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5.jpg" ContentType="image/jpeg"/>
  <Override PartName="/ppt/notesSlides/notesSlide2.xml" ContentType="application/vnd.openxmlformats-officedocument.presentationml.notesSlide+xml"/>
  <Override PartName="/ppt/media/image16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media/image46.jpg" ContentType="image/jpeg"/>
  <Override PartName="/ppt/notesSlides/notesSlide10.xml" ContentType="application/vnd.openxmlformats-officedocument.presentationml.notesSlide+xml"/>
  <Override PartName="/ppt/media/image53.jp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60.jpg" ContentType="image/jpeg"/>
  <Override PartName="/ppt/media/image61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media/image6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4" r:id="rId3"/>
    <p:sldId id="291" r:id="rId4"/>
    <p:sldId id="292" r:id="rId5"/>
    <p:sldId id="301" r:id="rId6"/>
    <p:sldId id="293" r:id="rId7"/>
    <p:sldId id="266" r:id="rId8"/>
    <p:sldId id="295" r:id="rId9"/>
    <p:sldId id="294" r:id="rId10"/>
    <p:sldId id="297" r:id="rId11"/>
    <p:sldId id="310" r:id="rId12"/>
    <p:sldId id="311" r:id="rId13"/>
    <p:sldId id="298" r:id="rId14"/>
    <p:sldId id="300" r:id="rId15"/>
    <p:sldId id="302" r:id="rId16"/>
    <p:sldId id="304" r:id="rId17"/>
    <p:sldId id="299" r:id="rId18"/>
    <p:sldId id="272" r:id="rId19"/>
  </p:sldIdLst>
  <p:sldSz cx="20104100" cy="11309350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  <p:cmAuthor id="2" name="PE" initials="PE_Mark" lastIdx="5" clrIdx="1">
    <p:extLst>
      <p:ext uri="{19B8F6BF-5375-455C-9EA6-DF929625EA0E}">
        <p15:presenceInfo xmlns:p15="http://schemas.microsoft.com/office/powerpoint/2012/main" userId="P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0" autoAdjust="0"/>
    <p:restoredTop sz="89568" autoAdjust="0"/>
  </p:normalViewPr>
  <p:slideViewPr>
    <p:cSldViewPr>
      <p:cViewPr varScale="1">
        <p:scale>
          <a:sx n="40" d="100"/>
          <a:sy n="40" d="100"/>
        </p:scale>
        <p:origin x="66" y="77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7-03T16:23:21.040" idx="1">
    <p:pos x="12211" y="4736"/>
    <p:text>It's not clear what 'Fines and break' means; do you mean "...breakages"?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7-03T16:37:34.838" idx="2">
    <p:pos x="11546" y="3200"/>
    <p:text>The meaning of this phrase is unclear: please review and amend as appropriate</p:text>
    <p:extLst>
      <p:ext uri="{C676402C-5697-4E1C-873F-D02D1690AC5C}">
        <p15:threadingInfo xmlns:p15="http://schemas.microsoft.com/office/powerpoint/2012/main" timeZoneBias="-60"/>
      </p:ext>
    </p:extLst>
  </p:cm>
  <p:cm authorId="2" dt="2022-07-03T16:38:42.676" idx="3">
    <p:pos x="8377" y="1119"/>
    <p:text>The meaning of this term in this context is unclear; please reveiw and amend as appropriate</p:text>
    <p:extLst>
      <p:ext uri="{C676402C-5697-4E1C-873F-D02D1690AC5C}">
        <p15:threadingInfo xmlns:p15="http://schemas.microsoft.com/office/powerpoint/2012/main" timeZoneBias="-60"/>
      </p:ext>
    </p:extLst>
  </p:cm>
  <p:cm authorId="2" dt="2022-07-03T16:39:39.593" idx="4">
    <p:pos x="5332" y="5711"/>
    <p:text>I'm not clear what 'conclusion-based automatics' are (I see that it appears in the next slide too); will your intended audience know? Do you mean "Outcome-based automation"?</p:text>
    <p:extLst mod="1"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7-03T16:53:23.915" idx="5">
    <p:pos x="8311" y="1481"/>
    <p:text>The meaning of the phrase "put it in variety" is unclear; please review and amend as appropriate...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A12DC4-A161-4636-A85B-144169A96BA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B63A78F-46F3-4467-9539-697FA5F01230}">
      <dgm:prSet phldrT="[טקסט]"/>
      <dgm:spPr/>
      <dgm:t>
        <a:bodyPr/>
        <a:lstStyle/>
        <a:p>
          <a:r>
            <a:rPr lang="en-US" dirty="0"/>
            <a:t>Planning</a:t>
          </a:r>
        </a:p>
        <a:p>
          <a:r>
            <a:rPr lang="en-US" dirty="0"/>
            <a:t>4 weeks</a:t>
          </a:r>
        </a:p>
      </dgm:t>
    </dgm:pt>
    <dgm:pt modelId="{CE3F242C-5EB9-4DD3-994C-05B8175BC005}" type="parTrans" cxnId="{F59AE09E-B978-4147-B878-ADC7F05DEC5E}">
      <dgm:prSet/>
      <dgm:spPr/>
      <dgm:t>
        <a:bodyPr/>
        <a:lstStyle/>
        <a:p>
          <a:endParaRPr lang="en-US"/>
        </a:p>
      </dgm:t>
    </dgm:pt>
    <dgm:pt modelId="{C279EE83-1A35-4F7B-9E1D-ECE029EA20B7}" type="sibTrans" cxnId="{F59AE09E-B978-4147-B878-ADC7F05DEC5E}">
      <dgm:prSet/>
      <dgm:spPr/>
      <dgm:t>
        <a:bodyPr/>
        <a:lstStyle/>
        <a:p>
          <a:endParaRPr lang="en-US"/>
        </a:p>
      </dgm:t>
    </dgm:pt>
    <dgm:pt modelId="{0783F5E5-A1F8-427B-8077-A49BEDDBA590}">
      <dgm:prSet phldrT="[טקסט]"/>
      <dgm:spPr/>
      <dgm:t>
        <a:bodyPr/>
        <a:lstStyle/>
        <a:p>
          <a:r>
            <a:rPr lang="en-US" dirty="0"/>
            <a:t>Pilot</a:t>
          </a:r>
        </a:p>
        <a:p>
          <a:r>
            <a:rPr lang="en-US" dirty="0" smtClean="0"/>
            <a:t>8-12 </a:t>
          </a:r>
          <a:r>
            <a:rPr lang="en-US" dirty="0"/>
            <a:t>weeks</a:t>
          </a:r>
        </a:p>
      </dgm:t>
    </dgm:pt>
    <dgm:pt modelId="{3F3A184C-D240-4873-91AD-42543B0440D0}" type="parTrans" cxnId="{12238B86-1A8D-4937-9E3A-F218F5A78FC8}">
      <dgm:prSet/>
      <dgm:spPr/>
      <dgm:t>
        <a:bodyPr/>
        <a:lstStyle/>
        <a:p>
          <a:endParaRPr lang="en-US"/>
        </a:p>
      </dgm:t>
    </dgm:pt>
    <dgm:pt modelId="{8EF6DE19-18B9-44A9-BEA3-184B57185FF7}" type="sibTrans" cxnId="{12238B86-1A8D-4937-9E3A-F218F5A78FC8}">
      <dgm:prSet/>
      <dgm:spPr/>
      <dgm:t>
        <a:bodyPr/>
        <a:lstStyle/>
        <a:p>
          <a:endParaRPr lang="en-US"/>
        </a:p>
      </dgm:t>
    </dgm:pt>
    <dgm:pt modelId="{00F46D6F-DDCC-4DC9-9890-49EBCEF2F24A}">
      <dgm:prSet phldrT="[טקסט]"/>
      <dgm:spPr/>
      <dgm:t>
        <a:bodyPr/>
        <a:lstStyle/>
        <a:p>
          <a:r>
            <a:rPr lang="en-US" dirty="0"/>
            <a:t>Rollout</a:t>
          </a:r>
        </a:p>
        <a:p>
          <a:r>
            <a:rPr lang="en-US" dirty="0"/>
            <a:t>TBD</a:t>
          </a:r>
        </a:p>
      </dgm:t>
    </dgm:pt>
    <dgm:pt modelId="{C8DF9965-6F60-48CC-BFD0-08FC35AB6617}" type="parTrans" cxnId="{709AE2D0-B052-4D6E-B124-8F5A493CED5A}">
      <dgm:prSet/>
      <dgm:spPr/>
      <dgm:t>
        <a:bodyPr/>
        <a:lstStyle/>
        <a:p>
          <a:endParaRPr lang="en-US"/>
        </a:p>
      </dgm:t>
    </dgm:pt>
    <dgm:pt modelId="{DF86FB0F-E2C7-4A2C-A0BC-AA883472447E}" type="sibTrans" cxnId="{709AE2D0-B052-4D6E-B124-8F5A493CED5A}">
      <dgm:prSet/>
      <dgm:spPr/>
      <dgm:t>
        <a:bodyPr/>
        <a:lstStyle/>
        <a:p>
          <a:endParaRPr lang="en-US"/>
        </a:p>
      </dgm:t>
    </dgm:pt>
    <dgm:pt modelId="{64F8EFFC-498B-4460-9456-8E9B7E430059}">
      <dgm:prSet/>
      <dgm:spPr/>
      <dgm:t>
        <a:bodyPr/>
        <a:lstStyle/>
        <a:p>
          <a:r>
            <a:rPr lang="en-US" dirty="0"/>
            <a:t>Setup</a:t>
          </a:r>
        </a:p>
        <a:p>
          <a:r>
            <a:rPr lang="en-US" dirty="0"/>
            <a:t>4-10 weeks</a:t>
          </a:r>
        </a:p>
      </dgm:t>
    </dgm:pt>
    <dgm:pt modelId="{9ADB4883-0CBD-4D11-8A86-81CAC199D28F}" type="parTrans" cxnId="{97FC3FDE-14F7-43FB-B10B-FB3F9145D2C6}">
      <dgm:prSet/>
      <dgm:spPr/>
      <dgm:t>
        <a:bodyPr/>
        <a:lstStyle/>
        <a:p>
          <a:endParaRPr lang="en-US"/>
        </a:p>
      </dgm:t>
    </dgm:pt>
    <dgm:pt modelId="{49B79CC2-E417-4D95-976E-FCF843AE21C5}" type="sibTrans" cxnId="{97FC3FDE-14F7-43FB-B10B-FB3F9145D2C6}">
      <dgm:prSet/>
      <dgm:spPr/>
      <dgm:t>
        <a:bodyPr/>
        <a:lstStyle/>
        <a:p>
          <a:endParaRPr lang="en-US"/>
        </a:p>
      </dgm:t>
    </dgm:pt>
    <dgm:pt modelId="{72A84A7D-045F-4641-8634-9C1ACFE524F9}" type="pres">
      <dgm:prSet presAssocID="{04A12DC4-A161-4636-A85B-144169A96BA6}" presName="Name0" presStyleCnt="0">
        <dgm:presLayoutVars>
          <dgm:dir/>
          <dgm:animLvl val="lvl"/>
          <dgm:resizeHandles val="exact"/>
        </dgm:presLayoutVars>
      </dgm:prSet>
      <dgm:spPr/>
    </dgm:pt>
    <dgm:pt modelId="{EC968943-1057-46EF-BB36-1DF43E90A2AA}" type="pres">
      <dgm:prSet presAssocID="{8B63A78F-46F3-4467-9539-697FA5F0123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051D64E-6FF8-4D55-B9A4-2E87B6401C19}" type="pres">
      <dgm:prSet presAssocID="{C279EE83-1A35-4F7B-9E1D-ECE029EA20B7}" presName="parTxOnlySpace" presStyleCnt="0"/>
      <dgm:spPr/>
    </dgm:pt>
    <dgm:pt modelId="{A89CD67B-EE75-4C46-A233-CD0AFA353C00}" type="pres">
      <dgm:prSet presAssocID="{0783F5E5-A1F8-427B-8077-A49BEDDBA59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E4415E-E79A-4C0C-AFE0-B16765DFA828}" type="pres">
      <dgm:prSet presAssocID="{8EF6DE19-18B9-44A9-BEA3-184B57185FF7}" presName="parTxOnlySpace" presStyleCnt="0"/>
      <dgm:spPr/>
    </dgm:pt>
    <dgm:pt modelId="{9345F50B-D9FD-4078-AEC1-823D0FB0F77E}" type="pres">
      <dgm:prSet presAssocID="{64F8EFFC-498B-4460-9456-8E9B7E43005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158C535-4418-49F8-BB64-ADA42177120F}" type="pres">
      <dgm:prSet presAssocID="{49B79CC2-E417-4D95-976E-FCF843AE21C5}" presName="parTxOnlySpace" presStyleCnt="0"/>
      <dgm:spPr/>
    </dgm:pt>
    <dgm:pt modelId="{6747D1FF-C910-439C-9EFF-E18831C2AD29}" type="pres">
      <dgm:prSet presAssocID="{00F46D6F-DDCC-4DC9-9890-49EBCEF2F24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235DCA0-614F-4F73-A4A5-D662EC77CDC8}" type="presOf" srcId="{64F8EFFC-498B-4460-9456-8E9B7E430059}" destId="{9345F50B-D9FD-4078-AEC1-823D0FB0F77E}" srcOrd="0" destOrd="0" presId="urn:microsoft.com/office/officeart/2005/8/layout/chevron1"/>
    <dgm:cxn modelId="{E8671D24-8AD3-46DA-AD37-D3BC0F2CB55B}" type="presOf" srcId="{04A12DC4-A161-4636-A85B-144169A96BA6}" destId="{72A84A7D-045F-4641-8634-9C1ACFE524F9}" srcOrd="0" destOrd="0" presId="urn:microsoft.com/office/officeart/2005/8/layout/chevron1"/>
    <dgm:cxn modelId="{C2D67144-6C5E-4195-AD5B-657D4DBC862E}" type="presOf" srcId="{00F46D6F-DDCC-4DC9-9890-49EBCEF2F24A}" destId="{6747D1FF-C910-439C-9EFF-E18831C2AD29}" srcOrd="0" destOrd="0" presId="urn:microsoft.com/office/officeart/2005/8/layout/chevron1"/>
    <dgm:cxn modelId="{97FC3FDE-14F7-43FB-B10B-FB3F9145D2C6}" srcId="{04A12DC4-A161-4636-A85B-144169A96BA6}" destId="{64F8EFFC-498B-4460-9456-8E9B7E430059}" srcOrd="2" destOrd="0" parTransId="{9ADB4883-0CBD-4D11-8A86-81CAC199D28F}" sibTransId="{49B79CC2-E417-4D95-976E-FCF843AE21C5}"/>
    <dgm:cxn modelId="{709AE2D0-B052-4D6E-B124-8F5A493CED5A}" srcId="{04A12DC4-A161-4636-A85B-144169A96BA6}" destId="{00F46D6F-DDCC-4DC9-9890-49EBCEF2F24A}" srcOrd="3" destOrd="0" parTransId="{C8DF9965-6F60-48CC-BFD0-08FC35AB6617}" sibTransId="{DF86FB0F-E2C7-4A2C-A0BC-AA883472447E}"/>
    <dgm:cxn modelId="{12238B86-1A8D-4937-9E3A-F218F5A78FC8}" srcId="{04A12DC4-A161-4636-A85B-144169A96BA6}" destId="{0783F5E5-A1F8-427B-8077-A49BEDDBA590}" srcOrd="1" destOrd="0" parTransId="{3F3A184C-D240-4873-91AD-42543B0440D0}" sibTransId="{8EF6DE19-18B9-44A9-BEA3-184B57185FF7}"/>
    <dgm:cxn modelId="{F0EBDEFD-7BFF-48F5-96EB-46B6057D68C2}" type="presOf" srcId="{0783F5E5-A1F8-427B-8077-A49BEDDBA590}" destId="{A89CD67B-EE75-4C46-A233-CD0AFA353C00}" srcOrd="0" destOrd="0" presId="urn:microsoft.com/office/officeart/2005/8/layout/chevron1"/>
    <dgm:cxn modelId="{F59AE09E-B978-4147-B878-ADC7F05DEC5E}" srcId="{04A12DC4-A161-4636-A85B-144169A96BA6}" destId="{8B63A78F-46F3-4467-9539-697FA5F01230}" srcOrd="0" destOrd="0" parTransId="{CE3F242C-5EB9-4DD3-994C-05B8175BC005}" sibTransId="{C279EE83-1A35-4F7B-9E1D-ECE029EA20B7}"/>
    <dgm:cxn modelId="{513C8DF2-DF45-4A17-9563-1667470F9442}" type="presOf" srcId="{8B63A78F-46F3-4467-9539-697FA5F01230}" destId="{EC968943-1057-46EF-BB36-1DF43E90A2AA}" srcOrd="0" destOrd="0" presId="urn:microsoft.com/office/officeart/2005/8/layout/chevron1"/>
    <dgm:cxn modelId="{AC4B2DC4-3FD0-4049-90B2-C5D65EC4EFFD}" type="presParOf" srcId="{72A84A7D-045F-4641-8634-9C1ACFE524F9}" destId="{EC968943-1057-46EF-BB36-1DF43E90A2AA}" srcOrd="0" destOrd="0" presId="urn:microsoft.com/office/officeart/2005/8/layout/chevron1"/>
    <dgm:cxn modelId="{12AFA855-3297-427A-97FE-035622037EE9}" type="presParOf" srcId="{72A84A7D-045F-4641-8634-9C1ACFE524F9}" destId="{0051D64E-6FF8-4D55-B9A4-2E87B6401C19}" srcOrd="1" destOrd="0" presId="urn:microsoft.com/office/officeart/2005/8/layout/chevron1"/>
    <dgm:cxn modelId="{6B5D856E-35A4-423F-9FF3-656C6DF328C7}" type="presParOf" srcId="{72A84A7D-045F-4641-8634-9C1ACFE524F9}" destId="{A89CD67B-EE75-4C46-A233-CD0AFA353C00}" srcOrd="2" destOrd="0" presId="urn:microsoft.com/office/officeart/2005/8/layout/chevron1"/>
    <dgm:cxn modelId="{42D28F0A-FAA0-4F38-A1C3-44202F822354}" type="presParOf" srcId="{72A84A7D-045F-4641-8634-9C1ACFE524F9}" destId="{23E4415E-E79A-4C0C-AFE0-B16765DFA828}" srcOrd="3" destOrd="0" presId="urn:microsoft.com/office/officeart/2005/8/layout/chevron1"/>
    <dgm:cxn modelId="{370D90A5-3992-4D8A-83EF-C0C25A65CA9E}" type="presParOf" srcId="{72A84A7D-045F-4641-8634-9C1ACFE524F9}" destId="{9345F50B-D9FD-4078-AEC1-823D0FB0F77E}" srcOrd="4" destOrd="0" presId="urn:microsoft.com/office/officeart/2005/8/layout/chevron1"/>
    <dgm:cxn modelId="{3017C64A-8D7E-4D12-8756-F6C8B4941C76}" type="presParOf" srcId="{72A84A7D-045F-4641-8634-9C1ACFE524F9}" destId="{2158C535-4418-49F8-BB64-ADA42177120F}" srcOrd="5" destOrd="0" presId="urn:microsoft.com/office/officeart/2005/8/layout/chevron1"/>
    <dgm:cxn modelId="{155ACC87-0A16-44DE-B61F-CEDA03BCC80A}" type="presParOf" srcId="{72A84A7D-045F-4641-8634-9C1ACFE524F9}" destId="{6747D1FF-C910-439C-9EFF-E18831C2AD29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68943-1057-46EF-BB36-1DF43E90A2AA}">
      <dsp:nvSpPr>
        <dsp:cNvPr id="0" name=""/>
        <dsp:cNvSpPr/>
      </dsp:nvSpPr>
      <dsp:spPr>
        <a:xfrm>
          <a:off x="8681" y="779959"/>
          <a:ext cx="5053702" cy="20214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024" tIns="62675" rIns="62675" bIns="6267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Planning</a:t>
          </a:r>
        </a:p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4 weeks</a:t>
          </a:r>
        </a:p>
      </dsp:txBody>
      <dsp:txXfrm>
        <a:off x="1019422" y="779959"/>
        <a:ext cx="3032221" cy="2021481"/>
      </dsp:txXfrm>
    </dsp:sp>
    <dsp:sp modelId="{A89CD67B-EE75-4C46-A233-CD0AFA353C00}">
      <dsp:nvSpPr>
        <dsp:cNvPr id="0" name=""/>
        <dsp:cNvSpPr/>
      </dsp:nvSpPr>
      <dsp:spPr>
        <a:xfrm>
          <a:off x="4557014" y="779959"/>
          <a:ext cx="5053702" cy="20214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024" tIns="62675" rIns="62675" bIns="6267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Pilot</a:t>
          </a:r>
        </a:p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8-12 </a:t>
          </a:r>
          <a:r>
            <a:rPr lang="en-US" sz="4700" kern="1200" dirty="0"/>
            <a:t>weeks</a:t>
          </a:r>
        </a:p>
      </dsp:txBody>
      <dsp:txXfrm>
        <a:off x="5567755" y="779959"/>
        <a:ext cx="3032221" cy="2021481"/>
      </dsp:txXfrm>
    </dsp:sp>
    <dsp:sp modelId="{9345F50B-D9FD-4078-AEC1-823D0FB0F77E}">
      <dsp:nvSpPr>
        <dsp:cNvPr id="0" name=""/>
        <dsp:cNvSpPr/>
      </dsp:nvSpPr>
      <dsp:spPr>
        <a:xfrm>
          <a:off x="9105346" y="779959"/>
          <a:ext cx="5053702" cy="20214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024" tIns="62675" rIns="62675" bIns="6267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Setup</a:t>
          </a:r>
        </a:p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4-10 weeks</a:t>
          </a:r>
        </a:p>
      </dsp:txBody>
      <dsp:txXfrm>
        <a:off x="10116087" y="779959"/>
        <a:ext cx="3032221" cy="2021481"/>
      </dsp:txXfrm>
    </dsp:sp>
    <dsp:sp modelId="{6747D1FF-C910-439C-9EFF-E18831C2AD29}">
      <dsp:nvSpPr>
        <dsp:cNvPr id="0" name=""/>
        <dsp:cNvSpPr/>
      </dsp:nvSpPr>
      <dsp:spPr>
        <a:xfrm>
          <a:off x="13653679" y="779959"/>
          <a:ext cx="5053702" cy="20214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024" tIns="62675" rIns="62675" bIns="6267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Rollout</a:t>
          </a:r>
        </a:p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TBD</a:t>
          </a:r>
        </a:p>
      </dsp:txBody>
      <dsp:txXfrm>
        <a:off x="14664420" y="779959"/>
        <a:ext cx="3032221" cy="2021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9069" y="0"/>
            <a:ext cx="2951306" cy="498243"/>
          </a:xfrm>
          <a:prstGeom prst="rect">
            <a:avLst/>
          </a:prstGeom>
        </p:spPr>
        <p:txBody>
          <a:bodyPr vert="horz" lIns="48765" tIns="24382" rIns="48765" bIns="24382" rtlCol="1"/>
          <a:lstStyle>
            <a:lvl1pPr algn="r">
              <a:defRPr sz="6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613" y="0"/>
            <a:ext cx="2951306" cy="498243"/>
          </a:xfrm>
          <a:prstGeom prst="rect">
            <a:avLst/>
          </a:prstGeom>
        </p:spPr>
        <p:txBody>
          <a:bodyPr vert="horz" lIns="48765" tIns="24382" rIns="48765" bIns="24382" rtlCol="1"/>
          <a:lstStyle>
            <a:lvl1pPr algn="l">
              <a:defRPr sz="600"/>
            </a:lvl1pPr>
          </a:lstStyle>
          <a:p>
            <a:fld id="{EDFA140C-2B86-4D1F-986B-C467DCA87252}" type="datetimeFigureOut">
              <a:rPr lang="he-IL" smtClean="0"/>
              <a:t>ד'/תמוז/תשפ"ב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4600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765" tIns="24382" rIns="48765" bIns="24382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0823" y="4784242"/>
            <a:ext cx="5448730" cy="3916155"/>
          </a:xfrm>
          <a:prstGeom prst="rect">
            <a:avLst/>
          </a:prstGeom>
        </p:spPr>
        <p:txBody>
          <a:bodyPr vert="horz" lIns="48765" tIns="24382" rIns="48765" bIns="24382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9069" y="9444273"/>
            <a:ext cx="2951306" cy="498241"/>
          </a:xfrm>
          <a:prstGeom prst="rect">
            <a:avLst/>
          </a:prstGeom>
        </p:spPr>
        <p:txBody>
          <a:bodyPr vert="horz" lIns="48765" tIns="24382" rIns="48765" bIns="24382" rtlCol="1" anchor="b"/>
          <a:lstStyle>
            <a:lvl1pPr algn="r">
              <a:defRPr sz="6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613" y="9444273"/>
            <a:ext cx="2951306" cy="498241"/>
          </a:xfrm>
          <a:prstGeom prst="rect">
            <a:avLst/>
          </a:prstGeom>
        </p:spPr>
        <p:txBody>
          <a:bodyPr vert="horz" lIns="48765" tIns="24382" rIns="48765" bIns="24382" rtlCol="1" anchor="b"/>
          <a:lstStyle>
            <a:lvl1pPr algn="l">
              <a:defRPr sz="600"/>
            </a:lvl1pPr>
          </a:lstStyle>
          <a:p>
            <a:fld id="{66CEAEDF-051D-47D1-91AA-3270D3F4F21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30136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68825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9322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0236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3235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0864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4587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31336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70133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62160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43974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68859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6239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00732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14785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D1B23-6B06-B745-83CB-67E27C7665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69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36777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134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252715" y="2303729"/>
            <a:ext cx="1169670" cy="1158875"/>
          </a:xfrm>
          <a:custGeom>
            <a:avLst/>
            <a:gdLst/>
            <a:ahLst/>
            <a:cxnLst/>
            <a:rect l="l" t="t" r="r" b="b"/>
            <a:pathLst>
              <a:path w="1169670" h="1158875">
                <a:moveTo>
                  <a:pt x="425420" y="0"/>
                </a:moveTo>
                <a:lnTo>
                  <a:pt x="375692" y="4469"/>
                </a:lnTo>
                <a:lnTo>
                  <a:pt x="327875" y="14942"/>
                </a:lnTo>
                <a:lnTo>
                  <a:pt x="282968" y="32695"/>
                </a:lnTo>
                <a:lnTo>
                  <a:pt x="241969" y="58999"/>
                </a:lnTo>
                <a:lnTo>
                  <a:pt x="205878" y="95130"/>
                </a:lnTo>
                <a:lnTo>
                  <a:pt x="176600" y="133888"/>
                </a:lnTo>
                <a:lnTo>
                  <a:pt x="149446" y="174471"/>
                </a:lnTo>
                <a:lnTo>
                  <a:pt x="124420" y="216673"/>
                </a:lnTo>
                <a:lnTo>
                  <a:pt x="101523" y="260292"/>
                </a:lnTo>
                <a:lnTo>
                  <a:pt x="80761" y="305123"/>
                </a:lnTo>
                <a:lnTo>
                  <a:pt x="62135" y="350961"/>
                </a:lnTo>
                <a:lnTo>
                  <a:pt x="45648" y="397603"/>
                </a:lnTo>
                <a:lnTo>
                  <a:pt x="31305" y="444844"/>
                </a:lnTo>
                <a:lnTo>
                  <a:pt x="19107" y="492480"/>
                </a:lnTo>
                <a:lnTo>
                  <a:pt x="9058" y="540306"/>
                </a:lnTo>
                <a:lnTo>
                  <a:pt x="1162" y="588120"/>
                </a:lnTo>
                <a:lnTo>
                  <a:pt x="0" y="611211"/>
                </a:lnTo>
                <a:lnTo>
                  <a:pt x="3024" y="633947"/>
                </a:lnTo>
                <a:lnTo>
                  <a:pt x="10107" y="655767"/>
                </a:lnTo>
                <a:lnTo>
                  <a:pt x="21119" y="676107"/>
                </a:lnTo>
                <a:lnTo>
                  <a:pt x="31710" y="694846"/>
                </a:lnTo>
                <a:lnTo>
                  <a:pt x="39400" y="714828"/>
                </a:lnTo>
                <a:lnTo>
                  <a:pt x="44088" y="735721"/>
                </a:lnTo>
                <a:lnTo>
                  <a:pt x="45673" y="757193"/>
                </a:lnTo>
                <a:lnTo>
                  <a:pt x="45719" y="813040"/>
                </a:lnTo>
                <a:lnTo>
                  <a:pt x="48884" y="837295"/>
                </a:lnTo>
                <a:lnTo>
                  <a:pt x="58113" y="859906"/>
                </a:lnTo>
                <a:lnTo>
                  <a:pt x="72752" y="879452"/>
                </a:lnTo>
                <a:lnTo>
                  <a:pt x="92195" y="894864"/>
                </a:lnTo>
                <a:lnTo>
                  <a:pt x="174025" y="943962"/>
                </a:lnTo>
                <a:lnTo>
                  <a:pt x="277614" y="1047540"/>
                </a:lnTo>
                <a:lnTo>
                  <a:pt x="308414" y="1073526"/>
                </a:lnTo>
                <a:lnTo>
                  <a:pt x="345597" y="1096810"/>
                </a:lnTo>
                <a:lnTo>
                  <a:pt x="387926" y="1116984"/>
                </a:lnTo>
                <a:lnTo>
                  <a:pt x="434167" y="1133640"/>
                </a:lnTo>
                <a:lnTo>
                  <a:pt x="483087" y="1146370"/>
                </a:lnTo>
                <a:lnTo>
                  <a:pt x="533449" y="1154766"/>
                </a:lnTo>
                <a:lnTo>
                  <a:pt x="584020" y="1158421"/>
                </a:lnTo>
                <a:lnTo>
                  <a:pt x="633565" y="1156926"/>
                </a:lnTo>
                <a:lnTo>
                  <a:pt x="680849" y="1149873"/>
                </a:lnTo>
                <a:lnTo>
                  <a:pt x="724638" y="1136854"/>
                </a:lnTo>
                <a:lnTo>
                  <a:pt x="763697" y="1117462"/>
                </a:lnTo>
                <a:lnTo>
                  <a:pt x="796792" y="1091288"/>
                </a:lnTo>
                <a:lnTo>
                  <a:pt x="806622" y="1082407"/>
                </a:lnTo>
                <a:lnTo>
                  <a:pt x="817272" y="1074587"/>
                </a:lnTo>
                <a:lnTo>
                  <a:pt x="828658" y="1067881"/>
                </a:lnTo>
                <a:lnTo>
                  <a:pt x="840696" y="1062346"/>
                </a:lnTo>
                <a:lnTo>
                  <a:pt x="894600" y="1040776"/>
                </a:lnTo>
                <a:lnTo>
                  <a:pt x="918313" y="1029629"/>
                </a:lnTo>
                <a:lnTo>
                  <a:pt x="960858" y="999494"/>
                </a:lnTo>
                <a:lnTo>
                  <a:pt x="1085600" y="859284"/>
                </a:lnTo>
                <a:lnTo>
                  <a:pt x="1119618" y="813040"/>
                </a:lnTo>
                <a:lnTo>
                  <a:pt x="1145368" y="761738"/>
                </a:lnTo>
                <a:lnTo>
                  <a:pt x="1157862" y="724338"/>
                </a:lnTo>
                <a:lnTo>
                  <a:pt x="1165919" y="685873"/>
                </a:lnTo>
                <a:lnTo>
                  <a:pt x="1169481" y="646738"/>
                </a:lnTo>
                <a:lnTo>
                  <a:pt x="1168487" y="607323"/>
                </a:lnTo>
                <a:lnTo>
                  <a:pt x="1155587" y="452501"/>
                </a:lnTo>
                <a:lnTo>
                  <a:pt x="1137652" y="384709"/>
                </a:lnTo>
                <a:lnTo>
                  <a:pt x="1097484" y="327227"/>
                </a:lnTo>
                <a:lnTo>
                  <a:pt x="1064658" y="294391"/>
                </a:lnTo>
                <a:lnTo>
                  <a:pt x="1056169" y="285189"/>
                </a:lnTo>
                <a:lnTo>
                  <a:pt x="1048457" y="275349"/>
                </a:lnTo>
                <a:lnTo>
                  <a:pt x="1041558" y="264921"/>
                </a:lnTo>
                <a:lnTo>
                  <a:pt x="1035507" y="253952"/>
                </a:lnTo>
                <a:lnTo>
                  <a:pt x="993582" y="170101"/>
                </a:lnTo>
                <a:lnTo>
                  <a:pt x="967259" y="129659"/>
                </a:lnTo>
                <a:lnTo>
                  <a:pt x="934425" y="98122"/>
                </a:lnTo>
                <a:lnTo>
                  <a:pt x="896286" y="74181"/>
                </a:lnTo>
                <a:lnTo>
                  <a:pt x="854044" y="56526"/>
                </a:lnTo>
                <a:lnTo>
                  <a:pt x="808906" y="43847"/>
                </a:lnTo>
                <a:lnTo>
                  <a:pt x="762074" y="34834"/>
                </a:lnTo>
                <a:lnTo>
                  <a:pt x="714754" y="28178"/>
                </a:lnTo>
                <a:lnTo>
                  <a:pt x="668151" y="22567"/>
                </a:lnTo>
                <a:lnTo>
                  <a:pt x="623467" y="16692"/>
                </a:lnTo>
                <a:lnTo>
                  <a:pt x="576083" y="9881"/>
                </a:lnTo>
                <a:lnTo>
                  <a:pt x="526615" y="3980"/>
                </a:lnTo>
                <a:lnTo>
                  <a:pt x="476061" y="261"/>
                </a:lnTo>
                <a:lnTo>
                  <a:pt x="4254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381851" y="2427156"/>
            <a:ext cx="911860" cy="911860"/>
          </a:xfrm>
          <a:custGeom>
            <a:avLst/>
            <a:gdLst/>
            <a:ahLst/>
            <a:cxnLst/>
            <a:rect l="l" t="t" r="r" b="b"/>
            <a:pathLst>
              <a:path w="911860" h="911860">
                <a:moveTo>
                  <a:pt x="455640" y="0"/>
                </a:moveTo>
                <a:lnTo>
                  <a:pt x="409120" y="2356"/>
                </a:lnTo>
                <a:lnTo>
                  <a:pt x="363929" y="9274"/>
                </a:lnTo>
                <a:lnTo>
                  <a:pt x="320297" y="20520"/>
                </a:lnTo>
                <a:lnTo>
                  <a:pt x="278455" y="35865"/>
                </a:lnTo>
                <a:lnTo>
                  <a:pt x="238634" y="55077"/>
                </a:lnTo>
                <a:lnTo>
                  <a:pt x="201065" y="77926"/>
                </a:lnTo>
                <a:lnTo>
                  <a:pt x="165979" y="104181"/>
                </a:lnTo>
                <a:lnTo>
                  <a:pt x="133605" y="133611"/>
                </a:lnTo>
                <a:lnTo>
                  <a:pt x="104176" y="165985"/>
                </a:lnTo>
                <a:lnTo>
                  <a:pt x="77923" y="201072"/>
                </a:lnTo>
                <a:lnTo>
                  <a:pt x="55074" y="238642"/>
                </a:lnTo>
                <a:lnTo>
                  <a:pt x="35863" y="278464"/>
                </a:lnTo>
                <a:lnTo>
                  <a:pt x="20519" y="320306"/>
                </a:lnTo>
                <a:lnTo>
                  <a:pt x="9273" y="363939"/>
                </a:lnTo>
                <a:lnTo>
                  <a:pt x="2356" y="409131"/>
                </a:lnTo>
                <a:lnTo>
                  <a:pt x="0" y="455651"/>
                </a:lnTo>
                <a:lnTo>
                  <a:pt x="2356" y="502171"/>
                </a:lnTo>
                <a:lnTo>
                  <a:pt x="9273" y="547362"/>
                </a:lnTo>
                <a:lnTo>
                  <a:pt x="20519" y="590995"/>
                </a:lnTo>
                <a:lnTo>
                  <a:pt x="35863" y="632837"/>
                </a:lnTo>
                <a:lnTo>
                  <a:pt x="55074" y="672659"/>
                </a:lnTo>
                <a:lnTo>
                  <a:pt x="77923" y="710229"/>
                </a:lnTo>
                <a:lnTo>
                  <a:pt x="104176" y="745316"/>
                </a:lnTo>
                <a:lnTo>
                  <a:pt x="133605" y="777690"/>
                </a:lnTo>
                <a:lnTo>
                  <a:pt x="165979" y="807120"/>
                </a:lnTo>
                <a:lnTo>
                  <a:pt x="201065" y="833375"/>
                </a:lnTo>
                <a:lnTo>
                  <a:pt x="238634" y="856224"/>
                </a:lnTo>
                <a:lnTo>
                  <a:pt x="278455" y="875437"/>
                </a:lnTo>
                <a:lnTo>
                  <a:pt x="320297" y="890781"/>
                </a:lnTo>
                <a:lnTo>
                  <a:pt x="363929" y="902028"/>
                </a:lnTo>
                <a:lnTo>
                  <a:pt x="409120" y="908945"/>
                </a:lnTo>
                <a:lnTo>
                  <a:pt x="455640" y="911302"/>
                </a:lnTo>
                <a:lnTo>
                  <a:pt x="502162" y="908945"/>
                </a:lnTo>
                <a:lnTo>
                  <a:pt x="547355" y="902028"/>
                </a:lnTo>
                <a:lnTo>
                  <a:pt x="590988" y="890781"/>
                </a:lnTo>
                <a:lnTo>
                  <a:pt x="632831" y="875437"/>
                </a:lnTo>
                <a:lnTo>
                  <a:pt x="638317" y="872790"/>
                </a:lnTo>
                <a:lnTo>
                  <a:pt x="455640" y="872790"/>
                </a:lnTo>
                <a:lnTo>
                  <a:pt x="407061" y="869978"/>
                </a:lnTo>
                <a:lnTo>
                  <a:pt x="360110" y="861754"/>
                </a:lnTo>
                <a:lnTo>
                  <a:pt x="315103" y="848431"/>
                </a:lnTo>
                <a:lnTo>
                  <a:pt x="272355" y="830327"/>
                </a:lnTo>
                <a:lnTo>
                  <a:pt x="232182" y="807756"/>
                </a:lnTo>
                <a:lnTo>
                  <a:pt x="194898" y="781034"/>
                </a:lnTo>
                <a:lnTo>
                  <a:pt x="160821" y="750475"/>
                </a:lnTo>
                <a:lnTo>
                  <a:pt x="130263" y="716396"/>
                </a:lnTo>
                <a:lnTo>
                  <a:pt x="103542" y="679112"/>
                </a:lnTo>
                <a:lnTo>
                  <a:pt x="80972" y="638938"/>
                </a:lnTo>
                <a:lnTo>
                  <a:pt x="62868" y="596189"/>
                </a:lnTo>
                <a:lnTo>
                  <a:pt x="49547" y="551182"/>
                </a:lnTo>
                <a:lnTo>
                  <a:pt x="41323" y="504230"/>
                </a:lnTo>
                <a:lnTo>
                  <a:pt x="38511" y="455651"/>
                </a:lnTo>
                <a:lnTo>
                  <a:pt x="41323" y="407071"/>
                </a:lnTo>
                <a:lnTo>
                  <a:pt x="49547" y="360120"/>
                </a:lnTo>
                <a:lnTo>
                  <a:pt x="62868" y="315112"/>
                </a:lnTo>
                <a:lnTo>
                  <a:pt x="80972" y="272363"/>
                </a:lnTo>
                <a:lnTo>
                  <a:pt x="103542" y="232189"/>
                </a:lnTo>
                <a:lnTo>
                  <a:pt x="130263" y="194905"/>
                </a:lnTo>
                <a:lnTo>
                  <a:pt x="160821" y="160826"/>
                </a:lnTo>
                <a:lnTo>
                  <a:pt x="194898" y="130267"/>
                </a:lnTo>
                <a:lnTo>
                  <a:pt x="232182" y="103545"/>
                </a:lnTo>
                <a:lnTo>
                  <a:pt x="272355" y="80974"/>
                </a:lnTo>
                <a:lnTo>
                  <a:pt x="315103" y="62870"/>
                </a:lnTo>
                <a:lnTo>
                  <a:pt x="360110" y="49548"/>
                </a:lnTo>
                <a:lnTo>
                  <a:pt x="407061" y="41323"/>
                </a:lnTo>
                <a:lnTo>
                  <a:pt x="455640" y="38511"/>
                </a:lnTo>
                <a:lnTo>
                  <a:pt x="638317" y="38511"/>
                </a:lnTo>
                <a:lnTo>
                  <a:pt x="632831" y="35865"/>
                </a:lnTo>
                <a:lnTo>
                  <a:pt x="590988" y="20520"/>
                </a:lnTo>
                <a:lnTo>
                  <a:pt x="547355" y="9274"/>
                </a:lnTo>
                <a:lnTo>
                  <a:pt x="502162" y="2356"/>
                </a:lnTo>
                <a:lnTo>
                  <a:pt x="455640" y="0"/>
                </a:lnTo>
                <a:close/>
              </a:path>
              <a:path w="911860" h="911860">
                <a:moveTo>
                  <a:pt x="638317" y="38511"/>
                </a:moveTo>
                <a:lnTo>
                  <a:pt x="455640" y="38511"/>
                </a:lnTo>
                <a:lnTo>
                  <a:pt x="504220" y="41323"/>
                </a:lnTo>
                <a:lnTo>
                  <a:pt x="551171" y="49548"/>
                </a:lnTo>
                <a:lnTo>
                  <a:pt x="596179" y="62870"/>
                </a:lnTo>
                <a:lnTo>
                  <a:pt x="638927" y="80974"/>
                </a:lnTo>
                <a:lnTo>
                  <a:pt x="679102" y="103545"/>
                </a:lnTo>
                <a:lnTo>
                  <a:pt x="716386" y="130267"/>
                </a:lnTo>
                <a:lnTo>
                  <a:pt x="750465" y="160826"/>
                </a:lnTo>
                <a:lnTo>
                  <a:pt x="781023" y="194905"/>
                </a:lnTo>
                <a:lnTo>
                  <a:pt x="807746" y="232189"/>
                </a:lnTo>
                <a:lnTo>
                  <a:pt x="830317" y="272363"/>
                </a:lnTo>
                <a:lnTo>
                  <a:pt x="848421" y="315112"/>
                </a:lnTo>
                <a:lnTo>
                  <a:pt x="861743" y="360120"/>
                </a:lnTo>
                <a:lnTo>
                  <a:pt x="869968" y="407071"/>
                </a:lnTo>
                <a:lnTo>
                  <a:pt x="872779" y="455651"/>
                </a:lnTo>
                <a:lnTo>
                  <a:pt x="869968" y="504230"/>
                </a:lnTo>
                <a:lnTo>
                  <a:pt x="861743" y="551182"/>
                </a:lnTo>
                <a:lnTo>
                  <a:pt x="848421" y="596189"/>
                </a:lnTo>
                <a:lnTo>
                  <a:pt x="830317" y="638938"/>
                </a:lnTo>
                <a:lnTo>
                  <a:pt x="807746" y="679112"/>
                </a:lnTo>
                <a:lnTo>
                  <a:pt x="781023" y="716396"/>
                </a:lnTo>
                <a:lnTo>
                  <a:pt x="750465" y="750475"/>
                </a:lnTo>
                <a:lnTo>
                  <a:pt x="716386" y="781034"/>
                </a:lnTo>
                <a:lnTo>
                  <a:pt x="679102" y="807756"/>
                </a:lnTo>
                <a:lnTo>
                  <a:pt x="638927" y="830327"/>
                </a:lnTo>
                <a:lnTo>
                  <a:pt x="596179" y="848431"/>
                </a:lnTo>
                <a:lnTo>
                  <a:pt x="551171" y="861754"/>
                </a:lnTo>
                <a:lnTo>
                  <a:pt x="504220" y="869978"/>
                </a:lnTo>
                <a:lnTo>
                  <a:pt x="455640" y="872790"/>
                </a:lnTo>
                <a:lnTo>
                  <a:pt x="638317" y="872790"/>
                </a:lnTo>
                <a:lnTo>
                  <a:pt x="672653" y="856224"/>
                </a:lnTo>
                <a:lnTo>
                  <a:pt x="710223" y="833375"/>
                </a:lnTo>
                <a:lnTo>
                  <a:pt x="745310" y="807120"/>
                </a:lnTo>
                <a:lnTo>
                  <a:pt x="777684" y="777690"/>
                </a:lnTo>
                <a:lnTo>
                  <a:pt x="807113" y="745316"/>
                </a:lnTo>
                <a:lnTo>
                  <a:pt x="833368" y="710229"/>
                </a:lnTo>
                <a:lnTo>
                  <a:pt x="856216" y="672659"/>
                </a:lnTo>
                <a:lnTo>
                  <a:pt x="875428" y="632837"/>
                </a:lnTo>
                <a:lnTo>
                  <a:pt x="890772" y="590995"/>
                </a:lnTo>
                <a:lnTo>
                  <a:pt x="902017" y="547362"/>
                </a:lnTo>
                <a:lnTo>
                  <a:pt x="908934" y="502171"/>
                </a:lnTo>
                <a:lnTo>
                  <a:pt x="911291" y="455651"/>
                </a:lnTo>
                <a:lnTo>
                  <a:pt x="908934" y="409131"/>
                </a:lnTo>
                <a:lnTo>
                  <a:pt x="902017" y="363939"/>
                </a:lnTo>
                <a:lnTo>
                  <a:pt x="890772" y="320306"/>
                </a:lnTo>
                <a:lnTo>
                  <a:pt x="875428" y="278464"/>
                </a:lnTo>
                <a:lnTo>
                  <a:pt x="856216" y="238642"/>
                </a:lnTo>
                <a:lnTo>
                  <a:pt x="833368" y="201072"/>
                </a:lnTo>
                <a:lnTo>
                  <a:pt x="807113" y="165985"/>
                </a:lnTo>
                <a:lnTo>
                  <a:pt x="777684" y="133611"/>
                </a:lnTo>
                <a:lnTo>
                  <a:pt x="745310" y="104181"/>
                </a:lnTo>
                <a:lnTo>
                  <a:pt x="710223" y="77926"/>
                </a:lnTo>
                <a:lnTo>
                  <a:pt x="672653" y="55077"/>
                </a:lnTo>
                <a:lnTo>
                  <a:pt x="638317" y="38511"/>
                </a:lnTo>
                <a:close/>
              </a:path>
            </a:pathLst>
          </a:custGeom>
          <a:solidFill>
            <a:srgbClr val="4D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1306" y="1138151"/>
            <a:ext cx="17601486" cy="3017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9707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50" b="0" i="0">
                <a:solidFill>
                  <a:srgbClr val="0070BB"/>
                </a:solidFill>
                <a:latin typeface="Heebo-Medium"/>
                <a:cs typeface="Heebo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50" b="0" i="0">
                <a:solidFill>
                  <a:srgbClr val="0070BB"/>
                </a:solidFill>
                <a:latin typeface="Heebo-Medium"/>
                <a:cs typeface="Heebo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50" b="0" i="0">
                <a:solidFill>
                  <a:srgbClr val="0070BB"/>
                </a:solidFill>
                <a:latin typeface="Heebo-Medium"/>
                <a:cs typeface="Heebo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4060220" y="189178"/>
            <a:ext cx="272810" cy="357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870433" y="84077"/>
            <a:ext cx="167883" cy="14293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835765" y="2501300"/>
            <a:ext cx="146897" cy="525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891417" y="1607979"/>
            <a:ext cx="335766" cy="1986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702553" y="1156063"/>
            <a:ext cx="9401546" cy="74828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331203" y="987908"/>
            <a:ext cx="566605" cy="10299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8089418" y="8407733"/>
            <a:ext cx="1175182" cy="3363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6211677" y="5465026"/>
            <a:ext cx="524635" cy="2101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6158754" y="9542776"/>
            <a:ext cx="461678" cy="2101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230839" y="1765623"/>
            <a:ext cx="8604013" cy="95429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2308393" y="6915363"/>
            <a:ext cx="0" cy="483870"/>
          </a:xfrm>
          <a:custGeom>
            <a:avLst/>
            <a:gdLst/>
            <a:ahLst/>
            <a:cxnLst/>
            <a:rect l="l" t="t" r="r" b="b"/>
            <a:pathLst>
              <a:path h="483870">
                <a:moveTo>
                  <a:pt x="0" y="483444"/>
                </a:moveTo>
                <a:lnTo>
                  <a:pt x="0" y="0"/>
                </a:lnTo>
              </a:path>
            </a:pathLst>
          </a:custGeom>
          <a:ln w="419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4312498" y="9689915"/>
            <a:ext cx="0" cy="694055"/>
          </a:xfrm>
          <a:custGeom>
            <a:avLst/>
            <a:gdLst/>
            <a:ahLst/>
            <a:cxnLst/>
            <a:rect l="l" t="t" r="r" b="b"/>
            <a:pathLst>
              <a:path h="694054">
                <a:moveTo>
                  <a:pt x="0" y="693638"/>
                </a:moveTo>
                <a:lnTo>
                  <a:pt x="0" y="0"/>
                </a:lnTo>
              </a:path>
            </a:pathLst>
          </a:custGeom>
          <a:ln w="10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7827551" y="10761902"/>
            <a:ext cx="0" cy="546735"/>
          </a:xfrm>
          <a:custGeom>
            <a:avLst/>
            <a:gdLst/>
            <a:ahLst/>
            <a:cxnLst/>
            <a:rect l="l" t="t" r="r" b="b"/>
            <a:pathLst>
              <a:path h="546734">
                <a:moveTo>
                  <a:pt x="0" y="0"/>
                </a:moveTo>
                <a:lnTo>
                  <a:pt x="0" y="546654"/>
                </a:lnTo>
              </a:path>
            </a:pathLst>
          </a:custGeom>
          <a:ln w="314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8604011" y="420386"/>
            <a:ext cx="0" cy="399415"/>
          </a:xfrm>
          <a:custGeom>
            <a:avLst/>
            <a:gdLst/>
            <a:ahLst/>
            <a:cxnLst/>
            <a:rect l="l" t="t" r="r" b="b"/>
            <a:pathLst>
              <a:path h="399415">
                <a:moveTo>
                  <a:pt x="0" y="399367"/>
                </a:moveTo>
                <a:lnTo>
                  <a:pt x="0" y="0"/>
                </a:lnTo>
              </a:path>
            </a:pathLst>
          </a:custGeom>
          <a:ln w="10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8761401" y="2122953"/>
            <a:ext cx="0" cy="357505"/>
          </a:xfrm>
          <a:custGeom>
            <a:avLst/>
            <a:gdLst/>
            <a:ahLst/>
            <a:cxnLst/>
            <a:rect l="l" t="t" r="r" b="b"/>
            <a:pathLst>
              <a:path h="357505">
                <a:moveTo>
                  <a:pt x="0" y="357328"/>
                </a:moveTo>
                <a:lnTo>
                  <a:pt x="0" y="0"/>
                </a:lnTo>
              </a:path>
            </a:pathLst>
          </a:custGeom>
          <a:ln w="419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8855835" y="420386"/>
            <a:ext cx="0" cy="399415"/>
          </a:xfrm>
          <a:custGeom>
            <a:avLst/>
            <a:gdLst/>
            <a:ahLst/>
            <a:cxnLst/>
            <a:rect l="l" t="t" r="r" b="b"/>
            <a:pathLst>
              <a:path h="399415">
                <a:moveTo>
                  <a:pt x="0" y="399367"/>
                </a:moveTo>
                <a:lnTo>
                  <a:pt x="0" y="0"/>
                </a:lnTo>
              </a:path>
            </a:pathLst>
          </a:custGeom>
          <a:ln w="209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9149631" y="9921128"/>
            <a:ext cx="0" cy="841375"/>
          </a:xfrm>
          <a:custGeom>
            <a:avLst/>
            <a:gdLst/>
            <a:ahLst/>
            <a:cxnLst/>
            <a:rect l="l" t="t" r="r" b="b"/>
            <a:pathLst>
              <a:path h="841375">
                <a:moveTo>
                  <a:pt x="0" y="840773"/>
                </a:moveTo>
                <a:lnTo>
                  <a:pt x="0" y="0"/>
                </a:lnTo>
              </a:path>
            </a:pathLst>
          </a:custGeom>
          <a:ln w="209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9296529" y="10866999"/>
            <a:ext cx="0" cy="441959"/>
          </a:xfrm>
          <a:custGeom>
            <a:avLst/>
            <a:gdLst/>
            <a:ahLst/>
            <a:cxnLst/>
            <a:rect l="l" t="t" r="r" b="b"/>
            <a:pathLst>
              <a:path h="441959">
                <a:moveTo>
                  <a:pt x="0" y="0"/>
                </a:moveTo>
                <a:lnTo>
                  <a:pt x="0" y="441557"/>
                </a:lnTo>
              </a:path>
            </a:pathLst>
          </a:custGeom>
          <a:ln w="209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0870433" y="6200705"/>
            <a:ext cx="0" cy="1534795"/>
          </a:xfrm>
          <a:custGeom>
            <a:avLst/>
            <a:gdLst/>
            <a:ahLst/>
            <a:cxnLst/>
            <a:rect l="l" t="t" r="r" b="b"/>
            <a:pathLst>
              <a:path h="1534795">
                <a:moveTo>
                  <a:pt x="0" y="1534411"/>
                </a:moveTo>
                <a:lnTo>
                  <a:pt x="0" y="0"/>
                </a:lnTo>
              </a:path>
            </a:pathLst>
          </a:custGeom>
          <a:ln w="209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14091690" y="651599"/>
            <a:ext cx="0" cy="357505"/>
          </a:xfrm>
          <a:custGeom>
            <a:avLst/>
            <a:gdLst/>
            <a:ahLst/>
            <a:cxnLst/>
            <a:rect l="l" t="t" r="r" b="b"/>
            <a:pathLst>
              <a:path h="357505">
                <a:moveTo>
                  <a:pt x="0" y="357328"/>
                </a:moveTo>
                <a:lnTo>
                  <a:pt x="0" y="0"/>
                </a:lnTo>
              </a:path>
            </a:pathLst>
          </a:custGeom>
          <a:ln w="314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4301545" y="651599"/>
            <a:ext cx="0" cy="357505"/>
          </a:xfrm>
          <a:custGeom>
            <a:avLst/>
            <a:gdLst/>
            <a:ahLst/>
            <a:cxnLst/>
            <a:rect l="l" t="t" r="r" b="b"/>
            <a:pathLst>
              <a:path h="357505">
                <a:moveTo>
                  <a:pt x="0" y="357328"/>
                </a:moveTo>
                <a:lnTo>
                  <a:pt x="0" y="0"/>
                </a:lnTo>
              </a:path>
            </a:pathLst>
          </a:custGeom>
          <a:ln w="419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20104005" y="7293710"/>
            <a:ext cx="0" cy="357505"/>
          </a:xfrm>
          <a:custGeom>
            <a:avLst/>
            <a:gdLst/>
            <a:ahLst/>
            <a:cxnLst/>
            <a:rect l="l" t="t" r="r" b="b"/>
            <a:pathLst>
              <a:path h="357504">
                <a:moveTo>
                  <a:pt x="0" y="357328"/>
                </a:moveTo>
                <a:lnTo>
                  <a:pt x="0" y="0"/>
                </a:lnTo>
              </a:path>
            </a:pathLst>
          </a:custGeom>
          <a:ln w="314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11311126" y="7882"/>
            <a:ext cx="8793480" cy="0"/>
          </a:xfrm>
          <a:custGeom>
            <a:avLst/>
            <a:gdLst/>
            <a:ahLst/>
            <a:cxnLst/>
            <a:rect l="l" t="t" r="r" b="b"/>
            <a:pathLst>
              <a:path w="8793480">
                <a:moveTo>
                  <a:pt x="0" y="0"/>
                </a:moveTo>
                <a:lnTo>
                  <a:pt x="8792974" y="0"/>
                </a:lnTo>
              </a:path>
            </a:pathLst>
          </a:custGeom>
          <a:ln w="157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3525546" y="1765624"/>
            <a:ext cx="1028700" cy="0"/>
          </a:xfrm>
          <a:custGeom>
            <a:avLst/>
            <a:gdLst/>
            <a:ahLst/>
            <a:cxnLst/>
            <a:rect l="l" t="t" r="r" b="b"/>
            <a:pathLst>
              <a:path w="1028700">
                <a:moveTo>
                  <a:pt x="0" y="0"/>
                </a:moveTo>
                <a:lnTo>
                  <a:pt x="1028284" y="0"/>
                </a:lnTo>
              </a:path>
            </a:pathLst>
          </a:custGeom>
          <a:ln w="315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17690686" y="9006787"/>
            <a:ext cx="1322705" cy="0"/>
          </a:xfrm>
          <a:custGeom>
            <a:avLst/>
            <a:gdLst/>
            <a:ahLst/>
            <a:cxnLst/>
            <a:rect l="l" t="t" r="r" b="b"/>
            <a:pathLst>
              <a:path w="1322705">
                <a:moveTo>
                  <a:pt x="0" y="0"/>
                </a:moveTo>
                <a:lnTo>
                  <a:pt x="1322079" y="0"/>
                </a:lnTo>
              </a:path>
            </a:pathLst>
          </a:custGeom>
          <a:ln w="105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17291963" y="9101373"/>
            <a:ext cx="335915" cy="0"/>
          </a:xfrm>
          <a:custGeom>
            <a:avLst/>
            <a:gdLst/>
            <a:ahLst/>
            <a:cxnLst/>
            <a:rect l="l" t="t" r="r" b="b"/>
            <a:pathLst>
              <a:path w="335915">
                <a:moveTo>
                  <a:pt x="0" y="0"/>
                </a:moveTo>
                <a:lnTo>
                  <a:pt x="335766" y="0"/>
                </a:lnTo>
              </a:path>
            </a:pathLst>
          </a:custGeom>
          <a:ln w="3175">
            <a:solidFill>
              <a:srgbClr val="A0B1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16536489" y="9427174"/>
            <a:ext cx="818515" cy="0"/>
          </a:xfrm>
          <a:custGeom>
            <a:avLst/>
            <a:gdLst/>
            <a:ahLst/>
            <a:cxnLst/>
            <a:rect l="l" t="t" r="r" b="b"/>
            <a:pathLst>
              <a:path w="818515">
                <a:moveTo>
                  <a:pt x="0" y="0"/>
                </a:moveTo>
                <a:lnTo>
                  <a:pt x="818430" y="0"/>
                </a:lnTo>
              </a:path>
            </a:pathLst>
          </a:custGeom>
          <a:ln w="105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20985" y="9742464"/>
            <a:ext cx="419734" cy="0"/>
          </a:xfrm>
          <a:custGeom>
            <a:avLst/>
            <a:gdLst/>
            <a:ahLst/>
            <a:cxnLst/>
            <a:rect l="l" t="t" r="r" b="b"/>
            <a:pathLst>
              <a:path w="419734">
                <a:moveTo>
                  <a:pt x="0" y="0"/>
                </a:moveTo>
                <a:lnTo>
                  <a:pt x="419707" y="0"/>
                </a:lnTo>
              </a:path>
            </a:pathLst>
          </a:custGeom>
          <a:ln w="210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MC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182">
            <a:extLst>
              <a:ext uri="{FF2B5EF4-FFF2-40B4-BE49-F238E27FC236}">
                <a16:creationId xmlns:a16="http://schemas.microsoft.com/office/drawing/2014/main" xmlns="" id="{ED31EBAA-BDA5-F347-AF54-C6621F765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995" y="429828"/>
            <a:ext cx="18998111" cy="1094339"/>
          </a:xfrm>
        </p:spPr>
        <p:txBody>
          <a:bodyPr>
            <a:noAutofit/>
          </a:bodyPr>
          <a:lstStyle>
            <a:lvl1pPr>
              <a:defRPr sz="5277" spc="550" baseline="0">
                <a:solidFill>
                  <a:srgbClr val="5198D1"/>
                </a:solidFill>
              </a:defRPr>
            </a:lvl1pPr>
          </a:lstStyle>
          <a:p>
            <a:r>
              <a:rPr lang="en-US" spc="660" dirty="0">
                <a:solidFill>
                  <a:srgbClr val="5198D1"/>
                </a:solidFill>
                <a:ea typeface="Calibri" charset="0"/>
                <a:cs typeface="Calibri" charset="0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95" y="2329772"/>
            <a:ext cx="18998111" cy="2232727"/>
          </a:xfrm>
        </p:spPr>
        <p:txBody>
          <a:bodyPr/>
          <a:lstStyle>
            <a:lvl1pPr marL="376950" indent="-376950">
              <a:buClr>
                <a:srgbClr val="4BAA50"/>
              </a:buClr>
              <a:buFont typeface="Wingdings" pitchFamily="2" charset="2"/>
              <a:buChar char="§"/>
              <a:defRPr sz="3957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1pPr>
            <a:lvl2pPr>
              <a:defRPr sz="3078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2pPr>
            <a:lvl3pPr>
              <a:defRPr sz="2638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3pPr>
            <a:lvl4pPr>
              <a:defRPr sz="2418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4pPr>
            <a:lvl5pPr>
              <a:defRPr sz="2418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xmlns="" id="{74C4928B-10CC-CA42-9347-7A5CF4CCA2AD}"/>
              </a:ext>
            </a:extLst>
          </p:cNvPr>
          <p:cNvSpPr txBox="1"/>
          <p:nvPr userDrawn="1"/>
        </p:nvSpPr>
        <p:spPr>
          <a:xfrm>
            <a:off x="19234471" y="10764914"/>
            <a:ext cx="767520" cy="32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700" b="0" i="0">
                <a:solidFill>
                  <a:schemeClr val="bg1">
                    <a:lumMod val="50000"/>
                  </a:schemeClr>
                </a:solidFill>
                <a:latin typeface="Helvetica Light" panose="020B0403020202020204" pitchFamily="34" charset="0"/>
                <a:ea typeface="Roboto Light" panose="02000000000000000000" pitchFamily="2" charset="0"/>
              </a:defRPr>
            </a:lvl1pPr>
          </a:lstStyle>
          <a:p>
            <a:pPr lvl="0"/>
            <a:fld id="{0EA75E39-F807-3A45-9E5D-B1D96BF1A388}" type="slidenum">
              <a:rPr lang="en-US" sz="1539" smtClean="0">
                <a:solidFill>
                  <a:schemeClr val="bg1"/>
                </a:solidFill>
              </a:rPr>
              <a:pPr lvl="0"/>
              <a:t>‹#›</a:t>
            </a:fld>
            <a:endParaRPr lang="en-US" sz="1539" dirty="0">
              <a:solidFill>
                <a:schemeClr val="bg1"/>
              </a:solidFill>
            </a:endParaRPr>
          </a:p>
        </p:txBody>
      </p:sp>
      <p:pic>
        <p:nvPicPr>
          <p:cNvPr id="368" name="Picture 367">
            <a:extLst>
              <a:ext uri="{FF2B5EF4-FFF2-40B4-BE49-F238E27FC236}">
                <a16:creationId xmlns:a16="http://schemas.microsoft.com/office/drawing/2014/main" xmlns="" id="{A07F43C7-4C70-624E-B425-37029E3A7E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60" y="10791059"/>
            <a:ext cx="1281076" cy="387581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xmlns="" id="{96205276-2AA5-524D-80BE-E16330B95DD1}"/>
              </a:ext>
            </a:extLst>
          </p:cNvPr>
          <p:cNvSpPr txBox="1"/>
          <p:nvPr userDrawn="1"/>
        </p:nvSpPr>
        <p:spPr>
          <a:xfrm>
            <a:off x="16082276" y="10764914"/>
            <a:ext cx="3627148" cy="32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39" b="0" i="0" dirty="0">
                <a:solidFill>
                  <a:schemeClr val="bg1"/>
                </a:solidFill>
                <a:latin typeface="Helvetica Light" panose="020B0403020202020204" pitchFamily="34" charset="0"/>
                <a:ea typeface="Roboto Light" panose="02000000000000000000" pitchFamily="2" charset="0"/>
              </a:rPr>
              <a:t>Confidential, for internal use only</a:t>
            </a:r>
            <a:r>
              <a:rPr lang="he-IL" sz="1539" b="0" i="0" dirty="0">
                <a:solidFill>
                  <a:schemeClr val="bg1"/>
                </a:solidFill>
                <a:latin typeface="Helvetica Light" panose="020B0403020202020204" pitchFamily="34" charset="0"/>
                <a:ea typeface="Roboto Light" panose="02000000000000000000" pitchFamily="2" charset="0"/>
              </a:rPr>
              <a:t>- </a:t>
            </a:r>
            <a:endParaRPr lang="en-US" sz="1539" b="0" i="0" dirty="0">
              <a:solidFill>
                <a:schemeClr val="bg1"/>
              </a:solidFill>
              <a:latin typeface="Helvetica Light" panose="020B0403020202020204" pitchFamily="34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783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743497" y="635725"/>
            <a:ext cx="5238750" cy="1075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cs typeface="Heebo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jpg"/><Relationship Id="rId17" Type="http://schemas.openxmlformats.org/officeDocument/2006/relationships/image" Target="../media/image51.png"/><Relationship Id="rId2" Type="http://schemas.openxmlformats.org/officeDocument/2006/relationships/image" Target="../media/image16.jp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ronen@eye.do" TargetMode="Externa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53853" y="8094770"/>
            <a:ext cx="12703175" cy="13182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819910" algn="l"/>
                <a:tab pos="5238115" algn="l"/>
                <a:tab pos="9647555" algn="l"/>
              </a:tabLst>
            </a:pPr>
            <a:r>
              <a:rPr sz="4950" spc="3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Fiel</a:t>
            </a:r>
            <a:r>
              <a:rPr sz="495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d	</a:t>
            </a:r>
            <a:r>
              <a:rPr sz="4950" spc="3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Ope</a:t>
            </a:r>
            <a:r>
              <a:rPr sz="4950" spc="2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r</a:t>
            </a:r>
            <a:r>
              <a:rPr sz="4950" spc="3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atio</a:t>
            </a:r>
            <a:r>
              <a:rPr sz="495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n	</a:t>
            </a:r>
            <a:r>
              <a:rPr sz="4950" spc="3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Managemen</a:t>
            </a:r>
            <a:r>
              <a:rPr sz="495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t	</a:t>
            </a:r>
            <a:r>
              <a:rPr sz="4950" spc="3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Solutions</a:t>
            </a:r>
            <a:endParaRPr sz="4950">
              <a:latin typeface="KohinoorDevanagari-Light"/>
              <a:cs typeface="KohinoorDevanagari-Light"/>
            </a:endParaRPr>
          </a:p>
          <a:p>
            <a:pPr marL="53340">
              <a:lnSpc>
                <a:spcPct val="100000"/>
              </a:lnSpc>
              <a:spcBef>
                <a:spcPts val="85"/>
              </a:spcBef>
              <a:tabLst>
                <a:tab pos="3011170" algn="l"/>
                <a:tab pos="6296025" algn="l"/>
              </a:tabLst>
            </a:pPr>
            <a:r>
              <a:rPr sz="3450" b="1" spc="250" dirty="0">
                <a:solidFill>
                  <a:srgbClr val="FFFFFF"/>
                </a:solidFill>
                <a:latin typeface="Kohinoor Devanagari"/>
                <a:cs typeface="Kohinoor Devanagari"/>
              </a:rPr>
              <a:t>Proactivity.	Productivity.	</a:t>
            </a:r>
            <a:r>
              <a:rPr sz="3450" b="1" spc="270" dirty="0">
                <a:solidFill>
                  <a:srgbClr val="FFFFFF"/>
                </a:solidFill>
                <a:latin typeface="Kohinoor Devanagari"/>
                <a:cs typeface="Kohinoor Devanagari"/>
              </a:rPr>
              <a:t>Profitability.</a:t>
            </a:r>
            <a:endParaRPr sz="3450">
              <a:latin typeface="Kohinoor Devanagari"/>
              <a:cs typeface="Kohinoor Devanaga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8464870" y="3808354"/>
            <a:ext cx="3181350" cy="4147185"/>
          </a:xfrm>
          <a:custGeom>
            <a:avLst/>
            <a:gdLst/>
            <a:ahLst/>
            <a:cxnLst/>
            <a:rect l="l" t="t" r="r" b="b"/>
            <a:pathLst>
              <a:path w="3181350" h="4147184">
                <a:moveTo>
                  <a:pt x="0" y="0"/>
                </a:moveTo>
                <a:lnTo>
                  <a:pt x="3012389" y="4146585"/>
                </a:lnTo>
                <a:lnTo>
                  <a:pt x="3013219" y="4132387"/>
                </a:lnTo>
                <a:lnTo>
                  <a:pt x="3003364" y="4132387"/>
                </a:lnTo>
                <a:lnTo>
                  <a:pt x="3004181" y="4118652"/>
                </a:lnTo>
                <a:lnTo>
                  <a:pt x="3769" y="2858"/>
                </a:lnTo>
                <a:lnTo>
                  <a:pt x="7570" y="2858"/>
                </a:lnTo>
                <a:lnTo>
                  <a:pt x="0" y="0"/>
                </a:lnTo>
                <a:close/>
              </a:path>
              <a:path w="3181350" h="4147184">
                <a:moveTo>
                  <a:pt x="3004181" y="4118652"/>
                </a:moveTo>
                <a:lnTo>
                  <a:pt x="3003364" y="4132387"/>
                </a:lnTo>
                <a:lnTo>
                  <a:pt x="3012232" y="4129748"/>
                </a:lnTo>
                <a:lnTo>
                  <a:pt x="3004181" y="4118652"/>
                </a:lnTo>
                <a:close/>
              </a:path>
              <a:path w="3181350" h="4147184">
                <a:moveTo>
                  <a:pt x="3181199" y="1213607"/>
                </a:moveTo>
                <a:lnTo>
                  <a:pt x="3172803" y="1213607"/>
                </a:lnTo>
                <a:lnTo>
                  <a:pt x="3175463" y="1217816"/>
                </a:lnTo>
                <a:lnTo>
                  <a:pt x="3172570" y="1217816"/>
                </a:lnTo>
                <a:lnTo>
                  <a:pt x="3132318" y="1943720"/>
                </a:lnTo>
                <a:lnTo>
                  <a:pt x="3117564" y="2204054"/>
                </a:lnTo>
                <a:lnTo>
                  <a:pt x="3108603" y="2360416"/>
                </a:lnTo>
                <a:lnTo>
                  <a:pt x="3102556" y="2464653"/>
                </a:lnTo>
                <a:lnTo>
                  <a:pt x="3096433" y="2568886"/>
                </a:lnTo>
                <a:lnTo>
                  <a:pt x="3004181" y="4118652"/>
                </a:lnTo>
                <a:lnTo>
                  <a:pt x="3012232" y="4129748"/>
                </a:lnTo>
                <a:lnTo>
                  <a:pt x="3003364" y="4132387"/>
                </a:lnTo>
                <a:lnTo>
                  <a:pt x="3013219" y="4132387"/>
                </a:lnTo>
                <a:lnTo>
                  <a:pt x="3095057" y="2673395"/>
                </a:lnTo>
                <a:lnTo>
                  <a:pt x="3097960" y="2621261"/>
                </a:lnTo>
                <a:lnTo>
                  <a:pt x="3103839" y="2517005"/>
                </a:lnTo>
                <a:lnTo>
                  <a:pt x="3109803" y="2412761"/>
                </a:lnTo>
                <a:lnTo>
                  <a:pt x="3115838" y="2308526"/>
                </a:lnTo>
                <a:lnTo>
                  <a:pt x="3124993" y="2152182"/>
                </a:lnTo>
                <a:lnTo>
                  <a:pt x="3137334" y="1943448"/>
                </a:lnTo>
                <a:lnTo>
                  <a:pt x="3180958" y="1217816"/>
                </a:lnTo>
                <a:lnTo>
                  <a:pt x="3175463" y="1217816"/>
                </a:lnTo>
                <a:lnTo>
                  <a:pt x="3172630" y="1216740"/>
                </a:lnTo>
                <a:lnTo>
                  <a:pt x="3181023" y="1216740"/>
                </a:lnTo>
                <a:lnTo>
                  <a:pt x="3181199" y="1213607"/>
                </a:lnTo>
                <a:close/>
              </a:path>
              <a:path w="3181350" h="4147184">
                <a:moveTo>
                  <a:pt x="3172803" y="1213607"/>
                </a:moveTo>
                <a:lnTo>
                  <a:pt x="3172630" y="1216740"/>
                </a:lnTo>
                <a:lnTo>
                  <a:pt x="3175463" y="1217816"/>
                </a:lnTo>
                <a:lnTo>
                  <a:pt x="3172803" y="1213607"/>
                </a:lnTo>
                <a:close/>
              </a:path>
              <a:path w="3181350" h="4147184">
                <a:moveTo>
                  <a:pt x="7570" y="2858"/>
                </a:moveTo>
                <a:lnTo>
                  <a:pt x="3769" y="2858"/>
                </a:lnTo>
                <a:lnTo>
                  <a:pt x="3172630" y="1216740"/>
                </a:lnTo>
                <a:lnTo>
                  <a:pt x="3172803" y="1213607"/>
                </a:lnTo>
                <a:lnTo>
                  <a:pt x="3181199" y="1213607"/>
                </a:lnTo>
                <a:lnTo>
                  <a:pt x="3181295" y="1211020"/>
                </a:lnTo>
                <a:lnTo>
                  <a:pt x="7570" y="2858"/>
                </a:lnTo>
                <a:close/>
              </a:path>
            </a:pathLst>
          </a:custGeom>
          <a:solidFill>
            <a:srgbClr val="221F1F">
              <a:alpha val="1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181235" y="3543546"/>
            <a:ext cx="2005964" cy="3672204"/>
          </a:xfrm>
          <a:custGeom>
            <a:avLst/>
            <a:gdLst/>
            <a:ahLst/>
            <a:cxnLst/>
            <a:rect l="l" t="t" r="r" b="b"/>
            <a:pathLst>
              <a:path w="2005965" h="3672204">
                <a:moveTo>
                  <a:pt x="1328755" y="0"/>
                </a:moveTo>
                <a:lnTo>
                  <a:pt x="6963" y="3652422"/>
                </a:lnTo>
                <a:lnTo>
                  <a:pt x="0" y="3671741"/>
                </a:lnTo>
                <a:lnTo>
                  <a:pt x="31622" y="3635847"/>
                </a:lnTo>
                <a:lnTo>
                  <a:pt x="21287" y="3635847"/>
                </a:lnTo>
                <a:lnTo>
                  <a:pt x="1329823" y="19967"/>
                </a:lnTo>
                <a:lnTo>
                  <a:pt x="1338447" y="19967"/>
                </a:lnTo>
                <a:lnTo>
                  <a:pt x="1328755" y="0"/>
                </a:lnTo>
                <a:close/>
              </a:path>
              <a:path w="2005965" h="3672204">
                <a:moveTo>
                  <a:pt x="1338447" y="19967"/>
                </a:moveTo>
                <a:lnTo>
                  <a:pt x="1329823" y="19967"/>
                </a:lnTo>
                <a:lnTo>
                  <a:pt x="1996536" y="1393674"/>
                </a:lnTo>
                <a:lnTo>
                  <a:pt x="21287" y="3635847"/>
                </a:lnTo>
                <a:lnTo>
                  <a:pt x="31622" y="3635847"/>
                </a:lnTo>
                <a:lnTo>
                  <a:pt x="2004158" y="1396878"/>
                </a:lnTo>
                <a:lnTo>
                  <a:pt x="2005876" y="1395004"/>
                </a:lnTo>
                <a:lnTo>
                  <a:pt x="1338447" y="19967"/>
                </a:lnTo>
                <a:close/>
              </a:path>
            </a:pathLst>
          </a:custGeom>
          <a:solidFill>
            <a:srgbClr val="221F1F">
              <a:alpha val="1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 txBox="1"/>
          <p:nvPr/>
        </p:nvSpPr>
        <p:spPr>
          <a:xfrm>
            <a:off x="2611831" y="5633892"/>
            <a:ext cx="3294379" cy="1731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200" spc="-290" dirty="0">
                <a:solidFill>
                  <a:srgbClr val="FFFFFF"/>
                </a:solidFill>
                <a:latin typeface="Eurostile"/>
                <a:cs typeface="Eurostile"/>
              </a:rPr>
              <a:t>eyedo</a:t>
            </a:r>
            <a:endParaRPr sz="11200">
              <a:latin typeface="Eurostile"/>
              <a:cs typeface="Eurostile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18723748" y="319546"/>
            <a:ext cx="800100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spc="190" dirty="0">
                <a:solidFill>
                  <a:srgbClr val="FFFFFF"/>
                </a:solidFill>
                <a:latin typeface="Heebo"/>
                <a:cs typeface="Heebo"/>
              </a:rPr>
              <a:t>חת</a:t>
            </a:r>
            <a:r>
              <a:rPr sz="2550" dirty="0">
                <a:solidFill>
                  <a:srgbClr val="FFFFFF"/>
                </a:solidFill>
                <a:latin typeface="Heebo"/>
                <a:cs typeface="Heebo"/>
              </a:rPr>
              <a:t>פ</a:t>
            </a:r>
            <a:endParaRPr sz="2550" dirty="0">
              <a:latin typeface="Heebo"/>
              <a:cs typeface="Heebo"/>
            </a:endParaRPr>
          </a:p>
        </p:txBody>
      </p:sp>
      <p:pic>
        <p:nvPicPr>
          <p:cNvPr id="322" name="Picture 3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xmlns="" id="{9683A302-AA9C-412F-9845-484D80576115}"/>
              </a:ext>
            </a:extLst>
          </p:cNvPr>
          <p:cNvSpPr txBox="1"/>
          <p:nvPr/>
        </p:nvSpPr>
        <p:spPr>
          <a:xfrm>
            <a:off x="45550" y="43171"/>
            <a:ext cx="20058550" cy="1445267"/>
          </a:xfrm>
          <a:prstGeom prst="rect">
            <a:avLst/>
          </a:prstGeom>
          <a:solidFill>
            <a:srgbClr val="0070C0"/>
          </a:solidFill>
          <a:ln w="76200">
            <a:solidFill>
              <a:srgbClr val="0070C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12700" algn="ctr" rtl="1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endParaRPr lang="en-US" sz="2000" dirty="0">
              <a:solidFill>
                <a:schemeClr val="bg1"/>
              </a:solidFill>
              <a:latin typeface="Heebo-Thin"/>
              <a:cs typeface="Heebo-Thin"/>
            </a:endParaRPr>
          </a:p>
          <a:p>
            <a:pPr marL="12700" algn="ctr" rtl="1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r>
              <a:rPr lang="en-US" sz="7200" dirty="0">
                <a:solidFill>
                  <a:schemeClr val="bg1"/>
                </a:solidFill>
                <a:latin typeface="Heebo-Thin"/>
                <a:cs typeface="Heebo-Thin"/>
              </a:rPr>
              <a:t>Presentation to Retailers</a:t>
            </a:r>
            <a:endParaRPr sz="7200" dirty="0">
              <a:solidFill>
                <a:schemeClr val="bg1"/>
              </a:solidFill>
              <a:latin typeface="Heebo-Thin"/>
              <a:cs typeface="Heebo-Thin"/>
            </a:endParaRPr>
          </a:p>
        </p:txBody>
      </p:sp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xmlns="" id="{1556939A-6BA0-45F1-ADE0-0F4A3501A782}"/>
              </a:ext>
            </a:extLst>
          </p:cNvPr>
          <p:cNvSpPr/>
          <p:nvPr/>
        </p:nvSpPr>
        <p:spPr>
          <a:xfrm>
            <a:off x="755650" y="2423240"/>
            <a:ext cx="6096000" cy="1442971"/>
          </a:xfrm>
          <a:prstGeom prst="roundRect">
            <a:avLst/>
          </a:prstGeom>
          <a:solidFill>
            <a:srgbClr val="0070C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6600" dirty="0"/>
              <a:t>2022</a:t>
            </a:r>
            <a:endParaRPr lang="he-IL" sz="6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" y="-19852"/>
            <a:ext cx="20104104" cy="11308556"/>
          </a:xfrm>
          <a:prstGeom prst="rect">
            <a:avLst/>
          </a:prstGeom>
        </p:spPr>
      </p:pic>
      <p:pic>
        <p:nvPicPr>
          <p:cNvPr id="5122" name="Picture 2" descr="Eliminate Data Transcription with a Retail Store Audit App – VisitBasis">
            <a:extLst>
              <a:ext uri="{FF2B5EF4-FFF2-40B4-BE49-F238E27FC236}">
                <a16:creationId xmlns:a16="http://schemas.microsoft.com/office/drawing/2014/main" xmlns="" id="{D314C328-7A5C-483B-AD6C-78A9B3C62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068" y="7168626"/>
            <a:ext cx="4013168" cy="267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C5702153-C7FC-4545-881A-3B9C19923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89" y="2124476"/>
            <a:ext cx="5560695" cy="2105005"/>
          </a:xfrm>
          <a:prstGeom prst="rect">
            <a:avLst/>
          </a:prstGeom>
          <a:ln w="9525">
            <a:noFill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C2B62553-76F8-4845-AA81-ED91E992D45A}"/>
              </a:ext>
            </a:extLst>
          </p:cNvPr>
          <p:cNvSpPr txBox="1">
            <a:spLocks/>
          </p:cNvSpPr>
          <p:nvPr/>
        </p:nvSpPr>
        <p:spPr>
          <a:xfrm>
            <a:off x="374650" y="1328532"/>
            <a:ext cx="7365462" cy="7734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pc="550" dirty="0" smtClean="0">
                <a:solidFill>
                  <a:srgbClr val="5198D1"/>
                </a:solidFill>
                <a:latin typeface="Helvetica" pitchFamily="2" charset="0"/>
              </a:rPr>
              <a:t>Comprehensive </a:t>
            </a:r>
            <a:r>
              <a:rPr lang="en-US" sz="2000" b="1" spc="550" dirty="0" err="1">
                <a:solidFill>
                  <a:srgbClr val="5198D1"/>
                </a:solidFill>
                <a:latin typeface="Helvetica" pitchFamily="2" charset="0"/>
              </a:rPr>
              <a:t>dashboarding</a:t>
            </a:r>
            <a:r>
              <a:rPr lang="en-US" sz="2000" b="1" spc="550" dirty="0">
                <a:solidFill>
                  <a:srgbClr val="5198D1"/>
                </a:solidFill>
                <a:latin typeface="Helvetica" pitchFamily="2" charset="0"/>
              </a:rPr>
              <a:t> </a:t>
            </a:r>
            <a:r>
              <a:rPr lang="en-US" sz="2000" b="1" spc="550" dirty="0" smtClean="0">
                <a:solidFill>
                  <a:srgbClr val="5198D1"/>
                </a:solidFill>
                <a:latin typeface="Helvetica" pitchFamily="2" charset="0"/>
              </a:rPr>
              <a:t>mechanism</a:t>
            </a:r>
            <a:endParaRPr lang="en-US" sz="2000" b="1" spc="550" dirty="0">
              <a:solidFill>
                <a:srgbClr val="5198D1"/>
              </a:solidFill>
              <a:latin typeface="Helvetica" pitchFamily="2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2417CEFC-DF8E-4E5A-9EEF-D2AD3394E5FC}"/>
              </a:ext>
            </a:extLst>
          </p:cNvPr>
          <p:cNvSpPr txBox="1"/>
          <p:nvPr/>
        </p:nvSpPr>
        <p:spPr>
          <a:xfrm>
            <a:off x="374650" y="279238"/>
            <a:ext cx="18716065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/>
            <a:r>
              <a:rPr lang="en-US" sz="4800" b="1" dirty="0"/>
              <a:t>Product </a:t>
            </a:r>
            <a:r>
              <a:rPr lang="en-US" sz="4800" b="1" dirty="0" smtClean="0"/>
              <a:t>features</a:t>
            </a:r>
            <a:endParaRPr lang="he-IL" sz="4800" b="1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9B030477-14B1-48E5-B74F-50F141BC7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883" y="4113284"/>
            <a:ext cx="4646703" cy="202101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B50B7C9C-902A-47C2-9E50-070159C2E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883" y="2101971"/>
            <a:ext cx="3397530" cy="184466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xmlns="" id="{69E4985A-696F-4BBA-8A04-2666EB397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7420" y="3225029"/>
            <a:ext cx="3312349" cy="1812416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xmlns="" id="{623F8249-E0F3-4A8E-971B-4688AFDA35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1717" y="2558198"/>
            <a:ext cx="2349283" cy="2921943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xmlns="" id="{461C461C-A48A-43BE-9A97-ABA2A45C8BC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150" t="61306" r="42050" b="30121"/>
          <a:stretch/>
        </p:blipFill>
        <p:spPr>
          <a:xfrm>
            <a:off x="9205983" y="1941129"/>
            <a:ext cx="5384097" cy="652393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3" name="תיבת טקסט 22">
            <a:extLst>
              <a:ext uri="{FF2B5EF4-FFF2-40B4-BE49-F238E27FC236}">
                <a16:creationId xmlns:a16="http://schemas.microsoft.com/office/drawing/2014/main" xmlns="" id="{680CB1EE-13D6-420A-B74B-2C540985462E}"/>
              </a:ext>
            </a:extLst>
          </p:cNvPr>
          <p:cNvSpPr txBox="1"/>
          <p:nvPr/>
        </p:nvSpPr>
        <p:spPr>
          <a:xfrm>
            <a:off x="11781563" y="2842785"/>
            <a:ext cx="116469" cy="22243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979" dirty="0">
                <a:solidFill>
                  <a:schemeClr val="bg1">
                    <a:lumMod val="50000"/>
                  </a:schemeClr>
                </a:solidFill>
              </a:rPr>
              <a:t>Send SMS</a:t>
            </a:r>
            <a:endParaRPr lang="he-IL" sz="1979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xmlns="" id="{CD2AFD81-3E4B-4C0A-ABA6-B6D9EFECCA34}"/>
              </a:ext>
            </a:extLst>
          </p:cNvPr>
          <p:cNvSpPr txBox="1"/>
          <p:nvPr/>
        </p:nvSpPr>
        <p:spPr>
          <a:xfrm>
            <a:off x="11991232" y="1960330"/>
            <a:ext cx="24648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Representative has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arrived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to your location</a:t>
            </a:r>
            <a:endParaRPr lang="he-IL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6D6B4DDB-D387-4704-9A18-2647E1198170}"/>
              </a:ext>
            </a:extLst>
          </p:cNvPr>
          <p:cNvSpPr txBox="1">
            <a:spLocks/>
          </p:cNvSpPr>
          <p:nvPr/>
        </p:nvSpPr>
        <p:spPr>
          <a:xfrm>
            <a:off x="7815165" y="1309622"/>
            <a:ext cx="7066571" cy="10657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pc="550" dirty="0" smtClean="0">
                <a:solidFill>
                  <a:srgbClr val="5198D1"/>
                </a:solidFill>
                <a:latin typeface="Helvetica" pitchFamily="2" charset="0"/>
              </a:rPr>
              <a:t>Real-time </a:t>
            </a:r>
            <a:r>
              <a:rPr lang="en-US" sz="2000" b="1" spc="550" dirty="0">
                <a:solidFill>
                  <a:srgbClr val="5198D1"/>
                </a:solidFill>
                <a:latin typeface="Helvetica" pitchFamily="2" charset="0"/>
              </a:rPr>
              <a:t>c</a:t>
            </a:r>
            <a:r>
              <a:rPr lang="en-US" sz="2000" b="1" spc="550" dirty="0" smtClean="0">
                <a:solidFill>
                  <a:srgbClr val="5198D1"/>
                </a:solidFill>
                <a:latin typeface="Helvetica" pitchFamily="2" charset="0"/>
              </a:rPr>
              <a:t>ommunication</a:t>
            </a:r>
            <a:endParaRPr lang="en-US" sz="2000" b="1" spc="550" dirty="0">
              <a:solidFill>
                <a:srgbClr val="5198D1"/>
              </a:solidFill>
              <a:latin typeface="Helvetica" pitchFamily="2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xmlns="" id="{FFB5FEA5-F53C-43DD-9F00-4E299E14711B}"/>
              </a:ext>
            </a:extLst>
          </p:cNvPr>
          <p:cNvSpPr txBox="1">
            <a:spLocks/>
          </p:cNvSpPr>
          <p:nvPr/>
        </p:nvSpPr>
        <p:spPr>
          <a:xfrm>
            <a:off x="416810" y="4664076"/>
            <a:ext cx="7171569" cy="990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pc="550" dirty="0" smtClean="0">
                <a:solidFill>
                  <a:srgbClr val="5198D1"/>
                </a:solidFill>
                <a:latin typeface="Helvetica" pitchFamily="2" charset="0"/>
              </a:rPr>
              <a:t>Computer-vision-driven </a:t>
            </a:r>
            <a:r>
              <a:rPr lang="en-US" sz="2000" b="1" spc="550" dirty="0">
                <a:solidFill>
                  <a:srgbClr val="5198D1"/>
                </a:solidFill>
                <a:latin typeface="Helvetica" pitchFamily="2" charset="0"/>
              </a:rPr>
              <a:t>shelf analytics</a:t>
            </a: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xmlns="" id="{9797AB33-DAE5-473B-A42A-93D078439F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70040" y="2073275"/>
            <a:ext cx="3893015" cy="3203669"/>
          </a:xfrm>
          <a:prstGeom prst="rect">
            <a:avLst/>
          </a:prstGeom>
          <a:ln w="9525">
            <a:noFill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xmlns="" id="{63BCFAB8-09CC-4A19-A27B-6164550CC2D3}"/>
              </a:ext>
            </a:extLst>
          </p:cNvPr>
          <p:cNvSpPr txBox="1">
            <a:spLocks/>
          </p:cNvSpPr>
          <p:nvPr/>
        </p:nvSpPr>
        <p:spPr>
          <a:xfrm>
            <a:off x="15568688" y="1346990"/>
            <a:ext cx="4535412" cy="10657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pc="550" dirty="0" smtClean="0">
                <a:solidFill>
                  <a:srgbClr val="5198D1"/>
                </a:solidFill>
                <a:latin typeface="Helvetica" pitchFamily="2" charset="0"/>
              </a:rPr>
              <a:t>Geolocation </a:t>
            </a:r>
            <a:r>
              <a:rPr lang="en-US" sz="2000" b="1" spc="550" dirty="0">
                <a:solidFill>
                  <a:srgbClr val="5198D1"/>
                </a:solidFill>
                <a:latin typeface="Helvetica" pitchFamily="2" charset="0"/>
              </a:rPr>
              <a:t>reporting</a:t>
            </a:r>
          </a:p>
        </p:txBody>
      </p:sp>
      <p:pic>
        <p:nvPicPr>
          <p:cNvPr id="49" name="תמונה 48">
            <a:extLst>
              <a:ext uri="{FF2B5EF4-FFF2-40B4-BE49-F238E27FC236}">
                <a16:creationId xmlns:a16="http://schemas.microsoft.com/office/drawing/2014/main" xmlns="" id="{2B5ECE1B-BD47-466F-BBF2-D025C1531C3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2499" r="61667" b="5556"/>
          <a:stretch/>
        </p:blipFill>
        <p:spPr>
          <a:xfrm>
            <a:off x="7955883" y="7180351"/>
            <a:ext cx="2963415" cy="3128521"/>
          </a:xfrm>
          <a:prstGeom prst="rect">
            <a:avLst/>
          </a:prstGeom>
        </p:spPr>
      </p:pic>
      <p:sp>
        <p:nvSpPr>
          <p:cNvPr id="51" name="Title 1">
            <a:extLst>
              <a:ext uri="{FF2B5EF4-FFF2-40B4-BE49-F238E27FC236}">
                <a16:creationId xmlns:a16="http://schemas.microsoft.com/office/drawing/2014/main" xmlns="" id="{58E3B57C-BD10-4EB0-A357-67C32A0F8353}"/>
              </a:ext>
            </a:extLst>
          </p:cNvPr>
          <p:cNvSpPr txBox="1">
            <a:spLocks/>
          </p:cNvSpPr>
          <p:nvPr/>
        </p:nvSpPr>
        <p:spPr>
          <a:xfrm>
            <a:off x="7955883" y="6489665"/>
            <a:ext cx="3568821" cy="10657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pc="550" dirty="0" smtClean="0">
                <a:solidFill>
                  <a:srgbClr val="5198D1"/>
                </a:solidFill>
                <a:latin typeface="Helvetica" pitchFamily="2" charset="0"/>
              </a:rPr>
              <a:t>Conclusion-based </a:t>
            </a:r>
            <a:r>
              <a:rPr lang="en-US" sz="2000" b="1" spc="550" dirty="0">
                <a:solidFill>
                  <a:srgbClr val="5198D1"/>
                </a:solidFill>
                <a:latin typeface="Helvetica" pitchFamily="2" charset="0"/>
              </a:rPr>
              <a:t>automatics</a:t>
            </a:r>
          </a:p>
          <a:p>
            <a:endParaRPr lang="en-US" sz="2000" spc="550" dirty="0">
              <a:solidFill>
                <a:srgbClr val="5198D1"/>
              </a:solidFill>
              <a:latin typeface="Helvetica" pitchFamily="2" charset="0"/>
            </a:endParaRPr>
          </a:p>
        </p:txBody>
      </p:sp>
      <p:pic>
        <p:nvPicPr>
          <p:cNvPr id="53" name="תמונה 52">
            <a:extLst>
              <a:ext uri="{FF2B5EF4-FFF2-40B4-BE49-F238E27FC236}">
                <a16:creationId xmlns:a16="http://schemas.microsoft.com/office/drawing/2014/main" xmlns="" id="{ED724D07-989E-4B9F-BC88-BDAB33135A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704" y="7022551"/>
            <a:ext cx="1779421" cy="3853907"/>
          </a:xfrm>
          <a:prstGeom prst="rect">
            <a:avLst/>
          </a:prstGeom>
        </p:spPr>
      </p:pic>
      <p:pic>
        <p:nvPicPr>
          <p:cNvPr id="55" name="Picture 3">
            <a:extLst>
              <a:ext uri="{FF2B5EF4-FFF2-40B4-BE49-F238E27FC236}">
                <a16:creationId xmlns:a16="http://schemas.microsoft.com/office/drawing/2014/main" xmlns="" id="{27423974-3B4F-405E-AC00-A20B34A2E13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292"/>
          <a:stretch/>
        </p:blipFill>
        <p:spPr>
          <a:xfrm>
            <a:off x="13316358" y="7670807"/>
            <a:ext cx="3976105" cy="3133075"/>
          </a:xfrm>
          <a:prstGeom prst="rect">
            <a:avLst/>
          </a:prstGeom>
          <a:ln w="9525">
            <a:noFill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xmlns="" id="{A45B4D13-6230-4D8D-885B-AF82F6FD2404}"/>
              </a:ext>
            </a:extLst>
          </p:cNvPr>
          <p:cNvSpPr txBox="1">
            <a:spLocks/>
          </p:cNvSpPr>
          <p:nvPr/>
        </p:nvSpPr>
        <p:spPr>
          <a:xfrm>
            <a:off x="13938735" y="6287488"/>
            <a:ext cx="5151980" cy="7734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pc="550" dirty="0">
                <a:solidFill>
                  <a:srgbClr val="5198D1"/>
                </a:solidFill>
                <a:latin typeface="Helvetica" pitchFamily="2" charset="0"/>
              </a:rPr>
              <a:t>Digitize protocols, surveys, audits and more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xmlns="" id="{4F0D86D9-4420-4041-82A0-40CD5FA755F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750" t="14484" b="74516"/>
          <a:stretch/>
        </p:blipFill>
        <p:spPr>
          <a:xfrm>
            <a:off x="6182923" y="80902"/>
            <a:ext cx="13944600" cy="1131558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xmlns="" id="{5B02590B-A71E-434A-9A6C-CFA9BB9A45F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5349" t="44288" r="4167" b="13901"/>
          <a:stretch/>
        </p:blipFill>
        <p:spPr>
          <a:xfrm>
            <a:off x="416811" y="5232393"/>
            <a:ext cx="7276183" cy="2427864"/>
          </a:xfrm>
          <a:prstGeom prst="rect">
            <a:avLst/>
          </a:prstGeom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xmlns="" id="{48D4019D-DFA7-4A15-B571-1ABF76C02E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17226" y="7477020"/>
            <a:ext cx="3568821" cy="1630049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xmlns="" id="{3349E7A9-FA87-4C34-A3DD-4F8B9C37345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4739"/>
          <a:stretch/>
        </p:blipFill>
        <p:spPr>
          <a:xfrm>
            <a:off x="443848" y="7438442"/>
            <a:ext cx="3188835" cy="1630049"/>
          </a:xfrm>
          <a:prstGeom prst="rect">
            <a:avLst/>
          </a:prstGeom>
        </p:spPr>
      </p:pic>
      <p:pic>
        <p:nvPicPr>
          <p:cNvPr id="43" name="תמונה 42">
            <a:extLst>
              <a:ext uri="{FF2B5EF4-FFF2-40B4-BE49-F238E27FC236}">
                <a16:creationId xmlns:a16="http://schemas.microsoft.com/office/drawing/2014/main" xmlns="" id="{CFE7655A-3487-4203-A70D-674C93277F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13489" r="9497"/>
          <a:stretch/>
        </p:blipFill>
        <p:spPr>
          <a:xfrm>
            <a:off x="2424211" y="7808975"/>
            <a:ext cx="1299324" cy="207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9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62" y="0"/>
            <a:ext cx="20105515" cy="1130935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AAA7D632-F97B-4AA5-AC50-9E3D509D4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472" y="26207"/>
            <a:ext cx="5514975" cy="192405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xmlns="" id="{7D7A0534-5C98-4C85-BC79-FC21ED0251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00" t="26296" r="23333" b="21852"/>
          <a:stretch/>
        </p:blipFill>
        <p:spPr>
          <a:xfrm>
            <a:off x="1478370" y="1085409"/>
            <a:ext cx="10154845" cy="546799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C0827DFA-E43D-4525-BF04-871D3C8218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518" b="30000"/>
          <a:stretch/>
        </p:blipFill>
        <p:spPr>
          <a:xfrm>
            <a:off x="4413250" y="5741291"/>
            <a:ext cx="15012584" cy="350293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xmlns="" id="{CEA2B500-1369-4E92-85FE-208F9243EF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t="17448" r="10000" b="17111"/>
          <a:stretch/>
        </p:blipFill>
        <p:spPr>
          <a:xfrm rot="20429416">
            <a:off x="772247" y="5644348"/>
            <a:ext cx="6390249" cy="3023325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xmlns="" id="{0DBE49EC-E1F6-42DD-8E50-C78744432F84}"/>
              </a:ext>
            </a:extLst>
          </p:cNvPr>
          <p:cNvSpPr txBox="1"/>
          <p:nvPr/>
        </p:nvSpPr>
        <p:spPr>
          <a:xfrm>
            <a:off x="13328649" y="1862283"/>
            <a:ext cx="66767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solidFill>
                  <a:schemeClr val="accent1"/>
                </a:solidFill>
              </a:rPr>
              <a:t>Sensor-based </a:t>
            </a:r>
            <a:r>
              <a:rPr lang="en-US" sz="4800" b="1" dirty="0">
                <a:solidFill>
                  <a:schemeClr val="accent1"/>
                </a:solidFill>
              </a:rPr>
              <a:t>tasking</a:t>
            </a:r>
            <a:endParaRPr lang="he-IL" sz="4800" b="1" dirty="0">
              <a:solidFill>
                <a:schemeClr val="accent1"/>
              </a:solidFill>
            </a:endParaRPr>
          </a:p>
          <a:p>
            <a:pPr algn="l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5420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62" y="0"/>
            <a:ext cx="20105515" cy="1130935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AAA7D632-F97B-4AA5-AC50-9E3D509D4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472" y="26207"/>
            <a:ext cx="5514975" cy="192405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xmlns="" id="{0DBE49EC-E1F6-42DD-8E50-C78744432F84}"/>
              </a:ext>
            </a:extLst>
          </p:cNvPr>
          <p:cNvSpPr txBox="1"/>
          <p:nvPr/>
        </p:nvSpPr>
        <p:spPr>
          <a:xfrm>
            <a:off x="13328649" y="1862283"/>
            <a:ext cx="66767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solidFill>
                  <a:schemeClr val="accent1"/>
                </a:solidFill>
              </a:rPr>
              <a:t>ESL integrated system</a:t>
            </a:r>
            <a:endParaRPr lang="en-US" sz="4800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xmlns="" id="{59AF4781-EC6C-C533-69EF-9479CBAD88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3" t="30000" r="22917" b="5555"/>
          <a:stretch/>
        </p:blipFill>
        <p:spPr>
          <a:xfrm>
            <a:off x="603250" y="2990528"/>
            <a:ext cx="16319754" cy="802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43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5DC04C-3523-455A-842C-47446FA4E6DB}"/>
              </a:ext>
            </a:extLst>
          </p:cNvPr>
          <p:cNvSpPr txBox="1"/>
          <p:nvPr/>
        </p:nvSpPr>
        <p:spPr>
          <a:xfrm>
            <a:off x="908050" y="625475"/>
            <a:ext cx="18716065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/>
            <a:r>
              <a:rPr lang="en-US" sz="4800" b="1" dirty="0"/>
              <a:t>Usages in Retail</a:t>
            </a:r>
            <a:endParaRPr lang="he-IL" sz="4800" b="1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274E8350-52A1-4B02-9F91-A326CDFF5BA3}"/>
              </a:ext>
            </a:extLst>
          </p:cNvPr>
          <p:cNvSpPr txBox="1"/>
          <p:nvPr/>
        </p:nvSpPr>
        <p:spPr>
          <a:xfrm>
            <a:off x="908050" y="1768475"/>
            <a:ext cx="18288000" cy="14888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>
              <a:buSzPts val="1000"/>
              <a:tabLst>
                <a:tab pos="457200" algn="l"/>
              </a:tabLst>
            </a:pPr>
            <a:endParaRPr lang="ru-RU" sz="4800" dirty="0"/>
          </a:p>
          <a:p>
            <a:pPr algn="l" rtl="0"/>
            <a:endParaRPr lang="he-IL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E0E52E9-3A4C-4C15-BECC-F756C25E1CF9}"/>
              </a:ext>
            </a:extLst>
          </p:cNvPr>
          <p:cNvSpPr txBox="1">
            <a:spLocks/>
          </p:cNvSpPr>
          <p:nvPr/>
        </p:nvSpPr>
        <p:spPr>
          <a:xfrm>
            <a:off x="1027086" y="1792859"/>
            <a:ext cx="8110564" cy="78315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Regulatory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compliance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Food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safety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Promotions</a:t>
            </a:r>
            <a:endParaRPr lang="en-US" sz="48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Home-delivery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automation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Availability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management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Efficiency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monitoring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Private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brand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Planogram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compliance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Safety</a:t>
            </a:r>
            <a:endParaRPr lang="en-US" sz="48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Security</a:t>
            </a:r>
            <a:endParaRPr lang="en-US" sz="48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4800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2E0CA5C3-75AE-415C-A639-21499F62F2E7}"/>
              </a:ext>
            </a:extLst>
          </p:cNvPr>
          <p:cNvSpPr txBox="1">
            <a:spLocks/>
          </p:cNvSpPr>
          <p:nvPr/>
        </p:nvSpPr>
        <p:spPr>
          <a:xfrm>
            <a:off x="9518890" y="1797232"/>
            <a:ext cx="8110564" cy="78315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HR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surveys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Maintenance</a:t>
            </a:r>
            <a:endParaRPr lang="en-US" sz="48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Training</a:t>
            </a:r>
            <a:endParaRPr lang="en-US" sz="48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Customer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experience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Cleaning</a:t>
            </a:r>
            <a:endParaRPr lang="en-US" sz="48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Signage</a:t>
            </a:r>
            <a:endParaRPr lang="en-US" sz="48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Recall</a:t>
            </a:r>
            <a:endParaRPr lang="en-US" sz="48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4800" b="1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4800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grpSp>
        <p:nvGrpSpPr>
          <p:cNvPr id="24" name="קבוצה 23">
            <a:extLst>
              <a:ext uri="{FF2B5EF4-FFF2-40B4-BE49-F238E27FC236}">
                <a16:creationId xmlns:a16="http://schemas.microsoft.com/office/drawing/2014/main" xmlns="" id="{1AA16495-8071-4E47-90CD-A3307FB9EA76}"/>
              </a:ext>
            </a:extLst>
          </p:cNvPr>
          <p:cNvGrpSpPr/>
          <p:nvPr/>
        </p:nvGrpSpPr>
        <p:grpSpPr>
          <a:xfrm>
            <a:off x="15960886" y="2223465"/>
            <a:ext cx="2448049" cy="4499701"/>
            <a:chOff x="749006" y="3064309"/>
            <a:chExt cx="3584188" cy="7246813"/>
          </a:xfrm>
        </p:grpSpPr>
        <p:grpSp>
          <p:nvGrpSpPr>
            <p:cNvPr id="25" name="Группа 89">
              <a:extLst>
                <a:ext uri="{FF2B5EF4-FFF2-40B4-BE49-F238E27FC236}">
                  <a16:creationId xmlns:a16="http://schemas.microsoft.com/office/drawing/2014/main" xmlns="" id="{A59F9102-E3AF-4E0A-B5B9-68DC0E03C39B}"/>
                </a:ext>
              </a:extLst>
            </p:cNvPr>
            <p:cNvGrpSpPr/>
            <p:nvPr/>
          </p:nvGrpSpPr>
          <p:grpSpPr>
            <a:xfrm>
              <a:off x="749006" y="3064309"/>
              <a:ext cx="3584188" cy="7246813"/>
              <a:chOff x="3421706" y="1143000"/>
              <a:chExt cx="2530932" cy="5052117"/>
            </a:xfrm>
            <a:effectLst>
              <a:outerShdw blurRad="635000" dist="381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29" name="Скругленный прямоугольник 90">
                <a:extLst>
                  <a:ext uri="{FF2B5EF4-FFF2-40B4-BE49-F238E27FC236}">
                    <a16:creationId xmlns:a16="http://schemas.microsoft.com/office/drawing/2014/main" xmlns="" id="{D3C9DE30-37C3-44D7-B4FD-82FDFA7C5BCF}"/>
                  </a:ext>
                </a:extLst>
              </p:cNvPr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7"/>
              </a:p>
            </p:txBody>
          </p:sp>
          <p:sp>
            <p:nvSpPr>
              <p:cNvPr id="30" name="Скругленный прямоугольник 91">
                <a:extLst>
                  <a:ext uri="{FF2B5EF4-FFF2-40B4-BE49-F238E27FC236}">
                    <a16:creationId xmlns:a16="http://schemas.microsoft.com/office/drawing/2014/main" xmlns="" id="{7A79393A-B809-42A4-9BCD-FBF93FD4A838}"/>
                  </a:ext>
                </a:extLst>
              </p:cNvPr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7"/>
              </a:p>
            </p:txBody>
          </p:sp>
          <p:sp>
            <p:nvSpPr>
              <p:cNvPr id="31" name="Скругленный прямоугольник 92">
                <a:extLst>
                  <a:ext uri="{FF2B5EF4-FFF2-40B4-BE49-F238E27FC236}">
                    <a16:creationId xmlns:a16="http://schemas.microsoft.com/office/drawing/2014/main" xmlns="" id="{54134427-A5E6-42C8-97A9-B11E75BC545C}"/>
                  </a:ext>
                </a:extLst>
              </p:cNvPr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7"/>
              </a:p>
            </p:txBody>
          </p:sp>
          <p:sp>
            <p:nvSpPr>
              <p:cNvPr id="32" name="Скругленный прямоугольник 93">
                <a:extLst>
                  <a:ext uri="{FF2B5EF4-FFF2-40B4-BE49-F238E27FC236}">
                    <a16:creationId xmlns:a16="http://schemas.microsoft.com/office/drawing/2014/main" xmlns="" id="{46DAFE6D-2BA4-4001-8DC3-4B5D90983C18}"/>
                  </a:ext>
                </a:extLst>
              </p:cNvPr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7"/>
              </a:p>
            </p:txBody>
          </p:sp>
          <p:sp>
            <p:nvSpPr>
              <p:cNvPr id="33" name="Скругленный прямоугольник 94">
                <a:extLst>
                  <a:ext uri="{FF2B5EF4-FFF2-40B4-BE49-F238E27FC236}">
                    <a16:creationId xmlns:a16="http://schemas.microsoft.com/office/drawing/2014/main" xmlns="" id="{29669EC0-7C27-4231-8906-889A7D40480C}"/>
                  </a:ext>
                </a:extLst>
              </p:cNvPr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7"/>
              </a:p>
            </p:txBody>
          </p:sp>
          <p:sp>
            <p:nvSpPr>
              <p:cNvPr id="34" name="Овал 95">
                <a:extLst>
                  <a:ext uri="{FF2B5EF4-FFF2-40B4-BE49-F238E27FC236}">
                    <a16:creationId xmlns:a16="http://schemas.microsoft.com/office/drawing/2014/main" xmlns="" id="{5C5F1B2B-BD6B-430A-99B9-09A747C8922F}"/>
                  </a:ext>
                </a:extLst>
              </p:cNvPr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7"/>
              </a:p>
            </p:txBody>
          </p:sp>
          <p:sp>
            <p:nvSpPr>
              <p:cNvPr id="35" name="Скругленный прямоугольник 96">
                <a:extLst>
                  <a:ext uri="{FF2B5EF4-FFF2-40B4-BE49-F238E27FC236}">
                    <a16:creationId xmlns:a16="http://schemas.microsoft.com/office/drawing/2014/main" xmlns="" id="{EDD2AB28-9C78-45A0-9D18-EF2C71C445E8}"/>
                  </a:ext>
                </a:extLst>
              </p:cNvPr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7"/>
              </a:p>
            </p:txBody>
          </p:sp>
          <p:sp>
            <p:nvSpPr>
              <p:cNvPr id="36" name="Овал 97">
                <a:extLst>
                  <a:ext uri="{FF2B5EF4-FFF2-40B4-BE49-F238E27FC236}">
                    <a16:creationId xmlns:a16="http://schemas.microsoft.com/office/drawing/2014/main" xmlns="" id="{589F3F5C-33B9-419E-BB3B-EB080869FC3B}"/>
                  </a:ext>
                </a:extLst>
              </p:cNvPr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7"/>
              </a:p>
            </p:txBody>
          </p:sp>
          <p:sp>
            <p:nvSpPr>
              <p:cNvPr id="37" name="Овал 98">
                <a:extLst>
                  <a:ext uri="{FF2B5EF4-FFF2-40B4-BE49-F238E27FC236}">
                    <a16:creationId xmlns:a16="http://schemas.microsoft.com/office/drawing/2014/main" xmlns="" id="{2BAC7A99-6B07-4C6A-BDDC-F6AF4860C23F}"/>
                  </a:ext>
                </a:extLst>
              </p:cNvPr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7"/>
              </a:p>
            </p:txBody>
          </p:sp>
        </p:grpSp>
        <p:pic>
          <p:nvPicPr>
            <p:cNvPr id="26" name="תמונה 25">
              <a:extLst>
                <a:ext uri="{FF2B5EF4-FFF2-40B4-BE49-F238E27FC236}">
                  <a16:creationId xmlns:a16="http://schemas.microsoft.com/office/drawing/2014/main" xmlns="" id="{B4F611E6-774B-405A-A207-DCFD27BBA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665" y="3673475"/>
              <a:ext cx="3101109" cy="5902110"/>
            </a:xfrm>
            <a:prstGeom prst="rect">
              <a:avLst/>
            </a:prstGeom>
          </p:spPr>
        </p:pic>
        <p:pic>
          <p:nvPicPr>
            <p:cNvPr id="27" name="תמונה 26">
              <a:extLst>
                <a:ext uri="{FF2B5EF4-FFF2-40B4-BE49-F238E27FC236}">
                  <a16:creationId xmlns:a16="http://schemas.microsoft.com/office/drawing/2014/main" xmlns="" id="{7E2E67BA-E395-43C2-9D18-48AB4AB07B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05" b="48577"/>
            <a:stretch/>
          </p:blipFill>
          <p:spPr>
            <a:xfrm>
              <a:off x="1746250" y="6873875"/>
              <a:ext cx="2214526" cy="1948115"/>
            </a:xfrm>
            <a:prstGeom prst="rect">
              <a:avLst/>
            </a:prstGeom>
          </p:spPr>
        </p:pic>
        <p:pic>
          <p:nvPicPr>
            <p:cNvPr id="28" name="תמונה 27">
              <a:extLst>
                <a:ext uri="{FF2B5EF4-FFF2-40B4-BE49-F238E27FC236}">
                  <a16:creationId xmlns:a16="http://schemas.microsoft.com/office/drawing/2014/main" xmlns="" id="{39154702-A334-495D-B02C-C5A3F9776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77" b="63303"/>
            <a:stretch/>
          </p:blipFill>
          <p:spPr>
            <a:xfrm>
              <a:off x="889063" y="5158672"/>
              <a:ext cx="3320717" cy="1828209"/>
            </a:xfrm>
            <a:prstGeom prst="rect">
              <a:avLst/>
            </a:prstGeom>
          </p:spPr>
        </p:pic>
      </p:grpSp>
      <p:grpSp>
        <p:nvGrpSpPr>
          <p:cNvPr id="9" name="Группа 89">
            <a:extLst>
              <a:ext uri="{FF2B5EF4-FFF2-40B4-BE49-F238E27FC236}">
                <a16:creationId xmlns:a16="http://schemas.microsoft.com/office/drawing/2014/main" xmlns="" id="{1F779A8B-4D73-436F-B354-D6A0BB21A43F}"/>
              </a:ext>
            </a:extLst>
          </p:cNvPr>
          <p:cNvGrpSpPr/>
          <p:nvPr/>
        </p:nvGrpSpPr>
        <p:grpSpPr>
          <a:xfrm>
            <a:off x="17188018" y="5969344"/>
            <a:ext cx="2448049" cy="4499701"/>
            <a:chOff x="3421706" y="1143000"/>
            <a:chExt cx="2530932" cy="5052117"/>
          </a:xfrm>
          <a:effectLst>
            <a:outerShdw blurRad="635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1" name="Скругленный прямоугольник 90">
              <a:extLst>
                <a:ext uri="{FF2B5EF4-FFF2-40B4-BE49-F238E27FC236}">
                  <a16:creationId xmlns:a16="http://schemas.microsoft.com/office/drawing/2014/main" xmlns="" id="{7DFAAF70-347E-4E05-8000-0E3217BD5A79}"/>
                </a:ext>
              </a:extLst>
            </p:cNvPr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/>
            </a:p>
          </p:txBody>
        </p:sp>
        <p:sp>
          <p:nvSpPr>
            <p:cNvPr id="12" name="Скругленный прямоугольник 91">
              <a:extLst>
                <a:ext uri="{FF2B5EF4-FFF2-40B4-BE49-F238E27FC236}">
                  <a16:creationId xmlns:a16="http://schemas.microsoft.com/office/drawing/2014/main" xmlns="" id="{CDB76C5B-A88B-44EC-A4CD-0398A330CAF1}"/>
                </a:ext>
              </a:extLst>
            </p:cNvPr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/>
            </a:p>
          </p:txBody>
        </p:sp>
        <p:sp>
          <p:nvSpPr>
            <p:cNvPr id="13" name="Скругленный прямоугольник 92">
              <a:extLst>
                <a:ext uri="{FF2B5EF4-FFF2-40B4-BE49-F238E27FC236}">
                  <a16:creationId xmlns:a16="http://schemas.microsoft.com/office/drawing/2014/main" xmlns="" id="{FE539394-558A-48EF-B874-DC5BCC434263}"/>
                </a:ext>
              </a:extLst>
            </p:cNvPr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/>
            </a:p>
          </p:txBody>
        </p:sp>
        <p:sp>
          <p:nvSpPr>
            <p:cNvPr id="14" name="Скругленный прямоугольник 93">
              <a:extLst>
                <a:ext uri="{FF2B5EF4-FFF2-40B4-BE49-F238E27FC236}">
                  <a16:creationId xmlns:a16="http://schemas.microsoft.com/office/drawing/2014/main" xmlns="" id="{EE94B3BD-9B89-4701-9D9D-A226D0040B06}"/>
                </a:ext>
              </a:extLst>
            </p:cNvPr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/>
            </a:p>
          </p:txBody>
        </p:sp>
        <p:sp>
          <p:nvSpPr>
            <p:cNvPr id="15" name="Скругленный прямоугольник 94">
              <a:extLst>
                <a:ext uri="{FF2B5EF4-FFF2-40B4-BE49-F238E27FC236}">
                  <a16:creationId xmlns:a16="http://schemas.microsoft.com/office/drawing/2014/main" xmlns="" id="{2546327F-2D36-46C5-AACC-5A6D03C7FC12}"/>
                </a:ext>
              </a:extLst>
            </p:cNvPr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/>
            </a:p>
          </p:txBody>
        </p:sp>
        <p:sp>
          <p:nvSpPr>
            <p:cNvPr id="16" name="Овал 95">
              <a:extLst>
                <a:ext uri="{FF2B5EF4-FFF2-40B4-BE49-F238E27FC236}">
                  <a16:creationId xmlns:a16="http://schemas.microsoft.com/office/drawing/2014/main" xmlns="" id="{A0F97732-A209-43E2-944C-95219A0D6729}"/>
                </a:ext>
              </a:extLst>
            </p:cNvPr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gradFill flip="none" rotWithShape="1">
                <a:gsLst>
                  <a:gs pos="32000">
                    <a:schemeClr val="tx1">
                      <a:lumMod val="65000"/>
                      <a:lumOff val="35000"/>
                    </a:schemeClr>
                  </a:gs>
                  <a:gs pos="71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/>
            </a:p>
          </p:txBody>
        </p:sp>
        <p:sp>
          <p:nvSpPr>
            <p:cNvPr id="17" name="Скругленный прямоугольник 96">
              <a:extLst>
                <a:ext uri="{FF2B5EF4-FFF2-40B4-BE49-F238E27FC236}">
                  <a16:creationId xmlns:a16="http://schemas.microsoft.com/office/drawing/2014/main" xmlns="" id="{C9C61C3D-1CB2-4F1B-9068-9599059B8A16}"/>
                </a:ext>
              </a:extLst>
            </p:cNvPr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/>
            </a:p>
          </p:txBody>
        </p:sp>
        <p:sp>
          <p:nvSpPr>
            <p:cNvPr id="18" name="Овал 97">
              <a:extLst>
                <a:ext uri="{FF2B5EF4-FFF2-40B4-BE49-F238E27FC236}">
                  <a16:creationId xmlns:a16="http://schemas.microsoft.com/office/drawing/2014/main" xmlns="" id="{7848A526-9BFB-4164-8438-9FA4FABC8DBB}"/>
                </a:ext>
              </a:extLst>
            </p:cNvPr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/>
            </a:p>
          </p:txBody>
        </p:sp>
        <p:sp>
          <p:nvSpPr>
            <p:cNvPr id="19" name="Овал 98">
              <a:extLst>
                <a:ext uri="{FF2B5EF4-FFF2-40B4-BE49-F238E27FC236}">
                  <a16:creationId xmlns:a16="http://schemas.microsoft.com/office/drawing/2014/main" xmlns="" id="{8E9A1194-AE2C-45DD-BA28-1D1DBC320E9B}"/>
                </a:ext>
              </a:extLst>
            </p:cNvPr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/>
            </a:p>
          </p:txBody>
        </p:sp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xmlns="" id="{D02432A8-4F84-48C2-910D-8DAA8485BE86}"/>
              </a:ext>
            </a:extLst>
          </p:cNvPr>
          <p:cNvGrpSpPr/>
          <p:nvPr/>
        </p:nvGrpSpPr>
        <p:grpSpPr>
          <a:xfrm>
            <a:off x="17440682" y="6344778"/>
            <a:ext cx="2043574" cy="3670481"/>
            <a:chOff x="8076021" y="3543367"/>
            <a:chExt cx="3599547" cy="6018346"/>
          </a:xfrm>
        </p:grpSpPr>
        <p:pic>
          <p:nvPicPr>
            <p:cNvPr id="21" name="תמונה 20">
              <a:extLst>
                <a:ext uri="{FF2B5EF4-FFF2-40B4-BE49-F238E27FC236}">
                  <a16:creationId xmlns:a16="http://schemas.microsoft.com/office/drawing/2014/main" xmlns="" id="{316E3736-647D-48F5-BACE-BDCC9DBA8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90" b="16012"/>
            <a:stretch/>
          </p:blipFill>
          <p:spPr>
            <a:xfrm>
              <a:off x="8076021" y="3543367"/>
              <a:ext cx="3599547" cy="6018346"/>
            </a:xfrm>
            <a:prstGeom prst="rect">
              <a:avLst/>
            </a:prstGeom>
          </p:spPr>
        </p:pic>
        <p:sp>
          <p:nvSpPr>
            <p:cNvPr id="22" name="TextBox 9">
              <a:extLst>
                <a:ext uri="{FF2B5EF4-FFF2-40B4-BE49-F238E27FC236}">
                  <a16:creationId xmlns:a16="http://schemas.microsoft.com/office/drawing/2014/main" xmlns="" id="{E15B8838-A088-4C71-9C03-91872B22A983}"/>
                </a:ext>
              </a:extLst>
            </p:cNvPr>
            <p:cNvSpPr txBox="1"/>
            <p:nvPr/>
          </p:nvSpPr>
          <p:spPr>
            <a:xfrm>
              <a:off x="8956234" y="8091070"/>
              <a:ext cx="2634379" cy="72543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>
              <a:defPPr>
                <a:defRPr lang="en-US"/>
              </a:defPPr>
              <a:lvl1pPr algn="r" rtl="1">
                <a:defRPr sz="6600">
                  <a:solidFill>
                    <a:schemeClr val="accent1"/>
                  </a:solidFill>
                </a:defRPr>
              </a:lvl1pPr>
            </a:lstStyle>
            <a:p>
              <a:endParaRPr lang="he-IL" sz="2800" dirty="0"/>
            </a:p>
          </p:txBody>
        </p:sp>
      </p:grpSp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B4D0C403-C91D-4C26-9B15-E0677945E9F8}"/>
              </a:ext>
            </a:extLst>
          </p:cNvPr>
          <p:cNvSpPr txBox="1"/>
          <p:nvPr/>
        </p:nvSpPr>
        <p:spPr>
          <a:xfrm>
            <a:off x="17940406" y="9118340"/>
            <a:ext cx="1495618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en-US" sz="2800" b="1" dirty="0"/>
              <a:t>Data access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221310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5DC04C-3523-455A-842C-47446FA4E6DB}"/>
              </a:ext>
            </a:extLst>
          </p:cNvPr>
          <p:cNvSpPr txBox="1"/>
          <p:nvPr/>
        </p:nvSpPr>
        <p:spPr>
          <a:xfrm>
            <a:off x="908050" y="625475"/>
            <a:ext cx="18716065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/>
            <a:r>
              <a:rPr lang="en-US" sz="4800" b="1" dirty="0"/>
              <a:t>Use cases</a:t>
            </a:r>
            <a:endParaRPr lang="he-IL" sz="4800" b="1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274E8350-52A1-4B02-9F91-A326CDFF5BA3}"/>
              </a:ext>
            </a:extLst>
          </p:cNvPr>
          <p:cNvSpPr txBox="1"/>
          <p:nvPr/>
        </p:nvSpPr>
        <p:spPr>
          <a:xfrm>
            <a:off x="908050" y="1768475"/>
            <a:ext cx="18288000" cy="14888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>
              <a:buSzPts val="1000"/>
              <a:tabLst>
                <a:tab pos="457200" algn="l"/>
              </a:tabLst>
            </a:pPr>
            <a:endParaRPr lang="ru-RU" sz="4800" dirty="0"/>
          </a:p>
          <a:p>
            <a:pPr algn="l" rtl="0"/>
            <a:endParaRPr lang="he-IL" sz="4800" dirty="0"/>
          </a:p>
        </p:txBody>
      </p:sp>
      <p:graphicFrame>
        <p:nvGraphicFramePr>
          <p:cNvPr id="4" name="טבלה 5">
            <a:extLst>
              <a:ext uri="{FF2B5EF4-FFF2-40B4-BE49-F238E27FC236}">
                <a16:creationId xmlns:a16="http://schemas.microsoft.com/office/drawing/2014/main" xmlns="" id="{4B317D8B-208F-4BDB-80A1-686DC1250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681682"/>
              </p:ext>
            </p:extLst>
          </p:nvPr>
        </p:nvGraphicFramePr>
        <p:xfrm>
          <a:off x="1212850" y="1740916"/>
          <a:ext cx="18135600" cy="670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xmlns="" val="2496990751"/>
                    </a:ext>
                  </a:extLst>
                </a:gridCol>
                <a:gridCol w="8839200">
                  <a:extLst>
                    <a:ext uri="{9D8B030D-6E8A-4147-A177-3AD203B41FA5}">
                      <a16:colId xmlns:a16="http://schemas.microsoft.com/office/drawing/2014/main" xmlns="" val="305912098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xmlns="" val="13574530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Use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Results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8934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Product launch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Successful launch </a:t>
                      </a:r>
                      <a:r>
                        <a:rPr lang="en-US" sz="3200" dirty="0" smtClean="0"/>
                        <a:t>includes thousands </a:t>
                      </a:r>
                      <a:r>
                        <a:rPr lang="en-US" sz="3200" dirty="0"/>
                        <a:t>of actions that </a:t>
                      </a:r>
                      <a:r>
                        <a:rPr lang="en-US" sz="3200" dirty="0" smtClean="0"/>
                        <a:t>need </a:t>
                      </a:r>
                      <a:r>
                        <a:rPr lang="en-US" sz="3200" dirty="0"/>
                        <a:t>to be </a:t>
                      </a:r>
                      <a:r>
                        <a:rPr lang="en-US" sz="3200" dirty="0" smtClean="0"/>
                        <a:t>executed, e.g. POS </a:t>
                      </a:r>
                      <a:r>
                        <a:rPr lang="en-US" sz="3200" dirty="0"/>
                        <a:t>allocation planning, receive POS materials, receive products (all variants), receive planograms, complete </a:t>
                      </a:r>
                      <a:r>
                        <a:rPr lang="en-US" sz="3200" dirty="0" smtClean="0"/>
                        <a:t>setup  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100% execution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610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Regulatory compliance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Retailers need to comply with various regulators – municipalities, </a:t>
                      </a:r>
                      <a:r>
                        <a:rPr lang="en-US" sz="3200" dirty="0" smtClean="0"/>
                        <a:t>government, </a:t>
                      </a:r>
                      <a:r>
                        <a:rPr lang="en-US" sz="3200" dirty="0"/>
                        <a:t>internal </a:t>
                      </a:r>
                      <a:r>
                        <a:rPr lang="en-US" sz="3200" dirty="0" smtClean="0"/>
                        <a:t>etc.;</a:t>
                      </a:r>
                      <a:r>
                        <a:rPr lang="en-US" sz="3200" baseline="0" dirty="0" smtClean="0"/>
                        <a:t> d</a:t>
                      </a:r>
                      <a:r>
                        <a:rPr lang="en-US" sz="3200" dirty="0" smtClean="0"/>
                        <a:t>igitizing </a:t>
                      </a:r>
                      <a:r>
                        <a:rPr lang="en-US" sz="3200" dirty="0"/>
                        <a:t>regulations helps HQ to manage </a:t>
                      </a:r>
                      <a:r>
                        <a:rPr lang="en-US" sz="3200" dirty="0" smtClean="0"/>
                        <a:t>real-time change, </a:t>
                      </a:r>
                      <a:r>
                        <a:rPr lang="en-US" sz="3200" dirty="0"/>
                        <a:t>perform periodic recorded </a:t>
                      </a:r>
                      <a:r>
                        <a:rPr lang="en-US" sz="3200" dirty="0" smtClean="0"/>
                        <a:t>surveys, </a:t>
                      </a:r>
                      <a:r>
                        <a:rPr lang="en-US" sz="3200" dirty="0"/>
                        <a:t>and make sure nothing is neglected or </a:t>
                      </a:r>
                      <a:r>
                        <a:rPr lang="en-US" sz="3200" dirty="0" smtClean="0"/>
                        <a:t>unprovable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Close to 100% recorded execution saves retailer internal </a:t>
                      </a:r>
                      <a:r>
                        <a:rPr lang="en-US" sz="3200" dirty="0" smtClean="0"/>
                        <a:t>resource </a:t>
                      </a:r>
                      <a:r>
                        <a:rPr lang="en-US" sz="3200" dirty="0"/>
                        <a:t>(audits, follow up, damage control management) and money </a:t>
                      </a:r>
                      <a:r>
                        <a:rPr lang="en-US" sz="3200" dirty="0" smtClean="0"/>
                        <a:t>(fines </a:t>
                      </a:r>
                      <a:r>
                        <a:rPr lang="en-US" sz="3200" dirty="0"/>
                        <a:t>and lawsuits)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3172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Recall completion is </a:t>
                      </a:r>
                      <a:r>
                        <a:rPr lang="en-US" sz="3200" dirty="0" smtClean="0"/>
                        <a:t>complex;</a:t>
                      </a:r>
                      <a:r>
                        <a:rPr lang="en-US" sz="3200" baseline="0" dirty="0" smtClean="0"/>
                        <a:t> c</a:t>
                      </a:r>
                      <a:r>
                        <a:rPr lang="en-US" sz="3200" dirty="0" smtClean="0"/>
                        <a:t>ompletion </a:t>
                      </a:r>
                      <a:r>
                        <a:rPr lang="en-US" sz="3200" dirty="0"/>
                        <a:t>% is uncertain and liability is sometimes </a:t>
                      </a:r>
                      <a:r>
                        <a:rPr lang="en-US" sz="3200" dirty="0" smtClean="0"/>
                        <a:t>heavy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From ~85% execution within 2 days to 100% validated execution within 30 </a:t>
                      </a:r>
                      <a:r>
                        <a:rPr lang="en-US" sz="3200" dirty="0" smtClean="0"/>
                        <a:t>minutes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8959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083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5DC04C-3523-455A-842C-47446FA4E6DB}"/>
              </a:ext>
            </a:extLst>
          </p:cNvPr>
          <p:cNvSpPr txBox="1"/>
          <p:nvPr/>
        </p:nvSpPr>
        <p:spPr>
          <a:xfrm>
            <a:off x="908050" y="625475"/>
            <a:ext cx="18716065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/>
            <a:r>
              <a:rPr lang="en-US" sz="4800" b="1" dirty="0"/>
              <a:t>Use cases</a:t>
            </a:r>
            <a:endParaRPr lang="he-IL" sz="4800" b="1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274E8350-52A1-4B02-9F91-A326CDFF5BA3}"/>
              </a:ext>
            </a:extLst>
          </p:cNvPr>
          <p:cNvSpPr txBox="1"/>
          <p:nvPr/>
        </p:nvSpPr>
        <p:spPr>
          <a:xfrm>
            <a:off x="908050" y="1768475"/>
            <a:ext cx="18288000" cy="14888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>
              <a:buSzPts val="1000"/>
              <a:tabLst>
                <a:tab pos="457200" algn="l"/>
              </a:tabLst>
            </a:pPr>
            <a:endParaRPr lang="ru-RU" sz="4800" dirty="0"/>
          </a:p>
          <a:p>
            <a:pPr algn="l" rtl="0"/>
            <a:endParaRPr lang="he-IL" sz="4800" dirty="0"/>
          </a:p>
        </p:txBody>
      </p:sp>
      <p:graphicFrame>
        <p:nvGraphicFramePr>
          <p:cNvPr id="4" name="טבלה 5">
            <a:extLst>
              <a:ext uri="{FF2B5EF4-FFF2-40B4-BE49-F238E27FC236}">
                <a16:creationId xmlns:a16="http://schemas.microsoft.com/office/drawing/2014/main" xmlns="" id="{4B317D8B-208F-4BDB-80A1-686DC1250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183952"/>
              </p:ext>
            </p:extLst>
          </p:nvPr>
        </p:nvGraphicFramePr>
        <p:xfrm>
          <a:off x="1212850" y="1740916"/>
          <a:ext cx="18135600" cy="710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xmlns="" val="2496990751"/>
                    </a:ext>
                  </a:extLst>
                </a:gridCol>
                <a:gridCol w="8839200">
                  <a:extLst>
                    <a:ext uri="{9D8B030D-6E8A-4147-A177-3AD203B41FA5}">
                      <a16:colId xmlns:a16="http://schemas.microsoft.com/office/drawing/2014/main" xmlns="" val="305912098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xmlns="" val="13574530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Use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Results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8934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Product availability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Product availability is </a:t>
                      </a:r>
                      <a:r>
                        <a:rPr lang="en-US" sz="3200" dirty="0" smtClean="0"/>
                        <a:t>tricky:</a:t>
                      </a:r>
                      <a:r>
                        <a:rPr lang="en-US" sz="3200" baseline="0" dirty="0" smtClean="0"/>
                        <a:t> y</a:t>
                      </a:r>
                      <a:r>
                        <a:rPr lang="en-US" sz="3200" dirty="0" smtClean="0"/>
                        <a:t>ou </a:t>
                      </a:r>
                      <a:r>
                        <a:rPr lang="en-US" sz="3200" dirty="0"/>
                        <a:t>can put it in variety and even </a:t>
                      </a:r>
                      <a:r>
                        <a:rPr lang="en-US" sz="3200" dirty="0" smtClean="0"/>
                        <a:t>a planogram </a:t>
                      </a:r>
                      <a:r>
                        <a:rPr lang="en-US" sz="3200" dirty="0"/>
                        <a:t>but an SKU may easily </a:t>
                      </a:r>
                      <a:r>
                        <a:rPr lang="en-US" sz="3200" dirty="0" smtClean="0"/>
                        <a:t>go </a:t>
                      </a:r>
                      <a:r>
                        <a:rPr lang="en-US" sz="3200" dirty="0" err="1" smtClean="0"/>
                        <a:t>OOS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/>
                        <a:t>or </a:t>
                      </a:r>
                      <a:r>
                        <a:rPr lang="en-US" sz="3200" dirty="0" smtClean="0"/>
                        <a:t>become unavailable </a:t>
                      </a:r>
                      <a:r>
                        <a:rPr lang="en-US" sz="3200" dirty="0"/>
                        <a:t>due to logistics or operational problems, </a:t>
                      </a:r>
                      <a:r>
                        <a:rPr lang="en-US" sz="3200" dirty="0" smtClean="0"/>
                        <a:t>or as </a:t>
                      </a:r>
                      <a:r>
                        <a:rPr lang="en-US" sz="3200" dirty="0"/>
                        <a:t>a result of </a:t>
                      </a:r>
                      <a:r>
                        <a:rPr lang="en-US" sz="3200" dirty="0" smtClean="0"/>
                        <a:t>a client intervention; using computer-vision </a:t>
                      </a:r>
                      <a:r>
                        <a:rPr lang="en-US" sz="3200" dirty="0"/>
                        <a:t>or manual structured tools for availability checks helps retailers to </a:t>
                      </a:r>
                      <a:r>
                        <a:rPr lang="en-US" sz="3200" dirty="0" smtClean="0"/>
                        <a:t>prevent sales loss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4% lift in category revenues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8025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Home-delivery </a:t>
                      </a:r>
                      <a:r>
                        <a:rPr lang="en-US" sz="3200" dirty="0"/>
                        <a:t>automation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Home delivery </a:t>
                      </a:r>
                      <a:r>
                        <a:rPr lang="en-US" sz="3200" dirty="0" smtClean="0"/>
                        <a:t>depends</a:t>
                      </a:r>
                      <a:r>
                        <a:rPr lang="en-US" sz="3200" baseline="0" dirty="0" smtClean="0"/>
                        <a:t> on </a:t>
                      </a:r>
                      <a:r>
                        <a:rPr lang="en-US" sz="3200" dirty="0" smtClean="0"/>
                        <a:t>a </a:t>
                      </a:r>
                      <a:r>
                        <a:rPr lang="en-US" sz="3200" dirty="0"/>
                        <a:t>complex integrated </a:t>
                      </a:r>
                      <a:r>
                        <a:rPr lang="en-US" sz="3200" dirty="0" smtClean="0"/>
                        <a:t>process:</a:t>
                      </a:r>
                      <a:r>
                        <a:rPr lang="en-US" sz="3200" baseline="0" dirty="0" smtClean="0"/>
                        <a:t> f</a:t>
                      </a:r>
                      <a:r>
                        <a:rPr lang="en-US" sz="3200" dirty="0" smtClean="0"/>
                        <a:t>rom </a:t>
                      </a:r>
                      <a:r>
                        <a:rPr lang="en-US" sz="3200" dirty="0"/>
                        <a:t>online order, to pick </a:t>
                      </a:r>
                      <a:r>
                        <a:rPr lang="en-US" sz="3200" dirty="0" smtClean="0"/>
                        <a:t>fulfilment in branch, </a:t>
                      </a:r>
                      <a:r>
                        <a:rPr lang="en-US" sz="3200" dirty="0"/>
                        <a:t>handling replacements, assigning a </a:t>
                      </a:r>
                      <a:r>
                        <a:rPr lang="en-US" sz="3200" dirty="0" smtClean="0"/>
                        <a:t>driver, </a:t>
                      </a:r>
                      <a:r>
                        <a:rPr lang="en-US" sz="3200" dirty="0"/>
                        <a:t>and supplying within time </a:t>
                      </a:r>
                      <a:r>
                        <a:rPr lang="en-US" sz="3200" dirty="0" smtClean="0"/>
                        <a:t>window;</a:t>
                      </a:r>
                      <a:r>
                        <a:rPr lang="en-US" sz="3200" baseline="0" dirty="0" smtClean="0"/>
                        <a:t> a</a:t>
                      </a:r>
                      <a:r>
                        <a:rPr lang="en-US" sz="3200" dirty="0" smtClean="0"/>
                        <a:t>utomatic </a:t>
                      </a:r>
                      <a:r>
                        <a:rPr lang="en-US" sz="3200" dirty="0"/>
                        <a:t>planning of all </a:t>
                      </a:r>
                      <a:r>
                        <a:rPr lang="en-US" sz="3200" dirty="0" smtClean="0"/>
                        <a:t>processes </a:t>
                      </a:r>
                      <a:r>
                        <a:rPr lang="en-US" sz="3200" dirty="0"/>
                        <a:t>can </a:t>
                      </a:r>
                      <a:r>
                        <a:rPr lang="en-US" sz="3200" dirty="0" smtClean="0"/>
                        <a:t>significantly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dirty="0" smtClean="0"/>
                        <a:t>enhance retailer efficiency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100% </a:t>
                      </a:r>
                      <a:r>
                        <a:rPr lang="en-US" sz="3200" dirty="0" smtClean="0"/>
                        <a:t>increase </a:t>
                      </a:r>
                      <a:r>
                        <a:rPr lang="en-US" sz="3200" dirty="0"/>
                        <a:t>in order qty with only 40% increase in # of drivers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040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772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" y="53938"/>
            <a:ext cx="20105515" cy="1130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5DC04C-3523-455A-842C-47446FA4E6DB}"/>
              </a:ext>
            </a:extLst>
          </p:cNvPr>
          <p:cNvSpPr txBox="1"/>
          <p:nvPr/>
        </p:nvSpPr>
        <p:spPr>
          <a:xfrm>
            <a:off x="908050" y="625475"/>
            <a:ext cx="18716065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/>
            <a:r>
              <a:rPr lang="en-US" sz="4800" b="1" dirty="0"/>
              <a:t>ROI</a:t>
            </a:r>
            <a:endParaRPr lang="he-IL" sz="4800" b="1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274E8350-52A1-4B02-9F91-A326CDFF5BA3}"/>
              </a:ext>
            </a:extLst>
          </p:cNvPr>
          <p:cNvSpPr txBox="1"/>
          <p:nvPr/>
        </p:nvSpPr>
        <p:spPr>
          <a:xfrm>
            <a:off x="908050" y="1768475"/>
            <a:ext cx="18288000" cy="12426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>
              <a:buSzPts val="1000"/>
              <a:tabLst>
                <a:tab pos="457200" algn="l"/>
              </a:tabLst>
            </a:pPr>
            <a:endParaRPr lang="ru-RU" sz="4000" dirty="0"/>
          </a:p>
          <a:p>
            <a:pPr algn="l" rtl="0"/>
            <a:endParaRPr lang="he-IL" sz="4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1F4C3B2-7CC0-4706-9795-637FC0184A69}"/>
              </a:ext>
            </a:extLst>
          </p:cNvPr>
          <p:cNvSpPr txBox="1">
            <a:spLocks/>
          </p:cNvSpPr>
          <p:nvPr/>
        </p:nvSpPr>
        <p:spPr>
          <a:xfrm>
            <a:off x="798486" y="1792859"/>
            <a:ext cx="18549964" cy="78315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Eyedo</a:t>
            </a:r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ROI is </a:t>
            </a:r>
            <a:r>
              <a:rPr lang="en-US" sz="40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disproportionately </a:t>
            </a:r>
            <a:r>
              <a:rPr lang="en-US" sz="40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high </a:t>
            </a:r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in relation </a:t>
            </a:r>
            <a:r>
              <a:rPr lang="en-US" sz="40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to </a:t>
            </a:r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its price.</a:t>
            </a:r>
          </a:p>
          <a:p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Once you </a:t>
            </a:r>
            <a:r>
              <a:rPr lang="en-US" sz="40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start using </a:t>
            </a:r>
            <a:r>
              <a:rPr lang="en-US" sz="4000" b="1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US" sz="4000" b="1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yedo</a:t>
            </a:r>
            <a:r>
              <a:rPr lang="en-US" sz="40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you discover new things </a:t>
            </a:r>
            <a:r>
              <a:rPr lang="en-US" sz="40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on a daily basis that it </a:t>
            </a:r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can </a:t>
            </a:r>
            <a:r>
              <a:rPr lang="en-US" sz="40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help you to improve; </a:t>
            </a:r>
            <a:r>
              <a:rPr lang="en-US" sz="4000" b="1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US" sz="4000" b="1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yedo</a:t>
            </a:r>
            <a:r>
              <a:rPr lang="en-US" sz="4000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’s</a:t>
            </a:r>
            <a:r>
              <a:rPr lang="en-US" sz="40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main </a:t>
            </a:r>
            <a:r>
              <a:rPr lang="en-US" sz="40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engine of business </a:t>
            </a:r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growth </a:t>
            </a:r>
            <a:r>
              <a:rPr lang="en-US" sz="40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is driven by existing </a:t>
            </a:r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clients.</a:t>
            </a:r>
          </a:p>
          <a:p>
            <a:endParaRPr lang="en-US" sz="40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Using the right PAAS can replace other </a:t>
            </a:r>
            <a:r>
              <a:rPr lang="en-US" sz="40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software </a:t>
            </a:r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and help </a:t>
            </a:r>
            <a:r>
              <a:rPr lang="en-US" sz="40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reduce expense</a:t>
            </a:r>
            <a:endParaRPr lang="en-US" sz="40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Using one endpoint for </a:t>
            </a:r>
            <a:r>
              <a:rPr lang="en-US" sz="40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 variety of </a:t>
            </a:r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operations saves implementation effort, </a:t>
            </a:r>
            <a:r>
              <a:rPr lang="en-US" sz="40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integration </a:t>
            </a:r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40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cost</a:t>
            </a:r>
            <a:endParaRPr lang="en-US" sz="40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Using </a:t>
            </a:r>
            <a:r>
              <a:rPr lang="en-US" sz="4000" b="1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eyedo</a:t>
            </a:r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can </a:t>
            </a:r>
            <a:r>
              <a:rPr lang="en-US" sz="40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generate a 10- to 100-fold ROI</a:t>
            </a:r>
            <a:r>
              <a:rPr lang="en-US" sz="4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, subject to </a:t>
            </a:r>
            <a:r>
              <a:rPr lang="en-US" sz="40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depth of usage</a:t>
            </a:r>
            <a:endParaRPr lang="en-US" sz="3200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xmlns="" id="{5020D04B-99D6-4099-8F1D-0B77850F9A60}"/>
              </a:ext>
            </a:extLst>
          </p:cNvPr>
          <p:cNvGrpSpPr/>
          <p:nvPr/>
        </p:nvGrpSpPr>
        <p:grpSpPr>
          <a:xfrm>
            <a:off x="15063634" y="6645978"/>
            <a:ext cx="4829059" cy="3056299"/>
            <a:chOff x="7370894" y="1180669"/>
            <a:chExt cx="1822245" cy="3056299"/>
          </a:xfrm>
        </p:grpSpPr>
        <p:sp>
          <p:nvSpPr>
            <p:cNvPr id="19" name="TextBox 57">
              <a:extLst>
                <a:ext uri="{FF2B5EF4-FFF2-40B4-BE49-F238E27FC236}">
                  <a16:creationId xmlns:a16="http://schemas.microsoft.com/office/drawing/2014/main" xmlns="" id="{513E3F07-E782-4132-A333-75503F0CD8E0}"/>
                </a:ext>
              </a:extLst>
            </p:cNvPr>
            <p:cNvSpPr txBox="1"/>
            <p:nvPr/>
          </p:nvSpPr>
          <p:spPr>
            <a:xfrm>
              <a:off x="7370894" y="1769864"/>
              <a:ext cx="1800000" cy="1800000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t" anchorCtr="0"/>
            <a:lstStyle>
              <a:defPPr>
                <a:defRPr lang="ru-RU"/>
              </a:defPPr>
              <a:lvl1pPr>
                <a:defRPr sz="1200"/>
              </a:lvl1pPr>
              <a:lvl2pPr marL="119063" lvl="1" indent="-117475" defTabSz="914071" fontAlgn="base">
                <a:spcBef>
                  <a:spcPct val="0"/>
                </a:spcBef>
                <a:spcAft>
                  <a:spcPts val="300"/>
                </a:spcAft>
                <a:buClr>
                  <a:srgbClr val="FFD200"/>
                </a:buClr>
                <a:buSzPct val="75000"/>
                <a:buFont typeface="Arial" panose="020B0604020202020204" pitchFamily="34" charset="0"/>
                <a:buChar char="►"/>
                <a:defRPr sz="13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</a:lstStyle>
            <a:p>
              <a:r>
                <a:rPr lang="ru-RU" sz="3200" dirty="0"/>
                <a:t>«</a:t>
              </a:r>
              <a:r>
                <a:rPr lang="en-US" sz="3200" dirty="0"/>
                <a:t>Eyedo enabled us to increase retail execution from </a:t>
              </a:r>
              <a:r>
                <a:rPr lang="en-US" sz="3200" dirty="0" smtClean="0"/>
                <a:t>50% </a:t>
              </a:r>
              <a:r>
                <a:rPr lang="en-US" sz="3200" dirty="0"/>
                <a:t>to 95%</a:t>
              </a:r>
              <a:r>
                <a:rPr lang="ru-RU" sz="3200" dirty="0"/>
                <a:t>»</a:t>
              </a:r>
              <a:endParaRPr lang="en-US" sz="3200" dirty="0"/>
            </a:p>
          </p:txBody>
        </p:sp>
        <p:sp>
          <p:nvSpPr>
            <p:cNvPr id="20" name="Rectangle: Rounded Corners 43">
              <a:extLst>
                <a:ext uri="{FF2B5EF4-FFF2-40B4-BE49-F238E27FC236}">
                  <a16:creationId xmlns:a16="http://schemas.microsoft.com/office/drawing/2014/main" xmlns="" id="{892D59A6-248A-4A1F-90A9-953A5B2DCE50}"/>
                </a:ext>
              </a:extLst>
            </p:cNvPr>
            <p:cNvSpPr/>
            <p:nvPr/>
          </p:nvSpPr>
          <p:spPr>
            <a:xfrm>
              <a:off x="7370894" y="1180669"/>
              <a:ext cx="1800000" cy="500184"/>
            </a:xfrm>
            <a:prstGeom prst="round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600" dirty="0"/>
                <a:t>Drugstore Chain</a:t>
              </a:r>
            </a:p>
          </p:txBody>
        </p:sp>
        <p:sp>
          <p:nvSpPr>
            <p:cNvPr id="21" name="Rectangle: Rounded Corners 55">
              <a:extLst>
                <a:ext uri="{FF2B5EF4-FFF2-40B4-BE49-F238E27FC236}">
                  <a16:creationId xmlns:a16="http://schemas.microsoft.com/office/drawing/2014/main" xmlns="" id="{335C6277-585F-4FD7-B055-56A5096390F1}"/>
                </a:ext>
              </a:extLst>
            </p:cNvPr>
            <p:cNvSpPr/>
            <p:nvPr/>
          </p:nvSpPr>
          <p:spPr>
            <a:xfrm>
              <a:off x="7393139" y="3975608"/>
              <a:ext cx="1800000" cy="261360"/>
            </a:xfrm>
            <a:prstGeom prst="roundRect">
              <a:avLst/>
            </a:prstGeom>
            <a:no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b="1" dirty="0">
                  <a:solidFill>
                    <a:schemeClr val="tx1"/>
                  </a:solidFill>
                </a:rPr>
                <a:t>Analyst</a:t>
              </a: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xmlns="" id="{0CB61806-374E-48D5-946B-8926C23CF822}"/>
              </a:ext>
            </a:extLst>
          </p:cNvPr>
          <p:cNvGrpSpPr/>
          <p:nvPr/>
        </p:nvGrpSpPr>
        <p:grpSpPr>
          <a:xfrm>
            <a:off x="840910" y="6698749"/>
            <a:ext cx="8144344" cy="3134208"/>
            <a:chOff x="548740" y="1233441"/>
            <a:chExt cx="1887561" cy="3134208"/>
          </a:xfrm>
        </p:grpSpPr>
        <p:sp>
          <p:nvSpPr>
            <p:cNvPr id="23" name="TextBox 75">
              <a:extLst>
                <a:ext uri="{FF2B5EF4-FFF2-40B4-BE49-F238E27FC236}">
                  <a16:creationId xmlns:a16="http://schemas.microsoft.com/office/drawing/2014/main" xmlns="" id="{44F4FD89-348B-42F1-8B5E-2409AF8192FF}"/>
                </a:ext>
              </a:extLst>
            </p:cNvPr>
            <p:cNvSpPr txBox="1"/>
            <p:nvPr/>
          </p:nvSpPr>
          <p:spPr>
            <a:xfrm>
              <a:off x="548740" y="1769865"/>
              <a:ext cx="1800000" cy="1800000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t" anchorCtr="0"/>
            <a:lstStyle>
              <a:defPPr>
                <a:defRPr lang="en-US"/>
              </a:defPPr>
              <a:lvl2pPr marL="119063" lvl="1" indent="-117475" defTabSz="914071" fontAlgn="base">
                <a:spcBef>
                  <a:spcPct val="0"/>
                </a:spcBef>
                <a:spcAft>
                  <a:spcPts val="300"/>
                </a:spcAft>
                <a:buClr>
                  <a:srgbClr val="FFD200"/>
                </a:buClr>
                <a:buSzPct val="75000"/>
                <a:buFont typeface="Arial" panose="020B0604020202020204" pitchFamily="34" charset="0"/>
                <a:buChar char="►"/>
                <a:defRPr sz="13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</a:lstStyle>
            <a:p>
              <a:r>
                <a:rPr lang="en-US" sz="3200" dirty="0"/>
                <a:t>«Eyedo is one of the tools that enables us to achieve operational excellence, providing better delivery and differentiating the </a:t>
              </a:r>
              <a:r>
                <a:rPr lang="en-US" sz="3200" dirty="0" smtClean="0"/>
                <a:t>customers’ </a:t>
              </a:r>
              <a:r>
                <a:rPr lang="en-US" sz="3200" dirty="0"/>
                <a:t>experience»</a:t>
              </a:r>
            </a:p>
          </p:txBody>
        </p:sp>
        <p:sp>
          <p:nvSpPr>
            <p:cNvPr id="24" name="Rectangle: Rounded Corners 44">
              <a:extLst>
                <a:ext uri="{FF2B5EF4-FFF2-40B4-BE49-F238E27FC236}">
                  <a16:creationId xmlns:a16="http://schemas.microsoft.com/office/drawing/2014/main" xmlns="" id="{5A5368C5-2CB0-48F5-93C6-EEE054DFB296}"/>
                </a:ext>
              </a:extLst>
            </p:cNvPr>
            <p:cNvSpPr/>
            <p:nvPr/>
          </p:nvSpPr>
          <p:spPr>
            <a:xfrm>
              <a:off x="548740" y="1233441"/>
              <a:ext cx="1800000" cy="447412"/>
            </a:xfrm>
            <a:prstGeom prst="round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600" dirty="0"/>
                <a:t>Supermarket </a:t>
              </a:r>
              <a:r>
                <a:rPr lang="en-US" sz="3600" dirty="0" smtClean="0"/>
                <a:t>Chain</a:t>
              </a:r>
              <a:endParaRPr lang="en-US" sz="3600" dirty="0"/>
            </a:p>
          </p:txBody>
        </p:sp>
        <p:sp>
          <p:nvSpPr>
            <p:cNvPr id="25" name="Rectangle: Rounded Corners 56">
              <a:extLst>
                <a:ext uri="{FF2B5EF4-FFF2-40B4-BE49-F238E27FC236}">
                  <a16:creationId xmlns:a16="http://schemas.microsoft.com/office/drawing/2014/main" xmlns="" id="{841F1526-B9F9-4197-8F32-D128BEC2A5B4}"/>
                </a:ext>
              </a:extLst>
            </p:cNvPr>
            <p:cNvSpPr/>
            <p:nvPr/>
          </p:nvSpPr>
          <p:spPr>
            <a:xfrm>
              <a:off x="564301" y="4106289"/>
              <a:ext cx="1872000" cy="261360"/>
            </a:xfrm>
            <a:prstGeom prst="roundRect">
              <a:avLst/>
            </a:prstGeom>
            <a:no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b="1" dirty="0">
                  <a:solidFill>
                    <a:schemeClr val="tx1"/>
                  </a:solidFill>
                </a:rPr>
                <a:t>VP Operations</a:t>
              </a:r>
            </a:p>
          </p:txBody>
        </p:sp>
      </p:grpSp>
      <p:grpSp>
        <p:nvGrpSpPr>
          <p:cNvPr id="26" name="Group 5">
            <a:extLst>
              <a:ext uri="{FF2B5EF4-FFF2-40B4-BE49-F238E27FC236}">
                <a16:creationId xmlns:a16="http://schemas.microsoft.com/office/drawing/2014/main" xmlns="" id="{FFC6D369-EFE2-4983-93F3-3EE9A02DD2C8}"/>
              </a:ext>
            </a:extLst>
          </p:cNvPr>
          <p:cNvGrpSpPr/>
          <p:nvPr/>
        </p:nvGrpSpPr>
        <p:grpSpPr>
          <a:xfrm>
            <a:off x="9423765" y="6697594"/>
            <a:ext cx="5276485" cy="2328072"/>
            <a:chOff x="5108843" y="1231454"/>
            <a:chExt cx="1800000" cy="2338411"/>
          </a:xfrm>
        </p:grpSpPr>
        <p:sp>
          <p:nvSpPr>
            <p:cNvPr id="27" name="TextBox 67">
              <a:extLst>
                <a:ext uri="{FF2B5EF4-FFF2-40B4-BE49-F238E27FC236}">
                  <a16:creationId xmlns:a16="http://schemas.microsoft.com/office/drawing/2014/main" xmlns="" id="{7FAF5350-90B8-4C65-9D7E-8C9A1670B7B3}"/>
                </a:ext>
              </a:extLst>
            </p:cNvPr>
            <p:cNvSpPr txBox="1"/>
            <p:nvPr/>
          </p:nvSpPr>
          <p:spPr>
            <a:xfrm>
              <a:off x="5108843" y="1769865"/>
              <a:ext cx="1800000" cy="1800000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t" anchorCtr="0"/>
            <a:lstStyle>
              <a:defPPr>
                <a:defRPr lang="ru-RU"/>
              </a:defPPr>
              <a:lvl1pPr>
                <a:defRPr sz="1200"/>
              </a:lvl1pPr>
              <a:lvl2pPr marL="119063" lvl="1" indent="-117475" defTabSz="914071" fontAlgn="base">
                <a:spcBef>
                  <a:spcPct val="0"/>
                </a:spcBef>
                <a:spcAft>
                  <a:spcPts val="300"/>
                </a:spcAft>
                <a:buClr>
                  <a:srgbClr val="FFD200"/>
                </a:buClr>
                <a:buSzPct val="75000"/>
                <a:buFont typeface="Arial" panose="020B0604020202020204" pitchFamily="34" charset="0"/>
                <a:buChar char="►"/>
                <a:defRPr sz="13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</a:lstStyle>
            <a:p>
              <a:r>
                <a:rPr lang="en-US" sz="3200" dirty="0"/>
                <a:t>«Our </a:t>
              </a:r>
              <a:r>
                <a:rPr lang="en-US" sz="3200" dirty="0" smtClean="0"/>
                <a:t>floor-time </a:t>
              </a:r>
              <a:r>
                <a:rPr lang="en-US" sz="3200" dirty="0"/>
                <a:t>productivity has increased by </a:t>
              </a:r>
              <a:r>
                <a:rPr lang="en-US" sz="3200" dirty="0" smtClean="0"/>
                <a:t>30%; </a:t>
              </a:r>
              <a:r>
                <a:rPr lang="en-US" sz="3200" dirty="0"/>
                <a:t>eyedo makes operating each store much more efficient»</a:t>
              </a:r>
            </a:p>
          </p:txBody>
        </p:sp>
        <p:sp>
          <p:nvSpPr>
            <p:cNvPr id="28" name="Rectangle: Rounded Corners 45">
              <a:extLst>
                <a:ext uri="{FF2B5EF4-FFF2-40B4-BE49-F238E27FC236}">
                  <a16:creationId xmlns:a16="http://schemas.microsoft.com/office/drawing/2014/main" xmlns="" id="{946696F6-6346-4106-B9F3-D4F3CD373C80}"/>
                </a:ext>
              </a:extLst>
            </p:cNvPr>
            <p:cNvSpPr/>
            <p:nvPr/>
          </p:nvSpPr>
          <p:spPr>
            <a:xfrm>
              <a:off x="5108843" y="1231454"/>
              <a:ext cx="1800000" cy="449399"/>
            </a:xfrm>
            <a:prstGeom prst="round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600" dirty="0"/>
                <a:t>Convenience Store Chain</a:t>
              </a:r>
            </a:p>
          </p:txBody>
        </p:sp>
      </p:grpSp>
      <p:sp>
        <p:nvSpPr>
          <p:cNvPr id="5" name="Rectangle: Rounded Corners 59">
            <a:extLst>
              <a:ext uri="{FF2B5EF4-FFF2-40B4-BE49-F238E27FC236}">
                <a16:creationId xmlns:a16="http://schemas.microsoft.com/office/drawing/2014/main" xmlns="" id="{639CEB46-5422-4075-9B76-5E03E82FC11E}"/>
              </a:ext>
            </a:extLst>
          </p:cNvPr>
          <p:cNvSpPr/>
          <p:nvPr/>
        </p:nvSpPr>
        <p:spPr>
          <a:xfrm>
            <a:off x="9434667" y="9561307"/>
            <a:ext cx="5276485" cy="260204"/>
          </a:xfrm>
          <a:prstGeom prst="round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tx1"/>
                </a:solidFill>
              </a:rPr>
              <a:t>CEO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00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5DC04C-3523-455A-842C-47446FA4E6DB}"/>
              </a:ext>
            </a:extLst>
          </p:cNvPr>
          <p:cNvSpPr txBox="1"/>
          <p:nvPr/>
        </p:nvSpPr>
        <p:spPr>
          <a:xfrm>
            <a:off x="908050" y="625475"/>
            <a:ext cx="18716065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/>
            <a:r>
              <a:rPr lang="en-US" sz="4800" b="1" dirty="0" smtClean="0"/>
              <a:t>Onboarding </a:t>
            </a:r>
            <a:r>
              <a:rPr lang="en-US" sz="4800" b="1" dirty="0"/>
              <a:t>timeline </a:t>
            </a:r>
            <a:endParaRPr lang="he-IL" sz="4800" b="1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274E8350-52A1-4B02-9F91-A326CDFF5BA3}"/>
              </a:ext>
            </a:extLst>
          </p:cNvPr>
          <p:cNvSpPr txBox="1"/>
          <p:nvPr/>
        </p:nvSpPr>
        <p:spPr>
          <a:xfrm>
            <a:off x="908050" y="1768475"/>
            <a:ext cx="18288000" cy="14888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>
              <a:buSzPts val="1000"/>
              <a:tabLst>
                <a:tab pos="457200" algn="l"/>
              </a:tabLst>
            </a:pPr>
            <a:endParaRPr lang="ru-RU" sz="4800" dirty="0"/>
          </a:p>
          <a:p>
            <a:pPr algn="l" rtl="0"/>
            <a:endParaRPr lang="he-IL" sz="4800" dirty="0"/>
          </a:p>
        </p:txBody>
      </p:sp>
      <p:graphicFrame>
        <p:nvGraphicFramePr>
          <p:cNvPr id="4" name="דיאגרמה 3">
            <a:extLst>
              <a:ext uri="{FF2B5EF4-FFF2-40B4-BE49-F238E27FC236}">
                <a16:creationId xmlns:a16="http://schemas.microsoft.com/office/drawing/2014/main" xmlns="" id="{556EFC3E-6857-4DCC-85F4-5D08CC3F7B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6034129"/>
              </p:ext>
            </p:extLst>
          </p:nvPr>
        </p:nvGraphicFramePr>
        <p:xfrm>
          <a:off x="694018" y="1754158"/>
          <a:ext cx="18716064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תיבת טקסט 6">
            <a:extLst>
              <a:ext uri="{FF2B5EF4-FFF2-40B4-BE49-F238E27FC236}">
                <a16:creationId xmlns:a16="http://schemas.microsoft.com/office/drawing/2014/main" xmlns="" id="{AB7F4429-06CC-485A-8AC0-A1DD0C37EF90}"/>
              </a:ext>
            </a:extLst>
          </p:cNvPr>
          <p:cNvSpPr txBox="1"/>
          <p:nvPr/>
        </p:nvSpPr>
        <p:spPr>
          <a:xfrm>
            <a:off x="694018" y="4587875"/>
            <a:ext cx="4100232" cy="2246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Modules to be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Roles </a:t>
            </a:r>
            <a:r>
              <a:rPr lang="en-US" sz="2800" dirty="0"/>
              <a:t>and responsibilities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SOPS </a:t>
            </a:r>
            <a:r>
              <a:rPr lang="en-US" sz="2800" dirty="0" smtClean="0"/>
              <a:t>digitization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Training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xmlns="" id="{F5B6D804-4531-4195-A94B-B28CF5CBFB43}"/>
              </a:ext>
            </a:extLst>
          </p:cNvPr>
          <p:cNvSpPr txBox="1"/>
          <p:nvPr/>
        </p:nvSpPr>
        <p:spPr>
          <a:xfrm>
            <a:off x="5251450" y="4587875"/>
            <a:ext cx="4100232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Close to HQ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Hands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Testing, focusing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Finalization of s</a:t>
            </a:r>
            <a:r>
              <a:rPr lang="en-US" sz="2800" dirty="0" smtClean="0"/>
              <a:t>cope</a:t>
            </a:r>
            <a:endParaRPr lang="en-US" sz="2800" dirty="0"/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xmlns="" id="{523C434B-EF1B-4DA9-AED9-2011E2839300}"/>
              </a:ext>
            </a:extLst>
          </p:cNvPr>
          <p:cNvSpPr txBox="1"/>
          <p:nvPr/>
        </p:nvSpPr>
        <p:spPr>
          <a:xfrm>
            <a:off x="9808882" y="4600793"/>
            <a:ext cx="4100232" cy="35394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Production setup according to pilot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Creation of training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High- to mid-level </a:t>
            </a:r>
            <a:r>
              <a:rPr lang="en-US" sz="2800" dirty="0"/>
              <a:t>management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AI learning and integrations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xmlns="" id="{2A1E6F13-221A-4AF3-BBFE-FC6F3F2E2B9F}"/>
              </a:ext>
            </a:extLst>
          </p:cNvPr>
          <p:cNvSpPr txBox="1"/>
          <p:nvPr/>
        </p:nvSpPr>
        <p:spPr>
          <a:xfrm>
            <a:off x="14371466" y="4600793"/>
            <a:ext cx="4100232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Lower-level </a:t>
            </a:r>
            <a:r>
              <a:rPr lang="en-US" sz="2800" dirty="0"/>
              <a:t>management and </a:t>
            </a:r>
            <a:r>
              <a:rPr lang="en-US" sz="2800" dirty="0" smtClean="0"/>
              <a:t>end-user </a:t>
            </a:r>
            <a:r>
              <a:rPr lang="en-US" sz="2800" dirty="0"/>
              <a:t>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Full operation</a:t>
            </a:r>
          </a:p>
        </p:txBody>
      </p:sp>
    </p:spTree>
    <p:extLst>
      <p:ext uri="{BB962C8B-B14F-4D97-AF65-F5344CB8AC3E}">
        <p14:creationId xmlns:p14="http://schemas.microsoft.com/office/powerpoint/2010/main" val="1029158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5" y="392108"/>
            <a:ext cx="9448800" cy="3098800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xmlns="" id="{40D70CE8-F87E-465C-97A4-21DA522D798E}"/>
              </a:ext>
            </a:extLst>
          </p:cNvPr>
          <p:cNvSpPr txBox="1"/>
          <p:nvPr/>
        </p:nvSpPr>
        <p:spPr>
          <a:xfrm>
            <a:off x="277672" y="3515409"/>
            <a:ext cx="19548753" cy="71416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r>
              <a:rPr lang="en-US" sz="13800" b="1" spc="1035" dirty="0">
                <a:solidFill>
                  <a:srgbClr val="FFFFFF"/>
                </a:solidFill>
                <a:latin typeface="Heebo-Thin"/>
                <a:cs typeface="Heebo-Thin"/>
              </a:rPr>
              <a:t> Thank You!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endParaRPr lang="en-US" sz="8000" b="1" spc="1035" dirty="0">
              <a:solidFill>
                <a:srgbClr val="FFFFFF"/>
              </a:solidFill>
              <a:latin typeface="Heebo-Thin"/>
              <a:cs typeface="Heebo-Thin"/>
            </a:endParaRPr>
          </a:p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endParaRPr lang="en-US" sz="8000" b="1" spc="1035" dirty="0">
              <a:solidFill>
                <a:srgbClr val="FFFFFF"/>
              </a:solidFill>
              <a:latin typeface="Heebo-Thin"/>
              <a:cs typeface="Heebo-Thin"/>
            </a:endParaRPr>
          </a:p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endParaRPr lang="en-US" sz="4000" b="1" spc="1035" dirty="0">
              <a:solidFill>
                <a:srgbClr val="FFFFFF"/>
              </a:solidFill>
              <a:latin typeface="Heebo-Thin"/>
              <a:cs typeface="Heebo-Thin"/>
            </a:endParaRPr>
          </a:p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r>
              <a:rPr lang="en-US" sz="4000" b="1" spc="1035" dirty="0">
                <a:solidFill>
                  <a:srgbClr val="FFFFFF"/>
                </a:solidFill>
                <a:latin typeface="Heebo-Thin"/>
                <a:cs typeface="Heebo-Thin"/>
              </a:rPr>
              <a:t>Ronen Yemini, CEO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r>
              <a:rPr lang="en-US" sz="4000" b="1" spc="1035" dirty="0">
                <a:solidFill>
                  <a:srgbClr val="FFFFFF"/>
                </a:solidFill>
                <a:latin typeface="Heebo-Thin"/>
                <a:cs typeface="Heebo-Thin"/>
                <a:hlinkClick r:id="rId5"/>
              </a:rPr>
              <a:t>ronen@eye.do</a:t>
            </a:r>
            <a:endParaRPr lang="en-US" sz="4000" b="1" spc="1035" dirty="0">
              <a:solidFill>
                <a:srgbClr val="FFFFFF"/>
              </a:solidFill>
              <a:latin typeface="Heebo-Thin"/>
              <a:cs typeface="Heebo-Thin"/>
            </a:endParaRPr>
          </a:p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r>
              <a:rPr lang="en-US" sz="4000" b="1" spc="1035" dirty="0">
                <a:solidFill>
                  <a:srgbClr val="FFFFFF"/>
                </a:solidFill>
                <a:latin typeface="Heebo-Thin"/>
                <a:cs typeface="Heebo-Thin"/>
              </a:rPr>
              <a:t>+97254-6665446</a:t>
            </a:r>
            <a:endParaRPr sz="5400" b="1" dirty="0">
              <a:latin typeface="Heebo-Thin"/>
              <a:cs typeface="Heebo-Thin"/>
            </a:endParaRPr>
          </a:p>
        </p:txBody>
      </p:sp>
    </p:spTree>
    <p:extLst>
      <p:ext uri="{BB962C8B-B14F-4D97-AF65-F5344CB8AC3E}">
        <p14:creationId xmlns:p14="http://schemas.microsoft.com/office/powerpoint/2010/main" val="84514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5DC04C-3523-455A-842C-47446FA4E6DB}"/>
              </a:ext>
            </a:extLst>
          </p:cNvPr>
          <p:cNvSpPr txBox="1"/>
          <p:nvPr/>
        </p:nvSpPr>
        <p:spPr>
          <a:xfrm>
            <a:off x="908050" y="625475"/>
            <a:ext cx="18716065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/>
            <a:r>
              <a:rPr lang="en-US" sz="4800" b="1" dirty="0"/>
              <a:t>Agenda</a:t>
            </a:r>
            <a:endParaRPr lang="he-IL" sz="4800" b="1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274E8350-52A1-4B02-9F91-A326CDFF5BA3}"/>
              </a:ext>
            </a:extLst>
          </p:cNvPr>
          <p:cNvSpPr txBox="1"/>
          <p:nvPr/>
        </p:nvSpPr>
        <p:spPr>
          <a:xfrm>
            <a:off x="908050" y="1768475"/>
            <a:ext cx="10370847" cy="43204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marL="571500" indent="-5715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dirty="0"/>
              <a:t>Company</a:t>
            </a:r>
          </a:p>
          <a:p>
            <a:pPr marL="571500" indent="-5715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dirty="0"/>
              <a:t>Industry and product</a:t>
            </a:r>
          </a:p>
          <a:p>
            <a:pPr marL="571500" indent="-5715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dirty="0"/>
              <a:t>Retailer usages and use cases</a:t>
            </a:r>
          </a:p>
          <a:p>
            <a:pPr marL="571500" indent="-5715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dirty="0"/>
              <a:t>Onboarding roadmap</a:t>
            </a:r>
          </a:p>
          <a:p>
            <a:pPr algn="l" rtl="0"/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3360244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5DC04C-3523-455A-842C-47446FA4E6DB}"/>
              </a:ext>
            </a:extLst>
          </p:cNvPr>
          <p:cNvSpPr txBox="1"/>
          <p:nvPr/>
        </p:nvSpPr>
        <p:spPr>
          <a:xfrm>
            <a:off x="908050" y="625475"/>
            <a:ext cx="18716065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/>
            <a:r>
              <a:rPr lang="en-US" sz="4800" b="1" dirty="0"/>
              <a:t>C</a:t>
            </a:r>
            <a:r>
              <a:rPr lang="en-US" sz="4800" b="1" dirty="0" smtClean="0"/>
              <a:t>ompany</a:t>
            </a:r>
            <a:endParaRPr lang="he-IL" sz="4800" b="1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274E8350-52A1-4B02-9F91-A326CDFF5BA3}"/>
              </a:ext>
            </a:extLst>
          </p:cNvPr>
          <p:cNvSpPr txBox="1"/>
          <p:nvPr/>
        </p:nvSpPr>
        <p:spPr>
          <a:xfrm>
            <a:off x="908050" y="1768475"/>
            <a:ext cx="17983200" cy="43204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marL="571500" indent="-5715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dirty="0"/>
              <a:t>Incorporated </a:t>
            </a:r>
            <a:r>
              <a:rPr lang="en-US" sz="4000" b="1" dirty="0" smtClean="0"/>
              <a:t>in </a:t>
            </a:r>
            <a:r>
              <a:rPr lang="en-US" sz="4000" b="1" dirty="0"/>
              <a:t>2017 after 3 </a:t>
            </a:r>
            <a:r>
              <a:rPr lang="en-US" sz="4000" b="1" dirty="0" smtClean="0"/>
              <a:t>years’ </a:t>
            </a:r>
            <a:r>
              <a:rPr lang="en-US" sz="4000" b="1" dirty="0"/>
              <a:t>incubation</a:t>
            </a:r>
          </a:p>
          <a:p>
            <a:pPr marL="571500" indent="-5715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dirty="0" smtClean="0"/>
              <a:t>Self-funded</a:t>
            </a:r>
            <a:r>
              <a:rPr lang="en-US" sz="4000" b="1" dirty="0"/>
              <a:t>, held by original founders</a:t>
            </a:r>
          </a:p>
          <a:p>
            <a:pPr marL="571500" indent="-5715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dirty="0"/>
              <a:t>60+ clients, 75%+ of IL food and </a:t>
            </a:r>
            <a:r>
              <a:rPr lang="en-US" sz="4000" b="1" dirty="0" smtClean="0"/>
              <a:t>convenience </a:t>
            </a:r>
            <a:r>
              <a:rPr lang="en-US" sz="4000" b="1" dirty="0"/>
              <a:t>retailers</a:t>
            </a:r>
          </a:p>
          <a:p>
            <a:pPr marL="571500" indent="-5715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dirty="0"/>
              <a:t>Team</a:t>
            </a:r>
          </a:p>
          <a:p>
            <a:pPr algn="l" rtl="0"/>
            <a:endParaRPr lang="he-IL" sz="4000" dirty="0"/>
          </a:p>
        </p:txBody>
      </p:sp>
      <p:sp>
        <p:nvSpPr>
          <p:cNvPr id="3" name="Oval 3">
            <a:extLst>
              <a:ext uri="{FF2B5EF4-FFF2-40B4-BE49-F238E27FC236}">
                <a16:creationId xmlns:a16="http://schemas.microsoft.com/office/drawing/2014/main" xmlns="" id="{5E51E133-8023-4ACF-9A3D-FB0F5A980FEB}"/>
              </a:ext>
            </a:extLst>
          </p:cNvPr>
          <p:cNvSpPr/>
          <p:nvPr/>
        </p:nvSpPr>
        <p:spPr>
          <a:xfrm>
            <a:off x="6994825" y="4817223"/>
            <a:ext cx="1795875" cy="1643769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1323CD46-5FD7-4762-8A84-761AB88ADB8D}"/>
              </a:ext>
            </a:extLst>
          </p:cNvPr>
          <p:cNvSpPr txBox="1"/>
          <p:nvPr/>
        </p:nvSpPr>
        <p:spPr>
          <a:xfrm>
            <a:off x="2801575" y="6722915"/>
            <a:ext cx="25808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Ronen Yemini</a:t>
            </a:r>
            <a:b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</a:br>
            <a:r>
              <a:rPr lang="en-US" sz="2800" dirty="0">
                <a:solidFill>
                  <a:srgbClr val="2C66A1"/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CEO, Product</a:t>
            </a:r>
          </a:p>
          <a:p>
            <a:pPr algn="ctr"/>
            <a:r>
              <a:rPr lang="en-US" sz="24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Former P&amp;G retail execution owner, operations &amp; field operations expert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1ABD2A8-B11F-4B62-9147-02E00AC523B5}"/>
              </a:ext>
            </a:extLst>
          </p:cNvPr>
          <p:cNvSpPr/>
          <p:nvPr/>
        </p:nvSpPr>
        <p:spPr>
          <a:xfrm>
            <a:off x="10418764" y="4836011"/>
            <a:ext cx="1795875" cy="1643769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xmlns="" id="{9A04B4FC-B4B1-4B4B-9604-02037B12809D}"/>
              </a:ext>
            </a:extLst>
          </p:cNvPr>
          <p:cNvSpPr/>
          <p:nvPr/>
        </p:nvSpPr>
        <p:spPr>
          <a:xfrm>
            <a:off x="3194050" y="4947027"/>
            <a:ext cx="1795875" cy="1643769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xmlns="" id="{A3B35972-DEBF-43E7-9B90-BDD6CBA8D807}"/>
              </a:ext>
            </a:extLst>
          </p:cNvPr>
          <p:cNvSpPr/>
          <p:nvPr/>
        </p:nvSpPr>
        <p:spPr>
          <a:xfrm>
            <a:off x="13887040" y="4836011"/>
            <a:ext cx="1795875" cy="1643769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800" rtl="1" eaLnBrk="1" latinLnBrk="0" hangingPunct="1"/>
            <a:endParaRPr lang="en-US" sz="1400" dirty="0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xmlns="" id="{0D81DE90-9AD9-4CCA-B00F-9906AE67B260}"/>
              </a:ext>
            </a:extLst>
          </p:cNvPr>
          <p:cNvSpPr txBox="1"/>
          <p:nvPr/>
        </p:nvSpPr>
        <p:spPr>
          <a:xfrm>
            <a:off x="5871663" y="6701186"/>
            <a:ext cx="388660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Daniel Cohen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Gindi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/>
            </a:r>
            <a:b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</a:br>
            <a:r>
              <a:rPr lang="en-US" sz="2800" dirty="0">
                <a:solidFill>
                  <a:srgbClr val="2C66A1"/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CTO</a:t>
            </a:r>
            <a:br>
              <a:rPr lang="en-US" sz="2800" dirty="0">
                <a:solidFill>
                  <a:srgbClr val="2C66A1"/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</a:br>
            <a:r>
              <a:rPr lang="en-US" sz="24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Technology guru, </a:t>
            </a:r>
            <a:r>
              <a:rPr lang="en-US" sz="240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experience </a:t>
            </a:r>
            <a:r>
              <a:rPr lang="en-US" sz="24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with mature and startup companies worldwide</a:t>
            </a:r>
            <a:endParaRPr lang="en-US" sz="2400" spc="-20" dirty="0">
              <a:solidFill>
                <a:srgbClr val="2C66A1"/>
              </a:solidFill>
              <a:latin typeface="Helvetica" pitchFamily="2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xmlns="" id="{4BCCEED9-6F07-472C-8596-5BF88E3100CD}"/>
              </a:ext>
            </a:extLst>
          </p:cNvPr>
          <p:cNvSpPr txBox="1"/>
          <p:nvPr/>
        </p:nvSpPr>
        <p:spPr>
          <a:xfrm>
            <a:off x="9758268" y="6720225"/>
            <a:ext cx="31510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Mazal Shrem</a:t>
            </a:r>
            <a:b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</a:br>
            <a:r>
              <a:rPr lang="en-US" sz="2800" dirty="0">
                <a:solidFill>
                  <a:srgbClr val="2C66A1"/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Active Director</a:t>
            </a:r>
            <a:br>
              <a:rPr lang="en-US" sz="2800" dirty="0">
                <a:solidFill>
                  <a:srgbClr val="2C66A1"/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</a:br>
            <a:r>
              <a:rPr lang="en-US" sz="24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Former INTEL senior </a:t>
            </a:r>
            <a:r>
              <a:rPr lang="en-US" sz="240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in </a:t>
            </a:r>
            <a:r>
              <a:rPr lang="en-US" sz="24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Israel and Europe</a:t>
            </a:r>
            <a:endParaRPr lang="en-US" sz="4000" spc="-20" dirty="0">
              <a:solidFill>
                <a:srgbClr val="2C66A1"/>
              </a:solidFill>
              <a:latin typeface="Helvetica" pitchFamily="2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xmlns="" id="{AE2CCF56-435E-4AAB-A112-EF680ACBD5F9}"/>
              </a:ext>
            </a:extLst>
          </p:cNvPr>
          <p:cNvSpPr txBox="1"/>
          <p:nvPr/>
        </p:nvSpPr>
        <p:spPr>
          <a:xfrm>
            <a:off x="13209431" y="6686749"/>
            <a:ext cx="315109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defRPr>
            </a:lvl1pPr>
          </a:lstStyle>
          <a:p>
            <a:r>
              <a:rPr lang="en-US" dirty="0"/>
              <a:t>Shlomi Ashkenazi</a:t>
            </a:r>
            <a:br>
              <a:rPr lang="en-US" dirty="0"/>
            </a:br>
            <a:r>
              <a:rPr lang="en-US" dirty="0">
                <a:solidFill>
                  <a:srgbClr val="2C66A1"/>
                </a:solidFill>
              </a:rPr>
              <a:t>Active Director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 err="1"/>
              <a:t>Pango</a:t>
            </a:r>
            <a:r>
              <a:rPr lang="en-US" sz="2400" dirty="0"/>
              <a:t> </a:t>
            </a:r>
            <a:r>
              <a:rPr lang="en-US" sz="2400" dirty="0" err="1"/>
              <a:t>Polska</a:t>
            </a:r>
            <a:r>
              <a:rPr lang="en-US" sz="2400" dirty="0"/>
              <a:t> partner, former </a:t>
            </a:r>
            <a:r>
              <a:rPr lang="en-US" sz="2400" dirty="0" err="1" smtClean="0"/>
              <a:t>Nextcom</a:t>
            </a:r>
            <a:r>
              <a:rPr lang="en-US" sz="2400" dirty="0" smtClean="0"/>
              <a:t> </a:t>
            </a:r>
            <a:r>
              <a:rPr lang="en-US" sz="2400" dirty="0"/>
              <a:t>CEO, and SVP at HOT Telco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819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5DC04C-3523-455A-842C-47446FA4E6DB}"/>
              </a:ext>
            </a:extLst>
          </p:cNvPr>
          <p:cNvSpPr txBox="1"/>
          <p:nvPr/>
        </p:nvSpPr>
        <p:spPr>
          <a:xfrm>
            <a:off x="908050" y="625475"/>
            <a:ext cx="18716065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/>
            <a:r>
              <a:rPr lang="en-US" sz="4800" b="1" dirty="0"/>
              <a:t>Retail </a:t>
            </a:r>
            <a:r>
              <a:rPr lang="en-US" sz="4800" b="1" dirty="0" smtClean="0"/>
              <a:t>industry</a:t>
            </a:r>
            <a:endParaRPr lang="he-IL" sz="4800" b="1" dirty="0"/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xmlns="" id="{6EAFD04F-D2FF-4562-8108-064B6D1759D4}"/>
              </a:ext>
            </a:extLst>
          </p:cNvPr>
          <p:cNvSpPr txBox="1"/>
          <p:nvPr/>
        </p:nvSpPr>
        <p:spPr>
          <a:xfrm>
            <a:off x="908050" y="1768475"/>
            <a:ext cx="18897600" cy="6998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>
              <a:buSzPct val="34000"/>
              <a:tabLst>
                <a:tab pos="457200" algn="l"/>
              </a:tabLst>
            </a:pPr>
            <a:r>
              <a:rPr lang="en-US" sz="4000" dirty="0" smtClean="0"/>
              <a:t>Industry of significant complexity, subject </a:t>
            </a:r>
            <a:r>
              <a:rPr lang="en-US" sz="4000" dirty="0"/>
              <a:t>to </a:t>
            </a:r>
            <a:r>
              <a:rPr lang="en-US" sz="4000" dirty="0" smtClean="0"/>
              <a:t>a variety of factors including:</a:t>
            </a:r>
            <a:endParaRPr lang="en-US" sz="4000" dirty="0"/>
          </a:p>
          <a:p>
            <a:pPr algn="l" rtl="0">
              <a:buSzPct val="34000"/>
              <a:tabLst>
                <a:tab pos="457200" algn="l"/>
              </a:tabLst>
            </a:pPr>
            <a:endParaRPr lang="en-US" sz="1400" dirty="0"/>
          </a:p>
          <a:p>
            <a:pPr marL="571500" indent="-571500" algn="l" rtl="0">
              <a:buSzPct val="34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dirty="0"/>
              <a:t>Significant </a:t>
            </a:r>
            <a:r>
              <a:rPr lang="en-US" sz="4000" b="1" dirty="0" smtClean="0"/>
              <a:t>differences </a:t>
            </a:r>
            <a:r>
              <a:rPr lang="en-US" sz="4000" b="1" dirty="0"/>
              <a:t>between branches </a:t>
            </a:r>
            <a:r>
              <a:rPr lang="en-US" sz="4000" dirty="0"/>
              <a:t>(trading area, </a:t>
            </a:r>
            <a:r>
              <a:rPr lang="en-US" sz="4000" dirty="0" smtClean="0"/>
              <a:t>variety</a:t>
            </a:r>
            <a:r>
              <a:rPr lang="en-US" sz="4000" dirty="0"/>
              <a:t>, equipment, </a:t>
            </a:r>
            <a:r>
              <a:rPr lang="en-US" sz="4000" dirty="0" smtClean="0"/>
              <a:t>size</a:t>
            </a:r>
            <a:r>
              <a:rPr lang="en-US" sz="4000" dirty="0"/>
              <a:t>, </a:t>
            </a:r>
            <a:r>
              <a:rPr lang="en-US" sz="4000" dirty="0" smtClean="0"/>
              <a:t>structure etc</a:t>
            </a:r>
            <a:r>
              <a:rPr lang="en-US" sz="4000" dirty="0"/>
              <a:t>.</a:t>
            </a:r>
            <a:r>
              <a:rPr lang="en-US" sz="4000" dirty="0" smtClean="0"/>
              <a:t>)</a:t>
            </a:r>
            <a:endParaRPr lang="en-US" sz="4000" dirty="0"/>
          </a:p>
          <a:p>
            <a:pPr marL="571500" indent="-571500" algn="l" rtl="0">
              <a:buSzPct val="34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b="1" dirty="0"/>
              <a:t>Uncontrolled changes </a:t>
            </a:r>
            <a:r>
              <a:rPr lang="en-US" sz="4000" dirty="0" smtClean="0"/>
              <a:t>as a result of client actions (</a:t>
            </a:r>
            <a:r>
              <a:rPr lang="en-US" sz="4000" dirty="0"/>
              <a:t>product return to wrong place, unreported damages and </a:t>
            </a:r>
            <a:r>
              <a:rPr lang="en-US" sz="4000" dirty="0" smtClean="0"/>
              <a:t>so on)</a:t>
            </a:r>
            <a:endParaRPr lang="en-US" sz="4000" dirty="0"/>
          </a:p>
          <a:p>
            <a:pPr marL="571500" indent="-571500" algn="l" rtl="0">
              <a:buSzPct val="34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dirty="0"/>
              <a:t>Rapid </a:t>
            </a:r>
            <a:r>
              <a:rPr lang="en-US" sz="4000" b="1" dirty="0" smtClean="0"/>
              <a:t>staff turnover </a:t>
            </a:r>
            <a:r>
              <a:rPr lang="en-US" sz="4000" dirty="0"/>
              <a:t>(creates a need for fast onboarding </a:t>
            </a:r>
            <a:r>
              <a:rPr lang="en-US" sz="4000" dirty="0" smtClean="0"/>
              <a:t>processes </a:t>
            </a:r>
            <a:r>
              <a:rPr lang="en-US" sz="4000" dirty="0"/>
              <a:t>and clear </a:t>
            </a:r>
            <a:r>
              <a:rPr lang="en-US" sz="4000" dirty="0" smtClean="0"/>
              <a:t>usable </a:t>
            </a:r>
            <a:r>
              <a:rPr lang="en-US" sz="4000" dirty="0"/>
              <a:t>procedures)</a:t>
            </a:r>
          </a:p>
          <a:p>
            <a:pPr marL="571500" indent="-571500" algn="l" rtl="0">
              <a:buSzPct val="34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dirty="0"/>
              <a:t>Rapid </a:t>
            </a:r>
            <a:r>
              <a:rPr lang="en-US" sz="4000" b="1" dirty="0"/>
              <a:t>floor changes </a:t>
            </a:r>
            <a:r>
              <a:rPr lang="en-US" sz="4000" dirty="0" smtClean="0"/>
              <a:t>as a result of regulation </a:t>
            </a:r>
            <a:r>
              <a:rPr lang="en-US" sz="4000" dirty="0"/>
              <a:t>changes, launches, promotions, recalls and </a:t>
            </a:r>
            <a:r>
              <a:rPr lang="en-US" sz="4000" dirty="0" smtClean="0"/>
              <a:t>so on</a:t>
            </a:r>
            <a:endParaRPr lang="en-US" sz="4000" dirty="0"/>
          </a:p>
          <a:p>
            <a:pPr marL="571500" indent="-571500" algn="l" rtl="0">
              <a:buSzPct val="34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he-IL" sz="4000" dirty="0"/>
          </a:p>
          <a:p>
            <a:pPr marL="571500" indent="-571500" algn="l" rtl="0">
              <a:buSzPct val="34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1982229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5DC04C-3523-455A-842C-47446FA4E6DB}"/>
              </a:ext>
            </a:extLst>
          </p:cNvPr>
          <p:cNvSpPr txBox="1"/>
          <p:nvPr/>
        </p:nvSpPr>
        <p:spPr>
          <a:xfrm>
            <a:off x="908050" y="625475"/>
            <a:ext cx="18716065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/>
            <a:r>
              <a:rPr lang="en-US" sz="4800" b="1" dirty="0"/>
              <a:t>Product</a:t>
            </a:r>
            <a:endParaRPr lang="he-IL" sz="4800" b="1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274E8350-52A1-4B02-9F91-A326CDFF5BA3}"/>
              </a:ext>
            </a:extLst>
          </p:cNvPr>
          <p:cNvSpPr txBox="1"/>
          <p:nvPr/>
        </p:nvSpPr>
        <p:spPr>
          <a:xfrm>
            <a:off x="908050" y="1768475"/>
            <a:ext cx="18288000" cy="24737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>
              <a:buSzPct val="34000"/>
              <a:tabLst>
                <a:tab pos="457200" algn="l"/>
              </a:tabLst>
            </a:pPr>
            <a:r>
              <a:rPr lang="en-US" sz="4000" dirty="0"/>
              <a:t>* Real-time PAAS, designed for organizational </a:t>
            </a:r>
            <a:r>
              <a:rPr lang="en-US" sz="4000" dirty="0" smtClean="0"/>
              <a:t>digitization</a:t>
            </a:r>
            <a:endParaRPr lang="ru-RU" sz="4000" dirty="0"/>
          </a:p>
          <a:p>
            <a:pPr algn="l" rtl="0">
              <a:buSzPct val="34000"/>
              <a:tabLst>
                <a:tab pos="457200" algn="l"/>
              </a:tabLst>
            </a:pPr>
            <a:r>
              <a:rPr lang="en-US" sz="4000" dirty="0"/>
              <a:t>* Native apps for </a:t>
            </a:r>
            <a:r>
              <a:rPr lang="en-US" sz="4000" dirty="0" smtClean="0"/>
              <a:t>iO</a:t>
            </a:r>
            <a:r>
              <a:rPr lang="en-US" sz="4000" dirty="0" smtClean="0"/>
              <a:t>S/Android </a:t>
            </a:r>
            <a:r>
              <a:rPr lang="en-US" sz="4000" dirty="0"/>
              <a:t>smart </a:t>
            </a:r>
            <a:r>
              <a:rPr lang="en-US" sz="4000" dirty="0" smtClean="0"/>
              <a:t>devices, </a:t>
            </a:r>
            <a:r>
              <a:rPr lang="en-US" sz="4000" dirty="0"/>
              <a:t>accessible to users both online and offline</a:t>
            </a:r>
            <a:r>
              <a:rPr lang="ru-RU" sz="4000" dirty="0"/>
              <a:t> </a:t>
            </a:r>
            <a:endParaRPr lang="en-US" sz="4000" dirty="0"/>
          </a:p>
          <a:p>
            <a:pPr algn="l" rtl="0">
              <a:buSzPct val="34000"/>
              <a:tabLst>
                <a:tab pos="457200" algn="l"/>
              </a:tabLst>
            </a:pPr>
            <a:r>
              <a:rPr lang="en-US" sz="4000" dirty="0"/>
              <a:t>* </a:t>
            </a:r>
            <a:r>
              <a:rPr lang="en-US" sz="4000" dirty="0" smtClean="0"/>
              <a:t>End-to-end </a:t>
            </a:r>
            <a:r>
              <a:rPr lang="en-US" sz="4000" dirty="0"/>
              <a:t>capabilities (plan, execute, analyze)</a:t>
            </a:r>
          </a:p>
          <a:p>
            <a:pPr algn="l" rtl="0">
              <a:buSzPct val="34000"/>
              <a:tabLst>
                <a:tab pos="457200" algn="l"/>
              </a:tabLst>
            </a:pPr>
            <a:r>
              <a:rPr lang="en-US" sz="4000" dirty="0"/>
              <a:t>* Various </a:t>
            </a:r>
            <a:r>
              <a:rPr lang="en-US" sz="4000" dirty="0" smtClean="0"/>
              <a:t>self-developed </a:t>
            </a:r>
            <a:r>
              <a:rPr lang="en-US" sz="4000" dirty="0"/>
              <a:t>and integrated technologies</a:t>
            </a:r>
            <a:endParaRPr lang="he-IL" sz="4000" dirty="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602C88C3-C801-4527-8110-21F526042EE9}"/>
              </a:ext>
            </a:extLst>
          </p:cNvPr>
          <p:cNvSpPr/>
          <p:nvPr/>
        </p:nvSpPr>
        <p:spPr>
          <a:xfrm>
            <a:off x="1550272" y="4664075"/>
            <a:ext cx="895647" cy="1077218"/>
          </a:xfrm>
          <a:custGeom>
            <a:avLst/>
            <a:gdLst>
              <a:gd name="connsiteX0" fmla="*/ 0 w 888559"/>
              <a:gd name="connsiteY0" fmla="*/ 386523 h 773046"/>
              <a:gd name="connsiteX1" fmla="*/ 193262 w 888559"/>
              <a:gd name="connsiteY1" fmla="*/ 0 h 773046"/>
              <a:gd name="connsiteX2" fmla="*/ 695298 w 888559"/>
              <a:gd name="connsiteY2" fmla="*/ 0 h 773046"/>
              <a:gd name="connsiteX3" fmla="*/ 888559 w 888559"/>
              <a:gd name="connsiteY3" fmla="*/ 386523 h 773046"/>
              <a:gd name="connsiteX4" fmla="*/ 695298 w 888559"/>
              <a:gd name="connsiteY4" fmla="*/ 773046 h 773046"/>
              <a:gd name="connsiteX5" fmla="*/ 193262 w 888559"/>
              <a:gd name="connsiteY5" fmla="*/ 773046 h 773046"/>
              <a:gd name="connsiteX6" fmla="*/ 0 w 888559"/>
              <a:gd name="connsiteY6" fmla="*/ 386523 h 77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8559" h="773046">
                <a:moveTo>
                  <a:pt x="444279" y="0"/>
                </a:moveTo>
                <a:lnTo>
                  <a:pt x="888558" y="168138"/>
                </a:lnTo>
                <a:lnTo>
                  <a:pt x="888558" y="604909"/>
                </a:lnTo>
                <a:lnTo>
                  <a:pt x="444280" y="773046"/>
                </a:lnTo>
                <a:lnTo>
                  <a:pt x="1" y="604909"/>
                </a:lnTo>
                <a:lnTo>
                  <a:pt x="1" y="168138"/>
                </a:lnTo>
                <a:lnTo>
                  <a:pt x="444279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079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86" tIns="184188" rIns="166187" bIns="18418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xmlns="" id="{92E2C556-0025-4DAB-94B8-07FCA071D05F}"/>
              </a:ext>
            </a:extLst>
          </p:cNvPr>
          <p:cNvSpPr/>
          <p:nvPr/>
        </p:nvSpPr>
        <p:spPr>
          <a:xfrm>
            <a:off x="1090509" y="5553050"/>
            <a:ext cx="895647" cy="1077218"/>
          </a:xfrm>
          <a:custGeom>
            <a:avLst/>
            <a:gdLst>
              <a:gd name="connsiteX0" fmla="*/ 0 w 888559"/>
              <a:gd name="connsiteY0" fmla="*/ 386523 h 773046"/>
              <a:gd name="connsiteX1" fmla="*/ 193262 w 888559"/>
              <a:gd name="connsiteY1" fmla="*/ 0 h 773046"/>
              <a:gd name="connsiteX2" fmla="*/ 695298 w 888559"/>
              <a:gd name="connsiteY2" fmla="*/ 0 h 773046"/>
              <a:gd name="connsiteX3" fmla="*/ 888559 w 888559"/>
              <a:gd name="connsiteY3" fmla="*/ 386523 h 773046"/>
              <a:gd name="connsiteX4" fmla="*/ 695298 w 888559"/>
              <a:gd name="connsiteY4" fmla="*/ 773046 h 773046"/>
              <a:gd name="connsiteX5" fmla="*/ 193262 w 888559"/>
              <a:gd name="connsiteY5" fmla="*/ 773046 h 773046"/>
              <a:gd name="connsiteX6" fmla="*/ 0 w 888559"/>
              <a:gd name="connsiteY6" fmla="*/ 386523 h 77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8559" h="773046">
                <a:moveTo>
                  <a:pt x="444279" y="0"/>
                </a:moveTo>
                <a:lnTo>
                  <a:pt x="888558" y="168138"/>
                </a:lnTo>
                <a:lnTo>
                  <a:pt x="888558" y="604909"/>
                </a:lnTo>
                <a:lnTo>
                  <a:pt x="444280" y="773046"/>
                </a:lnTo>
                <a:lnTo>
                  <a:pt x="1" y="604909"/>
                </a:lnTo>
                <a:lnTo>
                  <a:pt x="1" y="168138"/>
                </a:lnTo>
                <a:lnTo>
                  <a:pt x="444279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079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86" tIns="184188" rIns="166187" bIns="18418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69D54B79-DBBC-4ABE-9C2A-EB293082BDCB}"/>
              </a:ext>
            </a:extLst>
          </p:cNvPr>
          <p:cNvSpPr/>
          <p:nvPr/>
        </p:nvSpPr>
        <p:spPr>
          <a:xfrm>
            <a:off x="1560440" y="6428791"/>
            <a:ext cx="895647" cy="1077218"/>
          </a:xfrm>
          <a:custGeom>
            <a:avLst/>
            <a:gdLst>
              <a:gd name="connsiteX0" fmla="*/ 0 w 888559"/>
              <a:gd name="connsiteY0" fmla="*/ 386523 h 773046"/>
              <a:gd name="connsiteX1" fmla="*/ 193262 w 888559"/>
              <a:gd name="connsiteY1" fmla="*/ 0 h 773046"/>
              <a:gd name="connsiteX2" fmla="*/ 695298 w 888559"/>
              <a:gd name="connsiteY2" fmla="*/ 0 h 773046"/>
              <a:gd name="connsiteX3" fmla="*/ 888559 w 888559"/>
              <a:gd name="connsiteY3" fmla="*/ 386523 h 773046"/>
              <a:gd name="connsiteX4" fmla="*/ 695298 w 888559"/>
              <a:gd name="connsiteY4" fmla="*/ 773046 h 773046"/>
              <a:gd name="connsiteX5" fmla="*/ 193262 w 888559"/>
              <a:gd name="connsiteY5" fmla="*/ 773046 h 773046"/>
              <a:gd name="connsiteX6" fmla="*/ 0 w 888559"/>
              <a:gd name="connsiteY6" fmla="*/ 386523 h 77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8559" h="773046">
                <a:moveTo>
                  <a:pt x="444279" y="0"/>
                </a:moveTo>
                <a:lnTo>
                  <a:pt x="888558" y="168138"/>
                </a:lnTo>
                <a:lnTo>
                  <a:pt x="888558" y="604909"/>
                </a:lnTo>
                <a:lnTo>
                  <a:pt x="444280" y="773046"/>
                </a:lnTo>
                <a:lnTo>
                  <a:pt x="1" y="604909"/>
                </a:lnTo>
                <a:lnTo>
                  <a:pt x="1" y="168138"/>
                </a:lnTo>
                <a:lnTo>
                  <a:pt x="444279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079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86" tIns="184188" rIns="166187" bIns="18418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97A4AC5A-1554-4832-AD54-86B59F64F946}"/>
              </a:ext>
            </a:extLst>
          </p:cNvPr>
          <p:cNvSpPr/>
          <p:nvPr/>
        </p:nvSpPr>
        <p:spPr>
          <a:xfrm>
            <a:off x="1064429" y="7308086"/>
            <a:ext cx="895647" cy="1077218"/>
          </a:xfrm>
          <a:custGeom>
            <a:avLst/>
            <a:gdLst>
              <a:gd name="connsiteX0" fmla="*/ 0 w 888559"/>
              <a:gd name="connsiteY0" fmla="*/ 386523 h 773046"/>
              <a:gd name="connsiteX1" fmla="*/ 193262 w 888559"/>
              <a:gd name="connsiteY1" fmla="*/ 0 h 773046"/>
              <a:gd name="connsiteX2" fmla="*/ 695298 w 888559"/>
              <a:gd name="connsiteY2" fmla="*/ 0 h 773046"/>
              <a:gd name="connsiteX3" fmla="*/ 888559 w 888559"/>
              <a:gd name="connsiteY3" fmla="*/ 386523 h 773046"/>
              <a:gd name="connsiteX4" fmla="*/ 695298 w 888559"/>
              <a:gd name="connsiteY4" fmla="*/ 773046 h 773046"/>
              <a:gd name="connsiteX5" fmla="*/ 193262 w 888559"/>
              <a:gd name="connsiteY5" fmla="*/ 773046 h 773046"/>
              <a:gd name="connsiteX6" fmla="*/ 0 w 888559"/>
              <a:gd name="connsiteY6" fmla="*/ 386523 h 77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8559" h="773046">
                <a:moveTo>
                  <a:pt x="444279" y="0"/>
                </a:moveTo>
                <a:lnTo>
                  <a:pt x="888558" y="168138"/>
                </a:lnTo>
                <a:lnTo>
                  <a:pt x="888558" y="604909"/>
                </a:lnTo>
                <a:lnTo>
                  <a:pt x="444280" y="773046"/>
                </a:lnTo>
                <a:lnTo>
                  <a:pt x="1" y="604909"/>
                </a:lnTo>
                <a:lnTo>
                  <a:pt x="1" y="168138"/>
                </a:lnTo>
                <a:lnTo>
                  <a:pt x="444279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079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56" tIns="248958" rIns="230957" bIns="248957" numCol="1" spcCol="1270" anchor="ctr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xmlns="" id="{E4A2A068-E589-403C-AA00-31944CDBD430}"/>
              </a:ext>
            </a:extLst>
          </p:cNvPr>
          <p:cNvSpPr/>
          <p:nvPr/>
        </p:nvSpPr>
        <p:spPr>
          <a:xfrm>
            <a:off x="1560440" y="8193507"/>
            <a:ext cx="895647" cy="1077218"/>
          </a:xfrm>
          <a:custGeom>
            <a:avLst/>
            <a:gdLst>
              <a:gd name="connsiteX0" fmla="*/ 0 w 888559"/>
              <a:gd name="connsiteY0" fmla="*/ 386523 h 773046"/>
              <a:gd name="connsiteX1" fmla="*/ 193262 w 888559"/>
              <a:gd name="connsiteY1" fmla="*/ 0 h 773046"/>
              <a:gd name="connsiteX2" fmla="*/ 695298 w 888559"/>
              <a:gd name="connsiteY2" fmla="*/ 0 h 773046"/>
              <a:gd name="connsiteX3" fmla="*/ 888559 w 888559"/>
              <a:gd name="connsiteY3" fmla="*/ 386523 h 773046"/>
              <a:gd name="connsiteX4" fmla="*/ 695298 w 888559"/>
              <a:gd name="connsiteY4" fmla="*/ 773046 h 773046"/>
              <a:gd name="connsiteX5" fmla="*/ 193262 w 888559"/>
              <a:gd name="connsiteY5" fmla="*/ 773046 h 773046"/>
              <a:gd name="connsiteX6" fmla="*/ 0 w 888559"/>
              <a:gd name="connsiteY6" fmla="*/ 386523 h 77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8559" h="773046">
                <a:moveTo>
                  <a:pt x="444279" y="0"/>
                </a:moveTo>
                <a:lnTo>
                  <a:pt x="888558" y="168138"/>
                </a:lnTo>
                <a:lnTo>
                  <a:pt x="888558" y="604909"/>
                </a:lnTo>
                <a:lnTo>
                  <a:pt x="444280" y="773046"/>
                </a:lnTo>
                <a:lnTo>
                  <a:pt x="1" y="604909"/>
                </a:lnTo>
                <a:lnTo>
                  <a:pt x="1" y="168138"/>
                </a:lnTo>
                <a:lnTo>
                  <a:pt x="444279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079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56" tIns="248958" rIns="230957" bIns="248957" numCol="1" spcCol="1270" anchor="ctr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18" name="Rectangle 57">
            <a:extLst>
              <a:ext uri="{FF2B5EF4-FFF2-40B4-BE49-F238E27FC236}">
                <a16:creationId xmlns:a16="http://schemas.microsoft.com/office/drawing/2014/main" xmlns="" id="{5983F839-6EBB-419E-9844-C00557570CC2}"/>
              </a:ext>
            </a:extLst>
          </p:cNvPr>
          <p:cNvSpPr/>
          <p:nvPr/>
        </p:nvSpPr>
        <p:spPr>
          <a:xfrm>
            <a:off x="2712166" y="5771517"/>
            <a:ext cx="14679767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Validate display accuracy, availability and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planogram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compliance</a:t>
            </a:r>
          </a:p>
        </p:txBody>
      </p:sp>
      <p:sp>
        <p:nvSpPr>
          <p:cNvPr id="20" name="Rectangle 58">
            <a:extLst>
              <a:ext uri="{FF2B5EF4-FFF2-40B4-BE49-F238E27FC236}">
                <a16:creationId xmlns:a16="http://schemas.microsoft.com/office/drawing/2014/main" xmlns="" id="{18AB1F82-3D2E-4D4E-AAC4-E6D0187050D6}"/>
              </a:ext>
            </a:extLst>
          </p:cNvPr>
          <p:cNvSpPr/>
          <p:nvPr/>
        </p:nvSpPr>
        <p:spPr>
          <a:xfrm>
            <a:off x="2746401" y="8452988"/>
            <a:ext cx="1706880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Communicate on all levels of the organization and motivate employees through greater efficiency and productivity</a:t>
            </a:r>
          </a:p>
        </p:txBody>
      </p:sp>
      <p:sp>
        <p:nvSpPr>
          <p:cNvPr id="22" name="Rectangle 59">
            <a:extLst>
              <a:ext uri="{FF2B5EF4-FFF2-40B4-BE49-F238E27FC236}">
                <a16:creationId xmlns:a16="http://schemas.microsoft.com/office/drawing/2014/main" xmlns="" id="{4E90B789-A2D8-479E-9C34-0595050A619E}"/>
              </a:ext>
            </a:extLst>
          </p:cNvPr>
          <p:cNvSpPr/>
          <p:nvPr/>
        </p:nvSpPr>
        <p:spPr>
          <a:xfrm>
            <a:off x="2736008" y="6684059"/>
            <a:ext cx="14679767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Generate real-time, actionable performance data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educate new hires on-the-job</a:t>
            </a:r>
          </a:p>
        </p:txBody>
      </p:sp>
      <p:sp>
        <p:nvSpPr>
          <p:cNvPr id="24" name="Rectangle 60">
            <a:extLst>
              <a:ext uri="{FF2B5EF4-FFF2-40B4-BE49-F238E27FC236}">
                <a16:creationId xmlns:a16="http://schemas.microsoft.com/office/drawing/2014/main" xmlns="" id="{C0F1FC83-8513-4E76-8592-1AB58A138A7B}"/>
              </a:ext>
            </a:extLst>
          </p:cNvPr>
          <p:cNvSpPr/>
          <p:nvPr/>
        </p:nvSpPr>
        <p:spPr>
          <a:xfrm>
            <a:off x="2752662" y="7611160"/>
            <a:ext cx="1580765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Cultivate relationships with customers through faster, better and more professional service</a:t>
            </a:r>
          </a:p>
        </p:txBody>
      </p:sp>
      <p:sp>
        <p:nvSpPr>
          <p:cNvPr id="26" name="Rectangle 61">
            <a:extLst>
              <a:ext uri="{FF2B5EF4-FFF2-40B4-BE49-F238E27FC236}">
                <a16:creationId xmlns:a16="http://schemas.microsoft.com/office/drawing/2014/main" xmlns="" id="{86CD2985-DDFD-4B49-A569-55222D4EE50B}"/>
              </a:ext>
            </a:extLst>
          </p:cNvPr>
          <p:cNvSpPr/>
          <p:nvPr/>
        </p:nvSpPr>
        <p:spPr>
          <a:xfrm>
            <a:off x="2712166" y="4915130"/>
            <a:ext cx="16943647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Automate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checklists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and accelerate completion of action items to reduce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regulatory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deviations to minimum </a:t>
            </a:r>
          </a:p>
        </p:txBody>
      </p:sp>
    </p:spTree>
    <p:extLst>
      <p:ext uri="{BB962C8B-B14F-4D97-AF65-F5344CB8AC3E}">
        <p14:creationId xmlns:p14="http://schemas.microsoft.com/office/powerpoint/2010/main" val="2077094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5DC04C-3523-455A-842C-47446FA4E6DB}"/>
              </a:ext>
            </a:extLst>
          </p:cNvPr>
          <p:cNvSpPr txBox="1"/>
          <p:nvPr/>
        </p:nvSpPr>
        <p:spPr>
          <a:xfrm>
            <a:off x="908050" y="625475"/>
            <a:ext cx="18716065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/>
            <a:r>
              <a:rPr lang="en-US" sz="4800" b="1" dirty="0"/>
              <a:t>Product</a:t>
            </a:r>
            <a:endParaRPr lang="he-IL" sz="4800" b="1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274E8350-52A1-4B02-9F91-A326CDFF5BA3}"/>
              </a:ext>
            </a:extLst>
          </p:cNvPr>
          <p:cNvSpPr txBox="1"/>
          <p:nvPr/>
        </p:nvSpPr>
        <p:spPr>
          <a:xfrm>
            <a:off x="908050" y="1768475"/>
            <a:ext cx="18288000" cy="12426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>
              <a:buSzPts val="1000"/>
              <a:tabLst>
                <a:tab pos="457200" algn="l"/>
              </a:tabLst>
            </a:pPr>
            <a:endParaRPr lang="ru-RU" sz="4000" dirty="0"/>
          </a:p>
          <a:p>
            <a:pPr algn="l" rtl="0"/>
            <a:endParaRPr lang="he-IL" sz="40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741EC9AF-10DD-4AD4-9B84-3BC3BC8C1CC0}"/>
              </a:ext>
            </a:extLst>
          </p:cNvPr>
          <p:cNvSpPr txBox="1"/>
          <p:nvPr/>
        </p:nvSpPr>
        <p:spPr>
          <a:xfrm>
            <a:off x="908049" y="1768475"/>
            <a:ext cx="18716065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/>
            <a:r>
              <a:rPr lang="en-US" sz="4400" b="1" dirty="0" err="1"/>
              <a:t>UX</a:t>
            </a:r>
            <a:r>
              <a:rPr lang="en-US" sz="4400" b="1" dirty="0"/>
              <a:t> </a:t>
            </a:r>
            <a:r>
              <a:rPr lang="en-US" sz="3600" b="1" dirty="0" smtClean="0"/>
              <a:t>and</a:t>
            </a:r>
            <a:r>
              <a:rPr lang="en-US" sz="4400" b="1" dirty="0" smtClean="0"/>
              <a:t> </a:t>
            </a:r>
            <a:r>
              <a:rPr lang="en-US" sz="4400" b="1" dirty="0"/>
              <a:t>ROI</a:t>
            </a:r>
            <a:endParaRPr lang="he-IL" sz="4400" b="1" dirty="0"/>
          </a:p>
        </p:txBody>
      </p:sp>
      <p:grpSp>
        <p:nvGrpSpPr>
          <p:cNvPr id="47" name="Group 147">
            <a:extLst>
              <a:ext uri="{FF2B5EF4-FFF2-40B4-BE49-F238E27FC236}">
                <a16:creationId xmlns:a16="http://schemas.microsoft.com/office/drawing/2014/main" xmlns="" id="{E29FEA06-309E-462E-A095-85D4855D2AC4}"/>
              </a:ext>
            </a:extLst>
          </p:cNvPr>
          <p:cNvGrpSpPr/>
          <p:nvPr/>
        </p:nvGrpSpPr>
        <p:grpSpPr>
          <a:xfrm>
            <a:off x="1679423" y="3011124"/>
            <a:ext cx="2691587" cy="2628564"/>
            <a:chOff x="4770532" y="5753283"/>
            <a:chExt cx="504000" cy="504000"/>
          </a:xfrm>
        </p:grpSpPr>
        <p:sp>
          <p:nvSpPr>
            <p:cNvPr id="48" name="Oval 20">
              <a:extLst>
                <a:ext uri="{FF2B5EF4-FFF2-40B4-BE49-F238E27FC236}">
                  <a16:creationId xmlns:a16="http://schemas.microsoft.com/office/drawing/2014/main" xmlns="" id="{0BC9F34B-908E-45AA-B9F2-0F8088057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0532" y="5753283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203200" sx="98000" sy="98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5000"/>
                </a:lnSpc>
              </a:pPr>
              <a:endParaRPr lang="en-US" sz="2000" b="1" kern="0" dirty="0">
                <a:solidFill>
                  <a:srgbClr val="0CA0DF"/>
                </a:solidFill>
              </a:endParaRPr>
            </a:p>
          </p:txBody>
        </p:sp>
        <p:pic>
          <p:nvPicPr>
            <p:cNvPr id="49" name="Picture 149">
              <a:extLst>
                <a:ext uri="{FF2B5EF4-FFF2-40B4-BE49-F238E27FC236}">
                  <a16:creationId xmlns:a16="http://schemas.microsoft.com/office/drawing/2014/main" xmlns="" id="{2E30247D-DA96-4088-9832-4B446715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rgbClr val="FFFF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3068" y="5852251"/>
              <a:ext cx="284065" cy="306064"/>
            </a:xfrm>
            <a:prstGeom prst="rect">
              <a:avLst/>
            </a:prstGeom>
          </p:spPr>
        </p:pic>
      </p:grpSp>
      <p:sp>
        <p:nvSpPr>
          <p:cNvPr id="53" name="Oval 20">
            <a:extLst>
              <a:ext uri="{FF2B5EF4-FFF2-40B4-BE49-F238E27FC236}">
                <a16:creationId xmlns:a16="http://schemas.microsoft.com/office/drawing/2014/main" xmlns="" id="{BAA74009-BF25-4E3D-896D-76DA2D4D2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8679" y="3015999"/>
            <a:ext cx="2819891" cy="262498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03200" sx="98000" sy="98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5000"/>
              </a:lnSpc>
            </a:pPr>
            <a:endParaRPr lang="en-US" sz="2000" b="1" kern="0" dirty="0">
              <a:solidFill>
                <a:srgbClr val="0CA0DF"/>
              </a:solidFill>
            </a:endParaRPr>
          </a:p>
        </p:txBody>
      </p:sp>
      <p:sp>
        <p:nvSpPr>
          <p:cNvPr id="54" name="Oval 20">
            <a:extLst>
              <a:ext uri="{FF2B5EF4-FFF2-40B4-BE49-F238E27FC236}">
                <a16:creationId xmlns:a16="http://schemas.microsoft.com/office/drawing/2014/main" xmlns="" id="{98764082-5FC6-4032-9C2E-86BFF2B8E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7936" y="2961162"/>
            <a:ext cx="2819891" cy="2624987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03200" sx="98000" sy="98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5000"/>
              </a:lnSpc>
            </a:pPr>
            <a:endParaRPr lang="en-US" sz="2000" b="1" kern="0" dirty="0">
              <a:solidFill>
                <a:srgbClr val="0CA0DF"/>
              </a:solidFill>
            </a:endParaRPr>
          </a:p>
        </p:txBody>
      </p:sp>
      <p:pic>
        <p:nvPicPr>
          <p:cNvPr id="55" name="Picture 118">
            <a:extLst>
              <a:ext uri="{FF2B5EF4-FFF2-40B4-BE49-F238E27FC236}">
                <a16:creationId xmlns:a16="http://schemas.microsoft.com/office/drawing/2014/main" xmlns="" id="{3A954E66-1A3D-4450-86AA-B6363F62BA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8679" y="3673053"/>
            <a:ext cx="1203942" cy="1258001"/>
          </a:xfrm>
          <a:prstGeom prst="rect">
            <a:avLst/>
          </a:prstGeom>
          <a:solidFill>
            <a:schemeClr val="bg1"/>
          </a:solidFill>
          <a:ln w="19050" cap="flat">
            <a:noFill/>
            <a:prstDash val="solid"/>
            <a:miter/>
          </a:ln>
        </p:spPr>
      </p:pic>
      <p:grpSp>
        <p:nvGrpSpPr>
          <p:cNvPr id="56" name="Group 151">
            <a:extLst>
              <a:ext uri="{FF2B5EF4-FFF2-40B4-BE49-F238E27FC236}">
                <a16:creationId xmlns:a16="http://schemas.microsoft.com/office/drawing/2014/main" xmlns="" id="{92FD111C-C5B8-4CD3-914E-4163C399A3DD}"/>
              </a:ext>
            </a:extLst>
          </p:cNvPr>
          <p:cNvGrpSpPr/>
          <p:nvPr/>
        </p:nvGrpSpPr>
        <p:grpSpPr>
          <a:xfrm>
            <a:off x="5099050" y="3011928"/>
            <a:ext cx="2819891" cy="2711158"/>
            <a:chOff x="6147599" y="5753283"/>
            <a:chExt cx="504000" cy="504000"/>
          </a:xfrm>
        </p:grpSpPr>
        <p:sp>
          <p:nvSpPr>
            <p:cNvPr id="57" name="Oval 20">
              <a:extLst>
                <a:ext uri="{FF2B5EF4-FFF2-40B4-BE49-F238E27FC236}">
                  <a16:creationId xmlns:a16="http://schemas.microsoft.com/office/drawing/2014/main" xmlns="" id="{6D14E537-82CE-47E7-8AEB-03C9F4757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7599" y="5753283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203200" sx="98000" sy="98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5000"/>
                </a:lnSpc>
              </a:pPr>
              <a:endParaRPr lang="en-US" sz="2000" b="1" kern="0" dirty="0">
                <a:solidFill>
                  <a:srgbClr val="0CA0DF"/>
                </a:solidFill>
              </a:endParaRPr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xmlns="" id="{23CDBBC6-C385-46D3-8B24-AE4790B6F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1599" y="5879283"/>
              <a:ext cx="216000" cy="252000"/>
            </a:xfrm>
            <a:custGeom>
              <a:avLst/>
              <a:gdLst>
                <a:gd name="T0" fmla="*/ 2147483647 w 1001"/>
                <a:gd name="T1" fmla="*/ 2147483647 h 1001"/>
                <a:gd name="T2" fmla="*/ 2147483647 w 1001"/>
                <a:gd name="T3" fmla="*/ 2147483647 h 1001"/>
                <a:gd name="T4" fmla="*/ 2147483647 w 1001"/>
                <a:gd name="T5" fmla="*/ 2147483647 h 1001"/>
                <a:gd name="T6" fmla="*/ 2147483647 w 1001"/>
                <a:gd name="T7" fmla="*/ 2147483647 h 1001"/>
                <a:gd name="T8" fmla="*/ 2147483647 w 1001"/>
                <a:gd name="T9" fmla="*/ 2147483647 h 1001"/>
                <a:gd name="T10" fmla="*/ 2147483647 w 1001"/>
                <a:gd name="T11" fmla="*/ 2147483647 h 1001"/>
                <a:gd name="T12" fmla="*/ 2147483647 w 1001"/>
                <a:gd name="T13" fmla="*/ 2147483647 h 1001"/>
                <a:gd name="T14" fmla="*/ 2147483647 w 1001"/>
                <a:gd name="T15" fmla="*/ 2147483647 h 1001"/>
                <a:gd name="T16" fmla="*/ 2147483647 w 1001"/>
                <a:gd name="T17" fmla="*/ 2147483647 h 1001"/>
                <a:gd name="T18" fmla="*/ 2147483647 w 1001"/>
                <a:gd name="T19" fmla="*/ 2147483647 h 1001"/>
                <a:gd name="T20" fmla="*/ 2147483647 w 1001"/>
                <a:gd name="T21" fmla="*/ 2147483647 h 1001"/>
                <a:gd name="T22" fmla="*/ 2147483647 w 1001"/>
                <a:gd name="T23" fmla="*/ 2147483647 h 1001"/>
                <a:gd name="T24" fmla="*/ 2147483647 w 1001"/>
                <a:gd name="T25" fmla="*/ 2147483647 h 1001"/>
                <a:gd name="T26" fmla="*/ 2147483647 w 1001"/>
                <a:gd name="T27" fmla="*/ 2147483647 h 1001"/>
                <a:gd name="T28" fmla="*/ 2147483647 w 1001"/>
                <a:gd name="T29" fmla="*/ 2147483647 h 1001"/>
                <a:gd name="T30" fmla="*/ 2147483647 w 1001"/>
                <a:gd name="T31" fmla="*/ 2147483647 h 1001"/>
                <a:gd name="T32" fmla="*/ 2147483647 w 1001"/>
                <a:gd name="T33" fmla="*/ 2147483647 h 1001"/>
                <a:gd name="T34" fmla="*/ 2147483647 w 1001"/>
                <a:gd name="T35" fmla="*/ 2147483647 h 1001"/>
                <a:gd name="T36" fmla="*/ 2147483647 w 1001"/>
                <a:gd name="T37" fmla="*/ 2147483647 h 1001"/>
                <a:gd name="T38" fmla="*/ 2147483647 w 1001"/>
                <a:gd name="T39" fmla="*/ 2147483647 h 1001"/>
                <a:gd name="T40" fmla="*/ 2147483647 w 1001"/>
                <a:gd name="T41" fmla="*/ 2147483647 h 1001"/>
                <a:gd name="T42" fmla="*/ 2147483647 w 1001"/>
                <a:gd name="T43" fmla="*/ 0 h 1001"/>
                <a:gd name="T44" fmla="*/ 2147483647 w 1001"/>
                <a:gd name="T45" fmla="*/ 2147483647 h 1001"/>
                <a:gd name="T46" fmla="*/ 2147483647 w 1001"/>
                <a:gd name="T47" fmla="*/ 0 h 1001"/>
                <a:gd name="T48" fmla="*/ 2147483647 w 1001"/>
                <a:gd name="T49" fmla="*/ 2147483647 h 1001"/>
                <a:gd name="T50" fmla="*/ 0 w 1001"/>
                <a:gd name="T51" fmla="*/ 2147483647 h 1001"/>
                <a:gd name="T52" fmla="*/ 2147483647 w 1001"/>
                <a:gd name="T53" fmla="*/ 2147483647 h 1001"/>
                <a:gd name="T54" fmla="*/ 2147483647 w 1001"/>
                <a:gd name="T55" fmla="*/ 2147483647 h 1001"/>
                <a:gd name="T56" fmla="*/ 2147483647 w 1001"/>
                <a:gd name="T57" fmla="*/ 2147483647 h 1001"/>
                <a:gd name="T58" fmla="*/ 2147483647 w 1001"/>
                <a:gd name="T59" fmla="*/ 2147483647 h 1001"/>
                <a:gd name="T60" fmla="*/ 2147483647 w 1001"/>
                <a:gd name="T61" fmla="*/ 2147483647 h 1001"/>
                <a:gd name="T62" fmla="*/ 2147483647 w 1001"/>
                <a:gd name="T63" fmla="*/ 2147483647 h 1001"/>
                <a:gd name="T64" fmla="*/ 2147483647 w 1001"/>
                <a:gd name="T65" fmla="*/ 2147483647 h 1001"/>
                <a:gd name="T66" fmla="*/ 2147483647 w 1001"/>
                <a:gd name="T67" fmla="*/ 2147483647 h 1001"/>
                <a:gd name="T68" fmla="*/ 2147483647 w 1001"/>
                <a:gd name="T69" fmla="*/ 2147483647 h 1001"/>
                <a:gd name="T70" fmla="*/ 2147483647 w 1001"/>
                <a:gd name="T71" fmla="*/ 2147483647 h 1001"/>
                <a:gd name="T72" fmla="*/ 2147483647 w 1001"/>
                <a:gd name="T73" fmla="*/ 2147483647 h 1001"/>
                <a:gd name="T74" fmla="*/ 2147483647 w 1001"/>
                <a:gd name="T75" fmla="*/ 2147483647 h 10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1" h="1001">
                  <a:moveTo>
                    <a:pt x="333" y="656"/>
                  </a:moveTo>
                  <a:lnTo>
                    <a:pt x="333" y="656"/>
                  </a:lnTo>
                  <a:cubicBezTo>
                    <a:pt x="281" y="698"/>
                    <a:pt x="250" y="729"/>
                    <a:pt x="239" y="750"/>
                  </a:cubicBezTo>
                  <a:cubicBezTo>
                    <a:pt x="218" y="781"/>
                    <a:pt x="208" y="791"/>
                    <a:pt x="208" y="833"/>
                  </a:cubicBezTo>
                  <a:cubicBezTo>
                    <a:pt x="500" y="833"/>
                    <a:pt x="500" y="833"/>
                    <a:pt x="500" y="833"/>
                  </a:cubicBezTo>
                  <a:cubicBezTo>
                    <a:pt x="500" y="750"/>
                    <a:pt x="500" y="750"/>
                    <a:pt x="500" y="750"/>
                  </a:cubicBezTo>
                  <a:cubicBezTo>
                    <a:pt x="343" y="750"/>
                    <a:pt x="343" y="750"/>
                    <a:pt x="343" y="750"/>
                  </a:cubicBezTo>
                  <a:cubicBezTo>
                    <a:pt x="343" y="739"/>
                    <a:pt x="375" y="718"/>
                    <a:pt x="406" y="687"/>
                  </a:cubicBezTo>
                  <a:cubicBezTo>
                    <a:pt x="427" y="666"/>
                    <a:pt x="448" y="645"/>
                    <a:pt x="458" y="635"/>
                  </a:cubicBezTo>
                  <a:cubicBezTo>
                    <a:pt x="468" y="625"/>
                    <a:pt x="479" y="604"/>
                    <a:pt x="489" y="583"/>
                  </a:cubicBezTo>
                  <a:cubicBezTo>
                    <a:pt x="500" y="573"/>
                    <a:pt x="500" y="552"/>
                    <a:pt x="500" y="531"/>
                  </a:cubicBezTo>
                  <a:cubicBezTo>
                    <a:pt x="500" y="500"/>
                    <a:pt x="489" y="468"/>
                    <a:pt x="458" y="448"/>
                  </a:cubicBezTo>
                  <a:cubicBezTo>
                    <a:pt x="437" y="427"/>
                    <a:pt x="406" y="416"/>
                    <a:pt x="364" y="416"/>
                  </a:cubicBezTo>
                  <a:cubicBezTo>
                    <a:pt x="323" y="416"/>
                    <a:pt x="291" y="427"/>
                    <a:pt x="260" y="448"/>
                  </a:cubicBezTo>
                  <a:cubicBezTo>
                    <a:pt x="239" y="468"/>
                    <a:pt x="208" y="500"/>
                    <a:pt x="208" y="541"/>
                  </a:cubicBezTo>
                  <a:cubicBezTo>
                    <a:pt x="291" y="541"/>
                    <a:pt x="291" y="541"/>
                    <a:pt x="291" y="541"/>
                  </a:cubicBezTo>
                  <a:cubicBezTo>
                    <a:pt x="291" y="520"/>
                    <a:pt x="312" y="510"/>
                    <a:pt x="323" y="500"/>
                  </a:cubicBezTo>
                  <a:cubicBezTo>
                    <a:pt x="333" y="489"/>
                    <a:pt x="343" y="479"/>
                    <a:pt x="364" y="479"/>
                  </a:cubicBezTo>
                  <a:cubicBezTo>
                    <a:pt x="375" y="479"/>
                    <a:pt x="396" y="489"/>
                    <a:pt x="406" y="500"/>
                  </a:cubicBezTo>
                  <a:cubicBezTo>
                    <a:pt x="416" y="510"/>
                    <a:pt x="416" y="520"/>
                    <a:pt x="416" y="541"/>
                  </a:cubicBezTo>
                  <a:cubicBezTo>
                    <a:pt x="416" y="552"/>
                    <a:pt x="406" y="573"/>
                    <a:pt x="396" y="583"/>
                  </a:cubicBezTo>
                  <a:cubicBezTo>
                    <a:pt x="396" y="593"/>
                    <a:pt x="364" y="625"/>
                    <a:pt x="333" y="656"/>
                  </a:cubicBezTo>
                  <a:close/>
                  <a:moveTo>
                    <a:pt x="708" y="833"/>
                  </a:moveTo>
                  <a:lnTo>
                    <a:pt x="708" y="833"/>
                  </a:lnTo>
                  <a:cubicBezTo>
                    <a:pt x="791" y="833"/>
                    <a:pt x="791" y="833"/>
                    <a:pt x="791" y="833"/>
                  </a:cubicBezTo>
                  <a:cubicBezTo>
                    <a:pt x="791" y="750"/>
                    <a:pt x="791" y="750"/>
                    <a:pt x="791" y="750"/>
                  </a:cubicBezTo>
                  <a:cubicBezTo>
                    <a:pt x="833" y="750"/>
                    <a:pt x="833" y="750"/>
                    <a:pt x="833" y="750"/>
                  </a:cubicBezTo>
                  <a:cubicBezTo>
                    <a:pt x="833" y="666"/>
                    <a:pt x="833" y="666"/>
                    <a:pt x="833" y="666"/>
                  </a:cubicBezTo>
                  <a:cubicBezTo>
                    <a:pt x="791" y="666"/>
                    <a:pt x="791" y="666"/>
                    <a:pt x="791" y="666"/>
                  </a:cubicBezTo>
                  <a:cubicBezTo>
                    <a:pt x="791" y="416"/>
                    <a:pt x="791" y="416"/>
                    <a:pt x="791" y="416"/>
                  </a:cubicBezTo>
                  <a:cubicBezTo>
                    <a:pt x="708" y="416"/>
                    <a:pt x="708" y="416"/>
                    <a:pt x="708" y="416"/>
                  </a:cubicBezTo>
                  <a:cubicBezTo>
                    <a:pt x="541" y="666"/>
                    <a:pt x="541" y="666"/>
                    <a:pt x="541" y="666"/>
                  </a:cubicBezTo>
                  <a:cubicBezTo>
                    <a:pt x="541" y="750"/>
                    <a:pt x="541" y="750"/>
                    <a:pt x="541" y="750"/>
                  </a:cubicBezTo>
                  <a:cubicBezTo>
                    <a:pt x="708" y="750"/>
                    <a:pt x="708" y="750"/>
                    <a:pt x="708" y="750"/>
                  </a:cubicBezTo>
                  <a:lnTo>
                    <a:pt x="708" y="833"/>
                  </a:lnTo>
                  <a:close/>
                  <a:moveTo>
                    <a:pt x="625" y="666"/>
                  </a:moveTo>
                  <a:lnTo>
                    <a:pt x="625" y="666"/>
                  </a:lnTo>
                  <a:cubicBezTo>
                    <a:pt x="708" y="541"/>
                    <a:pt x="708" y="541"/>
                    <a:pt x="708" y="541"/>
                  </a:cubicBezTo>
                  <a:cubicBezTo>
                    <a:pt x="708" y="666"/>
                    <a:pt x="708" y="666"/>
                    <a:pt x="708" y="666"/>
                  </a:cubicBezTo>
                  <a:lnTo>
                    <a:pt x="625" y="666"/>
                  </a:lnTo>
                  <a:close/>
                  <a:moveTo>
                    <a:pt x="916" y="83"/>
                  </a:moveTo>
                  <a:lnTo>
                    <a:pt x="916" y="83"/>
                  </a:lnTo>
                  <a:cubicBezTo>
                    <a:pt x="791" y="83"/>
                    <a:pt x="791" y="83"/>
                    <a:pt x="791" y="83"/>
                  </a:cubicBezTo>
                  <a:cubicBezTo>
                    <a:pt x="791" y="0"/>
                    <a:pt x="791" y="0"/>
                    <a:pt x="791" y="0"/>
                  </a:cubicBezTo>
                  <a:cubicBezTo>
                    <a:pt x="708" y="0"/>
                    <a:pt x="708" y="0"/>
                    <a:pt x="708" y="0"/>
                  </a:cubicBezTo>
                  <a:cubicBezTo>
                    <a:pt x="708" y="83"/>
                    <a:pt x="708" y="83"/>
                    <a:pt x="708" y="83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83"/>
                    <a:pt x="208" y="83"/>
                    <a:pt x="208" y="83"/>
                  </a:cubicBezTo>
                  <a:cubicBezTo>
                    <a:pt x="83" y="83"/>
                    <a:pt x="83" y="83"/>
                    <a:pt x="83" y="83"/>
                  </a:cubicBezTo>
                  <a:cubicBezTo>
                    <a:pt x="41" y="83"/>
                    <a:pt x="0" y="125"/>
                    <a:pt x="0" y="166"/>
                  </a:cubicBezTo>
                  <a:cubicBezTo>
                    <a:pt x="0" y="916"/>
                    <a:pt x="0" y="916"/>
                    <a:pt x="0" y="916"/>
                  </a:cubicBezTo>
                  <a:cubicBezTo>
                    <a:pt x="0" y="958"/>
                    <a:pt x="41" y="1000"/>
                    <a:pt x="83" y="1000"/>
                  </a:cubicBezTo>
                  <a:cubicBezTo>
                    <a:pt x="916" y="1000"/>
                    <a:pt x="916" y="1000"/>
                    <a:pt x="916" y="1000"/>
                  </a:cubicBezTo>
                  <a:cubicBezTo>
                    <a:pt x="958" y="1000"/>
                    <a:pt x="1000" y="958"/>
                    <a:pt x="1000" y="916"/>
                  </a:cubicBezTo>
                  <a:cubicBezTo>
                    <a:pt x="1000" y="166"/>
                    <a:pt x="1000" y="166"/>
                    <a:pt x="1000" y="166"/>
                  </a:cubicBezTo>
                  <a:cubicBezTo>
                    <a:pt x="1000" y="125"/>
                    <a:pt x="958" y="83"/>
                    <a:pt x="916" y="83"/>
                  </a:cubicBezTo>
                  <a:close/>
                  <a:moveTo>
                    <a:pt x="708" y="166"/>
                  </a:moveTo>
                  <a:lnTo>
                    <a:pt x="708" y="166"/>
                  </a:lnTo>
                  <a:cubicBezTo>
                    <a:pt x="791" y="166"/>
                    <a:pt x="791" y="166"/>
                    <a:pt x="791" y="166"/>
                  </a:cubicBezTo>
                  <a:cubicBezTo>
                    <a:pt x="791" y="250"/>
                    <a:pt x="791" y="250"/>
                    <a:pt x="791" y="250"/>
                  </a:cubicBezTo>
                  <a:cubicBezTo>
                    <a:pt x="708" y="250"/>
                    <a:pt x="708" y="250"/>
                    <a:pt x="708" y="250"/>
                  </a:cubicBezTo>
                  <a:lnTo>
                    <a:pt x="708" y="166"/>
                  </a:lnTo>
                  <a:close/>
                  <a:moveTo>
                    <a:pt x="208" y="166"/>
                  </a:moveTo>
                  <a:lnTo>
                    <a:pt x="208" y="166"/>
                  </a:lnTo>
                  <a:cubicBezTo>
                    <a:pt x="291" y="166"/>
                    <a:pt x="291" y="166"/>
                    <a:pt x="291" y="166"/>
                  </a:cubicBezTo>
                  <a:cubicBezTo>
                    <a:pt x="291" y="250"/>
                    <a:pt x="291" y="250"/>
                    <a:pt x="291" y="250"/>
                  </a:cubicBezTo>
                  <a:cubicBezTo>
                    <a:pt x="208" y="250"/>
                    <a:pt x="208" y="250"/>
                    <a:pt x="208" y="250"/>
                  </a:cubicBezTo>
                  <a:lnTo>
                    <a:pt x="208" y="166"/>
                  </a:lnTo>
                  <a:close/>
                  <a:moveTo>
                    <a:pt x="916" y="916"/>
                  </a:moveTo>
                  <a:lnTo>
                    <a:pt x="916" y="916"/>
                  </a:lnTo>
                  <a:cubicBezTo>
                    <a:pt x="83" y="916"/>
                    <a:pt x="83" y="916"/>
                    <a:pt x="83" y="916"/>
                  </a:cubicBezTo>
                  <a:cubicBezTo>
                    <a:pt x="83" y="333"/>
                    <a:pt x="83" y="333"/>
                    <a:pt x="83" y="333"/>
                  </a:cubicBezTo>
                  <a:cubicBezTo>
                    <a:pt x="916" y="333"/>
                    <a:pt x="916" y="333"/>
                    <a:pt x="916" y="333"/>
                  </a:cubicBezTo>
                  <a:lnTo>
                    <a:pt x="916" y="91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600" b="0" i="0" u="none" strike="noStrike" kern="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9" name="Freeform 32">
            <a:extLst>
              <a:ext uri="{FF2B5EF4-FFF2-40B4-BE49-F238E27FC236}">
                <a16:creationId xmlns:a16="http://schemas.microsoft.com/office/drawing/2014/main" xmlns="" id="{F1BD5F07-DCD4-40C5-8282-DCFBFEA2E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5446" y="3848657"/>
            <a:ext cx="1766706" cy="1037701"/>
          </a:xfrm>
          <a:custGeom>
            <a:avLst/>
            <a:gdLst>
              <a:gd name="T0" fmla="*/ 2147483647 w 2001"/>
              <a:gd name="T1" fmla="*/ 2147483647 h 1417"/>
              <a:gd name="T2" fmla="*/ 2147483647 w 2001"/>
              <a:gd name="T3" fmla="*/ 2147483647 h 1417"/>
              <a:gd name="T4" fmla="*/ 2147483647 w 2001"/>
              <a:gd name="T5" fmla="*/ 2147483647 h 1417"/>
              <a:gd name="T6" fmla="*/ 2147483647 w 2001"/>
              <a:gd name="T7" fmla="*/ 2147483647 h 1417"/>
              <a:gd name="T8" fmla="*/ 2147483647 w 2001"/>
              <a:gd name="T9" fmla="*/ 2147483647 h 1417"/>
              <a:gd name="T10" fmla="*/ 2147483647 w 2001"/>
              <a:gd name="T11" fmla="*/ 2147483647 h 1417"/>
              <a:gd name="T12" fmla="*/ 2147483647 w 2001"/>
              <a:gd name="T13" fmla="*/ 2147483647 h 1417"/>
              <a:gd name="T14" fmla="*/ 2147483647 w 2001"/>
              <a:gd name="T15" fmla="*/ 2147483647 h 1417"/>
              <a:gd name="T16" fmla="*/ 2147483647 w 2001"/>
              <a:gd name="T17" fmla="*/ 2147483647 h 1417"/>
              <a:gd name="T18" fmla="*/ 2147483647 w 2001"/>
              <a:gd name="T19" fmla="*/ 2147483647 h 1417"/>
              <a:gd name="T20" fmla="*/ 2147483647 w 2001"/>
              <a:gd name="T21" fmla="*/ 2147483647 h 1417"/>
              <a:gd name="T22" fmla="*/ 0 w 2001"/>
              <a:gd name="T23" fmla="*/ 2147483647 h 1417"/>
              <a:gd name="T24" fmla="*/ 2147483647 w 2001"/>
              <a:gd name="T25" fmla="*/ 2147483647 h 1417"/>
              <a:gd name="T26" fmla="*/ 0 w 2001"/>
              <a:gd name="T27" fmla="*/ 2147483647 h 1417"/>
              <a:gd name="T28" fmla="*/ 0 w 2001"/>
              <a:gd name="T29" fmla="*/ 2147483647 h 1417"/>
              <a:gd name="T30" fmla="*/ 2147483647 w 2001"/>
              <a:gd name="T31" fmla="*/ 2147483647 h 1417"/>
              <a:gd name="T32" fmla="*/ 0 w 2001"/>
              <a:gd name="T33" fmla="*/ 2147483647 h 1417"/>
              <a:gd name="T34" fmla="*/ 0 w 2001"/>
              <a:gd name="T35" fmla="*/ 2147483647 h 1417"/>
              <a:gd name="T36" fmla="*/ 2147483647 w 2001"/>
              <a:gd name="T37" fmla="*/ 2147483647 h 1417"/>
              <a:gd name="T38" fmla="*/ 0 w 2001"/>
              <a:gd name="T39" fmla="*/ 2147483647 h 1417"/>
              <a:gd name="T40" fmla="*/ 2147483647 w 2001"/>
              <a:gd name="T41" fmla="*/ 2147483647 h 1417"/>
              <a:gd name="T42" fmla="*/ 2147483647 w 2001"/>
              <a:gd name="T43" fmla="*/ 2147483647 h 1417"/>
              <a:gd name="T44" fmla="*/ 2147483647 w 2001"/>
              <a:gd name="T45" fmla="*/ 2147483647 h 1417"/>
              <a:gd name="T46" fmla="*/ 2147483647 w 2001"/>
              <a:gd name="T47" fmla="*/ 2147483647 h 1417"/>
              <a:gd name="T48" fmla="*/ 2147483647 w 2001"/>
              <a:gd name="T49" fmla="*/ 2147483647 h 1417"/>
              <a:gd name="T50" fmla="*/ 2147483647 w 2001"/>
              <a:gd name="T51" fmla="*/ 2147483647 h 1417"/>
              <a:gd name="T52" fmla="*/ 2147483647 w 2001"/>
              <a:gd name="T53" fmla="*/ 0 h 1417"/>
              <a:gd name="T54" fmla="*/ 0 w 2001"/>
              <a:gd name="T55" fmla="*/ 2147483647 h 1417"/>
              <a:gd name="T56" fmla="*/ 2147483647 w 2001"/>
              <a:gd name="T57" fmla="*/ 0 h 1417"/>
              <a:gd name="T58" fmla="*/ 2147483647 w 2001"/>
              <a:gd name="T59" fmla="*/ 2147483647 h 1417"/>
              <a:gd name="T60" fmla="*/ 2147483647 w 2001"/>
              <a:gd name="T61" fmla="*/ 2147483647 h 1417"/>
              <a:gd name="T62" fmla="*/ 2147483647 w 2001"/>
              <a:gd name="T63" fmla="*/ 2147483647 h 1417"/>
              <a:gd name="T64" fmla="*/ 2147483647 w 2001"/>
              <a:gd name="T65" fmla="*/ 2147483647 h 1417"/>
              <a:gd name="T66" fmla="*/ 2147483647 w 2001"/>
              <a:gd name="T67" fmla="*/ 2147483647 h 1417"/>
              <a:gd name="T68" fmla="*/ 2147483647 w 2001"/>
              <a:gd name="T69" fmla="*/ 2147483647 h 1417"/>
              <a:gd name="T70" fmla="*/ 2147483647 w 2001"/>
              <a:gd name="T71" fmla="*/ 2147483647 h 141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001" h="1417">
                <a:moveTo>
                  <a:pt x="1000" y="323"/>
                </a:moveTo>
                <a:lnTo>
                  <a:pt x="1000" y="323"/>
                </a:lnTo>
                <a:cubicBezTo>
                  <a:pt x="1083" y="323"/>
                  <a:pt x="1125" y="344"/>
                  <a:pt x="1125" y="375"/>
                </a:cubicBezTo>
                <a:cubicBezTo>
                  <a:pt x="1250" y="355"/>
                  <a:pt x="1250" y="355"/>
                  <a:pt x="1250" y="355"/>
                </a:cubicBezTo>
                <a:cubicBezTo>
                  <a:pt x="1250" y="302"/>
                  <a:pt x="1188" y="271"/>
                  <a:pt x="1083" y="250"/>
                </a:cubicBezTo>
                <a:cubicBezTo>
                  <a:pt x="1083" y="209"/>
                  <a:pt x="1083" y="209"/>
                  <a:pt x="1083" y="209"/>
                </a:cubicBezTo>
                <a:cubicBezTo>
                  <a:pt x="917" y="209"/>
                  <a:pt x="917" y="209"/>
                  <a:pt x="917" y="209"/>
                </a:cubicBezTo>
                <a:cubicBezTo>
                  <a:pt x="917" y="250"/>
                  <a:pt x="917" y="250"/>
                  <a:pt x="917" y="250"/>
                </a:cubicBezTo>
                <a:cubicBezTo>
                  <a:pt x="750" y="271"/>
                  <a:pt x="750" y="344"/>
                  <a:pt x="750" y="365"/>
                </a:cubicBezTo>
                <a:cubicBezTo>
                  <a:pt x="750" y="407"/>
                  <a:pt x="781" y="459"/>
                  <a:pt x="979" y="500"/>
                </a:cubicBezTo>
                <a:cubicBezTo>
                  <a:pt x="1073" y="511"/>
                  <a:pt x="1135" y="521"/>
                  <a:pt x="1135" y="563"/>
                </a:cubicBezTo>
                <a:cubicBezTo>
                  <a:pt x="1135" y="584"/>
                  <a:pt x="1083" y="594"/>
                  <a:pt x="1000" y="594"/>
                </a:cubicBezTo>
                <a:cubicBezTo>
                  <a:pt x="896" y="594"/>
                  <a:pt x="875" y="573"/>
                  <a:pt x="875" y="542"/>
                </a:cubicBezTo>
                <a:cubicBezTo>
                  <a:pt x="750" y="563"/>
                  <a:pt x="750" y="563"/>
                  <a:pt x="750" y="563"/>
                </a:cubicBezTo>
                <a:cubicBezTo>
                  <a:pt x="750" y="584"/>
                  <a:pt x="750" y="646"/>
                  <a:pt x="917" y="667"/>
                </a:cubicBezTo>
                <a:cubicBezTo>
                  <a:pt x="917" y="709"/>
                  <a:pt x="917" y="709"/>
                  <a:pt x="917" y="709"/>
                </a:cubicBezTo>
                <a:cubicBezTo>
                  <a:pt x="1083" y="709"/>
                  <a:pt x="1083" y="709"/>
                  <a:pt x="1083" y="709"/>
                </a:cubicBezTo>
                <a:cubicBezTo>
                  <a:pt x="1083" y="667"/>
                  <a:pt x="1083" y="667"/>
                  <a:pt x="1083" y="667"/>
                </a:cubicBezTo>
                <a:cubicBezTo>
                  <a:pt x="1250" y="646"/>
                  <a:pt x="1250" y="573"/>
                  <a:pt x="1250" y="552"/>
                </a:cubicBezTo>
                <a:cubicBezTo>
                  <a:pt x="1250" y="480"/>
                  <a:pt x="1156" y="448"/>
                  <a:pt x="1021" y="417"/>
                </a:cubicBezTo>
                <a:cubicBezTo>
                  <a:pt x="948" y="407"/>
                  <a:pt x="865" y="396"/>
                  <a:pt x="865" y="355"/>
                </a:cubicBezTo>
                <a:cubicBezTo>
                  <a:pt x="865" y="334"/>
                  <a:pt x="917" y="323"/>
                  <a:pt x="1000" y="323"/>
                </a:cubicBezTo>
                <a:close/>
                <a:moveTo>
                  <a:pt x="0" y="1084"/>
                </a:moveTo>
                <a:lnTo>
                  <a:pt x="0" y="1084"/>
                </a:lnTo>
                <a:cubicBezTo>
                  <a:pt x="2000" y="1084"/>
                  <a:pt x="2000" y="1084"/>
                  <a:pt x="2000" y="1084"/>
                </a:cubicBezTo>
                <a:cubicBezTo>
                  <a:pt x="2000" y="1000"/>
                  <a:pt x="2000" y="1000"/>
                  <a:pt x="2000" y="1000"/>
                </a:cubicBezTo>
                <a:cubicBezTo>
                  <a:pt x="0" y="1000"/>
                  <a:pt x="0" y="1000"/>
                  <a:pt x="0" y="1000"/>
                </a:cubicBezTo>
                <a:lnTo>
                  <a:pt x="0" y="1084"/>
                </a:lnTo>
                <a:close/>
                <a:moveTo>
                  <a:pt x="0" y="1249"/>
                </a:moveTo>
                <a:lnTo>
                  <a:pt x="0" y="1249"/>
                </a:lnTo>
                <a:cubicBezTo>
                  <a:pt x="2000" y="1249"/>
                  <a:pt x="2000" y="1249"/>
                  <a:pt x="2000" y="1249"/>
                </a:cubicBezTo>
                <a:cubicBezTo>
                  <a:pt x="2000" y="1166"/>
                  <a:pt x="2000" y="1166"/>
                  <a:pt x="2000" y="1166"/>
                </a:cubicBezTo>
                <a:cubicBezTo>
                  <a:pt x="0" y="1166"/>
                  <a:pt x="0" y="1166"/>
                  <a:pt x="0" y="1166"/>
                </a:cubicBezTo>
                <a:lnTo>
                  <a:pt x="0" y="1249"/>
                </a:lnTo>
                <a:close/>
                <a:moveTo>
                  <a:pt x="0" y="1416"/>
                </a:moveTo>
                <a:lnTo>
                  <a:pt x="0" y="1416"/>
                </a:lnTo>
                <a:cubicBezTo>
                  <a:pt x="2000" y="1416"/>
                  <a:pt x="2000" y="1416"/>
                  <a:pt x="2000" y="1416"/>
                </a:cubicBezTo>
                <a:cubicBezTo>
                  <a:pt x="2000" y="1333"/>
                  <a:pt x="2000" y="1333"/>
                  <a:pt x="2000" y="1333"/>
                </a:cubicBezTo>
                <a:cubicBezTo>
                  <a:pt x="0" y="1333"/>
                  <a:pt x="0" y="1333"/>
                  <a:pt x="0" y="1333"/>
                </a:cubicBezTo>
                <a:lnTo>
                  <a:pt x="0" y="1416"/>
                </a:lnTo>
                <a:close/>
                <a:moveTo>
                  <a:pt x="542" y="334"/>
                </a:moveTo>
                <a:lnTo>
                  <a:pt x="542" y="334"/>
                </a:lnTo>
                <a:cubicBezTo>
                  <a:pt x="500" y="334"/>
                  <a:pt x="458" y="375"/>
                  <a:pt x="458" y="417"/>
                </a:cubicBezTo>
                <a:cubicBezTo>
                  <a:pt x="458" y="459"/>
                  <a:pt x="500" y="500"/>
                  <a:pt x="542" y="500"/>
                </a:cubicBezTo>
                <a:cubicBezTo>
                  <a:pt x="583" y="500"/>
                  <a:pt x="625" y="459"/>
                  <a:pt x="625" y="417"/>
                </a:cubicBezTo>
                <a:cubicBezTo>
                  <a:pt x="625" y="375"/>
                  <a:pt x="583" y="334"/>
                  <a:pt x="542" y="334"/>
                </a:cubicBezTo>
                <a:close/>
                <a:moveTo>
                  <a:pt x="1458" y="334"/>
                </a:moveTo>
                <a:lnTo>
                  <a:pt x="1458" y="334"/>
                </a:lnTo>
                <a:cubicBezTo>
                  <a:pt x="1417" y="334"/>
                  <a:pt x="1375" y="375"/>
                  <a:pt x="1375" y="417"/>
                </a:cubicBezTo>
                <a:cubicBezTo>
                  <a:pt x="1375" y="459"/>
                  <a:pt x="1417" y="500"/>
                  <a:pt x="1458" y="500"/>
                </a:cubicBezTo>
                <a:cubicBezTo>
                  <a:pt x="1500" y="500"/>
                  <a:pt x="1542" y="459"/>
                  <a:pt x="1542" y="417"/>
                </a:cubicBezTo>
                <a:cubicBezTo>
                  <a:pt x="1542" y="375"/>
                  <a:pt x="1500" y="334"/>
                  <a:pt x="1458" y="334"/>
                </a:cubicBezTo>
                <a:close/>
                <a:moveTo>
                  <a:pt x="1833" y="0"/>
                </a:moveTo>
                <a:lnTo>
                  <a:pt x="1833" y="0"/>
                </a:lnTo>
                <a:cubicBezTo>
                  <a:pt x="167" y="0"/>
                  <a:pt x="167" y="0"/>
                  <a:pt x="167" y="0"/>
                </a:cubicBezTo>
                <a:cubicBezTo>
                  <a:pt x="0" y="917"/>
                  <a:pt x="0" y="917"/>
                  <a:pt x="0" y="917"/>
                </a:cubicBezTo>
                <a:cubicBezTo>
                  <a:pt x="2000" y="917"/>
                  <a:pt x="2000" y="917"/>
                  <a:pt x="2000" y="917"/>
                </a:cubicBezTo>
                <a:lnTo>
                  <a:pt x="1833" y="0"/>
                </a:lnTo>
                <a:close/>
                <a:moveTo>
                  <a:pt x="1792" y="667"/>
                </a:moveTo>
                <a:lnTo>
                  <a:pt x="1792" y="667"/>
                </a:lnTo>
                <a:cubicBezTo>
                  <a:pt x="1719" y="667"/>
                  <a:pt x="1667" y="719"/>
                  <a:pt x="1667" y="792"/>
                </a:cubicBezTo>
                <a:cubicBezTo>
                  <a:pt x="333" y="792"/>
                  <a:pt x="333" y="792"/>
                  <a:pt x="333" y="792"/>
                </a:cubicBezTo>
                <a:cubicBezTo>
                  <a:pt x="333" y="719"/>
                  <a:pt x="281" y="667"/>
                  <a:pt x="208" y="667"/>
                </a:cubicBezTo>
                <a:cubicBezTo>
                  <a:pt x="198" y="667"/>
                  <a:pt x="188" y="667"/>
                  <a:pt x="167" y="677"/>
                </a:cubicBezTo>
                <a:cubicBezTo>
                  <a:pt x="250" y="219"/>
                  <a:pt x="250" y="219"/>
                  <a:pt x="250" y="219"/>
                </a:cubicBezTo>
                <a:cubicBezTo>
                  <a:pt x="271" y="240"/>
                  <a:pt x="302" y="250"/>
                  <a:pt x="333" y="250"/>
                </a:cubicBezTo>
                <a:cubicBezTo>
                  <a:pt x="406" y="250"/>
                  <a:pt x="458" y="198"/>
                  <a:pt x="458" y="125"/>
                </a:cubicBezTo>
                <a:cubicBezTo>
                  <a:pt x="1542" y="125"/>
                  <a:pt x="1542" y="125"/>
                  <a:pt x="1542" y="125"/>
                </a:cubicBezTo>
                <a:cubicBezTo>
                  <a:pt x="1542" y="198"/>
                  <a:pt x="1594" y="250"/>
                  <a:pt x="1667" y="250"/>
                </a:cubicBezTo>
                <a:cubicBezTo>
                  <a:pt x="1698" y="250"/>
                  <a:pt x="1729" y="240"/>
                  <a:pt x="1750" y="219"/>
                </a:cubicBezTo>
                <a:cubicBezTo>
                  <a:pt x="1833" y="677"/>
                  <a:pt x="1833" y="677"/>
                  <a:pt x="1833" y="677"/>
                </a:cubicBezTo>
                <a:cubicBezTo>
                  <a:pt x="1813" y="667"/>
                  <a:pt x="1802" y="667"/>
                  <a:pt x="1792" y="667"/>
                </a:cubicBezTo>
                <a:close/>
              </a:path>
            </a:pathLst>
          </a:custGeom>
          <a:solidFill>
            <a:srgbClr val="808080"/>
          </a:solidFill>
          <a:ln>
            <a:noFill/>
          </a:ln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</a:endParaRPr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xmlns="" id="{372F60F0-6FFE-4DEC-AD12-A74F792A4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6981" y="2942712"/>
            <a:ext cx="2819891" cy="262498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03200" sx="98000" sy="98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5000"/>
              </a:lnSpc>
            </a:pPr>
            <a:endParaRPr lang="en-US" sz="2000" b="1" kern="0" dirty="0">
              <a:solidFill>
                <a:srgbClr val="0CA0DF"/>
              </a:solidFill>
            </a:endParaRPr>
          </a:p>
        </p:txBody>
      </p:sp>
      <p:pic>
        <p:nvPicPr>
          <p:cNvPr id="50" name="Picture 157">
            <a:extLst>
              <a:ext uri="{FF2B5EF4-FFF2-40B4-BE49-F238E27FC236}">
                <a16:creationId xmlns:a16="http://schemas.microsoft.com/office/drawing/2014/main" xmlns="" id="{3F608361-4783-461F-B7F4-D7AE397C0A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579" y="3819437"/>
            <a:ext cx="1103968" cy="1153538"/>
          </a:xfrm>
          <a:prstGeom prst="rect">
            <a:avLst/>
          </a:prstGeom>
          <a:solidFill>
            <a:schemeClr val="bg1"/>
          </a:solidFill>
          <a:ln w="19050" cap="flat">
            <a:noFill/>
            <a:prstDash val="solid"/>
            <a:miter/>
          </a:ln>
        </p:spPr>
      </p:pic>
      <p:sp>
        <p:nvSpPr>
          <p:cNvPr id="61" name="תיבת טקסט 60">
            <a:extLst>
              <a:ext uri="{FF2B5EF4-FFF2-40B4-BE49-F238E27FC236}">
                <a16:creationId xmlns:a16="http://schemas.microsoft.com/office/drawing/2014/main" xmlns="" id="{A90C724E-8C4C-4C24-AA84-BEACA804C351}"/>
              </a:ext>
            </a:extLst>
          </p:cNvPr>
          <p:cNvSpPr txBox="1"/>
          <p:nvPr/>
        </p:nvSpPr>
        <p:spPr>
          <a:xfrm>
            <a:off x="1348816" y="6035675"/>
            <a:ext cx="335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Easy to operate</a:t>
            </a:r>
          </a:p>
        </p:txBody>
      </p:sp>
      <p:sp>
        <p:nvSpPr>
          <p:cNvPr id="63" name="תיבת טקסט 62">
            <a:extLst>
              <a:ext uri="{FF2B5EF4-FFF2-40B4-BE49-F238E27FC236}">
                <a16:creationId xmlns:a16="http://schemas.microsoft.com/office/drawing/2014/main" xmlns="" id="{933017F0-E0E7-4C06-B4F4-E7910CB3AA60}"/>
              </a:ext>
            </a:extLst>
          </p:cNvPr>
          <p:cNvSpPr txBox="1"/>
          <p:nvPr/>
        </p:nvSpPr>
        <p:spPr>
          <a:xfrm>
            <a:off x="4701616" y="6035675"/>
            <a:ext cx="335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Quick onboarding</a:t>
            </a:r>
          </a:p>
        </p:txBody>
      </p:sp>
      <p:sp>
        <p:nvSpPr>
          <p:cNvPr id="65" name="תיבת טקסט 64">
            <a:extLst>
              <a:ext uri="{FF2B5EF4-FFF2-40B4-BE49-F238E27FC236}">
                <a16:creationId xmlns:a16="http://schemas.microsoft.com/office/drawing/2014/main" xmlns="" id="{611056E9-E44E-45DC-BED0-1B92006A276F}"/>
              </a:ext>
            </a:extLst>
          </p:cNvPr>
          <p:cNvSpPr txBox="1"/>
          <p:nvPr/>
        </p:nvSpPr>
        <p:spPr>
          <a:xfrm>
            <a:off x="8375650" y="5990685"/>
            <a:ext cx="335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~100% efficiency lift</a:t>
            </a:r>
          </a:p>
        </p:txBody>
      </p:sp>
      <p:sp>
        <p:nvSpPr>
          <p:cNvPr id="67" name="תיבת טקסט 66">
            <a:extLst>
              <a:ext uri="{FF2B5EF4-FFF2-40B4-BE49-F238E27FC236}">
                <a16:creationId xmlns:a16="http://schemas.microsoft.com/office/drawing/2014/main" xmlns="" id="{4E0722C8-6175-48FB-9822-7FC2442E5D16}"/>
              </a:ext>
            </a:extLst>
          </p:cNvPr>
          <p:cNvSpPr txBox="1"/>
          <p:nvPr/>
        </p:nvSpPr>
        <p:spPr>
          <a:xfrm>
            <a:off x="12132399" y="5990685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~8% sales lift</a:t>
            </a:r>
          </a:p>
        </p:txBody>
      </p:sp>
      <p:sp>
        <p:nvSpPr>
          <p:cNvPr id="69" name="תיבת טקסט 68">
            <a:extLst>
              <a:ext uri="{FF2B5EF4-FFF2-40B4-BE49-F238E27FC236}">
                <a16:creationId xmlns:a16="http://schemas.microsoft.com/office/drawing/2014/main" xmlns="" id="{D4855502-0D7E-4F93-9C73-0F52ED289A7C}"/>
              </a:ext>
            </a:extLst>
          </p:cNvPr>
          <p:cNvSpPr txBox="1"/>
          <p:nvPr/>
        </p:nvSpPr>
        <p:spPr>
          <a:xfrm>
            <a:off x="15711481" y="5957794"/>
            <a:ext cx="335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~50% cost savings</a:t>
            </a:r>
          </a:p>
        </p:txBody>
      </p:sp>
      <p:sp>
        <p:nvSpPr>
          <p:cNvPr id="72" name="תיבת טקסט 71">
            <a:extLst>
              <a:ext uri="{FF2B5EF4-FFF2-40B4-BE49-F238E27FC236}">
                <a16:creationId xmlns:a16="http://schemas.microsoft.com/office/drawing/2014/main" xmlns="" id="{06EAA6A2-2116-4FDE-A54D-CB0C8929F378}"/>
              </a:ext>
            </a:extLst>
          </p:cNvPr>
          <p:cNvSpPr txBox="1"/>
          <p:nvPr/>
        </p:nvSpPr>
        <p:spPr>
          <a:xfrm>
            <a:off x="17490650" y="7477615"/>
            <a:ext cx="24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*Fines </a:t>
            </a:r>
            <a:r>
              <a:rPr lang="en-US" sz="2000" dirty="0"/>
              <a:t>and break</a:t>
            </a:r>
          </a:p>
        </p:txBody>
      </p:sp>
      <p:sp>
        <p:nvSpPr>
          <p:cNvPr id="74" name="תיבת טקסט 73">
            <a:extLst>
              <a:ext uri="{FF2B5EF4-FFF2-40B4-BE49-F238E27FC236}">
                <a16:creationId xmlns:a16="http://schemas.microsoft.com/office/drawing/2014/main" xmlns="" id="{BA4A729B-5D32-41D7-B3B3-108AD90D63E3}"/>
              </a:ext>
            </a:extLst>
          </p:cNvPr>
          <p:cNvSpPr txBox="1"/>
          <p:nvPr/>
        </p:nvSpPr>
        <p:spPr>
          <a:xfrm>
            <a:off x="13759270" y="7457803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*Highest is 22%</a:t>
            </a:r>
          </a:p>
        </p:txBody>
      </p:sp>
    </p:spTree>
    <p:extLst>
      <p:ext uri="{BB962C8B-B14F-4D97-AF65-F5344CB8AC3E}">
        <p14:creationId xmlns:p14="http://schemas.microsoft.com/office/powerpoint/2010/main" val="4006244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29066" y="1634641"/>
            <a:ext cx="11526414" cy="987080"/>
            <a:chOff x="409058" y="866898"/>
            <a:chExt cx="6990118" cy="5986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773" y="918718"/>
              <a:ext cx="1268779" cy="434418"/>
            </a:xfrm>
            <a:prstGeom prst="rect">
              <a:avLst/>
            </a:prstGeom>
          </p:spPr>
        </p:pic>
        <p:sp>
          <p:nvSpPr>
            <p:cNvPr id="16" name="מלבן 3"/>
            <p:cNvSpPr/>
            <p:nvPr/>
          </p:nvSpPr>
          <p:spPr>
            <a:xfrm>
              <a:off x="409058" y="1278857"/>
              <a:ext cx="1832902" cy="1866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Supermarket</a:t>
              </a:r>
              <a:r>
                <a:rPr lang="en-US" sz="1319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 chain</a:t>
              </a:r>
              <a:endParaRPr lang="en-US" sz="1759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endParaRPr>
            </a:p>
          </p:txBody>
        </p:sp>
        <p:sp>
          <p:nvSpPr>
            <p:cNvPr id="17" name="מלבן 3"/>
            <p:cNvSpPr/>
            <p:nvPr/>
          </p:nvSpPr>
          <p:spPr>
            <a:xfrm>
              <a:off x="2422984" y="866898"/>
              <a:ext cx="4976192" cy="568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78" b="1" spc="-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itchFamily="2" charset="0"/>
                  <a:ea typeface="Franklin Gothic Book" charset="0"/>
                  <a:cs typeface="Franklin Gothic Book" charset="0"/>
                </a:rPr>
                <a:t>Critical </a:t>
              </a:r>
              <a:r>
                <a:rPr lang="en-US" sz="3078" b="1" spc="-44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itchFamily="2" charset="0"/>
                  <a:ea typeface="Franklin Gothic Book" charset="0"/>
                  <a:cs typeface="Franklin Gothic Book" charset="0"/>
                </a:rPr>
                <a:t>recall </a:t>
              </a:r>
              <a:r>
                <a:rPr lang="en-US" sz="3078" b="1" spc="-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itchFamily="2" charset="0"/>
                  <a:ea typeface="Franklin Gothic Book" charset="0"/>
                  <a:cs typeface="Franklin Gothic Book" charset="0"/>
                </a:rPr>
                <a:t>- Chilled f</a:t>
              </a:r>
              <a:r>
                <a:rPr lang="en-US" sz="3078" b="1" spc="-44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itchFamily="2" charset="0"/>
                  <a:ea typeface="Franklin Gothic Book" charset="0"/>
                  <a:cs typeface="Franklin Gothic Book" charset="0"/>
                </a:rPr>
                <a:t>ood </a:t>
              </a:r>
              <a:r>
                <a:rPr lang="en-US" sz="3078" b="1" spc="-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itchFamily="2" charset="0"/>
                  <a:ea typeface="Franklin Gothic Book" charset="0"/>
                  <a:cs typeface="Franklin Gothic Book" charset="0"/>
                </a:rPr>
                <a:t>p</a:t>
              </a:r>
              <a:r>
                <a:rPr lang="en-US" sz="3078" b="1" spc="-44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itchFamily="2" charset="0"/>
                  <a:ea typeface="Franklin Gothic Book" charset="0"/>
                  <a:cs typeface="Franklin Gothic Book" charset="0"/>
                </a:rPr>
                <a:t>roducts</a:t>
              </a:r>
              <a:r>
                <a:rPr lang="en-US" sz="3518" spc="-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/>
              </a:r>
              <a:br>
                <a:rPr lang="en-US" sz="3518" spc="-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</a:br>
              <a:r>
                <a:rPr lang="en-US" sz="2418" spc="-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L</a:t>
              </a:r>
              <a:r>
                <a:rPr lang="en-US" sz="2418" spc="-44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arge-scale </a:t>
              </a:r>
              <a:r>
                <a:rPr lang="en-US" sz="2418" spc="-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monitored assets, 2,000 users, less </a:t>
              </a:r>
              <a:r>
                <a:rPr lang="en-US" sz="2418" spc="-44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than </a:t>
              </a:r>
              <a:r>
                <a:rPr lang="en-US" sz="2418" spc="-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an hour</a:t>
              </a:r>
              <a:endParaRPr lang="en-US" sz="3518" spc="-44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7059" y="3978275"/>
            <a:ext cx="11993904" cy="1009764"/>
            <a:chOff x="386807" y="2743430"/>
            <a:chExt cx="7273624" cy="612364"/>
          </a:xfrm>
        </p:grpSpPr>
        <p:pic>
          <p:nvPicPr>
            <p:cNvPr id="21" name="תמונה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1696" y="2809419"/>
              <a:ext cx="505840" cy="403556"/>
            </a:xfrm>
            <a:prstGeom prst="rect">
              <a:avLst/>
            </a:prstGeom>
          </p:spPr>
        </p:pic>
        <p:sp>
          <p:nvSpPr>
            <p:cNvPr id="22" name="מלבן 3"/>
            <p:cNvSpPr/>
            <p:nvPr/>
          </p:nvSpPr>
          <p:spPr>
            <a:xfrm>
              <a:off x="386807" y="3169145"/>
              <a:ext cx="1832902" cy="1866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19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Food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d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istribution</a:t>
              </a:r>
              <a:endParaRPr lang="en-US" sz="1759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endParaRPr>
            </a:p>
          </p:txBody>
        </p:sp>
        <p:sp>
          <p:nvSpPr>
            <p:cNvPr id="23" name="מלבן 3"/>
            <p:cNvSpPr/>
            <p:nvPr/>
          </p:nvSpPr>
          <p:spPr>
            <a:xfrm>
              <a:off x="2410607" y="2743430"/>
              <a:ext cx="5249824" cy="5688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78" b="1" spc="-44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itchFamily="2" charset="0"/>
                  <a:ea typeface="Franklin Gothic Book" charset="0"/>
                  <a:cs typeface="Franklin Gothic Book" charset="0"/>
                </a:rPr>
                <a:t>Excellence </a:t>
              </a:r>
              <a:r>
                <a:rPr lang="en-US" sz="3078" b="1" spc="-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itchFamily="2" charset="0"/>
                  <a:ea typeface="Franklin Gothic Book" charset="0"/>
                  <a:cs typeface="Franklin Gothic Book" charset="0"/>
                </a:rPr>
                <a:t>in field operations</a:t>
              </a:r>
              <a:r>
                <a:rPr lang="en-US" sz="3518" spc="-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/>
              </a:r>
              <a:br>
                <a:rPr lang="en-US" sz="3518" spc="-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</a:br>
              <a:r>
                <a:rPr lang="en-US" sz="2418" spc="-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For both </a:t>
              </a:r>
              <a:r>
                <a:rPr lang="en-US" sz="2418" spc="-44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routine </a:t>
              </a:r>
              <a:r>
                <a:rPr lang="en-US" sz="2418" spc="-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and </a:t>
              </a:r>
              <a:r>
                <a:rPr lang="en-US" sz="2418" spc="-44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ad hoc </a:t>
              </a:r>
              <a:r>
                <a:rPr lang="en-US" sz="2418" spc="-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tasks</a:t>
              </a:r>
              <a:endParaRPr lang="en-US" sz="3518" spc="-44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endParaRPr>
            </a:p>
          </p:txBody>
        </p:sp>
      </p:grpSp>
      <p:sp>
        <p:nvSpPr>
          <p:cNvPr id="25" name="מלבן 3"/>
          <p:cNvSpPr/>
          <p:nvPr/>
        </p:nvSpPr>
        <p:spPr>
          <a:xfrm>
            <a:off x="3944221" y="5045075"/>
            <a:ext cx="8656739" cy="93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78" b="1" spc="-44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Product availability and shelf share</a:t>
            </a:r>
            <a:r>
              <a:rPr lang="en-US" sz="3518" spc="-44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rPr>
              <a:t/>
            </a:r>
            <a:br>
              <a:rPr lang="en-US" sz="3518" spc="-44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rPr>
            </a:br>
            <a:r>
              <a:rPr lang="en-US" sz="2418" spc="-44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rPr>
              <a:t>S</a:t>
            </a:r>
            <a:r>
              <a:rPr lang="en-US" sz="2418" spc="-4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rPr>
              <a:t>helf </a:t>
            </a:r>
            <a:r>
              <a:rPr lang="en-US" sz="2418" spc="-44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rPr>
              <a:t>share and sales lift</a:t>
            </a:r>
            <a:endParaRPr lang="en-US" sz="3518" spc="-44" dirty="0">
              <a:solidFill>
                <a:schemeClr val="tx1">
                  <a:lumMod val="75000"/>
                  <a:lumOff val="25000"/>
                </a:schemeClr>
              </a:solidFill>
              <a:latin typeface="Helvetica Light" panose="020B0403020202020204" pitchFamily="34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26" name="מלבן 3"/>
          <p:cNvSpPr/>
          <p:nvPr/>
        </p:nvSpPr>
        <p:spPr>
          <a:xfrm>
            <a:off x="639384" y="5738029"/>
            <a:ext cx="30223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rPr>
              <a:t>CPG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rPr>
              <a:t>manufacturer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Light" panose="020B0403020202020204" pitchFamily="34" charset="0"/>
              <a:ea typeface="Franklin Gothic Book" charset="0"/>
              <a:cs typeface="Franklin Gothic Book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3381050" y="7155173"/>
            <a:ext cx="3197460" cy="2968712"/>
            <a:chOff x="314194" y="4688164"/>
            <a:chExt cx="1939078" cy="1800356"/>
          </a:xfrm>
        </p:grpSpPr>
        <p:sp>
          <p:nvSpPr>
            <p:cNvPr id="84" name="Oval 83"/>
            <p:cNvSpPr/>
            <p:nvPr/>
          </p:nvSpPr>
          <p:spPr>
            <a:xfrm>
              <a:off x="523002" y="4688164"/>
              <a:ext cx="1485900" cy="1487488"/>
            </a:xfrm>
            <a:prstGeom prst="ellipse">
              <a:avLst/>
            </a:prstGeom>
            <a:noFill/>
            <a:ln w="5715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27">
                <a:latin typeface="Helvetica Light" panose="020B0403020202020204" pitchFamily="34" charset="0"/>
              </a:endParaRPr>
            </a:p>
          </p:txBody>
        </p:sp>
        <p:sp>
          <p:nvSpPr>
            <p:cNvPr id="85" name="Rectangle 104"/>
            <p:cNvSpPr>
              <a:spLocks noChangeArrowheads="1"/>
            </p:cNvSpPr>
            <p:nvPr/>
          </p:nvSpPr>
          <p:spPr bwMode="auto">
            <a:xfrm>
              <a:off x="702018" y="5053163"/>
              <a:ext cx="1127865" cy="67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 sz="6596" dirty="0">
                  <a:solidFill>
                    <a:srgbClr val="212F3F"/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10%</a:t>
              </a:r>
              <a:endParaRPr lang="en-US" altLang="x-none" sz="3957" dirty="0">
                <a:solidFill>
                  <a:srgbClr val="212F3F"/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endParaRPr>
            </a:p>
          </p:txBody>
        </p:sp>
        <p:sp>
          <p:nvSpPr>
            <p:cNvPr id="86" name="מלבן 3"/>
            <p:cNvSpPr/>
            <p:nvPr/>
          </p:nvSpPr>
          <p:spPr>
            <a:xfrm>
              <a:off x="314194" y="6217023"/>
              <a:ext cx="1939078" cy="271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309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Sales Increase</a:t>
              </a:r>
              <a:endParaRPr lang="en-US" sz="3298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392275" y="7155173"/>
            <a:ext cx="3197460" cy="2968712"/>
            <a:chOff x="314194" y="4688164"/>
            <a:chExt cx="1939078" cy="1800356"/>
          </a:xfrm>
        </p:grpSpPr>
        <p:sp>
          <p:nvSpPr>
            <p:cNvPr id="88" name="Oval 87"/>
            <p:cNvSpPr/>
            <p:nvPr/>
          </p:nvSpPr>
          <p:spPr>
            <a:xfrm>
              <a:off x="523002" y="4688164"/>
              <a:ext cx="1485900" cy="1487488"/>
            </a:xfrm>
            <a:prstGeom prst="ellipse">
              <a:avLst/>
            </a:prstGeom>
            <a:noFill/>
            <a:ln w="57150" cmpd="sng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27">
                <a:latin typeface="Helvetica Light" panose="020B0403020202020204" pitchFamily="34" charset="0"/>
              </a:endParaRPr>
            </a:p>
          </p:txBody>
        </p:sp>
        <p:sp>
          <p:nvSpPr>
            <p:cNvPr id="89" name="Rectangle 104"/>
            <p:cNvSpPr>
              <a:spLocks noChangeArrowheads="1"/>
            </p:cNvSpPr>
            <p:nvPr/>
          </p:nvSpPr>
          <p:spPr bwMode="auto">
            <a:xfrm>
              <a:off x="719800" y="5061127"/>
              <a:ext cx="1127865" cy="67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 sz="6596" dirty="0">
                  <a:solidFill>
                    <a:srgbClr val="212F3F"/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30%</a:t>
              </a:r>
              <a:endParaRPr lang="en-US" altLang="x-none" sz="3957" dirty="0">
                <a:solidFill>
                  <a:srgbClr val="212F3F"/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endParaRPr>
            </a:p>
          </p:txBody>
        </p:sp>
        <p:sp>
          <p:nvSpPr>
            <p:cNvPr id="90" name="מלבן 3"/>
            <p:cNvSpPr/>
            <p:nvPr/>
          </p:nvSpPr>
          <p:spPr>
            <a:xfrm>
              <a:off x="314194" y="6217023"/>
              <a:ext cx="1939078" cy="271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309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Floor-time </a:t>
              </a:r>
              <a:r>
                <a:rPr lang="en-US" sz="2309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I</a:t>
              </a:r>
              <a:r>
                <a:rPr lang="en-US" sz="2309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ncrease</a:t>
              </a:r>
              <a:endParaRPr lang="en-US" sz="3298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9403499" y="7155174"/>
            <a:ext cx="3197460" cy="2968712"/>
            <a:chOff x="314194" y="4688164"/>
            <a:chExt cx="1939078" cy="1800356"/>
          </a:xfrm>
        </p:grpSpPr>
        <p:sp>
          <p:nvSpPr>
            <p:cNvPr id="92" name="Oval 91"/>
            <p:cNvSpPr/>
            <p:nvPr/>
          </p:nvSpPr>
          <p:spPr>
            <a:xfrm>
              <a:off x="523002" y="4688164"/>
              <a:ext cx="1485900" cy="1487488"/>
            </a:xfrm>
            <a:prstGeom prst="ellipse">
              <a:avLst/>
            </a:prstGeom>
            <a:noFill/>
            <a:ln w="57150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27">
                <a:latin typeface="Helvetica Light" panose="020B0403020202020204" pitchFamily="34" charset="0"/>
              </a:endParaRPr>
            </a:p>
          </p:txBody>
        </p:sp>
        <p:sp>
          <p:nvSpPr>
            <p:cNvPr id="93" name="Rectangle 104"/>
            <p:cNvSpPr>
              <a:spLocks noChangeArrowheads="1"/>
            </p:cNvSpPr>
            <p:nvPr/>
          </p:nvSpPr>
          <p:spPr bwMode="auto">
            <a:xfrm>
              <a:off x="702020" y="5070865"/>
              <a:ext cx="1127865" cy="67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 sz="6596" dirty="0">
                  <a:solidFill>
                    <a:srgbClr val="212F3F"/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75%</a:t>
              </a:r>
              <a:endParaRPr lang="en-US" altLang="x-none" sz="3957" dirty="0">
                <a:solidFill>
                  <a:srgbClr val="212F3F"/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endParaRPr>
            </a:p>
          </p:txBody>
        </p:sp>
        <p:sp>
          <p:nvSpPr>
            <p:cNvPr id="94" name="מלבן 3"/>
            <p:cNvSpPr/>
            <p:nvPr/>
          </p:nvSpPr>
          <p:spPr>
            <a:xfrm>
              <a:off x="314194" y="6217023"/>
              <a:ext cx="1939078" cy="271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309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Execution Time Savings</a:t>
              </a:r>
              <a:endParaRPr lang="en-US" sz="3298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69825" y="7155180"/>
            <a:ext cx="3197460" cy="2968714"/>
            <a:chOff x="314194" y="4688164"/>
            <a:chExt cx="1939078" cy="1800356"/>
          </a:xfrm>
        </p:grpSpPr>
        <p:sp>
          <p:nvSpPr>
            <p:cNvPr id="32" name="Oval 31"/>
            <p:cNvSpPr/>
            <p:nvPr/>
          </p:nvSpPr>
          <p:spPr>
            <a:xfrm>
              <a:off x="523002" y="4688164"/>
              <a:ext cx="1485900" cy="1487488"/>
            </a:xfrm>
            <a:prstGeom prst="ellipse">
              <a:avLst/>
            </a:prstGeom>
            <a:noFill/>
            <a:ln w="57150" cmpd="sng">
              <a:solidFill>
                <a:srgbClr val="448BC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27">
                <a:latin typeface="Helvetica Light" panose="020B0403020202020204" pitchFamily="34" charset="0"/>
              </a:endParaRPr>
            </a:p>
          </p:txBody>
        </p:sp>
        <p:sp>
          <p:nvSpPr>
            <p:cNvPr id="33" name="Rectangle 104"/>
            <p:cNvSpPr>
              <a:spLocks noChangeArrowheads="1"/>
            </p:cNvSpPr>
            <p:nvPr/>
          </p:nvSpPr>
          <p:spPr bwMode="auto">
            <a:xfrm>
              <a:off x="559604" y="5053162"/>
              <a:ext cx="1412700" cy="67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 sz="6596" dirty="0">
                  <a:solidFill>
                    <a:srgbClr val="212F3F"/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100%</a:t>
              </a:r>
              <a:endParaRPr lang="en-US" altLang="x-none" sz="3957" dirty="0">
                <a:solidFill>
                  <a:srgbClr val="212F3F"/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endParaRPr>
            </a:p>
          </p:txBody>
        </p:sp>
        <p:sp>
          <p:nvSpPr>
            <p:cNvPr id="34" name="מלבן 3"/>
            <p:cNvSpPr/>
            <p:nvPr/>
          </p:nvSpPr>
          <p:spPr>
            <a:xfrm>
              <a:off x="314194" y="6217023"/>
              <a:ext cx="1939078" cy="271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309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Light" panose="020B0403020202020204" pitchFamily="34" charset="0"/>
                  <a:ea typeface="Franklin Gothic Book" charset="0"/>
                  <a:cs typeface="Franklin Gothic Book" charset="0"/>
                </a:rPr>
                <a:t>Customer Satisfaction </a:t>
              </a:r>
              <a:endParaRPr lang="en-US" sz="3298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endParaRPr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xmlns="" id="{EDB12462-8AF4-D04E-8E7C-383724B9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95" y="430195"/>
            <a:ext cx="18998111" cy="1094262"/>
          </a:xfrm>
        </p:spPr>
        <p:txBody>
          <a:bodyPr/>
          <a:lstStyle/>
          <a:p>
            <a:r>
              <a:rPr lang="en-US" sz="4800" b="1" kern="1200" spc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Clients and numbers</a:t>
            </a:r>
          </a:p>
        </p:txBody>
      </p:sp>
      <p:sp>
        <p:nvSpPr>
          <p:cNvPr id="38" name="מלבן 3">
            <a:extLst>
              <a:ext uri="{FF2B5EF4-FFF2-40B4-BE49-F238E27FC236}">
                <a16:creationId xmlns:a16="http://schemas.microsoft.com/office/drawing/2014/main" xmlns="" id="{D30E19FB-8AC3-B846-AB36-F305E0B8E4FE}"/>
              </a:ext>
            </a:extLst>
          </p:cNvPr>
          <p:cNvSpPr/>
          <p:nvPr/>
        </p:nvSpPr>
        <p:spPr>
          <a:xfrm>
            <a:off x="3929539" y="6088198"/>
            <a:ext cx="8656739" cy="93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78" b="1" spc="-44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City-wide sensor array management</a:t>
            </a:r>
            <a:r>
              <a:rPr lang="en-US" sz="3518" spc="-44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rPr>
              <a:t/>
            </a:r>
            <a:br>
              <a:rPr lang="en-US" sz="3518" spc="-44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rPr>
            </a:br>
            <a:r>
              <a:rPr lang="en-US" sz="2418" spc="-4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rPr>
              <a:t>Water-system </a:t>
            </a:r>
            <a:r>
              <a:rPr lang="en-US" sz="2418" spc="-44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rPr>
              <a:t>maintenance and support</a:t>
            </a:r>
            <a:endParaRPr lang="en-US" sz="3518" spc="-44" dirty="0">
              <a:solidFill>
                <a:schemeClr val="tx1">
                  <a:lumMod val="75000"/>
                  <a:lumOff val="25000"/>
                </a:schemeClr>
              </a:solidFill>
              <a:latin typeface="Helvetica Light" panose="020B0403020202020204" pitchFamily="34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39" name="מלבן 3">
            <a:extLst>
              <a:ext uri="{FF2B5EF4-FFF2-40B4-BE49-F238E27FC236}">
                <a16:creationId xmlns:a16="http://schemas.microsoft.com/office/drawing/2014/main" xmlns="" id="{33302331-D697-3C4B-98E1-CC1BE8F4E8C8}"/>
              </a:ext>
            </a:extLst>
          </p:cNvPr>
          <p:cNvSpPr/>
          <p:nvPr/>
        </p:nvSpPr>
        <p:spPr>
          <a:xfrm>
            <a:off x="1008902" y="6611900"/>
            <a:ext cx="21200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rPr>
              <a:t>Municipality</a:t>
            </a:r>
            <a:endParaRPr lang="en-US" sz="1759" dirty="0">
              <a:solidFill>
                <a:schemeClr val="tx1">
                  <a:lumMod val="75000"/>
                  <a:lumOff val="25000"/>
                </a:schemeClr>
              </a:solidFill>
              <a:latin typeface="Helvetica Light" panose="020B0403020202020204" pitchFamily="34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B56E80-7193-7D4A-BDAB-DB5B8C0948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018" y="6210551"/>
            <a:ext cx="339833" cy="474992"/>
          </a:xfrm>
          <a:prstGeom prst="rect">
            <a:avLst/>
          </a:prstGeom>
        </p:spPr>
      </p:pic>
      <p:sp>
        <p:nvSpPr>
          <p:cNvPr id="5" name="מלבן 3">
            <a:extLst>
              <a:ext uri="{FF2B5EF4-FFF2-40B4-BE49-F238E27FC236}">
                <a16:creationId xmlns:a16="http://schemas.microsoft.com/office/drawing/2014/main" xmlns="" id="{C62D6651-7D12-4B84-9FCB-F31C4C78DEAA}"/>
              </a:ext>
            </a:extLst>
          </p:cNvPr>
          <p:cNvSpPr/>
          <p:nvPr/>
        </p:nvSpPr>
        <p:spPr>
          <a:xfrm>
            <a:off x="3986108" y="2759075"/>
            <a:ext cx="8656742" cy="93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78" b="1" spc="-44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Increased efficiency and sales</a:t>
            </a:r>
            <a:r>
              <a:rPr lang="en-US" sz="3518" spc="-44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rPr>
              <a:t/>
            </a:r>
            <a:br>
              <a:rPr lang="en-US" sz="3518" spc="-44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rPr>
            </a:br>
            <a:r>
              <a:rPr lang="en-US" sz="2418" spc="-44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Franklin Gothic Book" charset="0"/>
                <a:cs typeface="Franklin Gothic Book" charset="0"/>
              </a:rPr>
              <a:t>Sense of confidence &amp; control, reliable field feedback</a:t>
            </a:r>
            <a:endParaRPr lang="en-US" sz="3518" spc="-44" dirty="0">
              <a:solidFill>
                <a:schemeClr val="tx1">
                  <a:lumMod val="75000"/>
                  <a:lumOff val="25000"/>
                </a:schemeClr>
              </a:solidFill>
              <a:latin typeface="Helvetica Light" panose="020B0403020202020204" pitchFamily="34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2050" name="Picture 2" descr="Dor Alon | Minale Tattersfield | Flickr">
            <a:extLst>
              <a:ext uri="{FF2B5EF4-FFF2-40B4-BE49-F238E27FC236}">
                <a16:creationId xmlns:a16="http://schemas.microsoft.com/office/drawing/2014/main" xmlns="" id="{5570AD95-DD79-4A48-93E4-BE19E158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337" y="268287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xmlns="" id="{57E79A89-4F3C-4BA7-B810-76C570938498}"/>
              </a:ext>
            </a:extLst>
          </p:cNvPr>
          <p:cNvSpPr txBox="1"/>
          <p:nvPr/>
        </p:nvSpPr>
        <p:spPr>
          <a:xfrm>
            <a:off x="1545337" y="3749675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 Light" panose="020B0403020202020204"/>
              </a:rPr>
              <a:t>CS chain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xmlns="" id="{528A4545-172D-49CF-855B-E78FD38921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540" t="17525" r="898" b="8518"/>
          <a:stretch/>
        </p:blipFill>
        <p:spPr>
          <a:xfrm>
            <a:off x="1739116" y="5121275"/>
            <a:ext cx="765447" cy="65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59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29" y="47505"/>
            <a:ext cx="20105515" cy="1130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5DC04C-3523-455A-842C-47446FA4E6DB}"/>
              </a:ext>
            </a:extLst>
          </p:cNvPr>
          <p:cNvSpPr txBox="1"/>
          <p:nvPr/>
        </p:nvSpPr>
        <p:spPr>
          <a:xfrm>
            <a:off x="908050" y="625475"/>
            <a:ext cx="18716065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/>
            <a:r>
              <a:rPr lang="en-US" sz="4800" b="1" dirty="0"/>
              <a:t>Product </a:t>
            </a:r>
            <a:r>
              <a:rPr lang="en-US" sz="4800" b="1" dirty="0" smtClean="0"/>
              <a:t>strategy</a:t>
            </a:r>
            <a:endParaRPr lang="he-IL" sz="4800" b="1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274E8350-52A1-4B02-9F91-A326CDFF5BA3}"/>
              </a:ext>
            </a:extLst>
          </p:cNvPr>
          <p:cNvSpPr txBox="1"/>
          <p:nvPr/>
        </p:nvSpPr>
        <p:spPr>
          <a:xfrm>
            <a:off x="908050" y="1768475"/>
            <a:ext cx="18288000" cy="12426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>
              <a:buSzPts val="1000"/>
              <a:tabLst>
                <a:tab pos="457200" algn="l"/>
              </a:tabLst>
            </a:pPr>
            <a:endParaRPr lang="ru-RU" sz="4000" dirty="0"/>
          </a:p>
          <a:p>
            <a:pPr algn="l" rtl="0"/>
            <a:endParaRPr lang="he-IL" sz="4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771D2D56-3CE4-4F41-B7DA-06012C6F0FD0}"/>
              </a:ext>
            </a:extLst>
          </p:cNvPr>
          <p:cNvSpPr txBox="1">
            <a:spLocks/>
          </p:cNvSpPr>
          <p:nvPr/>
        </p:nvSpPr>
        <p:spPr>
          <a:xfrm>
            <a:off x="798486" y="1792859"/>
            <a:ext cx="18549964" cy="78315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PAAS – </a:t>
            </a:r>
            <a:r>
              <a:rPr lang="en-US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W</a:t>
            </a:r>
            <a:r>
              <a:rPr lang="en-US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 </a:t>
            </a:r>
            <a:r>
              <a:rPr lang="en-US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understand that our clients know their business better than us, so we give them </a:t>
            </a:r>
            <a:r>
              <a:rPr lang="en-US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very broad </a:t>
            </a:r>
            <a:r>
              <a:rPr lang="en-US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platform</a:t>
            </a:r>
            <a:r>
              <a:rPr lang="en-US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allowing them to implement both structure and </a:t>
            </a:r>
            <a:r>
              <a:rPr lang="en-US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methodology</a:t>
            </a:r>
            <a:endParaRPr lang="en-US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endParaRPr lang="en-US" sz="18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r>
              <a:rPr lang="en-US" b="1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Learning</a:t>
            </a:r>
            <a:r>
              <a:rPr lang="en-US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– We know that our clients are the </a:t>
            </a:r>
            <a:r>
              <a:rPr lang="en-US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experts, </a:t>
            </a:r>
            <a:r>
              <a:rPr lang="en-US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so we learn from them and constantly improve our platform to align with </a:t>
            </a:r>
            <a:r>
              <a:rPr lang="en-US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their </a:t>
            </a:r>
            <a:r>
              <a:rPr lang="en-US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needs</a:t>
            </a:r>
          </a:p>
          <a:p>
            <a:endParaRPr lang="en-US" sz="1800" b="1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r>
              <a:rPr lang="en-US" b="1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Collaboration</a:t>
            </a:r>
            <a:r>
              <a:rPr lang="en-US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– We know that smart tools increase </a:t>
            </a:r>
            <a:r>
              <a:rPr lang="en-US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ROI, </a:t>
            </a:r>
            <a:r>
              <a:rPr lang="en-US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so we collaborate with other technologies and integrate 3</a:t>
            </a:r>
            <a:r>
              <a:rPr lang="en-US" baseline="300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rd</a:t>
            </a:r>
            <a:r>
              <a:rPr lang="en-US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parties’ </a:t>
            </a:r>
            <a:r>
              <a:rPr lang="en-US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tech </a:t>
            </a:r>
            <a:r>
              <a:rPr lang="en-US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(e.g. BI</a:t>
            </a:r>
            <a:r>
              <a:rPr lang="en-US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, sales app, computer vision, optimization and routing, data filing)</a:t>
            </a:r>
          </a:p>
          <a:p>
            <a:endParaRPr lang="en-US" sz="1400" b="1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endParaRPr lang="en-US" sz="4000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pic>
        <p:nvPicPr>
          <p:cNvPr id="12" name="Picture 2" descr="World Tour Qlik Sense Launch | element61">
            <a:extLst>
              <a:ext uri="{FF2B5EF4-FFF2-40B4-BE49-F238E27FC236}">
                <a16:creationId xmlns:a16="http://schemas.microsoft.com/office/drawing/2014/main" xmlns="" id="{F162D2EB-B20F-9F43-092B-888AD64B5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7845" y="8432400"/>
            <a:ext cx="1979851" cy="197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alesforce logo and symbol, meaning, history, PNG">
            <a:extLst>
              <a:ext uri="{FF2B5EF4-FFF2-40B4-BE49-F238E27FC236}">
                <a16:creationId xmlns:a16="http://schemas.microsoft.com/office/drawing/2014/main" xmlns="" id="{93E66CB2-E22A-7F08-BA58-8C0F27971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154" y="7193252"/>
            <a:ext cx="1979851" cy="130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ispera | The Org">
            <a:extLst>
              <a:ext uri="{FF2B5EF4-FFF2-40B4-BE49-F238E27FC236}">
                <a16:creationId xmlns:a16="http://schemas.microsoft.com/office/drawing/2014/main" xmlns="" id="{85D5D328-CF1F-589C-6762-4B001F108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2" b="30046"/>
          <a:stretch/>
        </p:blipFill>
        <p:spPr bwMode="auto">
          <a:xfrm>
            <a:off x="13941640" y="8755282"/>
            <a:ext cx="3305070" cy="143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A54E1DCF-CFFD-EB98-0A84-5C226BF6F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0" b="22799"/>
          <a:stretch/>
        </p:blipFill>
        <p:spPr bwMode="auto">
          <a:xfrm>
            <a:off x="10067739" y="7400765"/>
            <a:ext cx="3305070" cy="94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מיקרוסופט Azure חלק א' | ענן מיקרוסופט Azure חלק א' | מאמר |">
            <a:extLst>
              <a:ext uri="{FF2B5EF4-FFF2-40B4-BE49-F238E27FC236}">
                <a16:creationId xmlns:a16="http://schemas.microsoft.com/office/drawing/2014/main" xmlns="" id="{04E9DC8A-82EE-F09F-2DB9-77108502B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999" y="8360261"/>
            <a:ext cx="2705102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Wasabi SVG Vector Logos - Vector Logo Zone">
            <a:extLst>
              <a:ext uri="{FF2B5EF4-FFF2-40B4-BE49-F238E27FC236}">
                <a16:creationId xmlns:a16="http://schemas.microsoft.com/office/drawing/2014/main" xmlns="" id="{AD40B6F8-B142-3899-8DB0-C99A3A95C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2" b="18354"/>
          <a:stretch/>
        </p:blipFill>
        <p:spPr bwMode="auto">
          <a:xfrm>
            <a:off x="16086147" y="7107850"/>
            <a:ext cx="3028951" cy="94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Google Drive Logo PNG Vector (EPS) Free Download">
            <a:extLst>
              <a:ext uri="{FF2B5EF4-FFF2-40B4-BE49-F238E27FC236}">
                <a16:creationId xmlns:a16="http://schemas.microsoft.com/office/drawing/2014/main" xmlns="" id="{B9F0E457-906E-5FDA-5B1A-5E5C04414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469" y="7564948"/>
            <a:ext cx="2457450" cy="185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How to Find and Use Office 365 and Microsoft 365 Icons - Office 365 for IT  Pros">
            <a:extLst>
              <a:ext uri="{FF2B5EF4-FFF2-40B4-BE49-F238E27FC236}">
                <a16:creationId xmlns:a16="http://schemas.microsoft.com/office/drawing/2014/main" xmlns="" id="{B31C2B44-371F-D5F4-4FE8-889471936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t="15213" r="7203" b="61265"/>
          <a:stretch/>
        </p:blipFill>
        <p:spPr bwMode="auto">
          <a:xfrm>
            <a:off x="6492920" y="9635874"/>
            <a:ext cx="4372484" cy="81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246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5DC04C-3523-455A-842C-47446FA4E6DB}"/>
              </a:ext>
            </a:extLst>
          </p:cNvPr>
          <p:cNvSpPr txBox="1"/>
          <p:nvPr/>
        </p:nvSpPr>
        <p:spPr>
          <a:xfrm>
            <a:off x="908050" y="625475"/>
            <a:ext cx="18716065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/>
            <a:r>
              <a:rPr lang="en-US" sz="4800" b="1" dirty="0"/>
              <a:t>Product f</a:t>
            </a:r>
            <a:r>
              <a:rPr lang="en-US" sz="4800" b="1" dirty="0" smtClean="0"/>
              <a:t>eatures</a:t>
            </a:r>
            <a:endParaRPr lang="he-IL" sz="4800" b="1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274E8350-52A1-4B02-9F91-A326CDFF5BA3}"/>
              </a:ext>
            </a:extLst>
          </p:cNvPr>
          <p:cNvSpPr txBox="1"/>
          <p:nvPr/>
        </p:nvSpPr>
        <p:spPr>
          <a:xfrm>
            <a:off x="908050" y="1768475"/>
            <a:ext cx="18288000" cy="14888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algn="r" rtl="1">
              <a:defRPr sz="6600">
                <a:solidFill>
                  <a:schemeClr val="accent1"/>
                </a:solidFill>
              </a:defRPr>
            </a:lvl1pPr>
          </a:lstStyle>
          <a:p>
            <a:pPr algn="l" rtl="0">
              <a:buSzPts val="1000"/>
              <a:tabLst>
                <a:tab pos="457200" algn="l"/>
              </a:tabLst>
            </a:pPr>
            <a:endParaRPr lang="ru-RU" sz="4800" dirty="0"/>
          </a:p>
          <a:p>
            <a:pPr algn="l" rtl="0"/>
            <a:endParaRPr lang="he-IL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E0E52E9-3A4C-4C15-BECC-F756C25E1CF9}"/>
              </a:ext>
            </a:extLst>
          </p:cNvPr>
          <p:cNvSpPr txBox="1">
            <a:spLocks/>
          </p:cNvSpPr>
          <p:nvPr/>
        </p:nvSpPr>
        <p:spPr>
          <a:xfrm>
            <a:off x="646086" y="1792859"/>
            <a:ext cx="9405964" cy="78315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Business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process automation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Automatic corrective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actions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IoT</a:t>
            </a: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-generated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tasking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Computer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vision (for retail)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Manual/auto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essaging</a:t>
            </a:r>
            <a:endParaRPr lang="en-US" sz="48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Intensive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reports system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Management-support dashboards</a:t>
            </a:r>
            <a:endParaRPr lang="en-US" sz="48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Offline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automatic modulation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Behavioral-based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restrictions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Comprehensive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dashboarding options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Conclusion-based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automatics</a:t>
            </a:r>
          </a:p>
          <a:p>
            <a:endParaRPr lang="en-US" sz="4800" b="1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4800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8AC0765-EF87-47C1-A18A-FFD224FA8BE7}"/>
              </a:ext>
            </a:extLst>
          </p:cNvPr>
          <p:cNvSpPr txBox="1">
            <a:spLocks/>
          </p:cNvSpPr>
          <p:nvPr/>
        </p:nvSpPr>
        <p:spPr>
          <a:xfrm>
            <a:off x="10080206" y="1757033"/>
            <a:ext cx="9906000" cy="78315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Restrictions</a:t>
            </a:r>
            <a:endParaRPr lang="en-US" sz="48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Geofencing</a:t>
            </a:r>
            <a:endParaRPr lang="en-US" sz="48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Step-by-step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process indicators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AI-based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time planning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In-app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calendar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Goal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definition and stimulation perfect execution percentage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Feedback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mechanisms for perfect quality of execution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Open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rchitecture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for perfect compatibility </a:t>
            </a:r>
            <a:r>
              <a:rPr lang="en-US" sz="48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with </a:t>
            </a:r>
            <a:r>
              <a:rPr lang="en-US" sz="4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your business structure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4800" b="1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4800" b="1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4800" b="1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4800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383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11072</TotalTime>
  <Words>1115</Words>
  <Application>Microsoft Office PowerPoint</Application>
  <PresentationFormat>Custom</PresentationFormat>
  <Paragraphs>216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Calibri</vt:lpstr>
      <vt:lpstr>Corbel</vt:lpstr>
      <vt:lpstr>Eurostile</vt:lpstr>
      <vt:lpstr>Franklin Gothic Book</vt:lpstr>
      <vt:lpstr>Heebo</vt:lpstr>
      <vt:lpstr>Heebo-Medium</vt:lpstr>
      <vt:lpstr>Heebo-Thin</vt:lpstr>
      <vt:lpstr>Helvetica</vt:lpstr>
      <vt:lpstr>Helvetica Light</vt:lpstr>
      <vt:lpstr>Kohinoor Devanagari</vt:lpstr>
      <vt:lpstr>KohinoorDevanagari-Light</vt:lpstr>
      <vt:lpstr>Roboto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Clients and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 eyedo  presentation_ppt</dc:title>
  <dc:creator>Rom ribak</dc:creator>
  <cp:lastModifiedBy>PE</cp:lastModifiedBy>
  <cp:revision>180</cp:revision>
  <cp:lastPrinted>2019-01-03T17:12:09Z</cp:lastPrinted>
  <dcterms:created xsi:type="dcterms:W3CDTF">2019-01-03T13:38:36Z</dcterms:created>
  <dcterms:modified xsi:type="dcterms:W3CDTF">2022-07-03T18:04:36Z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2019-01-03T00:00:00Z</vt:filetime>
  </property>
  <property fmtid="{D5CDD505-2E9C-101B-9397-08002B2CF9AE}" pid="3" name="Creator">
    <vt:lpwstr>Adobe Illustrator CC 22.1 (Macintosh)</vt:lpwstr>
  </property>
  <property fmtid="{D5CDD505-2E9C-101B-9397-08002B2CF9AE}" pid="4" name="LastSaved">
    <vt:filetime>2019-01-03T00:00:00Z</vt:filetime>
  </property>
</Properties>
</file>