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5" r:id="rId5"/>
    <p:sldMasterId id="2147483673" r:id="rId6"/>
    <p:sldMasterId id="2147483678" r:id="rId7"/>
    <p:sldMasterId id="2147483683" r:id="rId8"/>
    <p:sldMasterId id="2147483691" r:id="rId9"/>
    <p:sldMasterId id="2147483709" r:id="rId10"/>
    <p:sldMasterId id="2147483761" r:id="rId11"/>
    <p:sldMasterId id="2147483766" r:id="rId12"/>
    <p:sldMasterId id="2147483807" r:id="rId13"/>
    <p:sldMasterId id="2147483809" r:id="rId14"/>
  </p:sldMasterIdLst>
  <p:notesMasterIdLst>
    <p:notesMasterId r:id="rId22"/>
  </p:notesMasterIdLst>
  <p:sldIdLst>
    <p:sldId id="256" r:id="rId15"/>
    <p:sldId id="2145705550" r:id="rId16"/>
    <p:sldId id="2145705575" r:id="rId17"/>
    <p:sldId id="2145705574" r:id="rId18"/>
    <p:sldId id="2145705556" r:id="rId19"/>
    <p:sldId id="2145705535" r:id="rId20"/>
    <p:sldId id="2145705544" r:id="rId21"/>
  </p:sldIdLst>
  <p:sldSz cx="12192000" cy="6858000"/>
  <p:notesSz cx="6950075" cy="9236075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31B9B0-D338-03BD-814C-46AD6081B63D}" name="Yael Cohen" initials="YC" userId="S::YaelC@Insightec.com::c3acbc73-97d2-4ab0-9edc-6031654c76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ags" Target="tags/tag1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5DAB8AC-F823-49E1-B2A8-BD6F3C3F19B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0B81A87-6012-4D3D-A2B1-32E55C1E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3953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38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879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60092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8280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46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429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63" y="6097880"/>
            <a:ext cx="2121564" cy="3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AFB6D-B3A0-FF43-8868-12C8CB80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5769030"/>
            <a:ext cx="1810693" cy="679011"/>
          </a:xfrm>
          <a:prstGeom prst="rect">
            <a:avLst/>
          </a:prstGeom>
        </p:spPr>
      </p:pic>
      <p:pic>
        <p:nvPicPr>
          <p:cNvPr id="6" name="Picture 5" descr="A picture containing outdoor object, web&#10;&#10;Description generated with high confidence">
            <a:extLst>
              <a:ext uri="{FF2B5EF4-FFF2-40B4-BE49-F238E27FC236}">
                <a16:creationId xmlns:a16="http://schemas.microsoft.com/office/drawing/2014/main" id="{DF87BA7D-F835-4EC1-858D-F6488442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20335"/>
          <a:stretch>
            <a:fillRect/>
          </a:stretch>
        </p:blipFill>
        <p:spPr>
          <a:xfrm>
            <a:off x="20" y="0"/>
            <a:ext cx="12191980" cy="5462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8F26D-1DFE-4829-B62E-84C5AE2C1031}"/>
              </a:ext>
            </a:extLst>
          </p:cNvPr>
          <p:cNvSpPr/>
          <p:nvPr/>
        </p:nvSpPr>
        <p:spPr>
          <a:xfrm>
            <a:off x="6892644" y="647945"/>
            <a:ext cx="4207377" cy="41666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/>
            <a:r>
              <a:rPr lang="zh-CN" sz="5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谢谢您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42C00-A938-4371-AA69-4C831DFB42CE}"/>
              </a:ext>
            </a:extLst>
          </p:cNvPr>
          <p:cNvGrpSpPr/>
          <p:nvPr/>
        </p:nvGrpSpPr>
        <p:grpSpPr>
          <a:xfrm>
            <a:off x="6362704" y="3429000"/>
            <a:ext cx="1059879" cy="1031317"/>
            <a:chOff x="7584011" y="4118411"/>
            <a:chExt cx="2196094" cy="2136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B727F-05CE-40AB-9D75-7A5B20BBB859}"/>
                </a:ext>
              </a:extLst>
            </p:cNvPr>
            <p:cNvSpPr/>
            <p:nvPr/>
          </p:nvSpPr>
          <p:spPr>
            <a:xfrm>
              <a:off x="7584011" y="4118411"/>
              <a:ext cx="2196094" cy="2136913"/>
            </a:xfrm>
            <a:prstGeom prst="rect">
              <a:avLst/>
            </a:prstGeom>
            <a:solidFill>
              <a:srgbClr val="000000">
                <a:alpha val="6902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AC617-7D06-485B-AF2E-07705434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66" y="4589428"/>
              <a:ext cx="1306466" cy="118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6075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7724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901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6136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422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904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6854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38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2177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192835"/>
            <a:ext cx="10363200" cy="829791"/>
          </a:xfrm>
        </p:spPr>
        <p:txBody>
          <a:bodyPr>
            <a:normAutofit/>
          </a:bodyPr>
          <a:lstStyle>
            <a:lvl1pPr>
              <a:defRPr lang="en-US" sz="3199" b="0" kern="1200" cap="none" spc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0551" tIns="60271" rIns="120551" bIns="60271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fld id="{3256ECB9-5F1A-4D43-A04A-3A2F9904218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551" y="1189631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06161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63" y="6097880"/>
            <a:ext cx="2121564" cy="3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AFB6D-B3A0-FF43-8868-12C8CB80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5769030"/>
            <a:ext cx="1810693" cy="679011"/>
          </a:xfrm>
          <a:prstGeom prst="rect">
            <a:avLst/>
          </a:prstGeom>
        </p:spPr>
      </p:pic>
      <p:pic>
        <p:nvPicPr>
          <p:cNvPr id="6" name="Picture 5" descr="A picture containing outdoor object, web&#10;&#10;Description generated with high confidence">
            <a:extLst>
              <a:ext uri="{FF2B5EF4-FFF2-40B4-BE49-F238E27FC236}">
                <a16:creationId xmlns:a16="http://schemas.microsoft.com/office/drawing/2014/main" id="{DF87BA7D-F835-4EC1-858D-F6488442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20335"/>
          <a:stretch>
            <a:fillRect/>
          </a:stretch>
        </p:blipFill>
        <p:spPr>
          <a:xfrm>
            <a:off x="20" y="0"/>
            <a:ext cx="12191980" cy="5462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8F26D-1DFE-4829-B62E-84C5AE2C1031}"/>
              </a:ext>
            </a:extLst>
          </p:cNvPr>
          <p:cNvSpPr/>
          <p:nvPr/>
        </p:nvSpPr>
        <p:spPr>
          <a:xfrm>
            <a:off x="6892644" y="647945"/>
            <a:ext cx="4207377" cy="41666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/>
            <a:r>
              <a:rPr lang="zh-CN" sz="5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谢谢您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42C00-A938-4371-AA69-4C831DFB42CE}"/>
              </a:ext>
            </a:extLst>
          </p:cNvPr>
          <p:cNvGrpSpPr/>
          <p:nvPr/>
        </p:nvGrpSpPr>
        <p:grpSpPr>
          <a:xfrm>
            <a:off x="6362704" y="3429000"/>
            <a:ext cx="1059879" cy="1031317"/>
            <a:chOff x="7584011" y="4118411"/>
            <a:chExt cx="2196094" cy="2136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B727F-05CE-40AB-9D75-7A5B20BBB859}"/>
                </a:ext>
              </a:extLst>
            </p:cNvPr>
            <p:cNvSpPr/>
            <p:nvPr/>
          </p:nvSpPr>
          <p:spPr>
            <a:xfrm>
              <a:off x="7584011" y="4118411"/>
              <a:ext cx="2196094" cy="2136913"/>
            </a:xfrm>
            <a:prstGeom prst="rect">
              <a:avLst/>
            </a:prstGeom>
            <a:solidFill>
              <a:srgbClr val="000000">
                <a:alpha val="6902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AC617-7D06-485B-AF2E-07705434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66" y="4589428"/>
              <a:ext cx="1306466" cy="118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176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23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3811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04762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57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54569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0167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36509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545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B6B30-C670-5749-BC69-73C8F186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934" y="4023202"/>
            <a:ext cx="2743200" cy="365125"/>
          </a:xfrm>
        </p:spPr>
        <p:txBody>
          <a:bodyPr/>
          <a:lstStyle>
            <a:lvl1pPr>
              <a:defRPr sz="2400" b="0" i="0">
                <a:solidFill>
                  <a:schemeClr val="bg2"/>
                </a:solidFill>
                <a:latin typeface="Proxima Nova Light" panose="02000506030000020004" pitchFamily="2" charset="0"/>
              </a:defRPr>
            </a:lvl1pPr>
          </a:lstStyle>
          <a:p>
            <a:fld id="{D441B81A-BCCF-46EA-AC19-2021A7A05624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795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9B5D31B-0954-6747-82DA-6DA8BA057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16FA1-3057-7C4E-85DA-34CAE7A1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2932" y="6551629"/>
            <a:ext cx="399067" cy="306371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72887A-1E1A-B240-A502-16C7220EB5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33206"/>
            <a:ext cx="10903048" cy="297157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F741-6944-4136-B60A-94D2350C79B2}"/>
              </a:ext>
            </a:extLst>
          </p:cNvPr>
          <p:cNvSpPr txBox="1"/>
          <p:nvPr userDrawn="1"/>
        </p:nvSpPr>
        <p:spPr>
          <a:xfrm>
            <a:off x="295179" y="6508155"/>
            <a:ext cx="208759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8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机密</a:t>
            </a:r>
          </a:p>
        </p:txBody>
      </p:sp>
    </p:spTree>
    <p:extLst>
      <p:ext uri="{BB962C8B-B14F-4D97-AF65-F5344CB8AC3E}">
        <p14:creationId xmlns:p14="http://schemas.microsoft.com/office/powerpoint/2010/main" val="15608390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92">
          <p15:clr>
            <a:srgbClr val="FBAE40"/>
          </p15:clr>
        </p15:guide>
        <p15:guide id="3" pos="7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02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3852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56812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291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7795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28436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167C0-896C-E04C-9BEE-831522A9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D37C9-D169-DB46-8399-15693C44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5F4A-F1B1-D74B-BCDB-24A8A8141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53A1-EE6F-41B3-B431-570C113D7890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C076-0B9F-4D45-B135-82F0249C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B2FF-7233-D24F-9593-CB3BC553E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seat&#10;&#10;Description automatically generated">
            <a:extLst>
              <a:ext uri="{FF2B5EF4-FFF2-40B4-BE49-F238E27FC236}">
                <a16:creationId xmlns:a16="http://schemas.microsoft.com/office/drawing/2014/main" id="{520149A4-8459-2848-8EE2-5AE59EDCD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167C0-896C-E04C-9BEE-831522A9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D37C9-D169-DB46-8399-15693C44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5F4A-F1B1-D74B-BCDB-24A8A8141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F9B4-D83B-425F-8635-FE5B8BBD9D6A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C076-0B9F-4D45-B135-82F0249C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B2FF-7233-D24F-9593-CB3BC553E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FF8870-EAA6-F74C-9C5A-629A4B3E61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B879D4-7BCD-491F-A501-30481AB340B4}"/>
              </a:ext>
            </a:extLst>
          </p:cNvPr>
          <p:cNvGrpSpPr/>
          <p:nvPr userDrawn="1"/>
        </p:nvGrpSpPr>
        <p:grpSpPr>
          <a:xfrm>
            <a:off x="894316" y="6059066"/>
            <a:ext cx="1506643" cy="677108"/>
            <a:chOff x="3841070" y="2414016"/>
            <a:chExt cx="1506643" cy="6771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C8D161-7B4D-40F3-A5FD-13A0619B3594}"/>
                </a:ext>
              </a:extLst>
            </p:cNvPr>
            <p:cNvSpPr txBox="1"/>
            <p:nvPr/>
          </p:nvSpPr>
          <p:spPr>
            <a:xfrm>
              <a:off x="4087368" y="2414015"/>
              <a:ext cx="1198880" cy="670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000" b="1" i="0" strike="noStrike" cap="none" spc="0" baseline="0">
                  <a:solidFill>
                    <a:srgbClr val="000000"/>
                  </a:solidFill>
                  <a:effectLst/>
                  <a:latin typeface="SimSun"/>
                  <a:ea typeface="SimSun"/>
                  <a:cs typeface="SimSun"/>
                </a:rPr>
                <a:t>团队协作</a:t>
              </a:r>
            </a:p>
            <a:p>
              <a:r>
                <a:rPr lang="zh-CN" sz="1800" b="0" i="0" strike="noStrike" cap="none" spc="0" baseline="0">
                  <a:solidFill>
                    <a:srgbClr val="61C7EE"/>
                  </a:solidFill>
                  <a:effectLst/>
                  <a:latin typeface="SimSun"/>
                  <a:ea typeface="SimSun"/>
                  <a:cs typeface="SimSun"/>
                </a:rPr>
                <a:t>实现成功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62E1C1-738D-49DF-BB2A-FD285FFD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1070" y="2525212"/>
              <a:ext cx="547459" cy="497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482" y="1042838"/>
            <a:ext cx="10670931" cy="497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2" y="61810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5F79893-32A9-4CD9-AE40-1103DB4F4D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129120"/>
            <a:ext cx="1386843" cy="573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465" y="370346"/>
            <a:ext cx="4832997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2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787E3-BC54-4231-9658-18EDCDFC91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201141"/>
            <a:ext cx="1386843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0" r:id="rId4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787E3-BC54-4231-9658-18EDCDFC91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201141"/>
            <a:ext cx="1386843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2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482" y="1042838"/>
            <a:ext cx="10670931" cy="497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2" y="61810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5F79893-32A9-4CD9-AE40-1103DB4F4D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129120"/>
            <a:ext cx="1386843" cy="573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465" y="370346"/>
            <a:ext cx="4832997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8AC04A-31A6-7E47-9CE7-F0731A11A423}"/>
              </a:ext>
            </a:extLst>
          </p:cNvPr>
          <p:cNvSpPr txBox="1"/>
          <p:nvPr/>
        </p:nvSpPr>
        <p:spPr>
          <a:xfrm>
            <a:off x="148615" y="2942089"/>
            <a:ext cx="6140216" cy="59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40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组织调查</a:t>
            </a:r>
          </a:p>
        </p:txBody>
      </p:sp>
    </p:spTree>
    <p:extLst>
      <p:ext uri="{BB962C8B-B14F-4D97-AF65-F5344CB8AC3E}">
        <p14:creationId xmlns:p14="http://schemas.microsoft.com/office/powerpoint/2010/main" val="23281114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调查维度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63E596-3FA4-EA62-45F0-F97C65FAA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78592"/>
              </p:ext>
            </p:extLst>
          </p:nvPr>
        </p:nvGraphicFramePr>
        <p:xfrm>
          <a:off x="1411749" y="1301232"/>
          <a:ext cx="3960000" cy="4534380"/>
        </p:xfrm>
        <a:graphic>
          <a:graphicData uri="http://schemas.openxmlformats.org/drawingml/2006/table">
            <a:tbl>
              <a:tblPr/>
              <a:tblGrid>
                <a:gridCol w="3960000">
                  <a:extLst>
                    <a:ext uri="{9D8B030D-6E8A-4147-A177-3AD203B41FA5}">
                      <a16:colId xmlns:a16="http://schemas.microsoft.com/office/drawing/2014/main" val="373047705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公司参与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17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7207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761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4024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工作与生活平衡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73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729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我的直接上司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43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4506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83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588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价值观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896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8AD76C-86CD-C190-9D54-B96611571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13907"/>
              </p:ext>
            </p:extLst>
          </p:nvPr>
        </p:nvGraphicFramePr>
        <p:xfrm>
          <a:off x="7099709" y="1301232"/>
          <a:ext cx="3960000" cy="4436880"/>
        </p:xfrm>
        <a:graphic>
          <a:graphicData uri="http://schemas.openxmlformats.org/drawingml/2006/table">
            <a:tbl>
              <a:tblPr/>
              <a:tblGrid>
                <a:gridCol w="3960000">
                  <a:extLst>
                    <a:ext uri="{9D8B030D-6E8A-4147-A177-3AD203B41FA5}">
                      <a16:colId xmlns:a16="http://schemas.microsoft.com/office/drawing/2014/main" val="373047705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团队协作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89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714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高级管理层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510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与公司目标的联系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987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88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就业条件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2372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876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发展与晋升</a:t>
                      </a: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954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/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426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多元化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5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021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分析和打分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4E8CD9-7447-0260-B0CA-4CD63F943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79521"/>
              </p:ext>
            </p:extLst>
          </p:nvPr>
        </p:nvGraphicFramePr>
        <p:xfrm>
          <a:off x="1101531" y="1231969"/>
          <a:ext cx="1800000" cy="4802100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34966105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任期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129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808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地点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306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095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部门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228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490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汇报对象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5006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951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性别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121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90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年龄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1751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E0E205-BCED-825B-77D8-1D079077D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81922"/>
              </p:ext>
            </p:extLst>
          </p:nvPr>
        </p:nvGraphicFramePr>
        <p:xfrm>
          <a:off x="5092182" y="1231969"/>
          <a:ext cx="3408006" cy="2592000"/>
        </p:xfrm>
        <a:graphic>
          <a:graphicData uri="http://schemas.openxmlformats.org/drawingml/2006/table">
            <a:tbl>
              <a:tblPr/>
              <a:tblGrid>
                <a:gridCol w="897808">
                  <a:extLst>
                    <a:ext uri="{9D8B030D-6E8A-4147-A177-3AD203B41FA5}">
                      <a16:colId xmlns:a16="http://schemas.microsoft.com/office/drawing/2014/main" val="1930579953"/>
                    </a:ext>
                  </a:extLst>
                </a:gridCol>
                <a:gridCol w="2510198">
                  <a:extLst>
                    <a:ext uri="{9D8B030D-6E8A-4147-A177-3AD203B41FA5}">
                      <a16:colId xmlns:a16="http://schemas.microsoft.com/office/drawing/2014/main" val="229988706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强烈不赞同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6908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不赞同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657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略微不赞同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941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略微赞同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293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758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强烈赞同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8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2841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E4A8E3-DD4B-DCA7-A59F-19846C9C6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84063"/>
              </p:ext>
            </p:extLst>
          </p:nvPr>
        </p:nvGraphicFramePr>
        <p:xfrm>
          <a:off x="1107222" y="1287262"/>
          <a:ext cx="9686665" cy="3733023"/>
        </p:xfrm>
        <a:graphic>
          <a:graphicData uri="http://schemas.openxmlformats.org/drawingml/2006/table">
            <a:tbl>
              <a:tblPr/>
              <a:tblGrid>
                <a:gridCol w="1910046">
                  <a:extLst>
                    <a:ext uri="{9D8B030D-6E8A-4147-A177-3AD203B41FA5}">
                      <a16:colId xmlns:a16="http://schemas.microsoft.com/office/drawing/2014/main" val="3233759257"/>
                    </a:ext>
                  </a:extLst>
                </a:gridCol>
                <a:gridCol w="300151">
                  <a:extLst>
                    <a:ext uri="{9D8B030D-6E8A-4147-A177-3AD203B41FA5}">
                      <a16:colId xmlns:a16="http://schemas.microsoft.com/office/drawing/2014/main" val="3043991806"/>
                    </a:ext>
                  </a:extLst>
                </a:gridCol>
                <a:gridCol w="7476468">
                  <a:extLst>
                    <a:ext uri="{9D8B030D-6E8A-4147-A177-3AD203B41FA5}">
                      <a16:colId xmlns:a16="http://schemas.microsoft.com/office/drawing/2014/main" val="3533943704"/>
                    </a:ext>
                  </a:extLst>
                </a:gridCol>
              </a:tblGrid>
              <a:tr h="3597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公司参与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我对就职于 Insightec 感到满意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8171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我对就职于 Insightec 感到自豪</a:t>
                      </a:r>
                      <a:endParaRPr lang="en-US" sz="1600" b="0" i="0" u="none" strike="sng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40372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我认为自己至少未来 2 年内会继续供职于 Insightec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847978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我会推荐朋友来这里工作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11719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190744"/>
                  </a:ext>
                </a:extLst>
              </a:tr>
              <a:tr h="3597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工作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我的工作兼具趣味性和挑战性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477122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我的角色给我带来志得意满的感觉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315017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我知道我在工作中应该做什么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98154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我拥有必要的资源和工具来成功履行自己的工作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111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我受到鼓励去自主完成工作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3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4133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3209FE-6415-7A85-AED8-D3CBDBFF3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38431"/>
              </p:ext>
            </p:extLst>
          </p:nvPr>
        </p:nvGraphicFramePr>
        <p:xfrm>
          <a:off x="791087" y="1209916"/>
          <a:ext cx="9097600" cy="4320000"/>
        </p:xfrm>
        <a:graphic>
          <a:graphicData uri="http://schemas.openxmlformats.org/drawingml/2006/table">
            <a:tbl>
              <a:tblPr/>
              <a:tblGrid>
                <a:gridCol w="2418105">
                  <a:extLst>
                    <a:ext uri="{9D8B030D-6E8A-4147-A177-3AD203B41FA5}">
                      <a16:colId xmlns:a16="http://schemas.microsoft.com/office/drawing/2014/main" val="547511895"/>
                    </a:ext>
                  </a:extLst>
                </a:gridCol>
                <a:gridCol w="518746">
                  <a:extLst>
                    <a:ext uri="{9D8B030D-6E8A-4147-A177-3AD203B41FA5}">
                      <a16:colId xmlns:a16="http://schemas.microsoft.com/office/drawing/2014/main" val="1445876268"/>
                    </a:ext>
                  </a:extLst>
                </a:gridCol>
                <a:gridCol w="6160749">
                  <a:extLst>
                    <a:ext uri="{9D8B030D-6E8A-4147-A177-3AD203B41FA5}">
                      <a16:colId xmlns:a16="http://schemas.microsoft.com/office/drawing/2014/main" val="189826564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工作与生活平衡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我在工作和个人生活之间保持平衡</a:t>
                      </a:r>
                      <a:endParaRPr lang="en-US" sz="1600" b="0" i="0" u="none" strike="noStrike" kern="1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517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公司鼓励并促进工作与生活的平衡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029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61546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直接上司</a:t>
                      </a:r>
                    </a:p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和我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我的经理为执行任务设定清晰而又明确的目标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42117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我定期收到经理的反馈意见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40155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我从直接上司那里得到了有效的反馈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0152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我的经理认可我的努力和成果</a:t>
                      </a:r>
                      <a:endParaRPr lang="en-US" sz="1600" b="0" i="0" u="none" strike="sng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9153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我的经理给予我人性化的关怀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311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8366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我的队友们彼此合作、互相帮助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1225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我的团队齐心协力地工作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946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我的团队中有非常专业的人，我可以向他们学习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0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2258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CEF18-6FF1-CAB0-AD21-165469B27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83148"/>
              </p:ext>
            </p:extLst>
          </p:nvPr>
        </p:nvGraphicFramePr>
        <p:xfrm>
          <a:off x="928738" y="1121426"/>
          <a:ext cx="10279110" cy="4320000"/>
        </p:xfrm>
        <a:graphic>
          <a:graphicData uri="http://schemas.openxmlformats.org/drawingml/2006/table">
            <a:tbl>
              <a:tblPr/>
              <a:tblGrid>
                <a:gridCol w="2059734">
                  <a:extLst>
                    <a:ext uri="{9D8B030D-6E8A-4147-A177-3AD203B41FA5}">
                      <a16:colId xmlns:a16="http://schemas.microsoft.com/office/drawing/2014/main" val="1511029866"/>
                    </a:ext>
                  </a:extLst>
                </a:gridCol>
                <a:gridCol w="403869">
                  <a:extLst>
                    <a:ext uri="{9D8B030D-6E8A-4147-A177-3AD203B41FA5}">
                      <a16:colId xmlns:a16="http://schemas.microsoft.com/office/drawing/2014/main" val="2210476966"/>
                    </a:ext>
                  </a:extLst>
                </a:gridCol>
                <a:gridCol w="7815507">
                  <a:extLst>
                    <a:ext uri="{9D8B030D-6E8A-4147-A177-3AD203B41FA5}">
                      <a16:colId xmlns:a16="http://schemas.microsoft.com/office/drawing/2014/main" val="20700184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团队协作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公司的团队以高效和配合的方式共同工作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56309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公司的经理们都很配合，互相帮助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61867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development and promotion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915536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发展与晋升</a:t>
                      </a:r>
                      <a:endParaRPr lang="en-US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我有机会在公司内部取得职业发展并学习新的东西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37087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公司投资于员工的培训和职业发展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7002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我有机会在公司得到晋升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625614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公司在员工晋升方面任人唯贤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7794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56101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行政领导层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我信任 Insightec 的领导团队</a:t>
                      </a: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561641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领导层制定了高标准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790988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领导者公开透明地向员工通报公司的决定和变化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45802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公司领导公平有礼地对待员工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58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8481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169811-8549-2212-A90E-7582152EE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72812"/>
              </p:ext>
            </p:extLst>
          </p:nvPr>
        </p:nvGraphicFramePr>
        <p:xfrm>
          <a:off x="814263" y="1035243"/>
          <a:ext cx="9097600" cy="4860000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39740827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7395941"/>
                    </a:ext>
                  </a:extLst>
                </a:gridCol>
                <a:gridCol w="6959600">
                  <a:extLst>
                    <a:ext uri="{9D8B030D-6E8A-4147-A177-3AD203B41FA5}">
                      <a16:colId xmlns:a16="http://schemas.microsoft.com/office/drawing/2014/main" val="2340210925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与公司目标的联系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我熟悉公司的业务目标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01282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2766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我看好公司的长期成功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81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我相信公司具有创新创业精神，并是其所在领域的领导者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99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8159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就业条件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我获得公平的报酬和福利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2926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我对自己未来在公司的就业感到放心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2381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42562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价值观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我熟悉组织的价值观</a:t>
                      </a:r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2335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我适应组织的文化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0315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54368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多元化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我们具有开放的组织文化，接受个体差异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7844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我认为 Insightec</a:t>
                      </a:r>
                      <a:r>
                        <a:rPr lang="zh-CN" sz="16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支持</a:t>
                      </a:r>
                      <a:r>
                        <a:rPr lang="zh-CN" sz="16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多元化和包容性 </a:t>
                      </a:r>
                      <a:r>
                        <a:rPr lang="zh-CN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（例如在年龄、性别、种族、语言、想法和观点等方面） 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4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81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2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10.xml><?xml version="1.0" encoding="utf-8"?>
<a:theme xmlns:a="http://schemas.openxmlformats.org/drawingml/2006/main" name="2_Divider">
  <a:themeElements>
    <a:clrScheme name="Insightec">
      <a:dk1>
        <a:srgbClr val="000000"/>
      </a:dk1>
      <a:lt1>
        <a:srgbClr val="FFFFFF"/>
      </a:lt1>
      <a:dk2>
        <a:srgbClr val="0646B3"/>
      </a:dk2>
      <a:lt2>
        <a:srgbClr val="20CAF9"/>
      </a:lt2>
      <a:accent1>
        <a:srgbClr val="0C6EF8"/>
      </a:accent1>
      <a:accent2>
        <a:srgbClr val="07AFBA"/>
      </a:accent2>
      <a:accent3>
        <a:srgbClr val="708BA1"/>
      </a:accent3>
      <a:accent4>
        <a:srgbClr val="D9E8EF"/>
      </a:accent4>
      <a:accent5>
        <a:srgbClr val="EDA240"/>
      </a:accent5>
      <a:accent6>
        <a:srgbClr val="93D548"/>
      </a:accent6>
      <a:hlink>
        <a:srgbClr val="ECDF30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Slide">
  <a:themeElements>
    <a:clrScheme name="Insightec">
      <a:dk1>
        <a:srgbClr val="000000"/>
      </a:dk1>
      <a:lt1>
        <a:srgbClr val="FFFFFF"/>
      </a:lt1>
      <a:dk2>
        <a:srgbClr val="0646B3"/>
      </a:dk2>
      <a:lt2>
        <a:srgbClr val="20CAF9"/>
      </a:lt2>
      <a:accent1>
        <a:srgbClr val="0C6EF8"/>
      </a:accent1>
      <a:accent2>
        <a:srgbClr val="07AFBA"/>
      </a:accent2>
      <a:accent3>
        <a:srgbClr val="708BA1"/>
      </a:accent3>
      <a:accent4>
        <a:srgbClr val="D9E8EF"/>
      </a:accent4>
      <a:accent5>
        <a:srgbClr val="EDA240"/>
      </a:accent5>
      <a:accent6>
        <a:srgbClr val="93D548"/>
      </a:accent6>
      <a:hlink>
        <a:srgbClr val="ECDF30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3.xml><?xml version="1.0" encoding="utf-8"?>
<a:theme xmlns:a="http://schemas.openxmlformats.org/drawingml/2006/main" name="6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4.xml><?xml version="1.0" encoding="utf-8"?>
<a:theme xmlns:a="http://schemas.openxmlformats.org/drawingml/2006/main" name="9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5.xml><?xml version="1.0" encoding="utf-8"?>
<a:theme xmlns:a="http://schemas.openxmlformats.org/drawingml/2006/main" name="3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6.xml><?xml version="1.0" encoding="utf-8"?>
<a:theme xmlns:a="http://schemas.openxmlformats.org/drawingml/2006/main" name="4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7.xml><?xml version="1.0" encoding="utf-8"?>
<a:theme xmlns:a="http://schemas.openxmlformats.org/drawingml/2006/main" name="7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8.xml><?xml version="1.0" encoding="utf-8"?>
<a:theme xmlns:a="http://schemas.openxmlformats.org/drawingml/2006/main" name="12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9.xml><?xml version="1.0" encoding="utf-8"?>
<a:theme xmlns:a="http://schemas.openxmlformats.org/drawingml/2006/main" name="13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8441CCF035049829E1888F0895398" ma:contentTypeVersion="14" ma:contentTypeDescription="Create a new document." ma:contentTypeScope="" ma:versionID="1d5f694cb3ee2c8df28cef542fd049c0">
  <xsd:schema xmlns:xsd="http://www.w3.org/2001/XMLSchema" xmlns:xs="http://www.w3.org/2001/XMLSchema" xmlns:p="http://schemas.microsoft.com/office/2006/metadata/properties" xmlns:ns3="ce42f310-0070-4104-8123-9565b91d6878" xmlns:ns4="7ce6207a-421d-4787-b4d1-0cea94187494" targetNamespace="http://schemas.microsoft.com/office/2006/metadata/properties" ma:root="true" ma:fieldsID="57059c95e50309ef604ce3376d993794" ns3:_="" ns4:_="">
    <xsd:import namespace="ce42f310-0070-4104-8123-9565b91d6878"/>
    <xsd:import namespace="7ce6207a-421d-4787-b4d1-0cea941874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2f310-0070-4104-8123-9565b91d68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6207a-421d-4787-b4d1-0cea94187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04595-DE6B-46FB-9669-9B38CDFD4B14}">
  <ds:schemaRefs>
    <ds:schemaRef ds:uri="http://purl.org/dc/elements/1.1/"/>
    <ds:schemaRef ds:uri="http://schemas.microsoft.com/office/2006/metadata/properties"/>
    <ds:schemaRef ds:uri="7ce6207a-421d-4787-b4d1-0cea9418749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42f310-0070-4104-8123-9565b91d687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BE1C3F-CB55-42DC-8915-1BF069312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4E691D-7C09-430E-950F-C22193A79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2f310-0070-4104-8123-9565b91d6878"/>
    <ds:schemaRef ds:uri="7ce6207a-421d-4787-b4d1-0cea94187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4e05dc9-2ff5-490f-b279-40a53a913c1a}" enabled="1" method="Privileged" siteId="{2d59de57-6f89-47eb-8e50-2f6df890233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14823</TotalTime>
  <Words>496</Words>
  <Application>Microsoft Office PowerPoint</Application>
  <PresentationFormat>宽屏</PresentationFormat>
  <Paragraphs>126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Proxima Nova</vt:lpstr>
      <vt:lpstr>Proxima Nova Light</vt:lpstr>
      <vt:lpstr>SimSun</vt:lpstr>
      <vt:lpstr>Arial</vt:lpstr>
      <vt:lpstr>Calibri</vt:lpstr>
      <vt:lpstr>Calibri Light</vt:lpstr>
      <vt:lpstr>Wingdings</vt:lpstr>
      <vt:lpstr>2_Office Theme</vt:lpstr>
      <vt:lpstr>8_Office Theme</vt:lpstr>
      <vt:lpstr>6_Office Theme</vt:lpstr>
      <vt:lpstr>9_Office Theme</vt:lpstr>
      <vt:lpstr>3_Office Theme</vt:lpstr>
      <vt:lpstr>4_Office Theme</vt:lpstr>
      <vt:lpstr>7_Office Theme</vt:lpstr>
      <vt:lpstr>12_Office Theme</vt:lpstr>
      <vt:lpstr>13_Office Theme</vt:lpstr>
      <vt:lpstr>2_Divider</vt:lpstr>
      <vt:lpstr>Title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Campo</dc:creator>
  <cp:lastModifiedBy>Administrator</cp:lastModifiedBy>
  <cp:revision>280</cp:revision>
  <cp:lastPrinted>2021-02-03T21:20:07Z</cp:lastPrinted>
  <dcterms:created xsi:type="dcterms:W3CDTF">2021-01-05T14:19:11Z</dcterms:created>
  <dcterms:modified xsi:type="dcterms:W3CDTF">2022-07-29T02:54:42Z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0x010100D778441CCF035049829E1888F0895398</vt:lpwstr>
  </property>
</Properties>
</file>