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9.xml" ContentType="application/vnd.openxmlformats-officedocument.theme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1"/>
    <p:sldMasterId id="2147483665" r:id="rId2"/>
    <p:sldMasterId id="2147483673" r:id="rId3"/>
    <p:sldMasterId id="2147483678" r:id="rId4"/>
    <p:sldMasterId id="2147483683" r:id="rId5"/>
    <p:sldMasterId id="2147483691" r:id="rId6"/>
    <p:sldMasterId id="2147483709" r:id="rId7"/>
    <p:sldMasterId id="2147483761" r:id="rId8"/>
    <p:sldMasterId id="2147483766" r:id="rId9"/>
    <p:sldMasterId id="2147483807" r:id="rId10"/>
    <p:sldMasterId id="2147483809" r:id="rId11"/>
  </p:sldMasterIdLst>
  <p:notesMasterIdLst>
    <p:notesMasterId r:id="rId19"/>
  </p:notesMasterIdLst>
  <p:sldIdLst>
    <p:sldId id="256" r:id="rId12"/>
    <p:sldId id="2145705550" r:id="rId13"/>
    <p:sldId id="2145705575" r:id="rId14"/>
    <p:sldId id="2145705574" r:id="rId15"/>
    <p:sldId id="2145705556" r:id="rId16"/>
    <p:sldId id="2145705535" r:id="rId17"/>
    <p:sldId id="2145705544" r:id="rId18"/>
  </p:sldIdLst>
  <p:sldSz cx="12192000" cy="6858000"/>
  <p:notesSz cx="6950075" cy="9236075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134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microsoft.com/office/2018/10/relationships/authors" Target="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5DAB8AC-F823-49E1-B2A8-BD6F3C3F19BF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0B81A87-6012-4D3D-A2B1-32E55C1EA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6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539530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4D944-7AEC-4B4E-8CF1-F6B271824FC2}"/>
              </a:ext>
            </a:extLst>
          </p:cNvPr>
          <p:cNvSpPr txBox="1"/>
          <p:nvPr userDrawn="1"/>
        </p:nvSpPr>
        <p:spPr>
          <a:xfrm>
            <a:off x="9370675" y="3374136"/>
            <a:ext cx="1962912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团队协作</a:t>
            </a:r>
          </a:p>
          <a:p>
            <a:r>
              <a:rPr lang="zh-CN" sz="2000" b="1" i="0" strike="noStrike" cap="none" spc="0" baseline="0">
                <a:solidFill>
                  <a:srgbClr val="61C7EE"/>
                </a:solidFill>
                <a:effectLst/>
                <a:latin typeface="SimSun"/>
                <a:ea typeface="SimSun"/>
                <a:cs typeface="SimSun"/>
              </a:rPr>
              <a:t>实现成功</a:t>
            </a:r>
            <a:endParaRPr lang="en-US" sz="140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12243-59BD-41E2-8964-BC9081FB9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0750" y="3501908"/>
            <a:ext cx="865595" cy="7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2381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5879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427" y="256806"/>
            <a:ext cx="10363200" cy="701731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899" y="6399456"/>
            <a:ext cx="625850" cy="365125"/>
          </a:xfrm>
          <a:prstGeom prst="rect">
            <a:avLst/>
          </a:prstGeom>
        </p:spPr>
        <p:txBody>
          <a:bodyPr vert="horz" lIns="121858" tIns="60928" rIns="121858" bIns="60928" rtlCol="0" anchor="ctr"/>
          <a:lstStyle>
            <a:lvl1pPr algn="l">
              <a:defRPr sz="13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EDF7F-F47B-4B72-AE68-A5439B4C910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262472" y="1189572"/>
            <a:ext cx="116713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2699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1900">
                <a:latin typeface="+mj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0600929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882805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8A8B-5C5A-9543-8386-49163C8F3951}"/>
              </a:ext>
            </a:extLst>
          </p:cNvPr>
          <p:cNvSpPr txBox="1"/>
          <p:nvPr/>
        </p:nvSpPr>
        <p:spPr>
          <a:xfrm>
            <a:off x="1304365" y="6347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9469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817" y="131355"/>
            <a:ext cx="11227273" cy="70173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342428" y="1189570"/>
            <a:ext cx="114528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94299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763" y="6097880"/>
            <a:ext cx="2121564" cy="350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5AFB6D-B3A0-FF43-8868-12C8CB80A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3" y="5769030"/>
            <a:ext cx="1810693" cy="679011"/>
          </a:xfrm>
          <a:prstGeom prst="rect">
            <a:avLst/>
          </a:prstGeom>
        </p:spPr>
      </p:pic>
      <p:pic>
        <p:nvPicPr>
          <p:cNvPr id="6" name="Picture 5" descr="A picture containing outdoor object, web&#10;&#10;Description generated with high confidence">
            <a:extLst>
              <a:ext uri="{FF2B5EF4-FFF2-40B4-BE49-F238E27FC236}">
                <a16:creationId xmlns:a16="http://schemas.microsoft.com/office/drawing/2014/main" id="{DF87BA7D-F835-4EC1-858D-F64884423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0"/>
            <a:ext cx="12191980" cy="54625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58F26D-1DFE-4829-B62E-84C5AE2C1031}"/>
              </a:ext>
            </a:extLst>
          </p:cNvPr>
          <p:cNvSpPr/>
          <p:nvPr/>
        </p:nvSpPr>
        <p:spPr>
          <a:xfrm>
            <a:off x="6892644" y="647945"/>
            <a:ext cx="4207377" cy="416665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/>
            <a:r>
              <a:rPr lang="zh-CN" sz="54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谢谢您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F42C00-A938-4371-AA69-4C831DFB42CE}"/>
              </a:ext>
            </a:extLst>
          </p:cNvPr>
          <p:cNvGrpSpPr/>
          <p:nvPr/>
        </p:nvGrpSpPr>
        <p:grpSpPr>
          <a:xfrm>
            <a:off x="6362704" y="3429000"/>
            <a:ext cx="1059879" cy="1031317"/>
            <a:chOff x="7584011" y="4118411"/>
            <a:chExt cx="2196094" cy="21369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8B727F-05CE-40AB-9D75-7A5B20BBB859}"/>
                </a:ext>
              </a:extLst>
            </p:cNvPr>
            <p:cNvSpPr/>
            <p:nvPr/>
          </p:nvSpPr>
          <p:spPr>
            <a:xfrm>
              <a:off x="7584011" y="4118411"/>
              <a:ext cx="2196094" cy="2136913"/>
            </a:xfrm>
            <a:prstGeom prst="rect">
              <a:avLst/>
            </a:prstGeom>
            <a:solidFill>
              <a:srgbClr val="000000">
                <a:alpha val="6902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BAC617-7D06-485B-AF2E-07705434F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66" y="4589428"/>
              <a:ext cx="1306466" cy="1187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960753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77241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8A8B-5C5A-9543-8386-49163C8F3951}"/>
              </a:ext>
            </a:extLst>
          </p:cNvPr>
          <p:cNvSpPr txBox="1"/>
          <p:nvPr/>
        </p:nvSpPr>
        <p:spPr>
          <a:xfrm>
            <a:off x="1304365" y="6347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09013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817" y="131355"/>
            <a:ext cx="11227273" cy="70173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342428" y="1189570"/>
            <a:ext cx="114528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561368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8A8B-5C5A-9543-8386-49163C8F3951}"/>
              </a:ext>
            </a:extLst>
          </p:cNvPr>
          <p:cNvSpPr txBox="1"/>
          <p:nvPr/>
        </p:nvSpPr>
        <p:spPr>
          <a:xfrm>
            <a:off x="1304365" y="6347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422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2904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68544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158A8B-5C5A-9543-8386-49163C8F3951}"/>
              </a:ext>
            </a:extLst>
          </p:cNvPr>
          <p:cNvSpPr txBox="1"/>
          <p:nvPr/>
        </p:nvSpPr>
        <p:spPr>
          <a:xfrm>
            <a:off x="1304365" y="63470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4380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817" y="131355"/>
            <a:ext cx="11227273" cy="70173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342428" y="1189570"/>
            <a:ext cx="114528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921779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427" y="192835"/>
            <a:ext cx="10363200" cy="829791"/>
          </a:xfrm>
        </p:spPr>
        <p:txBody>
          <a:bodyPr>
            <a:normAutofit/>
          </a:bodyPr>
          <a:lstStyle>
            <a:lvl1pPr>
              <a:defRPr lang="en-US" sz="3199" b="0" kern="1200" cap="none" spc="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899" y="6399456"/>
            <a:ext cx="625850" cy="365125"/>
          </a:xfrm>
          <a:prstGeom prst="rect">
            <a:avLst/>
          </a:prstGeom>
        </p:spPr>
        <p:txBody>
          <a:bodyPr vert="horz" lIns="120551" tIns="60271" rIns="120551" bIns="60271" rtlCol="0" anchor="ctr"/>
          <a:lstStyle>
            <a:lvl1pPr algn="l">
              <a:defRPr sz="1300">
                <a:solidFill>
                  <a:schemeClr val="accent1"/>
                </a:solidFill>
              </a:defRPr>
            </a:lvl1pPr>
          </a:lstStyle>
          <a:p>
            <a:fld id="{3256ECB9-5F1A-4D43-A04A-3A2F9904218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262551" y="1189631"/>
            <a:ext cx="116713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2699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1900">
                <a:latin typeface="+mj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6061619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763" y="6097880"/>
            <a:ext cx="2121564" cy="350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5AFB6D-B3A0-FF43-8868-12C8CB80A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3" y="5769030"/>
            <a:ext cx="1810693" cy="679011"/>
          </a:xfrm>
          <a:prstGeom prst="rect">
            <a:avLst/>
          </a:prstGeom>
        </p:spPr>
      </p:pic>
      <p:pic>
        <p:nvPicPr>
          <p:cNvPr id="6" name="Picture 5" descr="A picture containing outdoor object, web&#10;&#10;Description generated with high confidence">
            <a:extLst>
              <a:ext uri="{FF2B5EF4-FFF2-40B4-BE49-F238E27FC236}">
                <a16:creationId xmlns:a16="http://schemas.microsoft.com/office/drawing/2014/main" id="{DF87BA7D-F835-4EC1-858D-F64884423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" y="0"/>
            <a:ext cx="12191980" cy="54625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58F26D-1DFE-4829-B62E-84C5AE2C1031}"/>
              </a:ext>
            </a:extLst>
          </p:cNvPr>
          <p:cNvSpPr/>
          <p:nvPr/>
        </p:nvSpPr>
        <p:spPr>
          <a:xfrm>
            <a:off x="6892644" y="647945"/>
            <a:ext cx="4207377" cy="4166656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1" algn="ctr"/>
            <a:r>
              <a:rPr lang="zh-CN" sz="54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谢谢您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EF42C00-A938-4371-AA69-4C831DFB42CE}"/>
              </a:ext>
            </a:extLst>
          </p:cNvPr>
          <p:cNvGrpSpPr/>
          <p:nvPr/>
        </p:nvGrpSpPr>
        <p:grpSpPr>
          <a:xfrm>
            <a:off x="6362704" y="3429000"/>
            <a:ext cx="1059879" cy="1031317"/>
            <a:chOff x="7584011" y="4118411"/>
            <a:chExt cx="2196094" cy="21369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8B727F-05CE-40AB-9D75-7A5B20BBB859}"/>
                </a:ext>
              </a:extLst>
            </p:cNvPr>
            <p:cNvSpPr/>
            <p:nvPr/>
          </p:nvSpPr>
          <p:spPr>
            <a:xfrm>
              <a:off x="7584011" y="4118411"/>
              <a:ext cx="2196094" cy="2136913"/>
            </a:xfrm>
            <a:prstGeom prst="rect">
              <a:avLst/>
            </a:prstGeom>
            <a:solidFill>
              <a:srgbClr val="000000">
                <a:alpha val="69020"/>
              </a:srgb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ABAC617-7D06-485B-AF2E-07705434F28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366" y="4589428"/>
              <a:ext cx="1306466" cy="1187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71768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4D944-7AEC-4B4E-8CF1-F6B271824FC2}"/>
              </a:ext>
            </a:extLst>
          </p:cNvPr>
          <p:cNvSpPr txBox="1"/>
          <p:nvPr userDrawn="1"/>
        </p:nvSpPr>
        <p:spPr>
          <a:xfrm>
            <a:off x="9370675" y="3374136"/>
            <a:ext cx="1962912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团队协作</a:t>
            </a:r>
          </a:p>
          <a:p>
            <a:r>
              <a:rPr lang="zh-CN" sz="2000" b="1" i="0" strike="noStrike" cap="none" spc="0" baseline="0">
                <a:solidFill>
                  <a:srgbClr val="61C7EE"/>
                </a:solidFill>
                <a:effectLst/>
                <a:latin typeface="SimSun"/>
                <a:ea typeface="SimSun"/>
                <a:cs typeface="SimSun"/>
              </a:rPr>
              <a:t>实现成功</a:t>
            </a:r>
            <a:endParaRPr lang="en-US" sz="140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12243-59BD-41E2-8964-BC9081FB9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0750" y="3501908"/>
            <a:ext cx="865595" cy="7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239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938118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427" y="256806"/>
            <a:ext cx="10363200" cy="701731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899" y="6399456"/>
            <a:ext cx="625850" cy="365125"/>
          </a:xfrm>
          <a:prstGeom prst="rect">
            <a:avLst/>
          </a:prstGeom>
        </p:spPr>
        <p:txBody>
          <a:bodyPr vert="horz" lIns="121858" tIns="60928" rIns="121858" bIns="60928" rtlCol="0" anchor="ctr"/>
          <a:lstStyle>
            <a:lvl1pPr algn="l">
              <a:defRPr sz="13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EDF7F-F47B-4B72-AE68-A5439B4C910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262472" y="1189572"/>
            <a:ext cx="116713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2699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1900">
                <a:latin typeface="+mj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22047620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4D944-7AEC-4B4E-8CF1-F6B271824FC2}"/>
              </a:ext>
            </a:extLst>
          </p:cNvPr>
          <p:cNvSpPr txBox="1"/>
          <p:nvPr userDrawn="1"/>
        </p:nvSpPr>
        <p:spPr>
          <a:xfrm>
            <a:off x="9370675" y="3374136"/>
            <a:ext cx="1962912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团队协作</a:t>
            </a:r>
          </a:p>
          <a:p>
            <a:r>
              <a:rPr lang="zh-CN" sz="2000" b="1" i="0" strike="noStrike" cap="none" spc="0" baseline="0">
                <a:solidFill>
                  <a:srgbClr val="61C7EE"/>
                </a:solidFill>
                <a:effectLst/>
                <a:latin typeface="SimSun"/>
                <a:ea typeface="SimSun"/>
                <a:cs typeface="SimSun"/>
              </a:rPr>
              <a:t>实现成功</a:t>
            </a:r>
            <a:endParaRPr lang="en-US" sz="140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12243-59BD-41E2-8964-BC9081FB9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0750" y="3501908"/>
            <a:ext cx="865595" cy="7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2570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3817" y="131355"/>
            <a:ext cx="11227273" cy="70173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342428" y="1189570"/>
            <a:ext cx="114528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854569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601670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427" y="256806"/>
            <a:ext cx="10363200" cy="701731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899" y="6399456"/>
            <a:ext cx="625850" cy="365125"/>
          </a:xfrm>
          <a:prstGeom prst="rect">
            <a:avLst/>
          </a:prstGeom>
        </p:spPr>
        <p:txBody>
          <a:bodyPr vert="horz" lIns="121858" tIns="60928" rIns="121858" bIns="60928" rtlCol="0" anchor="ctr"/>
          <a:lstStyle>
            <a:lvl1pPr algn="l">
              <a:defRPr sz="13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EDF7F-F47B-4B72-AE68-A5439B4C910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262472" y="1189572"/>
            <a:ext cx="116713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2699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1900">
                <a:latin typeface="+mj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365096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85455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B6B30-C670-5749-BC69-73C8F18602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4934" y="4023202"/>
            <a:ext cx="2743200" cy="365125"/>
          </a:xfrm>
        </p:spPr>
        <p:txBody>
          <a:bodyPr/>
          <a:lstStyle>
            <a:lvl1pPr>
              <a:defRPr sz="2400" b="0" i="0">
                <a:solidFill>
                  <a:schemeClr val="bg2"/>
                </a:solidFill>
                <a:latin typeface="Proxima Nova Light" panose="02000506030000020004" pitchFamily="2" charset="0"/>
              </a:defRPr>
            </a:lvl1pPr>
          </a:lstStyle>
          <a:p>
            <a:fld id="{D441B81A-BCCF-46EA-AC19-2021A7A05624}" type="datetimeyyyy">
              <a:rPr lang="en-US" smtClean="0"/>
              <a:t>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0795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1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9B5D31B-0954-6747-82DA-6DA8BA0577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16FA1-3057-7C4E-85DA-34CAE7A1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92932" y="6551629"/>
            <a:ext cx="399067" cy="306371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fld id="{0E7E4E21-CF52-5A40-B67B-AC3EC74B5C8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272887A-1E1A-B240-A502-16C7220EB5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233206"/>
            <a:ext cx="10903048" cy="297157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pPr lvl="0"/>
            <a:r>
              <a:rPr lang="en-US"/>
              <a:t>SLIDE TITLE GOES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3CF741-6944-4136-B60A-94D2350C79B2}"/>
              </a:ext>
            </a:extLst>
          </p:cNvPr>
          <p:cNvSpPr txBox="1"/>
          <p:nvPr userDrawn="1"/>
        </p:nvSpPr>
        <p:spPr>
          <a:xfrm>
            <a:off x="295179" y="6508155"/>
            <a:ext cx="2087592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8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机密</a:t>
            </a:r>
          </a:p>
        </p:txBody>
      </p:sp>
    </p:spTree>
    <p:extLst>
      <p:ext uri="{BB962C8B-B14F-4D97-AF65-F5344CB8AC3E}">
        <p14:creationId xmlns:p14="http://schemas.microsoft.com/office/powerpoint/2010/main" val="156083900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92">
          <p15:clr>
            <a:srgbClr val="FBAE40"/>
          </p15:clr>
        </p15:guide>
        <p15:guide id="3" pos="748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4D944-7AEC-4B4E-8CF1-F6B271824FC2}"/>
              </a:ext>
            </a:extLst>
          </p:cNvPr>
          <p:cNvSpPr txBox="1"/>
          <p:nvPr userDrawn="1"/>
        </p:nvSpPr>
        <p:spPr>
          <a:xfrm>
            <a:off x="9370675" y="3374136"/>
            <a:ext cx="1962912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团队协作</a:t>
            </a:r>
          </a:p>
          <a:p>
            <a:r>
              <a:rPr lang="zh-CN" sz="2000" b="1" i="0" strike="noStrike" cap="none" spc="0" baseline="0">
                <a:solidFill>
                  <a:srgbClr val="61C7EE"/>
                </a:solidFill>
                <a:effectLst/>
                <a:latin typeface="SimSun"/>
                <a:ea typeface="SimSun"/>
                <a:cs typeface="SimSun"/>
              </a:rPr>
              <a:t>实现成功</a:t>
            </a:r>
            <a:endParaRPr lang="en-US" sz="140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12243-59BD-41E2-8964-BC9081FB9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0750" y="3501908"/>
            <a:ext cx="865595" cy="7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4029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638524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427" y="256806"/>
            <a:ext cx="10363200" cy="701731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899" y="6399456"/>
            <a:ext cx="625850" cy="365125"/>
          </a:xfrm>
          <a:prstGeom prst="rect">
            <a:avLst/>
          </a:prstGeom>
        </p:spPr>
        <p:txBody>
          <a:bodyPr vert="horz" lIns="121858" tIns="60928" rIns="121858" bIns="60928" rtlCol="0" anchor="ctr"/>
          <a:lstStyle>
            <a:lvl1pPr algn="l">
              <a:defRPr sz="13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EDF7F-F47B-4B72-AE68-A5439B4C910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262472" y="1189572"/>
            <a:ext cx="116713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2699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1900">
                <a:latin typeface="+mj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568120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1254" y="5410667"/>
            <a:ext cx="6029607" cy="590931"/>
          </a:xfr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1254" y="6086309"/>
            <a:ext cx="6029607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4D944-7AEC-4B4E-8CF1-F6B271824FC2}"/>
              </a:ext>
            </a:extLst>
          </p:cNvPr>
          <p:cNvSpPr txBox="1"/>
          <p:nvPr userDrawn="1"/>
        </p:nvSpPr>
        <p:spPr>
          <a:xfrm>
            <a:off x="9370675" y="3374136"/>
            <a:ext cx="1962912" cy="883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2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团队协作</a:t>
            </a:r>
          </a:p>
          <a:p>
            <a:r>
              <a:rPr lang="zh-CN" sz="2000" b="1" i="0" strike="noStrike" cap="none" spc="0" baseline="0">
                <a:solidFill>
                  <a:srgbClr val="61C7EE"/>
                </a:solidFill>
                <a:effectLst/>
                <a:latin typeface="SimSun"/>
                <a:ea typeface="SimSun"/>
                <a:cs typeface="SimSun"/>
              </a:rPr>
              <a:t>实现成功</a:t>
            </a:r>
            <a:endParaRPr lang="en-US" sz="1400">
              <a:solidFill>
                <a:schemeClr val="accent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A12243-59BD-41E2-8964-BC9081FB99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00750" y="3501908"/>
            <a:ext cx="865595" cy="78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2914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buClrTx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777952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427" y="256806"/>
            <a:ext cx="10363200" cy="701731"/>
          </a:xfrm>
        </p:spPr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3899" y="6399456"/>
            <a:ext cx="625850" cy="365125"/>
          </a:xfrm>
          <a:prstGeom prst="rect">
            <a:avLst/>
          </a:prstGeom>
        </p:spPr>
        <p:txBody>
          <a:bodyPr vert="horz" lIns="121858" tIns="60928" rIns="121858" bIns="60928" rtlCol="0" anchor="ctr"/>
          <a:lstStyle>
            <a:lvl1pPr algn="l">
              <a:defRPr sz="13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EDF7F-F47B-4B72-AE68-A5439B4C910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  <p:sp>
        <p:nvSpPr>
          <p:cNvPr id="4" name="Content Placeholder 7"/>
          <p:cNvSpPr>
            <a:spLocks noGrp="1"/>
          </p:cNvSpPr>
          <p:nvPr>
            <p:ph sz="quarter" idx="10"/>
          </p:nvPr>
        </p:nvSpPr>
        <p:spPr>
          <a:xfrm>
            <a:off x="262472" y="1189572"/>
            <a:ext cx="11671300" cy="4576233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 sz="2699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1900">
                <a:latin typeface="+mj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9284365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32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png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218" y="979382"/>
            <a:ext cx="1073210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218" y="1760537"/>
            <a:ext cx="10732106" cy="41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894316" y="52785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4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/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E167C0-896C-E04C-9BEE-831522A9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D37C9-D169-DB46-8399-15693C443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45F4A-F1B1-D74B-BCDB-24A8A8141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53A1-EE6F-41B3-B431-570C113D7890}" type="datetimeyyyy">
              <a:rPr lang="en-US" smtClean="0"/>
              <a:t>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6C076-0B9F-4D45-B135-82F0249C9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9B2FF-7233-D24F-9593-CB3BC553E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E4E21-CF52-5A40-B67B-AC3EC74B5C89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seat&#10;&#10;Description automatically generated">
            <a:extLst>
              <a:ext uri="{FF2B5EF4-FFF2-40B4-BE49-F238E27FC236}">
                <a16:creationId xmlns:a16="http://schemas.microsoft.com/office/drawing/2014/main" id="{520149A4-8459-2848-8EE2-5AE59EDCDB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3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</p:sldLayoutIdLst>
  <p:transition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E167C0-896C-E04C-9BEE-831522A91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6D37C9-D169-DB46-8399-15693C443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45F4A-F1B1-D74B-BCDB-24A8A8141A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BF9B4-D83B-425F-8635-FE5B8BBD9D6A}" type="datetimeyyyy">
              <a:rPr lang="en-US" smtClean="0"/>
              <a:t>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6C076-0B9F-4D45-B135-82F0249C9D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9B2FF-7233-D24F-9593-CB3BC553E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E4E21-CF52-5A40-B67B-AC3EC74B5C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4FF8870-EAA6-F74C-9C5A-629A4B3E61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2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2" r:id="rId2"/>
  </p:sldLayoutIdLst>
  <p:transition/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218" y="979382"/>
            <a:ext cx="1073210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218" y="1760537"/>
            <a:ext cx="10732106" cy="41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894316" y="52785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6B879D4-7BCD-491F-A501-30481AB340B4}"/>
              </a:ext>
            </a:extLst>
          </p:cNvPr>
          <p:cNvGrpSpPr/>
          <p:nvPr userDrawn="1"/>
        </p:nvGrpSpPr>
        <p:grpSpPr>
          <a:xfrm>
            <a:off x="894316" y="6059066"/>
            <a:ext cx="1506643" cy="677108"/>
            <a:chOff x="3841070" y="2414016"/>
            <a:chExt cx="1506643" cy="67710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CC8D161-7B4D-40F3-A5FD-13A0619B3594}"/>
                </a:ext>
              </a:extLst>
            </p:cNvPr>
            <p:cNvSpPr txBox="1"/>
            <p:nvPr/>
          </p:nvSpPr>
          <p:spPr>
            <a:xfrm>
              <a:off x="4087368" y="2414015"/>
              <a:ext cx="1198880" cy="6705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sz="2000" b="1" i="0" strike="noStrike" cap="none" spc="0" baseline="0">
                  <a:solidFill>
                    <a:srgbClr val="000000"/>
                  </a:solidFill>
                  <a:effectLst/>
                  <a:latin typeface="SimSun"/>
                  <a:ea typeface="SimSun"/>
                  <a:cs typeface="SimSun"/>
                </a:rPr>
                <a:t>团队协作</a:t>
              </a:r>
            </a:p>
            <a:p>
              <a:r>
                <a:rPr lang="zh-CN" sz="1800" b="0" i="0" strike="noStrike" cap="none" spc="0" baseline="0">
                  <a:solidFill>
                    <a:srgbClr val="61C7EE"/>
                  </a:solidFill>
                  <a:effectLst/>
                  <a:latin typeface="SimSun"/>
                  <a:ea typeface="SimSun"/>
                  <a:cs typeface="SimSun"/>
                </a:rPr>
                <a:t>实现成功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862E1C1-738D-49DF-BB2A-FD285FFD1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41070" y="2525212"/>
              <a:ext cx="547459" cy="4970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999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9" r:id="rId3"/>
  </p:sldLayoutIdLst>
  <p:transition/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482" y="1042838"/>
            <a:ext cx="10670931" cy="497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894312" y="61810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5F79893-32A9-4CD9-AE40-1103DB4F4D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2" y="6129120"/>
            <a:ext cx="1386843" cy="5730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465" y="370346"/>
            <a:ext cx="4832997" cy="424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523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7" r:id="rId3"/>
  </p:sldLayoutIdLst>
  <p:transition/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218" y="979382"/>
            <a:ext cx="1073210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218" y="1760537"/>
            <a:ext cx="10732106" cy="41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894316" y="52785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F6787E3-BC54-4231-9658-18EDCDFC91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2" y="6201141"/>
            <a:ext cx="1386843" cy="5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0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</p:sldLayoutIdLst>
  <p:transition/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218" y="979382"/>
            <a:ext cx="1073210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218" y="1760537"/>
            <a:ext cx="10732106" cy="41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894316" y="52785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7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90" r:id="rId4"/>
  </p:sldLayoutIdLst>
  <p:transition/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218" y="979382"/>
            <a:ext cx="1073210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218" y="1760537"/>
            <a:ext cx="10732106" cy="41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894316" y="52785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52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6" r:id="rId4"/>
  </p:sldLayoutIdLst>
  <p:transition/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218" y="979382"/>
            <a:ext cx="1073210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218" y="1760537"/>
            <a:ext cx="10732106" cy="41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894316" y="52785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3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ransition/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0218" y="979382"/>
            <a:ext cx="10732106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0218" y="1760537"/>
            <a:ext cx="10732106" cy="418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894316" y="52785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F6787E3-BC54-4231-9658-18EDCDFC91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2" y="6201141"/>
            <a:ext cx="1386843" cy="57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2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5" r:id="rId3"/>
  </p:sldLayoutIdLst>
  <p:transition/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5482" y="1042838"/>
            <a:ext cx="10670931" cy="4976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894312" y="618106"/>
            <a:ext cx="11297688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534448" y="899855"/>
            <a:ext cx="0" cy="59762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150316" y="155855"/>
            <a:ext cx="744000" cy="744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5" y="370346"/>
            <a:ext cx="366567" cy="3150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721" y="6279539"/>
            <a:ext cx="1430867" cy="236163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5F79893-32A9-4CD9-AE40-1103DB4F4DD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32" y="6129120"/>
            <a:ext cx="1386843" cy="5730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2465" y="370346"/>
            <a:ext cx="4832997" cy="4247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03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70" r:id="rId3"/>
  </p:sldLayoutIdLst>
  <p:transition/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F8AC04A-31A6-7E47-9CE7-F0731A11A423}"/>
              </a:ext>
            </a:extLst>
          </p:cNvPr>
          <p:cNvSpPr txBox="1"/>
          <p:nvPr/>
        </p:nvSpPr>
        <p:spPr>
          <a:xfrm>
            <a:off x="148615" y="2942089"/>
            <a:ext cx="6140216" cy="599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sz="40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组织调查</a:t>
            </a:r>
          </a:p>
        </p:txBody>
      </p:sp>
    </p:spTree>
    <p:extLst>
      <p:ext uri="{BB962C8B-B14F-4D97-AF65-F5344CB8AC3E}">
        <p14:creationId xmlns:p14="http://schemas.microsoft.com/office/powerpoint/2010/main" val="23281114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01F6E-99B0-4805-BAD3-9E1411CA3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zh-CN" sz="24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调查维度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C63E596-3FA4-EA62-45F0-F97C65FAA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078592"/>
              </p:ext>
            </p:extLst>
          </p:nvPr>
        </p:nvGraphicFramePr>
        <p:xfrm>
          <a:off x="1411749" y="1301232"/>
          <a:ext cx="3960000" cy="4534380"/>
        </p:xfrm>
        <a:graphic>
          <a:graphicData uri="http://schemas.openxmlformats.org/drawingml/2006/table">
            <a:tbl>
              <a:tblPr/>
              <a:tblGrid>
                <a:gridCol w="3960000">
                  <a:extLst>
                    <a:ext uri="{9D8B030D-6E8A-4147-A177-3AD203B41FA5}">
                      <a16:colId xmlns:a16="http://schemas.microsoft.com/office/drawing/2014/main" val="373047705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公司参与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42172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72071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我的工作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761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402424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工作与生活平衡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5739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97295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我的直接上司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7436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545063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我的团队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39836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2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05884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sz="20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价值观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38960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78AD76C-86CD-C190-9D54-B966115710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713907"/>
              </p:ext>
            </p:extLst>
          </p:nvPr>
        </p:nvGraphicFramePr>
        <p:xfrm>
          <a:off x="7099709" y="1301232"/>
          <a:ext cx="3960000" cy="4436880"/>
        </p:xfrm>
        <a:graphic>
          <a:graphicData uri="http://schemas.openxmlformats.org/drawingml/2006/table">
            <a:tbl>
              <a:tblPr/>
              <a:tblGrid>
                <a:gridCol w="3960000">
                  <a:extLst>
                    <a:ext uri="{9D8B030D-6E8A-4147-A177-3AD203B41FA5}">
                      <a16:colId xmlns:a16="http://schemas.microsoft.com/office/drawing/2014/main" val="373047705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团队协作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1890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057148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高级管理层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5221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451088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与公司目标的联系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9987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92887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就业条件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23726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858767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发展与晋升</a:t>
                      </a:r>
                      <a:endParaRPr lang="en-US" sz="2000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895478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200"/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4426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20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多元化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56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80218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01F6E-99B0-4805-BAD3-9E1411CA3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zh-CN" sz="24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分析和打分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84E8CD9-7447-0260-B0CA-4CD63F943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079521"/>
              </p:ext>
            </p:extLst>
          </p:nvPr>
        </p:nvGraphicFramePr>
        <p:xfrm>
          <a:off x="1101531" y="1231969"/>
          <a:ext cx="1800000" cy="4802100"/>
        </p:xfrm>
        <a:graphic>
          <a:graphicData uri="http://schemas.openxmlformats.org/drawingml/2006/table">
            <a:tbl>
              <a:tblPr/>
              <a:tblGrid>
                <a:gridCol w="1800000">
                  <a:extLst>
                    <a:ext uri="{9D8B030D-6E8A-4147-A177-3AD203B41FA5}">
                      <a16:colId xmlns:a16="http://schemas.microsoft.com/office/drawing/2014/main" val="349661058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任期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81298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endParaRPr lang="en-US" sz="20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28081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地点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943063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endParaRPr lang="en-US" sz="20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0954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部门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42289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endParaRPr lang="en-US" sz="20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794903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汇报对象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50064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endParaRPr lang="en-US" sz="20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3951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性别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01215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endParaRPr lang="en-US" sz="2000" b="1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50690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93663" indent="0" algn="ctr" defTabSz="914400" rtl="0" eaLnBrk="1" fontAlgn="ctr" latinLnBrk="0" hangingPunct="1"/>
                      <a:r>
                        <a:rPr lang="zh-CN" sz="20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年龄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71751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E0E205-BCED-825B-77D8-1D079077D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881922"/>
              </p:ext>
            </p:extLst>
          </p:nvPr>
        </p:nvGraphicFramePr>
        <p:xfrm>
          <a:off x="5092182" y="1231969"/>
          <a:ext cx="3408006" cy="2592000"/>
        </p:xfrm>
        <a:graphic>
          <a:graphicData uri="http://schemas.openxmlformats.org/drawingml/2006/table">
            <a:tbl>
              <a:tblPr/>
              <a:tblGrid>
                <a:gridCol w="897808">
                  <a:extLst>
                    <a:ext uri="{9D8B030D-6E8A-4147-A177-3AD203B41FA5}">
                      <a16:colId xmlns:a16="http://schemas.microsoft.com/office/drawing/2014/main" val="1930579953"/>
                    </a:ext>
                  </a:extLst>
                </a:gridCol>
                <a:gridCol w="2510198">
                  <a:extLst>
                    <a:ext uri="{9D8B030D-6E8A-4147-A177-3AD203B41FA5}">
                      <a16:colId xmlns:a16="http://schemas.microsoft.com/office/drawing/2014/main" val="2299887068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强烈不赞同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0690809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不赞同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65757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略微不赞同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9941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略微赞同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162934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赞同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67581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强烈赞同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884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28417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01F6E-99B0-4805-BAD3-9E1411CA3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zh-CN" sz="24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主题和问题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E4A8E3-DD4B-DCA7-A59F-19846C9C6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384063"/>
              </p:ext>
            </p:extLst>
          </p:nvPr>
        </p:nvGraphicFramePr>
        <p:xfrm>
          <a:off x="1107222" y="1287262"/>
          <a:ext cx="9686665" cy="3733023"/>
        </p:xfrm>
        <a:graphic>
          <a:graphicData uri="http://schemas.openxmlformats.org/drawingml/2006/table">
            <a:tbl>
              <a:tblPr/>
              <a:tblGrid>
                <a:gridCol w="1910046">
                  <a:extLst>
                    <a:ext uri="{9D8B030D-6E8A-4147-A177-3AD203B41FA5}">
                      <a16:colId xmlns:a16="http://schemas.microsoft.com/office/drawing/2014/main" val="3233759257"/>
                    </a:ext>
                  </a:extLst>
                </a:gridCol>
                <a:gridCol w="300151">
                  <a:extLst>
                    <a:ext uri="{9D8B030D-6E8A-4147-A177-3AD203B41FA5}">
                      <a16:colId xmlns:a16="http://schemas.microsoft.com/office/drawing/2014/main" val="3043991806"/>
                    </a:ext>
                  </a:extLst>
                </a:gridCol>
                <a:gridCol w="7476468">
                  <a:extLst>
                    <a:ext uri="{9D8B030D-6E8A-4147-A177-3AD203B41FA5}">
                      <a16:colId xmlns:a16="http://schemas.microsoft.com/office/drawing/2014/main" val="3533943704"/>
                    </a:ext>
                  </a:extLst>
                </a:gridCol>
              </a:tblGrid>
              <a:tr h="35974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公司参与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我对就职于 Insightec 感到满意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68171"/>
                  </a:ext>
                </a:extLst>
              </a:tr>
              <a:tr h="3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我对就职于 Insightec 感到自豪</a:t>
                      </a:r>
                      <a:endParaRPr lang="en-US" sz="1600" b="0" i="0" u="none" strike="sng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940372"/>
                  </a:ext>
                </a:extLst>
              </a:tr>
              <a:tr h="4953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我认为自己至少未来 2 年内会继续供职于 Insightec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847978"/>
                  </a:ext>
                </a:extLst>
              </a:tr>
              <a:tr h="3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我会推荐朋友来这里工作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211719"/>
                  </a:ext>
                </a:extLst>
              </a:tr>
              <a:tr h="359747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endParaRPr lang="en-US" sz="1600" b="0" i="0" u="none" strike="noStrike" kern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7190744"/>
                  </a:ext>
                </a:extLst>
              </a:tr>
              <a:tr h="359747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工作</a:t>
                      </a:r>
                      <a:endParaRPr lang="en-US" sz="18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我的工作兼具趣味性和挑战性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477122"/>
                  </a:ext>
                </a:extLst>
              </a:tr>
              <a:tr h="3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我的角色给我带来志得意满的感觉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4315017"/>
                  </a:ext>
                </a:extLst>
              </a:tr>
              <a:tr h="3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我知道我在工作中应该做什么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998154"/>
                  </a:ext>
                </a:extLst>
              </a:tr>
              <a:tr h="3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我拥有必要的资源和工具来成功履行自己的工作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56111"/>
                  </a:ext>
                </a:extLst>
              </a:tr>
              <a:tr h="3597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5</a:t>
                      </a:r>
                    </a:p>
                  </a:txBody>
                  <a:tcPr marL="7620" marR="7620" marT="7620" marB="0" anchor="ctr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我受到鼓励去自主完成工作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635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341334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01F6E-99B0-4805-BAD3-9E1411CA3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zh-CN" sz="24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主题和问题</a:t>
            </a:r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83209FE-6415-7A85-AED8-D3CBDBFF3B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438431"/>
              </p:ext>
            </p:extLst>
          </p:nvPr>
        </p:nvGraphicFramePr>
        <p:xfrm>
          <a:off x="791087" y="1209916"/>
          <a:ext cx="9097600" cy="4320000"/>
        </p:xfrm>
        <a:graphic>
          <a:graphicData uri="http://schemas.openxmlformats.org/drawingml/2006/table">
            <a:tbl>
              <a:tblPr/>
              <a:tblGrid>
                <a:gridCol w="2418105">
                  <a:extLst>
                    <a:ext uri="{9D8B030D-6E8A-4147-A177-3AD203B41FA5}">
                      <a16:colId xmlns:a16="http://schemas.microsoft.com/office/drawing/2014/main" val="547511895"/>
                    </a:ext>
                  </a:extLst>
                </a:gridCol>
                <a:gridCol w="518746">
                  <a:extLst>
                    <a:ext uri="{9D8B030D-6E8A-4147-A177-3AD203B41FA5}">
                      <a16:colId xmlns:a16="http://schemas.microsoft.com/office/drawing/2014/main" val="1445876268"/>
                    </a:ext>
                  </a:extLst>
                </a:gridCol>
                <a:gridCol w="6160749">
                  <a:extLst>
                    <a:ext uri="{9D8B030D-6E8A-4147-A177-3AD203B41FA5}">
                      <a16:colId xmlns:a16="http://schemas.microsoft.com/office/drawing/2014/main" val="189826564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工作与生活平衡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我在工作和个人生活之间保持平衡</a:t>
                      </a:r>
                      <a:endParaRPr lang="en-US" sz="1600" b="0" i="0" u="none" strike="noStrike" kern="12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415170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公司鼓励并促进工作与生活的平衡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02913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161546"/>
                  </a:ext>
                </a:extLst>
              </a:tr>
              <a:tr h="360000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直接上司</a:t>
                      </a:r>
                    </a:p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和我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我的经理为执行任务设定清晰而又明确的目标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242117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我定期收到经理的反馈意见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40155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我从直接上司那里得到了有效的反馈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60152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我的经理认可我的努力和成果</a:t>
                      </a:r>
                      <a:endParaRPr lang="en-US" sz="1600" b="0" i="0" u="none" strike="sng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289153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我的经理给予我人性化的关怀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73111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583660"/>
                  </a:ext>
                </a:extLst>
              </a:tr>
              <a:tr h="36000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我的团队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我的队友们彼此合作、互相帮助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61225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我的团队齐心协力地工作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369461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88900" indent="0" algn="ctr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我的团队中有非常专业的人，我可以向他们学习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9706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22580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01F6E-99B0-4805-BAD3-9E1411CA3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zh-CN" sz="24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主题和问题</a:t>
            </a: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AFCEF18-6FF1-CAB0-AD21-165469B272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583148"/>
              </p:ext>
            </p:extLst>
          </p:nvPr>
        </p:nvGraphicFramePr>
        <p:xfrm>
          <a:off x="928738" y="1121426"/>
          <a:ext cx="10279110" cy="4320000"/>
        </p:xfrm>
        <a:graphic>
          <a:graphicData uri="http://schemas.openxmlformats.org/drawingml/2006/table">
            <a:tbl>
              <a:tblPr/>
              <a:tblGrid>
                <a:gridCol w="2059734">
                  <a:extLst>
                    <a:ext uri="{9D8B030D-6E8A-4147-A177-3AD203B41FA5}">
                      <a16:colId xmlns:a16="http://schemas.microsoft.com/office/drawing/2014/main" val="1511029866"/>
                    </a:ext>
                  </a:extLst>
                </a:gridCol>
                <a:gridCol w="403869">
                  <a:extLst>
                    <a:ext uri="{9D8B030D-6E8A-4147-A177-3AD203B41FA5}">
                      <a16:colId xmlns:a16="http://schemas.microsoft.com/office/drawing/2014/main" val="2210476966"/>
                    </a:ext>
                  </a:extLst>
                </a:gridCol>
                <a:gridCol w="7815507">
                  <a:extLst>
                    <a:ext uri="{9D8B030D-6E8A-4147-A177-3AD203B41FA5}">
                      <a16:colId xmlns:a16="http://schemas.microsoft.com/office/drawing/2014/main" val="207001848"/>
                    </a:ext>
                  </a:extLst>
                </a:gridCol>
              </a:tblGrid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团队协作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公司的团队以高效和配合的方式共同工作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5956309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公司的经理们都很配合，互相帮助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8618676"/>
                  </a:ext>
                </a:extLst>
              </a:tr>
              <a:tr h="360000">
                <a:tc gridSpan="3"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en-US" sz="1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development and promotion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915536"/>
                  </a:ext>
                </a:extLst>
              </a:tr>
              <a:tr h="360000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8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发展与晋升</a:t>
                      </a:r>
                      <a:endParaRPr lang="en-US"/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我有机会在公司内部取得职业发展并学习新的东西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4370877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公司投资于员工的培训和职业发展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870020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我有机会在公司得到晋升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46256142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公司在员工晋升方面任人唯贤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7794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3156101"/>
                  </a:ext>
                </a:extLst>
              </a:tr>
              <a:tr h="3600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行政领导层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我信任 Insightec 的领导团队</a:t>
                      </a:r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561641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领导层制定了高标准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7909889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领导者公开透明地向员工通报公司的决定和变化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4458020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公司领导公平有礼地对待员工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1588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784813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01F6E-99B0-4805-BAD3-9E1411CA3B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zh-CN" sz="2400" b="0" i="0" strike="noStrike" cap="none" spc="0" baseline="0">
                <a:solidFill>
                  <a:srgbClr val="FFFFFF"/>
                </a:solidFill>
                <a:effectLst/>
                <a:latin typeface="SimSun"/>
                <a:ea typeface="SimSun"/>
                <a:cs typeface="SimSun"/>
              </a:rPr>
              <a:t>主题和问题</a:t>
            </a:r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8169811-8549-2212-A90E-7582152EEB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172812"/>
              </p:ext>
            </p:extLst>
          </p:nvPr>
        </p:nvGraphicFramePr>
        <p:xfrm>
          <a:off x="814263" y="1035243"/>
          <a:ext cx="9097600" cy="4860000"/>
        </p:xfrm>
        <a:graphic>
          <a:graphicData uri="http://schemas.openxmlformats.org/drawingml/2006/table">
            <a:tbl>
              <a:tblPr/>
              <a:tblGrid>
                <a:gridCol w="1778000">
                  <a:extLst>
                    <a:ext uri="{9D8B030D-6E8A-4147-A177-3AD203B41FA5}">
                      <a16:colId xmlns:a16="http://schemas.microsoft.com/office/drawing/2014/main" val="3974082718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val="1467395941"/>
                    </a:ext>
                  </a:extLst>
                </a:gridCol>
                <a:gridCol w="6959600">
                  <a:extLst>
                    <a:ext uri="{9D8B030D-6E8A-4147-A177-3AD203B41FA5}">
                      <a16:colId xmlns:a16="http://schemas.microsoft.com/office/drawing/2014/main" val="2340210925"/>
                    </a:ext>
                  </a:extLst>
                </a:gridCol>
              </a:tblGrid>
              <a:tr h="36000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与公司目标的联系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我熟悉公司的业务目标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01282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endParaRPr lang="en-US" sz="1600" b="0" i="0" u="none" strike="noStrike" kern="120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527666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我看好公司的长期成功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4811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我相信公司具有创新创业精神，并是其所在领域的领导者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7994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881592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就业条件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我获得公平的报酬和福利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29262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我对自己未来在公司的就业感到放心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923811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fontAlgn="b" latinLnBrk="0" hangingPunct="1"/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4425622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价值观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我熟悉组织的价值观</a:t>
                      </a:r>
                      <a:endParaRPr lang="en-US" sz="1600" b="0" i="0" u="none" strike="noStrike">
                        <a:solidFill>
                          <a:srgbClr val="0070C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4233578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我适应组织的文化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03155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endParaRPr lang="en-US" sz="11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890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sz="1600" b="0" i="0" u="none" strike="noStrike" kern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6543682"/>
                  </a:ext>
                </a:extLst>
              </a:tr>
              <a:tr h="3600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sz="2000" b="1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多元化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indent="0" algn="l" defTabSz="914400" rtl="0" eaLnBrk="1" fontAlgn="b" latinLnBrk="0" hangingPunct="1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我们具有开放的组织文化，接受个体差异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478444"/>
                  </a:ext>
                </a:extLst>
              </a:tr>
              <a:tr h="540000">
                <a:tc vMerge="1">
                  <a:txBody>
                    <a:bodyPr/>
                    <a:lstStyle/>
                    <a:p>
                      <a:pPr algn="ctr" fontAlgn="ctr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sz="1600" b="0" i="0" strike="noStrike" cap="none" spc="0" baseline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3663" indent="0" algn="l" fontAlgn="b"/>
                      <a:r>
                        <a:rPr lang="zh-CN" sz="16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我认为 Insightec</a:t>
                      </a:r>
                      <a:r>
                        <a:rPr lang="zh-CN" sz="16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lang="zh-CN" sz="16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支持</a:t>
                      </a:r>
                      <a:r>
                        <a:rPr lang="zh-CN" sz="1600" b="1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 </a:t>
                      </a:r>
                      <a:r>
                        <a:rPr lang="zh-CN" sz="16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多元化和包容性 </a:t>
                      </a:r>
                      <a:r>
                        <a:rPr lang="zh-CN" sz="1200" b="0" i="0" strike="noStrike" cap="none" spc="0" baseline="0" dirty="0">
                          <a:solidFill>
                            <a:srgbClr val="000000"/>
                          </a:solidFill>
                          <a:effectLst/>
                          <a:latin typeface="SimSun"/>
                          <a:ea typeface="SimSun"/>
                          <a:cs typeface="SimSun"/>
                        </a:rPr>
                        <a:t>（例如在年龄、性别、种族、语言、想法和观点等方面） </a:t>
                      </a: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1740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658160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02.28"/>
  <p:tag name="AS_TITLE" val="Aspose.Slides for Java"/>
  <p:tag name="AS_VERSION" val="21.2"/>
</p:tagLst>
</file>

<file path=ppt/theme/theme1.xml><?xml version="1.0" encoding="utf-8"?>
<a:theme xmlns:a="http://schemas.openxmlformats.org/drawingml/2006/main" name="2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10.xml><?xml version="1.0" encoding="utf-8"?>
<a:theme xmlns:a="http://schemas.openxmlformats.org/drawingml/2006/main" name="2_Divider">
  <a:themeElements>
    <a:clrScheme name="Insightec">
      <a:dk1>
        <a:srgbClr val="000000"/>
      </a:dk1>
      <a:lt1>
        <a:srgbClr val="FFFFFF"/>
      </a:lt1>
      <a:dk2>
        <a:srgbClr val="0646B3"/>
      </a:dk2>
      <a:lt2>
        <a:srgbClr val="20CAF9"/>
      </a:lt2>
      <a:accent1>
        <a:srgbClr val="0C6EF8"/>
      </a:accent1>
      <a:accent2>
        <a:srgbClr val="07AFBA"/>
      </a:accent2>
      <a:accent3>
        <a:srgbClr val="708BA1"/>
      </a:accent3>
      <a:accent4>
        <a:srgbClr val="D9E8EF"/>
      </a:accent4>
      <a:accent5>
        <a:srgbClr val="EDA240"/>
      </a:accent5>
      <a:accent6>
        <a:srgbClr val="93D548"/>
      </a:accent6>
      <a:hlink>
        <a:srgbClr val="ECDF30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Slide">
  <a:themeElements>
    <a:clrScheme name="Insightec">
      <a:dk1>
        <a:srgbClr val="000000"/>
      </a:dk1>
      <a:lt1>
        <a:srgbClr val="FFFFFF"/>
      </a:lt1>
      <a:dk2>
        <a:srgbClr val="0646B3"/>
      </a:dk2>
      <a:lt2>
        <a:srgbClr val="20CAF9"/>
      </a:lt2>
      <a:accent1>
        <a:srgbClr val="0C6EF8"/>
      </a:accent1>
      <a:accent2>
        <a:srgbClr val="07AFBA"/>
      </a:accent2>
      <a:accent3>
        <a:srgbClr val="708BA1"/>
      </a:accent3>
      <a:accent4>
        <a:srgbClr val="D9E8EF"/>
      </a:accent4>
      <a:accent5>
        <a:srgbClr val="EDA240"/>
      </a:accent5>
      <a:accent6>
        <a:srgbClr val="93D548"/>
      </a:accent6>
      <a:hlink>
        <a:srgbClr val="ECDF30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8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3.xml><?xml version="1.0" encoding="utf-8"?>
<a:theme xmlns:a="http://schemas.openxmlformats.org/drawingml/2006/main" name="6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4.xml><?xml version="1.0" encoding="utf-8"?>
<a:theme xmlns:a="http://schemas.openxmlformats.org/drawingml/2006/main" name="9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5.xml><?xml version="1.0" encoding="utf-8"?>
<a:theme xmlns:a="http://schemas.openxmlformats.org/drawingml/2006/main" name="3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6.xml><?xml version="1.0" encoding="utf-8"?>
<a:theme xmlns:a="http://schemas.openxmlformats.org/drawingml/2006/main" name="4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7.xml><?xml version="1.0" encoding="utf-8"?>
<a:theme xmlns:a="http://schemas.openxmlformats.org/drawingml/2006/main" name="7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8.xml><?xml version="1.0" encoding="utf-8"?>
<a:theme xmlns:a="http://schemas.openxmlformats.org/drawingml/2006/main" name="12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ppt/theme/theme9.xml><?xml version="1.0" encoding="utf-8"?>
<a:theme xmlns:a="http://schemas.openxmlformats.org/drawingml/2006/main" name="13_Office Theme">
  <a:themeElements>
    <a:clrScheme name="Custom 45">
      <a:dk1>
        <a:srgbClr val="000000"/>
      </a:dk1>
      <a:lt1>
        <a:srgbClr val="FFFFFF"/>
      </a:lt1>
      <a:dk2>
        <a:srgbClr val="000000"/>
      </a:dk2>
      <a:lt2>
        <a:srgbClr val="666666"/>
      </a:lt2>
      <a:accent1>
        <a:srgbClr val="61C7EE"/>
      </a:accent1>
      <a:accent2>
        <a:srgbClr val="80B541"/>
      </a:accent2>
      <a:accent3>
        <a:srgbClr val="666666"/>
      </a:accent3>
      <a:accent4>
        <a:srgbClr val="000000"/>
      </a:accent4>
      <a:accent5>
        <a:srgbClr val="F68D38"/>
      </a:accent5>
      <a:accent6>
        <a:srgbClr val="7670B3"/>
      </a:accent6>
      <a:hlink>
        <a:srgbClr val="80B540"/>
      </a:hlink>
      <a:folHlink>
        <a:srgbClr val="756FB3"/>
      </a:folHlink>
    </a:clrScheme>
    <a:fontScheme name="Calibri">
      <a:maj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cial-media-policy-quiz-dc-ps (002)" id="{9FB51982-3E11-A94E-A229-43B5772BEC40}" vid="{25362BF4-5EEF-364B-AD3E-2B1A605A43AE}"/>
    </a:ext>
  </a:extLst>
</a:theme>
</file>

<file path=docMetadata/LabelInfo.xml><?xml version="1.0" encoding="utf-8"?>
<clbl:labelList xmlns:clbl="http://schemas.microsoft.com/office/2020/mipLabelMetadata">
  <clbl:label id="{24e05dc9-2ff5-490f-b279-40a53a913c1a}" enabled="1" method="Privileged" siteId="{2d59de57-6f89-47eb-8e50-2f6df890233e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831</Words>
  <Application>Microsoft Office PowerPoint</Application>
  <PresentationFormat>Widescreen</PresentationFormat>
  <Paragraphs>126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7</vt:i4>
      </vt:variant>
    </vt:vector>
  </HeadingPairs>
  <TitlesOfParts>
    <vt:vector size="25" baseType="lpstr">
      <vt:lpstr>SimSun</vt:lpstr>
      <vt:lpstr>Arial</vt:lpstr>
      <vt:lpstr>Calibri</vt:lpstr>
      <vt:lpstr>Calibri Light</vt:lpstr>
      <vt:lpstr>Proxima Nova</vt:lpstr>
      <vt:lpstr>Proxima Nova Light</vt:lpstr>
      <vt:lpstr>Wingdings</vt:lpstr>
      <vt:lpstr>2_Office Theme</vt:lpstr>
      <vt:lpstr>8_Office Theme</vt:lpstr>
      <vt:lpstr>6_Office Theme</vt:lpstr>
      <vt:lpstr>9_Office Theme</vt:lpstr>
      <vt:lpstr>3_Office Theme</vt:lpstr>
      <vt:lpstr>4_Office Theme</vt:lpstr>
      <vt:lpstr>7_Office Theme</vt:lpstr>
      <vt:lpstr>12_Office Theme</vt:lpstr>
      <vt:lpstr>13_Office Theme</vt:lpstr>
      <vt:lpstr>2_Divider</vt:lpstr>
      <vt:lpstr>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2022-07-31T06:20:49Z</dcterms:created>
  <dcterms:modified xsi:type="dcterms:W3CDTF">2022-07-31T06:20:55Z</dcterms:modified>
</cp:coreProperties>
</file>