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79" r:id="rId2"/>
  </p:sldMasterIdLst>
  <p:notesMasterIdLst>
    <p:notesMasterId r:id="rId8"/>
  </p:notesMasterIdLst>
  <p:handoutMasterIdLst>
    <p:handoutMasterId r:id="rId9"/>
  </p:handoutMasterIdLst>
  <p:sldIdLst>
    <p:sldId id="4014" r:id="rId3"/>
    <p:sldId id="4017" r:id="rId4"/>
    <p:sldId id="4021" r:id="rId5"/>
    <p:sldId id="4022" r:id="rId6"/>
    <p:sldId id="4023" r:id="rId7"/>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orient="horz" pos="8160" userDrawn="1">
          <p15:clr>
            <a:srgbClr val="A4A3A4"/>
          </p15:clr>
        </p15:guide>
        <p15:guide id="55" pos="95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 editor" initials="ALE" lastIdx="6" clrIdx="0">
    <p:extLst>
      <p:ext uri="{19B8F6BF-5375-455C-9EA6-DF929625EA0E}">
        <p15:presenceInfo xmlns:p15="http://schemas.microsoft.com/office/powerpoint/2012/main" userId="ALE 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C1C1"/>
    <a:srgbClr val="FF9B9B"/>
    <a:srgbClr val="00738E"/>
    <a:srgbClr val="00C3C8"/>
    <a:srgbClr val="0085A4"/>
    <a:srgbClr val="FFFFCC"/>
    <a:srgbClr val="5178B3"/>
    <a:srgbClr val="00777A"/>
    <a:srgbClr val="0092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99" autoAdjust="0"/>
    <p:restoredTop sz="95432" autoAdjust="0"/>
  </p:normalViewPr>
  <p:slideViewPr>
    <p:cSldViewPr snapToGrid="0" snapToObjects="1">
      <p:cViewPr varScale="1">
        <p:scale>
          <a:sx n="42" d="100"/>
          <a:sy n="42" d="100"/>
        </p:scale>
        <p:origin x="336" y="48"/>
      </p:cViewPr>
      <p:guideLst>
        <p:guide pos="14398"/>
        <p:guide orient="horz" pos="480"/>
        <p:guide orient="horz" pos="8160"/>
        <p:guide pos="958"/>
      </p:guideLst>
    </p:cSldViewPr>
  </p:slideViewPr>
  <p:notesTextViewPr>
    <p:cViewPr>
      <p:scale>
        <a:sx n="20" d="100"/>
        <a:sy n="20" d="100"/>
      </p:scale>
      <p:origin x="0" y="0"/>
    </p:cViewPr>
  </p:notesTextViewPr>
  <p:sorterViewPr>
    <p:cViewPr varScale="1">
      <p:scale>
        <a:sx n="100" d="100"/>
        <a:sy n="100" d="100"/>
      </p:scale>
      <p:origin x="0" y="0"/>
    </p:cViewPr>
  </p:sorterViewPr>
  <p:notesViewPr>
    <p:cSldViewPr snapToGrid="0" snapToObjects="1" showGuides="1">
      <p:cViewPr varScale="1">
        <p:scale>
          <a:sx n="84" d="100"/>
          <a:sy n="84" d="100"/>
        </p:scale>
        <p:origin x="382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04T09:16:57.067" idx="1">
    <p:pos x="9907" y="1440"/>
    <p:text>In the original this is X 145. It seems it should be N =  Is that correct?</p:text>
    <p:extLst>
      <p:ext uri="{C676402C-5697-4E1C-873F-D02D1690AC5C}">
        <p15:threadingInfo xmlns:p15="http://schemas.microsoft.com/office/powerpoint/2012/main" timeZoneBias="-180"/>
      </p:ext>
    </p:extLst>
  </p:cm>
  <p:cm authorId="1" dt="2022-09-04T09:49:48.823" idx="2">
    <p:pos x="8605" y="4977"/>
    <p:text>Normally I would find synonyms for "good" three times, but since it is a quote, I left it as a literal translation."</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9-04T10:51:47.392" idx="4">
    <p:pos x="4815" y="5092"/>
    <p:text>This quote on freedom is given on the previous page also.</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9-04T11:22:33.637" idx="5">
    <p:pos x="772" y="3525"/>
    <p:text>note there is a mistake in the Hebrew "אין שיפור חוץ נופשים לעלות...." instead of אין שיפור חוץ מופשים לעלות...."</p:text>
    <p:extLst>
      <p:ext uri="{C676402C-5697-4E1C-873F-D02D1690AC5C}">
        <p15:threadingInfo xmlns:p15="http://schemas.microsoft.com/office/powerpoint/2012/main" timeZoneBias="-180"/>
      </p:ext>
    </p:extLst>
  </p:cm>
  <p:cm authorId="1" dt="2022-09-04T13:45:35.482" idx="6">
    <p:pos x="14331" y="1336"/>
    <p:text>or interface? I'm not sure if this is referring to a computer or a person.</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7600DB6E-0618-0F3F-E82B-3001F72E907C}"/>
              </a:ext>
            </a:extLst>
          </p:cNvPr>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a:extLst>
              <a:ext uri="{FF2B5EF4-FFF2-40B4-BE49-F238E27FC236}">
                <a16:creationId xmlns:a16="http://schemas.microsoft.com/office/drawing/2014/main" id="{EBFDECE3-C958-D3DC-8664-A292DE435570}"/>
              </a:ext>
            </a:extLst>
          </p:cNvPr>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6634B81C-23D7-4611-8905-8DCB31FB0B8A}" type="datetimeFigureOut">
              <a:rPr lang="he-IL" smtClean="0"/>
              <a:t>ח'/אלול/תשפ"ב</a:t>
            </a:fld>
            <a:endParaRPr lang="he-IL" dirty="0"/>
          </a:p>
        </p:txBody>
      </p:sp>
      <p:sp>
        <p:nvSpPr>
          <p:cNvPr id="4" name="מציין מיקום של כותרת תחתונה 3">
            <a:extLst>
              <a:ext uri="{FF2B5EF4-FFF2-40B4-BE49-F238E27FC236}">
                <a16:creationId xmlns:a16="http://schemas.microsoft.com/office/drawing/2014/main" id="{D5187B7C-D9ED-BFA7-8826-B33154C7B211}"/>
              </a:ext>
            </a:extLst>
          </p:cNvPr>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dirty="0"/>
          </a:p>
        </p:txBody>
      </p:sp>
      <p:sp>
        <p:nvSpPr>
          <p:cNvPr id="5" name="מציין מיקום של מספר שקופית 4">
            <a:extLst>
              <a:ext uri="{FF2B5EF4-FFF2-40B4-BE49-F238E27FC236}">
                <a16:creationId xmlns:a16="http://schemas.microsoft.com/office/drawing/2014/main" id="{A736453A-097B-D1D0-EB27-BFC5D37C9B92}"/>
              </a:ext>
            </a:extLst>
          </p:cNvPr>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EE1D1197-538D-490A-8A4A-7EA68BE2AA68}" type="slidenum">
              <a:rPr lang="he-IL" smtClean="0"/>
              <a:t>‹#›</a:t>
            </a:fld>
            <a:endParaRPr lang="he-IL" dirty="0"/>
          </a:p>
        </p:txBody>
      </p:sp>
    </p:spTree>
    <p:extLst>
      <p:ext uri="{BB962C8B-B14F-4D97-AF65-F5344CB8AC3E}">
        <p14:creationId xmlns:p14="http://schemas.microsoft.com/office/powerpoint/2010/main" val="53010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04-Sep-22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29CE98-742A-D5E4-9E98-8B450AB7EE07}"/>
              </a:ext>
            </a:extLst>
          </p:cNvPr>
          <p:cNvSpPr>
            <a:spLocks noGrp="1"/>
          </p:cNvSpPr>
          <p:nvPr>
            <p:ph type="title"/>
          </p:nvPr>
        </p:nvSpPr>
        <p:spPr>
          <a:xfrm>
            <a:off x="1679575" y="914400"/>
            <a:ext cx="7861300" cy="32004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F0F8747-E67B-6AF8-C6D9-3BDC7365FBF0}"/>
              </a:ext>
            </a:extLst>
          </p:cNvPr>
          <p:cNvSpPr>
            <a:spLocks noGrp="1"/>
          </p:cNvSpPr>
          <p:nvPr>
            <p:ph idx="1"/>
          </p:nvPr>
        </p:nvSpPr>
        <p:spPr>
          <a:xfrm>
            <a:off x="10363200" y="1974850"/>
            <a:ext cx="12341225" cy="9747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A5F524B-482D-9CD7-C0F1-3459AFD7233A}"/>
              </a:ext>
            </a:extLst>
          </p:cNvPr>
          <p:cNvSpPr>
            <a:spLocks noGrp="1"/>
          </p:cNvSpPr>
          <p:nvPr>
            <p:ph type="body" sz="half" idx="2"/>
          </p:nvPr>
        </p:nvSpPr>
        <p:spPr>
          <a:xfrm>
            <a:off x="1679575" y="4114800"/>
            <a:ext cx="7861300"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00E92B7-3A58-A30F-E518-06AA7ABC44FD}"/>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6" name="מציין מיקום של כותרת תחתונה 5">
            <a:extLst>
              <a:ext uri="{FF2B5EF4-FFF2-40B4-BE49-F238E27FC236}">
                <a16:creationId xmlns:a16="http://schemas.microsoft.com/office/drawing/2014/main" id="{3FF8CEE7-F699-046F-5DB8-3D6FC089B933}"/>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05E95270-14A7-1799-5734-F7E2A50221EF}"/>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145812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766889-2BA3-B3BE-F1B9-E923629925D3}"/>
              </a:ext>
            </a:extLst>
          </p:cNvPr>
          <p:cNvSpPr>
            <a:spLocks noGrp="1"/>
          </p:cNvSpPr>
          <p:nvPr>
            <p:ph type="title"/>
          </p:nvPr>
        </p:nvSpPr>
        <p:spPr>
          <a:xfrm>
            <a:off x="1679575" y="914400"/>
            <a:ext cx="7861300" cy="32004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CBC38854-9744-35DC-B390-CFEFADB41D9D}"/>
              </a:ext>
            </a:extLst>
          </p:cNvPr>
          <p:cNvSpPr>
            <a:spLocks noGrp="1"/>
          </p:cNvSpPr>
          <p:nvPr>
            <p:ph type="pic" idx="1"/>
          </p:nvPr>
        </p:nvSpPr>
        <p:spPr>
          <a:xfrm>
            <a:off x="10363200" y="1974850"/>
            <a:ext cx="12341225" cy="9747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a:extLst>
              <a:ext uri="{FF2B5EF4-FFF2-40B4-BE49-F238E27FC236}">
                <a16:creationId xmlns:a16="http://schemas.microsoft.com/office/drawing/2014/main" id="{E408B84A-D964-A882-04DD-DF9169A9F945}"/>
              </a:ext>
            </a:extLst>
          </p:cNvPr>
          <p:cNvSpPr>
            <a:spLocks noGrp="1"/>
          </p:cNvSpPr>
          <p:nvPr>
            <p:ph type="body" sz="half" idx="2"/>
          </p:nvPr>
        </p:nvSpPr>
        <p:spPr>
          <a:xfrm>
            <a:off x="1679575" y="4114800"/>
            <a:ext cx="7861300"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34DC5C8C-D11A-B459-6A8F-C86F780A6617}"/>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6" name="מציין מיקום של כותרת תחתונה 5">
            <a:extLst>
              <a:ext uri="{FF2B5EF4-FFF2-40B4-BE49-F238E27FC236}">
                <a16:creationId xmlns:a16="http://schemas.microsoft.com/office/drawing/2014/main" id="{ED817653-F5B1-0893-DF77-41FD4E796C6B}"/>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C8B8D3E0-D797-995B-5161-E68A9CD18BD4}"/>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200698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7D8626-8AC0-8B64-73E9-4F020871929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47A0435-78F2-D2E1-D6C6-DD5A645038E1}"/>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F42E330-C9BC-A682-38E2-716342B1E3AA}"/>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626904EA-A9E4-B4F1-B642-D1FF296CC308}"/>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77DABF60-8268-4523-8A71-3D494290FCF6}"/>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3949899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BBC3A0D9-DD9C-12D5-F19A-E0D25EBC27F8}"/>
              </a:ext>
            </a:extLst>
          </p:cNvPr>
          <p:cNvSpPr>
            <a:spLocks noGrp="1"/>
          </p:cNvSpPr>
          <p:nvPr>
            <p:ph type="title" orient="vert"/>
          </p:nvPr>
        </p:nvSpPr>
        <p:spPr>
          <a:xfrm>
            <a:off x="17445038" y="730250"/>
            <a:ext cx="5256212" cy="11623675"/>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CC6C99A2-1149-7F06-08B0-B955D67A7FB0}"/>
              </a:ext>
            </a:extLst>
          </p:cNvPr>
          <p:cNvSpPr>
            <a:spLocks noGrp="1"/>
          </p:cNvSpPr>
          <p:nvPr>
            <p:ph type="body" orient="vert" idx="1"/>
          </p:nvPr>
        </p:nvSpPr>
        <p:spPr>
          <a:xfrm>
            <a:off x="1676400" y="730250"/>
            <a:ext cx="15616238" cy="1162367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D44BAE4-0CAE-A732-5205-468F4507105A}"/>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7F8E735D-F90F-1485-63EE-F5F65B566F80}"/>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5A7D3DEF-47D8-C30C-2CF2-42136A5F05BD}"/>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348943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16FDC87-168E-84DF-8DC7-9CEB3344F4D3}"/>
              </a:ext>
            </a:extLst>
          </p:cNvPr>
          <p:cNvSpPr>
            <a:spLocks noGrp="1"/>
          </p:cNvSpPr>
          <p:nvPr>
            <p:ph type="ctrTitle"/>
          </p:nvPr>
        </p:nvSpPr>
        <p:spPr>
          <a:xfrm>
            <a:off x="3048000" y="2244725"/>
            <a:ext cx="18283238" cy="47752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17808F01-C91F-E1FD-0FFF-850237365BC1}"/>
              </a:ext>
            </a:extLst>
          </p:cNvPr>
          <p:cNvSpPr>
            <a:spLocks noGrp="1"/>
          </p:cNvSpPr>
          <p:nvPr>
            <p:ph type="subTitle" idx="1"/>
          </p:nvPr>
        </p:nvSpPr>
        <p:spPr>
          <a:xfrm>
            <a:off x="3048000" y="7204075"/>
            <a:ext cx="18283238" cy="33115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834F2D5-5A47-465C-0110-3315EF18AB6D}"/>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43FADDE9-C1C1-FCF6-42B0-302472835DE4}"/>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86611EE9-224B-F6D4-6FAD-B9ADBDD0571A}"/>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413042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213E4C4-8028-861F-4EC3-C219751AC20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4EB45FA-676E-6CB3-ADC8-4F4E61741828}"/>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2AD0FC9-761F-CA28-AC46-BF4D38410E7A}"/>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70136380-1607-B849-6396-BF7BD225E4BD}"/>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1C21F154-8CF7-BDEE-F312-53ACA2B26471}"/>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129405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E2F0DDA-63FF-A11E-3F8A-2B4052866BB0}"/>
              </a:ext>
            </a:extLst>
          </p:cNvPr>
          <p:cNvSpPr>
            <a:spLocks noGrp="1"/>
          </p:cNvSpPr>
          <p:nvPr>
            <p:ph type="title"/>
          </p:nvPr>
        </p:nvSpPr>
        <p:spPr>
          <a:xfrm>
            <a:off x="1663700" y="3419475"/>
            <a:ext cx="21024850" cy="5705475"/>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C2F70A2-410A-C482-23A2-A70F72AC7DDC}"/>
              </a:ext>
            </a:extLst>
          </p:cNvPr>
          <p:cNvSpPr>
            <a:spLocks noGrp="1"/>
          </p:cNvSpPr>
          <p:nvPr>
            <p:ph type="body" idx="1"/>
          </p:nvPr>
        </p:nvSpPr>
        <p:spPr>
          <a:xfrm>
            <a:off x="1663700" y="9178925"/>
            <a:ext cx="21024850" cy="30003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30AEA633-F4D9-F066-8A8B-6854A9CF369D}"/>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FB5F91F4-BE23-1CCE-E3D6-AB12DF8C83F6}"/>
              </a:ext>
            </a:extLst>
          </p:cNvPr>
          <p:cNvSpPr>
            <a:spLocks noGrp="1"/>
          </p:cNvSpPr>
          <p:nvPr>
            <p:ph type="ftr" sz="quarter" idx="11"/>
          </p:nvPr>
        </p:nvSpPr>
        <p:spPr/>
        <p:txBody>
          <a:bodyPr/>
          <a:lstStyle/>
          <a:p>
            <a:endParaRPr lang="he-IL" dirty="0"/>
          </a:p>
        </p:txBody>
      </p:sp>
      <p:sp>
        <p:nvSpPr>
          <p:cNvPr id="6" name="מציין מיקום של מספר שקופית 5">
            <a:extLst>
              <a:ext uri="{FF2B5EF4-FFF2-40B4-BE49-F238E27FC236}">
                <a16:creationId xmlns:a16="http://schemas.microsoft.com/office/drawing/2014/main" id="{51DE365D-33A2-A646-D036-78EFBFC42868}"/>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99402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1CB660F-944E-8C9E-4C70-1C4ED7FA31E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FCCD330-6F34-D7BC-01A5-DCBEFA8D974A}"/>
              </a:ext>
            </a:extLst>
          </p:cNvPr>
          <p:cNvSpPr>
            <a:spLocks noGrp="1"/>
          </p:cNvSpPr>
          <p:nvPr>
            <p:ph sz="half" idx="1"/>
          </p:nvPr>
        </p:nvSpPr>
        <p:spPr>
          <a:xfrm>
            <a:off x="1676400" y="3651250"/>
            <a:ext cx="10436225" cy="87026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E4C59F2-97CD-D5D8-ED8B-81F5D5452E2C}"/>
              </a:ext>
            </a:extLst>
          </p:cNvPr>
          <p:cNvSpPr>
            <a:spLocks noGrp="1"/>
          </p:cNvSpPr>
          <p:nvPr>
            <p:ph sz="half" idx="2"/>
          </p:nvPr>
        </p:nvSpPr>
        <p:spPr>
          <a:xfrm>
            <a:off x="12265025" y="3651250"/>
            <a:ext cx="10436225" cy="87026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89A10763-5EF8-EE40-9C48-6BC031176B5C}"/>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6" name="מציין מיקום של כותרת תחתונה 5">
            <a:extLst>
              <a:ext uri="{FF2B5EF4-FFF2-40B4-BE49-F238E27FC236}">
                <a16:creationId xmlns:a16="http://schemas.microsoft.com/office/drawing/2014/main" id="{E9321657-EF9F-F3A7-EC3A-19A344AEB719}"/>
              </a:ext>
            </a:extLst>
          </p:cNvPr>
          <p:cNvSpPr>
            <a:spLocks noGrp="1"/>
          </p:cNvSpPr>
          <p:nvPr>
            <p:ph type="ftr" sz="quarter" idx="11"/>
          </p:nvPr>
        </p:nvSpPr>
        <p:spPr/>
        <p:txBody>
          <a:bodyPr/>
          <a:lstStyle/>
          <a:p>
            <a:endParaRPr lang="he-IL" dirty="0"/>
          </a:p>
        </p:txBody>
      </p:sp>
      <p:sp>
        <p:nvSpPr>
          <p:cNvPr id="7" name="מציין מיקום של מספר שקופית 6">
            <a:extLst>
              <a:ext uri="{FF2B5EF4-FFF2-40B4-BE49-F238E27FC236}">
                <a16:creationId xmlns:a16="http://schemas.microsoft.com/office/drawing/2014/main" id="{BFFEABAD-BCF1-CCE1-D5AD-0ADCE8AD9D0E}"/>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422940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EA3DE2-17D9-2137-6E7E-CCE2D62C1F01}"/>
              </a:ext>
            </a:extLst>
          </p:cNvPr>
          <p:cNvSpPr>
            <a:spLocks noGrp="1"/>
          </p:cNvSpPr>
          <p:nvPr>
            <p:ph type="title"/>
          </p:nvPr>
        </p:nvSpPr>
        <p:spPr>
          <a:xfrm>
            <a:off x="1679575" y="730250"/>
            <a:ext cx="21024850" cy="2651125"/>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A2921C3-EBB9-EA7F-9AB7-4DD3DD8FC9AA}"/>
              </a:ext>
            </a:extLst>
          </p:cNvPr>
          <p:cNvSpPr>
            <a:spLocks noGrp="1"/>
          </p:cNvSpPr>
          <p:nvPr>
            <p:ph type="body" idx="1"/>
          </p:nvPr>
        </p:nvSpPr>
        <p:spPr>
          <a:xfrm>
            <a:off x="1679575" y="3362325"/>
            <a:ext cx="10312400"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565D9898-1ACB-4004-FF60-3324D68D78F4}"/>
              </a:ext>
            </a:extLst>
          </p:cNvPr>
          <p:cNvSpPr>
            <a:spLocks noGrp="1"/>
          </p:cNvSpPr>
          <p:nvPr>
            <p:ph sz="half" idx="2"/>
          </p:nvPr>
        </p:nvSpPr>
        <p:spPr>
          <a:xfrm>
            <a:off x="1679575" y="5010150"/>
            <a:ext cx="10312400" cy="73691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FCCB981-F483-7423-7D21-67C41B55CD2B}"/>
              </a:ext>
            </a:extLst>
          </p:cNvPr>
          <p:cNvSpPr>
            <a:spLocks noGrp="1"/>
          </p:cNvSpPr>
          <p:nvPr>
            <p:ph type="body" sz="quarter" idx="3"/>
          </p:nvPr>
        </p:nvSpPr>
        <p:spPr>
          <a:xfrm>
            <a:off x="12341225" y="3362325"/>
            <a:ext cx="10363200"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BF06DB5-A1E3-8DF8-3C0B-2EA1E2E24FC0}"/>
              </a:ext>
            </a:extLst>
          </p:cNvPr>
          <p:cNvSpPr>
            <a:spLocks noGrp="1"/>
          </p:cNvSpPr>
          <p:nvPr>
            <p:ph sz="quarter" idx="4"/>
          </p:nvPr>
        </p:nvSpPr>
        <p:spPr>
          <a:xfrm>
            <a:off x="12341225" y="5010150"/>
            <a:ext cx="10363200" cy="73691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D1728173-87EC-BF5D-A039-24C7A71A0653}"/>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8" name="מציין מיקום של כותרת תחתונה 7">
            <a:extLst>
              <a:ext uri="{FF2B5EF4-FFF2-40B4-BE49-F238E27FC236}">
                <a16:creationId xmlns:a16="http://schemas.microsoft.com/office/drawing/2014/main" id="{500C72CC-4DEC-F7B4-A34D-993FDFF81B16}"/>
              </a:ext>
            </a:extLst>
          </p:cNvPr>
          <p:cNvSpPr>
            <a:spLocks noGrp="1"/>
          </p:cNvSpPr>
          <p:nvPr>
            <p:ph type="ftr" sz="quarter" idx="11"/>
          </p:nvPr>
        </p:nvSpPr>
        <p:spPr/>
        <p:txBody>
          <a:bodyPr/>
          <a:lstStyle/>
          <a:p>
            <a:endParaRPr lang="he-IL" dirty="0"/>
          </a:p>
        </p:txBody>
      </p:sp>
      <p:sp>
        <p:nvSpPr>
          <p:cNvPr id="9" name="מציין מיקום של מספר שקופית 8">
            <a:extLst>
              <a:ext uri="{FF2B5EF4-FFF2-40B4-BE49-F238E27FC236}">
                <a16:creationId xmlns:a16="http://schemas.microsoft.com/office/drawing/2014/main" id="{4BF96753-4469-43F0-11AD-4FF27B36314C}"/>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145910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F91F2EC-F496-8DFD-4CFA-C9CE7A03DDD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9D6962DC-24DD-4E26-359B-F5AD2AF2B391}"/>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4" name="מציין מיקום של כותרת תחתונה 3">
            <a:extLst>
              <a:ext uri="{FF2B5EF4-FFF2-40B4-BE49-F238E27FC236}">
                <a16:creationId xmlns:a16="http://schemas.microsoft.com/office/drawing/2014/main" id="{685EA35B-1B26-E154-A167-1F8DFCCB03E9}"/>
              </a:ext>
            </a:extLst>
          </p:cNvPr>
          <p:cNvSpPr>
            <a:spLocks noGrp="1"/>
          </p:cNvSpPr>
          <p:nvPr>
            <p:ph type="ftr" sz="quarter" idx="11"/>
          </p:nvPr>
        </p:nvSpPr>
        <p:spPr/>
        <p:txBody>
          <a:bodyPr/>
          <a:lstStyle/>
          <a:p>
            <a:endParaRPr lang="he-IL" dirty="0"/>
          </a:p>
        </p:txBody>
      </p:sp>
      <p:sp>
        <p:nvSpPr>
          <p:cNvPr id="5" name="מציין מיקום של מספר שקופית 4">
            <a:extLst>
              <a:ext uri="{FF2B5EF4-FFF2-40B4-BE49-F238E27FC236}">
                <a16:creationId xmlns:a16="http://schemas.microsoft.com/office/drawing/2014/main" id="{A17E656D-C270-94A1-A4AB-C4408659B6AC}"/>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337240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055DFD01-9B45-427D-FD53-3D2CEAA1609B}"/>
              </a:ext>
            </a:extLst>
          </p:cNvPr>
          <p:cNvSpPr>
            <a:spLocks noGrp="1"/>
          </p:cNvSpPr>
          <p:nvPr>
            <p:ph type="dt" sz="half" idx="10"/>
          </p:nvPr>
        </p:nvSpPr>
        <p:spPr/>
        <p:txBody>
          <a:bodyPr/>
          <a:lstStyle/>
          <a:p>
            <a:fld id="{3B16B528-DF9F-4F03-95B1-147F808C3970}" type="datetimeFigureOut">
              <a:rPr lang="he-IL" smtClean="0"/>
              <a:t>ח'/אלול/תשפ"ב</a:t>
            </a:fld>
            <a:endParaRPr lang="he-IL" dirty="0"/>
          </a:p>
        </p:txBody>
      </p:sp>
      <p:sp>
        <p:nvSpPr>
          <p:cNvPr id="3" name="מציין מיקום של כותרת תחתונה 2">
            <a:extLst>
              <a:ext uri="{FF2B5EF4-FFF2-40B4-BE49-F238E27FC236}">
                <a16:creationId xmlns:a16="http://schemas.microsoft.com/office/drawing/2014/main" id="{05DFB6EA-9FBD-2D6E-3D72-3C9CDD8D925B}"/>
              </a:ext>
            </a:extLst>
          </p:cNvPr>
          <p:cNvSpPr>
            <a:spLocks noGrp="1"/>
          </p:cNvSpPr>
          <p:nvPr>
            <p:ph type="ftr" sz="quarter" idx="11"/>
          </p:nvPr>
        </p:nvSpPr>
        <p:spPr/>
        <p:txBody>
          <a:bodyPr/>
          <a:lstStyle/>
          <a:p>
            <a:endParaRPr lang="he-IL" dirty="0"/>
          </a:p>
        </p:txBody>
      </p:sp>
      <p:sp>
        <p:nvSpPr>
          <p:cNvPr id="4" name="מציין מיקום של מספר שקופית 3">
            <a:extLst>
              <a:ext uri="{FF2B5EF4-FFF2-40B4-BE49-F238E27FC236}">
                <a16:creationId xmlns:a16="http://schemas.microsoft.com/office/drawing/2014/main" id="{A62A9331-CCBD-E8CC-00F9-56DEC4ACA49E}"/>
              </a:ext>
            </a:extLst>
          </p:cNvPr>
          <p:cNvSpPr>
            <a:spLocks noGrp="1"/>
          </p:cNvSpPr>
          <p:nvPr>
            <p:ph type="sldNum" sz="quarter" idx="12"/>
          </p:nvPr>
        </p:nvSpPr>
        <p:spPr/>
        <p:txBody>
          <a:bodyPr/>
          <a:lstStyle/>
          <a:p>
            <a:fld id="{DFF415E3-8A05-4A3D-881A-512211551329}" type="slidenum">
              <a:rPr lang="he-IL" smtClean="0"/>
              <a:t>‹#›</a:t>
            </a:fld>
            <a:endParaRPr lang="he-IL" dirty="0"/>
          </a:p>
        </p:txBody>
      </p:sp>
    </p:spTree>
    <p:extLst>
      <p:ext uri="{BB962C8B-B14F-4D97-AF65-F5344CB8AC3E}">
        <p14:creationId xmlns:p14="http://schemas.microsoft.com/office/powerpoint/2010/main" val="4232485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0035F436-2213-124C-955D-88F769048DA7}"/>
              </a:ext>
            </a:extLst>
          </p:cNvPr>
          <p:cNvSpPr/>
          <p:nvPr userDrawn="1"/>
        </p:nvSpPr>
        <p:spPr>
          <a:xfrm>
            <a:off x="1239263" y="11965306"/>
            <a:ext cx="929271" cy="929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he-IL" dirty="0"/>
              <a:t>כותרת</a:t>
            </a:r>
            <a:endParaRPr lang="en-US" dirty="0"/>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1315278" y="12044797"/>
            <a:ext cx="777240" cy="777240"/>
          </a:xfrm>
          <a:prstGeom prst="ellipse">
            <a:avLst/>
          </a:prstGeom>
          <a:noFill/>
        </p:spPr>
        <p:txBody>
          <a:bodyPr wrap="square" lIns="0" tIns="0" rIns="0" bIns="0" rtlCol="0" anchor="ctr">
            <a:noAutofit/>
          </a:bodyPr>
          <a:lstStyle/>
          <a:p>
            <a:pPr algn="ctr"/>
            <a:fld id="{C2130A1F-96FE-9345-9E91-FD9BE4197128}" type="slidenum">
              <a:rPr lang="en-US" sz="2400" b="0" i="0" spc="0" smtClean="0">
                <a:solidFill>
                  <a:schemeClr val="bg1"/>
                </a:solidFill>
                <a:latin typeface="Poppins Medium" pitchFamily="2" charset="77"/>
                <a:cs typeface="Poppins Medium" pitchFamily="2" charset="77"/>
              </a:rPr>
              <a:pPr algn="ctr"/>
              <a:t>‹#›</a:t>
            </a:fld>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ftr="0" dt="0"/>
  <p:txStyles>
    <p:titleStyle>
      <a:lvl1pPr algn="r" defTabSz="1828343" rtl="1" eaLnBrk="1" latinLnBrk="0" hangingPunct="1">
        <a:lnSpc>
          <a:spcPct val="90000"/>
        </a:lnSpc>
        <a:spcBef>
          <a:spcPct val="0"/>
        </a:spcBef>
        <a:buNone/>
        <a:defRPr sz="8798" b="1" i="0" kern="1200">
          <a:solidFill>
            <a:schemeClr val="tx2"/>
          </a:solidFill>
          <a:latin typeface="Segoe UI Semibold" panose="020B0702040204020203" pitchFamily="34" charset="0"/>
          <a:ea typeface="+mj-ea"/>
          <a:cs typeface="Segoe UI Semibold" panose="020B0702040204020203" pitchFamily="34" charset="0"/>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48EFF16-FF5B-3D61-A241-F68B475E280D}"/>
              </a:ext>
            </a:extLst>
          </p:cNvPr>
          <p:cNvSpPr>
            <a:spLocks noGrp="1"/>
          </p:cNvSpPr>
          <p:nvPr>
            <p:ph type="title"/>
          </p:nvPr>
        </p:nvSpPr>
        <p:spPr>
          <a:xfrm>
            <a:off x="1676400" y="730250"/>
            <a:ext cx="21024850" cy="2651125"/>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5FB91DB-2E6E-1F46-772D-60606F5240F8}"/>
              </a:ext>
            </a:extLst>
          </p:cNvPr>
          <p:cNvSpPr>
            <a:spLocks noGrp="1"/>
          </p:cNvSpPr>
          <p:nvPr>
            <p:ph type="body" idx="1"/>
          </p:nvPr>
        </p:nvSpPr>
        <p:spPr>
          <a:xfrm>
            <a:off x="1676400" y="3651250"/>
            <a:ext cx="21024850" cy="8702675"/>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5AB481B-97CC-4F27-2096-F9C5EB46619B}"/>
              </a:ext>
            </a:extLst>
          </p:cNvPr>
          <p:cNvSpPr>
            <a:spLocks noGrp="1"/>
          </p:cNvSpPr>
          <p:nvPr>
            <p:ph type="dt" sz="half" idx="2"/>
          </p:nvPr>
        </p:nvSpPr>
        <p:spPr>
          <a:xfrm>
            <a:off x="17216438" y="12712700"/>
            <a:ext cx="5484812" cy="730250"/>
          </a:xfrm>
          <a:prstGeom prst="rect">
            <a:avLst/>
          </a:prstGeom>
        </p:spPr>
        <p:txBody>
          <a:bodyPr vert="horz" lIns="91440" tIns="45720" rIns="91440" bIns="45720" rtlCol="1" anchor="ctr"/>
          <a:lstStyle>
            <a:lvl1pPr algn="r">
              <a:defRPr sz="1200">
                <a:solidFill>
                  <a:schemeClr val="tx1">
                    <a:tint val="75000"/>
                  </a:schemeClr>
                </a:solidFill>
              </a:defRPr>
            </a:lvl1pPr>
          </a:lstStyle>
          <a:p>
            <a:fld id="{3B16B528-DF9F-4F03-95B1-147F808C3970}" type="datetimeFigureOut">
              <a:rPr lang="he-IL" smtClean="0"/>
              <a:t>ח'/אלול/תשפ"ב</a:t>
            </a:fld>
            <a:endParaRPr lang="he-IL" dirty="0"/>
          </a:p>
        </p:txBody>
      </p:sp>
      <p:sp>
        <p:nvSpPr>
          <p:cNvPr id="5" name="מציין מיקום של כותרת תחתונה 4">
            <a:extLst>
              <a:ext uri="{FF2B5EF4-FFF2-40B4-BE49-F238E27FC236}">
                <a16:creationId xmlns:a16="http://schemas.microsoft.com/office/drawing/2014/main" id="{926C0F39-302F-78C7-A44B-E6AD8BD64A6A}"/>
              </a:ext>
            </a:extLst>
          </p:cNvPr>
          <p:cNvSpPr>
            <a:spLocks noGrp="1"/>
          </p:cNvSpPr>
          <p:nvPr>
            <p:ph type="ftr" sz="quarter" idx="3"/>
          </p:nvPr>
        </p:nvSpPr>
        <p:spPr>
          <a:xfrm>
            <a:off x="8075613" y="12712700"/>
            <a:ext cx="8226425" cy="730250"/>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a:extLst>
              <a:ext uri="{FF2B5EF4-FFF2-40B4-BE49-F238E27FC236}">
                <a16:creationId xmlns:a16="http://schemas.microsoft.com/office/drawing/2014/main" id="{7A1DB52C-E6BC-F3D2-92A0-5673045510E5}"/>
              </a:ext>
            </a:extLst>
          </p:cNvPr>
          <p:cNvSpPr>
            <a:spLocks noGrp="1"/>
          </p:cNvSpPr>
          <p:nvPr>
            <p:ph type="sldNum" sz="quarter" idx="4"/>
          </p:nvPr>
        </p:nvSpPr>
        <p:spPr>
          <a:xfrm>
            <a:off x="1676400" y="12712700"/>
            <a:ext cx="5484813" cy="730250"/>
          </a:xfrm>
          <a:prstGeom prst="rect">
            <a:avLst/>
          </a:prstGeom>
        </p:spPr>
        <p:txBody>
          <a:bodyPr vert="horz" lIns="91440" tIns="45720" rIns="91440" bIns="45720" rtlCol="1" anchor="ctr"/>
          <a:lstStyle>
            <a:lvl1pPr algn="l">
              <a:defRPr sz="1200">
                <a:solidFill>
                  <a:schemeClr val="tx1">
                    <a:tint val="75000"/>
                  </a:schemeClr>
                </a:solidFill>
              </a:defRPr>
            </a:lvl1pPr>
          </a:lstStyle>
          <a:p>
            <a:fld id="{DFF415E3-8A05-4A3D-881A-512211551329}" type="slidenum">
              <a:rPr lang="he-IL" smtClean="0"/>
              <a:t>‹#›</a:t>
            </a:fld>
            <a:endParaRPr lang="he-IL" dirty="0"/>
          </a:p>
        </p:txBody>
      </p:sp>
    </p:spTree>
    <p:extLst>
      <p:ext uri="{BB962C8B-B14F-4D97-AF65-F5344CB8AC3E}">
        <p14:creationId xmlns:p14="http://schemas.microsoft.com/office/powerpoint/2010/main" val="3906726882"/>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a:extLst>
              <a:ext uri="{FF2B5EF4-FFF2-40B4-BE49-F238E27FC236}">
                <a16:creationId xmlns:a16="http://schemas.microsoft.com/office/drawing/2014/main" id="{CB3636FE-416A-A695-281B-7941608C339C}"/>
              </a:ext>
            </a:extLst>
          </p:cNvPr>
          <p:cNvGrpSpPr/>
          <p:nvPr/>
        </p:nvGrpSpPr>
        <p:grpSpPr>
          <a:xfrm>
            <a:off x="13008634" y="2014870"/>
            <a:ext cx="9547872" cy="8992436"/>
            <a:chOff x="11809414" y="2756741"/>
            <a:chExt cx="10177749" cy="10197259"/>
          </a:xfrm>
        </p:grpSpPr>
        <p:sp>
          <p:nvSpPr>
            <p:cNvPr id="3" name="Freeform 32">
              <a:extLst>
                <a:ext uri="{FF2B5EF4-FFF2-40B4-BE49-F238E27FC236}">
                  <a16:creationId xmlns:a16="http://schemas.microsoft.com/office/drawing/2014/main" id="{FCEB4B96-19A0-B67C-C62D-BD4234392A31}"/>
                </a:ext>
              </a:extLst>
            </p:cNvPr>
            <p:cNvSpPr>
              <a:spLocks noChangeArrowheads="1"/>
            </p:cNvSpPr>
            <p:nvPr/>
          </p:nvSpPr>
          <p:spPr bwMode="auto">
            <a:xfrm rot="10800000">
              <a:off x="11812613" y="2756741"/>
              <a:ext cx="5086805" cy="5094139"/>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1"/>
            </a:solidFill>
            <a:ln>
              <a:solidFill>
                <a:srgbClr val="FFFFFF"/>
              </a:solidFill>
            </a:ln>
            <a:effectLst/>
          </p:spPr>
          <p:txBody>
            <a:bodyPr wrap="square" anchor="ctr">
              <a:noAutofit/>
            </a:bodyPr>
            <a:lstStyle/>
            <a:p>
              <a:endParaRPr lang="en-US" sz="6532" dirty="0">
                <a:latin typeface="Lato Light" panose="020F0502020204030203" pitchFamily="34" charset="0"/>
              </a:endParaRPr>
            </a:p>
          </p:txBody>
        </p:sp>
        <p:sp>
          <p:nvSpPr>
            <p:cNvPr id="4" name="Freeform 31">
              <a:extLst>
                <a:ext uri="{FF2B5EF4-FFF2-40B4-BE49-F238E27FC236}">
                  <a16:creationId xmlns:a16="http://schemas.microsoft.com/office/drawing/2014/main" id="{FDE4B98A-F472-7B68-8704-9A6A2970438E}"/>
                </a:ext>
              </a:extLst>
            </p:cNvPr>
            <p:cNvSpPr>
              <a:spLocks noChangeArrowheads="1"/>
            </p:cNvSpPr>
            <p:nvPr/>
          </p:nvSpPr>
          <p:spPr bwMode="auto">
            <a:xfrm>
              <a:off x="16900356" y="7854785"/>
              <a:ext cx="5086805" cy="5094139"/>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4"/>
            </a:solidFill>
            <a:ln>
              <a:solidFill>
                <a:srgbClr val="FFFFFF"/>
              </a:solidFill>
            </a:ln>
            <a:effectLst/>
          </p:spPr>
          <p:txBody>
            <a:bodyPr wrap="square" anchor="ctr">
              <a:noAutofit/>
            </a:bodyPr>
            <a:lstStyle/>
            <a:p>
              <a:endParaRPr lang="en-US" sz="6532" dirty="0">
                <a:latin typeface="Lato Light" panose="020F0502020204030203" pitchFamily="34" charset="0"/>
              </a:endParaRPr>
            </a:p>
          </p:txBody>
        </p:sp>
        <p:sp>
          <p:nvSpPr>
            <p:cNvPr id="5" name="Freeform 5">
              <a:extLst>
                <a:ext uri="{FF2B5EF4-FFF2-40B4-BE49-F238E27FC236}">
                  <a16:creationId xmlns:a16="http://schemas.microsoft.com/office/drawing/2014/main" id="{D38A25E5-92A9-30B1-96FD-A1A399A9D267}"/>
                </a:ext>
              </a:extLst>
            </p:cNvPr>
            <p:cNvSpPr>
              <a:spLocks noChangeArrowheads="1"/>
            </p:cNvSpPr>
            <p:nvPr/>
          </p:nvSpPr>
          <p:spPr bwMode="auto">
            <a:xfrm>
              <a:off x="15415671" y="2759708"/>
              <a:ext cx="6571492" cy="6571493"/>
            </a:xfrm>
            <a:custGeom>
              <a:avLst/>
              <a:gdLst>
                <a:gd name="T0" fmla="*/ 6067 w 7007"/>
                <a:gd name="T1" fmla="*/ 3444 h 7007"/>
                <a:gd name="T2" fmla="*/ 6067 w 7007"/>
                <a:gd name="T3" fmla="*/ 3444 h 7007"/>
                <a:gd name="T4" fmla="*/ 6686 w 7007"/>
                <a:gd name="T5" fmla="*/ 3258 h 7007"/>
                <a:gd name="T6" fmla="*/ 6686 w 7007"/>
                <a:gd name="T7" fmla="*/ 3258 h 7007"/>
                <a:gd name="T8" fmla="*/ 7006 w 7007"/>
                <a:gd name="T9" fmla="*/ 3458 h 7007"/>
                <a:gd name="T10" fmla="*/ 7006 w 7007"/>
                <a:gd name="T11" fmla="*/ 5428 h 7007"/>
                <a:gd name="T12" fmla="*/ 5049 w 7007"/>
                <a:gd name="T13" fmla="*/ 5428 h 7007"/>
                <a:gd name="T14" fmla="*/ 5049 w 7007"/>
                <a:gd name="T15" fmla="*/ 5428 h 7007"/>
                <a:gd name="T16" fmla="*/ 4851 w 7007"/>
                <a:gd name="T17" fmla="*/ 5748 h 7007"/>
                <a:gd name="T18" fmla="*/ 4851 w 7007"/>
                <a:gd name="T19" fmla="*/ 5748 h 7007"/>
                <a:gd name="T20" fmla="*/ 5027 w 7007"/>
                <a:gd name="T21" fmla="*/ 6367 h 7007"/>
                <a:gd name="T22" fmla="*/ 5027 w 7007"/>
                <a:gd name="T23" fmla="*/ 6367 h 7007"/>
                <a:gd name="T24" fmla="*/ 4295 w 7007"/>
                <a:gd name="T25" fmla="*/ 7006 h 7007"/>
                <a:gd name="T26" fmla="*/ 4295 w 7007"/>
                <a:gd name="T27" fmla="*/ 7006 h 7007"/>
                <a:gd name="T28" fmla="*/ 3562 w 7007"/>
                <a:gd name="T29" fmla="*/ 6367 h 7007"/>
                <a:gd name="T30" fmla="*/ 3562 w 7007"/>
                <a:gd name="T31" fmla="*/ 6367 h 7007"/>
                <a:gd name="T32" fmla="*/ 3748 w 7007"/>
                <a:gd name="T33" fmla="*/ 5748 h 7007"/>
                <a:gd name="T34" fmla="*/ 3748 w 7007"/>
                <a:gd name="T35" fmla="*/ 5748 h 7007"/>
                <a:gd name="T36" fmla="*/ 3548 w 7007"/>
                <a:gd name="T37" fmla="*/ 5428 h 7007"/>
                <a:gd name="T38" fmla="*/ 1578 w 7007"/>
                <a:gd name="T39" fmla="*/ 5428 h 7007"/>
                <a:gd name="T40" fmla="*/ 1578 w 7007"/>
                <a:gd name="T41" fmla="*/ 3458 h 7007"/>
                <a:gd name="T42" fmla="*/ 1578 w 7007"/>
                <a:gd name="T43" fmla="*/ 3458 h 7007"/>
                <a:gd name="T44" fmla="*/ 1257 w 7007"/>
                <a:gd name="T45" fmla="*/ 3258 h 7007"/>
                <a:gd name="T46" fmla="*/ 1257 w 7007"/>
                <a:gd name="T47" fmla="*/ 3258 h 7007"/>
                <a:gd name="T48" fmla="*/ 639 w 7007"/>
                <a:gd name="T49" fmla="*/ 3444 h 7007"/>
                <a:gd name="T50" fmla="*/ 639 w 7007"/>
                <a:gd name="T51" fmla="*/ 3444 h 7007"/>
                <a:gd name="T52" fmla="*/ 0 w 7007"/>
                <a:gd name="T53" fmla="*/ 2712 h 7007"/>
                <a:gd name="T54" fmla="*/ 0 w 7007"/>
                <a:gd name="T55" fmla="*/ 2712 h 7007"/>
                <a:gd name="T56" fmla="*/ 639 w 7007"/>
                <a:gd name="T57" fmla="*/ 1979 h 7007"/>
                <a:gd name="T58" fmla="*/ 639 w 7007"/>
                <a:gd name="T59" fmla="*/ 1979 h 7007"/>
                <a:gd name="T60" fmla="*/ 1257 w 7007"/>
                <a:gd name="T61" fmla="*/ 2155 h 7007"/>
                <a:gd name="T62" fmla="*/ 1257 w 7007"/>
                <a:gd name="T63" fmla="*/ 2155 h 7007"/>
                <a:gd name="T64" fmla="*/ 1578 w 7007"/>
                <a:gd name="T65" fmla="*/ 1957 h 7007"/>
                <a:gd name="T66" fmla="*/ 1578 w 7007"/>
                <a:gd name="T67" fmla="*/ 0 h 7007"/>
                <a:gd name="T68" fmla="*/ 1578 w 7007"/>
                <a:gd name="T69" fmla="*/ 376 h 7007"/>
                <a:gd name="T70" fmla="*/ 1578 w 7007"/>
                <a:gd name="T71" fmla="*/ 0 h 7007"/>
                <a:gd name="T72" fmla="*/ 3548 w 7007"/>
                <a:gd name="T73" fmla="*/ 0 h 7007"/>
                <a:gd name="T74" fmla="*/ 3548 w 7007"/>
                <a:gd name="T75" fmla="*/ 0 h 7007"/>
                <a:gd name="T76" fmla="*/ 3748 w 7007"/>
                <a:gd name="T77" fmla="*/ 321 h 7007"/>
                <a:gd name="T78" fmla="*/ 3748 w 7007"/>
                <a:gd name="T79" fmla="*/ 321 h 7007"/>
                <a:gd name="T80" fmla="*/ 3562 w 7007"/>
                <a:gd name="T81" fmla="*/ 939 h 7007"/>
                <a:gd name="T82" fmla="*/ 3562 w 7007"/>
                <a:gd name="T83" fmla="*/ 939 h 7007"/>
                <a:gd name="T84" fmla="*/ 4295 w 7007"/>
                <a:gd name="T85" fmla="*/ 1578 h 7007"/>
                <a:gd name="T86" fmla="*/ 4295 w 7007"/>
                <a:gd name="T87" fmla="*/ 1578 h 7007"/>
                <a:gd name="T88" fmla="*/ 5027 w 7007"/>
                <a:gd name="T89" fmla="*/ 939 h 7007"/>
                <a:gd name="T90" fmla="*/ 5027 w 7007"/>
                <a:gd name="T91" fmla="*/ 939 h 7007"/>
                <a:gd name="T92" fmla="*/ 4851 w 7007"/>
                <a:gd name="T93" fmla="*/ 320 h 7007"/>
                <a:gd name="T94" fmla="*/ 4851 w 7007"/>
                <a:gd name="T95" fmla="*/ 320 h 7007"/>
                <a:gd name="T96" fmla="*/ 5049 w 7007"/>
                <a:gd name="T97" fmla="*/ 0 h 7007"/>
                <a:gd name="T98" fmla="*/ 7006 w 7007"/>
                <a:gd name="T99" fmla="*/ 0 h 7007"/>
                <a:gd name="T100" fmla="*/ 7006 w 7007"/>
                <a:gd name="T101" fmla="*/ 1957 h 7007"/>
                <a:gd name="T102" fmla="*/ 7006 w 7007"/>
                <a:gd name="T103" fmla="*/ 1957 h 7007"/>
                <a:gd name="T104" fmla="*/ 6686 w 7007"/>
                <a:gd name="T105" fmla="*/ 2155 h 7007"/>
                <a:gd name="T106" fmla="*/ 6686 w 7007"/>
                <a:gd name="T107" fmla="*/ 2155 h 7007"/>
                <a:gd name="T108" fmla="*/ 6067 w 7007"/>
                <a:gd name="T109" fmla="*/ 1979 h 7007"/>
                <a:gd name="T110" fmla="*/ 6067 w 7007"/>
                <a:gd name="T111" fmla="*/ 1979 h 7007"/>
                <a:gd name="T112" fmla="*/ 5428 w 7007"/>
                <a:gd name="T113" fmla="*/ 2712 h 7007"/>
                <a:gd name="T114" fmla="*/ 5428 w 7007"/>
                <a:gd name="T115" fmla="*/ 2712 h 7007"/>
                <a:gd name="T116" fmla="*/ 6067 w 7007"/>
                <a:gd name="T117" fmla="*/ 3444 h 7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007" h="7007">
                  <a:moveTo>
                    <a:pt x="6067" y="3444"/>
                  </a:moveTo>
                  <a:lnTo>
                    <a:pt x="6067" y="3444"/>
                  </a:lnTo>
                  <a:cubicBezTo>
                    <a:pt x="6237" y="3444"/>
                    <a:pt x="6470" y="3368"/>
                    <a:pt x="6686" y="3258"/>
                  </a:cubicBezTo>
                  <a:lnTo>
                    <a:pt x="6686" y="3258"/>
                  </a:lnTo>
                  <a:cubicBezTo>
                    <a:pt x="6832" y="3184"/>
                    <a:pt x="7006" y="3293"/>
                    <a:pt x="7006" y="3458"/>
                  </a:cubicBezTo>
                  <a:lnTo>
                    <a:pt x="7006" y="5428"/>
                  </a:lnTo>
                  <a:lnTo>
                    <a:pt x="5049" y="5428"/>
                  </a:lnTo>
                  <a:lnTo>
                    <a:pt x="5049" y="5428"/>
                  </a:lnTo>
                  <a:cubicBezTo>
                    <a:pt x="4884" y="5428"/>
                    <a:pt x="4779" y="5600"/>
                    <a:pt x="4851" y="5748"/>
                  </a:cubicBezTo>
                  <a:lnTo>
                    <a:pt x="4851" y="5748"/>
                  </a:lnTo>
                  <a:cubicBezTo>
                    <a:pt x="4957" y="5964"/>
                    <a:pt x="5027" y="6197"/>
                    <a:pt x="5027" y="6367"/>
                  </a:cubicBezTo>
                  <a:lnTo>
                    <a:pt x="5027" y="6367"/>
                  </a:lnTo>
                  <a:cubicBezTo>
                    <a:pt x="5027" y="6782"/>
                    <a:pt x="4699" y="7006"/>
                    <a:pt x="4295" y="7006"/>
                  </a:cubicBezTo>
                  <a:lnTo>
                    <a:pt x="4295" y="7006"/>
                  </a:lnTo>
                  <a:cubicBezTo>
                    <a:pt x="3890" y="7006"/>
                    <a:pt x="3562" y="6782"/>
                    <a:pt x="3562" y="6367"/>
                  </a:cubicBezTo>
                  <a:lnTo>
                    <a:pt x="3562" y="6367"/>
                  </a:lnTo>
                  <a:cubicBezTo>
                    <a:pt x="3562" y="6197"/>
                    <a:pt x="3638" y="5964"/>
                    <a:pt x="3748" y="5748"/>
                  </a:cubicBezTo>
                  <a:lnTo>
                    <a:pt x="3748" y="5748"/>
                  </a:lnTo>
                  <a:cubicBezTo>
                    <a:pt x="3822" y="5601"/>
                    <a:pt x="3713" y="5428"/>
                    <a:pt x="3548" y="5428"/>
                  </a:cubicBezTo>
                  <a:lnTo>
                    <a:pt x="1578" y="5428"/>
                  </a:lnTo>
                  <a:lnTo>
                    <a:pt x="1578" y="3458"/>
                  </a:lnTo>
                  <a:lnTo>
                    <a:pt x="1578" y="3458"/>
                  </a:lnTo>
                  <a:cubicBezTo>
                    <a:pt x="1578" y="3293"/>
                    <a:pt x="1404" y="3184"/>
                    <a:pt x="1257" y="3258"/>
                  </a:cubicBezTo>
                  <a:lnTo>
                    <a:pt x="1257" y="3258"/>
                  </a:lnTo>
                  <a:cubicBezTo>
                    <a:pt x="1042" y="3368"/>
                    <a:pt x="809" y="3444"/>
                    <a:pt x="639" y="3444"/>
                  </a:cubicBezTo>
                  <a:lnTo>
                    <a:pt x="639" y="3444"/>
                  </a:lnTo>
                  <a:cubicBezTo>
                    <a:pt x="224" y="3444"/>
                    <a:pt x="0" y="3116"/>
                    <a:pt x="0" y="2712"/>
                  </a:cubicBezTo>
                  <a:lnTo>
                    <a:pt x="0" y="2712"/>
                  </a:lnTo>
                  <a:cubicBezTo>
                    <a:pt x="0" y="2307"/>
                    <a:pt x="224" y="1979"/>
                    <a:pt x="639" y="1979"/>
                  </a:cubicBezTo>
                  <a:lnTo>
                    <a:pt x="639" y="1979"/>
                  </a:lnTo>
                  <a:cubicBezTo>
                    <a:pt x="809" y="1979"/>
                    <a:pt x="1042" y="2050"/>
                    <a:pt x="1257" y="2155"/>
                  </a:cubicBezTo>
                  <a:lnTo>
                    <a:pt x="1257" y="2155"/>
                  </a:lnTo>
                  <a:cubicBezTo>
                    <a:pt x="1405" y="2226"/>
                    <a:pt x="1578" y="2121"/>
                    <a:pt x="1578" y="1957"/>
                  </a:cubicBezTo>
                  <a:lnTo>
                    <a:pt x="1578" y="0"/>
                  </a:lnTo>
                  <a:lnTo>
                    <a:pt x="1578" y="376"/>
                  </a:lnTo>
                  <a:lnTo>
                    <a:pt x="1578" y="0"/>
                  </a:lnTo>
                  <a:lnTo>
                    <a:pt x="3548" y="0"/>
                  </a:lnTo>
                  <a:lnTo>
                    <a:pt x="3548" y="0"/>
                  </a:lnTo>
                  <a:cubicBezTo>
                    <a:pt x="3713" y="0"/>
                    <a:pt x="3822" y="174"/>
                    <a:pt x="3748" y="321"/>
                  </a:cubicBezTo>
                  <a:lnTo>
                    <a:pt x="3748" y="321"/>
                  </a:lnTo>
                  <a:cubicBezTo>
                    <a:pt x="3638" y="536"/>
                    <a:pt x="3562" y="769"/>
                    <a:pt x="3562" y="939"/>
                  </a:cubicBezTo>
                  <a:lnTo>
                    <a:pt x="3562" y="939"/>
                  </a:lnTo>
                  <a:cubicBezTo>
                    <a:pt x="3562" y="1354"/>
                    <a:pt x="3890" y="1578"/>
                    <a:pt x="4295" y="1578"/>
                  </a:cubicBezTo>
                  <a:lnTo>
                    <a:pt x="4295" y="1578"/>
                  </a:lnTo>
                  <a:cubicBezTo>
                    <a:pt x="4699" y="1578"/>
                    <a:pt x="5027" y="1354"/>
                    <a:pt x="5027" y="939"/>
                  </a:cubicBezTo>
                  <a:lnTo>
                    <a:pt x="5027" y="939"/>
                  </a:lnTo>
                  <a:cubicBezTo>
                    <a:pt x="5027" y="769"/>
                    <a:pt x="4957" y="535"/>
                    <a:pt x="4851" y="320"/>
                  </a:cubicBezTo>
                  <a:lnTo>
                    <a:pt x="4851" y="320"/>
                  </a:lnTo>
                  <a:cubicBezTo>
                    <a:pt x="4779" y="172"/>
                    <a:pt x="4884" y="0"/>
                    <a:pt x="5049" y="0"/>
                  </a:cubicBezTo>
                  <a:lnTo>
                    <a:pt x="7006" y="0"/>
                  </a:lnTo>
                  <a:lnTo>
                    <a:pt x="7006" y="1957"/>
                  </a:lnTo>
                  <a:lnTo>
                    <a:pt x="7006" y="1957"/>
                  </a:lnTo>
                  <a:cubicBezTo>
                    <a:pt x="7006" y="2121"/>
                    <a:pt x="6833" y="2226"/>
                    <a:pt x="6686" y="2155"/>
                  </a:cubicBezTo>
                  <a:lnTo>
                    <a:pt x="6686" y="2155"/>
                  </a:lnTo>
                  <a:cubicBezTo>
                    <a:pt x="6470" y="2050"/>
                    <a:pt x="6237" y="1979"/>
                    <a:pt x="6067" y="1979"/>
                  </a:cubicBezTo>
                  <a:lnTo>
                    <a:pt x="6067" y="1979"/>
                  </a:lnTo>
                  <a:cubicBezTo>
                    <a:pt x="5651" y="1979"/>
                    <a:pt x="5428" y="2307"/>
                    <a:pt x="5428" y="2712"/>
                  </a:cubicBezTo>
                  <a:lnTo>
                    <a:pt x="5428" y="2712"/>
                  </a:lnTo>
                  <a:cubicBezTo>
                    <a:pt x="5428" y="3116"/>
                    <a:pt x="5651" y="3444"/>
                    <a:pt x="6067" y="3444"/>
                  </a:cubicBezTo>
                </a:path>
              </a:pathLst>
            </a:custGeom>
            <a:solidFill>
              <a:schemeClr val="accent2"/>
            </a:solidFill>
            <a:ln>
              <a:solidFill>
                <a:srgbClr val="FFFFFF"/>
              </a:solidFill>
            </a:ln>
            <a:effectLst/>
          </p:spPr>
          <p:txBody>
            <a:bodyPr wrap="none" anchor="ctr"/>
            <a:lstStyle/>
            <a:p>
              <a:endParaRPr lang="en-US" sz="6532" dirty="0">
                <a:latin typeface="Lato Light" panose="020F0502020204030203" pitchFamily="34" charset="0"/>
              </a:endParaRPr>
            </a:p>
          </p:txBody>
        </p:sp>
        <p:sp>
          <p:nvSpPr>
            <p:cNvPr id="6" name="Freeform 7">
              <a:extLst>
                <a:ext uri="{FF2B5EF4-FFF2-40B4-BE49-F238E27FC236}">
                  <a16:creationId xmlns:a16="http://schemas.microsoft.com/office/drawing/2014/main" id="{BE87FF70-14AA-F855-4DCA-8911753F42EB}"/>
                </a:ext>
              </a:extLst>
            </p:cNvPr>
            <p:cNvSpPr>
              <a:spLocks noChangeArrowheads="1"/>
            </p:cNvSpPr>
            <p:nvPr/>
          </p:nvSpPr>
          <p:spPr bwMode="auto">
            <a:xfrm>
              <a:off x="11809414" y="6382507"/>
              <a:ext cx="6571492" cy="6571493"/>
            </a:xfrm>
            <a:custGeom>
              <a:avLst/>
              <a:gdLst>
                <a:gd name="T0" fmla="*/ 939 w 7006"/>
                <a:gd name="T1" fmla="*/ 3562 h 7008"/>
                <a:gd name="T2" fmla="*/ 939 w 7006"/>
                <a:gd name="T3" fmla="*/ 3562 h 7008"/>
                <a:gd name="T4" fmla="*/ 320 w 7006"/>
                <a:gd name="T5" fmla="*/ 3748 h 7008"/>
                <a:gd name="T6" fmla="*/ 320 w 7006"/>
                <a:gd name="T7" fmla="*/ 3748 h 7008"/>
                <a:gd name="T8" fmla="*/ 0 w 7006"/>
                <a:gd name="T9" fmla="*/ 3549 h 7008"/>
                <a:gd name="T10" fmla="*/ 0 w 7006"/>
                <a:gd name="T11" fmla="*/ 1578 h 7008"/>
                <a:gd name="T12" fmla="*/ 1957 w 7006"/>
                <a:gd name="T13" fmla="*/ 1578 h 7008"/>
                <a:gd name="T14" fmla="*/ 1957 w 7006"/>
                <a:gd name="T15" fmla="*/ 1578 h 7008"/>
                <a:gd name="T16" fmla="*/ 2154 w 7006"/>
                <a:gd name="T17" fmla="*/ 1258 h 7008"/>
                <a:gd name="T18" fmla="*/ 2154 w 7006"/>
                <a:gd name="T19" fmla="*/ 1258 h 7008"/>
                <a:gd name="T20" fmla="*/ 1978 w 7006"/>
                <a:gd name="T21" fmla="*/ 639 h 7008"/>
                <a:gd name="T22" fmla="*/ 1978 w 7006"/>
                <a:gd name="T23" fmla="*/ 639 h 7008"/>
                <a:gd name="T24" fmla="*/ 2711 w 7006"/>
                <a:gd name="T25" fmla="*/ 0 h 7008"/>
                <a:gd name="T26" fmla="*/ 2711 w 7006"/>
                <a:gd name="T27" fmla="*/ 0 h 7008"/>
                <a:gd name="T28" fmla="*/ 3444 w 7006"/>
                <a:gd name="T29" fmla="*/ 639 h 7008"/>
                <a:gd name="T30" fmla="*/ 3444 w 7006"/>
                <a:gd name="T31" fmla="*/ 639 h 7008"/>
                <a:gd name="T32" fmla="*/ 3258 w 7006"/>
                <a:gd name="T33" fmla="*/ 1257 h 7008"/>
                <a:gd name="T34" fmla="*/ 3258 w 7006"/>
                <a:gd name="T35" fmla="*/ 1257 h 7008"/>
                <a:gd name="T36" fmla="*/ 3457 w 7006"/>
                <a:gd name="T37" fmla="*/ 1578 h 7008"/>
                <a:gd name="T38" fmla="*/ 5429 w 7006"/>
                <a:gd name="T39" fmla="*/ 1578 h 7008"/>
                <a:gd name="T40" fmla="*/ 5429 w 7006"/>
                <a:gd name="T41" fmla="*/ 1578 h 7008"/>
                <a:gd name="T42" fmla="*/ 5429 w 7006"/>
                <a:gd name="T43" fmla="*/ 3549 h 7008"/>
                <a:gd name="T44" fmla="*/ 5429 w 7006"/>
                <a:gd name="T45" fmla="*/ 3549 h 7008"/>
                <a:gd name="T46" fmla="*/ 5748 w 7006"/>
                <a:gd name="T47" fmla="*/ 3748 h 7008"/>
                <a:gd name="T48" fmla="*/ 5748 w 7006"/>
                <a:gd name="T49" fmla="*/ 3748 h 7008"/>
                <a:gd name="T50" fmla="*/ 6367 w 7006"/>
                <a:gd name="T51" fmla="*/ 3562 h 7008"/>
                <a:gd name="T52" fmla="*/ 6367 w 7006"/>
                <a:gd name="T53" fmla="*/ 3562 h 7008"/>
                <a:gd name="T54" fmla="*/ 7005 w 7006"/>
                <a:gd name="T55" fmla="*/ 4295 h 7008"/>
                <a:gd name="T56" fmla="*/ 7005 w 7006"/>
                <a:gd name="T57" fmla="*/ 4295 h 7008"/>
                <a:gd name="T58" fmla="*/ 6367 w 7006"/>
                <a:gd name="T59" fmla="*/ 5028 h 7008"/>
                <a:gd name="T60" fmla="*/ 6367 w 7006"/>
                <a:gd name="T61" fmla="*/ 5028 h 7008"/>
                <a:gd name="T62" fmla="*/ 5748 w 7006"/>
                <a:gd name="T63" fmla="*/ 4852 h 7008"/>
                <a:gd name="T64" fmla="*/ 5748 w 7006"/>
                <a:gd name="T65" fmla="*/ 4852 h 7008"/>
                <a:gd name="T66" fmla="*/ 5429 w 7006"/>
                <a:gd name="T67" fmla="*/ 5049 h 7008"/>
                <a:gd name="T68" fmla="*/ 5429 w 7006"/>
                <a:gd name="T69" fmla="*/ 7007 h 7008"/>
                <a:gd name="T70" fmla="*/ 5429 w 7006"/>
                <a:gd name="T71" fmla="*/ 6631 h 7008"/>
                <a:gd name="T72" fmla="*/ 5429 w 7006"/>
                <a:gd name="T73" fmla="*/ 7007 h 7008"/>
                <a:gd name="T74" fmla="*/ 3457 w 7006"/>
                <a:gd name="T75" fmla="*/ 7007 h 7008"/>
                <a:gd name="T76" fmla="*/ 3457 w 7006"/>
                <a:gd name="T77" fmla="*/ 7007 h 7008"/>
                <a:gd name="T78" fmla="*/ 3258 w 7006"/>
                <a:gd name="T79" fmla="*/ 6686 h 7008"/>
                <a:gd name="T80" fmla="*/ 3258 w 7006"/>
                <a:gd name="T81" fmla="*/ 6686 h 7008"/>
                <a:gd name="T82" fmla="*/ 3444 w 7006"/>
                <a:gd name="T83" fmla="*/ 6067 h 7008"/>
                <a:gd name="T84" fmla="*/ 3444 w 7006"/>
                <a:gd name="T85" fmla="*/ 6067 h 7008"/>
                <a:gd name="T86" fmla="*/ 2711 w 7006"/>
                <a:gd name="T87" fmla="*/ 5429 h 7008"/>
                <a:gd name="T88" fmla="*/ 2711 w 7006"/>
                <a:gd name="T89" fmla="*/ 5429 h 7008"/>
                <a:gd name="T90" fmla="*/ 1978 w 7006"/>
                <a:gd name="T91" fmla="*/ 6067 h 7008"/>
                <a:gd name="T92" fmla="*/ 1978 w 7006"/>
                <a:gd name="T93" fmla="*/ 6067 h 7008"/>
                <a:gd name="T94" fmla="*/ 2154 w 7006"/>
                <a:gd name="T95" fmla="*/ 6686 h 7008"/>
                <a:gd name="T96" fmla="*/ 2154 w 7006"/>
                <a:gd name="T97" fmla="*/ 6686 h 7008"/>
                <a:gd name="T98" fmla="*/ 1957 w 7006"/>
                <a:gd name="T99" fmla="*/ 7007 h 7008"/>
                <a:gd name="T100" fmla="*/ 0 w 7006"/>
                <a:gd name="T101" fmla="*/ 7007 h 7008"/>
                <a:gd name="T102" fmla="*/ 0 w 7006"/>
                <a:gd name="T103" fmla="*/ 5050 h 7008"/>
                <a:gd name="T104" fmla="*/ 0 w 7006"/>
                <a:gd name="T105" fmla="*/ 5050 h 7008"/>
                <a:gd name="T106" fmla="*/ 320 w 7006"/>
                <a:gd name="T107" fmla="*/ 4852 h 7008"/>
                <a:gd name="T108" fmla="*/ 320 w 7006"/>
                <a:gd name="T109" fmla="*/ 4852 h 7008"/>
                <a:gd name="T110" fmla="*/ 939 w 7006"/>
                <a:gd name="T111" fmla="*/ 5028 h 7008"/>
                <a:gd name="T112" fmla="*/ 939 w 7006"/>
                <a:gd name="T113" fmla="*/ 5028 h 7008"/>
                <a:gd name="T114" fmla="*/ 1578 w 7006"/>
                <a:gd name="T115" fmla="*/ 4295 h 7008"/>
                <a:gd name="T116" fmla="*/ 1578 w 7006"/>
                <a:gd name="T117" fmla="*/ 4295 h 7008"/>
                <a:gd name="T118" fmla="*/ 939 w 7006"/>
                <a:gd name="T119" fmla="*/ 3562 h 7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06" h="7008">
                  <a:moveTo>
                    <a:pt x="939" y="3562"/>
                  </a:moveTo>
                  <a:lnTo>
                    <a:pt x="939" y="3562"/>
                  </a:lnTo>
                  <a:cubicBezTo>
                    <a:pt x="768" y="3562"/>
                    <a:pt x="536" y="3639"/>
                    <a:pt x="320" y="3748"/>
                  </a:cubicBezTo>
                  <a:lnTo>
                    <a:pt x="320" y="3748"/>
                  </a:lnTo>
                  <a:cubicBezTo>
                    <a:pt x="173" y="3823"/>
                    <a:pt x="0" y="3714"/>
                    <a:pt x="0" y="3549"/>
                  </a:cubicBezTo>
                  <a:lnTo>
                    <a:pt x="0" y="1578"/>
                  </a:lnTo>
                  <a:lnTo>
                    <a:pt x="1957" y="1578"/>
                  </a:lnTo>
                  <a:lnTo>
                    <a:pt x="1957" y="1578"/>
                  </a:lnTo>
                  <a:cubicBezTo>
                    <a:pt x="2121" y="1578"/>
                    <a:pt x="2226" y="1406"/>
                    <a:pt x="2154" y="1258"/>
                  </a:cubicBezTo>
                  <a:lnTo>
                    <a:pt x="2154" y="1258"/>
                  </a:lnTo>
                  <a:cubicBezTo>
                    <a:pt x="2050" y="1042"/>
                    <a:pt x="1978" y="809"/>
                    <a:pt x="1978" y="639"/>
                  </a:cubicBezTo>
                  <a:lnTo>
                    <a:pt x="1978" y="639"/>
                  </a:lnTo>
                  <a:cubicBezTo>
                    <a:pt x="1978" y="223"/>
                    <a:pt x="2307" y="0"/>
                    <a:pt x="2711" y="0"/>
                  </a:cubicBezTo>
                  <a:lnTo>
                    <a:pt x="2711" y="0"/>
                  </a:lnTo>
                  <a:cubicBezTo>
                    <a:pt x="3116" y="0"/>
                    <a:pt x="3444" y="223"/>
                    <a:pt x="3444" y="639"/>
                  </a:cubicBezTo>
                  <a:lnTo>
                    <a:pt x="3444" y="639"/>
                  </a:lnTo>
                  <a:cubicBezTo>
                    <a:pt x="3444" y="809"/>
                    <a:pt x="3367" y="1042"/>
                    <a:pt x="3258" y="1257"/>
                  </a:cubicBezTo>
                  <a:lnTo>
                    <a:pt x="3258" y="1257"/>
                  </a:lnTo>
                  <a:cubicBezTo>
                    <a:pt x="3184" y="1404"/>
                    <a:pt x="3293" y="1578"/>
                    <a:pt x="3457" y="1578"/>
                  </a:cubicBezTo>
                  <a:lnTo>
                    <a:pt x="5429" y="1578"/>
                  </a:lnTo>
                  <a:lnTo>
                    <a:pt x="5429" y="1578"/>
                  </a:lnTo>
                  <a:lnTo>
                    <a:pt x="5429" y="3549"/>
                  </a:lnTo>
                  <a:lnTo>
                    <a:pt x="5429" y="3549"/>
                  </a:lnTo>
                  <a:cubicBezTo>
                    <a:pt x="5429" y="3714"/>
                    <a:pt x="5601" y="3823"/>
                    <a:pt x="5748" y="3748"/>
                  </a:cubicBezTo>
                  <a:lnTo>
                    <a:pt x="5748" y="3748"/>
                  </a:lnTo>
                  <a:cubicBezTo>
                    <a:pt x="5963" y="3639"/>
                    <a:pt x="6197" y="3562"/>
                    <a:pt x="6367" y="3562"/>
                  </a:cubicBezTo>
                  <a:lnTo>
                    <a:pt x="6367" y="3562"/>
                  </a:lnTo>
                  <a:cubicBezTo>
                    <a:pt x="6782" y="3562"/>
                    <a:pt x="7005" y="3891"/>
                    <a:pt x="7005" y="4295"/>
                  </a:cubicBezTo>
                  <a:lnTo>
                    <a:pt x="7005" y="4295"/>
                  </a:lnTo>
                  <a:cubicBezTo>
                    <a:pt x="7005" y="4700"/>
                    <a:pt x="6782" y="5028"/>
                    <a:pt x="6367" y="5028"/>
                  </a:cubicBezTo>
                  <a:lnTo>
                    <a:pt x="6367" y="5028"/>
                  </a:lnTo>
                  <a:cubicBezTo>
                    <a:pt x="6197" y="5028"/>
                    <a:pt x="5963" y="4957"/>
                    <a:pt x="5748" y="4852"/>
                  </a:cubicBezTo>
                  <a:lnTo>
                    <a:pt x="5748" y="4852"/>
                  </a:lnTo>
                  <a:cubicBezTo>
                    <a:pt x="5600" y="4780"/>
                    <a:pt x="5429" y="4885"/>
                    <a:pt x="5429" y="5049"/>
                  </a:cubicBezTo>
                  <a:lnTo>
                    <a:pt x="5429" y="7007"/>
                  </a:lnTo>
                  <a:lnTo>
                    <a:pt x="5429" y="6631"/>
                  </a:lnTo>
                  <a:lnTo>
                    <a:pt x="5429" y="7007"/>
                  </a:lnTo>
                  <a:lnTo>
                    <a:pt x="3457" y="7007"/>
                  </a:lnTo>
                  <a:lnTo>
                    <a:pt x="3457" y="7007"/>
                  </a:lnTo>
                  <a:cubicBezTo>
                    <a:pt x="3293" y="7007"/>
                    <a:pt x="3184" y="6833"/>
                    <a:pt x="3258" y="6686"/>
                  </a:cubicBezTo>
                  <a:lnTo>
                    <a:pt x="3258" y="6686"/>
                  </a:lnTo>
                  <a:cubicBezTo>
                    <a:pt x="3367" y="6471"/>
                    <a:pt x="3444" y="6238"/>
                    <a:pt x="3444" y="6067"/>
                  </a:cubicBezTo>
                  <a:lnTo>
                    <a:pt x="3444" y="6067"/>
                  </a:lnTo>
                  <a:cubicBezTo>
                    <a:pt x="3444" y="5653"/>
                    <a:pt x="3116" y="5429"/>
                    <a:pt x="2711" y="5429"/>
                  </a:cubicBezTo>
                  <a:lnTo>
                    <a:pt x="2711" y="5429"/>
                  </a:lnTo>
                  <a:cubicBezTo>
                    <a:pt x="2307" y="5429"/>
                    <a:pt x="1978" y="5653"/>
                    <a:pt x="1978" y="6067"/>
                  </a:cubicBezTo>
                  <a:lnTo>
                    <a:pt x="1978" y="6067"/>
                  </a:lnTo>
                  <a:cubicBezTo>
                    <a:pt x="1978" y="6238"/>
                    <a:pt x="2050" y="6471"/>
                    <a:pt x="2154" y="6686"/>
                  </a:cubicBezTo>
                  <a:lnTo>
                    <a:pt x="2154" y="6686"/>
                  </a:lnTo>
                  <a:cubicBezTo>
                    <a:pt x="2226" y="6834"/>
                    <a:pt x="2121" y="7007"/>
                    <a:pt x="1957" y="7007"/>
                  </a:cubicBezTo>
                  <a:lnTo>
                    <a:pt x="0" y="7007"/>
                  </a:lnTo>
                  <a:lnTo>
                    <a:pt x="0" y="5050"/>
                  </a:lnTo>
                  <a:lnTo>
                    <a:pt x="0" y="5050"/>
                  </a:lnTo>
                  <a:cubicBezTo>
                    <a:pt x="0" y="4885"/>
                    <a:pt x="172" y="4780"/>
                    <a:pt x="320" y="4852"/>
                  </a:cubicBezTo>
                  <a:lnTo>
                    <a:pt x="320" y="4852"/>
                  </a:lnTo>
                  <a:cubicBezTo>
                    <a:pt x="536" y="4957"/>
                    <a:pt x="768" y="5028"/>
                    <a:pt x="939" y="5028"/>
                  </a:cubicBezTo>
                  <a:lnTo>
                    <a:pt x="939" y="5028"/>
                  </a:lnTo>
                  <a:cubicBezTo>
                    <a:pt x="1354" y="5028"/>
                    <a:pt x="1578" y="4700"/>
                    <a:pt x="1578" y="4295"/>
                  </a:cubicBezTo>
                  <a:lnTo>
                    <a:pt x="1578" y="4295"/>
                  </a:lnTo>
                  <a:cubicBezTo>
                    <a:pt x="1578" y="3891"/>
                    <a:pt x="1354" y="3562"/>
                    <a:pt x="939" y="3562"/>
                  </a:cubicBezTo>
                </a:path>
              </a:pathLst>
            </a:custGeom>
            <a:solidFill>
              <a:schemeClr val="accent3"/>
            </a:solidFill>
            <a:ln>
              <a:solidFill>
                <a:srgbClr val="FFFFFF"/>
              </a:solidFill>
            </a:ln>
            <a:effectLst/>
          </p:spPr>
          <p:txBody>
            <a:bodyPr wrap="none" anchor="ctr"/>
            <a:lstStyle/>
            <a:p>
              <a:endParaRPr lang="en-US" sz="6532" dirty="0">
                <a:latin typeface="Lato Light" panose="020F0502020204030203" pitchFamily="34" charset="0"/>
              </a:endParaRPr>
            </a:p>
          </p:txBody>
        </p:sp>
      </p:grpSp>
      <p:sp>
        <p:nvSpPr>
          <p:cNvPr id="7" name="תיבת טקסט 6">
            <a:extLst>
              <a:ext uri="{FF2B5EF4-FFF2-40B4-BE49-F238E27FC236}">
                <a16:creationId xmlns:a16="http://schemas.microsoft.com/office/drawing/2014/main" id="{5AACA616-0FD7-00DE-1F17-A201305DB14E}"/>
              </a:ext>
            </a:extLst>
          </p:cNvPr>
          <p:cNvSpPr txBox="1"/>
          <p:nvPr/>
        </p:nvSpPr>
        <p:spPr>
          <a:xfrm>
            <a:off x="640080" y="4623758"/>
            <a:ext cx="12124944" cy="1200329"/>
          </a:xfrm>
          <a:prstGeom prst="rect">
            <a:avLst/>
          </a:prstGeom>
          <a:noFill/>
        </p:spPr>
        <p:txBody>
          <a:bodyPr wrap="square" rtlCol="1">
            <a:spAutoFit/>
          </a:bodyPr>
          <a:lstStyle/>
          <a:p>
            <a:pPr algn="l"/>
            <a:r>
              <a:rPr lang="en-US" sz="7200" b="1" dirty="0">
                <a:solidFill>
                  <a:schemeClr val="tx2"/>
                </a:solidFill>
                <a:latin typeface="Segoe UI Semibold" panose="020B0702040204020203" pitchFamily="34" charset="0"/>
                <a:cs typeface="Segoe UI Semibold" panose="020B0702040204020203" pitchFamily="34" charset="0"/>
              </a:rPr>
              <a:t>Findings: Content Analysis</a:t>
            </a:r>
            <a:endParaRPr lang="he-IL" sz="7200" b="1" dirty="0">
              <a:solidFill>
                <a:schemeClr val="tx2"/>
              </a:solidFill>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9342847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en-US" sz="6000" dirty="0">
                <a:latin typeface="Times New Roman" panose="02020603050405020304" pitchFamily="18" charset="0"/>
                <a:cs typeface="Times New Roman" panose="02020603050405020304" pitchFamily="18" charset="0"/>
              </a:rPr>
              <a:t>What do you appreciate about working at Padagis?</a:t>
            </a:r>
            <a:endParaRPr lang="he-IL" sz="6000" dirty="0">
              <a:latin typeface="Times New Roman" panose="02020603050405020304" pitchFamily="18" charset="0"/>
              <a:cs typeface="Times New Roman" panose="02020603050405020304" pitchFamily="18" charset="0"/>
            </a:endParaRP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2322576" y="2702463"/>
            <a:ext cx="20982431" cy="10811549"/>
          </a:xfrm>
          <a:prstGeom prst="rect">
            <a:avLst/>
          </a:prstGeom>
          <a:noFill/>
        </p:spPr>
        <p:txBody>
          <a:bodyPr wrap="square" rtlCol="1">
            <a:spAutoFit/>
          </a:bodyPr>
          <a:lstStyle/>
          <a:p>
            <a:pPr marL="457200" marR="0" indent="-457200">
              <a:lnSpc>
                <a:spcPct val="107000"/>
              </a:lnSpc>
              <a:spcBef>
                <a:spcPts val="0"/>
              </a:spcBef>
              <a:spcAft>
                <a:spcPts val="800"/>
              </a:spcAft>
              <a:buFont typeface="Wingdings" panose="05000000000000000000" pitchFamily="2" charset="2"/>
              <a:buChar char="ü"/>
            </a:pPr>
            <a:r>
              <a:rPr lang="en-US" sz="2400" b="1" dirty="0">
                <a:solidFill>
                  <a:schemeClr val="tx2"/>
                </a:solidFill>
                <a:effectLst/>
                <a:ea typeface="Calibri" panose="020F0502020204030204" pitchFamily="34" charset="0"/>
                <a:cs typeface="+mj-cs"/>
              </a:rPr>
              <a:t>Attitude and atmosphere</a:t>
            </a:r>
            <a:r>
              <a:rPr lang="en-US" sz="2400" dirty="0">
                <a:solidFill>
                  <a:schemeClr val="tx2"/>
                </a:solidFill>
                <a:effectLst/>
                <a:ea typeface="Calibri" panose="020F0502020204030204" pitchFamily="34" charset="0"/>
                <a:cs typeface="+mj-cs"/>
              </a:rPr>
              <a:t>: trust, family atmosphere, teamwork, and sense of belonging. N = 145 (31%)</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"Good atmosphere, managers appreciate the work we do."</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"I really appreciate the attitudes of my team leader and the department manager towards me and other employees."</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"I’m glad that management shares achievements, changes, and decisions with us. This contributes to understanding the future and having a sense of belonging."</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"I greatly appreciate that there is reciprocity among the company’s various departments and a desire to help each other."</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"People are happy to help each other; my managers trust and support me.“</a:t>
            </a:r>
          </a:p>
          <a:p>
            <a:pPr marL="457200">
              <a:lnSpc>
                <a:spcPct val="107000"/>
              </a:lnSpc>
              <a:spcAft>
                <a:spcPts val="800"/>
              </a:spcAft>
            </a:pPr>
            <a:r>
              <a:rPr lang="en-US" sz="2400" dirty="0">
                <a:solidFill>
                  <a:schemeClr val="tx2"/>
                </a:solidFill>
                <a:effectLst/>
                <a:ea typeface="Calibri" panose="020F0502020204030204" pitchFamily="34" charset="0"/>
                <a:cs typeface="+mj-cs"/>
              </a:rPr>
              <a:t>"There is a supportive family atmosphere."</a:t>
            </a:r>
          </a:p>
          <a:p>
            <a:pPr marL="457200" indent="-457200" algn="l">
              <a:spcAft>
                <a:spcPts val="1000"/>
              </a:spcAft>
              <a:buClr>
                <a:srgbClr val="0066FF"/>
              </a:buClr>
              <a:defRPr/>
            </a:pPr>
            <a:endParaRPr lang="he-IL" sz="2400" dirty="0">
              <a:solidFill>
                <a:schemeClr val="tx2"/>
              </a:solidFill>
              <a:cs typeface="+mj-cs"/>
            </a:endParaRPr>
          </a:p>
          <a:p>
            <a:pPr marL="457200" marR="0" indent="-457200">
              <a:lnSpc>
                <a:spcPct val="107000"/>
              </a:lnSpc>
              <a:spcBef>
                <a:spcPts val="0"/>
              </a:spcBef>
              <a:spcAft>
                <a:spcPts val="800"/>
              </a:spcAft>
              <a:buFont typeface="Wingdings" panose="05000000000000000000" pitchFamily="2" charset="2"/>
              <a:buChar char="ü"/>
            </a:pPr>
            <a:r>
              <a:rPr lang="en-US" sz="2400" b="1" dirty="0">
                <a:solidFill>
                  <a:schemeClr val="tx2"/>
                </a:solidFill>
                <a:effectLst/>
                <a:ea typeface="Calibri" panose="020F0502020204030204" pitchFamily="34" charset="0"/>
                <a:cs typeface="+mj-cs"/>
              </a:rPr>
              <a:t>Human capital </a:t>
            </a:r>
            <a:r>
              <a:rPr lang="en-US" sz="2400" dirty="0">
                <a:solidFill>
                  <a:schemeClr val="tx2"/>
                </a:solidFill>
                <a:effectLst/>
                <a:ea typeface="Calibri" panose="020F0502020204030204" pitchFamily="34" charset="0"/>
                <a:cs typeface="+mj-cs"/>
              </a:rPr>
              <a:t>(many references to managers) that is high quality, professional and committed to the company. N = 84 (18%)</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"Good people with a vision and desire to contribute to the organization. They always work with a smile and are pleasant. It's fun to work at Padagis, thanks to people’s kindness and professionalism."</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"Good people. Management is good and uncorrupt, without politics. Good cooperation."</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"Human capital; senior managers who want to move the company forward."</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"The people; the freedom to do my job in the best way possible."</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"The human capital, both the managers and the team members."</a:t>
            </a:r>
          </a:p>
          <a:p>
            <a:pPr marL="457200" marR="0">
              <a:lnSpc>
                <a:spcPct val="107000"/>
              </a:lnSpc>
              <a:spcBef>
                <a:spcPts val="0"/>
              </a:spcBef>
              <a:spcAft>
                <a:spcPts val="800"/>
              </a:spcAft>
            </a:pPr>
            <a:r>
              <a:rPr lang="en-US" sz="2400" dirty="0">
                <a:solidFill>
                  <a:schemeClr val="tx2"/>
                </a:solidFill>
                <a:effectLst/>
                <a:ea typeface="Calibri" panose="020F0502020204030204" pitchFamily="34" charset="0"/>
                <a:cs typeface="+mj-cs"/>
              </a:rPr>
              <a:t>"My direct supervisor and the department head.“</a:t>
            </a:r>
          </a:p>
          <a:p>
            <a:pPr marL="457200" marR="0" indent="-457200">
              <a:lnSpc>
                <a:spcPct val="107000"/>
              </a:lnSpc>
              <a:spcBef>
                <a:spcPts val="0"/>
              </a:spcBef>
              <a:spcAft>
                <a:spcPts val="800"/>
              </a:spcAft>
            </a:pPr>
            <a:endParaRPr lang="en-US" sz="2400" dirty="0">
              <a:solidFill>
                <a:schemeClr val="tx2"/>
              </a:solidFill>
              <a:effectLst/>
              <a:ea typeface="Calibri" panose="020F0502020204030204" pitchFamily="34" charset="0"/>
              <a:cs typeface="+mj-cs"/>
            </a:endParaRPr>
          </a:p>
          <a:p>
            <a:pPr marL="457200" indent="-457200" algn="l">
              <a:spcAft>
                <a:spcPts val="1000"/>
              </a:spcAft>
              <a:buClr>
                <a:srgbClr val="0066FF"/>
              </a:buClr>
              <a:buFont typeface="Wingdings" panose="05000000000000000000" pitchFamily="2" charset="2"/>
              <a:buChar char="ü"/>
              <a:defRPr/>
            </a:pPr>
            <a:r>
              <a:rPr lang="en-US" sz="2400" b="1" dirty="0">
                <a:solidFill>
                  <a:schemeClr val="tx2"/>
                </a:solidFill>
                <a:cs typeface="+mj-cs"/>
              </a:rPr>
              <a:t>Satisfaction / interest in work or position</a:t>
            </a:r>
            <a:r>
              <a:rPr lang="en-US" sz="2400" dirty="0">
                <a:solidFill>
                  <a:schemeClr val="tx2"/>
                </a:solidFill>
                <a:cs typeface="+mj-cs"/>
              </a:rPr>
              <a:t> (including its challenges). N = 53 (11%)</a:t>
            </a:r>
            <a:endParaRPr lang="he-IL" sz="2400" b="1" dirty="0">
              <a:solidFill>
                <a:schemeClr val="tx2"/>
              </a:solidFill>
              <a:cs typeface="+mj-cs"/>
            </a:endParaRPr>
          </a:p>
          <a:p>
            <a:pPr marL="457200" marR="0" indent="-55563">
              <a:lnSpc>
                <a:spcPct val="107000"/>
              </a:lnSpc>
              <a:spcBef>
                <a:spcPts val="0"/>
              </a:spcBef>
              <a:spcAft>
                <a:spcPts val="800"/>
              </a:spcAft>
            </a:pPr>
            <a:r>
              <a:rPr lang="en-US" sz="2400" dirty="0">
                <a:solidFill>
                  <a:schemeClr val="tx2"/>
                </a:solidFill>
                <a:effectLst/>
                <a:ea typeface="Calibri" panose="020F0502020204030204" pitchFamily="34" charset="0"/>
                <a:cs typeface="+mj-cs"/>
              </a:rPr>
              <a:t>"I appreciate the challenges and the goals I am working towards."</a:t>
            </a:r>
          </a:p>
          <a:p>
            <a:pPr marL="457200" marR="0" indent="-55563">
              <a:lnSpc>
                <a:spcPct val="107000"/>
              </a:lnSpc>
              <a:spcBef>
                <a:spcPts val="0"/>
              </a:spcBef>
              <a:spcAft>
                <a:spcPts val="800"/>
              </a:spcAft>
            </a:pPr>
            <a:r>
              <a:rPr lang="en-US" sz="2400" dirty="0">
                <a:solidFill>
                  <a:schemeClr val="tx2"/>
                </a:solidFill>
                <a:effectLst/>
                <a:ea typeface="Calibri" panose="020F0502020204030204" pitchFamily="34" charset="0"/>
                <a:cs typeface="+mj-cs"/>
              </a:rPr>
              <a:t>"I am proud to create medications; everyone contributes in their field."</a:t>
            </a:r>
          </a:p>
          <a:p>
            <a:pPr marL="457200" indent="-55563" algn="l">
              <a:spcAft>
                <a:spcPts val="1000"/>
              </a:spcAft>
              <a:buClr>
                <a:srgbClr val="0066FF"/>
              </a:buClr>
              <a:defRPr/>
            </a:pPr>
            <a:r>
              <a:rPr lang="en-US" sz="2400" dirty="0">
                <a:solidFill>
                  <a:schemeClr val="tx2"/>
                </a:solidFill>
                <a:cs typeface="+mj-cs"/>
              </a:rPr>
              <a:t>"Interesting position and excellent company.“</a:t>
            </a:r>
          </a:p>
          <a:p>
            <a:pPr marL="457200" indent="-55563" algn="l">
              <a:spcAft>
                <a:spcPts val="1000"/>
              </a:spcAft>
              <a:buClr>
                <a:srgbClr val="0066FF"/>
              </a:buClr>
              <a:defRPr/>
            </a:pPr>
            <a:r>
              <a:rPr lang="en-US" sz="2400" dirty="0">
                <a:solidFill>
                  <a:schemeClr val="tx2"/>
                </a:solidFill>
                <a:cs typeface="+mj-cs"/>
              </a:rPr>
              <a:t>"I enjoy the challenges at work."</a:t>
            </a:r>
            <a:endParaRPr lang="he-IL" sz="2400" dirty="0">
              <a:solidFill>
                <a:schemeClr val="tx2"/>
              </a:solidFill>
              <a:cs typeface="+mj-cs"/>
            </a:endParaRPr>
          </a:p>
        </p:txBody>
      </p:sp>
      <p:sp>
        <p:nvSpPr>
          <p:cNvPr id="4" name="תיבת טקסט 3">
            <a:extLst>
              <a:ext uri="{FF2B5EF4-FFF2-40B4-BE49-F238E27FC236}">
                <a16:creationId xmlns:a16="http://schemas.microsoft.com/office/drawing/2014/main" id="{7E79376E-8DC0-90F4-2E8A-9ECA1BDE0D63}"/>
              </a:ext>
            </a:extLst>
          </p:cNvPr>
          <p:cNvSpPr txBox="1"/>
          <p:nvPr/>
        </p:nvSpPr>
        <p:spPr>
          <a:xfrm>
            <a:off x="639109" y="1708537"/>
            <a:ext cx="22232471" cy="993926"/>
          </a:xfrm>
          <a:prstGeom prst="rect">
            <a:avLst/>
          </a:prstGeom>
          <a:noFill/>
        </p:spPr>
        <p:txBody>
          <a:bodyPr wrap="square" rtlCol="1">
            <a:spAutoFit/>
          </a:bodyPr>
          <a:lstStyle/>
          <a:p>
            <a:pPr marL="0" marR="0">
              <a:lnSpc>
                <a:spcPct val="107000"/>
              </a:lnSpc>
              <a:spcBef>
                <a:spcPts val="0"/>
              </a:spcBef>
              <a:spcAft>
                <a:spcPts val="800"/>
              </a:spcAft>
            </a:pPr>
            <a:r>
              <a:rPr lang="en-US"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Issues are presented according to frequency of occurrence. Percentage data indicate the percentage of the total surveyed respondents (N = 475) who related to each issue. Below each issue are examples of relevant answers that were given.</a:t>
            </a:r>
          </a:p>
        </p:txBody>
      </p:sp>
    </p:spTree>
    <p:extLst>
      <p:ext uri="{BB962C8B-B14F-4D97-AF65-F5344CB8AC3E}">
        <p14:creationId xmlns:p14="http://schemas.microsoft.com/office/powerpoint/2010/main" val="3086121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en-US" sz="6000" dirty="0">
                <a:latin typeface="Times New Roman" panose="02020603050405020304" pitchFamily="18" charset="0"/>
                <a:cs typeface="Times New Roman" panose="02020603050405020304" pitchFamily="18" charset="0"/>
              </a:rPr>
              <a:t>What do you appreciate about working at Padagis?</a:t>
            </a:r>
            <a:endParaRPr lang="he-IL" sz="6000" dirty="0">
              <a:latin typeface="Times New Roman" panose="02020603050405020304" pitchFamily="18" charset="0"/>
              <a:cs typeface="Times New Roman" panose="02020603050405020304" pitchFamily="18" charset="0"/>
            </a:endParaRP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479843" y="2051459"/>
            <a:ext cx="11708981" cy="8617744"/>
          </a:xfrm>
          <a:prstGeom prst="rect">
            <a:avLst/>
          </a:prstGeom>
          <a:noFill/>
        </p:spPr>
        <p:txBody>
          <a:bodyPr wrap="square" rtlCol="1">
            <a:spAutoFit/>
          </a:bodyPr>
          <a:lstStyle/>
          <a:p>
            <a:pPr marL="538163" indent="-538163" algn="l">
              <a:spcAft>
                <a:spcPts val="1800"/>
              </a:spcAft>
              <a:buClr>
                <a:srgbClr val="0066FF"/>
              </a:buClr>
              <a:buFont typeface="Wingdings" panose="05000000000000000000" pitchFamily="2" charset="2"/>
              <a:buChar char="ü"/>
              <a:defRPr/>
            </a:pPr>
            <a:r>
              <a:rPr lang="en-US" sz="2400" b="1" dirty="0">
                <a:solidFill>
                  <a:schemeClr val="tx2"/>
                </a:solidFill>
                <a:cs typeface="+mj-cs"/>
              </a:rPr>
              <a:t>Salary, economic stability and security, social conditions N = 30 (6%)</a:t>
            </a:r>
          </a:p>
          <a:p>
            <a:pPr marL="457200">
              <a:spcAft>
                <a:spcPts val="1800"/>
              </a:spcAft>
              <a:buClr>
                <a:srgbClr val="0066FF"/>
              </a:buClr>
              <a:defRPr/>
            </a:pPr>
            <a:r>
              <a:rPr lang="en-US" sz="2400" dirty="0">
                <a:solidFill>
                  <a:schemeClr val="tx2"/>
                </a:solidFill>
                <a:cs typeface="+mj-cs"/>
              </a:rPr>
              <a:t>“I greatly appreciate the comfort and the social conditions."</a:t>
            </a:r>
            <a:endParaRPr lang="he-IL" sz="2400" dirty="0">
              <a:solidFill>
                <a:schemeClr val="tx2"/>
              </a:solidFill>
              <a:cs typeface="+mj-cs"/>
            </a:endParaRPr>
          </a:p>
          <a:p>
            <a:pPr marL="457200" marR="0">
              <a:spcBef>
                <a:spcPts val="0"/>
              </a:spcBef>
              <a:spcAft>
                <a:spcPts val="800"/>
              </a:spcAft>
            </a:pPr>
            <a:r>
              <a:rPr lang="en-US" sz="2400" dirty="0">
                <a:solidFill>
                  <a:schemeClr val="tx2"/>
                </a:solidFill>
                <a:ea typeface="Calibri" panose="020F0502020204030204" pitchFamily="34" charset="0"/>
                <a:cs typeface="+mj-cs"/>
              </a:rPr>
              <a:t>"Salary raise every four years, bonuses, ‘13th month’ salary bonus."</a:t>
            </a:r>
          </a:p>
          <a:p>
            <a:pPr marL="457200">
              <a:spcAft>
                <a:spcPts val="1000"/>
              </a:spcAft>
              <a:buClr>
                <a:srgbClr val="0066FF"/>
              </a:buClr>
              <a:defRPr/>
            </a:pPr>
            <a:r>
              <a:rPr lang="he-IL" sz="2400" dirty="0">
                <a:solidFill>
                  <a:schemeClr val="tx2"/>
                </a:solidFill>
                <a:cs typeface="+mj-cs"/>
              </a:rPr>
              <a:t>"</a:t>
            </a:r>
            <a:r>
              <a:rPr lang="en-US" sz="2400" dirty="0">
                <a:solidFill>
                  <a:schemeClr val="tx2"/>
                </a:solidFill>
                <a:cs typeface="+mj-cs"/>
              </a:rPr>
              <a:t>Team-building solidarity days, gifts for holidays, reimbursement for annual leave."</a:t>
            </a:r>
            <a:r>
              <a:rPr lang="he-IL" sz="2400" dirty="0">
                <a:solidFill>
                  <a:schemeClr val="tx2"/>
                </a:solidFill>
                <a:cs typeface="+mj-cs"/>
              </a:rPr>
              <a:t>.</a:t>
            </a:r>
          </a:p>
          <a:p>
            <a:pPr marL="457200">
              <a:spcAft>
                <a:spcPts val="1000"/>
              </a:spcAft>
              <a:buClr>
                <a:srgbClr val="0066FF"/>
              </a:buClr>
              <a:defRPr/>
            </a:pPr>
            <a:r>
              <a:rPr lang="he-IL" sz="2400" dirty="0">
                <a:solidFill>
                  <a:schemeClr val="tx2"/>
                </a:solidFill>
                <a:cs typeface="+mj-cs"/>
              </a:rPr>
              <a:t>"</a:t>
            </a:r>
            <a:r>
              <a:rPr lang="en-US" sz="2400" dirty="0">
                <a:solidFill>
                  <a:schemeClr val="tx2"/>
                </a:solidFill>
                <a:cs typeface="+mj-cs"/>
              </a:rPr>
              <a:t>Good conditions, security, wellbeing.“</a:t>
            </a:r>
          </a:p>
          <a:p>
            <a:pPr marL="457200">
              <a:spcAft>
                <a:spcPts val="1000"/>
              </a:spcAft>
              <a:buClr>
                <a:srgbClr val="0066FF"/>
              </a:buClr>
              <a:defRPr/>
            </a:pPr>
            <a:r>
              <a:rPr lang="en-US" sz="2400" dirty="0">
                <a:solidFill>
                  <a:schemeClr val="tx2"/>
                </a:solidFill>
                <a:cs typeface="+mj-cs"/>
              </a:rPr>
              <a:t>“Not working on Shabbat and holidays.”</a:t>
            </a:r>
            <a:endParaRPr lang="he-IL" sz="2400" dirty="0">
              <a:solidFill>
                <a:schemeClr val="tx2"/>
              </a:solidFill>
              <a:cs typeface="+mj-cs"/>
            </a:endParaRPr>
          </a:p>
          <a:p>
            <a:pPr marL="538163" indent="-538163" algn="l">
              <a:spcAft>
                <a:spcPts val="1800"/>
              </a:spcAft>
              <a:buClr>
                <a:srgbClr val="0066FF"/>
              </a:buClr>
              <a:buFont typeface="Wingdings" panose="05000000000000000000" pitchFamily="2" charset="2"/>
              <a:buChar char="ü"/>
              <a:defRPr/>
            </a:pPr>
            <a:r>
              <a:rPr lang="en-US" sz="2400" b="1" dirty="0">
                <a:solidFill>
                  <a:schemeClr val="tx2"/>
                </a:solidFill>
                <a:effectLst/>
                <a:ea typeface="Calibri" panose="020F0502020204030204" pitchFamily="34" charset="0"/>
                <a:cs typeface="+mj-cs"/>
              </a:rPr>
              <a:t>Comfortable / positive (physical) work environment and conditions N = 13</a:t>
            </a:r>
            <a:r>
              <a:rPr lang="he-IL" sz="2400" b="1" dirty="0">
                <a:solidFill>
                  <a:schemeClr val="tx2"/>
                </a:solidFill>
                <a:cs typeface="+mj-cs"/>
              </a:rPr>
              <a:t> (3%)</a:t>
            </a:r>
          </a:p>
          <a:p>
            <a:pPr marL="401638" indent="55563" algn="l">
              <a:spcAft>
                <a:spcPts val="1000"/>
              </a:spcAft>
              <a:buClr>
                <a:srgbClr val="0066FF"/>
              </a:buClr>
              <a:defRPr/>
            </a:pPr>
            <a:r>
              <a:rPr lang="en-US" sz="2400" dirty="0">
                <a:solidFill>
                  <a:schemeClr val="tx2"/>
                </a:solidFill>
                <a:cs typeface="+mj-cs"/>
              </a:rPr>
              <a:t>"A safe work environment.“</a:t>
            </a:r>
          </a:p>
          <a:p>
            <a:pPr marL="401638" indent="55563" algn="l">
              <a:spcAft>
                <a:spcPts val="1000"/>
              </a:spcAft>
              <a:buClr>
                <a:srgbClr val="0066FF"/>
              </a:buClr>
              <a:defRPr/>
            </a:pPr>
            <a:r>
              <a:rPr lang="en-US" sz="2400" dirty="0">
                <a:solidFill>
                  <a:schemeClr val="tx2"/>
                </a:solidFill>
                <a:cs typeface="+mj-cs"/>
              </a:rPr>
              <a:t>“Comfortable work environment.“</a:t>
            </a:r>
          </a:p>
          <a:p>
            <a:pPr marL="401638" indent="55563" algn="l">
              <a:spcAft>
                <a:spcPts val="1000"/>
              </a:spcAft>
              <a:buClr>
                <a:srgbClr val="0066FF"/>
              </a:buClr>
              <a:defRPr/>
            </a:pPr>
            <a:r>
              <a:rPr lang="en-US" sz="2400" dirty="0">
                <a:solidFill>
                  <a:schemeClr val="tx2"/>
                </a:solidFill>
                <a:cs typeface="+mj-cs"/>
              </a:rPr>
              <a:t>"A neat lab.“</a:t>
            </a:r>
          </a:p>
          <a:p>
            <a:pPr marL="401638" indent="55563" algn="l">
              <a:spcAft>
                <a:spcPts val="1000"/>
              </a:spcAft>
              <a:buClr>
                <a:srgbClr val="0066FF"/>
              </a:buClr>
              <a:defRPr/>
            </a:pPr>
            <a:r>
              <a:rPr lang="en-US" sz="2400" dirty="0">
                <a:solidFill>
                  <a:schemeClr val="tx2"/>
                </a:solidFill>
                <a:cs typeface="+mj-cs"/>
              </a:rPr>
              <a:t>"Order and cleanliness."</a:t>
            </a:r>
            <a:endParaRPr lang="he-IL" sz="2400" dirty="0">
              <a:solidFill>
                <a:schemeClr val="tx2"/>
              </a:solidFill>
              <a:cs typeface="+mj-cs"/>
            </a:endParaRPr>
          </a:p>
          <a:p>
            <a:pPr marL="538163" indent="-538163" algn="l">
              <a:spcAft>
                <a:spcPts val="1800"/>
              </a:spcAft>
              <a:buClr>
                <a:srgbClr val="0066FF"/>
              </a:buClr>
              <a:buFont typeface="Wingdings" panose="05000000000000000000" pitchFamily="2" charset="2"/>
              <a:buChar char="ü"/>
              <a:defRPr/>
            </a:pPr>
            <a:r>
              <a:rPr lang="en-US" sz="2400" b="1" dirty="0">
                <a:solidFill>
                  <a:schemeClr val="tx2"/>
                </a:solidFill>
                <a:cs typeface="+mj-cs"/>
              </a:rPr>
              <a:t>Freedom / independence at work X 8 (2%)</a:t>
            </a:r>
          </a:p>
          <a:p>
            <a:pPr marL="512763" indent="-55563" algn="l">
              <a:spcAft>
                <a:spcPts val="1800"/>
              </a:spcAft>
              <a:buClr>
                <a:srgbClr val="0066FF"/>
              </a:buClr>
              <a:defRPr/>
            </a:pPr>
            <a:r>
              <a:rPr lang="en-US" sz="2400" dirty="0">
                <a:solidFill>
                  <a:schemeClr val="tx2"/>
                </a:solidFill>
                <a:cs typeface="+mj-cs"/>
              </a:rPr>
              <a:t>“F</a:t>
            </a:r>
            <a:r>
              <a:rPr lang="en-US" sz="2400" dirty="0">
                <a:solidFill>
                  <a:schemeClr val="tx2"/>
                </a:solidFill>
                <a:effectLst/>
                <a:ea typeface="Calibri" panose="020F0502020204030204" pitchFamily="34" charset="0"/>
                <a:cs typeface="+mj-cs"/>
              </a:rPr>
              <a:t>reedom to do my job in the best way possible</a:t>
            </a:r>
            <a:r>
              <a:rPr lang="en-US" sz="2400" dirty="0">
                <a:solidFill>
                  <a:schemeClr val="tx2"/>
                </a:solidFill>
                <a:cs typeface="+mj-cs"/>
              </a:rPr>
              <a:t>.“</a:t>
            </a:r>
          </a:p>
          <a:p>
            <a:pPr marL="512763" indent="-55563" algn="l">
              <a:spcAft>
                <a:spcPts val="1800"/>
              </a:spcAft>
              <a:buClr>
                <a:srgbClr val="0066FF"/>
              </a:buClr>
              <a:defRPr/>
            </a:pPr>
            <a:r>
              <a:rPr lang="en-US" sz="2400" dirty="0">
                <a:solidFill>
                  <a:schemeClr val="tx2"/>
                </a:solidFill>
                <a:cs typeface="+mj-cs"/>
              </a:rPr>
              <a:t>"Delegation of authority and responsibility, and the ability to express yourself.“</a:t>
            </a:r>
          </a:p>
          <a:p>
            <a:pPr marL="512763" indent="-55563" algn="l">
              <a:spcAft>
                <a:spcPts val="1800"/>
              </a:spcAft>
              <a:buClr>
                <a:srgbClr val="0066FF"/>
              </a:buClr>
              <a:defRPr/>
            </a:pPr>
            <a:r>
              <a:rPr lang="en-US" sz="2400" dirty="0">
                <a:solidFill>
                  <a:schemeClr val="tx2"/>
                </a:solidFill>
                <a:cs typeface="+mj-cs"/>
              </a:rPr>
              <a:t>"Creative freedom and flexibility.“</a:t>
            </a:r>
          </a:p>
          <a:p>
            <a:pPr marL="512763" indent="-55563" algn="l">
              <a:spcAft>
                <a:spcPts val="1800"/>
              </a:spcAft>
              <a:buClr>
                <a:srgbClr val="0066FF"/>
              </a:buClr>
              <a:defRPr/>
            </a:pPr>
            <a:r>
              <a:rPr lang="en-US" sz="2400" dirty="0">
                <a:solidFill>
                  <a:schemeClr val="tx2"/>
                </a:solidFill>
                <a:cs typeface="+mj-cs"/>
              </a:rPr>
              <a:t>“Independence."</a:t>
            </a:r>
            <a:endParaRPr lang="he-IL" sz="2400" dirty="0">
              <a:solidFill>
                <a:schemeClr val="tx2"/>
              </a:solidFill>
              <a:cs typeface="+mj-cs"/>
            </a:endParaRPr>
          </a:p>
        </p:txBody>
      </p:sp>
      <p:sp>
        <p:nvSpPr>
          <p:cNvPr id="4" name="תיבת טקסט 3">
            <a:extLst>
              <a:ext uri="{FF2B5EF4-FFF2-40B4-BE49-F238E27FC236}">
                <a16:creationId xmlns:a16="http://schemas.microsoft.com/office/drawing/2014/main" id="{80C630DD-3154-DBE3-912D-DD669E7AE034}"/>
              </a:ext>
            </a:extLst>
          </p:cNvPr>
          <p:cNvSpPr txBox="1"/>
          <p:nvPr/>
        </p:nvSpPr>
        <p:spPr>
          <a:xfrm>
            <a:off x="11978640" y="2051459"/>
            <a:ext cx="11919166" cy="6232475"/>
          </a:xfrm>
          <a:prstGeom prst="rect">
            <a:avLst/>
          </a:prstGeom>
          <a:noFill/>
        </p:spPr>
        <p:txBody>
          <a:bodyPr wrap="square" rtlCol="1">
            <a:spAutoFit/>
          </a:bodyPr>
          <a:lstStyle/>
          <a:p>
            <a:pPr marL="538163" indent="-538163" algn="l">
              <a:spcAft>
                <a:spcPts val="1800"/>
              </a:spcAft>
              <a:buClr>
                <a:srgbClr val="0066FF"/>
              </a:buClr>
              <a:buFont typeface="Wingdings" panose="05000000000000000000" pitchFamily="2" charset="2"/>
              <a:buChar char="ü"/>
              <a:defRPr/>
            </a:pPr>
            <a:r>
              <a:rPr lang="en-US" sz="2400" b="1" dirty="0">
                <a:solidFill>
                  <a:srgbClr val="002060"/>
                </a:solidFill>
                <a:cs typeface="+mj-cs"/>
              </a:rPr>
              <a:t>Home - work: balance / option to work from home / flexible work hours. N = 7 (1%)</a:t>
            </a:r>
          </a:p>
          <a:p>
            <a:pPr marL="457200" indent="-55563" algn="l">
              <a:spcAft>
                <a:spcPts val="1800"/>
              </a:spcAft>
              <a:buClr>
                <a:srgbClr val="0066FF"/>
              </a:buClr>
              <a:defRPr/>
            </a:pPr>
            <a:r>
              <a:rPr lang="en-US" sz="2400" dirty="0">
                <a:solidFill>
                  <a:srgbClr val="002060"/>
                </a:solidFill>
                <a:cs typeface="+mj-cs"/>
              </a:rPr>
              <a:t>"I appreciate the possibility of working from home, this is very important to me personally.“</a:t>
            </a:r>
          </a:p>
          <a:p>
            <a:pPr marL="457200" indent="-55563" algn="l">
              <a:spcAft>
                <a:spcPts val="1800"/>
              </a:spcAft>
              <a:buClr>
                <a:srgbClr val="0066FF"/>
              </a:buClr>
              <a:defRPr/>
            </a:pPr>
            <a:r>
              <a:rPr lang="en-US" sz="2400" dirty="0">
                <a:solidFill>
                  <a:srgbClr val="002060"/>
                </a:solidFill>
                <a:cs typeface="+mj-cs"/>
              </a:rPr>
              <a:t>"Balance between work and family life,  flexible work hours.“</a:t>
            </a:r>
          </a:p>
          <a:p>
            <a:pPr marL="457200" indent="-55563" algn="l">
              <a:spcAft>
                <a:spcPts val="1800"/>
              </a:spcAft>
              <a:buClr>
                <a:srgbClr val="0066FF"/>
              </a:buClr>
              <a:defRPr/>
            </a:pPr>
            <a:r>
              <a:rPr lang="en-US" sz="2400" dirty="0">
                <a:solidFill>
                  <a:srgbClr val="002060"/>
                </a:solidFill>
                <a:cs typeface="+mj-cs"/>
              </a:rPr>
              <a:t>"The consideration for and understanding of employees’ personal and family life.“</a:t>
            </a:r>
          </a:p>
          <a:p>
            <a:pPr marL="457200" indent="-55563" algn="l">
              <a:spcAft>
                <a:spcPts val="1800"/>
              </a:spcAft>
              <a:buClr>
                <a:srgbClr val="0066FF"/>
              </a:buClr>
              <a:defRPr/>
            </a:pPr>
            <a:r>
              <a:rPr lang="en-US" sz="2400" dirty="0">
                <a:solidFill>
                  <a:srgbClr val="002060"/>
                </a:solidFill>
                <a:cs typeface="+mj-cs"/>
              </a:rPr>
              <a:t>"I appreciate the option to work from home. I would be happy to always work from home."</a:t>
            </a:r>
            <a:endParaRPr lang="he-IL" sz="2400" dirty="0">
              <a:solidFill>
                <a:srgbClr val="002060"/>
              </a:solidFill>
              <a:cs typeface="+mj-cs"/>
            </a:endParaRPr>
          </a:p>
          <a:p>
            <a:pPr marL="538163" indent="-538163" algn="l">
              <a:spcAft>
                <a:spcPts val="1800"/>
              </a:spcAft>
              <a:buClr>
                <a:srgbClr val="0066FF"/>
              </a:buClr>
              <a:buFont typeface="Wingdings" panose="05000000000000000000" pitchFamily="2" charset="2"/>
              <a:buChar char="ü"/>
              <a:defRPr/>
            </a:pPr>
            <a:r>
              <a:rPr lang="en-US" sz="2400" b="1" dirty="0">
                <a:solidFill>
                  <a:srgbClr val="002060"/>
                </a:solidFill>
                <a:cs typeface="+mj-cs"/>
              </a:rPr>
              <a:t>Miscellaneous.</a:t>
            </a:r>
          </a:p>
          <a:p>
            <a:pPr marL="512763" indent="-55563" algn="l">
              <a:spcAft>
                <a:spcPts val="1800"/>
              </a:spcAft>
              <a:buClr>
                <a:srgbClr val="0066FF"/>
              </a:buClr>
              <a:defRPr/>
            </a:pPr>
            <a:r>
              <a:rPr lang="en-US" sz="2400" dirty="0">
                <a:solidFill>
                  <a:srgbClr val="002060"/>
                </a:solidFill>
                <a:cs typeface="+mj-cs"/>
              </a:rPr>
              <a:t>"I appreciate the opportunity to make a contribution to an outstanding export company that provides many jobs in the southern region.“</a:t>
            </a:r>
          </a:p>
          <a:p>
            <a:pPr marL="512763" indent="-55563" algn="l">
              <a:spcAft>
                <a:spcPts val="1800"/>
              </a:spcAft>
              <a:buClr>
                <a:srgbClr val="0066FF"/>
              </a:buClr>
              <a:defRPr/>
            </a:pPr>
            <a:r>
              <a:rPr lang="en-US" sz="2400" dirty="0">
                <a:solidFill>
                  <a:srgbClr val="002060"/>
                </a:solidFill>
                <a:cs typeface="+mj-cs"/>
              </a:rPr>
              <a:t>"The flexibility, openness, consideration, and willingness to change.“</a:t>
            </a:r>
          </a:p>
          <a:p>
            <a:pPr marL="512763" indent="-55563" algn="l">
              <a:spcAft>
                <a:spcPts val="1800"/>
              </a:spcAft>
              <a:buClr>
                <a:srgbClr val="0066FF"/>
              </a:buClr>
              <a:defRPr/>
            </a:pPr>
            <a:r>
              <a:rPr lang="en-US" sz="2400" dirty="0">
                <a:solidFill>
                  <a:srgbClr val="002060"/>
                </a:solidFill>
                <a:cs typeface="+mj-cs"/>
              </a:rPr>
              <a:t>"Constant improvement in various areas.“</a:t>
            </a:r>
          </a:p>
          <a:p>
            <a:pPr marL="512763" indent="-55563" algn="l">
              <a:spcAft>
                <a:spcPts val="1800"/>
              </a:spcAft>
              <a:buClr>
                <a:srgbClr val="0066FF"/>
              </a:buClr>
              <a:defRPr/>
            </a:pPr>
            <a:r>
              <a:rPr lang="en-US" sz="2400" dirty="0">
                <a:solidFill>
                  <a:srgbClr val="002060"/>
                </a:solidFill>
                <a:cs typeface="+mj-cs"/>
              </a:rPr>
              <a:t>"An inspiring vision."</a:t>
            </a:r>
            <a:endParaRPr lang="he-IL" sz="2400" b="1" dirty="0">
              <a:solidFill>
                <a:srgbClr val="002060"/>
              </a:solidFill>
              <a:cs typeface="+mj-cs"/>
            </a:endParaRPr>
          </a:p>
        </p:txBody>
      </p:sp>
    </p:spTree>
    <p:extLst>
      <p:ext uri="{BB962C8B-B14F-4D97-AF65-F5344CB8AC3E}">
        <p14:creationId xmlns:p14="http://schemas.microsoft.com/office/powerpoint/2010/main" val="3896389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en-US" sz="6000" dirty="0">
                <a:latin typeface="Times New Roman" panose="02020603050405020304" pitchFamily="18" charset="0"/>
                <a:cs typeface="Times New Roman" panose="02020603050405020304" pitchFamily="18" charset="0"/>
              </a:rPr>
              <a:t>What improvements would you recommend? </a:t>
            </a:r>
            <a:endParaRPr lang="he-IL" sz="6000" dirty="0">
              <a:latin typeface="Times New Roman" panose="02020603050405020304" pitchFamily="18" charset="0"/>
              <a:cs typeface="Times New Roman" panose="02020603050405020304" pitchFamily="18" charset="0"/>
            </a:endParaRP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1822704" y="1672647"/>
            <a:ext cx="12350496" cy="11372344"/>
          </a:xfrm>
          <a:prstGeom prst="rect">
            <a:avLst/>
          </a:prstGeom>
          <a:noFill/>
        </p:spPr>
        <p:txBody>
          <a:bodyPr wrap="square" rtlCol="1">
            <a:spAutoFit/>
          </a:bodyPr>
          <a:lstStyle/>
          <a:p>
            <a:pPr marL="538163" indent="-538163" algn="l">
              <a:spcAft>
                <a:spcPts val="1800"/>
              </a:spcAft>
              <a:buClr>
                <a:srgbClr val="FF5050"/>
              </a:buClr>
              <a:buFont typeface="Segoe UI Semilight" panose="020B0402040204020203" pitchFamily="34" charset="0"/>
              <a:buChar char="!"/>
              <a:defRPr/>
            </a:pPr>
            <a:r>
              <a:rPr lang="en-US" sz="2400" b="1" dirty="0">
                <a:solidFill>
                  <a:srgbClr val="002060"/>
                </a:solidFill>
                <a:cs typeface="+mj-cs"/>
              </a:rPr>
              <a:t>Salary / remuneration / incentives / contribution to various expenses N = 78 (16%)</a:t>
            </a:r>
          </a:p>
          <a:p>
            <a:pPr marL="457200" algn="l">
              <a:spcAft>
                <a:spcPts val="1800"/>
              </a:spcAft>
              <a:buClr>
                <a:srgbClr val="FF5050"/>
              </a:buClr>
              <a:defRPr/>
            </a:pPr>
            <a:r>
              <a:rPr lang="en-US" sz="2400" dirty="0">
                <a:solidFill>
                  <a:srgbClr val="002060"/>
                </a:solidFill>
                <a:cs typeface="+mj-cs"/>
              </a:rPr>
              <a:t>“Salary and employment terms, extended parenting hours, salary levels for all employees.“</a:t>
            </a:r>
          </a:p>
          <a:p>
            <a:pPr marL="457200" algn="l">
              <a:spcAft>
                <a:spcPts val="1800"/>
              </a:spcAft>
              <a:buClr>
                <a:srgbClr val="FF5050"/>
              </a:buClr>
              <a:defRPr/>
            </a:pPr>
            <a:r>
              <a:rPr lang="he-IL" sz="2400" dirty="0">
                <a:solidFill>
                  <a:srgbClr val="002060"/>
                </a:solidFill>
                <a:cs typeface="+mj-cs"/>
              </a:rPr>
              <a:t>"</a:t>
            </a:r>
            <a:r>
              <a:rPr lang="en-US" sz="2400" dirty="0">
                <a:solidFill>
                  <a:srgbClr val="002060"/>
                </a:solidFill>
                <a:cs typeface="+mj-cs"/>
              </a:rPr>
              <a:t>There is a need for better incentives for the people who really care about and advance the work."</a:t>
            </a:r>
            <a:endParaRPr lang="he-IL" sz="2400" dirty="0">
              <a:solidFill>
                <a:srgbClr val="002060"/>
              </a:solidFill>
              <a:cs typeface="+mj-cs"/>
            </a:endParaRPr>
          </a:p>
          <a:p>
            <a:pPr marL="457200" algn="l">
              <a:spcAft>
                <a:spcPts val="1000"/>
              </a:spcAft>
              <a:buClr>
                <a:srgbClr val="0066FF"/>
              </a:buClr>
              <a:defRPr/>
            </a:pPr>
            <a:r>
              <a:rPr lang="he-IL" sz="2400" dirty="0">
                <a:solidFill>
                  <a:srgbClr val="002060"/>
                </a:solidFill>
                <a:cs typeface="+mj-cs"/>
              </a:rPr>
              <a:t>"</a:t>
            </a:r>
            <a:r>
              <a:rPr lang="en-US" sz="2400" dirty="0">
                <a:solidFill>
                  <a:srgbClr val="002060"/>
                </a:solidFill>
                <a:cs typeface="+mj-cs"/>
              </a:rPr>
              <a:t>Better employee benefits package to attract higher level people</a:t>
            </a:r>
            <a:r>
              <a:rPr lang="he-IL" sz="2400" dirty="0">
                <a:solidFill>
                  <a:srgbClr val="002060"/>
                </a:solidFill>
                <a:cs typeface="+mj-cs"/>
              </a:rPr>
              <a:t>."</a:t>
            </a:r>
          </a:p>
          <a:p>
            <a:pPr marL="457200" algn="l">
              <a:spcAft>
                <a:spcPts val="1000"/>
              </a:spcAft>
              <a:buClr>
                <a:srgbClr val="0066FF"/>
              </a:buClr>
              <a:defRPr/>
            </a:pPr>
            <a:r>
              <a:rPr lang="he-IL" sz="2400" dirty="0">
                <a:solidFill>
                  <a:srgbClr val="002060"/>
                </a:solidFill>
                <a:cs typeface="+mj-cs"/>
              </a:rPr>
              <a:t>"</a:t>
            </a:r>
            <a:r>
              <a:rPr lang="en-US" sz="2400" dirty="0">
                <a:solidFill>
                  <a:srgbClr val="002060"/>
                </a:solidFill>
                <a:cs typeface="+mj-cs"/>
              </a:rPr>
              <a:t>Allow us to receive vacation money without telling us where to go with it."</a:t>
            </a:r>
            <a:endParaRPr lang="he-IL" sz="2400" dirty="0">
              <a:solidFill>
                <a:srgbClr val="002060"/>
              </a:solidFill>
              <a:cs typeface="+mj-cs"/>
            </a:endParaRPr>
          </a:p>
          <a:p>
            <a:pPr marL="457200" algn="l">
              <a:spcAft>
                <a:spcPts val="1000"/>
              </a:spcAft>
              <a:buClr>
                <a:srgbClr val="0066FF"/>
              </a:buClr>
              <a:defRPr/>
            </a:pPr>
            <a:r>
              <a:rPr lang="he-IL" sz="2400" dirty="0">
                <a:solidFill>
                  <a:srgbClr val="002060"/>
                </a:solidFill>
                <a:cs typeface="+mj-cs"/>
              </a:rPr>
              <a:t>"</a:t>
            </a:r>
            <a:r>
              <a:rPr lang="en-US" sz="2400" dirty="0">
                <a:solidFill>
                  <a:srgbClr val="002060"/>
                </a:solidFill>
                <a:cs typeface="+mj-cs"/>
              </a:rPr>
              <a:t>There is nothing to improve except to raise the level of the [benefits] package to more than NIS 2,000."</a:t>
            </a:r>
            <a:endParaRPr lang="he-IL" sz="2400"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400" b="1" dirty="0">
                <a:solidFill>
                  <a:srgbClr val="002060"/>
                </a:solidFill>
                <a:cs typeface="+mj-cs"/>
              </a:rPr>
              <a:t>Food: healthier, better quality, more options, etc. N = 35 (7%)</a:t>
            </a:r>
          </a:p>
          <a:p>
            <a:pPr marL="457200" algn="l">
              <a:spcAft>
                <a:spcPts val="1800"/>
              </a:spcAft>
              <a:buClr>
                <a:srgbClr val="FF5050"/>
              </a:buClr>
              <a:defRPr/>
            </a:pPr>
            <a:r>
              <a:rPr lang="en-US" sz="2400" dirty="0">
                <a:solidFill>
                  <a:srgbClr val="002060"/>
                </a:solidFill>
                <a:cs typeface="+mj-cs"/>
              </a:rPr>
              <a:t>“Another dining option must be found (delivery or takeaway) because over the last year it has become really unappetizing. The level of sanitation in the restaurant is terrible, they serve leftover food, and the quality of the food has really declined!!!“ </a:t>
            </a:r>
          </a:p>
          <a:p>
            <a:pPr marL="457200" algn="l">
              <a:spcAft>
                <a:spcPts val="1800"/>
              </a:spcAft>
              <a:buClr>
                <a:srgbClr val="FF5050"/>
              </a:buClr>
              <a:defRPr/>
            </a:pPr>
            <a:r>
              <a:rPr lang="en-US" sz="2400" dirty="0">
                <a:solidFill>
                  <a:srgbClr val="002060"/>
                </a:solidFill>
                <a:cs typeface="+mj-cs"/>
              </a:rPr>
              <a:t>“The meals served in the afternoon and at night for emergency shift workers.”</a:t>
            </a:r>
          </a:p>
          <a:p>
            <a:pPr marL="457200" algn="l">
              <a:spcAft>
                <a:spcPts val="1800"/>
              </a:spcAft>
              <a:buClr>
                <a:srgbClr val="FF5050"/>
              </a:buClr>
              <a:defRPr/>
            </a:pPr>
            <a:r>
              <a:rPr lang="en-US" sz="2400" dirty="0">
                <a:solidFill>
                  <a:srgbClr val="002060"/>
                </a:solidFill>
                <a:cs typeface="+mj-cs"/>
              </a:rPr>
              <a:t>"It would be more convenient for employees if there is a machine with food/ snacks/ drinks on each floor.“</a:t>
            </a:r>
          </a:p>
          <a:p>
            <a:pPr marL="457200" algn="l">
              <a:spcAft>
                <a:spcPts val="1800"/>
              </a:spcAft>
              <a:buClr>
                <a:srgbClr val="FF5050"/>
              </a:buClr>
              <a:defRPr/>
            </a:pPr>
            <a:r>
              <a:rPr lang="en-US" sz="2400" dirty="0">
                <a:solidFill>
                  <a:srgbClr val="002060"/>
                </a:solidFill>
                <a:cs typeface="+mj-cs"/>
              </a:rPr>
              <a:t>"Healthier food.“</a:t>
            </a:r>
            <a:endParaRPr lang="he-IL" sz="2400" b="1"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400" b="1" dirty="0">
                <a:solidFill>
                  <a:srgbClr val="002060"/>
                </a:solidFill>
                <a:cs typeface="+mj-cs"/>
              </a:rPr>
              <a:t>Enrichment / professional development / clear options for promotion N = 29 (6%)</a:t>
            </a:r>
          </a:p>
          <a:p>
            <a:pPr marL="401638" algn="l">
              <a:spcAft>
                <a:spcPts val="1800"/>
              </a:spcAft>
              <a:buClr>
                <a:srgbClr val="FF5050"/>
              </a:buClr>
              <a:defRPr/>
            </a:pPr>
            <a:r>
              <a:rPr lang="en-US" sz="2400" dirty="0">
                <a:solidFill>
                  <a:srgbClr val="002060"/>
                </a:solidFill>
                <a:cs typeface="+mj-cs"/>
              </a:rPr>
              <a:t>"In my opinion, there’s a need to consider how to enable engineers to utilize their skills. Create a development program and make them feel that they have more influence.“</a:t>
            </a:r>
          </a:p>
          <a:p>
            <a:pPr marL="401638" algn="l">
              <a:spcAft>
                <a:spcPts val="1800"/>
              </a:spcAft>
              <a:buClr>
                <a:srgbClr val="FF5050"/>
              </a:buClr>
              <a:defRPr/>
            </a:pPr>
            <a:r>
              <a:rPr lang="en-US" sz="2400" dirty="0">
                <a:solidFill>
                  <a:srgbClr val="002060"/>
                </a:solidFill>
                <a:cs typeface="+mj-cs"/>
              </a:rPr>
              <a:t>“Clear career paths and promotion options.“</a:t>
            </a:r>
          </a:p>
          <a:p>
            <a:pPr marL="401638" algn="l">
              <a:spcAft>
                <a:spcPts val="1800"/>
              </a:spcAft>
              <a:buClr>
                <a:srgbClr val="FF5050"/>
              </a:buClr>
              <a:defRPr/>
            </a:pPr>
            <a:r>
              <a:rPr lang="en-US" sz="2400" dirty="0">
                <a:solidFill>
                  <a:srgbClr val="002060"/>
                </a:solidFill>
                <a:cs typeface="+mj-cs"/>
              </a:rPr>
              <a:t>“Professional courses.“</a:t>
            </a:r>
          </a:p>
          <a:p>
            <a:pPr marL="401638" algn="l">
              <a:spcAft>
                <a:spcPts val="1800"/>
              </a:spcAft>
              <a:buClr>
                <a:srgbClr val="FF5050"/>
              </a:buClr>
              <a:defRPr/>
            </a:pPr>
            <a:r>
              <a:rPr lang="en-US" sz="2400" dirty="0">
                <a:solidFill>
                  <a:srgbClr val="002060"/>
                </a:solidFill>
                <a:cs typeface="+mj-cs"/>
              </a:rPr>
              <a:t>"Enrichment courses."</a:t>
            </a:r>
            <a:endParaRPr lang="he-IL" sz="2400" dirty="0">
              <a:solidFill>
                <a:srgbClr val="002060"/>
              </a:solidFill>
              <a:cs typeface="+mj-cs"/>
            </a:endParaRPr>
          </a:p>
        </p:txBody>
      </p:sp>
      <p:sp>
        <p:nvSpPr>
          <p:cNvPr id="4" name="תיבת טקסט 3">
            <a:extLst>
              <a:ext uri="{FF2B5EF4-FFF2-40B4-BE49-F238E27FC236}">
                <a16:creationId xmlns:a16="http://schemas.microsoft.com/office/drawing/2014/main" id="{D385EF8F-ECB3-9F0B-BEDF-9E2A8D180B0B}"/>
              </a:ext>
            </a:extLst>
          </p:cNvPr>
          <p:cNvSpPr txBox="1"/>
          <p:nvPr/>
        </p:nvSpPr>
        <p:spPr>
          <a:xfrm>
            <a:off x="13990320" y="1864577"/>
            <a:ext cx="9658574" cy="11864786"/>
          </a:xfrm>
          <a:prstGeom prst="rect">
            <a:avLst/>
          </a:prstGeom>
          <a:noFill/>
        </p:spPr>
        <p:txBody>
          <a:bodyPr wrap="square" rtlCol="1">
            <a:spAutoFit/>
          </a:bodyPr>
          <a:lstStyle/>
          <a:p>
            <a:pPr marL="538163" indent="-538163" algn="l">
              <a:spcAft>
                <a:spcPts val="1800"/>
              </a:spcAft>
              <a:buClr>
                <a:srgbClr val="FF5050"/>
              </a:buClr>
              <a:buFont typeface="Segoe UI Semilight" panose="020B0402040204020203" pitchFamily="34" charset="0"/>
              <a:buChar char="!"/>
              <a:defRPr/>
            </a:pPr>
            <a:r>
              <a:rPr lang="en-US" sz="2000" b="1" dirty="0">
                <a:solidFill>
                  <a:srgbClr val="002060"/>
                </a:solidFill>
                <a:cs typeface="+mj-cs"/>
              </a:rPr>
              <a:t>Inter-departmental cooperation, communication, information flow, and transparency. N = 29 (6%) </a:t>
            </a:r>
          </a:p>
          <a:p>
            <a:pPr marL="457200" algn="l">
              <a:spcAft>
                <a:spcPts val="1800"/>
              </a:spcAft>
              <a:buClr>
                <a:srgbClr val="FF5050"/>
              </a:buClr>
              <a:defRPr/>
            </a:pPr>
            <a:r>
              <a:rPr lang="en-US" sz="2000" dirty="0">
                <a:solidFill>
                  <a:srgbClr val="002060"/>
                </a:solidFill>
                <a:cs typeface="+mj-cs"/>
              </a:rPr>
              <a:t>"I strongly recommend that every six months, all members of two departments will meet, through an external liaison, to discuss common issues that need to be addressed. Through this forum, every employee should know exactly what their role is in relation to the customer's requirements.“</a:t>
            </a:r>
          </a:p>
          <a:p>
            <a:pPr marL="457200" algn="l">
              <a:spcAft>
                <a:spcPts val="1800"/>
              </a:spcAft>
              <a:buClr>
                <a:srgbClr val="FF5050"/>
              </a:buClr>
              <a:defRPr/>
            </a:pPr>
            <a:r>
              <a:rPr lang="he-IL" sz="2000" dirty="0">
                <a:solidFill>
                  <a:srgbClr val="002060"/>
                </a:solidFill>
                <a:cs typeface="+mj-cs"/>
              </a:rPr>
              <a:t>"</a:t>
            </a:r>
            <a:r>
              <a:rPr lang="en-US" sz="2000" dirty="0">
                <a:solidFill>
                  <a:srgbClr val="002060"/>
                </a:solidFill>
                <a:cs typeface="+mj-cs"/>
              </a:rPr>
              <a:t>There is not enough transparency when it comes to promotions and company decisions. This creates a feeling of disdain and lack of appreciation. In general, I feel that the management underestimates the employees."</a:t>
            </a:r>
            <a:endParaRPr lang="he-IL" sz="2000" dirty="0">
              <a:solidFill>
                <a:srgbClr val="002060"/>
              </a:solidFill>
              <a:cs typeface="+mj-cs"/>
            </a:endParaRPr>
          </a:p>
          <a:p>
            <a:pPr marL="457200" algn="l">
              <a:spcAft>
                <a:spcPts val="1000"/>
              </a:spcAft>
              <a:buClr>
                <a:srgbClr val="0066FF"/>
              </a:buClr>
              <a:defRPr/>
            </a:pPr>
            <a:r>
              <a:rPr lang="he-IL" sz="2000" dirty="0">
                <a:solidFill>
                  <a:srgbClr val="002060"/>
                </a:solidFill>
                <a:cs typeface="+mj-cs"/>
              </a:rPr>
              <a:t>"</a:t>
            </a:r>
            <a:r>
              <a:rPr lang="en-US" sz="2000" dirty="0">
                <a:solidFill>
                  <a:srgbClr val="002060"/>
                </a:solidFill>
                <a:cs typeface="+mj-cs"/>
              </a:rPr>
              <a:t>Connect support units to the business division; provide more information about what is being produced and sold.“</a:t>
            </a:r>
          </a:p>
          <a:p>
            <a:pPr marL="457200" algn="l">
              <a:spcAft>
                <a:spcPts val="1000"/>
              </a:spcAft>
              <a:buClr>
                <a:srgbClr val="0066FF"/>
              </a:buClr>
              <a:defRPr/>
            </a:pPr>
            <a:r>
              <a:rPr lang="en-US" sz="2000" dirty="0">
                <a:solidFill>
                  <a:srgbClr val="002060"/>
                </a:solidFill>
                <a:cs typeface="+mj-cs"/>
              </a:rPr>
              <a:t>"Better synchronization between departments; while it is currently good, it could be improved.“</a:t>
            </a:r>
          </a:p>
          <a:p>
            <a:pPr marL="457200" algn="l">
              <a:spcAft>
                <a:spcPts val="1000"/>
              </a:spcAft>
              <a:buClr>
                <a:srgbClr val="0066FF"/>
              </a:buClr>
              <a:defRPr/>
            </a:pPr>
            <a:r>
              <a:rPr lang="en-US" sz="2000" dirty="0">
                <a:solidFill>
                  <a:srgbClr val="002060"/>
                </a:solidFill>
                <a:cs typeface="+mj-cs"/>
              </a:rPr>
              <a:t>“More conversations with the liaisons, to improve utilization of work and make it more fruitful."</a:t>
            </a:r>
            <a:endParaRPr lang="he-IL" sz="2000"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000" b="1" dirty="0">
                <a:solidFill>
                  <a:srgbClr val="002060"/>
                </a:solidFill>
                <a:cs typeface="+mj-cs"/>
              </a:rPr>
              <a:t>Reinforcement / recruitment of additional personnel (reducing the work load  and pressure. N = 21 (4%)</a:t>
            </a:r>
          </a:p>
          <a:p>
            <a:pPr marL="457200" algn="l">
              <a:spcAft>
                <a:spcPts val="1800"/>
              </a:spcAft>
              <a:buClr>
                <a:srgbClr val="FF5050"/>
              </a:buClr>
              <a:defRPr/>
            </a:pPr>
            <a:r>
              <a:rPr lang="en-US" sz="2000" dirty="0">
                <a:solidFill>
                  <a:srgbClr val="002060"/>
                </a:solidFill>
                <a:cs typeface="+mj-cs"/>
              </a:rPr>
              <a:t>"Improve the issue of stress and workload; the daily stress is no longer reasonable and it has become difficult to function.”</a:t>
            </a:r>
          </a:p>
          <a:p>
            <a:pPr marL="457200" algn="l">
              <a:spcAft>
                <a:spcPts val="1800"/>
              </a:spcAft>
              <a:buClr>
                <a:srgbClr val="FF5050"/>
              </a:buClr>
              <a:defRPr/>
            </a:pPr>
            <a:r>
              <a:rPr lang="en-US" sz="2000" dirty="0">
                <a:solidFill>
                  <a:srgbClr val="002060"/>
                </a:solidFill>
                <a:cs typeface="+mj-cs"/>
              </a:rPr>
              <a:t>“Currently there is too much multi-tasking and we work under constant pressure.</a:t>
            </a:r>
          </a:p>
          <a:p>
            <a:pPr marL="457200" algn="l">
              <a:spcAft>
                <a:spcPts val="1800"/>
              </a:spcAft>
              <a:buClr>
                <a:srgbClr val="FF5050"/>
              </a:buClr>
              <a:defRPr/>
            </a:pPr>
            <a:r>
              <a:rPr lang="he-IL" sz="2000" dirty="0">
                <a:solidFill>
                  <a:srgbClr val="002060"/>
                </a:solidFill>
                <a:cs typeface="+mj-cs"/>
              </a:rPr>
              <a:t> </a:t>
            </a:r>
            <a:r>
              <a:rPr lang="en-US" sz="2000" dirty="0">
                <a:solidFill>
                  <a:srgbClr val="002060"/>
                </a:solidFill>
                <a:cs typeface="+mj-cs"/>
              </a:rPr>
              <a:t>"I would like to work under less pressure.“</a:t>
            </a:r>
          </a:p>
          <a:p>
            <a:pPr marL="457200" algn="l">
              <a:spcAft>
                <a:spcPts val="1800"/>
              </a:spcAft>
              <a:buClr>
                <a:srgbClr val="FF5050"/>
              </a:buClr>
              <a:defRPr/>
            </a:pPr>
            <a:r>
              <a:rPr lang="en-US" sz="2000" dirty="0">
                <a:solidFill>
                  <a:srgbClr val="002060"/>
                </a:solidFill>
                <a:cs typeface="+mj-cs"/>
              </a:rPr>
              <a:t>"Recruit additional personnel to reduce the excessive work pressure."</a:t>
            </a:r>
            <a:endParaRPr lang="he-IL" sz="2000"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000" b="1" dirty="0">
                <a:solidFill>
                  <a:srgbClr val="002060"/>
                </a:solidFill>
                <a:cs typeface="+mj-cs"/>
              </a:rPr>
              <a:t>Attitude / evaluation / attention to employees N = 17 (4%)</a:t>
            </a:r>
          </a:p>
          <a:p>
            <a:pPr marL="457200" algn="l">
              <a:spcAft>
                <a:spcPts val="1800"/>
              </a:spcAft>
              <a:buClr>
                <a:srgbClr val="FF5050"/>
              </a:buClr>
              <a:defRPr/>
            </a:pPr>
            <a:r>
              <a:rPr lang="en-US" sz="2000" dirty="0">
                <a:solidFill>
                  <a:srgbClr val="002060"/>
                </a:solidFill>
                <a:cs typeface="+mj-cs"/>
              </a:rPr>
              <a:t>"Be more attentive to employees with personal problems; send letters of appreciation to those who deserve it.“</a:t>
            </a:r>
          </a:p>
          <a:p>
            <a:pPr marL="457200" algn="l">
              <a:spcAft>
                <a:spcPts val="1800"/>
              </a:spcAft>
              <a:buClr>
                <a:srgbClr val="FF5050"/>
              </a:buClr>
              <a:defRPr/>
            </a:pPr>
            <a:r>
              <a:rPr lang="en-US" sz="2000" dirty="0">
                <a:solidFill>
                  <a:srgbClr val="002060"/>
                </a:solidFill>
                <a:cs typeface="+mj-cs"/>
              </a:rPr>
              <a:t>"Make sure discourse is respectful. both in person and in writing.“</a:t>
            </a:r>
          </a:p>
          <a:p>
            <a:pPr marL="457200" algn="l">
              <a:spcAft>
                <a:spcPts val="1800"/>
              </a:spcAft>
              <a:buClr>
                <a:srgbClr val="FF5050"/>
              </a:buClr>
              <a:defRPr/>
            </a:pPr>
            <a:r>
              <a:rPr lang="en-US" sz="2000" dirty="0">
                <a:solidFill>
                  <a:srgbClr val="002060"/>
                </a:solidFill>
                <a:cs typeface="+mj-cs"/>
              </a:rPr>
              <a:t>“The managers’ attitude towards employees.“</a:t>
            </a:r>
          </a:p>
          <a:p>
            <a:pPr marL="457200" algn="l">
              <a:spcAft>
                <a:spcPts val="1800"/>
              </a:spcAft>
              <a:buClr>
                <a:srgbClr val="FF5050"/>
              </a:buClr>
              <a:defRPr/>
            </a:pPr>
            <a:r>
              <a:rPr lang="en-US" sz="2000" dirty="0">
                <a:solidFill>
                  <a:srgbClr val="002060"/>
                </a:solidFill>
                <a:cs typeface="+mj-cs"/>
              </a:rPr>
              <a:t>“Offer congratulations, respect, a kind word."</a:t>
            </a:r>
            <a:endParaRPr lang="he-IL" sz="2000" dirty="0">
              <a:solidFill>
                <a:srgbClr val="002060"/>
              </a:solidFill>
              <a:cs typeface="+mj-cs"/>
            </a:endParaRPr>
          </a:p>
        </p:txBody>
      </p:sp>
    </p:spTree>
    <p:extLst>
      <p:ext uri="{BB962C8B-B14F-4D97-AF65-F5344CB8AC3E}">
        <p14:creationId xmlns:p14="http://schemas.microsoft.com/office/powerpoint/2010/main" val="17798140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en-US" sz="6000" dirty="0">
                <a:latin typeface="Times New Roman" panose="02020603050405020304" pitchFamily="18" charset="0"/>
                <a:cs typeface="Times New Roman" panose="02020603050405020304" pitchFamily="18" charset="0"/>
              </a:rPr>
              <a:t>What improvements would you recommend? </a:t>
            </a:r>
            <a:endParaRPr lang="he-IL" sz="6000" dirty="0">
              <a:latin typeface="Times New Roman" panose="02020603050405020304" pitchFamily="18" charset="0"/>
              <a:cs typeface="Times New Roman" panose="02020603050405020304" pitchFamily="18" charset="0"/>
            </a:endParaRPr>
          </a:p>
        </p:txBody>
      </p:sp>
      <p:sp>
        <p:nvSpPr>
          <p:cNvPr id="4" name="תיבת טקסט 3">
            <a:extLst>
              <a:ext uri="{FF2B5EF4-FFF2-40B4-BE49-F238E27FC236}">
                <a16:creationId xmlns:a16="http://schemas.microsoft.com/office/drawing/2014/main" id="{80C630DD-3154-DBE3-912D-DD669E7AE034}"/>
              </a:ext>
            </a:extLst>
          </p:cNvPr>
          <p:cNvSpPr txBox="1"/>
          <p:nvPr/>
        </p:nvSpPr>
        <p:spPr>
          <a:xfrm>
            <a:off x="654987" y="1879714"/>
            <a:ext cx="11513858" cy="9956572"/>
          </a:xfrm>
          <a:prstGeom prst="rect">
            <a:avLst/>
          </a:prstGeom>
          <a:noFill/>
        </p:spPr>
        <p:txBody>
          <a:bodyPr wrap="square" rtlCol="1">
            <a:spAutoFit/>
          </a:bodyPr>
          <a:lstStyle/>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Reduce bureaucracy, streamline procedures or processes. N = 16 (3%)</a:t>
            </a:r>
          </a:p>
          <a:p>
            <a:pPr algn="l">
              <a:spcAft>
                <a:spcPts val="1800"/>
              </a:spcAft>
              <a:buClr>
                <a:srgbClr val="FF5050"/>
              </a:buClr>
              <a:defRPr/>
            </a:pPr>
            <a:r>
              <a:rPr lang="en-US" sz="2400" dirty="0">
                <a:solidFill>
                  <a:srgbClr val="002060"/>
                </a:solidFill>
                <a:cs typeface="+mj-cs"/>
              </a:rPr>
              <a:t>“Make our work processes simpler; over the years they have become longer and more complicated.“</a:t>
            </a:r>
          </a:p>
          <a:p>
            <a:pPr algn="l">
              <a:spcAft>
                <a:spcPts val="1800"/>
              </a:spcAft>
              <a:buClr>
                <a:srgbClr val="FF5050"/>
              </a:buClr>
              <a:defRPr/>
            </a:pPr>
            <a:r>
              <a:rPr lang="en-US" sz="2400" dirty="0">
                <a:solidFill>
                  <a:srgbClr val="002060"/>
                </a:solidFill>
                <a:cs typeface="+mj-cs"/>
              </a:rPr>
              <a:t>"Implement processes in a quicker and more effective way.“</a:t>
            </a:r>
          </a:p>
          <a:p>
            <a:pPr algn="l">
              <a:spcAft>
                <a:spcPts val="1800"/>
              </a:spcAft>
              <a:buClr>
                <a:srgbClr val="FF5050"/>
              </a:buClr>
              <a:defRPr/>
            </a:pPr>
            <a:r>
              <a:rPr lang="en-US" sz="2400" dirty="0">
                <a:solidFill>
                  <a:srgbClr val="002060"/>
                </a:solidFill>
                <a:cs typeface="+mj-cs"/>
              </a:rPr>
              <a:t>"Less bureaucracy; speed up processes."</a:t>
            </a:r>
            <a:endParaRPr lang="he-IL" sz="2400"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Information technologies (IT) / advanced software and systems. N = 11 (2%)</a:t>
            </a:r>
          </a:p>
          <a:p>
            <a:pPr algn="l">
              <a:spcAft>
                <a:spcPts val="1800"/>
              </a:spcAft>
              <a:buClr>
                <a:srgbClr val="FF5050"/>
              </a:buClr>
              <a:defRPr/>
            </a:pPr>
            <a:r>
              <a:rPr lang="en-US" sz="2400" dirty="0">
                <a:solidFill>
                  <a:srgbClr val="002060"/>
                </a:solidFill>
                <a:cs typeface="+mj-cs"/>
              </a:rPr>
              <a:t>“Higher quality computer systems, especially for people in the field.“</a:t>
            </a:r>
          </a:p>
          <a:p>
            <a:pPr algn="l">
              <a:spcAft>
                <a:spcPts val="1800"/>
              </a:spcAft>
              <a:buClr>
                <a:srgbClr val="FF5050"/>
              </a:buClr>
              <a:defRPr/>
            </a:pPr>
            <a:r>
              <a:rPr lang="en-US" sz="2400" dirty="0">
                <a:solidFill>
                  <a:srgbClr val="002060"/>
                </a:solidFill>
                <a:cs typeface="+mj-cs"/>
              </a:rPr>
              <a:t>"Improve and upgrade the computer systems; greater use of documentation and management systems such as TrackWise.“</a:t>
            </a:r>
          </a:p>
          <a:p>
            <a:pPr algn="l">
              <a:spcAft>
                <a:spcPts val="1800"/>
              </a:spcAft>
              <a:buClr>
                <a:srgbClr val="FF5050"/>
              </a:buClr>
              <a:defRPr/>
            </a:pPr>
            <a:r>
              <a:rPr lang="en-US" sz="2400" dirty="0">
                <a:solidFill>
                  <a:srgbClr val="002060"/>
                </a:solidFill>
                <a:cs typeface="+mj-cs"/>
              </a:rPr>
              <a:t>"Move to digital systems instead of paper logbooks and forms."</a:t>
            </a:r>
          </a:p>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Update or replace equipment and facilities, improve working conditions and physical environment. N = 11 (2%)</a:t>
            </a:r>
          </a:p>
          <a:p>
            <a:pPr algn="l">
              <a:spcAft>
                <a:spcPts val="1800"/>
              </a:spcAft>
              <a:buClr>
                <a:srgbClr val="FF5050"/>
              </a:buClr>
              <a:defRPr/>
            </a:pPr>
            <a:r>
              <a:rPr lang="en-US" sz="2400" dirty="0">
                <a:solidFill>
                  <a:srgbClr val="002060"/>
                </a:solidFill>
                <a:cs typeface="+mj-cs"/>
              </a:rPr>
              <a:t>"As for the infrastructure, the production plant is in an old area, and is decrepit. Despite renovations being done here and there, there is a need for basic renovations. Some areas are very old and you can see and feel it. They keep doing Band-Aid fixes, which is not the point.“</a:t>
            </a:r>
          </a:p>
          <a:p>
            <a:pPr algn="l">
              <a:spcAft>
                <a:spcPts val="1800"/>
              </a:spcAft>
              <a:buClr>
                <a:srgbClr val="FF5050"/>
              </a:buClr>
              <a:defRPr/>
            </a:pPr>
            <a:r>
              <a:rPr lang="en-US" sz="2400" dirty="0">
                <a:solidFill>
                  <a:srgbClr val="002060"/>
                </a:solidFill>
                <a:cs typeface="+mj-cs"/>
              </a:rPr>
              <a:t>“Work that requires concentration needs to be done in rooms with fewer people.“</a:t>
            </a:r>
          </a:p>
          <a:p>
            <a:pPr algn="l">
              <a:spcAft>
                <a:spcPts val="1800"/>
              </a:spcAft>
              <a:buClr>
                <a:srgbClr val="FF5050"/>
              </a:buClr>
              <a:defRPr/>
            </a:pPr>
            <a:r>
              <a:rPr lang="en-US" sz="2400" dirty="0">
                <a:solidFill>
                  <a:srgbClr val="002060"/>
                </a:solidFill>
                <a:cs typeface="+mj-cs"/>
              </a:rPr>
              <a:t>"Replace the binding machines in the warehouse."</a:t>
            </a:r>
            <a:endParaRPr lang="he-IL" sz="2400" dirty="0">
              <a:solidFill>
                <a:srgbClr val="002060"/>
              </a:solidFill>
              <a:cs typeface="+mj-cs"/>
            </a:endParaRPr>
          </a:p>
        </p:txBody>
      </p:sp>
      <p:sp>
        <p:nvSpPr>
          <p:cNvPr id="5" name="תיבת טקסט 4">
            <a:extLst>
              <a:ext uri="{FF2B5EF4-FFF2-40B4-BE49-F238E27FC236}">
                <a16:creationId xmlns:a16="http://schemas.microsoft.com/office/drawing/2014/main" id="{B5D2DE15-D26A-848F-A664-F37D849BC7F7}"/>
              </a:ext>
            </a:extLst>
          </p:cNvPr>
          <p:cNvSpPr txBox="1"/>
          <p:nvPr/>
        </p:nvSpPr>
        <p:spPr>
          <a:xfrm>
            <a:off x="12149328" y="1890045"/>
            <a:ext cx="11116235" cy="9433352"/>
          </a:xfrm>
          <a:prstGeom prst="rect">
            <a:avLst/>
          </a:prstGeom>
          <a:noFill/>
        </p:spPr>
        <p:txBody>
          <a:bodyPr wrap="square" rtlCol="1">
            <a:spAutoFit/>
          </a:bodyPr>
          <a:lstStyle/>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Flexibility in working from home. N = 8 (2%)</a:t>
            </a:r>
          </a:p>
          <a:p>
            <a:pPr marL="457200" algn="l">
              <a:spcAft>
                <a:spcPts val="1800"/>
              </a:spcAft>
              <a:buClr>
                <a:srgbClr val="FF5050"/>
              </a:buClr>
              <a:defRPr/>
            </a:pPr>
            <a:r>
              <a:rPr lang="en-US" sz="2400" dirty="0">
                <a:solidFill>
                  <a:srgbClr val="002060"/>
                </a:solidFill>
                <a:cs typeface="+mj-cs"/>
              </a:rPr>
              <a:t>"In my opinion, it would be a great improvement if they would let us work from home once a week. It would save us the long commute and wouldn’t reduce efficiency, since in any case most of the work is done in front of a computer.“</a:t>
            </a:r>
          </a:p>
          <a:p>
            <a:pPr marL="457200" algn="l">
              <a:spcAft>
                <a:spcPts val="1800"/>
              </a:spcAft>
              <a:buClr>
                <a:srgbClr val="FF5050"/>
              </a:buClr>
              <a:defRPr/>
            </a:pPr>
            <a:r>
              <a:rPr lang="en-US" sz="2400" dirty="0">
                <a:solidFill>
                  <a:srgbClr val="002060"/>
                </a:solidFill>
                <a:cs typeface="+mj-cs"/>
              </a:rPr>
              <a:t>"Flexibility in the number of work days that can be done from home or at the office, as needed."</a:t>
            </a:r>
            <a:endParaRPr lang="he-IL" sz="2800" b="1"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Team-building activities (lack of) N = 4 (1%)</a:t>
            </a:r>
          </a:p>
          <a:p>
            <a:pPr marL="457200" algn="l">
              <a:spcAft>
                <a:spcPts val="1800"/>
              </a:spcAft>
              <a:buClr>
                <a:srgbClr val="FF5050"/>
              </a:buClr>
              <a:defRPr/>
            </a:pPr>
            <a:r>
              <a:rPr lang="en-US" sz="2400" dirty="0">
                <a:solidFill>
                  <a:srgbClr val="002060"/>
                </a:solidFill>
                <a:cs typeface="+mj-cs"/>
              </a:rPr>
              <a:t>“Solidarity and getting to know each other are very important issues to me. In my opinion, organizing a joint vacation with employees’ families would unite the employees in the best way. When families get close and friendships are formed between their spouses and children, you can feel it in the workplace. I would be happy to attend such an event."</a:t>
            </a:r>
            <a:endParaRPr lang="he-IL" sz="2400" dirty="0">
              <a:solidFill>
                <a:srgbClr val="002060"/>
              </a:solidFill>
              <a:cs typeface="+mj-cs"/>
            </a:endParaRPr>
          </a:p>
          <a:p>
            <a:pPr marL="538163" indent="-538163" algn="l">
              <a:spcAft>
                <a:spcPts val="1800"/>
              </a:spcAft>
              <a:buClr>
                <a:srgbClr val="FF5050"/>
              </a:buClr>
              <a:buFont typeface="Segoe UI Semilight" panose="020B0402040204020203" pitchFamily="34" charset="0"/>
              <a:buChar char="!"/>
              <a:defRPr/>
            </a:pPr>
            <a:r>
              <a:rPr lang="en-US" sz="2800" b="1" dirty="0">
                <a:solidFill>
                  <a:srgbClr val="002060"/>
                </a:solidFill>
                <a:cs typeface="+mj-cs"/>
              </a:rPr>
              <a:t>Miscellaneous </a:t>
            </a:r>
          </a:p>
          <a:p>
            <a:pPr marL="457200" indent="-55563" algn="l">
              <a:spcAft>
                <a:spcPts val="1000"/>
              </a:spcAft>
              <a:buClr>
                <a:srgbClr val="0066FF"/>
              </a:buClr>
              <a:defRPr/>
            </a:pPr>
            <a:r>
              <a:rPr lang="en-US" sz="2400" dirty="0">
                <a:solidFill>
                  <a:srgbClr val="002060"/>
                </a:solidFill>
                <a:cs typeface="+mj-cs"/>
              </a:rPr>
              <a:t>"We need to see how they are taking advantage of the split from Perrigo to progress, in terms of computer systems on the one hand, and management culture (such as dealing with partners and customers) on the other. It would be a mistake to concentrate only on bringing the situation back to its previous level.“</a:t>
            </a:r>
          </a:p>
          <a:p>
            <a:pPr marL="457200" indent="-55563" algn="l">
              <a:spcAft>
                <a:spcPts val="1000"/>
              </a:spcAft>
              <a:buClr>
                <a:srgbClr val="0066FF"/>
              </a:buClr>
              <a:defRPr/>
            </a:pPr>
            <a:r>
              <a:rPr lang="en-US" sz="2400" dirty="0">
                <a:solidFill>
                  <a:srgbClr val="002060"/>
                </a:solidFill>
                <a:cs typeface="+mj-cs"/>
              </a:rPr>
              <a:t>"You can find better workers if you look for them, so the work will be higher quality.“</a:t>
            </a:r>
          </a:p>
          <a:p>
            <a:pPr marL="457200" indent="-55563" algn="l">
              <a:spcAft>
                <a:spcPts val="1000"/>
              </a:spcAft>
              <a:buClr>
                <a:srgbClr val="0066FF"/>
              </a:buClr>
              <a:defRPr/>
            </a:pPr>
            <a:r>
              <a:rPr lang="en-US" sz="2400" dirty="0">
                <a:solidFill>
                  <a:srgbClr val="002060"/>
                </a:solidFill>
                <a:cs typeface="+mj-cs"/>
              </a:rPr>
              <a:t>“There should be a permanent synagogue in the production plant.“</a:t>
            </a:r>
          </a:p>
          <a:p>
            <a:pPr marL="457200" indent="-55563" algn="l">
              <a:spcAft>
                <a:spcPts val="1000"/>
              </a:spcAft>
              <a:buClr>
                <a:srgbClr val="0066FF"/>
              </a:buClr>
              <a:defRPr/>
            </a:pPr>
            <a:r>
              <a:rPr lang="en-US" sz="2400" dirty="0">
                <a:solidFill>
                  <a:srgbClr val="002060"/>
                </a:solidFill>
                <a:cs typeface="+mj-cs"/>
              </a:rPr>
              <a:t>“Time should be dedicated to cleanliness and safety in the laboratory."</a:t>
            </a:r>
            <a:endParaRPr lang="he-IL" sz="2400" dirty="0">
              <a:solidFill>
                <a:srgbClr val="002060"/>
              </a:solidFill>
              <a:cs typeface="+mj-cs"/>
            </a:endParaRPr>
          </a:p>
        </p:txBody>
      </p:sp>
    </p:spTree>
    <p:extLst>
      <p:ext uri="{BB962C8B-B14F-4D97-AF65-F5344CB8AC3E}">
        <p14:creationId xmlns:p14="http://schemas.microsoft.com/office/powerpoint/2010/main" val="942353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SM - Theme 8 - Light">
      <a:dk1>
        <a:srgbClr val="AAAAAA"/>
      </a:dk1>
      <a:lt1>
        <a:srgbClr val="FFFFFF"/>
      </a:lt1>
      <a:dk2>
        <a:srgbClr val="08204D"/>
      </a:dk2>
      <a:lt2>
        <a:srgbClr val="FFFFFF"/>
      </a:lt2>
      <a:accent1>
        <a:srgbClr val="00B0B5"/>
      </a:accent1>
      <a:accent2>
        <a:srgbClr val="0085A4"/>
      </a:accent2>
      <a:accent3>
        <a:srgbClr val="18526A"/>
      </a:accent3>
      <a:accent4>
        <a:srgbClr val="6488B7"/>
      </a:accent4>
      <a:accent5>
        <a:srgbClr val="495975"/>
      </a:accent5>
      <a:accent6>
        <a:srgbClr val="DDDEDD"/>
      </a:accent6>
      <a:hlink>
        <a:srgbClr val="E54E69"/>
      </a:hlink>
      <a:folHlink>
        <a:srgbClr val="B7C5E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89494</TotalTime>
  <Words>1755</Words>
  <Application>Microsoft Office PowerPoint</Application>
  <PresentationFormat>Custom</PresentationFormat>
  <Paragraphs>107</Paragraphs>
  <Slides>5</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vt:i4>
      </vt:variant>
    </vt:vector>
  </HeadingPairs>
  <TitlesOfParts>
    <vt:vector size="16" baseType="lpstr">
      <vt:lpstr>Arial</vt:lpstr>
      <vt:lpstr>Calibri</vt:lpstr>
      <vt:lpstr>Calibri Light</vt:lpstr>
      <vt:lpstr>Lato Light</vt:lpstr>
      <vt:lpstr>Poppins Medium</vt:lpstr>
      <vt:lpstr>Segoe UI Semibold</vt:lpstr>
      <vt:lpstr>Segoe UI Semilight</vt:lpstr>
      <vt:lpstr>Times New Roman</vt:lpstr>
      <vt:lpstr>Wingdings</vt:lpstr>
      <vt:lpstr>Office Theme</vt:lpstr>
      <vt:lpstr>עיצוב מותאם אישית</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Dell</dc:creator>
  <cp:keywords/>
  <dc:description/>
  <cp:lastModifiedBy>ALE editor</cp:lastModifiedBy>
  <cp:revision>15408</cp:revision>
  <dcterms:created xsi:type="dcterms:W3CDTF">2014-11-12T21:47:38Z</dcterms:created>
  <dcterms:modified xsi:type="dcterms:W3CDTF">2022-09-04T10:54:56Z</dcterms:modified>
  <cp:category/>
</cp:coreProperties>
</file>