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4" r:id="rId2"/>
    <p:sldId id="266" r:id="rId3"/>
  </p:sldIdLst>
  <p:sldSz cx="6858000" cy="9906000" type="A4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DD0363-73CD-9985-5E6A-A5048A6F6542}" name="Esther Sasouness" initials="ES" userId="S::es@dwightcap.com::6b804e7c-5c74-467b-887e-76abb0dda3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A35"/>
    <a:srgbClr val="2E4058"/>
    <a:srgbClr val="1C3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33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46159588987056"/>
          <c:y val="4.9337328273565281E-2"/>
          <c:w val="0.85853840411012938"/>
          <c:h val="0.791128821523230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HUD</c:v>
                </c:pt>
              </c:strCache>
            </c:strRef>
          </c:tx>
          <c:spPr>
            <a:solidFill>
              <a:srgbClr val="1D303A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100" dirty="0"/>
                      <a:t>$2.3B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399-4AB6-8B33-D3F4CA64BAD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100" dirty="0"/>
                      <a:t>$3</a:t>
                    </a:r>
                    <a:r>
                      <a:rPr lang="en-US" sz="1100" baseline="0" dirty="0"/>
                      <a:t>B</a:t>
                    </a:r>
                    <a:endParaRPr lang="en-US" sz="11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399-4AB6-8B33-D3F4CA64BAD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100" dirty="0"/>
                      <a:t>$3.8</a:t>
                    </a:r>
                    <a:r>
                      <a:rPr lang="en-US" sz="1100" baseline="0" dirty="0"/>
                      <a:t>B</a:t>
                    </a:r>
                    <a:endParaRPr lang="en-US" sz="11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399-4AB6-8B33-D3F4CA64BAD6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50" b="1" i="0" u="none" strike="noStrike" kern="1200" baseline="0">
                        <a:solidFill>
                          <a:prstClr val="white"/>
                        </a:solidFill>
                        <a:latin typeface="Helvetica Light" panose="020B0403020202020204"/>
                        <a:ea typeface="+mn-ea"/>
                        <a:cs typeface="+mn-cs"/>
                      </a:defRPr>
                    </a:pPr>
                    <a:r>
                      <a:rPr lang="en-US" sz="1050" b="1" i="0" u="none" strike="noStrike" kern="1200" baseline="0" dirty="0">
                        <a:solidFill>
                          <a:prstClr val="white"/>
                        </a:solidFill>
                        <a:latin typeface="Helvetica Light" panose="020B0403020202020204"/>
                      </a:rPr>
                      <a:t>$5.6B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50" b="1" i="0" u="none" strike="noStrike" kern="1200" baseline="0">
                      <a:solidFill>
                        <a:prstClr val="white"/>
                      </a:solidFill>
                      <a:latin typeface="Helvetica Light" panose="020B0403020202020204"/>
                      <a:ea typeface="+mn-ea"/>
                      <a:cs typeface="+mn-cs"/>
                    </a:defRPr>
                  </a:pPr>
                  <a:endParaRPr lang="he-I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399-4AB6-8B33-D3F4CA64BAD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000" b="1" i="0" u="none" strike="noStrike" kern="1200" baseline="0" dirty="0">
                        <a:solidFill>
                          <a:prstClr val="white"/>
                        </a:solidFill>
                        <a:latin typeface="Helvetica light" panose="020B0403020202020204" pitchFamily="34" charset="0"/>
                      </a:rPr>
                      <a:t>$8.07B</a:t>
                    </a:r>
                    <a:endParaRPr lang="en-US" sz="9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399-4AB6-8B33-D3F4CA64BAD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$8.8B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399-4AB6-8B33-D3F4CA64BA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Helvetica Light" panose="020B0403020202020204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 (YTD*)</c:v>
                </c:pt>
              </c:strCache>
            </c:strRef>
          </c:cat>
          <c:val>
            <c:numRef>
              <c:f>Sheet1!$B$2:$B$7</c:f>
              <c:numCache>
                <c:formatCode>#,##0.00</c:formatCode>
                <c:ptCount val="6"/>
                <c:pt idx="0" formatCode="General">
                  <c:v>2318550423</c:v>
                </c:pt>
                <c:pt idx="1">
                  <c:v>3046625040.8400002</c:v>
                </c:pt>
                <c:pt idx="2">
                  <c:v>3801654681.4200001</c:v>
                </c:pt>
                <c:pt idx="3">
                  <c:v>5560116447.1899996</c:v>
                </c:pt>
                <c:pt idx="4">
                  <c:v>8071167971.7200003</c:v>
                </c:pt>
                <c:pt idx="5" formatCode="#,##0">
                  <c:v>8800169770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99-4AB6-8B33-D3F4CA64BA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גישור</c:v>
                </c:pt>
              </c:strCache>
            </c:strRef>
          </c:tx>
          <c:spPr>
            <a:solidFill>
              <a:srgbClr val="35A3AF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99-4AB6-8B33-D3F4CA64BAD6}"/>
                </c:ext>
              </c:extLst>
            </c:dLbl>
            <c:dLbl>
              <c:idx val="1"/>
              <c:layout>
                <c:manualLayout>
                  <c:x val="-8.0255742410783736E-4"/>
                  <c:y val="5.7135414756997911E-3"/>
                </c:manualLayout>
              </c:layout>
              <c:tx>
                <c:rich>
                  <a:bodyPr/>
                  <a:lstStyle/>
                  <a:p>
                    <a:r>
                      <a:rPr lang="en-US" sz="800" b="1" dirty="0">
                        <a:solidFill>
                          <a:schemeClr val="bg1"/>
                        </a:solidFill>
                        <a:latin typeface="Helvetica light" panose="020B0403020202020204" pitchFamily="34" charset="0"/>
                      </a:rPr>
                      <a:t>$160MM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399-4AB6-8B33-D3F4CA64BAD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900" b="1" dirty="0">
                        <a:solidFill>
                          <a:schemeClr val="bg1"/>
                        </a:solidFill>
                        <a:latin typeface="Helvetica Light" panose="020B0403020202020204"/>
                      </a:rPr>
                      <a:t>$413MM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399-4AB6-8B33-D3F4CA64BAD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900" b="1" i="0" u="none" strike="noStrike" kern="1200" baseline="0" dirty="0">
                        <a:solidFill>
                          <a:schemeClr val="bg1"/>
                        </a:solidFill>
                        <a:latin typeface="Helvetica Light" panose="020B0403020202020204"/>
                      </a:rPr>
                      <a:t>$472MM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399-4AB6-8B33-D3F4CA64BAD6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sz="1000" b="1" i="0" u="none" strike="noStrike" kern="1200" baseline="0" dirty="0" smtClean="0">
                        <a:solidFill>
                          <a:schemeClr val="bg1"/>
                        </a:solidFill>
                        <a:latin typeface="Helvetica Light" panose="020B0403020202020204"/>
                        <a:ea typeface="+mn-ea"/>
                        <a:cs typeface="+mn-cs"/>
                      </a:defRPr>
                    </a:pPr>
                    <a:r>
                      <a:rPr lang="en-US" sz="1000" b="1" i="0" u="none" strike="noStrike" kern="1200" baseline="0" dirty="0">
                        <a:solidFill>
                          <a:schemeClr val="bg1"/>
                        </a:solidFill>
                        <a:latin typeface="Helvetica Light" panose="020B0403020202020204"/>
                        <a:ea typeface="+mn-ea"/>
                        <a:cs typeface="+mn-cs"/>
                      </a:rPr>
                      <a:t>$1.46B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lang="en-US" sz="1000" b="1" i="0" u="none" strike="noStrike" kern="1200" baseline="0" dirty="0" smtClean="0">
                      <a:solidFill>
                        <a:schemeClr val="bg1"/>
                      </a:solidFill>
                      <a:latin typeface="Helvetica Light" panose="020B0403020202020204"/>
                      <a:ea typeface="+mn-ea"/>
                      <a:cs typeface="+mn-cs"/>
                    </a:defRPr>
                  </a:pPr>
                  <a:endParaRPr lang="he-I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399-4AB6-8B33-D3F4CA64BAD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Helvetica Light" panose="020B0403020202020204"/>
                      </a:rPr>
                      <a:t>$2.36B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399-4AB6-8B33-D3F4CA64BA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 Light" panose="020B0403020202020204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 (YTD*)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16156000</c:v>
                </c:pt>
                <c:pt idx="1">
                  <c:v>159925800</c:v>
                </c:pt>
                <c:pt idx="2" formatCode="#,##0">
                  <c:v>413631932.88</c:v>
                </c:pt>
                <c:pt idx="3" formatCode="#,##0">
                  <c:v>472196993.68000001</c:v>
                </c:pt>
                <c:pt idx="4" formatCode="#,##0.00">
                  <c:v>1466473172.8900001</c:v>
                </c:pt>
                <c:pt idx="5" formatCode="#,##0.00">
                  <c:v>2365155499.8600001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399-4AB6-8B33-D3F4CA64B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overlap val="100"/>
        <c:axId val="720472936"/>
        <c:axId val="720473264"/>
      </c:barChart>
      <c:catAx>
        <c:axId val="72047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panose="020B0403020202020204" pitchFamily="34" charset="0"/>
                <a:ea typeface="+mn-ea"/>
                <a:cs typeface="+mn-cs"/>
              </a:defRPr>
            </a:pPr>
            <a:endParaRPr lang="he-IL"/>
          </a:p>
        </c:txPr>
        <c:crossAx val="720473264"/>
        <c:crosses val="autoZero"/>
        <c:auto val="1"/>
        <c:lblAlgn val="ctr"/>
        <c:lblOffset val="100"/>
        <c:noMultiLvlLbl val="0"/>
      </c:catAx>
      <c:valAx>
        <c:axId val="720473264"/>
        <c:scaling>
          <c:orientation val="minMax"/>
          <c:max val="1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,,&quot;MM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panose="020B0403020202020204" pitchFamily="34" charset="0"/>
                <a:ea typeface="+mn-ea"/>
                <a:cs typeface="+mn-cs"/>
              </a:defRPr>
            </a:pPr>
            <a:endParaRPr lang="he-IL"/>
          </a:p>
        </c:txPr>
        <c:crossAx val="720472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954903858721954"/>
          <c:y val="0.91735008417647501"/>
          <c:w val="0.32181598621792495"/>
          <c:h val="6.32198763440313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elvetica Light" panose="020B0403020202020204" pitchFamily="34" charset="0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E24AD8-00C3-4700-8F74-27243566C27D}" type="doc">
      <dgm:prSet loTypeId="urn:microsoft.com/office/officeart/2005/8/layout/chevron1" loCatId="process" qsTypeId="urn:microsoft.com/office/officeart/2005/8/quickstyle/simple1" qsCatId="simple" csTypeId="urn:microsoft.com/office/officeart/2005/8/colors/accent5_2" csCatId="accent5" phldr="1"/>
      <dgm:spPr/>
    </dgm:pt>
    <dgm:pt modelId="{1F888D89-6FA0-483F-9828-8AE2546B1900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רכישה או</a:t>
          </a:r>
          <a:b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מימון מחדש</a:t>
          </a:r>
        </a:p>
      </dgm:t>
    </dgm:pt>
    <dgm:pt modelId="{0D0D6A18-3DFE-4C62-BDCB-97EDF378A89B}" type="parTrans" cxnId="{07B980CE-F71C-467D-B559-FD7D8AE5FF6A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AF4C24A6-BA8C-4539-95C0-67EFB6E13C47}" type="sibTrans" cxnId="{07B980CE-F71C-467D-B559-FD7D8AE5FF6A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8D717546-6431-4620-94CC-592B0135533D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הלוואת</a:t>
          </a:r>
          <a:b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גישור</a:t>
          </a:r>
        </a:p>
      </dgm:t>
    </dgm:pt>
    <dgm:pt modelId="{9BC115C8-81A1-45BB-B50E-B7ED24EDF39F}" type="parTrans" cxnId="{62B0399A-B750-4937-800E-07799F366249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7772F4BD-74D7-47EB-87DA-1B6FD7D6969B}" type="sibTrans" cxnId="{62B0399A-B750-4937-800E-07799F366249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112C8D9B-5932-44F3-9174-039DF4FA0AC0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המשכיות בקשה</a:t>
          </a:r>
        </a:p>
      </dgm:t>
    </dgm:pt>
    <dgm:pt modelId="{F264A74C-8C76-4B01-BEAB-5C36506C8C6C}" type="parTrans" cxnId="{B032285D-E45F-4744-9526-091118296D6F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302AD9E8-4D1F-4A38-9C8E-D2DE741AF3A9}" type="sibTrans" cxnId="{B032285D-E45F-4744-9526-091118296D6F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342F41C1-9471-435E-8B1C-EA0856EDE675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מימון</a:t>
          </a:r>
          <a:b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en-US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HUD</a:t>
          </a:r>
        </a:p>
      </dgm:t>
    </dgm:pt>
    <dgm:pt modelId="{2E21A07F-9C9D-4BF7-BE35-A80C861F680B}" type="parTrans" cxnId="{9070F747-A187-43FE-A745-80D275F4FB6F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CBF4F23C-D30A-45AF-BEC8-72375C9B4363}" type="sibTrans" cxnId="{9070F747-A187-43FE-A745-80D275F4FB6F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BB1CAF45-3E69-4BAA-9789-B7F8B48065C8}" type="pres">
      <dgm:prSet presAssocID="{AAE24AD8-00C3-4700-8F74-27243566C27D}" presName="Name0" presStyleCnt="0">
        <dgm:presLayoutVars>
          <dgm:dir/>
          <dgm:animLvl val="lvl"/>
          <dgm:resizeHandles val="exact"/>
        </dgm:presLayoutVars>
      </dgm:prSet>
      <dgm:spPr/>
    </dgm:pt>
    <dgm:pt modelId="{E7D85F41-0C59-4358-8BA8-DF448742E5AB}" type="pres">
      <dgm:prSet presAssocID="{1F888D89-6FA0-483F-9828-8AE2546B1900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8752C52-CB35-4D9A-87F2-5E87422ECBD9}" type="pres">
      <dgm:prSet presAssocID="{AF4C24A6-BA8C-4539-95C0-67EFB6E13C47}" presName="parTxOnlySpace" presStyleCnt="0"/>
      <dgm:spPr/>
    </dgm:pt>
    <dgm:pt modelId="{37D199FC-FB15-4E02-9C57-7011E5263DE3}" type="pres">
      <dgm:prSet presAssocID="{8D717546-6431-4620-94CC-592B0135533D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1EEAEDF-A9E7-4B60-9F79-D8519A18D6E2}" type="pres">
      <dgm:prSet presAssocID="{7772F4BD-74D7-47EB-87DA-1B6FD7D6969B}" presName="parTxOnlySpace" presStyleCnt="0"/>
      <dgm:spPr/>
    </dgm:pt>
    <dgm:pt modelId="{4F0F0375-3566-4766-8690-B028D7964D22}" type="pres">
      <dgm:prSet presAssocID="{112C8D9B-5932-44F3-9174-039DF4FA0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A8558AA-FEF8-49E7-807D-004D4473866A}" type="pres">
      <dgm:prSet presAssocID="{302AD9E8-4D1F-4A38-9C8E-D2DE741AF3A9}" presName="parTxOnlySpace" presStyleCnt="0"/>
      <dgm:spPr/>
    </dgm:pt>
    <dgm:pt modelId="{A8D64284-B8F2-492C-B08C-1961B14144D8}" type="pres">
      <dgm:prSet presAssocID="{342F41C1-9471-435E-8B1C-EA0856EDE675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824FA16-0688-1645-B1A1-FF9C13D5D557}" type="presOf" srcId="{8D717546-6431-4620-94CC-592B0135533D}" destId="{37D199FC-FB15-4E02-9C57-7011E5263DE3}" srcOrd="0" destOrd="0" presId="urn:microsoft.com/office/officeart/2005/8/layout/chevron1"/>
    <dgm:cxn modelId="{B032285D-E45F-4744-9526-091118296D6F}" srcId="{AAE24AD8-00C3-4700-8F74-27243566C27D}" destId="{112C8D9B-5932-44F3-9174-039DF4FA0AC0}" srcOrd="2" destOrd="0" parTransId="{F264A74C-8C76-4B01-BEAB-5C36506C8C6C}" sibTransId="{302AD9E8-4D1F-4A38-9C8E-D2DE741AF3A9}"/>
    <dgm:cxn modelId="{E0DAE967-411D-4A46-B1B5-8DFC77518460}" type="presOf" srcId="{1F888D89-6FA0-483F-9828-8AE2546B1900}" destId="{E7D85F41-0C59-4358-8BA8-DF448742E5AB}" srcOrd="0" destOrd="0" presId="urn:microsoft.com/office/officeart/2005/8/layout/chevron1"/>
    <dgm:cxn modelId="{9070F747-A187-43FE-A745-80D275F4FB6F}" srcId="{AAE24AD8-00C3-4700-8F74-27243566C27D}" destId="{342F41C1-9471-435E-8B1C-EA0856EDE675}" srcOrd="3" destOrd="0" parTransId="{2E21A07F-9C9D-4BF7-BE35-A80C861F680B}" sibTransId="{CBF4F23C-D30A-45AF-BEC8-72375C9B4363}"/>
    <dgm:cxn modelId="{52572F52-E0EE-EF48-9D32-A4F0AB27FC79}" type="presOf" srcId="{112C8D9B-5932-44F3-9174-039DF4FA0AC0}" destId="{4F0F0375-3566-4766-8690-B028D7964D22}" srcOrd="0" destOrd="0" presId="urn:microsoft.com/office/officeart/2005/8/layout/chevron1"/>
    <dgm:cxn modelId="{A490A87F-96F7-8E47-B819-AFE861A750DE}" type="presOf" srcId="{AAE24AD8-00C3-4700-8F74-27243566C27D}" destId="{BB1CAF45-3E69-4BAA-9789-B7F8B48065C8}" srcOrd="0" destOrd="0" presId="urn:microsoft.com/office/officeart/2005/8/layout/chevron1"/>
    <dgm:cxn modelId="{BD659491-2EC7-E945-9399-10A6167D5971}" type="presOf" srcId="{342F41C1-9471-435E-8B1C-EA0856EDE675}" destId="{A8D64284-B8F2-492C-B08C-1961B14144D8}" srcOrd="0" destOrd="0" presId="urn:microsoft.com/office/officeart/2005/8/layout/chevron1"/>
    <dgm:cxn modelId="{62B0399A-B750-4937-800E-07799F366249}" srcId="{AAE24AD8-00C3-4700-8F74-27243566C27D}" destId="{8D717546-6431-4620-94CC-592B0135533D}" srcOrd="1" destOrd="0" parTransId="{9BC115C8-81A1-45BB-B50E-B7ED24EDF39F}" sibTransId="{7772F4BD-74D7-47EB-87DA-1B6FD7D6969B}"/>
    <dgm:cxn modelId="{07B980CE-F71C-467D-B559-FD7D8AE5FF6A}" srcId="{AAE24AD8-00C3-4700-8F74-27243566C27D}" destId="{1F888D89-6FA0-483F-9828-8AE2546B1900}" srcOrd="0" destOrd="0" parTransId="{0D0D6A18-3DFE-4C62-BDCB-97EDF378A89B}" sibTransId="{AF4C24A6-BA8C-4539-95C0-67EFB6E13C47}"/>
    <dgm:cxn modelId="{C14B9ED0-2B40-E547-B4C8-A12910565CA1}" type="presParOf" srcId="{BB1CAF45-3E69-4BAA-9789-B7F8B48065C8}" destId="{E7D85F41-0C59-4358-8BA8-DF448742E5AB}" srcOrd="0" destOrd="0" presId="urn:microsoft.com/office/officeart/2005/8/layout/chevron1"/>
    <dgm:cxn modelId="{43891F17-8E59-5243-AFF0-42D278628285}" type="presParOf" srcId="{BB1CAF45-3E69-4BAA-9789-B7F8B48065C8}" destId="{E8752C52-CB35-4D9A-87F2-5E87422ECBD9}" srcOrd="1" destOrd="0" presId="urn:microsoft.com/office/officeart/2005/8/layout/chevron1"/>
    <dgm:cxn modelId="{41B1C69C-844D-604E-B29A-824E66B3A513}" type="presParOf" srcId="{BB1CAF45-3E69-4BAA-9789-B7F8B48065C8}" destId="{37D199FC-FB15-4E02-9C57-7011E5263DE3}" srcOrd="2" destOrd="0" presId="urn:microsoft.com/office/officeart/2005/8/layout/chevron1"/>
    <dgm:cxn modelId="{DF555A9D-3366-3D46-A6C3-E06945B033AE}" type="presParOf" srcId="{BB1CAF45-3E69-4BAA-9789-B7F8B48065C8}" destId="{C1EEAEDF-A9E7-4B60-9F79-D8519A18D6E2}" srcOrd="3" destOrd="0" presId="urn:microsoft.com/office/officeart/2005/8/layout/chevron1"/>
    <dgm:cxn modelId="{81015B73-7E20-D548-9A10-EF072E95C357}" type="presParOf" srcId="{BB1CAF45-3E69-4BAA-9789-B7F8B48065C8}" destId="{4F0F0375-3566-4766-8690-B028D7964D22}" srcOrd="4" destOrd="0" presId="urn:microsoft.com/office/officeart/2005/8/layout/chevron1"/>
    <dgm:cxn modelId="{6A1C54B1-6FC8-AE46-A3B3-A8FA393CC38B}" type="presParOf" srcId="{BB1CAF45-3E69-4BAA-9789-B7F8B48065C8}" destId="{8A8558AA-FEF8-49E7-807D-004D4473866A}" srcOrd="5" destOrd="0" presId="urn:microsoft.com/office/officeart/2005/8/layout/chevron1"/>
    <dgm:cxn modelId="{A77D4238-96DC-E646-86EE-FA5F134DCBF2}" type="presParOf" srcId="{BB1CAF45-3E69-4BAA-9789-B7F8B48065C8}" destId="{A8D64284-B8F2-492C-B08C-1961B14144D8}" srcOrd="6" destOrd="0" presId="urn:microsoft.com/office/officeart/2005/8/layout/chevron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85F41-0C59-4358-8BA8-DF448742E5AB}">
      <dsp:nvSpPr>
        <dsp:cNvPr id="0" name=""/>
        <dsp:cNvSpPr/>
      </dsp:nvSpPr>
      <dsp:spPr>
        <a:xfrm>
          <a:off x="2982" y="320350"/>
          <a:ext cx="1736131" cy="694452"/>
        </a:xfrm>
        <a:prstGeom prst="chevron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רכישה או</a:t>
          </a:r>
          <a:b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מימון מחדש</a:t>
          </a:r>
        </a:p>
      </dsp:txBody>
      <dsp:txXfrm>
        <a:off x="350208" y="320350"/>
        <a:ext cx="1041679" cy="694452"/>
      </dsp:txXfrm>
    </dsp:sp>
    <dsp:sp modelId="{37D199FC-FB15-4E02-9C57-7011E5263DE3}">
      <dsp:nvSpPr>
        <dsp:cNvPr id="0" name=""/>
        <dsp:cNvSpPr/>
      </dsp:nvSpPr>
      <dsp:spPr>
        <a:xfrm>
          <a:off x="1565500" y="320350"/>
          <a:ext cx="1736131" cy="694452"/>
        </a:xfrm>
        <a:prstGeom prst="chevron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הלוואת</a:t>
          </a:r>
          <a:b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גישור</a:t>
          </a:r>
        </a:p>
      </dsp:txBody>
      <dsp:txXfrm>
        <a:off x="1912726" y="320350"/>
        <a:ext cx="1041679" cy="694452"/>
      </dsp:txXfrm>
    </dsp:sp>
    <dsp:sp modelId="{4F0F0375-3566-4766-8690-B028D7964D22}">
      <dsp:nvSpPr>
        <dsp:cNvPr id="0" name=""/>
        <dsp:cNvSpPr/>
      </dsp:nvSpPr>
      <dsp:spPr>
        <a:xfrm>
          <a:off x="3128019" y="320350"/>
          <a:ext cx="1736131" cy="694452"/>
        </a:xfrm>
        <a:prstGeom prst="chevron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המשכיות בקשה</a:t>
          </a:r>
        </a:p>
      </dsp:txBody>
      <dsp:txXfrm>
        <a:off x="3475245" y="320350"/>
        <a:ext cx="1041679" cy="694452"/>
      </dsp:txXfrm>
    </dsp:sp>
    <dsp:sp modelId="{A8D64284-B8F2-492C-B08C-1961B14144D8}">
      <dsp:nvSpPr>
        <dsp:cNvPr id="0" name=""/>
        <dsp:cNvSpPr/>
      </dsp:nvSpPr>
      <dsp:spPr>
        <a:xfrm>
          <a:off x="4690537" y="320350"/>
          <a:ext cx="1736131" cy="694452"/>
        </a:xfrm>
        <a:prstGeom prst="chevron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מימון</a:t>
          </a:r>
          <a:b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en-US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HUD</a:t>
          </a:r>
        </a:p>
      </dsp:txBody>
      <dsp:txXfrm>
        <a:off x="5037763" y="320350"/>
        <a:ext cx="1041679" cy="694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9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4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8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9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3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9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1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8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6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92F86-F39E-4E70-A263-4B8A46966EB5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E0B78-6AAA-4C78-9666-C6F5206A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2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g@sapiensinv.com" TargetMode="External"/><Relationship Id="rId7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natan@hud-fund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2">
            <a:extLst>
              <a:ext uri="{FF2B5EF4-FFF2-40B4-BE49-F238E27FC236}">
                <a16:creationId xmlns:a16="http://schemas.microsoft.com/office/drawing/2014/main" id="{219BFA08-D500-4F07-985B-1E12670C0A35}"/>
              </a:ext>
            </a:extLst>
          </p:cNvPr>
          <p:cNvSpPr txBox="1"/>
          <p:nvPr/>
        </p:nvSpPr>
        <p:spPr>
          <a:xfrm>
            <a:off x="0" y="9634323"/>
            <a:ext cx="6858000" cy="2716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139303" indent="-139303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he-IL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2B1DC955-B756-454D-B1EF-B1E62971D185}"/>
              </a:ext>
            </a:extLst>
          </p:cNvPr>
          <p:cNvSpPr txBox="1"/>
          <p:nvPr/>
        </p:nvSpPr>
        <p:spPr>
          <a:xfrm>
            <a:off x="63467" y="1622903"/>
            <a:ext cx="6740900" cy="122341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rtl="1"/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המשרד לשיכון ולפיתוח עירוני בארה"ב (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) מציע ביטוח משכנתא למלווים מאושרי 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 (כמו 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Dwight Capital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) כדי לאפשר בניה, שיקום משמעותי, רכישה ומימון מחדש של בניינים רב משפחתיים ומבני בריאות נבחרים, כמו דיור מוגן ומוסדות סיעודיים מתמחים. 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 מציע הלוואות ללווים כשירים ללא זכות חזרה לתקופות של עד 40 שנים ומינוף של 90%-80% בשיעורים קבועים נמוכים. אולם תהליך האישור של 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 והנחיות החיתום הקפדניות שלו מגבילים או מעכבים את גישתם של הלווים לאפשרות מימון זו. במקרים מסוימים הלווים משיגים פתרון גישור לטווח קצר כדי שיוכלו בסופו של דבר לבקש הלוואת 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 מחלצת (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takeout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) כולל מימון רכישה, מימון מחדש של הלוואה קיימת, פדיון הלוואה, השקעות ערך מוסף ובניה חדשה.</a:t>
            </a:r>
          </a:p>
        </p:txBody>
      </p:sp>
      <p:graphicFrame>
        <p:nvGraphicFramePr>
          <p:cNvPr id="30" name="Diagram 11">
            <a:extLst>
              <a:ext uri="{FF2B5EF4-FFF2-40B4-BE49-F238E27FC236}">
                <a16:creationId xmlns:a16="http://schemas.microsoft.com/office/drawing/2014/main" id="{2B6994C4-F68E-4655-A7BB-420851F9DA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3830171"/>
              </p:ext>
            </p:extLst>
          </p:nvPr>
        </p:nvGraphicFramePr>
        <p:xfrm>
          <a:off x="210152" y="5633506"/>
          <a:ext cx="6429652" cy="1335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TextBox 12">
            <a:extLst>
              <a:ext uri="{FF2B5EF4-FFF2-40B4-BE49-F238E27FC236}">
                <a16:creationId xmlns:a16="http://schemas.microsoft.com/office/drawing/2014/main" id="{3A5BEE73-672A-4A07-95C2-1F06F654F2DE}"/>
              </a:ext>
            </a:extLst>
          </p:cNvPr>
          <p:cNvSpPr txBox="1"/>
          <p:nvPr/>
        </p:nvSpPr>
        <p:spPr>
          <a:xfrm>
            <a:off x="184112" y="6658007"/>
            <a:ext cx="161388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050">
                <a:latin typeface="Helvetica Light" panose="020B0403020202020204"/>
                <a:cs typeface="Arial"/>
              </a:rPr>
              <a:t>הלווה מזהה צורך במימון קצר טווח</a:t>
            </a:r>
          </a:p>
        </p:txBody>
      </p:sp>
      <p:sp>
        <p:nvSpPr>
          <p:cNvPr id="33" name="TextBox 13">
            <a:extLst>
              <a:ext uri="{FF2B5EF4-FFF2-40B4-BE49-F238E27FC236}">
                <a16:creationId xmlns:a16="http://schemas.microsoft.com/office/drawing/2014/main" id="{A7B5363E-DB06-460E-ABAC-7DC207530C01}"/>
              </a:ext>
            </a:extLst>
          </p:cNvPr>
          <p:cNvSpPr txBox="1"/>
          <p:nvPr/>
        </p:nvSpPr>
        <p:spPr>
          <a:xfrm>
            <a:off x="1722425" y="6670540"/>
            <a:ext cx="16138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Helvetica Light" panose="020B0403020202020204"/>
                <a:cs typeface="Arial"/>
              </a:rPr>
              <a:t>Dwight Mortgage Trust</a:t>
            </a:r>
            <a:r>
              <a:rPr lang="he-IL" sz="1050">
                <a:latin typeface="Helvetica Light" panose="020B0403020202020204"/>
                <a:cs typeface="Arial"/>
              </a:rPr>
              <a:t> מספקת מימון לטווח קצר (36-12 חודשים) עם שעבוד מדרגה ראשונה</a:t>
            </a:r>
          </a:p>
        </p:txBody>
      </p:sp>
      <p:sp>
        <p:nvSpPr>
          <p:cNvPr id="34" name="TextBox 14">
            <a:extLst>
              <a:ext uri="{FF2B5EF4-FFF2-40B4-BE49-F238E27FC236}">
                <a16:creationId xmlns:a16="http://schemas.microsoft.com/office/drawing/2014/main" id="{F9E3A2AC-828B-4830-A14A-23350E7D4ABA}"/>
              </a:ext>
            </a:extLst>
          </p:cNvPr>
          <p:cNvSpPr txBox="1"/>
          <p:nvPr/>
        </p:nvSpPr>
        <p:spPr>
          <a:xfrm>
            <a:off x="3324064" y="6662013"/>
            <a:ext cx="161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Helvetica Light" panose="020B0403020202020204"/>
                <a:cs typeface="Arial"/>
              </a:rPr>
              <a:t>Dwight Capital</a:t>
            </a:r>
            <a:r>
              <a:rPr lang="he-IL" sz="1050">
                <a:latin typeface="Helvetica Light" panose="020B0403020202020204"/>
                <a:cs typeface="Arial"/>
              </a:rPr>
              <a:t> ממשיכה בתהליכי הגשת הבקשה למימון מחדש ל-</a:t>
            </a:r>
            <a:r>
              <a:rPr lang="en-US" sz="1050">
                <a:latin typeface="Helvetica Light" panose="020B0403020202020204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cs typeface="Arial"/>
              </a:rPr>
              <a:t> במשך הלוואת הגישור</a:t>
            </a: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F6CF18D-B7AD-49F2-B56D-AD5DD64632A7}"/>
              </a:ext>
            </a:extLst>
          </p:cNvPr>
          <p:cNvSpPr txBox="1"/>
          <p:nvPr/>
        </p:nvSpPr>
        <p:spPr>
          <a:xfrm>
            <a:off x="4874623" y="6665053"/>
            <a:ext cx="16138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050">
                <a:latin typeface="Helvetica Light" panose="020B0403020202020204"/>
                <a:cs typeface="Arial"/>
              </a:rPr>
              <a:t>הלווה מאושר למשכנתא מבוטחת </a:t>
            </a:r>
            <a:r>
              <a:rPr lang="en-US" sz="1050">
                <a:latin typeface="Helvetica Light" panose="020B0403020202020204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cs typeface="Arial"/>
              </a:rPr>
              <a:t> ומחזיר את הלוואת הגישור</a:t>
            </a:r>
          </a:p>
        </p:txBody>
      </p:sp>
      <p:sp>
        <p:nvSpPr>
          <p:cNvPr id="36" name="TextBox 29">
            <a:extLst>
              <a:ext uri="{FF2B5EF4-FFF2-40B4-BE49-F238E27FC236}">
                <a16:creationId xmlns:a16="http://schemas.microsoft.com/office/drawing/2014/main" id="{8D863033-B46A-446D-877E-360BEF3E8A40}"/>
              </a:ext>
            </a:extLst>
          </p:cNvPr>
          <p:cNvSpPr txBox="1"/>
          <p:nvPr/>
        </p:nvSpPr>
        <p:spPr>
          <a:xfrm>
            <a:off x="707" y="1286618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על אודות הלוואות מבוטחות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HUD</a:t>
            </a:r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וגישור להלוואות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HUD</a:t>
            </a:r>
          </a:p>
        </p:txBody>
      </p:sp>
      <p:sp>
        <p:nvSpPr>
          <p:cNvPr id="37" name="TextBox 31">
            <a:extLst>
              <a:ext uri="{FF2B5EF4-FFF2-40B4-BE49-F238E27FC236}">
                <a16:creationId xmlns:a16="http://schemas.microsoft.com/office/drawing/2014/main" id="{AA7A8F0F-6905-41BA-8867-42CE47DA1951}"/>
              </a:ext>
            </a:extLst>
          </p:cNvPr>
          <p:cNvSpPr txBox="1"/>
          <p:nvPr/>
        </p:nvSpPr>
        <p:spPr>
          <a:xfrm>
            <a:off x="-2395" y="5442584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ההזדמנות</a:t>
            </a:r>
          </a:p>
        </p:txBody>
      </p:sp>
      <p:pic>
        <p:nvPicPr>
          <p:cNvPr id="38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FBDDBB7-84F2-4ACF-8CD0-F0EE38AB638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02" y="9691018"/>
            <a:ext cx="1269457" cy="174376"/>
          </a:xfrm>
          <a:prstGeom prst="rect">
            <a:avLst/>
          </a:prstGeom>
        </p:spPr>
      </p:pic>
      <p:sp>
        <p:nvSpPr>
          <p:cNvPr id="39" name="TextBox 20">
            <a:extLst>
              <a:ext uri="{FF2B5EF4-FFF2-40B4-BE49-F238E27FC236}">
                <a16:creationId xmlns:a16="http://schemas.microsoft.com/office/drawing/2014/main" id="{3DF4F3B0-5671-42BF-AD57-B20BFCB49674}"/>
              </a:ext>
            </a:extLst>
          </p:cNvPr>
          <p:cNvSpPr txBox="1"/>
          <p:nvPr/>
        </p:nvSpPr>
        <p:spPr>
          <a:xfrm>
            <a:off x="36057" y="7919553"/>
            <a:ext cx="67355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he-IL" sz="1050">
                <a:latin typeface="Helvetica Light" panose="020B0403020202020204"/>
                <a:cs typeface="Arial" panose="020B0604020202020204" pitchFamily="34" charset="0"/>
              </a:rPr>
              <a:t>שיעורי התשואה מנורמלים ביחס לעמלות הקרן (עמלות ניהול והצלחה) ולהוצאות הקרן, כדי להציג את שיעור התשואה נטו לפני מס למשקיע הקרן.</a:t>
            </a:r>
            <a:r>
              <a:rPr lang="he-IL" sz="1050" b="1">
                <a:latin typeface="Helvetica Light" panose="020B0403020202020204"/>
                <a:cs typeface="Arial" panose="020B0604020202020204" pitchFamily="34" charset="0"/>
              </a:rPr>
              <a:t> בטקסט המודגש התשואות בפועל של </a:t>
            </a:r>
            <a:r>
              <a:rPr lang="en-US" sz="1050" b="1">
                <a:latin typeface="Helvetica Light" panose="020B0403020202020204"/>
                <a:cs typeface="Arial" panose="020B0604020202020204" pitchFamily="34" charset="0"/>
              </a:rPr>
              <a:t>HUD FUND I LP</a:t>
            </a:r>
          </a:p>
        </p:txBody>
      </p:sp>
      <p:graphicFrame>
        <p:nvGraphicFramePr>
          <p:cNvPr id="40" name="Table 21">
            <a:extLst>
              <a:ext uri="{FF2B5EF4-FFF2-40B4-BE49-F238E27FC236}">
                <a16:creationId xmlns:a16="http://schemas.microsoft.com/office/drawing/2014/main" id="{CB393D15-CC5A-4E04-BD81-3503CF85E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075301"/>
              </p:ext>
            </p:extLst>
          </p:nvPr>
        </p:nvGraphicFramePr>
        <p:xfrm>
          <a:off x="-2394" y="8550504"/>
          <a:ext cx="6858001" cy="841248"/>
        </p:xfrm>
        <a:graphic>
          <a:graphicData uri="http://schemas.openxmlformats.org/drawingml/2006/table">
            <a:tbl>
              <a:tblPr rtl="1" bandRow="1"/>
              <a:tblGrid>
                <a:gridCol w="705556">
                  <a:extLst>
                    <a:ext uri="{9D8B030D-6E8A-4147-A177-3AD203B41FA5}">
                      <a16:colId xmlns:a16="http://schemas.microsoft.com/office/drawing/2014/main" val="519267238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2436211928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3162361569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3466590103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1610013094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3355067244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4157400150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640304539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150976272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2273366888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4074637167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3639135645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4166691708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2944760484"/>
                    </a:ext>
                  </a:extLst>
                </a:gridCol>
              </a:tblGrid>
              <a:tr h="26899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 marL="0" marR="0" marT="64008" marB="64008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en-US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 </a:t>
                      </a:r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ינואר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פברואר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מרץ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אפריל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מאי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יוני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יולי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אוגוסט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ספטמבר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אוקטובר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נובמבר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דצמבר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en-US" sz="1000" b="1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YTD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388566"/>
                  </a:ext>
                </a:extLst>
              </a:tr>
              <a:tr h="268999">
                <a:tc>
                  <a:txBody>
                    <a:bodyPr/>
                    <a:lstStyle/>
                    <a:p>
                      <a:pPr marL="0" marR="0" indent="0" algn="ctr" defTabSz="101882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0">
                          <a:solidFill>
                            <a:schemeClr val="tx1"/>
                          </a:solidFill>
                          <a:latin typeface="Helvetica Light" panose="020B0403020202020204"/>
                          <a:ea typeface="+mn-ea"/>
                          <a:cs typeface="Arial" panose="020B0502040204020203" pitchFamily="34" charset="-34"/>
                        </a:rPr>
                        <a:t>2022 (נטו)</a:t>
                      </a:r>
                    </a:p>
                  </a:txBody>
                  <a:tcPr marL="0" marR="0" marT="64008" marB="64008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0.98%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0.87%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0.96%</a:t>
                      </a:r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0.93%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0.86%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  0.81%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0.83%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0.88%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7.35%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838517"/>
                  </a:ext>
                </a:extLst>
              </a:tr>
              <a:tr h="268999">
                <a:tc>
                  <a:txBody>
                    <a:bodyPr/>
                    <a:lstStyle/>
                    <a:p>
                      <a:pPr marL="0" marR="0" indent="0" algn="ctr" defTabSz="101882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0">
                          <a:solidFill>
                            <a:schemeClr val="tx1"/>
                          </a:solidFill>
                          <a:latin typeface="Helvetica Light" panose="020B0403020202020204"/>
                          <a:ea typeface="+mn-ea"/>
                          <a:cs typeface="Arial" panose="020B0502040204020203" pitchFamily="34" charset="-34"/>
                        </a:rPr>
                        <a:t>2021 (נטו)</a:t>
                      </a:r>
                    </a:p>
                  </a:txBody>
                  <a:tcPr marL="0" marR="0" marT="64008" marB="64008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0.72%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0.90%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1.01%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1.13%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0.70%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0.72%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0.79%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10.50%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213474"/>
                  </a:ext>
                </a:extLst>
              </a:tr>
            </a:tbl>
          </a:graphicData>
        </a:graphic>
      </p:graphicFrame>
      <p:sp>
        <p:nvSpPr>
          <p:cNvPr id="41" name="TextBox 24">
            <a:extLst>
              <a:ext uri="{FF2B5EF4-FFF2-40B4-BE49-F238E27FC236}">
                <a16:creationId xmlns:a16="http://schemas.microsoft.com/office/drawing/2014/main" id="{9B1CF510-1EF5-48D2-AEBB-544E6B7733CF}"/>
              </a:ext>
            </a:extLst>
          </p:cNvPr>
          <p:cNvSpPr txBox="1"/>
          <p:nvPr/>
        </p:nvSpPr>
        <p:spPr>
          <a:xfrm>
            <a:off x="-2395" y="7557907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תשואות היסטוריות (נטו סוג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A</a:t>
            </a:r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2" name="TextBox 28">
            <a:extLst>
              <a:ext uri="{FF2B5EF4-FFF2-40B4-BE49-F238E27FC236}">
                <a16:creationId xmlns:a16="http://schemas.microsoft.com/office/drawing/2014/main" id="{750D4118-D206-4279-B5A2-4393B886F3DD}"/>
              </a:ext>
            </a:extLst>
          </p:cNvPr>
          <p:cNvSpPr txBox="1"/>
          <p:nvPr/>
        </p:nvSpPr>
        <p:spPr>
          <a:xfrm>
            <a:off x="706" y="2921471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על אודות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Dwight Capital</a:t>
            </a:r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ו-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Dwight Mortgage Trust</a:t>
            </a:r>
          </a:p>
        </p:txBody>
      </p:sp>
      <p:sp>
        <p:nvSpPr>
          <p:cNvPr id="43" name="TextBox 35">
            <a:extLst>
              <a:ext uri="{FF2B5EF4-FFF2-40B4-BE49-F238E27FC236}">
                <a16:creationId xmlns:a16="http://schemas.microsoft.com/office/drawing/2014/main" id="{F777D5DA-211B-4A07-9353-01F5F0778388}"/>
              </a:ext>
            </a:extLst>
          </p:cNvPr>
          <p:cNvSpPr txBox="1"/>
          <p:nvPr/>
        </p:nvSpPr>
        <p:spPr>
          <a:xfrm>
            <a:off x="63467" y="3260932"/>
            <a:ext cx="6757833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>
              <a:defRPr/>
            </a:pPr>
            <a:r>
              <a:rPr kumimoji="0" lang="en-US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Dwight Capital</a:t>
            </a:r>
            <a:r>
              <a:rPr kumimoji="0" lang="he-IL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היא מלוות ה-</a:t>
            </a:r>
            <a:r>
              <a:rPr kumimoji="0" lang="en-US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HUD</a:t>
            </a:r>
            <a:r>
              <a:rPr kumimoji="0" lang="he-IL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השנייה בגודלה בארה"ב וסיפקה מעל 10 מיליארד דולר בהלוואות מבוטחות-</a:t>
            </a:r>
            <a:r>
              <a:rPr kumimoji="0" lang="en-US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HUD</a:t>
            </a:r>
            <a:r>
              <a:rPr kumimoji="0" lang="he-IL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משנת 2015.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Dwight Mortgage Trust, LLC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(להלן "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DMT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") היא קרן השקעות נדל"ן בניהול אקטיבי המתמחה ביצירה ומימון של משכנתאות מסחריות במגוון סוגים רחב של נכסי נדל"ן.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DMT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עובדת יחד עם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Dwight Capital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כדי לספק ולהעריך הזדמנויות הלוואה בפריסה ארצית.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DMT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שותפה לנותני חסות מנוסים בפרויקטים בשווקים גדולים ומתמקדת בהשקעות בעלות אסטרטגיית יציאה ברורה ומוגדרת.</a:t>
            </a:r>
          </a:p>
          <a:p>
            <a:pPr lvl="0" algn="just" rtl="0">
              <a:defRPr/>
            </a:pPr>
            <a:endParaRPr lang="en-US" sz="1050" kern="0" dirty="0">
              <a:solidFill>
                <a:prstClr val="black"/>
              </a:solidFill>
              <a:latin typeface="Helvetica Light" panose="020B0403020202020204"/>
            </a:endParaRPr>
          </a:p>
        </p:txBody>
      </p:sp>
      <p:pic>
        <p:nvPicPr>
          <p:cNvPr id="44" name="Picture 36" descr="Icon&#10;&#10;Description automatically generated">
            <a:extLst>
              <a:ext uri="{FF2B5EF4-FFF2-40B4-BE49-F238E27FC236}">
                <a16:creationId xmlns:a16="http://schemas.microsoft.com/office/drawing/2014/main" id="{91C69768-9B60-49BD-BEAD-2C77D2BD9FD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21" y="446967"/>
            <a:ext cx="3345038" cy="477356"/>
          </a:xfrm>
          <a:prstGeom prst="rect">
            <a:avLst/>
          </a:prstGeom>
        </p:spPr>
      </p:pic>
      <p:pic>
        <p:nvPicPr>
          <p:cNvPr id="45" name="Picture 37">
            <a:extLst>
              <a:ext uri="{FF2B5EF4-FFF2-40B4-BE49-F238E27FC236}">
                <a16:creationId xmlns:a16="http://schemas.microsoft.com/office/drawing/2014/main" id="{9B1762C1-F844-412A-9143-BE928ECA084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79513" y="275975"/>
            <a:ext cx="2604864" cy="748671"/>
          </a:xfrm>
          <a:prstGeom prst="rect">
            <a:avLst/>
          </a:prstGeom>
        </p:spPr>
      </p:pic>
      <p:sp>
        <p:nvSpPr>
          <p:cNvPr id="46" name="TextBox 6">
            <a:extLst>
              <a:ext uri="{FF2B5EF4-FFF2-40B4-BE49-F238E27FC236}">
                <a16:creationId xmlns:a16="http://schemas.microsoft.com/office/drawing/2014/main" id="{CBA5955F-C0F2-4315-BE0F-A73D7CDE4608}"/>
              </a:ext>
            </a:extLst>
          </p:cNvPr>
          <p:cNvSpPr txBox="1"/>
          <p:nvPr/>
        </p:nvSpPr>
        <p:spPr>
          <a:xfrm>
            <a:off x="28651" y="4776411"/>
            <a:ext cx="6750325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 rtl="1">
              <a:defRPr/>
            </a:pP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HUD Fund I, LP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(להלן "הקרן") היא קרן נאמנות פתוחה בניהול פעיל הרשומה באיי קיימן שהחלה להשתתף בשטרות המשכנתא של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Dwight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באוגוסט 2021.</a:t>
            </a:r>
            <a:r>
              <a:rPr lang="he-IL" sz="1050">
                <a:solidFill>
                  <a:prstClr val="black"/>
                </a:solidFill>
                <a:latin typeface="Helvetica Light" panose="020B0403020202020204"/>
                <a:cs typeface="Arial"/>
              </a:rPr>
              <a:t> הקרן משיגה תשואות אטרקטיביות מותאמות-סיכון בזכות בקרת פורטפוליו וניהול מאזן פעיל.</a:t>
            </a:r>
          </a:p>
        </p:txBody>
      </p:sp>
      <p:sp>
        <p:nvSpPr>
          <p:cNvPr id="47" name="TextBox 7">
            <a:extLst>
              <a:ext uri="{FF2B5EF4-FFF2-40B4-BE49-F238E27FC236}">
                <a16:creationId xmlns:a16="http://schemas.microsoft.com/office/drawing/2014/main" id="{DA05DC51-A2D5-4512-9919-72B6068631BB}"/>
              </a:ext>
            </a:extLst>
          </p:cNvPr>
          <p:cNvSpPr txBox="1"/>
          <p:nvPr/>
        </p:nvSpPr>
        <p:spPr>
          <a:xfrm>
            <a:off x="-2395" y="4374003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על אודות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HUD Fund</a:t>
            </a:r>
          </a:p>
        </p:txBody>
      </p:sp>
    </p:spTree>
    <p:extLst>
      <p:ext uri="{BB962C8B-B14F-4D97-AF65-F5344CB8AC3E}">
        <p14:creationId xmlns:p14="http://schemas.microsoft.com/office/powerpoint/2010/main" val="3914927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8300" y="6885654"/>
            <a:ext cx="3314700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קרן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Evergreen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 פתוחה הרשומה באיי קיימן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מטבע: דולר ארה"ב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הנפקות: מדי חודש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 תקופת נעילה (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Lock-Up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): 18 חודשים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שער פדיון רבעוני: 5%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השקעה מחדש או הכנסה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תשואה שנתית 10.5-8.5% נטו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מספר נייר ערך (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/>
              </a:rPr>
              <a:t>ISIN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) סוג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A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‏ השקעה מחדש: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KYG4645F1028 USD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מספר נייר ערך (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/>
              </a:rPr>
              <a:t>ISIN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) סוג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C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‏ השקעה מחדש: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KYG4645F1283 INS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עמלות ניהול: 1.4% + מע"מ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19997" y="6894191"/>
            <a:ext cx="3609703" cy="1854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תשואת משוכה של 7% (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catchup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מלא)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עמלת הצלחה: 20%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מקסימום לשטר בודד: 10% מנכסים בניהול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לקוחות כשירים,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IRA‎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‏, 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ISIN</a:t>
            </a:r>
            <a:endParaRPr lang="en-US" sz="1000" dirty="0">
              <a:latin typeface="Helvetica Light" panose="020B0403020202020204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ייעוץ משפטי: 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Vinograd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&amp; Co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ניהול: 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Tzur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management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ייעוץ חשבונאי: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PWC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מספר נייר ערך (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ISIN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) סוג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B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‏ חלוקה: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KYG4645F1101 USD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מספר נייר ערך (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ISIN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) סוג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‏ חלוקה: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KYG4645F1366 INS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302" y="9263240"/>
            <a:ext cx="68579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he-IL" sz="750" i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כתב ויתור: מסמך זה לא מהווה הצעה או המלצה או ייעוץ להשקעה בקרן. הקרן מיועדת למשקיעים כשירים בלבד (כהגדרתם בחוק ניירות ערך, תשכ"ח-1968), מטרת המסמך לספק מידע ראשוני וחלקי בנוגע לקרן והוא סודי בהחלט.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840197A-A39E-9E3F-8DD9-CAE8626598C2}"/>
              </a:ext>
            </a:extLst>
          </p:cNvPr>
          <p:cNvSpPr txBox="1"/>
          <p:nvPr/>
        </p:nvSpPr>
        <p:spPr>
          <a:xfrm>
            <a:off x="1" y="6567768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תנאים עיקריים: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A0FF28D-8C8B-18B1-AAC7-F2FF5A6DE51F}"/>
              </a:ext>
            </a:extLst>
          </p:cNvPr>
          <p:cNvSpPr txBox="1"/>
          <p:nvPr/>
        </p:nvSpPr>
        <p:spPr>
          <a:xfrm>
            <a:off x="0" y="9634323"/>
            <a:ext cx="6858000" cy="2716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139303" indent="-139303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he-IL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pic>
        <p:nvPicPr>
          <p:cNvPr id="29" name="Picture 2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20C2CD5-4486-05B7-B32B-3B8B3FCFF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02" y="9691018"/>
            <a:ext cx="1269457" cy="17437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7FD3ED6D-C46F-D06C-BD44-7FED47147282}"/>
              </a:ext>
            </a:extLst>
          </p:cNvPr>
          <p:cNvSpPr txBox="1"/>
          <p:nvPr/>
        </p:nvSpPr>
        <p:spPr>
          <a:xfrm>
            <a:off x="-3823" y="8943777"/>
            <a:ext cx="6857999" cy="30008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קשרי לקוחות: </a:t>
            </a:r>
            <a:r>
              <a:rPr lang="en-US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davidg@sapiensinv.com</a:t>
            </a:r>
            <a:r>
              <a:rPr lang="en-US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n-US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natan@hud-fund.com</a:t>
            </a:r>
            <a:r>
              <a:rPr lang="he-IL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טלפון: </a:t>
            </a:r>
            <a:r>
              <a:rPr lang="en-US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‎+972-53-235-4567</a:t>
            </a:r>
          </a:p>
        </p:txBody>
      </p:sp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DC69CF7C-BA34-DAA8-9544-9B6E22186EF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21" y="446967"/>
            <a:ext cx="3345038" cy="47735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94C4782-D1A4-8DFC-DC26-336603CAFDC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79513" y="275975"/>
            <a:ext cx="2604864" cy="748671"/>
          </a:xfrm>
          <a:prstGeom prst="rect">
            <a:avLst/>
          </a:prstGeom>
        </p:spPr>
      </p:pic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27427B57-E165-4E9D-C31B-AA280EB8C1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0139627"/>
              </p:ext>
            </p:extLst>
          </p:nvPr>
        </p:nvGraphicFramePr>
        <p:xfrm>
          <a:off x="28300" y="3321862"/>
          <a:ext cx="6793752" cy="3268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7B2385B6-B15B-0820-76A9-18CB332CB5C8}"/>
              </a:ext>
            </a:extLst>
          </p:cNvPr>
          <p:cNvSpPr txBox="1"/>
          <p:nvPr/>
        </p:nvSpPr>
        <p:spPr>
          <a:xfrm>
            <a:off x="5254546" y="6331093"/>
            <a:ext cx="15675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solidFill>
                  <a:srgbClr val="515253"/>
                </a:solidFill>
                <a:latin typeface="Helvetica Light" panose="020B0403020202020204"/>
                <a:cs typeface="Arial"/>
              </a:rPr>
              <a:t>YTD*</a:t>
            </a:r>
            <a:r>
              <a:rPr lang="he-IL" sz="900" i="1" dirty="0">
                <a:solidFill>
                  <a:srgbClr val="515253"/>
                </a:solidFill>
                <a:latin typeface="Helvetica Light" panose="020B0403020202020204"/>
                <a:cs typeface="Arial"/>
              </a:rPr>
              <a:t> עד אוגוסט 2022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02A9A3-603E-1ADE-B144-6FC10C88EB62}"/>
              </a:ext>
            </a:extLst>
          </p:cNvPr>
          <p:cNvSpPr txBox="1"/>
          <p:nvPr/>
        </p:nvSpPr>
        <p:spPr>
          <a:xfrm>
            <a:off x="1" y="2649728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פורטפוליו שירות (2022-2017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YTD</a:t>
            </a:r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*)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C87A4E-879F-FDF3-A7D4-056A387996D8}"/>
              </a:ext>
            </a:extLst>
          </p:cNvPr>
          <p:cNvSpPr txBox="1"/>
          <p:nvPr/>
        </p:nvSpPr>
        <p:spPr>
          <a:xfrm>
            <a:off x="1119420" y="2995692"/>
            <a:ext cx="46115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Helvetica Light" panose="020B0403020202020204"/>
                <a:cs typeface="Arial"/>
              </a:rPr>
              <a:t>Dwight Capital</a:t>
            </a:r>
            <a:r>
              <a:rPr lang="he-IL" sz="1050">
                <a:latin typeface="Helvetica Light" panose="020B0403020202020204"/>
                <a:cs typeface="Arial"/>
              </a:rPr>
              <a:t> קיבלה באוגוסט 2017 אישור של </a:t>
            </a:r>
            <a:r>
              <a:rPr lang="en-US" sz="1050">
                <a:latin typeface="Helvetica Light" panose="020B0403020202020204"/>
                <a:cs typeface="Arial"/>
              </a:rPr>
              <a:t>GNMA</a:t>
            </a:r>
            <a:r>
              <a:rPr lang="he-IL" sz="1050">
                <a:latin typeface="Helvetica Light" panose="020B0403020202020204"/>
                <a:cs typeface="Arial"/>
              </a:rPr>
              <a:t> לשמש כמנפיקה/נותנת שירות ובאוקטובר 2017 החלה רשמית במתן שירות עבור ההלוואות שמספקת בעצמה.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42FCC9F-AAE7-D1DE-9951-03E5716D180C}"/>
              </a:ext>
            </a:extLst>
          </p:cNvPr>
          <p:cNvGraphicFramePr>
            <a:graphicFrameLocks noGrp="1"/>
          </p:cNvGraphicFramePr>
          <p:nvPr/>
        </p:nvGraphicFramePr>
        <p:xfrm>
          <a:off x="0" y="1800314"/>
          <a:ext cx="6858001" cy="841248"/>
        </p:xfrm>
        <a:graphic>
          <a:graphicData uri="http://schemas.openxmlformats.org/drawingml/2006/table">
            <a:tbl>
              <a:tblPr rtl="1" bandRow="1"/>
              <a:tblGrid>
                <a:gridCol w="705556">
                  <a:extLst>
                    <a:ext uri="{9D8B030D-6E8A-4147-A177-3AD203B41FA5}">
                      <a16:colId xmlns:a16="http://schemas.microsoft.com/office/drawing/2014/main" val="2067980028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261242748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77046449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1104740047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222534544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1691279196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82433201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3200292521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159954532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38912796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22571888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2271299434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4110871600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val="1731230661"/>
                    </a:ext>
                  </a:extLst>
                </a:gridCol>
              </a:tblGrid>
              <a:tr h="26899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 marL="0" marR="0" marT="64008" marB="64008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ינואר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פברואר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מרץ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אפריל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מאי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יוני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יולי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אוגוסט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ספטמבר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אוקטובר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נובמבר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דצמבר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en-US" sz="1000" b="1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YTD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986910"/>
                  </a:ext>
                </a:extLst>
              </a:tr>
              <a:tr h="26899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marL="0" marR="0" indent="0" algn="ctr" defTabSz="101882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0">
                          <a:solidFill>
                            <a:schemeClr val="tx1"/>
                          </a:solidFill>
                          <a:latin typeface="Helvetica Light" panose="020B0403020202020204"/>
                          <a:ea typeface="+mn-ea"/>
                          <a:cs typeface="Arial" panose="020B0502040204020203" pitchFamily="34" charset="-34"/>
                        </a:rPr>
                        <a:t>2020 (נטו)</a:t>
                      </a:r>
                    </a:p>
                  </a:txBody>
                  <a:tcPr marL="0" marR="0" marT="64008" marB="64008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0.86%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0.66%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0.45%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0.92%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0.72%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0.99%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0.90%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0.95%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0.84%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0.74%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0.77%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10.14%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097744"/>
                  </a:ext>
                </a:extLst>
              </a:tr>
              <a:tr h="18703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marL="0" marR="0" indent="0" algn="ctr" defTabSz="101882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0">
                          <a:solidFill>
                            <a:schemeClr val="tx1"/>
                          </a:solidFill>
                          <a:latin typeface="Helvetica Light" panose="020B0403020202020204"/>
                          <a:ea typeface="+mn-ea"/>
                          <a:cs typeface="Arial" panose="020B0502040204020203" pitchFamily="34" charset="-34"/>
                        </a:rPr>
                        <a:t>2019 (נטו)</a:t>
                      </a:r>
                    </a:p>
                  </a:txBody>
                  <a:tcPr marL="0" marR="0" marT="64008" marB="64008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 0.37%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0.42%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0.36%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0.06%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0.08%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0.20%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2.11%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1.05%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1.11%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0.57%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1.78%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1.18%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9.71%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516188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E1152DEB-FD7D-6B8C-7162-FF29C7214D8A}"/>
              </a:ext>
            </a:extLst>
          </p:cNvPr>
          <p:cNvSpPr txBox="1"/>
          <p:nvPr/>
        </p:nvSpPr>
        <p:spPr>
          <a:xfrm>
            <a:off x="-3823" y="1548458"/>
            <a:ext cx="36186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050" b="1">
                <a:latin typeface="Helvetica Light" panose="020B0403020202020204"/>
                <a:cs typeface="Arial"/>
              </a:rPr>
              <a:t>התשואות הבאות מנורמלות לשנים 2019 ו-2020: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34BDDE-3EA8-731F-50CD-F499E976F928}"/>
              </a:ext>
            </a:extLst>
          </p:cNvPr>
          <p:cNvSpPr txBox="1"/>
          <p:nvPr/>
        </p:nvSpPr>
        <p:spPr>
          <a:xfrm>
            <a:off x="-145" y="1248036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תשואות היסטוריות (המשך)</a:t>
            </a:r>
          </a:p>
        </p:txBody>
      </p:sp>
    </p:spTree>
    <p:extLst>
      <p:ext uri="{BB962C8B-B14F-4D97-AF65-F5344CB8AC3E}">
        <p14:creationId xmlns:p14="http://schemas.microsoft.com/office/powerpoint/2010/main" val="101132866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Arial"/>
      </a:majorFont>
      <a:minorFont>
        <a:latin typeface="Calibri" panose="020F0502020204030204"/>
        <a:ea typeface=""/>
        <a:cs typeface="Arial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14586</TotalTime>
  <Words>788</Words>
  <Application>Microsoft Office PowerPoint</Application>
  <PresentationFormat>נייר A4 ‏(210x297 מ"מ)</PresentationFormat>
  <Paragraphs>137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 light</vt:lpstr>
      <vt:lpstr>Helvetica light</vt:lpstr>
      <vt:lpstr>Tahoma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David Goldenberg</dc:creator>
  <cp:lastModifiedBy>Dania Latar</cp:lastModifiedBy>
  <cp:revision>88</cp:revision>
  <dcterms:created xsi:type="dcterms:W3CDTF">2021-03-30T07:05:26Z</dcterms:created>
  <dcterms:modified xsi:type="dcterms:W3CDTF">2022-10-18T11:21:49Z</dcterms:modified>
</cp:coreProperties>
</file>