
<file path=[Content_Types].xml><?xml version="1.0" encoding="utf-8"?>
<Types xmlns="http://schemas.openxmlformats.org/package/2006/content-types">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
  </p:notesMasterIdLst>
  <p:sldIdLst>
    <p:sldId id="306" r:id="rId3"/>
    <p:sldId id="635" r:id="rId4"/>
    <p:sldId id="634" r:id="rId5"/>
    <p:sldId id="278" r:id="rId6"/>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6897" autoAdjust="0"/>
    <p:restoredTop sz="95687"/>
  </p:normalViewPr>
  <p:slideViewPr>
    <p:cSldViewPr snapToGrid="0">
      <p:cViewPr varScale="1">
        <p:scale>
          <a:sx n="118" d="100"/>
          <a:sy n="118" d="100"/>
        </p:scale>
        <p:origin x="-758" y="-77"/>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notesMaster" Target="notesMasters/notesMaster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CDCFE-30FD-7541-AB43-FAA3A2757F4F}" type="datetimeFigureOut">
              <a:rPr lang="en-US" smtClean="0"/>
              <a:pPr/>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9159F-C7F9-424D-80D2-08B47DF0E54E}" type="slidenum">
              <a:rPr lang="en-US" smtClean="0"/>
              <a:pPr/>
              <a:t>‹#›</a:t>
            </a:fld>
            <a:endParaRPr lang="en-US"/>
          </a:p>
        </p:txBody>
      </p:sp>
    </p:spTree>
    <p:extLst>
      <p:ext uri="{BB962C8B-B14F-4D97-AF65-F5344CB8AC3E}">
        <p14:creationId xmlns:p14="http://schemas.microsoft.com/office/powerpoint/2010/main" xmlns="" val="274017536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D4B68-F190-4D11-87A1-BD874B03B140}" type="slidenum">
              <a:rPr lang="en-US" smtClean="0"/>
              <a:pPr/>
              <a:t>1</a:t>
            </a:fld>
            <a:endParaRPr lang="en-US" dirty="0"/>
          </a:p>
        </p:txBody>
      </p:sp>
    </p:spTree>
    <p:extLst>
      <p:ext uri="{BB962C8B-B14F-4D97-AF65-F5344CB8AC3E}">
        <p14:creationId xmlns:p14="http://schemas.microsoft.com/office/powerpoint/2010/main" xmlns="" val="3199482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D4B68-F190-4D11-87A1-BD874B03B140}" type="slidenum">
              <a:rPr lang="en-US" smtClean="0"/>
              <a:pPr/>
              <a:t>2</a:t>
            </a:fld>
            <a:endParaRPr lang="en-US" dirty="0"/>
          </a:p>
        </p:txBody>
      </p:sp>
    </p:spTree>
    <p:extLst>
      <p:ext uri="{BB962C8B-B14F-4D97-AF65-F5344CB8AC3E}">
        <p14:creationId xmlns:p14="http://schemas.microsoft.com/office/powerpoint/2010/main" xmlns="" val="2356553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D4B68-F190-4D11-87A1-BD874B03B1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79708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b2a2a9bbb3_3_16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b2a2a9bbb3_3_16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extLst>
      <p:ext uri="{BB962C8B-B14F-4D97-AF65-F5344CB8AC3E}">
        <p14:creationId xmlns:p14="http://schemas.microsoft.com/office/powerpoint/2010/main" xmlns="" val="3833932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D7F9B5-9E16-A660-4A37-9F0381D3BE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E4A9DA1-5511-9AC1-FBAD-7B07A17E3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AF3A9C3-AE89-70C0-A87E-985FD419CB0C}"/>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5" name="Footer Placeholder 4">
            <a:extLst>
              <a:ext uri="{FF2B5EF4-FFF2-40B4-BE49-F238E27FC236}">
                <a16:creationId xmlns:a16="http://schemas.microsoft.com/office/drawing/2014/main" xmlns="" id="{E279183A-4C4E-10E9-9821-EE8984A64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B4DD1D-A283-51C6-F259-03EFCC2908D0}"/>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1432614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641066-E107-9791-5FC0-4DF6FCB35F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2B62982-903C-4680-2043-AA8B73EA7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EE523A-6C49-89C6-2296-619670C4566F}"/>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5" name="Footer Placeholder 4">
            <a:extLst>
              <a:ext uri="{FF2B5EF4-FFF2-40B4-BE49-F238E27FC236}">
                <a16:creationId xmlns:a16="http://schemas.microsoft.com/office/drawing/2014/main" xmlns="" id="{324C9B5C-30A8-96BA-A95C-F1D67A25F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A45ED0-E9E3-6579-B22C-CC08DF0AEC98}"/>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3428911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E2658C-22AB-CC33-0E70-BB74161B11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3FC13BD-99DB-346A-1B3E-9D22A570D2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A8F346-8947-6BEE-9E7F-AA6044E4938C}"/>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5" name="Footer Placeholder 4">
            <a:extLst>
              <a:ext uri="{FF2B5EF4-FFF2-40B4-BE49-F238E27FC236}">
                <a16:creationId xmlns:a16="http://schemas.microsoft.com/office/drawing/2014/main" xmlns="" id="{CCB2A650-3F6F-81D5-D284-5C0ABB1E3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700BD5-3C85-6B5F-6632-7E8EADAEBFF3}"/>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2686424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D7F9B5-9E16-A660-4A37-9F0381D3BE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E4A9DA1-5511-9AC1-FBAD-7B07A17E3C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AF3A9C3-AE89-70C0-A87E-985FD419CB0C}"/>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5" name="Footer Placeholder 4">
            <a:extLst>
              <a:ext uri="{FF2B5EF4-FFF2-40B4-BE49-F238E27FC236}">
                <a16:creationId xmlns:a16="http://schemas.microsoft.com/office/drawing/2014/main" xmlns="" id="{E279183A-4C4E-10E9-9821-EE8984A64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B4DD1D-A283-51C6-F259-03EFCC2908D0}"/>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196895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E3873-7C91-5CC6-1F5B-CC6D32B9B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909EF6C-D788-0D8D-CE92-7385B0DCC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A0F688-8323-2685-E2BD-7FA33F9A1E59}"/>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5" name="Footer Placeholder 4">
            <a:extLst>
              <a:ext uri="{FF2B5EF4-FFF2-40B4-BE49-F238E27FC236}">
                <a16:creationId xmlns:a16="http://schemas.microsoft.com/office/drawing/2014/main" xmlns="" id="{8E98D939-A841-E413-E3F3-7275E7436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C51740-2992-2B9B-4DB5-828792046352}"/>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3024753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AA246-EDD6-6E2F-5C00-4CFC938D5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CD060BD-8C59-F821-0AA2-F2D5365F1E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37A5D9-BC55-D5BA-3B19-4586E7E223C4}"/>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5" name="Footer Placeholder 4">
            <a:extLst>
              <a:ext uri="{FF2B5EF4-FFF2-40B4-BE49-F238E27FC236}">
                <a16:creationId xmlns:a16="http://schemas.microsoft.com/office/drawing/2014/main" xmlns="" id="{3092EB60-9ED6-1031-9240-2CEFDAD57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8CA290-478B-1807-4BA8-DF1058091841}"/>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1638259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5C5BB5-F0D1-E16B-96C0-5C14E181C9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EF0FEB-64BA-6DEE-99EE-A64D753F4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02551FB-D055-1E8A-3CED-7577FFAF2C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2873CEA-8AB0-C8D2-93CE-3A03B0C9EC94}"/>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6" name="Footer Placeholder 5">
            <a:extLst>
              <a:ext uri="{FF2B5EF4-FFF2-40B4-BE49-F238E27FC236}">
                <a16:creationId xmlns:a16="http://schemas.microsoft.com/office/drawing/2014/main" xmlns="" id="{B4D037A2-9C85-C166-FE77-64407F122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F2426F-15A6-3199-0ACD-DFEFD616FA35}"/>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2064654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37720E-BC17-6727-FAF9-C825694A6B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F2F670F-B690-5180-3D1B-9BB9D276C9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04D8D3-21A2-1412-50EB-AE5FD775B3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03A7277-0EB0-A556-B6E6-718081B741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E831BFF-07B0-9981-317D-E5F6B8062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5580BE3-57EC-0A38-2FCF-E4E913EA80EC}"/>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8" name="Footer Placeholder 7">
            <a:extLst>
              <a:ext uri="{FF2B5EF4-FFF2-40B4-BE49-F238E27FC236}">
                <a16:creationId xmlns:a16="http://schemas.microsoft.com/office/drawing/2014/main" xmlns="" id="{EBE000B4-733E-314F-6002-D18A738726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9C5EAD4-4D93-6354-7047-54DA147D68DC}"/>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2614620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249700-87F0-9684-5EB9-94334E205B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D9E1A0F-B035-1A3F-D330-4BDACB829B7E}"/>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4" name="Footer Placeholder 3">
            <a:extLst>
              <a:ext uri="{FF2B5EF4-FFF2-40B4-BE49-F238E27FC236}">
                <a16:creationId xmlns:a16="http://schemas.microsoft.com/office/drawing/2014/main" xmlns="" id="{94A3C173-9DBD-384E-DEEE-753B412604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2F90E21-C4E2-8CBA-E77F-56825116DDE6}"/>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2347271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095CF04-3422-E183-3EBB-52E5070D165D}"/>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3" name="Footer Placeholder 2">
            <a:extLst>
              <a:ext uri="{FF2B5EF4-FFF2-40B4-BE49-F238E27FC236}">
                <a16:creationId xmlns:a16="http://schemas.microsoft.com/office/drawing/2014/main" xmlns="" id="{52C6C4C5-A623-1C53-A21D-8F2D3914B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40D081F-D8F2-305F-39D5-0998E8C518A7}"/>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296398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C0C977-E91B-4798-488A-C92E5C754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FF70C8B-D108-8E55-C978-122ADCF082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262A021-FAE9-CBF0-5C12-038F74604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89012C2-8F5F-BB1A-7AE3-3AF6DDA166D6}"/>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6" name="Footer Placeholder 5">
            <a:extLst>
              <a:ext uri="{FF2B5EF4-FFF2-40B4-BE49-F238E27FC236}">
                <a16:creationId xmlns:a16="http://schemas.microsoft.com/office/drawing/2014/main" xmlns="" id="{B5AE8F4B-5EDD-4F92-6484-C64535914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28584E-4413-8707-418B-70F3500A0B7F}"/>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1261227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E3873-7C91-5CC6-1F5B-CC6D32B9B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909EF6C-D788-0D8D-CE92-7385B0DCC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A0F688-8323-2685-E2BD-7FA33F9A1E59}"/>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5" name="Footer Placeholder 4">
            <a:extLst>
              <a:ext uri="{FF2B5EF4-FFF2-40B4-BE49-F238E27FC236}">
                <a16:creationId xmlns:a16="http://schemas.microsoft.com/office/drawing/2014/main" xmlns="" id="{8E98D939-A841-E413-E3F3-7275E7436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2C51740-2992-2B9B-4DB5-828792046352}"/>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2068326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14E66C-A673-B3FE-F6D1-BE79FC9515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E84B661-3FD9-A638-E9A4-9AF30BE474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581335C-31EC-D055-8E17-E1FEAABB8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9E5F34-A64F-43B0-1918-6420D0FED405}"/>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6" name="Footer Placeholder 5">
            <a:extLst>
              <a:ext uri="{FF2B5EF4-FFF2-40B4-BE49-F238E27FC236}">
                <a16:creationId xmlns:a16="http://schemas.microsoft.com/office/drawing/2014/main" xmlns="" id="{C7BD443E-AC76-8287-0583-46DA80156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FF8D445-F54B-A526-2C36-B7CE976A13BA}"/>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922792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641066-E107-9791-5FC0-4DF6FCB35F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2B62982-903C-4680-2043-AA8B73EA7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EE523A-6C49-89C6-2296-619670C4566F}"/>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5" name="Footer Placeholder 4">
            <a:extLst>
              <a:ext uri="{FF2B5EF4-FFF2-40B4-BE49-F238E27FC236}">
                <a16:creationId xmlns:a16="http://schemas.microsoft.com/office/drawing/2014/main" xmlns="" id="{324C9B5C-30A8-96BA-A95C-F1D67A25F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A45ED0-E9E3-6579-B22C-CC08DF0AEC98}"/>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1021400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E2658C-22AB-CC33-0E70-BB74161B11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3FC13BD-99DB-346A-1B3E-9D22A570D2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7A8F346-8947-6BEE-9E7F-AA6044E4938C}"/>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5" name="Footer Placeholder 4">
            <a:extLst>
              <a:ext uri="{FF2B5EF4-FFF2-40B4-BE49-F238E27FC236}">
                <a16:creationId xmlns:a16="http://schemas.microsoft.com/office/drawing/2014/main" xmlns="" id="{CCB2A650-3F6F-81D5-D284-5C0ABB1E3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2700BD5-3C85-6B5F-6632-7E8EADAEBFF3}"/>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814709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AA246-EDD6-6E2F-5C00-4CFC938D5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CD060BD-8C59-F821-0AA2-F2D5365F1E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37A5D9-BC55-D5BA-3B19-4586E7E223C4}"/>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5" name="Footer Placeholder 4">
            <a:extLst>
              <a:ext uri="{FF2B5EF4-FFF2-40B4-BE49-F238E27FC236}">
                <a16:creationId xmlns:a16="http://schemas.microsoft.com/office/drawing/2014/main" xmlns="" id="{3092EB60-9ED6-1031-9240-2CEFDAD57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8CA290-478B-1807-4BA8-DF1058091841}"/>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585341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5C5BB5-F0D1-E16B-96C0-5C14E181C9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EF0FEB-64BA-6DEE-99EE-A64D753F4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02551FB-D055-1E8A-3CED-7577FFAF2C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2873CEA-8AB0-C8D2-93CE-3A03B0C9EC94}"/>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6" name="Footer Placeholder 5">
            <a:extLst>
              <a:ext uri="{FF2B5EF4-FFF2-40B4-BE49-F238E27FC236}">
                <a16:creationId xmlns:a16="http://schemas.microsoft.com/office/drawing/2014/main" xmlns="" id="{B4D037A2-9C85-C166-FE77-64407F1222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AF2426F-15A6-3199-0ACD-DFEFD616FA35}"/>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441414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37720E-BC17-6727-FAF9-C825694A6B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F2F670F-B690-5180-3D1B-9BB9D276C9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04D8D3-21A2-1412-50EB-AE5FD775B3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03A7277-0EB0-A556-B6E6-718081B741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E831BFF-07B0-9981-317D-E5F6B8062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5580BE3-57EC-0A38-2FCF-E4E913EA80EC}"/>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8" name="Footer Placeholder 7">
            <a:extLst>
              <a:ext uri="{FF2B5EF4-FFF2-40B4-BE49-F238E27FC236}">
                <a16:creationId xmlns:a16="http://schemas.microsoft.com/office/drawing/2014/main" xmlns="" id="{EBE000B4-733E-314F-6002-D18A738726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9C5EAD4-4D93-6354-7047-54DA147D68DC}"/>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262753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249700-87F0-9684-5EB9-94334E205B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D9E1A0F-B035-1A3F-D330-4BDACB829B7E}"/>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4" name="Footer Placeholder 3">
            <a:extLst>
              <a:ext uri="{FF2B5EF4-FFF2-40B4-BE49-F238E27FC236}">
                <a16:creationId xmlns:a16="http://schemas.microsoft.com/office/drawing/2014/main" xmlns="" id="{94A3C173-9DBD-384E-DEEE-753B412604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2F90E21-C4E2-8CBA-E77F-56825116DDE6}"/>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15311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095CF04-3422-E183-3EBB-52E5070D165D}"/>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3" name="Footer Placeholder 2">
            <a:extLst>
              <a:ext uri="{FF2B5EF4-FFF2-40B4-BE49-F238E27FC236}">
                <a16:creationId xmlns:a16="http://schemas.microsoft.com/office/drawing/2014/main" xmlns="" id="{52C6C4C5-A623-1C53-A21D-8F2D3914B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40D081F-D8F2-305F-39D5-0998E8C518A7}"/>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2966578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C0C977-E91B-4798-488A-C92E5C754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FF70C8B-D108-8E55-C978-122ADCF082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262A021-FAE9-CBF0-5C12-038F74604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89012C2-8F5F-BB1A-7AE3-3AF6DDA166D6}"/>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6" name="Footer Placeholder 5">
            <a:extLst>
              <a:ext uri="{FF2B5EF4-FFF2-40B4-BE49-F238E27FC236}">
                <a16:creationId xmlns:a16="http://schemas.microsoft.com/office/drawing/2014/main" xmlns="" id="{B5AE8F4B-5EDD-4F92-6484-C64535914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28584E-4413-8707-418B-70F3500A0B7F}"/>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635714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14E66C-A673-B3FE-F6D1-BE79FC9515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E84B661-3FD9-A638-E9A4-9AF30BE474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581335C-31EC-D055-8E17-E1FEAABB8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9E5F34-A64F-43B0-1918-6420D0FED405}"/>
              </a:ext>
            </a:extLst>
          </p:cNvPr>
          <p:cNvSpPr>
            <a:spLocks noGrp="1"/>
          </p:cNvSpPr>
          <p:nvPr>
            <p:ph type="dt" sz="half" idx="10"/>
          </p:nvPr>
        </p:nvSpPr>
        <p:spPr/>
        <p:txBody>
          <a:bodyPr/>
          <a:lstStyle/>
          <a:p>
            <a:fld id="{B14E2BC0-C3EA-B44B-A636-E5DAA8E11A28}" type="datetimeFigureOut">
              <a:rPr lang="en-US" smtClean="0"/>
              <a:pPr/>
              <a:t>10/19/2022</a:t>
            </a:fld>
            <a:endParaRPr lang="en-US"/>
          </a:p>
        </p:txBody>
      </p:sp>
      <p:sp>
        <p:nvSpPr>
          <p:cNvPr id="6" name="Footer Placeholder 5">
            <a:extLst>
              <a:ext uri="{FF2B5EF4-FFF2-40B4-BE49-F238E27FC236}">
                <a16:creationId xmlns:a16="http://schemas.microsoft.com/office/drawing/2014/main" xmlns="" id="{C7BD443E-AC76-8287-0583-46DA80156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FF8D445-F54B-A526-2C36-B7CE976A13BA}"/>
              </a:ext>
            </a:extLst>
          </p:cNvPr>
          <p:cNvSpPr>
            <a:spLocks noGrp="1"/>
          </p:cNvSpPr>
          <p:nvPr>
            <p:ph type="sldNum" sz="quarter" idx="12"/>
          </p:nvPr>
        </p:nvSpPr>
        <p:spPr/>
        <p:txBody>
          <a:body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216276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6F521DA-A3F3-CD71-5BDD-70450FED2F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D853ABD-C122-2258-EF23-4B01C7262B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2A6927-D013-70EF-E389-AA34930F5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E2BC0-C3EA-B44B-A636-E5DAA8E11A28}" type="datetimeFigureOut">
              <a:rPr lang="en-US" smtClean="0"/>
              <a:pPr/>
              <a:t>10/19/2022</a:t>
            </a:fld>
            <a:endParaRPr lang="en-US"/>
          </a:p>
        </p:txBody>
      </p:sp>
      <p:sp>
        <p:nvSpPr>
          <p:cNvPr id="5" name="Footer Placeholder 4">
            <a:extLst>
              <a:ext uri="{FF2B5EF4-FFF2-40B4-BE49-F238E27FC236}">
                <a16:creationId xmlns:a16="http://schemas.microsoft.com/office/drawing/2014/main" xmlns="" id="{F40887D0-7F39-F4E7-B85F-367B598D97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EC6EDBA-366A-2305-6890-D3C4325EEA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619762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6F521DA-A3F3-CD71-5BDD-70450FED2F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D853ABD-C122-2258-EF23-4B01C7262B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2A6927-D013-70EF-E389-AA34930F5A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E2BC0-C3EA-B44B-A636-E5DAA8E11A28}" type="datetimeFigureOut">
              <a:rPr lang="en-US" smtClean="0"/>
              <a:pPr/>
              <a:t>10/19/2022</a:t>
            </a:fld>
            <a:endParaRPr lang="en-US"/>
          </a:p>
        </p:txBody>
      </p:sp>
      <p:sp>
        <p:nvSpPr>
          <p:cNvPr id="5" name="Footer Placeholder 4">
            <a:extLst>
              <a:ext uri="{FF2B5EF4-FFF2-40B4-BE49-F238E27FC236}">
                <a16:creationId xmlns:a16="http://schemas.microsoft.com/office/drawing/2014/main" xmlns="" id="{F40887D0-7F39-F4E7-B85F-367B598D97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EC6EDBA-366A-2305-6890-D3C4325EEA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A9DFD-4CAB-8C41-9CA5-3D3DBE243658}" type="slidenum">
              <a:rPr lang="en-US" smtClean="0"/>
              <a:pPr/>
              <a:t>‹#›</a:t>
            </a:fld>
            <a:endParaRPr lang="en-US"/>
          </a:p>
        </p:txBody>
      </p:sp>
    </p:spTree>
    <p:extLst>
      <p:ext uri="{BB962C8B-B14F-4D97-AF65-F5344CB8AC3E}">
        <p14:creationId xmlns:p14="http://schemas.microsoft.com/office/powerpoint/2010/main" xmlns="" val="1520759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AEF4ED9F-AFB7-124B-952F-D1ED195F4AEA}"/>
              </a:ext>
            </a:extLst>
          </p:cNvPr>
          <p:cNvCxnSpPr>
            <a:cxnSpLocks/>
          </p:cNvCxnSpPr>
          <p:nvPr/>
        </p:nvCxnSpPr>
        <p:spPr>
          <a:xfrm>
            <a:off x="2373331" y="0"/>
            <a:ext cx="0"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D7665431-747E-4193-9C6A-BA8E8BF8317B}"/>
              </a:ext>
            </a:extLst>
          </p:cNvPr>
          <p:cNvSpPr txBox="1"/>
          <p:nvPr/>
        </p:nvSpPr>
        <p:spPr>
          <a:xfrm>
            <a:off x="9175350" y="935076"/>
            <a:ext cx="2715785" cy="307777"/>
          </a:xfrm>
          <a:prstGeom prst="rect">
            <a:avLst/>
          </a:prstGeom>
          <a:noFill/>
        </p:spPr>
        <p:txBody>
          <a:bodyPr wrap="square" rtlCol="0">
            <a:spAutoFit/>
          </a:bodyPr>
          <a:lstStyle/>
          <a:p>
            <a:pPr algn="r"/>
            <a:r>
              <a:rPr lang="he-IL" sz="1400" b="1" dirty="0">
                <a:solidFill>
                  <a:srgbClr val="35A3AF"/>
                </a:solidFill>
                <a:latin typeface="Helvetica Light" panose="020B0403020202020204" pitchFamily="34" charset="0"/>
                <a:cs typeface="Arial"/>
              </a:rPr>
              <a:t>‏פורטפוליו נכסי </a:t>
            </a:r>
            <a:r>
              <a:rPr lang="en-US" sz="1400" b="1" dirty="0">
                <a:solidFill>
                  <a:srgbClr val="35A3AF"/>
                </a:solidFill>
                <a:latin typeface="Helvetica Light" panose="020B0403020202020204" pitchFamily="34" charset="0"/>
                <a:cs typeface="Arial"/>
              </a:rPr>
              <a:t>Divine</a:t>
            </a:r>
            <a:r>
              <a:rPr lang="he-IL" sz="1400" b="1" dirty="0">
                <a:solidFill>
                  <a:srgbClr val="35A3AF"/>
                </a:solidFill>
                <a:latin typeface="Helvetica Light" panose="020B0403020202020204" pitchFamily="34" charset="0"/>
                <a:cs typeface="Arial"/>
              </a:rPr>
              <a:t> בוויסקונסין</a:t>
            </a:r>
          </a:p>
        </p:txBody>
      </p:sp>
      <p:sp>
        <p:nvSpPr>
          <p:cNvPr id="26" name="TextBox 25">
            <a:extLst>
              <a:ext uri="{FF2B5EF4-FFF2-40B4-BE49-F238E27FC236}">
                <a16:creationId xmlns:a16="http://schemas.microsoft.com/office/drawing/2014/main" xmlns="" id="{94CAE11B-83C3-4B64-8D68-2ADB4738FDD6}"/>
              </a:ext>
            </a:extLst>
          </p:cNvPr>
          <p:cNvSpPr txBox="1"/>
          <p:nvPr/>
        </p:nvSpPr>
        <p:spPr>
          <a:xfrm>
            <a:off x="501165" y="3927689"/>
            <a:ext cx="11337177" cy="2123658"/>
          </a:xfrm>
          <a:prstGeom prst="rect">
            <a:avLst/>
          </a:prstGeom>
          <a:noFill/>
        </p:spPr>
        <p:txBody>
          <a:bodyPr wrap="square" rtlCol="0">
            <a:spAutoFit/>
          </a:bodyPr>
          <a:lstStyle/>
          <a:p>
            <a:pPr algn="just"/>
            <a:r>
              <a:rPr lang="he-IL" sz="1200" dirty="0">
                <a:latin typeface="Helvetica Light" panose="020B0403020202020204" pitchFamily="34" charset="0"/>
                <a:cs typeface="Arial"/>
              </a:rPr>
              <a:t>ביולי </a:t>
            </a:r>
            <a:r>
              <a:rPr lang="en-US" sz="1200" dirty="0" smtClean="0">
                <a:latin typeface="Helvetica Light" panose="020B0403020202020204" pitchFamily="34" charset="0"/>
                <a:cs typeface="Arial"/>
              </a:rPr>
              <a:t>0</a:t>
            </a:r>
            <a:r>
              <a:rPr lang="he-IL" sz="1200" dirty="0" smtClean="0">
                <a:latin typeface="Helvetica Light" panose="020B0403020202020204" pitchFamily="34" charset="0"/>
                <a:cs typeface="Arial"/>
              </a:rPr>
              <a:t>202 </a:t>
            </a:r>
            <a:r>
              <a:rPr lang="he-IL" sz="1200" dirty="0">
                <a:latin typeface="Helvetica Light" panose="020B0403020202020204" pitchFamily="34" charset="0"/>
                <a:cs typeface="Arial"/>
              </a:rPr>
              <a:t>סגרה </a:t>
            </a:r>
            <a:r>
              <a:rPr lang="en-US" sz="1200" dirty="0">
                <a:latin typeface="Helvetica Light" panose="020B0403020202020204" pitchFamily="34" charset="0"/>
                <a:cs typeface="Arial"/>
              </a:rPr>
              <a:t>Dwight Mortgage Trust LLC</a:t>
            </a:r>
            <a:r>
              <a:rPr lang="he-IL" sz="1200" dirty="0">
                <a:latin typeface="Helvetica Light" panose="020B0403020202020204" pitchFamily="34" charset="0"/>
                <a:cs typeface="Arial"/>
              </a:rPr>
              <a:t> (להלן "</a:t>
            </a:r>
            <a:r>
              <a:rPr lang="en-US" sz="1200" dirty="0" err="1">
                <a:latin typeface="Helvetica Light" panose="020B0403020202020204" pitchFamily="34" charset="0"/>
                <a:cs typeface="Arial"/>
              </a:rPr>
              <a:t>DMT</a:t>
            </a:r>
            <a:r>
              <a:rPr lang="he-IL" sz="1200" dirty="0">
                <a:latin typeface="Helvetica Light" panose="020B0403020202020204" pitchFamily="34" charset="0"/>
                <a:cs typeface="Arial"/>
              </a:rPr>
              <a:t>") הלוואת גישור בסך 12 מיליון דולר לפורטפוליו נכסי </a:t>
            </a:r>
            <a:r>
              <a:rPr lang="en-US" sz="1200" dirty="0">
                <a:latin typeface="Helvetica Light" panose="020B0403020202020204" pitchFamily="34" charset="0"/>
                <a:cs typeface="Arial"/>
              </a:rPr>
              <a:t>Divine</a:t>
            </a:r>
            <a:r>
              <a:rPr lang="he-IL" sz="1200" dirty="0">
                <a:latin typeface="Helvetica Light" panose="020B0403020202020204" pitchFamily="34" charset="0"/>
                <a:cs typeface="Arial"/>
              </a:rPr>
              <a:t> בוויסקונסין, שכולל שלושה מוסדות סיעודיים מתמחים (</a:t>
            </a:r>
            <a:r>
              <a:rPr lang="en-US" sz="1200" dirty="0">
                <a:latin typeface="Helvetica Light" panose="020B0403020202020204" pitchFamily="34" charset="0"/>
                <a:cs typeface="Arial"/>
              </a:rPr>
              <a:t>Divine Lodi, Divine St. Croix, Divine Fennimore</a:t>
            </a:r>
            <a:r>
              <a:rPr lang="he-IL" sz="1200" dirty="0">
                <a:latin typeface="Helvetica Light" panose="020B0403020202020204" pitchFamily="34" charset="0"/>
                <a:cs typeface="Arial"/>
              </a:rPr>
              <a:t>) בוויסקונסין שבהם 162 מיטות במשולב (להלן ביחד "הנכס"). מטרת הלוואת הגישור היתה לספק מימון שיאפשר את רכישת הפורטפוליו. הלוואת הגישור עומדת לפירעון ב-1/8/2022 וכוללת אפשרות הארכה אחת ב-6 חודשים. בסגירה עמד יחס ההלוואה לערך על 63.7% על בסיס שווי מוערך משולב "כפי שהוא" (</a:t>
            </a:r>
            <a:r>
              <a:rPr lang="en-US" sz="1200" dirty="0">
                <a:latin typeface="Helvetica Light" panose="020B0403020202020204" pitchFamily="34" charset="0"/>
                <a:cs typeface="Arial"/>
              </a:rPr>
              <a:t>As Is</a:t>
            </a:r>
            <a:r>
              <a:rPr lang="he-IL" sz="1200" dirty="0">
                <a:latin typeface="Helvetica Light" panose="020B0403020202020204" pitchFamily="34" charset="0"/>
                <a:cs typeface="Arial"/>
              </a:rPr>
              <a:t>) נכון לינואר 2021 בסך 18.84 מיליון דולר בשיעור היוון של 12.50%.</a:t>
            </a:r>
          </a:p>
          <a:p>
            <a:pPr algn="just"/>
            <a:endParaRPr lang="en-US" sz="1200" dirty="0">
              <a:latin typeface="Helvetica Light" panose="020B0403020202020204" pitchFamily="34" charset="0"/>
            </a:endParaRPr>
          </a:p>
          <a:p>
            <a:pPr algn="just"/>
            <a:r>
              <a:rPr lang="he-IL" sz="1200" dirty="0">
                <a:latin typeface="Helvetica Light" panose="020B0403020202020204" pitchFamily="34" charset="0"/>
                <a:cs typeface="Arial"/>
              </a:rPr>
              <a:t>העסקה המיוצבת נעשתה בחסות מפעילים-בעלים מנוסים שלהם מערכת יחסים ארוכת טווח עם </a:t>
            </a:r>
            <a:r>
              <a:rPr lang="en-US" sz="1200" dirty="0">
                <a:latin typeface="Helvetica Light" panose="020B0403020202020204" pitchFamily="34" charset="0"/>
                <a:cs typeface="Arial"/>
              </a:rPr>
              <a:t>Dwight Capital, LLC</a:t>
            </a:r>
            <a:r>
              <a:rPr lang="he-IL" sz="1200" dirty="0">
                <a:latin typeface="Helvetica Light" panose="020B0403020202020204" pitchFamily="34" charset="0"/>
                <a:cs typeface="Arial"/>
              </a:rPr>
              <a:t> והם לווי </a:t>
            </a:r>
            <a:r>
              <a:rPr lang="en-US" sz="1200" dirty="0">
                <a:latin typeface="Helvetica Light" panose="020B0403020202020204" pitchFamily="34" charset="0"/>
                <a:cs typeface="Arial"/>
              </a:rPr>
              <a:t>HUD</a:t>
            </a:r>
            <a:r>
              <a:rPr lang="he-IL" sz="1200" dirty="0">
                <a:latin typeface="Helvetica Light" panose="020B0403020202020204" pitchFamily="34" charset="0"/>
                <a:cs typeface="Arial"/>
              </a:rPr>
              <a:t> חוזרים. כל הנכסים נמצאים במרחק של עד 15 מייל ממרכז בריאותי או מבית חולים. לפני שביצע המפעיל את הרכישה ביולי 2020 רכשו נותני החסות המקוריים את הפורטפוליו תמורת 7.5 מיליון דולר מקבוצה ללא מטרות רווח בפברואר 2019. הבעלים הקודמים ניהלו את הנכס בצורה לקויה והתפעול לא הניב רווח. מאז הפכו כל שלושת הנכסים לרווחיים בעקבות שינוי מבנה מימוני של כל נכס. מאז ההיוון ביולי 2020 היה הפורטפוליו יציב, וייצר </a:t>
            </a:r>
            <a:r>
              <a:rPr lang="en-US" sz="1200" dirty="0" err="1">
                <a:latin typeface="Helvetica Light" panose="020B0403020202020204" pitchFamily="34" charset="0"/>
                <a:cs typeface="Arial"/>
              </a:rPr>
              <a:t>EBITDAR</a:t>
            </a:r>
            <a:r>
              <a:rPr lang="he-IL" sz="1200" dirty="0">
                <a:latin typeface="Helvetica Light" panose="020B0403020202020204" pitchFamily="34" charset="0"/>
                <a:cs typeface="Arial"/>
              </a:rPr>
              <a:t> מנורמל ב-12 חודשים אחרונים בסך 2.1 מיליון דולר עד 30/9/2021. במהלך 12 החודשים האחרונים הנכסים סיפקו ביצועי חסר לעומת ה-</a:t>
            </a:r>
            <a:r>
              <a:rPr lang="en-US" sz="1200" dirty="0" err="1">
                <a:latin typeface="Helvetica Light" panose="020B0403020202020204" pitchFamily="34" charset="0"/>
                <a:cs typeface="Arial"/>
              </a:rPr>
              <a:t>EBITDAR</a:t>
            </a:r>
            <a:r>
              <a:rPr lang="he-IL" sz="1200" dirty="0">
                <a:latin typeface="Helvetica Light" panose="020B0403020202020204" pitchFamily="34" charset="0"/>
                <a:cs typeface="Arial"/>
              </a:rPr>
              <a:t> בחיתום בסך 2.4 מיליון דולר, עקב תפוסה מדווחת נמוכה יותר (85.6% ביולי 2020, 78.1% בספטמבר 2021); אולם מדדי האשראי ממשיכים לתמוך בהלוואה מחלצת של </a:t>
            </a:r>
            <a:r>
              <a:rPr lang="en-US" sz="1200" dirty="0">
                <a:latin typeface="Helvetica Light" panose="020B0403020202020204" pitchFamily="34" charset="0"/>
                <a:cs typeface="Arial"/>
              </a:rPr>
              <a:t>HUD</a:t>
            </a:r>
            <a:r>
              <a:rPr lang="he-IL" sz="1200" dirty="0">
                <a:latin typeface="Helvetica Light" panose="020B0403020202020204" pitchFamily="34" charset="0"/>
                <a:cs typeface="Arial"/>
              </a:rPr>
              <a:t> באמצעות הלוואת מימון מחדש לפי </a:t>
            </a:r>
            <a:r>
              <a:rPr lang="en-US" sz="1200" dirty="0">
                <a:latin typeface="Helvetica Light" panose="020B0403020202020204" pitchFamily="34" charset="0"/>
                <a:cs typeface="Arial"/>
              </a:rPr>
              <a:t>232/223(f)‎</a:t>
            </a:r>
            <a:r>
              <a:rPr lang="he-IL" sz="1200" dirty="0">
                <a:latin typeface="Helvetica Light" panose="020B0403020202020204" pitchFamily="34" charset="0"/>
                <a:cs typeface="Arial"/>
              </a:rPr>
              <a:t>. הנכס לא הוגש ל-</a:t>
            </a:r>
            <a:r>
              <a:rPr lang="en-US" sz="1200" dirty="0">
                <a:latin typeface="Helvetica Light" panose="020B0403020202020204" pitchFamily="34" charset="0"/>
                <a:cs typeface="Arial"/>
              </a:rPr>
              <a:t>HUD</a:t>
            </a:r>
            <a:r>
              <a:rPr lang="he-IL" sz="1200" dirty="0">
                <a:latin typeface="Helvetica Light" panose="020B0403020202020204" pitchFamily="34" charset="0"/>
                <a:cs typeface="Arial"/>
              </a:rPr>
              <a:t> נכון לספטמבר 2022.</a:t>
            </a:r>
          </a:p>
        </p:txBody>
      </p:sp>
      <p:graphicFrame>
        <p:nvGraphicFramePr>
          <p:cNvPr id="11" name="Table 2">
            <a:extLst>
              <a:ext uri="{FF2B5EF4-FFF2-40B4-BE49-F238E27FC236}">
                <a16:creationId xmlns:a16="http://schemas.microsoft.com/office/drawing/2014/main" xmlns="" id="{39DE58B4-ABCF-4ED9-81AB-1A9FB9539A94}"/>
              </a:ext>
            </a:extLst>
          </p:cNvPr>
          <p:cNvGraphicFramePr>
            <a:graphicFrameLocks noGrp="1"/>
          </p:cNvGraphicFramePr>
          <p:nvPr>
            <p:extLst>
              <p:ext uri="{D42A27DB-BD31-4B8C-83A1-F6EECF244321}">
                <p14:modId xmlns:p14="http://schemas.microsoft.com/office/powerpoint/2010/main" xmlns="" val="346091075"/>
              </p:ext>
            </p:extLst>
          </p:nvPr>
        </p:nvGraphicFramePr>
        <p:xfrm>
          <a:off x="4103021" y="1446747"/>
          <a:ext cx="4622335" cy="2389203"/>
        </p:xfrm>
        <a:graphic>
          <a:graphicData uri="http://schemas.openxmlformats.org/drawingml/2006/table">
            <a:tbl>
              <a:tblPr rtl="1" firstRow="1" bandRow="1">
                <a:tableStyleId>{69012ECD-51FC-41F1-AA8D-1B2483CD663E}</a:tableStyleId>
              </a:tblPr>
              <a:tblGrid>
                <a:gridCol w="2102527">
                  <a:extLst>
                    <a:ext uri="{9D8B030D-6E8A-4147-A177-3AD203B41FA5}">
                      <a16:colId xmlns:a16="http://schemas.microsoft.com/office/drawing/2014/main" xmlns="" val="72650626"/>
                    </a:ext>
                  </a:extLst>
                </a:gridCol>
                <a:gridCol w="2519808">
                  <a:extLst>
                    <a:ext uri="{9D8B030D-6E8A-4147-A177-3AD203B41FA5}">
                      <a16:colId xmlns:a16="http://schemas.microsoft.com/office/drawing/2014/main" xmlns="" val="2027028395"/>
                    </a:ext>
                  </a:extLst>
                </a:gridCol>
              </a:tblGrid>
              <a:tr h="300447">
                <a:tc gridSpan="2">
                  <a:txBody>
                    <a:bodyPr/>
                    <a:lstStyle/>
                    <a:p>
                      <a:pPr marL="0" marR="0" lvl="0" indent="0" algn="ctr" rtl="1">
                        <a:spcBef>
                          <a:spcPts val="0"/>
                        </a:spcBef>
                        <a:spcAft>
                          <a:spcPts val="0"/>
                        </a:spcAft>
                        <a:buNone/>
                      </a:pPr>
                      <a:r>
                        <a:rPr lang="he-IL" sz="1200" u="none" strike="noStrike" cap="none">
                          <a:solidFill>
                            <a:schemeClr val="bg1"/>
                          </a:solidFill>
                          <a:latin typeface="Helvetica Light" panose="020B0403020202020204"/>
                          <a:cs typeface="Arial"/>
                          <a:sym typeface="Helvetica Neue Light"/>
                        </a:rPr>
                        <a:t>מידע על הנכס</a:t>
                      </a: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solidFill>
                  </a:tcPr>
                </a:tc>
                <a:tc hMerge="1">
                  <a:txBody>
                    <a:bodyPr/>
                    <a:lstStyle/>
                    <a:p>
                      <a:endParaRPr lang="en-US" dirty="0"/>
                    </a:p>
                  </a:txBody>
                  <a:tcPr/>
                </a:tc>
                <a:extLst>
                  <a:ext uri="{0D108BD9-81ED-4DB2-BD59-A6C34878D82A}">
                    <a16:rowId xmlns:a16="http://schemas.microsoft.com/office/drawing/2014/main" xmlns="" val="2278561180"/>
                  </a:ext>
                </a:extLst>
              </a:tr>
              <a:tr h="300447">
                <a:tc>
                  <a:txBody>
                    <a:bodyPr/>
                    <a:lstStyle/>
                    <a:p>
                      <a:pPr algn="r"/>
                      <a:r>
                        <a:rPr lang="he-IL" sz="1100" b="1">
                          <a:latin typeface="Helvetica Light" panose="020B0403020202020204" pitchFamily="34" charset="0"/>
                          <a:cs typeface="Arial"/>
                        </a:rPr>
                        <a:t>מיקום</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לודי, סנט קרואה, פנימור, וויסקונסין</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616337467"/>
                  </a:ext>
                </a:extLst>
              </a:tr>
              <a:tr h="300447">
                <a:tc>
                  <a:txBody>
                    <a:bodyPr/>
                    <a:lstStyle/>
                    <a:p>
                      <a:pPr algn="r"/>
                      <a:r>
                        <a:rPr lang="he-IL" sz="1100" b="1" dirty="0">
                          <a:latin typeface="Helvetica Light" panose="020B0403020202020204" pitchFamily="34" charset="0"/>
                          <a:cs typeface="Arial"/>
                        </a:rPr>
                        <a:t>יחידות</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a:r>
                        <a:rPr lang="he-IL" sz="1100">
                          <a:latin typeface="Helvetica Light" panose="020B0403020202020204" pitchFamily="34" charset="0"/>
                          <a:cs typeface="Arial"/>
                        </a:rPr>
                        <a:t>162 מיטות (משולב)</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xmlns="" val="2272191418"/>
                  </a:ext>
                </a:extLst>
              </a:tr>
              <a:tr h="300447">
                <a:tc>
                  <a:txBody>
                    <a:bodyPr/>
                    <a:lstStyle/>
                    <a:p>
                      <a:pPr algn="r"/>
                      <a:r>
                        <a:rPr lang="he-IL" sz="1100" b="1">
                          <a:latin typeface="Helvetica Light" panose="020B0403020202020204" pitchFamily="34" charset="0"/>
                          <a:cs typeface="Arial"/>
                        </a:rPr>
                        <a:t>בטוחה</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מוסדות סיעודיים מתמחים (</a:t>
                      </a:r>
                      <a:r>
                        <a:rPr lang="en-US" sz="1100">
                          <a:latin typeface="Helvetica Light" panose="020B0403020202020204" pitchFamily="34" charset="0"/>
                          <a:cs typeface="Arial"/>
                        </a:rPr>
                        <a:t>SNF</a:t>
                      </a:r>
                      <a:r>
                        <a:rPr lang="he-IL" sz="1100">
                          <a:latin typeface="Helvetica Light" panose="020B0403020202020204" pitchFamily="34" charset="0"/>
                          <a:cs typeface="Arial"/>
                        </a:rPr>
                        <a:t>) (פורטפוליו)</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507540456"/>
                  </a:ext>
                </a:extLst>
              </a:tr>
              <a:tr h="300447">
                <a:tc>
                  <a:txBody>
                    <a:bodyPr/>
                    <a:lstStyle/>
                    <a:p>
                      <a:pPr algn="r"/>
                      <a:r>
                        <a:rPr lang="he-IL" sz="1100" b="1">
                          <a:latin typeface="Helvetica Light" panose="020B0403020202020204" pitchFamily="34" charset="0"/>
                          <a:cs typeface="Arial"/>
                        </a:rPr>
                        <a:t>נבנה</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a:r>
                        <a:rPr lang="he-IL" sz="1100">
                          <a:latin typeface="Helvetica Light" panose="020B0403020202020204" pitchFamily="34" charset="0"/>
                          <a:cs typeface="Arial"/>
                        </a:rPr>
                        <a:t>1967, 1968, 1970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xmlns="" val="1453099740"/>
                  </a:ext>
                </a:extLst>
              </a:tr>
              <a:tr h="300447">
                <a:tc>
                  <a:txBody>
                    <a:bodyPr/>
                    <a:lstStyle/>
                    <a:p>
                      <a:pPr algn="r"/>
                      <a:r>
                        <a:rPr lang="he-IL" sz="1100" b="1">
                          <a:latin typeface="Helvetica Light" panose="020B0403020202020204" pitchFamily="34" charset="0"/>
                          <a:cs typeface="Arial"/>
                        </a:rPr>
                        <a:t>שיעור היוון</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12.50%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440781876"/>
                  </a:ext>
                </a:extLst>
              </a:tr>
              <a:tr h="300447">
                <a:tc>
                  <a:txBody>
                    <a:bodyPr/>
                    <a:lstStyle/>
                    <a:p>
                      <a:pPr algn="r"/>
                      <a:r>
                        <a:rPr lang="he-IL" sz="1100" b="1">
                          <a:latin typeface="Helvetica Light" panose="020B0403020202020204" pitchFamily="34" charset="0"/>
                          <a:cs typeface="Arial"/>
                        </a:rPr>
                        <a:t>הלוואת </a:t>
                      </a:r>
                      <a:r>
                        <a:rPr lang="en-US" sz="1100" b="1">
                          <a:latin typeface="Helvetica Light" panose="020B0403020202020204" pitchFamily="34" charset="0"/>
                          <a:cs typeface="Arial"/>
                        </a:rPr>
                        <a:t>HUD</a:t>
                      </a:r>
                      <a:r>
                        <a:rPr lang="he-IL" sz="1100" b="1">
                          <a:latin typeface="Helvetica Light" panose="020B0403020202020204" pitchFamily="34" charset="0"/>
                          <a:cs typeface="Arial"/>
                        </a:rPr>
                        <a:t> מחלצת (</a:t>
                      </a:r>
                      <a:r>
                        <a:rPr lang="en-US" sz="1100" b="1">
                          <a:latin typeface="Helvetica Light" panose="020B0403020202020204" pitchFamily="34" charset="0"/>
                          <a:cs typeface="Arial"/>
                        </a:rPr>
                        <a:t>takeout</a:t>
                      </a:r>
                      <a:r>
                        <a:rPr lang="he-IL" sz="1100" b="1">
                          <a:latin typeface="Helvetica Light" panose="020B0403020202020204" pitchFamily="34" charset="0"/>
                          <a:cs typeface="Arial"/>
                        </a:rPr>
                        <a:t>)</a:t>
                      </a:r>
                    </a:p>
                  </a:txBody>
                  <a:tcPr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tc>
                  <a:txBody>
                    <a:bodyPr/>
                    <a:lstStyle/>
                    <a:p>
                      <a:pPr marL="0" lvl="2" indent="0" algn="r" rtl="1" fontAlgn="base">
                        <a:lnSpc>
                          <a:spcPct val="110000"/>
                        </a:lnSpc>
                        <a:spcBef>
                          <a:spcPts val="0"/>
                        </a:spcBef>
                        <a:spcAft>
                          <a:spcPct val="0"/>
                        </a:spcAft>
                        <a:buClr>
                          <a:schemeClr val="accent1"/>
                        </a:buClr>
                        <a:buSzPct val="90000"/>
                        <a:buFont typeface="Arial" panose="020B0604020202020204" pitchFamily="34" charset="0"/>
                        <a:buNone/>
                      </a:pPr>
                      <a:r>
                        <a:rPr lang="he-IL" sz="1100" b="0" dirty="0">
                          <a:solidFill>
                            <a:schemeClr val="tx1"/>
                          </a:solidFill>
                          <a:latin typeface="Helvetica Light" panose="020B0403020202020204" pitchFamily="34" charset="0"/>
                          <a:ea typeface="+mn-ea"/>
                          <a:cs typeface="Arial"/>
                        </a:rPr>
                        <a:t>תכנית: </a:t>
                      </a:r>
                      <a:r>
                        <a:rPr lang="he-IL" sz="1100" b="0" baseline="0" dirty="0">
                          <a:solidFill>
                            <a:schemeClr val="tx1"/>
                          </a:solidFill>
                          <a:latin typeface="Helvetica Light" panose="020B0403020202020204" pitchFamily="34" charset="0"/>
                          <a:ea typeface="+mn-ea"/>
                          <a:cs typeface="+mn-cs"/>
                        </a:rPr>
                        <a:t>הלוואת מימון מחדש לפי</a:t>
                      </a:r>
                      <a:r>
                        <a:rPr lang="he-IL" sz="1100" b="0" dirty="0">
                          <a:solidFill>
                            <a:schemeClr val="tx1"/>
                          </a:solidFill>
                          <a:latin typeface="Helvetica Light" panose="020B0403020202020204" pitchFamily="34" charset="0"/>
                          <a:ea typeface="+mn-ea"/>
                          <a:cs typeface="Arial"/>
                        </a:rPr>
                        <a:t> </a:t>
                      </a:r>
                      <a:r>
                        <a:rPr lang="en-US" sz="1100" b="0" dirty="0">
                          <a:solidFill>
                            <a:schemeClr val="tx1"/>
                          </a:solidFill>
                          <a:latin typeface="Helvetica Light" panose="020B0403020202020204" pitchFamily="34" charset="0"/>
                          <a:ea typeface="+mn-ea"/>
                          <a:cs typeface="Arial"/>
                        </a:rPr>
                        <a:t>232/223(f)‎</a:t>
                      </a:r>
                      <a:r>
                        <a:rPr lang="en-US" sz="1100" b="0" baseline="0" dirty="0">
                          <a:solidFill>
                            <a:schemeClr val="tx1"/>
                          </a:solidFill>
                          <a:latin typeface="Helvetica Light" panose="020B0403020202020204" pitchFamily="34" charset="0"/>
                          <a:ea typeface="+mn-ea"/>
                          <a:cs typeface="Arial"/>
                        </a:rPr>
                        <a:t>‎</a:t>
                      </a:r>
                      <a:endParaRPr lang="he-IL" sz="1100" b="0" baseline="0" dirty="0">
                        <a:solidFill>
                          <a:schemeClr val="tx1"/>
                        </a:solidFill>
                        <a:latin typeface="Helvetica Light" panose="020B0403020202020204" pitchFamily="34" charset="0"/>
                        <a:ea typeface="+mn-ea"/>
                        <a:cs typeface="Arial"/>
                      </a:endParaRPr>
                    </a:p>
                  </a:txBody>
                  <a:tcPr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xmlns="" val="3431286900"/>
                  </a:ext>
                </a:extLst>
              </a:tr>
            </a:tbl>
          </a:graphicData>
        </a:graphic>
      </p:graphicFrame>
      <p:graphicFrame>
        <p:nvGraphicFramePr>
          <p:cNvPr id="13" name="Table 2">
            <a:extLst>
              <a:ext uri="{FF2B5EF4-FFF2-40B4-BE49-F238E27FC236}">
                <a16:creationId xmlns:a16="http://schemas.microsoft.com/office/drawing/2014/main" xmlns="" id="{AEA5A1A3-3D43-4177-BE02-01232B58DDD6}"/>
              </a:ext>
            </a:extLst>
          </p:cNvPr>
          <p:cNvGraphicFramePr>
            <a:graphicFrameLocks noGrp="1"/>
          </p:cNvGraphicFramePr>
          <p:nvPr>
            <p:extLst>
              <p:ext uri="{D42A27DB-BD31-4B8C-83A1-F6EECF244321}">
                <p14:modId xmlns:p14="http://schemas.microsoft.com/office/powerpoint/2010/main" xmlns="" val="3908219216"/>
              </p:ext>
            </p:extLst>
          </p:nvPr>
        </p:nvGraphicFramePr>
        <p:xfrm>
          <a:off x="8933724" y="1438659"/>
          <a:ext cx="2852361" cy="2360560"/>
        </p:xfrm>
        <a:graphic>
          <a:graphicData uri="http://schemas.openxmlformats.org/drawingml/2006/table">
            <a:tbl>
              <a:tblPr rtl="1" firstRow="1" bandRow="1">
                <a:tableStyleId>{69012ECD-51FC-41F1-AA8D-1B2483CD663E}</a:tableStyleId>
              </a:tblPr>
              <a:tblGrid>
                <a:gridCol w="1160521">
                  <a:extLst>
                    <a:ext uri="{9D8B030D-6E8A-4147-A177-3AD203B41FA5}">
                      <a16:colId xmlns:a16="http://schemas.microsoft.com/office/drawing/2014/main" xmlns="" val="72650626"/>
                    </a:ext>
                  </a:extLst>
                </a:gridCol>
                <a:gridCol w="1691840">
                  <a:extLst>
                    <a:ext uri="{9D8B030D-6E8A-4147-A177-3AD203B41FA5}">
                      <a16:colId xmlns:a16="http://schemas.microsoft.com/office/drawing/2014/main" xmlns="" val="2027028395"/>
                    </a:ext>
                  </a:extLst>
                </a:gridCol>
              </a:tblGrid>
              <a:tr h="301424">
                <a:tc gridSpan="2">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1200" u="none" strike="noStrike" cap="none" dirty="0">
                          <a:solidFill>
                            <a:schemeClr val="bg1"/>
                          </a:solidFill>
                          <a:latin typeface="Helvetica Neue Light"/>
                          <a:ea typeface="Helvetica Neue Light"/>
                          <a:cs typeface="Arial"/>
                          <a:sym typeface="Helvetica Neue Light"/>
                        </a:rPr>
                        <a:t> פרטי ההלוואה</a:t>
                      </a: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solidFill>
                  </a:tcPr>
                </a:tc>
                <a:tc hMerge="1">
                  <a:txBody>
                    <a:bodyPr/>
                    <a:lstStyle/>
                    <a:p>
                      <a:endParaRPr lang="en-US" dirty="0"/>
                    </a:p>
                  </a:txBody>
                  <a:tcPr/>
                </a:tc>
                <a:extLst>
                  <a:ext uri="{0D108BD9-81ED-4DB2-BD59-A6C34878D82A}">
                    <a16:rowId xmlns:a16="http://schemas.microsoft.com/office/drawing/2014/main" xmlns="" val="2278561180"/>
                  </a:ext>
                </a:extLst>
              </a:tr>
              <a:tr h="301424">
                <a:tc>
                  <a:txBody>
                    <a:bodyPr/>
                    <a:lstStyle/>
                    <a:p>
                      <a:pPr algn="r"/>
                      <a:r>
                        <a:rPr lang="he-IL" sz="1100" b="1">
                          <a:latin typeface="Helvetica Light" panose="020B0403020202020204" pitchFamily="34" charset="0"/>
                          <a:cs typeface="Arial"/>
                        </a:rPr>
                        <a:t>סכום</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dirty="0">
                          <a:latin typeface="Helvetica Light" panose="020B0403020202020204" pitchFamily="34" charset="0"/>
                          <a:cs typeface="Arial"/>
                        </a:rPr>
                        <a:t>$12,000,000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616337467"/>
                  </a:ext>
                </a:extLst>
              </a:tr>
              <a:tr h="301424">
                <a:tc>
                  <a:txBody>
                    <a:bodyPr/>
                    <a:lstStyle/>
                    <a:p>
                      <a:pPr algn="r"/>
                      <a:r>
                        <a:rPr lang="he-IL" sz="1100" b="1">
                          <a:latin typeface="Helvetica Light" panose="020B0403020202020204" pitchFamily="34" charset="0"/>
                          <a:cs typeface="Arial"/>
                        </a:rPr>
                        <a:t>יחס הלוואה לערך (</a:t>
                      </a:r>
                      <a:r>
                        <a:rPr lang="en-US" sz="1100" b="1">
                          <a:latin typeface="Helvetica Light" panose="020B0403020202020204" pitchFamily="34" charset="0"/>
                          <a:cs typeface="Arial"/>
                        </a:rPr>
                        <a:t>As-Is</a:t>
                      </a:r>
                      <a:r>
                        <a:rPr lang="he-IL" sz="1100" b="1">
                          <a:latin typeface="Helvetica Light" panose="020B0403020202020204" pitchFamily="34" charset="0"/>
                          <a:cs typeface="Arial"/>
                        </a:rPr>
                        <a:t>)</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a:r>
                        <a:rPr lang="he-IL" sz="1100">
                          <a:latin typeface="Helvetica Light" panose="020B0403020202020204" pitchFamily="34" charset="0"/>
                          <a:cs typeface="Arial"/>
                        </a:rPr>
                        <a:t>63.7%</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xmlns="" val="2272191418"/>
                  </a:ext>
                </a:extLst>
              </a:tr>
              <a:tr h="301424">
                <a:tc>
                  <a:txBody>
                    <a:bodyPr/>
                    <a:lstStyle/>
                    <a:p>
                      <a:pPr algn="r"/>
                      <a:r>
                        <a:rPr lang="he-IL" sz="1100" b="1">
                          <a:latin typeface="Helvetica Light" panose="020B0403020202020204" pitchFamily="34" charset="0"/>
                          <a:cs typeface="Arial"/>
                        </a:rPr>
                        <a:t>יחס כיסוי (12 חודשים אחרונים)</a:t>
                      </a:r>
                      <a:r>
                        <a:rPr lang="en-US" sz="1100" b="1">
                          <a:latin typeface="Helvetica Light" panose="020B0403020202020204" pitchFamily="34" charset="0"/>
                          <a:cs typeface="Arial"/>
                        </a:rPr>
                        <a:t>‎‎</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a:latin typeface="Helvetica Light" panose="020B0403020202020204" pitchFamily="34" charset="0"/>
                          <a:cs typeface="Arial"/>
                        </a:rPr>
                        <a:t>‎2‎‎‎.‎‎‎‎‎‎‎‎3‎‎‎‎‎‎‎1‎‎‎x‎</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507540456"/>
                  </a:ext>
                </a:extLst>
              </a:tr>
              <a:tr h="301424">
                <a:tc>
                  <a:txBody>
                    <a:bodyPr/>
                    <a:lstStyle/>
                    <a:p>
                      <a:pPr algn="r"/>
                      <a:r>
                        <a:rPr lang="he-IL" sz="1100" b="1">
                          <a:latin typeface="Helvetica Light" panose="020B0403020202020204" pitchFamily="34" charset="0"/>
                          <a:cs typeface="Arial"/>
                        </a:rPr>
                        <a:t>תלוש ריבית</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rtl="0"/>
                      <a:r>
                        <a:rPr lang="en-US" sz="1100" dirty="0">
                          <a:latin typeface="Helvetica Light" panose="020B0403020202020204" pitchFamily="34" charset="0"/>
                        </a:rPr>
                        <a:t>L + 6.10% (1.50% </a:t>
                      </a:r>
                      <a:r>
                        <a:rPr lang="he-IL" sz="1100" dirty="0">
                          <a:latin typeface="Helvetica Light" panose="020B0403020202020204" pitchFamily="34" charset="0"/>
                        </a:rPr>
                        <a:t>רצפה</a:t>
                      </a:r>
                      <a:r>
                        <a:rPr lang="en-US" sz="1100" dirty="0">
                          <a:latin typeface="Helvetica Light" panose="020B0403020202020204" pitchFamily="34" charset="0"/>
                        </a:rPr>
                        <a:t>)</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xmlns="" val="1453099740"/>
                  </a:ext>
                </a:extLst>
              </a:tr>
              <a:tr h="301424">
                <a:tc>
                  <a:txBody>
                    <a:bodyPr/>
                    <a:lstStyle/>
                    <a:p>
                      <a:pPr algn="r"/>
                      <a:r>
                        <a:rPr lang="he-IL" sz="1100" b="1">
                          <a:latin typeface="Helvetica Light" panose="020B0403020202020204" pitchFamily="34" charset="0"/>
                          <a:cs typeface="Arial"/>
                        </a:rPr>
                        <a:t>תקופה</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22 חודשים</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440781876"/>
                  </a:ext>
                </a:extLst>
              </a:tr>
              <a:tr h="301424">
                <a:tc>
                  <a:txBody>
                    <a:bodyPr/>
                    <a:lstStyle/>
                    <a:p>
                      <a:pPr algn="r"/>
                      <a:r>
                        <a:rPr lang="he-IL" sz="1100" b="1" dirty="0">
                          <a:latin typeface="Helvetica Light" panose="020B0403020202020204" pitchFamily="34" charset="0"/>
                          <a:cs typeface="Arial"/>
                        </a:rPr>
                        <a:t>עמלת מימון</a:t>
                      </a:r>
                    </a:p>
                  </a:txBody>
                  <a:tcPr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tc>
                  <a:txBody>
                    <a:bodyPr/>
                    <a:lstStyle/>
                    <a:p>
                      <a:pPr algn="r"/>
                      <a:r>
                        <a:rPr lang="he-IL" sz="1100" dirty="0">
                          <a:latin typeface="Helvetica Light" panose="020B0403020202020204" pitchFamily="34" charset="0"/>
                          <a:cs typeface="Arial"/>
                        </a:rPr>
                        <a:t>1.75%</a:t>
                      </a:r>
                    </a:p>
                  </a:txBody>
                  <a:tcPr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xmlns="" val="3431286900"/>
                  </a:ext>
                </a:extLst>
              </a:tr>
            </a:tbl>
          </a:graphicData>
        </a:graphic>
      </p:graphicFrame>
      <p:pic>
        <p:nvPicPr>
          <p:cNvPr id="15" name="Picture 14">
            <a:extLst>
              <a:ext uri="{FF2B5EF4-FFF2-40B4-BE49-F238E27FC236}">
                <a16:creationId xmlns:a16="http://schemas.microsoft.com/office/drawing/2014/main" xmlns="" id="{8ED90285-1880-49EF-A15A-A03F8E21CC00}"/>
              </a:ext>
            </a:extLst>
          </p:cNvPr>
          <p:cNvPicPr>
            <a:picLocks noChangeAspect="1"/>
          </p:cNvPicPr>
          <p:nvPr/>
        </p:nvPicPr>
        <p:blipFill>
          <a:blip r:embed="rId3"/>
          <a:srcRect/>
          <a:stretch/>
        </p:blipFill>
        <p:spPr>
          <a:xfrm>
            <a:off x="501165" y="1459201"/>
            <a:ext cx="3156436" cy="2104289"/>
          </a:xfrm>
          <a:prstGeom prst="rect">
            <a:avLst/>
          </a:prstGeom>
        </p:spPr>
      </p:pic>
      <p:pic>
        <p:nvPicPr>
          <p:cNvPr id="14" name="Picture 13" descr="Logo&#10;&#10;Description automatically generated">
            <a:extLst>
              <a:ext uri="{FF2B5EF4-FFF2-40B4-BE49-F238E27FC236}">
                <a16:creationId xmlns:a16="http://schemas.microsoft.com/office/drawing/2014/main" xmlns="" id="{F4E04CC2-8A52-DA74-688D-E5C515C7F830}"/>
              </a:ext>
            </a:extLst>
          </p:cNvPr>
          <p:cNvPicPr>
            <a:picLocks noChangeAspect="1"/>
          </p:cNvPicPr>
          <p:nvPr/>
        </p:nvPicPr>
        <p:blipFill>
          <a:blip r:embed="rId4"/>
          <a:stretch>
            <a:fillRect/>
          </a:stretch>
        </p:blipFill>
        <p:spPr>
          <a:xfrm>
            <a:off x="529063" y="397658"/>
            <a:ext cx="752725" cy="752725"/>
          </a:xfrm>
          <a:prstGeom prst="rect">
            <a:avLst/>
          </a:prstGeom>
        </p:spPr>
      </p:pic>
      <p:pic>
        <p:nvPicPr>
          <p:cNvPr id="16" name="Picture 15" descr="Icon&#10;&#10;Description automatically generated">
            <a:extLst>
              <a:ext uri="{FF2B5EF4-FFF2-40B4-BE49-F238E27FC236}">
                <a16:creationId xmlns:a16="http://schemas.microsoft.com/office/drawing/2014/main" xmlns="" id="{00CD1993-ED54-1574-E7CD-2120A3A92548}"/>
              </a:ext>
            </a:extLst>
          </p:cNvPr>
          <p:cNvPicPr>
            <a:picLocks noChangeAspect="1"/>
          </p:cNvPicPr>
          <p:nvPr/>
        </p:nvPicPr>
        <p:blipFill>
          <a:blip r:embed="rId5">
            <a:alphaModFix amt="80000"/>
          </a:blip>
          <a:stretch>
            <a:fillRect/>
          </a:stretch>
        </p:blipFill>
        <p:spPr>
          <a:xfrm>
            <a:off x="529063" y="6128755"/>
            <a:ext cx="2323583" cy="331588"/>
          </a:xfrm>
          <a:prstGeom prst="rect">
            <a:avLst/>
          </a:prstGeom>
        </p:spPr>
      </p:pic>
      <p:sp>
        <p:nvSpPr>
          <p:cNvPr id="17" name="Google Shape;433;p27">
            <a:extLst>
              <a:ext uri="{FF2B5EF4-FFF2-40B4-BE49-F238E27FC236}">
                <a16:creationId xmlns:a16="http://schemas.microsoft.com/office/drawing/2014/main" xmlns="" id="{EBB42013-6CD3-43F3-91C7-327A5B14813D}"/>
              </a:ext>
            </a:extLst>
          </p:cNvPr>
          <p:cNvSpPr txBox="1"/>
          <p:nvPr/>
        </p:nvSpPr>
        <p:spPr>
          <a:xfrm>
            <a:off x="3657601" y="281051"/>
            <a:ext cx="8368971" cy="600980"/>
          </a:xfrm>
          <a:prstGeom prst="rect">
            <a:avLst/>
          </a:prstGeom>
          <a:noFill/>
          <a:ln>
            <a:noFill/>
          </a:ln>
        </p:spPr>
        <p:txBody>
          <a:bodyPr spcFirstLastPara="1" wrap="square" lIns="121900" tIns="121900" rIns="121900" bIns="121900" anchor="t" anchorCtr="0">
            <a:noAutofit/>
          </a:bodyPr>
          <a:lstStyle/>
          <a:p>
            <a:pPr lvl="0" algn="r" rtl="1">
              <a:lnSpc>
                <a:spcPct val="80000"/>
              </a:lnSpc>
            </a:pPr>
            <a:r>
              <a:rPr lang="he-IL" sz="4000" b="1" dirty="0">
                <a:solidFill>
                  <a:srgbClr val="284158"/>
                </a:solidFill>
                <a:latin typeface="Assistant ExtraLight"/>
                <a:ea typeface="Assistant ExtraLight"/>
                <a:cs typeface="Arial"/>
                <a:sym typeface="Assistant ExtraLight"/>
              </a:rPr>
              <a:t>‏הלוואת גישור ל‏-‏</a:t>
            </a:r>
            <a:r>
              <a:rPr lang="en-US" sz="4000" b="1" dirty="0">
                <a:solidFill>
                  <a:srgbClr val="284158"/>
                </a:solidFill>
                <a:latin typeface="Assistant ExtraLight"/>
                <a:ea typeface="Assistant ExtraLight"/>
                <a:cs typeface="Arial"/>
                <a:sym typeface="Assistant ExtraLight"/>
              </a:rPr>
              <a:t>HUD</a:t>
            </a:r>
            <a:r>
              <a:rPr lang="he-IL" sz="4000" b="1" dirty="0">
                <a:solidFill>
                  <a:srgbClr val="284158"/>
                </a:solidFill>
                <a:latin typeface="Assistant ExtraLight"/>
                <a:ea typeface="Assistant ExtraLight"/>
                <a:cs typeface="Arial"/>
                <a:sym typeface="Assistant ExtraLight"/>
              </a:rPr>
              <a:t>:‏ ‏בית אבות</a:t>
            </a:r>
          </a:p>
        </p:txBody>
      </p:sp>
    </p:spTree>
    <p:extLst>
      <p:ext uri="{BB962C8B-B14F-4D97-AF65-F5344CB8AC3E}">
        <p14:creationId xmlns:p14="http://schemas.microsoft.com/office/powerpoint/2010/main" xmlns="" val="2530300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AEF4ED9F-AFB7-124B-952F-D1ED195F4AEA}"/>
              </a:ext>
            </a:extLst>
          </p:cNvPr>
          <p:cNvCxnSpPr>
            <a:cxnSpLocks/>
          </p:cNvCxnSpPr>
          <p:nvPr/>
        </p:nvCxnSpPr>
        <p:spPr>
          <a:xfrm>
            <a:off x="2373331" y="-96012"/>
            <a:ext cx="0"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D7665431-747E-4193-9C6A-BA8E8BF8317B}"/>
              </a:ext>
            </a:extLst>
          </p:cNvPr>
          <p:cNvSpPr txBox="1"/>
          <p:nvPr/>
        </p:nvSpPr>
        <p:spPr>
          <a:xfrm>
            <a:off x="8755252" y="961827"/>
            <a:ext cx="3116248" cy="307777"/>
          </a:xfrm>
          <a:prstGeom prst="rect">
            <a:avLst/>
          </a:prstGeom>
          <a:noFill/>
        </p:spPr>
        <p:txBody>
          <a:bodyPr wrap="square" rtlCol="0">
            <a:spAutoFit/>
          </a:bodyPr>
          <a:lstStyle/>
          <a:p>
            <a:pPr algn="r"/>
            <a:r>
              <a:rPr lang="en-US" sz="1400" b="1">
                <a:solidFill>
                  <a:srgbClr val="35A3AF"/>
                </a:solidFill>
                <a:latin typeface="Assistant" pitchFamily="2" charset="-79"/>
                <a:cs typeface="Arial" pitchFamily="2" charset="-79"/>
              </a:rPr>
              <a:t>Edenbrook</a:t>
            </a:r>
            <a:r>
              <a:rPr lang="he-IL" sz="1400" b="1">
                <a:solidFill>
                  <a:srgbClr val="35A3AF"/>
                </a:solidFill>
                <a:latin typeface="Assistant" pitchFamily="2" charset="-79"/>
                <a:cs typeface="Arial" pitchFamily="2" charset="-79"/>
              </a:rPr>
              <a:t> בגרין ביי (פארקוויו)</a:t>
            </a:r>
          </a:p>
        </p:txBody>
      </p:sp>
      <p:graphicFrame>
        <p:nvGraphicFramePr>
          <p:cNvPr id="14" name="Table 2">
            <a:extLst>
              <a:ext uri="{FF2B5EF4-FFF2-40B4-BE49-F238E27FC236}">
                <a16:creationId xmlns:a16="http://schemas.microsoft.com/office/drawing/2014/main" xmlns="" id="{1D7322F4-0922-4CF2-9DEE-8A6EBBFE6CA6}"/>
              </a:ext>
            </a:extLst>
          </p:cNvPr>
          <p:cNvGraphicFramePr>
            <a:graphicFrameLocks noGrp="1"/>
          </p:cNvGraphicFramePr>
          <p:nvPr/>
        </p:nvGraphicFramePr>
        <p:xfrm>
          <a:off x="8883661" y="1455688"/>
          <a:ext cx="2859434" cy="2365455"/>
        </p:xfrm>
        <a:graphic>
          <a:graphicData uri="http://schemas.openxmlformats.org/drawingml/2006/table">
            <a:tbl>
              <a:tblPr rtl="1" firstRow="1" bandRow="1">
                <a:tableStyleId>{69012ECD-51FC-41F1-AA8D-1B2483CD663E}</a:tableStyleId>
              </a:tblPr>
              <a:tblGrid>
                <a:gridCol w="1162947">
                  <a:extLst>
                    <a:ext uri="{9D8B030D-6E8A-4147-A177-3AD203B41FA5}">
                      <a16:colId xmlns:a16="http://schemas.microsoft.com/office/drawing/2014/main" xmlns="" val="72650626"/>
                    </a:ext>
                  </a:extLst>
                </a:gridCol>
                <a:gridCol w="1696487">
                  <a:extLst>
                    <a:ext uri="{9D8B030D-6E8A-4147-A177-3AD203B41FA5}">
                      <a16:colId xmlns:a16="http://schemas.microsoft.com/office/drawing/2014/main" xmlns="" val="2027028395"/>
                    </a:ext>
                  </a:extLst>
                </a:gridCol>
              </a:tblGrid>
              <a:tr h="302403">
                <a:tc gridSpan="2">
                  <a:txBody>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lang="he-IL" sz="1200" u="none" strike="noStrike" cap="none">
                          <a:solidFill>
                            <a:schemeClr val="bg1"/>
                          </a:solidFill>
                          <a:latin typeface="Helvetica Neue Light"/>
                          <a:ea typeface="Helvetica Neue Light"/>
                          <a:cs typeface="Arial"/>
                          <a:sym typeface="Helvetica Neue Light"/>
                        </a:rPr>
                        <a:t>פרטי ההלוואה</a:t>
                      </a: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solidFill>
                  </a:tcPr>
                </a:tc>
                <a:tc hMerge="1">
                  <a:txBody>
                    <a:bodyPr/>
                    <a:lstStyle/>
                    <a:p>
                      <a:endParaRPr lang="en-US" dirty="0"/>
                    </a:p>
                  </a:txBody>
                  <a:tcPr/>
                </a:tc>
                <a:extLst>
                  <a:ext uri="{0D108BD9-81ED-4DB2-BD59-A6C34878D82A}">
                    <a16:rowId xmlns:a16="http://schemas.microsoft.com/office/drawing/2014/main" xmlns="" val="2278561180"/>
                  </a:ext>
                </a:extLst>
              </a:tr>
              <a:tr h="302403">
                <a:tc>
                  <a:txBody>
                    <a:bodyPr/>
                    <a:lstStyle/>
                    <a:p>
                      <a:pPr algn="r"/>
                      <a:r>
                        <a:rPr lang="he-IL" sz="1100" b="1">
                          <a:latin typeface="Helvetica Light" panose="020B0403020202020204" pitchFamily="34" charset="0"/>
                          <a:cs typeface="Arial"/>
                        </a:rPr>
                        <a:t>סכום</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$4,500,000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616337467"/>
                  </a:ext>
                </a:extLst>
              </a:tr>
              <a:tr h="302403">
                <a:tc>
                  <a:txBody>
                    <a:bodyPr/>
                    <a:lstStyle/>
                    <a:p>
                      <a:pPr algn="r"/>
                      <a:r>
                        <a:rPr lang="he-IL" sz="1100" b="1">
                          <a:latin typeface="Helvetica Light" panose="020B0403020202020204" pitchFamily="34" charset="0"/>
                          <a:cs typeface="Arial"/>
                        </a:rPr>
                        <a:t>יחס הלוואה לערך (</a:t>
                      </a:r>
                      <a:r>
                        <a:rPr lang="en-US" sz="1100" b="1">
                          <a:latin typeface="Helvetica Light" panose="020B0403020202020204" pitchFamily="34" charset="0"/>
                          <a:cs typeface="Arial"/>
                        </a:rPr>
                        <a:t>As-Is</a:t>
                      </a:r>
                      <a:r>
                        <a:rPr lang="he-IL" sz="1100" b="1">
                          <a:latin typeface="Helvetica Light" panose="020B0403020202020204" pitchFamily="34" charset="0"/>
                          <a:cs typeface="Arial"/>
                        </a:rPr>
                        <a:t>)</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a:r>
                        <a:rPr lang="he-IL" sz="1100">
                          <a:latin typeface="Helvetica Light" panose="020B0403020202020204" pitchFamily="34" charset="0"/>
                          <a:cs typeface="Arial"/>
                        </a:rPr>
                        <a:t>69.39%</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xmlns="" val="2272191418"/>
                  </a:ext>
                </a:extLst>
              </a:tr>
              <a:tr h="302403">
                <a:tc>
                  <a:txBody>
                    <a:bodyPr/>
                    <a:lstStyle/>
                    <a:p>
                      <a:pPr algn="r"/>
                      <a:r>
                        <a:rPr lang="he-IL" sz="1100" b="1">
                          <a:latin typeface="Helvetica Light" panose="020B0403020202020204" pitchFamily="34" charset="0"/>
                          <a:cs typeface="Arial"/>
                        </a:rPr>
                        <a:t>יחס כיסוי (12 חודשים אחרונים)</a:t>
                      </a:r>
                      <a:r>
                        <a:rPr lang="en-US" sz="1100" b="1">
                          <a:latin typeface="Helvetica Light" panose="020B0403020202020204" pitchFamily="34" charset="0"/>
                          <a:cs typeface="Arial"/>
                        </a:rPr>
                        <a:t>‎‎</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100">
                          <a:latin typeface="Helvetica Light" panose="020B0403020202020204" pitchFamily="34" charset="0"/>
                          <a:cs typeface="Arial"/>
                        </a:rPr>
                        <a:t>3.83x</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507540456"/>
                  </a:ext>
                </a:extLst>
              </a:tr>
              <a:tr h="302403">
                <a:tc>
                  <a:txBody>
                    <a:bodyPr/>
                    <a:lstStyle/>
                    <a:p>
                      <a:pPr algn="r"/>
                      <a:r>
                        <a:rPr lang="he-IL" sz="1100" b="1">
                          <a:latin typeface="Helvetica Light" panose="020B0403020202020204" pitchFamily="34" charset="0"/>
                          <a:cs typeface="Arial"/>
                        </a:rPr>
                        <a:t>תלוש ריבית</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rtl="0"/>
                      <a:r>
                        <a:rPr lang="en-US" sz="1100" dirty="0">
                          <a:latin typeface="Helvetica Light" panose="020B0403020202020204" pitchFamily="34" charset="0"/>
                        </a:rPr>
                        <a:t>L + 6.00% (0.50% </a:t>
                      </a:r>
                      <a:r>
                        <a:rPr lang="he-IL" sz="1100" dirty="0">
                          <a:latin typeface="Helvetica Light" panose="020B0403020202020204" pitchFamily="34" charset="0"/>
                        </a:rPr>
                        <a:t>רצפה</a:t>
                      </a:r>
                      <a:r>
                        <a:rPr lang="en-US" sz="1100" dirty="0">
                          <a:latin typeface="Helvetica Light" panose="020B0403020202020204" pitchFamily="34" charset="0"/>
                        </a:rPr>
                        <a:t>)</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xmlns="" val="1453099740"/>
                  </a:ext>
                </a:extLst>
              </a:tr>
              <a:tr h="302403">
                <a:tc>
                  <a:txBody>
                    <a:bodyPr/>
                    <a:lstStyle/>
                    <a:p>
                      <a:pPr algn="r"/>
                      <a:r>
                        <a:rPr lang="he-IL" sz="1100" b="1">
                          <a:latin typeface="Helvetica Light" panose="020B0403020202020204" pitchFamily="34" charset="0"/>
                          <a:cs typeface="Arial"/>
                        </a:rPr>
                        <a:t>תקופה</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14 חודשים</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440781876"/>
                  </a:ext>
                </a:extLst>
              </a:tr>
              <a:tr h="302403">
                <a:tc>
                  <a:txBody>
                    <a:bodyPr/>
                    <a:lstStyle/>
                    <a:p>
                      <a:pPr algn="r"/>
                      <a:r>
                        <a:rPr lang="he-IL" sz="1100" b="1">
                          <a:latin typeface="Helvetica Light" panose="020B0403020202020204" pitchFamily="34" charset="0"/>
                          <a:cs typeface="Arial"/>
                        </a:rPr>
                        <a:t>עמלת מימון</a:t>
                      </a:r>
                    </a:p>
                  </a:txBody>
                  <a:tcPr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tc>
                  <a:txBody>
                    <a:bodyPr/>
                    <a:lstStyle/>
                    <a:p>
                      <a:pPr algn="r"/>
                      <a:r>
                        <a:rPr lang="he-IL" sz="1100" dirty="0">
                          <a:latin typeface="Helvetica Light" panose="020B0403020202020204" pitchFamily="34" charset="0"/>
                          <a:cs typeface="Arial"/>
                        </a:rPr>
                        <a:t>1.00%</a:t>
                      </a:r>
                    </a:p>
                  </a:txBody>
                  <a:tcPr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xmlns="" val="3431286900"/>
                  </a:ext>
                </a:extLst>
              </a:tr>
            </a:tbl>
          </a:graphicData>
        </a:graphic>
      </p:graphicFrame>
      <p:graphicFrame>
        <p:nvGraphicFramePr>
          <p:cNvPr id="15" name="Table 2">
            <a:extLst>
              <a:ext uri="{FF2B5EF4-FFF2-40B4-BE49-F238E27FC236}">
                <a16:creationId xmlns:a16="http://schemas.microsoft.com/office/drawing/2014/main" xmlns="" id="{05E26FE7-BD8D-4898-B52A-5486DF337E50}"/>
              </a:ext>
            </a:extLst>
          </p:cNvPr>
          <p:cNvGraphicFramePr>
            <a:graphicFrameLocks noGrp="1"/>
          </p:cNvGraphicFramePr>
          <p:nvPr/>
        </p:nvGraphicFramePr>
        <p:xfrm>
          <a:off x="4374918" y="1453982"/>
          <a:ext cx="4248622" cy="2279526"/>
        </p:xfrm>
        <a:graphic>
          <a:graphicData uri="http://schemas.openxmlformats.org/drawingml/2006/table">
            <a:tbl>
              <a:tblPr rtl="1" firstRow="1" bandRow="1">
                <a:tableStyleId>{69012ECD-51FC-41F1-AA8D-1B2483CD663E}</a:tableStyleId>
              </a:tblPr>
              <a:tblGrid>
                <a:gridCol w="1771283">
                  <a:extLst>
                    <a:ext uri="{9D8B030D-6E8A-4147-A177-3AD203B41FA5}">
                      <a16:colId xmlns:a16="http://schemas.microsoft.com/office/drawing/2014/main" xmlns="" val="72650626"/>
                    </a:ext>
                  </a:extLst>
                </a:gridCol>
                <a:gridCol w="2477339">
                  <a:extLst>
                    <a:ext uri="{9D8B030D-6E8A-4147-A177-3AD203B41FA5}">
                      <a16:colId xmlns:a16="http://schemas.microsoft.com/office/drawing/2014/main" xmlns="" val="2027028395"/>
                    </a:ext>
                  </a:extLst>
                </a:gridCol>
              </a:tblGrid>
              <a:tr h="303213">
                <a:tc gridSpan="2">
                  <a:txBody>
                    <a:bodyPr/>
                    <a:lstStyle/>
                    <a:p>
                      <a:pPr marL="0" marR="0" lvl="0" indent="0" algn="ctr" rtl="1">
                        <a:spcBef>
                          <a:spcPts val="0"/>
                        </a:spcBef>
                        <a:spcAft>
                          <a:spcPts val="0"/>
                        </a:spcAft>
                        <a:buNone/>
                      </a:pPr>
                      <a:r>
                        <a:rPr lang="he-IL" sz="1200" u="none" strike="noStrike" cap="none">
                          <a:solidFill>
                            <a:schemeClr val="bg1"/>
                          </a:solidFill>
                          <a:latin typeface="Helvetica Light" panose="020B0403020202020204"/>
                          <a:cs typeface="Arial"/>
                          <a:sym typeface="Helvetica Neue Light"/>
                        </a:rPr>
                        <a:t>מידע על הנכס</a:t>
                      </a:r>
                    </a:p>
                  </a:txBody>
                  <a:tcPr anchor="ctr">
                    <a:lnL w="6350" cap="flat" cmpd="sng" algn="ctr">
                      <a:noFill/>
                      <a:prstDash val="solid"/>
                      <a:miter lim="800000"/>
                    </a:lnL>
                    <a:lnR w="6350" cap="flat" cmpd="sng" algn="ctr">
                      <a:noFill/>
                      <a:prstDash val="solid"/>
                      <a:miter lim="800000"/>
                    </a:lnR>
                    <a:lnT w="6350" cap="flat" cmpd="sng" algn="ctr">
                      <a:noFill/>
                      <a:prstDash val="solid"/>
                      <a:miter lim="800000"/>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solidFill>
                  </a:tcPr>
                </a:tc>
                <a:tc hMerge="1">
                  <a:txBody>
                    <a:bodyPr/>
                    <a:lstStyle/>
                    <a:p>
                      <a:endParaRPr lang="en-US" dirty="0"/>
                    </a:p>
                  </a:txBody>
                  <a:tcPr/>
                </a:tc>
                <a:extLst>
                  <a:ext uri="{0D108BD9-81ED-4DB2-BD59-A6C34878D82A}">
                    <a16:rowId xmlns:a16="http://schemas.microsoft.com/office/drawing/2014/main" xmlns="" val="2278561180"/>
                  </a:ext>
                </a:extLst>
              </a:tr>
              <a:tr h="303213">
                <a:tc>
                  <a:txBody>
                    <a:bodyPr/>
                    <a:lstStyle/>
                    <a:p>
                      <a:pPr algn="r"/>
                      <a:r>
                        <a:rPr lang="he-IL" sz="1100" b="1">
                          <a:latin typeface="Helvetica Light" panose="020B0403020202020204" pitchFamily="34" charset="0"/>
                          <a:cs typeface="Arial"/>
                        </a:rPr>
                        <a:t>מיקום</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גרין ביי, וויסקונסין</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616337467"/>
                  </a:ext>
                </a:extLst>
              </a:tr>
              <a:tr h="303213">
                <a:tc>
                  <a:txBody>
                    <a:bodyPr/>
                    <a:lstStyle/>
                    <a:p>
                      <a:pPr algn="r"/>
                      <a:r>
                        <a:rPr lang="he-IL" sz="1100" b="1">
                          <a:latin typeface="Helvetica Light" panose="020B0403020202020204" pitchFamily="34" charset="0"/>
                          <a:cs typeface="Arial"/>
                        </a:rPr>
                        <a:t>יחידות</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a:r>
                        <a:rPr lang="he-IL" sz="1100">
                          <a:latin typeface="Helvetica Light" panose="020B0403020202020204" pitchFamily="34" charset="0"/>
                          <a:cs typeface="Arial"/>
                        </a:rPr>
                        <a:t>48 יחידות / 90 מיטות</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xmlns="" val="2272191418"/>
                  </a:ext>
                </a:extLst>
              </a:tr>
              <a:tr h="303213">
                <a:tc>
                  <a:txBody>
                    <a:bodyPr/>
                    <a:lstStyle/>
                    <a:p>
                      <a:pPr algn="r"/>
                      <a:r>
                        <a:rPr lang="he-IL" sz="1100" b="1">
                          <a:latin typeface="Helvetica Light" panose="020B0403020202020204" pitchFamily="34" charset="0"/>
                          <a:cs typeface="Arial"/>
                        </a:rPr>
                        <a:t>בטוחה</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מוסד סיעודי מתמחה (</a:t>
                      </a:r>
                      <a:r>
                        <a:rPr lang="en-US" sz="1100">
                          <a:latin typeface="Helvetica Light" panose="020B0403020202020204" pitchFamily="34" charset="0"/>
                          <a:cs typeface="Arial"/>
                        </a:rPr>
                        <a:t>SNF</a:t>
                      </a:r>
                      <a:r>
                        <a:rPr lang="he-IL" sz="1100">
                          <a:latin typeface="Helvetica Light" panose="020B0403020202020204" pitchFamily="34" charset="0"/>
                          <a:cs typeface="Arial"/>
                        </a:rPr>
                        <a:t>)</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507540456"/>
                  </a:ext>
                </a:extLst>
              </a:tr>
              <a:tr h="303213">
                <a:tc>
                  <a:txBody>
                    <a:bodyPr/>
                    <a:lstStyle/>
                    <a:p>
                      <a:pPr algn="r"/>
                      <a:r>
                        <a:rPr lang="he-IL" sz="1100" b="1">
                          <a:latin typeface="Helvetica Light" panose="020B0403020202020204" pitchFamily="34" charset="0"/>
                          <a:cs typeface="Arial"/>
                        </a:rPr>
                        <a:t>נבנה</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tc>
                  <a:txBody>
                    <a:bodyPr/>
                    <a:lstStyle/>
                    <a:p>
                      <a:pPr algn="r"/>
                      <a:r>
                        <a:rPr lang="he-IL" sz="1100">
                          <a:latin typeface="Helvetica Light" panose="020B0403020202020204" pitchFamily="34" charset="0"/>
                          <a:cs typeface="Arial"/>
                        </a:rPr>
                        <a:t>1979</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xmlns="" val="1453099740"/>
                  </a:ext>
                </a:extLst>
              </a:tr>
              <a:tr h="303213">
                <a:tc>
                  <a:txBody>
                    <a:bodyPr/>
                    <a:lstStyle/>
                    <a:p>
                      <a:pPr algn="r"/>
                      <a:r>
                        <a:rPr lang="he-IL" sz="1100" b="1">
                          <a:latin typeface="Helvetica Light" panose="020B0403020202020204" pitchFamily="34" charset="0"/>
                          <a:cs typeface="Arial"/>
                        </a:rPr>
                        <a:t>שיעור היוון</a:t>
                      </a:r>
                    </a:p>
                  </a:txBody>
                  <a:tcPr anchor="ctr">
                    <a:lnL w="6350" cap="flat" cmpd="sng" algn="ctr">
                      <a:noFill/>
                      <a:prstDash val="solid"/>
                      <a:miter lim="800000"/>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he-IL" sz="1100">
                          <a:latin typeface="Helvetica Light" panose="020B0403020202020204" pitchFamily="34" charset="0"/>
                          <a:cs typeface="Arial"/>
                        </a:rPr>
                        <a:t>13.00%</a:t>
                      </a:r>
                    </a:p>
                  </a:txBody>
                  <a:tcPr anchor="ctr">
                    <a:lnL>
                      <a:noFill/>
                    </a:lnL>
                    <a:lnR w="6350" cap="flat" cmpd="sng" algn="ctr">
                      <a:noFill/>
                      <a:prstDash val="solid"/>
                      <a:miter lim="800000"/>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440781876"/>
                  </a:ext>
                </a:extLst>
              </a:tr>
              <a:tr h="303213">
                <a:tc>
                  <a:txBody>
                    <a:bodyPr/>
                    <a:lstStyle/>
                    <a:p>
                      <a:pPr algn="r"/>
                      <a:r>
                        <a:rPr lang="he-IL" sz="1100" b="1">
                          <a:latin typeface="Helvetica Light" panose="020B0403020202020204" pitchFamily="34" charset="0"/>
                          <a:cs typeface="Arial"/>
                        </a:rPr>
                        <a:t>הלוואת </a:t>
                      </a:r>
                      <a:r>
                        <a:rPr lang="en-US" sz="1100" b="1">
                          <a:latin typeface="Helvetica Light" panose="020B0403020202020204" pitchFamily="34" charset="0"/>
                          <a:cs typeface="Arial"/>
                        </a:rPr>
                        <a:t>HUD</a:t>
                      </a:r>
                      <a:r>
                        <a:rPr lang="he-IL" sz="1100" b="1">
                          <a:latin typeface="Helvetica Light" panose="020B0403020202020204" pitchFamily="34" charset="0"/>
                          <a:cs typeface="Arial"/>
                        </a:rPr>
                        <a:t> מחלצת (</a:t>
                      </a:r>
                      <a:r>
                        <a:rPr lang="en-US" sz="1100" b="1">
                          <a:latin typeface="Helvetica Light" panose="020B0403020202020204" pitchFamily="34" charset="0"/>
                          <a:cs typeface="Arial"/>
                        </a:rPr>
                        <a:t>takeout</a:t>
                      </a:r>
                      <a:r>
                        <a:rPr lang="he-IL" sz="1100" b="1">
                          <a:latin typeface="Helvetica Light" panose="020B0403020202020204" pitchFamily="34" charset="0"/>
                          <a:cs typeface="Arial"/>
                        </a:rPr>
                        <a:t>)</a:t>
                      </a:r>
                    </a:p>
                  </a:txBody>
                  <a:tcPr anchor="ctr">
                    <a:lnL w="6350" cap="flat" cmpd="sng" algn="ctr">
                      <a:noFill/>
                      <a:prstDash val="solid"/>
                      <a:miter lim="800000"/>
                    </a:lnL>
                    <a:lnR>
                      <a:noFill/>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tc>
                  <a:txBody>
                    <a:bodyPr/>
                    <a:lstStyle/>
                    <a:p>
                      <a:pPr marL="0" lvl="2" indent="0" algn="r" rtl="1" fontAlgn="base">
                        <a:lnSpc>
                          <a:spcPct val="110000"/>
                        </a:lnSpc>
                        <a:spcBef>
                          <a:spcPts val="0"/>
                        </a:spcBef>
                        <a:spcAft>
                          <a:spcPct val="0"/>
                        </a:spcAft>
                        <a:buClr>
                          <a:schemeClr val="accent1"/>
                        </a:buClr>
                        <a:buSzPct val="90000"/>
                        <a:buFont typeface="Arial" panose="020B0604020202020204" pitchFamily="34" charset="0"/>
                        <a:buNone/>
                      </a:pPr>
                      <a:r>
                        <a:rPr lang="he-IL" sz="1100" b="0" dirty="0">
                          <a:solidFill>
                            <a:schemeClr val="tx1"/>
                          </a:solidFill>
                          <a:latin typeface="Helvetica Light" panose="020B0403020202020204" pitchFamily="34" charset="0"/>
                          <a:ea typeface="+mn-ea"/>
                          <a:cs typeface="Arial"/>
                        </a:rPr>
                        <a:t>תכנית: </a:t>
                      </a:r>
                      <a:r>
                        <a:rPr lang="he-IL" sz="1100" b="0" baseline="0" dirty="0">
                          <a:solidFill>
                            <a:schemeClr val="tx1"/>
                          </a:solidFill>
                          <a:latin typeface="Helvetica Light" panose="020B0403020202020204" pitchFamily="34" charset="0"/>
                          <a:ea typeface="+mn-ea"/>
                          <a:cs typeface="+mn-cs"/>
                        </a:rPr>
                        <a:t>הלוואת מימון מחדש לפי</a:t>
                      </a:r>
                      <a:r>
                        <a:rPr lang="he-IL" sz="1100" b="0" dirty="0">
                          <a:solidFill>
                            <a:schemeClr val="tx1"/>
                          </a:solidFill>
                          <a:latin typeface="Helvetica Light" panose="020B0403020202020204" pitchFamily="34" charset="0"/>
                          <a:ea typeface="+mn-ea"/>
                          <a:cs typeface="Arial"/>
                        </a:rPr>
                        <a:t> </a:t>
                      </a:r>
                      <a:r>
                        <a:rPr lang="en-US" sz="1100" b="0" dirty="0">
                          <a:solidFill>
                            <a:schemeClr val="tx1"/>
                          </a:solidFill>
                          <a:latin typeface="Helvetica Light" panose="020B0403020202020204" pitchFamily="34" charset="0"/>
                          <a:ea typeface="+mn-ea"/>
                          <a:cs typeface="Arial"/>
                        </a:rPr>
                        <a:t>232/223(f)‎</a:t>
                      </a:r>
                      <a:r>
                        <a:rPr lang="en-US" sz="1100" b="0" baseline="0" dirty="0">
                          <a:solidFill>
                            <a:schemeClr val="tx1"/>
                          </a:solidFill>
                          <a:latin typeface="Helvetica Light" panose="020B0403020202020204" pitchFamily="34" charset="0"/>
                          <a:ea typeface="+mn-ea"/>
                          <a:cs typeface="Arial"/>
                        </a:rPr>
                        <a:t>‎</a:t>
                      </a:r>
                      <a:endParaRPr lang="he-IL" sz="1100" b="0" baseline="0" dirty="0">
                        <a:solidFill>
                          <a:schemeClr val="tx1"/>
                        </a:solidFill>
                        <a:latin typeface="Helvetica Light" panose="020B0403020202020204" pitchFamily="34" charset="0"/>
                        <a:ea typeface="+mn-ea"/>
                        <a:cs typeface="Arial"/>
                      </a:endParaRPr>
                    </a:p>
                  </a:txBody>
                  <a:tcPr anchor="ctr">
                    <a:lnL>
                      <a:noFill/>
                    </a:lnL>
                    <a:lnR w="6350" cap="flat" cmpd="sng" algn="ctr">
                      <a:noFill/>
                      <a:prstDash val="solid"/>
                      <a:miter lim="800000"/>
                    </a:lnR>
                    <a:lnT w="12700" cap="flat" cmpd="sng" algn="ctr">
                      <a:no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rgbClr val="4C737F">
                        <a:alpha val="40000"/>
                      </a:srgbClr>
                    </a:solidFill>
                  </a:tcPr>
                </a:tc>
                <a:extLst>
                  <a:ext uri="{0D108BD9-81ED-4DB2-BD59-A6C34878D82A}">
                    <a16:rowId xmlns:a16="http://schemas.microsoft.com/office/drawing/2014/main" xmlns="" val="3431286900"/>
                  </a:ext>
                </a:extLst>
              </a:tr>
            </a:tbl>
          </a:graphicData>
        </a:graphic>
      </p:graphicFrame>
      <p:sp>
        <p:nvSpPr>
          <p:cNvPr id="12" name="TextBox 11">
            <a:extLst>
              <a:ext uri="{FF2B5EF4-FFF2-40B4-BE49-F238E27FC236}">
                <a16:creationId xmlns:a16="http://schemas.microsoft.com/office/drawing/2014/main" xmlns="" id="{0AB29E79-402B-4076-BAE8-6AB28EE281D0}"/>
              </a:ext>
            </a:extLst>
          </p:cNvPr>
          <p:cNvSpPr txBox="1"/>
          <p:nvPr/>
        </p:nvSpPr>
        <p:spPr>
          <a:xfrm>
            <a:off x="448905" y="3873980"/>
            <a:ext cx="11337177" cy="2308324"/>
          </a:xfrm>
          <a:prstGeom prst="rect">
            <a:avLst/>
          </a:prstGeom>
          <a:noFill/>
        </p:spPr>
        <p:txBody>
          <a:bodyPr wrap="square" rtlCol="0">
            <a:spAutoFit/>
          </a:bodyPr>
          <a:lstStyle/>
          <a:p>
            <a:pPr algn="just"/>
            <a:r>
              <a:rPr lang="he-IL" sz="1200" dirty="0">
                <a:latin typeface="Helvetica Light" panose="020B0403020202020204" pitchFamily="34" charset="0"/>
                <a:cs typeface="Arial"/>
              </a:rPr>
              <a:t> באוקטובר 2020 סגרה </a:t>
            </a:r>
            <a:r>
              <a:rPr lang="en-US" sz="1200" dirty="0">
                <a:latin typeface="Helvetica Light" panose="020B0403020202020204" pitchFamily="34" charset="0"/>
                <a:cs typeface="Arial"/>
              </a:rPr>
              <a:t>Dwight Mortgage Trust LLC</a:t>
            </a:r>
            <a:r>
              <a:rPr lang="he-IL" sz="1200" dirty="0">
                <a:latin typeface="Helvetica Light" panose="020B0403020202020204" pitchFamily="34" charset="0"/>
                <a:cs typeface="Arial"/>
              </a:rPr>
              <a:t> (להלן "</a:t>
            </a:r>
            <a:r>
              <a:rPr lang="en-US" sz="1200" dirty="0" err="1">
                <a:latin typeface="Helvetica Light" panose="020B0403020202020204" pitchFamily="34" charset="0"/>
                <a:cs typeface="Arial"/>
              </a:rPr>
              <a:t>DMT</a:t>
            </a:r>
            <a:r>
              <a:rPr lang="he-IL" sz="1200" dirty="0">
                <a:latin typeface="Helvetica Light" panose="020B0403020202020204" pitchFamily="34" charset="0"/>
                <a:cs typeface="Arial"/>
              </a:rPr>
              <a:t>") הלוואת גישור בסך 4.5 מיליון דולר ל-</a:t>
            </a:r>
            <a:r>
              <a:rPr lang="en-US" sz="1200" dirty="0" err="1">
                <a:latin typeface="Helvetica Light" panose="020B0403020202020204" pitchFamily="34" charset="0"/>
                <a:cs typeface="Arial"/>
              </a:rPr>
              <a:t>Edenbrook</a:t>
            </a:r>
            <a:r>
              <a:rPr lang="he-IL" sz="1200" dirty="0">
                <a:latin typeface="Helvetica Light" panose="020B0403020202020204" pitchFamily="34" charset="0"/>
                <a:cs typeface="Arial"/>
              </a:rPr>
              <a:t> מגרין ביי, מוסד סיעודי מתמחה בגרין ביי, וויסקונסין ("הנכס"). מטרת ההלוואה היתה לממן מחדש חוב קיים, לספק החזר מחדש של הון לנותן החסות ולממן הוצאות הוניות. הלוואת הגישור עומדת לפירעון ב-1/11/2022 וכוללת אפשרות הארכה אחת ב-6 חודשים. בסגירה סיפק המלווה 3.5 מיליון דולר עם מיליון דולר לא ממומנים ובנובמבר 2021 קיבל נותן החסות את החזר ההוצאות ההוניות הראשון בסך 421 אלף דולר, שמממן שיפוצים נמשכים ביחידות ובשטחים המשותפים. בסגירה עמד יחס ההלוואה לערך על 61.95% על בסיס שווי מוערך "כפי שהוא" (</a:t>
            </a:r>
            <a:r>
              <a:rPr lang="en-US" sz="1200" dirty="0">
                <a:latin typeface="Helvetica Light" panose="020B0403020202020204" pitchFamily="34" charset="0"/>
                <a:cs typeface="Arial"/>
              </a:rPr>
              <a:t>As Is</a:t>
            </a:r>
            <a:r>
              <a:rPr lang="he-IL" sz="1200" dirty="0">
                <a:latin typeface="Helvetica Light" panose="020B0403020202020204" pitchFamily="34" charset="0"/>
                <a:cs typeface="Arial"/>
              </a:rPr>
              <a:t>) נכון ליוני 2020 בסך 5.65 מיליון דולר בשיעור היוון של 13.00%. לאחר ההחזר עלה יחס ההלוואה לערך ל-69.39%.</a:t>
            </a:r>
          </a:p>
          <a:p>
            <a:pPr algn="just"/>
            <a:endParaRPr lang="en-US" sz="1200" dirty="0">
              <a:latin typeface="Helvetica Light" panose="020B0403020202020204" pitchFamily="34" charset="0"/>
            </a:endParaRPr>
          </a:p>
          <a:p>
            <a:pPr algn="just"/>
            <a:r>
              <a:rPr lang="he-IL" sz="1200" dirty="0">
                <a:latin typeface="Helvetica Light" panose="020B0403020202020204" pitchFamily="34" charset="0"/>
                <a:cs typeface="Arial"/>
              </a:rPr>
              <a:t>עסקת הערך המוסף נתמכת בידי גוף בעל ותק של 15 שנים בתחום המוסדות הסיעודיים המתמחים עם ניסיון נרחב בתפעול ובתהליכי התייעלות. הנכס ממוקם במרחק עד שבעה מייל ממקורות ההפניה העיקריים שלו, כולל מרכז הלב </a:t>
            </a:r>
            <a:r>
              <a:rPr lang="en-US" sz="1200" dirty="0">
                <a:latin typeface="Helvetica Light" panose="020B0403020202020204" pitchFamily="34" charset="0"/>
                <a:cs typeface="Arial"/>
              </a:rPr>
              <a:t>Bellin Health</a:t>
            </a:r>
            <a:r>
              <a:rPr lang="he-IL" sz="1200" dirty="0">
                <a:latin typeface="Helvetica Light" panose="020B0403020202020204" pitchFamily="34" charset="0"/>
                <a:cs typeface="Arial"/>
              </a:rPr>
              <a:t>, מרכז טיפול בסרטן </a:t>
            </a:r>
            <a:r>
              <a:rPr lang="en-US" sz="1200" dirty="0">
                <a:latin typeface="Helvetica Light" panose="020B0403020202020204" pitchFamily="34" charset="0"/>
                <a:cs typeface="Arial"/>
              </a:rPr>
              <a:t>St. Vincent</a:t>
            </a:r>
            <a:r>
              <a:rPr lang="he-IL" sz="1200" dirty="0">
                <a:latin typeface="Helvetica Light" panose="020B0403020202020204" pitchFamily="34" charset="0"/>
                <a:cs typeface="Arial"/>
              </a:rPr>
              <a:t>, מרכז טיפול בסרטן </a:t>
            </a:r>
            <a:r>
              <a:rPr lang="en-US" sz="1200" dirty="0">
                <a:latin typeface="Helvetica Light" panose="020B0403020202020204" pitchFamily="34" charset="0"/>
                <a:cs typeface="Arial"/>
              </a:rPr>
              <a:t>St. Mary</a:t>
            </a:r>
            <a:r>
              <a:rPr lang="he-IL" sz="1200" dirty="0">
                <a:latin typeface="Helvetica Light" panose="020B0403020202020204" pitchFamily="34" charset="0"/>
                <a:cs typeface="Arial"/>
              </a:rPr>
              <a:t> ומרכז טיפול קריטי </a:t>
            </a:r>
            <a:r>
              <a:rPr lang="en-US" sz="1200" dirty="0">
                <a:latin typeface="Helvetica Light" panose="020B0403020202020204" pitchFamily="34" charset="0"/>
                <a:cs typeface="Arial"/>
              </a:rPr>
              <a:t>Aurora Bay Care Medical</a:t>
            </a:r>
            <a:r>
              <a:rPr lang="he-IL" sz="1200" dirty="0">
                <a:latin typeface="Helvetica Light" panose="020B0403020202020204" pitchFamily="34" charset="0"/>
                <a:cs typeface="Arial"/>
              </a:rPr>
              <a:t>. נותן החסות רכש את הנכס לקראת סוף 2018 ובאותה תקופה ייצר הנכס מעל 600 אלף דולר הפסדים שנתיים. לאחר שביצע נותן החסות בהצלחה תכנית התייעלות חזר הנכס לרווחיות לקראת סוף 2019. על סמך דיווח ב-12 החודשים האחרונים עד ספטמבר 2021, ייצר הנכס 1.1 מיליון דולר ב-</a:t>
            </a:r>
            <a:r>
              <a:rPr lang="en-US" sz="1200" dirty="0" err="1">
                <a:latin typeface="Helvetica Light" panose="020B0403020202020204" pitchFamily="34" charset="0"/>
                <a:cs typeface="Arial"/>
              </a:rPr>
              <a:t>EBITDAR</a:t>
            </a:r>
            <a:r>
              <a:rPr lang="he-IL" sz="1200" dirty="0">
                <a:latin typeface="Helvetica Light" panose="020B0403020202020204" pitchFamily="34" charset="0"/>
                <a:cs typeface="Arial"/>
              </a:rPr>
              <a:t> מנורמל העולה על 707 אלף דולר בחיתום של </a:t>
            </a:r>
            <a:r>
              <a:rPr lang="en-US" sz="1200" dirty="0" err="1">
                <a:latin typeface="Helvetica Light" panose="020B0403020202020204" pitchFamily="34" charset="0"/>
                <a:cs typeface="Arial"/>
              </a:rPr>
              <a:t>DMT</a:t>
            </a:r>
            <a:r>
              <a:rPr lang="he-IL" sz="1200" dirty="0">
                <a:latin typeface="Helvetica Light" panose="020B0403020202020204" pitchFamily="34" charset="0"/>
                <a:cs typeface="Arial"/>
              </a:rPr>
              <a:t> במקור. הביצועים הפיננסיים היו טובים ב-2020 ובשנת 2021 עד היום, עם מדדי אשראי שממשיכים לתמוך בהלוואה מחלצת של </a:t>
            </a:r>
            <a:r>
              <a:rPr lang="en-US" sz="1200" dirty="0">
                <a:latin typeface="Helvetica Light" panose="020B0403020202020204" pitchFamily="34" charset="0"/>
                <a:cs typeface="Arial"/>
              </a:rPr>
              <a:t>HUD</a:t>
            </a:r>
            <a:r>
              <a:rPr lang="he-IL" sz="1200" dirty="0">
                <a:latin typeface="Helvetica Light" panose="020B0403020202020204" pitchFamily="34" charset="0"/>
                <a:cs typeface="Arial"/>
              </a:rPr>
              <a:t> להחזר הלוואת הגישור באמצעות הלוואת מימון מחדש לפי </a:t>
            </a:r>
            <a:r>
              <a:rPr lang="en-US" sz="1200" dirty="0">
                <a:latin typeface="Helvetica Light" panose="020B0403020202020204" pitchFamily="34" charset="0"/>
                <a:cs typeface="Arial"/>
              </a:rPr>
              <a:t>232/223(f)‎</a:t>
            </a:r>
            <a:r>
              <a:rPr lang="he-IL" sz="1200" dirty="0">
                <a:latin typeface="Helvetica Light" panose="020B0403020202020204" pitchFamily="34" charset="0"/>
                <a:cs typeface="Arial"/>
              </a:rPr>
              <a:t>. הבקשה תוגש עם השלמת תכנית השיפוץ.</a:t>
            </a:r>
          </a:p>
        </p:txBody>
      </p:sp>
      <p:pic>
        <p:nvPicPr>
          <p:cNvPr id="16" name="Picture 15" descr="A sign in front of a building&#10;&#10;Description automatically generated with medium confidence">
            <a:extLst>
              <a:ext uri="{FF2B5EF4-FFF2-40B4-BE49-F238E27FC236}">
                <a16:creationId xmlns:a16="http://schemas.microsoft.com/office/drawing/2014/main" xmlns="" id="{7B05480E-998B-46D4-90BA-570020CD3337}"/>
              </a:ext>
            </a:extLst>
          </p:cNvPr>
          <p:cNvPicPr>
            <a:picLocks noChangeAspect="1"/>
          </p:cNvPicPr>
          <p:nvPr/>
        </p:nvPicPr>
        <p:blipFill>
          <a:blip r:embed="rId3"/>
          <a:stretch>
            <a:fillRect/>
          </a:stretch>
        </p:blipFill>
        <p:spPr>
          <a:xfrm>
            <a:off x="501165" y="1451859"/>
            <a:ext cx="3613635" cy="2120645"/>
          </a:xfrm>
          <a:prstGeom prst="rect">
            <a:avLst/>
          </a:prstGeom>
        </p:spPr>
      </p:pic>
      <p:sp>
        <p:nvSpPr>
          <p:cNvPr id="13" name="Google Shape;433;p27">
            <a:extLst>
              <a:ext uri="{FF2B5EF4-FFF2-40B4-BE49-F238E27FC236}">
                <a16:creationId xmlns:a16="http://schemas.microsoft.com/office/drawing/2014/main" xmlns="" id="{55DA5249-1993-876B-06C8-B1F111130AE5}"/>
              </a:ext>
            </a:extLst>
          </p:cNvPr>
          <p:cNvSpPr txBox="1"/>
          <p:nvPr/>
        </p:nvSpPr>
        <p:spPr>
          <a:xfrm>
            <a:off x="3502529" y="356057"/>
            <a:ext cx="8368971" cy="600980"/>
          </a:xfrm>
          <a:prstGeom prst="rect">
            <a:avLst/>
          </a:prstGeom>
          <a:noFill/>
          <a:ln>
            <a:noFill/>
          </a:ln>
        </p:spPr>
        <p:txBody>
          <a:bodyPr spcFirstLastPara="1" wrap="square" lIns="121900" tIns="121900" rIns="121900" bIns="121900" anchor="t" anchorCtr="0">
            <a:noAutofit/>
          </a:bodyPr>
          <a:lstStyle/>
          <a:p>
            <a:pPr lvl="0" algn="r" rtl="1">
              <a:lnSpc>
                <a:spcPct val="80000"/>
              </a:lnSpc>
            </a:pPr>
            <a:r>
              <a:rPr lang="he-IL" sz="4000" b="1" dirty="0">
                <a:solidFill>
                  <a:srgbClr val="284158"/>
                </a:solidFill>
                <a:latin typeface="Assistant ExtraLight"/>
                <a:ea typeface="Assistant ExtraLight"/>
                <a:cs typeface="Arial"/>
                <a:sym typeface="Assistant ExtraLight"/>
              </a:rPr>
              <a:t>‏הלוואת גישור ל‏-‏</a:t>
            </a:r>
            <a:r>
              <a:rPr lang="en-US" sz="4000" b="1" dirty="0">
                <a:solidFill>
                  <a:srgbClr val="284158"/>
                </a:solidFill>
                <a:latin typeface="Assistant ExtraLight"/>
                <a:ea typeface="Assistant ExtraLight"/>
                <a:cs typeface="Arial"/>
                <a:sym typeface="Assistant ExtraLight"/>
              </a:rPr>
              <a:t>HUD</a:t>
            </a:r>
            <a:r>
              <a:rPr lang="he-IL" sz="4000" b="1" dirty="0">
                <a:solidFill>
                  <a:srgbClr val="284158"/>
                </a:solidFill>
                <a:latin typeface="Assistant ExtraLight"/>
                <a:ea typeface="Assistant ExtraLight"/>
                <a:cs typeface="Arial"/>
                <a:sym typeface="Assistant ExtraLight"/>
              </a:rPr>
              <a:t>‏: ‏בית אבות</a:t>
            </a:r>
          </a:p>
        </p:txBody>
      </p:sp>
      <p:pic>
        <p:nvPicPr>
          <p:cNvPr id="17" name="Picture 16" descr="Logo&#10;&#10;Description automatically generated">
            <a:extLst>
              <a:ext uri="{FF2B5EF4-FFF2-40B4-BE49-F238E27FC236}">
                <a16:creationId xmlns:a16="http://schemas.microsoft.com/office/drawing/2014/main" xmlns="" id="{A9359B9D-9191-8A68-0AA4-84C77FFC5D0D}"/>
              </a:ext>
            </a:extLst>
          </p:cNvPr>
          <p:cNvPicPr>
            <a:picLocks noChangeAspect="1"/>
          </p:cNvPicPr>
          <p:nvPr/>
        </p:nvPicPr>
        <p:blipFill>
          <a:blip r:embed="rId4"/>
          <a:stretch>
            <a:fillRect/>
          </a:stretch>
        </p:blipFill>
        <p:spPr>
          <a:xfrm>
            <a:off x="529063" y="397658"/>
            <a:ext cx="752725" cy="752725"/>
          </a:xfrm>
          <a:prstGeom prst="rect">
            <a:avLst/>
          </a:prstGeom>
        </p:spPr>
      </p:pic>
      <p:pic>
        <p:nvPicPr>
          <p:cNvPr id="18" name="Picture 17" descr="Icon&#10;&#10;Description automatically generated">
            <a:extLst>
              <a:ext uri="{FF2B5EF4-FFF2-40B4-BE49-F238E27FC236}">
                <a16:creationId xmlns:a16="http://schemas.microsoft.com/office/drawing/2014/main" xmlns="" id="{8E6FEC79-9BD5-EEC5-2B02-11C5D1EE5F9F}"/>
              </a:ext>
            </a:extLst>
          </p:cNvPr>
          <p:cNvPicPr>
            <a:picLocks noChangeAspect="1"/>
          </p:cNvPicPr>
          <p:nvPr/>
        </p:nvPicPr>
        <p:blipFill>
          <a:blip r:embed="rId5">
            <a:alphaModFix amt="80000"/>
          </a:blip>
          <a:stretch>
            <a:fillRect/>
          </a:stretch>
        </p:blipFill>
        <p:spPr>
          <a:xfrm>
            <a:off x="529063" y="6128755"/>
            <a:ext cx="2323583" cy="331588"/>
          </a:xfrm>
          <a:prstGeom prst="rect">
            <a:avLst/>
          </a:prstGeom>
        </p:spPr>
      </p:pic>
    </p:spTree>
    <p:extLst>
      <p:ext uri="{BB962C8B-B14F-4D97-AF65-F5344CB8AC3E}">
        <p14:creationId xmlns:p14="http://schemas.microsoft.com/office/powerpoint/2010/main" xmlns="" val="2960614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4D8C5FD9-C506-428B-9D44-5D2FB9ED86FF}"/>
              </a:ext>
            </a:extLst>
          </p:cNvPr>
          <p:cNvSpPr/>
          <p:nvPr/>
        </p:nvSpPr>
        <p:spPr>
          <a:xfrm>
            <a:off x="9270413" y="2201258"/>
            <a:ext cx="1914241" cy="2486745"/>
          </a:xfrm>
          <a:prstGeom prst="rect">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xmlns="" id="{AEF4ED9F-AFB7-124B-952F-D1ED195F4AEA}"/>
              </a:ext>
            </a:extLst>
          </p:cNvPr>
          <p:cNvCxnSpPr>
            <a:cxnSpLocks/>
          </p:cNvCxnSpPr>
          <p:nvPr/>
        </p:nvCxnSpPr>
        <p:spPr>
          <a:xfrm>
            <a:off x="2373331" y="0"/>
            <a:ext cx="0" cy="685800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267F7732-5B87-C541-9752-6EF5576BA274}"/>
              </a:ext>
            </a:extLst>
          </p:cNvPr>
          <p:cNvSpPr txBox="1"/>
          <p:nvPr/>
        </p:nvSpPr>
        <p:spPr>
          <a:xfrm>
            <a:off x="2607235" y="308696"/>
            <a:ext cx="9051851"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000" b="0" i="0" u="none" strike="noStrike" kern="1200" cap="none" spc="0" normalizeH="0" baseline="0" noProof="0" dirty="0">
                <a:ln>
                  <a:noFill/>
                </a:ln>
                <a:solidFill>
                  <a:srgbClr val="4C737F"/>
                </a:solidFill>
                <a:effectLst/>
                <a:uLnTx/>
                <a:uFillTx/>
                <a:latin typeface="Grifo L" panose="02050503090505060204" pitchFamily="18" charset="77"/>
                <a:ea typeface="+mn-ea"/>
                <a:cs typeface="Arial" panose="020B0604020202020204" pitchFamily="34" charset="0"/>
              </a:rPr>
              <a:t>מנגנוני מימון </a:t>
            </a:r>
            <a:r>
              <a:rPr kumimoji="0" lang="es-ES" sz="3000" b="0" i="0" u="none" strike="noStrike" kern="1200" cap="none" spc="0" normalizeH="0" baseline="0" noProof="0" dirty="0">
                <a:ln>
                  <a:noFill/>
                </a:ln>
                <a:solidFill>
                  <a:srgbClr val="4C737F"/>
                </a:solidFill>
                <a:effectLst/>
                <a:uLnTx/>
                <a:uFillTx/>
                <a:latin typeface="Grifo L" panose="02050503090505060204" pitchFamily="18" charset="77"/>
                <a:ea typeface="+mn-ea"/>
                <a:cs typeface="+mn-cs"/>
              </a:rPr>
              <a:t>Warehouse </a:t>
            </a:r>
            <a:r>
              <a:rPr kumimoji="0" lang="he-IL" sz="3000" b="0" i="0" u="none" strike="noStrike" kern="1200" cap="none" spc="0" normalizeH="0" baseline="0" noProof="0" dirty="0">
                <a:ln>
                  <a:noFill/>
                </a:ln>
                <a:solidFill>
                  <a:srgbClr val="4C737F"/>
                </a:solidFill>
                <a:effectLst/>
                <a:uLnTx/>
                <a:uFillTx/>
                <a:latin typeface="Grifo L" panose="02050503090505060204" pitchFamily="18" charset="77"/>
                <a:ea typeface="+mn-ea"/>
                <a:cs typeface="+mn-cs"/>
              </a:rPr>
              <a:t> </a:t>
            </a:r>
            <a:r>
              <a:rPr kumimoji="0" lang="he-IL" sz="3000" b="0" i="0" u="none" strike="noStrike" kern="1200" cap="none" spc="0" normalizeH="0" baseline="0" noProof="0" dirty="0">
                <a:ln>
                  <a:noFill/>
                </a:ln>
                <a:solidFill>
                  <a:srgbClr val="4C737F"/>
                </a:solidFill>
                <a:effectLst/>
                <a:uLnTx/>
                <a:uFillTx/>
                <a:latin typeface="Grifo L" panose="02050503090505060204" pitchFamily="18" charset="77"/>
                <a:ea typeface="+mn-ea"/>
                <a:cs typeface="Arial" panose="020B0604020202020204" pitchFamily="34" charset="0"/>
              </a:rPr>
              <a:t>ומינוף חכם</a:t>
            </a:r>
            <a:endParaRPr kumimoji="0" lang="es-ES" sz="3000" b="0" i="0" u="none" strike="noStrike" kern="1200" cap="none" spc="0" normalizeH="0" baseline="0" noProof="0" dirty="0">
              <a:ln>
                <a:noFill/>
              </a:ln>
              <a:solidFill>
                <a:srgbClr val="4C737F"/>
              </a:solidFill>
              <a:effectLst/>
              <a:uLnTx/>
              <a:uFillTx/>
              <a:latin typeface="Grifo L" panose="02050503090505060204" pitchFamily="18" charset="77"/>
              <a:ea typeface="+mn-ea"/>
              <a:cs typeface="+mn-cs"/>
            </a:endParaRPr>
          </a:p>
        </p:txBody>
      </p:sp>
      <p:sp>
        <p:nvSpPr>
          <p:cNvPr id="21" name="TextBox 20">
            <a:extLst>
              <a:ext uri="{FF2B5EF4-FFF2-40B4-BE49-F238E27FC236}">
                <a16:creationId xmlns:a16="http://schemas.microsoft.com/office/drawing/2014/main" xmlns="" id="{94D5F329-9199-4B9E-8573-D7DF49FA503F}"/>
              </a:ext>
            </a:extLst>
          </p:cNvPr>
          <p:cNvSpPr txBox="1"/>
          <p:nvPr/>
        </p:nvSpPr>
        <p:spPr>
          <a:xfrm>
            <a:off x="6029774" y="792136"/>
            <a:ext cx="559224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srgbClr val="35A3AF"/>
                </a:solidFill>
                <a:effectLst/>
                <a:uLnTx/>
                <a:uFillTx/>
                <a:latin typeface="Helvetica Light" panose="020B0403020202020204" pitchFamily="34" charset="0"/>
                <a:ea typeface="+mn-ea"/>
                <a:cs typeface="Arial" panose="020B0604020202020204" pitchFamily="34" charset="0"/>
              </a:rPr>
              <a:t>פרופיל סיכון הלוואה</a:t>
            </a:r>
            <a:endParaRPr kumimoji="0" lang="en-US" sz="1400" b="1" i="0" u="none" strike="noStrike" kern="1200" cap="none" spc="0" normalizeH="0" baseline="0" noProof="0" dirty="0">
              <a:ln>
                <a:noFill/>
              </a:ln>
              <a:solidFill>
                <a:srgbClr val="35A3AF"/>
              </a:solidFill>
              <a:effectLst/>
              <a:uLnTx/>
              <a:uFillTx/>
              <a:latin typeface="Helvetica Light" panose="020B0403020202020204" pitchFamily="34" charset="0"/>
              <a:ea typeface="+mn-ea"/>
              <a:cs typeface="+mn-cs"/>
            </a:endParaRPr>
          </a:p>
        </p:txBody>
      </p:sp>
      <p:sp>
        <p:nvSpPr>
          <p:cNvPr id="6" name="TextBox 5">
            <a:extLst>
              <a:ext uri="{FF2B5EF4-FFF2-40B4-BE49-F238E27FC236}">
                <a16:creationId xmlns:a16="http://schemas.microsoft.com/office/drawing/2014/main" xmlns="" id="{0A3013BF-F67C-4C10-8E0A-B8259E6D0B9F}"/>
              </a:ext>
            </a:extLst>
          </p:cNvPr>
          <p:cNvSpPr txBox="1"/>
          <p:nvPr/>
        </p:nvSpPr>
        <p:spPr>
          <a:xfrm>
            <a:off x="405913" y="1131406"/>
            <a:ext cx="11216107" cy="314830"/>
          </a:xfrm>
          <a:prstGeom prst="rect">
            <a:avLst/>
          </a:prstGeom>
          <a:noFill/>
        </p:spPr>
        <p:txBody>
          <a:bodyPr wrap="square" rtlCol="0">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מימון </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warehouse </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מאפשר ל-</a:t>
            </a:r>
            <a:r>
              <a:rPr kumimoji="0" lang="en-US" sz="1100" b="0" i="0" u="none" strike="noStrike" kern="1200" cap="none" spc="0" normalizeH="0" baseline="0" noProof="0" dirty="0" err="1">
                <a:ln>
                  <a:noFill/>
                </a:ln>
                <a:solidFill>
                  <a:prstClr val="black"/>
                </a:solidFill>
                <a:effectLst/>
                <a:uLnTx/>
                <a:uFillTx/>
                <a:latin typeface="Helvetica Light" panose="020B0403020202020204" pitchFamily="34" charset="0"/>
                <a:ea typeface="+mn-ea"/>
                <a:cs typeface="+mn-cs"/>
              </a:rPr>
              <a:t>DMT</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גישה למינוף. בדוגמה הבאה מוצגת הלוואה היפותטית – הלוואת גישור בסך 10 מיליון דולר</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a:t>
            </a:r>
          </a:p>
        </p:txBody>
      </p:sp>
      <p:sp>
        <p:nvSpPr>
          <p:cNvPr id="2" name="TextBox 1">
            <a:extLst>
              <a:ext uri="{FF2B5EF4-FFF2-40B4-BE49-F238E27FC236}">
                <a16:creationId xmlns:a16="http://schemas.microsoft.com/office/drawing/2014/main" xmlns="" id="{EDBFA976-8D09-46CC-9E4E-79492CCD3558}"/>
              </a:ext>
            </a:extLst>
          </p:cNvPr>
          <p:cNvSpPr txBox="1"/>
          <p:nvPr/>
        </p:nvSpPr>
        <p:spPr>
          <a:xfrm>
            <a:off x="3699995" y="2593169"/>
            <a:ext cx="1911096" cy="261610"/>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1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מימון </a:t>
            </a:r>
            <a:r>
              <a:rPr kumimoji="0" lang="en-US" sz="11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rPr>
              <a:t>warehouse</a:t>
            </a:r>
            <a:r>
              <a:rPr kumimoji="0" lang="he-IL" sz="11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 </a:t>
            </a:r>
            <a:endParaRPr kumimoji="0" lang="en-US" sz="11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endParaRPr>
          </a:p>
        </p:txBody>
      </p:sp>
      <p:sp>
        <p:nvSpPr>
          <p:cNvPr id="12" name="Rectangle 11">
            <a:extLst>
              <a:ext uri="{FF2B5EF4-FFF2-40B4-BE49-F238E27FC236}">
                <a16:creationId xmlns:a16="http://schemas.microsoft.com/office/drawing/2014/main" xmlns="" id="{43846BFF-E39B-4BCB-A982-DC16B58E9003}"/>
              </a:ext>
            </a:extLst>
          </p:cNvPr>
          <p:cNvSpPr/>
          <p:nvPr/>
        </p:nvSpPr>
        <p:spPr>
          <a:xfrm>
            <a:off x="1822967" y="2199880"/>
            <a:ext cx="1911096" cy="2486744"/>
          </a:xfrm>
          <a:prstGeom prst="rect">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AA17BE9C-E1CB-4ED6-B144-39F4D7307B90}"/>
              </a:ext>
            </a:extLst>
          </p:cNvPr>
          <p:cNvSpPr/>
          <p:nvPr/>
        </p:nvSpPr>
        <p:spPr>
          <a:xfrm>
            <a:off x="1886669" y="2237334"/>
            <a:ext cx="1783691" cy="2411433"/>
          </a:xfrm>
          <a:prstGeom prst="rect">
            <a:avLst/>
          </a:prstGeom>
          <a:solidFill>
            <a:srgbClr val="2E4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D168EC3B-B117-4702-8A8E-D9B7A11673AC}"/>
              </a:ext>
            </a:extLst>
          </p:cNvPr>
          <p:cNvSpPr txBox="1"/>
          <p:nvPr/>
        </p:nvSpPr>
        <p:spPr>
          <a:xfrm>
            <a:off x="5013990" y="1717829"/>
            <a:ext cx="3040297" cy="307777"/>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מימון מובנה עם</a:t>
            </a:r>
            <a:r>
              <a:rPr kumimoji="0" lang="en-US" sz="14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rPr>
              <a:t>warehouse </a:t>
            </a:r>
          </a:p>
        </p:txBody>
      </p:sp>
      <p:sp>
        <p:nvSpPr>
          <p:cNvPr id="19" name="Rectangle 18">
            <a:extLst>
              <a:ext uri="{FF2B5EF4-FFF2-40B4-BE49-F238E27FC236}">
                <a16:creationId xmlns:a16="http://schemas.microsoft.com/office/drawing/2014/main" xmlns="" id="{32C83EFD-411F-4338-ADCA-4F1B28036BC4}"/>
              </a:ext>
            </a:extLst>
          </p:cNvPr>
          <p:cNvSpPr/>
          <p:nvPr/>
        </p:nvSpPr>
        <p:spPr>
          <a:xfrm>
            <a:off x="5577022" y="2199879"/>
            <a:ext cx="1914241" cy="2488124"/>
          </a:xfrm>
          <a:prstGeom prst="rect">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1E1A7922-918B-4E4B-914D-FDA1442DE8A4}"/>
              </a:ext>
            </a:extLst>
          </p:cNvPr>
          <p:cNvSpPr/>
          <p:nvPr/>
        </p:nvSpPr>
        <p:spPr>
          <a:xfrm>
            <a:off x="9334217" y="4046385"/>
            <a:ext cx="1786625" cy="602383"/>
          </a:xfrm>
          <a:prstGeom prst="rect">
            <a:avLst/>
          </a:prstGeom>
          <a:solidFill>
            <a:srgbClr val="35A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xmlns="" id="{3A063F1A-808C-456B-AFEA-748ECA10ED7B}"/>
              </a:ext>
            </a:extLst>
          </p:cNvPr>
          <p:cNvSpPr/>
          <p:nvPr/>
        </p:nvSpPr>
        <p:spPr>
          <a:xfrm>
            <a:off x="5648593" y="4057781"/>
            <a:ext cx="1786625" cy="590988"/>
          </a:xfrm>
          <a:prstGeom prst="rect">
            <a:avLst/>
          </a:prstGeom>
          <a:solidFill>
            <a:srgbClr val="4C7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xmlns="" id="{19D267AE-DA4A-4042-B537-E6A6F0FBE4B4}"/>
              </a:ext>
            </a:extLst>
          </p:cNvPr>
          <p:cNvSpPr/>
          <p:nvPr/>
        </p:nvSpPr>
        <p:spPr>
          <a:xfrm>
            <a:off x="5640829" y="2237304"/>
            <a:ext cx="1786625" cy="1770509"/>
          </a:xfrm>
          <a:prstGeom prst="rect">
            <a:avLst/>
          </a:prstGeom>
          <a:solidFill>
            <a:srgbClr val="777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Isosceles Triangle 14">
            <a:extLst>
              <a:ext uri="{FF2B5EF4-FFF2-40B4-BE49-F238E27FC236}">
                <a16:creationId xmlns:a16="http://schemas.microsoft.com/office/drawing/2014/main" xmlns="" id="{ABFE3760-ACB8-49F2-BCEA-8581CA50B199}"/>
              </a:ext>
            </a:extLst>
          </p:cNvPr>
          <p:cNvSpPr/>
          <p:nvPr/>
        </p:nvSpPr>
        <p:spPr>
          <a:xfrm rot="5400000">
            <a:off x="3982234" y="3481849"/>
            <a:ext cx="1346617" cy="389835"/>
          </a:xfrm>
          <a:prstGeom prst="triangle">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40E8BEF9-48D7-44FD-AA64-6CB872278977}"/>
              </a:ext>
            </a:extLst>
          </p:cNvPr>
          <p:cNvSpPr txBox="1"/>
          <p:nvPr/>
        </p:nvSpPr>
        <p:spPr>
          <a:xfrm>
            <a:off x="1636752" y="1728948"/>
            <a:ext cx="22835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מה רואה הלווה שלנו...</a:t>
            </a:r>
            <a:endParaRPr kumimoji="0" lang="en-US" sz="14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endParaRPr>
          </a:p>
        </p:txBody>
      </p:sp>
      <p:sp>
        <p:nvSpPr>
          <p:cNvPr id="27" name="TextBox 26">
            <a:extLst>
              <a:ext uri="{FF2B5EF4-FFF2-40B4-BE49-F238E27FC236}">
                <a16:creationId xmlns:a16="http://schemas.microsoft.com/office/drawing/2014/main" xmlns="" id="{ABAA9BDA-11E3-4EFD-8AC6-16FD2153FADE}"/>
              </a:ext>
            </a:extLst>
          </p:cNvPr>
          <p:cNvSpPr txBox="1"/>
          <p:nvPr/>
        </p:nvSpPr>
        <p:spPr>
          <a:xfrm>
            <a:off x="296910" y="3050270"/>
            <a:ext cx="93760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יחס הלוואה לערך 75%</a:t>
            </a:r>
            <a:r>
              <a:rPr kumimoji="0" lang="en-US"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rPr>
              <a:t/>
            </a:r>
            <a:br>
              <a:rPr kumimoji="0" lang="en-US"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rPr>
            </a:br>
            <a:r>
              <a:rPr kumimoji="0" lang="en-US" sz="1100" b="1" i="0" u="none" strike="noStrike" kern="1200" cap="none" spc="0" normalizeH="0" baseline="0" noProof="0" dirty="0">
                <a:ln>
                  <a:noFill/>
                </a:ln>
                <a:solidFill>
                  <a:srgbClr val="5B9BD5">
                    <a:lumMod val="60000"/>
                    <a:lumOff val="40000"/>
                  </a:srgbClr>
                </a:solidFill>
                <a:effectLst/>
                <a:uLnTx/>
                <a:uFillTx/>
                <a:latin typeface="Helvetica Light" panose="020B0403020202020204" pitchFamily="34" charset="0"/>
                <a:ea typeface="+mn-ea"/>
                <a:cs typeface="+mn-cs"/>
              </a:rPr>
              <a:t>SOFR+475</a:t>
            </a:r>
          </a:p>
        </p:txBody>
      </p:sp>
      <p:sp>
        <p:nvSpPr>
          <p:cNvPr id="35" name="TextBox 34">
            <a:extLst>
              <a:ext uri="{FF2B5EF4-FFF2-40B4-BE49-F238E27FC236}">
                <a16:creationId xmlns:a16="http://schemas.microsoft.com/office/drawing/2014/main" xmlns="" id="{F57F0BD4-782A-49F4-966C-3FFE69ABAF32}"/>
              </a:ext>
            </a:extLst>
          </p:cNvPr>
          <p:cNvSpPr txBox="1"/>
          <p:nvPr/>
        </p:nvSpPr>
        <p:spPr>
          <a:xfrm>
            <a:off x="8145769" y="4206589"/>
            <a:ext cx="1067716" cy="600164"/>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יחס הלוואה לערך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rPr>
              <a:t>56-75%</a:t>
            </a:r>
          </a:p>
        </p:txBody>
      </p:sp>
      <p:sp>
        <p:nvSpPr>
          <p:cNvPr id="37" name="TextBox 36">
            <a:extLst>
              <a:ext uri="{FF2B5EF4-FFF2-40B4-BE49-F238E27FC236}">
                <a16:creationId xmlns:a16="http://schemas.microsoft.com/office/drawing/2014/main" xmlns="" id="{E6F8E112-63D4-436B-81AA-8DD2EA6921ED}"/>
              </a:ext>
            </a:extLst>
          </p:cNvPr>
          <p:cNvSpPr txBox="1"/>
          <p:nvPr/>
        </p:nvSpPr>
        <p:spPr>
          <a:xfrm>
            <a:off x="8186578" y="2795342"/>
            <a:ext cx="1083836" cy="600164"/>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יחס הלוואה לערך</a:t>
            </a:r>
            <a:r>
              <a:rPr kumimoji="0" lang="en-US"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rPr>
              <a:t> 56% </a:t>
            </a:r>
            <a:br>
              <a:rPr kumimoji="0" lang="en-US" sz="1100" b="0"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rPr>
            </a:br>
            <a:r>
              <a:rPr kumimoji="0" lang="en-US" sz="1100" b="1" i="0" u="none" strike="noStrike" kern="1200" cap="none" spc="0" normalizeH="0" baseline="0" noProof="0" dirty="0">
                <a:ln>
                  <a:noFill/>
                </a:ln>
                <a:solidFill>
                  <a:srgbClr val="5B9BD5">
                    <a:lumMod val="60000"/>
                    <a:lumOff val="40000"/>
                  </a:srgbClr>
                </a:solidFill>
                <a:effectLst/>
                <a:uLnTx/>
                <a:uFillTx/>
                <a:latin typeface="Helvetica Light" panose="020B0403020202020204" pitchFamily="34" charset="0"/>
                <a:ea typeface="+mn-ea"/>
                <a:cs typeface="+mn-cs"/>
              </a:rPr>
              <a:t>SOFR+280</a:t>
            </a:r>
          </a:p>
        </p:txBody>
      </p:sp>
      <p:sp>
        <p:nvSpPr>
          <p:cNvPr id="39" name="TextBox 38">
            <a:extLst>
              <a:ext uri="{FF2B5EF4-FFF2-40B4-BE49-F238E27FC236}">
                <a16:creationId xmlns:a16="http://schemas.microsoft.com/office/drawing/2014/main" xmlns="" id="{15F2701B-F927-4FEA-801A-BC0582A8C8C3}"/>
              </a:ext>
            </a:extLst>
          </p:cNvPr>
          <p:cNvSpPr txBox="1"/>
          <p:nvPr/>
        </p:nvSpPr>
        <p:spPr>
          <a:xfrm>
            <a:off x="1874496" y="3248599"/>
            <a:ext cx="1764704" cy="42075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Arial" panose="020B0604020202020204" pitchFamily="34" charset="0"/>
              </a:rPr>
              <a:t>הלוואת </a:t>
            </a:r>
            <a:r>
              <a:rPr kumimoji="0" lang="en-US" sz="1067" b="0" i="0" u="none" strike="noStrike" kern="1200" cap="none" spc="0" normalizeH="0" baseline="0" noProof="0" dirty="0" err="1">
                <a:ln>
                  <a:noFill/>
                </a:ln>
                <a:solidFill>
                  <a:prstClr val="white"/>
                </a:solidFill>
                <a:effectLst/>
                <a:uLnTx/>
                <a:uFillTx/>
                <a:latin typeface="Helvetica Light" panose="020B0403020202020204" pitchFamily="34" charset="0"/>
                <a:ea typeface="+mn-ea"/>
                <a:cs typeface="+mn-cs"/>
              </a:rPr>
              <a:t>DMT</a:t>
            </a:r>
            <a:r>
              <a:rPr kumimoji="0" lang="en-US"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
            </a:r>
            <a:br>
              <a:rPr kumimoji="0" lang="en-US"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br>
            <a:r>
              <a:rPr kumimoji="0" lang="he-IL" sz="1067" b="1" i="0" u="none" strike="noStrike" kern="1200" cap="none" spc="0" normalizeH="0" baseline="0" noProof="0" dirty="0">
                <a:ln>
                  <a:noFill/>
                </a:ln>
                <a:solidFill>
                  <a:prstClr val="white"/>
                </a:solidFill>
                <a:effectLst/>
                <a:uLnTx/>
                <a:uFillTx/>
                <a:latin typeface="Helvetica Light" panose="020B0403020202020204" pitchFamily="34" charset="0"/>
                <a:ea typeface="+mn-ea"/>
                <a:cs typeface="Arial" panose="020B0604020202020204" pitchFamily="34" charset="0"/>
              </a:rPr>
              <a:t>10 מיליון דולר</a:t>
            </a:r>
            <a:endParaRPr kumimoji="0" lang="en-US" sz="1067" b="1"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p:txBody>
      </p:sp>
      <p:sp>
        <p:nvSpPr>
          <p:cNvPr id="43" name="TextBox 42">
            <a:extLst>
              <a:ext uri="{FF2B5EF4-FFF2-40B4-BE49-F238E27FC236}">
                <a16:creationId xmlns:a16="http://schemas.microsoft.com/office/drawing/2014/main" xmlns="" id="{6A2B36AE-26E2-47AF-BC07-8C9DD940A170}"/>
              </a:ext>
            </a:extLst>
          </p:cNvPr>
          <p:cNvSpPr txBox="1"/>
          <p:nvPr/>
        </p:nvSpPr>
        <p:spPr>
          <a:xfrm>
            <a:off x="5883663" y="2972692"/>
            <a:ext cx="1316663" cy="42075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Arial" panose="020B0604020202020204" pitchFamily="34" charset="0"/>
              </a:rPr>
              <a:t>מימון </a:t>
            </a:r>
            <a:r>
              <a:rPr kumimoji="0" lang="en-US"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t>WAREHOUSE</a:t>
            </a:r>
            <a:br>
              <a:rPr kumimoji="0" lang="en-US"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rPr>
            </a:br>
            <a:r>
              <a:rPr kumimoji="0" lang="he-IL" sz="1067" b="1" i="0" u="none" strike="noStrike" kern="1200" cap="none" spc="0" normalizeH="0" baseline="0" noProof="0" dirty="0">
                <a:ln>
                  <a:noFill/>
                </a:ln>
                <a:solidFill>
                  <a:prstClr val="white"/>
                </a:solidFill>
                <a:effectLst/>
                <a:uLnTx/>
                <a:uFillTx/>
                <a:latin typeface="Helvetica Light" panose="020B0403020202020204" pitchFamily="34" charset="0"/>
                <a:ea typeface="+mn-ea"/>
                <a:cs typeface="Arial" panose="020B0604020202020204" pitchFamily="34" charset="0"/>
              </a:rPr>
              <a:t>7.5 מיליון דולר</a:t>
            </a:r>
            <a:endParaRPr kumimoji="0" lang="en-US" sz="1067" b="1"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p:txBody>
      </p:sp>
      <p:sp>
        <p:nvSpPr>
          <p:cNvPr id="47" name="TextBox 46">
            <a:extLst>
              <a:ext uri="{FF2B5EF4-FFF2-40B4-BE49-F238E27FC236}">
                <a16:creationId xmlns:a16="http://schemas.microsoft.com/office/drawing/2014/main" xmlns="" id="{424FA76A-2FDC-4412-8AA6-FF4B7CD88973}"/>
              </a:ext>
            </a:extLst>
          </p:cNvPr>
          <p:cNvSpPr txBox="1"/>
          <p:nvPr/>
        </p:nvSpPr>
        <p:spPr>
          <a:xfrm>
            <a:off x="5845577" y="4125677"/>
            <a:ext cx="1377123" cy="42075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Arial" panose="020B0604020202020204" pitchFamily="34" charset="0"/>
              </a:rPr>
              <a:t>הון </a:t>
            </a:r>
            <a:r>
              <a:rPr kumimoji="0" lang="en-US" sz="1067" b="0" i="0" u="none" strike="noStrike" kern="1200" cap="none" spc="0" normalizeH="0" baseline="0" noProof="0" dirty="0" err="1">
                <a:ln>
                  <a:noFill/>
                </a:ln>
                <a:solidFill>
                  <a:prstClr val="white"/>
                </a:solidFill>
                <a:effectLst/>
                <a:uLnTx/>
                <a:uFillTx/>
                <a:latin typeface="Helvetica Light" panose="020B0403020202020204" pitchFamily="34" charset="0"/>
                <a:ea typeface="+mn-ea"/>
                <a:cs typeface="+mn-cs"/>
              </a:rPr>
              <a:t>DMT</a:t>
            </a:r>
            <a:endParaRPr kumimoji="0" lang="en-US" sz="1067" b="0"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067" b="1" i="0" u="none" strike="noStrike" kern="1200" cap="none" spc="0" normalizeH="0" baseline="0" noProof="0" dirty="0">
                <a:ln>
                  <a:noFill/>
                </a:ln>
                <a:solidFill>
                  <a:prstClr val="white"/>
                </a:solidFill>
                <a:effectLst/>
                <a:uLnTx/>
                <a:uFillTx/>
                <a:latin typeface="Helvetica Light" panose="020B0403020202020204" pitchFamily="34" charset="0"/>
                <a:ea typeface="+mn-ea"/>
                <a:cs typeface="Arial" panose="020B0604020202020204" pitchFamily="34" charset="0"/>
              </a:rPr>
              <a:t>2.5 מיליון דולר</a:t>
            </a:r>
            <a:endParaRPr kumimoji="0" lang="en-US" sz="1067" b="1" i="0" u="none" strike="noStrike" kern="1200" cap="none" spc="0" normalizeH="0" baseline="0" noProof="0" dirty="0">
              <a:ln>
                <a:noFill/>
              </a:ln>
              <a:solidFill>
                <a:prstClr val="white"/>
              </a:solidFill>
              <a:effectLst/>
              <a:uLnTx/>
              <a:uFillTx/>
              <a:latin typeface="Helvetica Light" panose="020B0403020202020204" pitchFamily="34" charset="0"/>
              <a:ea typeface="+mn-ea"/>
              <a:cs typeface="+mn-cs"/>
            </a:endParaRPr>
          </a:p>
        </p:txBody>
      </p:sp>
      <p:sp>
        <p:nvSpPr>
          <p:cNvPr id="49" name="Content Placeholder 2">
            <a:extLst>
              <a:ext uri="{FF2B5EF4-FFF2-40B4-BE49-F238E27FC236}">
                <a16:creationId xmlns:a16="http://schemas.microsoft.com/office/drawing/2014/main" xmlns="" id="{2DF60AE2-8862-4F1B-B92B-EED521454F6A}"/>
              </a:ext>
            </a:extLst>
          </p:cNvPr>
          <p:cNvSpPr txBox="1">
            <a:spLocks/>
          </p:cNvSpPr>
          <p:nvPr/>
        </p:nvSpPr>
        <p:spPr bwMode="auto">
          <a:xfrm>
            <a:off x="490264" y="5232798"/>
            <a:ext cx="11216107" cy="474639"/>
          </a:xfrm>
          <a:prstGeom prst="rect">
            <a:avLst/>
          </a:prstGeom>
          <a:solidFill>
            <a:schemeClr val="bg1"/>
          </a:solidFill>
          <a:ln w="9525">
            <a:noFill/>
            <a:miter lim="800000"/>
            <a:headEnd/>
            <a:tailEnd/>
          </a:ln>
          <a:effectLst/>
        </p:spPr>
        <p:txBody>
          <a:bodyPr vert="horz" wrap="square" lIns="0" tIns="0" rIns="0" bIns="0" numCol="1" anchor="ctr" anchorCtr="0" compatLnSpc="1">
            <a:prstTxWarp prst="textNoShape">
              <a:avLst/>
            </a:prstTxWarp>
          </a:bodyPr>
          <a:lstStyle>
            <a:lvl1pPr marL="0" indent="0" algn="l" rtl="0" fontAlgn="base">
              <a:lnSpc>
                <a:spcPct val="110000"/>
              </a:lnSpc>
              <a:spcBef>
                <a:spcPts val="2000"/>
              </a:spcBef>
              <a:spcAft>
                <a:spcPct val="0"/>
              </a:spcAft>
              <a:buNone/>
              <a:defRPr sz="1400" b="0">
                <a:solidFill>
                  <a:schemeClr val="accent1"/>
                </a:solidFill>
                <a:latin typeface="Univers LT Pro 45 Light" panose="020B0403020202020204" pitchFamily="34" charset="0"/>
                <a:ea typeface="+mn-ea"/>
                <a:cs typeface="+mn-cs"/>
              </a:defRPr>
            </a:lvl1pPr>
            <a:lvl2pPr marL="3538" indent="0" algn="l" rtl="0" fontAlgn="base">
              <a:lnSpc>
                <a:spcPct val="110000"/>
              </a:lnSpc>
              <a:spcBef>
                <a:spcPts val="300"/>
              </a:spcBef>
              <a:spcAft>
                <a:spcPct val="0"/>
              </a:spcAft>
              <a:buNone/>
              <a:defRPr sz="1200">
                <a:solidFill>
                  <a:schemeClr val="tx1"/>
                </a:solidFill>
                <a:latin typeface="Univers LT Pro 45 Light" panose="020B0403020202020204" pitchFamily="34" charset="0"/>
              </a:defRPr>
            </a:lvl2pPr>
            <a:lvl3pPr marL="171450" indent="-171450" algn="l" rtl="0" fontAlgn="base">
              <a:lnSpc>
                <a:spcPct val="110000"/>
              </a:lnSpc>
              <a:spcBef>
                <a:spcPts val="300"/>
              </a:spcBef>
              <a:spcAft>
                <a:spcPct val="0"/>
              </a:spcAft>
              <a:buClr>
                <a:schemeClr val="accent2"/>
              </a:buClr>
              <a:buSzPct val="90000"/>
              <a:buFont typeface="Arial" panose="020B0604020202020204" pitchFamily="34" charset="0"/>
              <a:buChar char="•"/>
              <a:defRPr lang="en-US" sz="1200" b="0" dirty="0">
                <a:solidFill>
                  <a:schemeClr val="tx1"/>
                </a:solidFill>
                <a:latin typeface="Univers LT Pro 45 Light" panose="020B0403020202020204" pitchFamily="34" charset="0"/>
                <a:ea typeface="+mn-ea"/>
                <a:cs typeface="+mn-cs"/>
              </a:defRPr>
            </a:lvl3pPr>
            <a:lvl4pPr marL="341313" indent="-169863" algn="l" rtl="0" fontAlgn="base">
              <a:lnSpc>
                <a:spcPct val="110000"/>
              </a:lnSpc>
              <a:spcBef>
                <a:spcPts val="300"/>
              </a:spcBef>
              <a:spcAft>
                <a:spcPct val="0"/>
              </a:spcAft>
              <a:buClr>
                <a:schemeClr val="accent2"/>
              </a:buClr>
              <a:buSzPct val="90000"/>
              <a:buChar char="–"/>
              <a:defRPr sz="1200">
                <a:solidFill>
                  <a:schemeClr val="tx1"/>
                </a:solidFill>
                <a:latin typeface="Univers LT Pro 45 Light" panose="020B0403020202020204" pitchFamily="34" charset="0"/>
              </a:defRPr>
            </a:lvl4pPr>
            <a:lvl5pPr marL="511175" indent="-169863" algn="l" rtl="0" fontAlgn="base">
              <a:lnSpc>
                <a:spcPct val="110000"/>
              </a:lnSpc>
              <a:spcBef>
                <a:spcPts val="300"/>
              </a:spcBef>
              <a:spcAft>
                <a:spcPct val="0"/>
              </a:spcAft>
              <a:buClr>
                <a:schemeClr val="accent2"/>
              </a:buClr>
              <a:buSzPct val="90000"/>
              <a:buFont typeface="Wingdings" panose="05000000000000000000" pitchFamily="2" charset="2"/>
              <a:buChar char="§"/>
              <a:defRPr sz="1200">
                <a:solidFill>
                  <a:schemeClr val="tx1"/>
                </a:solidFill>
                <a:latin typeface="Univers LT Pro 45 Light" panose="020B0403020202020204" pitchFamily="34" charset="0"/>
              </a:defRPr>
            </a:lvl5pPr>
            <a:lvl6pPr marL="2801767" indent="-254706" algn="l" rtl="0" fontAlgn="base">
              <a:lnSpc>
                <a:spcPct val="110000"/>
              </a:lnSpc>
              <a:spcBef>
                <a:spcPct val="30000"/>
              </a:spcBef>
              <a:spcAft>
                <a:spcPct val="0"/>
              </a:spcAft>
              <a:buChar char="»"/>
              <a:defRPr sz="1600">
                <a:solidFill>
                  <a:schemeClr val="tx1"/>
                </a:solidFill>
                <a:latin typeface="+mn-lt"/>
              </a:defRPr>
            </a:lvl6pPr>
            <a:lvl7pPr marL="3311180" indent="-254706" algn="l" rtl="0" fontAlgn="base">
              <a:lnSpc>
                <a:spcPct val="110000"/>
              </a:lnSpc>
              <a:spcBef>
                <a:spcPct val="30000"/>
              </a:spcBef>
              <a:spcAft>
                <a:spcPct val="0"/>
              </a:spcAft>
              <a:buChar char="»"/>
              <a:defRPr sz="1600">
                <a:solidFill>
                  <a:schemeClr val="tx1"/>
                </a:solidFill>
                <a:latin typeface="+mn-lt"/>
              </a:defRPr>
            </a:lvl7pPr>
            <a:lvl8pPr marL="3820592" indent="-254706" algn="l" rtl="0" fontAlgn="base">
              <a:lnSpc>
                <a:spcPct val="110000"/>
              </a:lnSpc>
              <a:spcBef>
                <a:spcPct val="30000"/>
              </a:spcBef>
              <a:spcAft>
                <a:spcPct val="0"/>
              </a:spcAft>
              <a:buChar char="»"/>
              <a:defRPr sz="1600">
                <a:solidFill>
                  <a:schemeClr val="tx1"/>
                </a:solidFill>
                <a:latin typeface="+mn-lt"/>
              </a:defRPr>
            </a:lvl8pPr>
            <a:lvl9pPr marL="4330004" indent="-254706" algn="l" rtl="0" fontAlgn="base">
              <a:lnSpc>
                <a:spcPct val="110000"/>
              </a:lnSpc>
              <a:spcBef>
                <a:spcPct val="30000"/>
              </a:spcBef>
              <a:spcAft>
                <a:spcPct val="0"/>
              </a:spcAft>
              <a:buChar char="»"/>
              <a:defRPr sz="1600">
                <a:solidFill>
                  <a:schemeClr val="tx1"/>
                </a:solidFill>
                <a:latin typeface="+mn-lt"/>
              </a:defRPr>
            </a:lvl9pPr>
          </a:lstStyle>
          <a:p>
            <a:pPr marL="0" marR="0" lvl="0" indent="0" algn="just" defTabSz="914400" rtl="1" eaLnBrk="1" fontAlgn="base" latinLnBrk="0" hangingPunct="1">
              <a:lnSpc>
                <a:spcPct val="110000"/>
              </a:lnSpc>
              <a:spcBef>
                <a:spcPts val="2000"/>
              </a:spcBef>
              <a:spcAft>
                <a:spcPct val="0"/>
              </a:spcAft>
              <a:buClrTx/>
              <a:buSzTx/>
              <a:buFontTx/>
              <a:buNone/>
              <a:tabLst/>
              <a:defRPr/>
            </a:pP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הלוואת</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warehouse </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 מספקת מינוף זמני או קבוע. </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Dwight</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 הקרן ומלווה ה-</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warehouse</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 מוגנים היטב על ידי ההון העצמי הכפוף של הלווה. מלווה ה-</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warehouse</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 מרוויח גם מההון של</a:t>
            </a:r>
            <a:r>
              <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Dwight </a:t>
            </a:r>
            <a:r>
              <a:rPr kumimoji="0" lang="he-IL"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Arial" panose="020B0604020202020204" pitchFamily="34" charset="0"/>
              </a:rPr>
              <a:t> ושל הקרן בהלוואה, שמספק לו הגנה מפני ירידה של עד 45% בערך הנכס.</a:t>
            </a:r>
            <a:endParaRPr kumimoji="0" lang="en-US" sz="11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
        <p:nvSpPr>
          <p:cNvPr id="51" name="Right Bracket 50">
            <a:extLst>
              <a:ext uri="{FF2B5EF4-FFF2-40B4-BE49-F238E27FC236}">
                <a16:creationId xmlns:a16="http://schemas.microsoft.com/office/drawing/2014/main" xmlns="" id="{2568E01D-775E-49B8-85AC-04F47CD44E3E}"/>
              </a:ext>
            </a:extLst>
          </p:cNvPr>
          <p:cNvSpPr/>
          <p:nvPr/>
        </p:nvSpPr>
        <p:spPr>
          <a:xfrm rot="10800000">
            <a:off x="1227983" y="2237305"/>
            <a:ext cx="496684" cy="2411463"/>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ight Bracket 56">
            <a:extLst>
              <a:ext uri="{FF2B5EF4-FFF2-40B4-BE49-F238E27FC236}">
                <a16:creationId xmlns:a16="http://schemas.microsoft.com/office/drawing/2014/main" xmlns="" id="{661CF7E2-93CC-4A16-BD7D-373A6A384FC6}"/>
              </a:ext>
            </a:extLst>
          </p:cNvPr>
          <p:cNvSpPr/>
          <p:nvPr/>
        </p:nvSpPr>
        <p:spPr>
          <a:xfrm>
            <a:off x="7639015" y="4179701"/>
            <a:ext cx="496684" cy="469067"/>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Right Bracket 58">
            <a:extLst>
              <a:ext uri="{FF2B5EF4-FFF2-40B4-BE49-F238E27FC236}">
                <a16:creationId xmlns:a16="http://schemas.microsoft.com/office/drawing/2014/main" xmlns="" id="{27BDE561-274B-4157-8463-1AE6BBF9E5D1}"/>
              </a:ext>
            </a:extLst>
          </p:cNvPr>
          <p:cNvSpPr/>
          <p:nvPr/>
        </p:nvSpPr>
        <p:spPr>
          <a:xfrm>
            <a:off x="7649085" y="2239212"/>
            <a:ext cx="496684" cy="1844507"/>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Isosceles Triangle 37">
            <a:extLst>
              <a:ext uri="{FF2B5EF4-FFF2-40B4-BE49-F238E27FC236}">
                <a16:creationId xmlns:a16="http://schemas.microsoft.com/office/drawing/2014/main" xmlns="" id="{7F9B48C2-26ED-47F1-B43C-5B02AAF83DFF}"/>
              </a:ext>
            </a:extLst>
          </p:cNvPr>
          <p:cNvSpPr/>
          <p:nvPr/>
        </p:nvSpPr>
        <p:spPr>
          <a:xfrm rot="5400000">
            <a:off x="8921218" y="2939091"/>
            <a:ext cx="241111" cy="149160"/>
          </a:xfrm>
          <a:prstGeom prst="triangle">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Isosceles Triangle 45">
            <a:extLst>
              <a:ext uri="{FF2B5EF4-FFF2-40B4-BE49-F238E27FC236}">
                <a16:creationId xmlns:a16="http://schemas.microsoft.com/office/drawing/2014/main" xmlns="" id="{9083EAA9-81BE-4FDC-B449-F1B63D1E074F}"/>
              </a:ext>
            </a:extLst>
          </p:cNvPr>
          <p:cNvSpPr/>
          <p:nvPr/>
        </p:nvSpPr>
        <p:spPr>
          <a:xfrm rot="5400000">
            <a:off x="8921218" y="3651995"/>
            <a:ext cx="241111" cy="149160"/>
          </a:xfrm>
          <a:prstGeom prst="triangle">
            <a:avLst/>
          </a:prstGeom>
          <a:solidFill>
            <a:srgbClr val="1C303A"/>
          </a:solidFill>
          <a:ln>
            <a:solidFill>
              <a:srgbClr val="1C30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xmlns="" id="{6F7D4047-EC7A-495D-B31B-0D9AE73ADD1F}"/>
              </a:ext>
            </a:extLst>
          </p:cNvPr>
          <p:cNvSpPr/>
          <p:nvPr/>
        </p:nvSpPr>
        <p:spPr>
          <a:xfrm>
            <a:off x="9334221" y="2237309"/>
            <a:ext cx="1786625" cy="1208463"/>
          </a:xfrm>
          <a:prstGeom prst="rect">
            <a:avLst/>
          </a:prstGeom>
          <a:solidFill>
            <a:srgbClr val="777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xmlns="" id="{20A749D2-9536-4F43-86EA-3219166C9FBC}"/>
              </a:ext>
            </a:extLst>
          </p:cNvPr>
          <p:cNvSpPr txBox="1"/>
          <p:nvPr/>
        </p:nvSpPr>
        <p:spPr>
          <a:xfrm>
            <a:off x="9401580" y="4028255"/>
            <a:ext cx="1650275" cy="615553"/>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מרווח משולב להון </a:t>
            </a:r>
            <a:r>
              <a:rPr kumimoji="0" lang="en-US" sz="1100" b="0" i="0" u="none" strike="noStrike" kern="1200" cap="none" spc="0" normalizeH="0" baseline="0" noProof="0" dirty="0" err="1">
                <a:ln>
                  <a:noFill/>
                </a:ln>
                <a:solidFill>
                  <a:prstClr val="white"/>
                </a:solidFill>
                <a:effectLst/>
                <a:uLnTx/>
                <a:uFillTx/>
                <a:latin typeface="Helvetica Light" panose="020B0403020202020204"/>
                <a:ea typeface="+mn-ea"/>
                <a:cs typeface="+mn-cs"/>
              </a:rPr>
              <a:t>DMT</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/קרן </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HUD</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 =</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 </a:t>
            </a:r>
            <a:r>
              <a:rPr kumimoji="0" lang="en-US" sz="1200" b="1" i="0" u="none" strike="noStrike" kern="1200" cap="none" spc="0" normalizeH="0" baseline="0" noProof="0" dirty="0">
                <a:ln>
                  <a:noFill/>
                </a:ln>
                <a:solidFill>
                  <a:prstClr val="white"/>
                </a:solidFill>
                <a:effectLst/>
                <a:uLnTx/>
                <a:uFillTx/>
                <a:latin typeface="Helvetica Light" panose="020B0403020202020204"/>
                <a:ea typeface="+mn-ea"/>
                <a:cs typeface="+mn-cs"/>
              </a:rPr>
              <a:t>12.25%</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a:t>
            </a:r>
          </a:p>
        </p:txBody>
      </p:sp>
      <p:sp>
        <p:nvSpPr>
          <p:cNvPr id="54" name="TextBox 53">
            <a:extLst>
              <a:ext uri="{FF2B5EF4-FFF2-40B4-BE49-F238E27FC236}">
                <a16:creationId xmlns:a16="http://schemas.microsoft.com/office/drawing/2014/main" xmlns="" id="{97AA85FE-6AEC-4330-824A-5E988FEA00A0}"/>
              </a:ext>
            </a:extLst>
          </p:cNvPr>
          <p:cNvSpPr txBox="1"/>
          <p:nvPr/>
        </p:nvSpPr>
        <p:spPr>
          <a:xfrm>
            <a:off x="8879077" y="1731225"/>
            <a:ext cx="2695281" cy="307777"/>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Arial" panose="020B0604020202020204" pitchFamily="34" charset="0"/>
              </a:rPr>
              <a:t>מרווח מוקצה להון </a:t>
            </a:r>
            <a:r>
              <a:rPr kumimoji="0" lang="en-US" sz="1400" b="1" i="0" u="none" strike="noStrike" kern="1200" cap="none" spc="0" normalizeH="0" baseline="0" noProof="0" dirty="0" err="1">
                <a:ln>
                  <a:noFill/>
                </a:ln>
                <a:solidFill>
                  <a:srgbClr val="121F38"/>
                </a:solidFill>
                <a:effectLst/>
                <a:uLnTx/>
                <a:uFillTx/>
                <a:latin typeface="Helvetica Light" panose="020B0403020202020204" pitchFamily="34" charset="0"/>
                <a:ea typeface="+mn-ea"/>
                <a:cs typeface="+mn-cs"/>
              </a:rPr>
              <a:t>DMT</a:t>
            </a:r>
            <a:endParaRPr kumimoji="0" lang="en-US" sz="1400" b="1" i="0" u="none" strike="noStrike" kern="1200" cap="none" spc="0" normalizeH="0" baseline="0" noProof="0" dirty="0">
              <a:ln>
                <a:noFill/>
              </a:ln>
              <a:solidFill>
                <a:srgbClr val="121F38"/>
              </a:solidFill>
              <a:effectLst/>
              <a:uLnTx/>
              <a:uFillTx/>
              <a:latin typeface="Helvetica Light" panose="020B0403020202020204" pitchFamily="34" charset="0"/>
              <a:ea typeface="+mn-ea"/>
              <a:cs typeface="+mn-cs"/>
            </a:endParaRPr>
          </a:p>
        </p:txBody>
      </p:sp>
      <p:sp>
        <p:nvSpPr>
          <p:cNvPr id="10" name="TextBox 9">
            <a:extLst>
              <a:ext uri="{FF2B5EF4-FFF2-40B4-BE49-F238E27FC236}">
                <a16:creationId xmlns:a16="http://schemas.microsoft.com/office/drawing/2014/main" xmlns="" id="{E6980240-96E8-44FF-BC12-148B4231D553}"/>
              </a:ext>
            </a:extLst>
          </p:cNvPr>
          <p:cNvSpPr txBox="1"/>
          <p:nvPr/>
        </p:nvSpPr>
        <p:spPr>
          <a:xfrm>
            <a:off x="9432733" y="2470497"/>
            <a:ext cx="1589599" cy="769441"/>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B9BD5">
                    <a:lumMod val="60000"/>
                    <a:lumOff val="40000"/>
                  </a:srgbClr>
                </a:solidFill>
                <a:effectLst/>
                <a:uLnTx/>
                <a:uFillTx/>
                <a:latin typeface="Helvetica Light" panose="020B0403020202020204"/>
                <a:ea typeface="+mn-ea"/>
                <a:cs typeface="+mn-cs"/>
              </a:rPr>
              <a:t>250 bps </a:t>
            </a:r>
            <a:r>
              <a:rPr kumimoji="0" lang="he-IL" sz="1100" b="1" i="0" u="none" strike="noStrike" kern="1200" cap="none" spc="0" normalizeH="0" baseline="0" noProof="0" dirty="0">
                <a:ln>
                  <a:noFill/>
                </a:ln>
                <a:solidFill>
                  <a:srgbClr val="5B9BD5">
                    <a:lumMod val="60000"/>
                    <a:lumOff val="40000"/>
                  </a:srgbClr>
                </a:solidFill>
                <a:effectLst/>
                <a:uLnTx/>
                <a:uFillTx/>
                <a:latin typeface="Helvetica Light" panose="020B0403020202020204"/>
                <a:ea typeface="+mn-ea"/>
                <a:cs typeface="Arial" panose="020B0604020202020204" pitchFamily="34" charset="0"/>
              </a:rPr>
              <a:t> </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a:t>
            </a:r>
            <a:r>
              <a:rPr kumimoji="0" lang="he-IL" sz="1100" b="0" i="0" u="none" strike="noStrike" kern="1200" cap="none" spc="0" normalizeH="0" baseline="0" noProof="0" dirty="0" err="1">
                <a:ln>
                  <a:noFill/>
                </a:ln>
                <a:solidFill>
                  <a:prstClr val="white"/>
                </a:solidFill>
                <a:effectLst/>
                <a:uLnTx/>
                <a:uFillTx/>
                <a:latin typeface="Helvetica Light" panose="020B0403020202020204"/>
                <a:ea typeface="+mn-ea"/>
                <a:cs typeface="Arial" panose="020B0604020202020204" pitchFamily="34" charset="0"/>
              </a:rPr>
              <a:t>מ‎ר‎ו‎ו‎ח</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 ‎</a:t>
            </a:r>
            <a:r>
              <a:rPr kumimoji="0" lang="he-IL" sz="1100" b="0" i="0" u="none" strike="noStrike" kern="1200" cap="none" spc="0" normalizeH="0" baseline="0" noProof="0" dirty="0" err="1">
                <a:ln>
                  <a:noFill/>
                </a:ln>
                <a:solidFill>
                  <a:prstClr val="white"/>
                </a:solidFill>
                <a:effectLst/>
                <a:uLnTx/>
                <a:uFillTx/>
                <a:latin typeface="Helvetica Light" panose="020B0403020202020204"/>
                <a:ea typeface="+mn-ea"/>
                <a:cs typeface="Arial" panose="020B0604020202020204" pitchFamily="34" charset="0"/>
              </a:rPr>
              <a:t>ב‎י‎ן</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 ‎</a:t>
            </a:r>
            <a:r>
              <a:rPr kumimoji="0" lang="he-IL" sz="1100" b="0" i="0" u="none" strike="noStrike" kern="1200" cap="none" spc="0" normalizeH="0" baseline="0" noProof="0" dirty="0" err="1">
                <a:ln>
                  <a:noFill/>
                </a:ln>
                <a:solidFill>
                  <a:prstClr val="white"/>
                </a:solidFill>
                <a:effectLst/>
                <a:uLnTx/>
                <a:uFillTx/>
                <a:latin typeface="Helvetica Light" panose="020B0403020202020204"/>
                <a:ea typeface="+mn-ea"/>
                <a:cs typeface="Arial" panose="020B0604020202020204" pitchFamily="34" charset="0"/>
              </a:rPr>
              <a:t>מ‎י‎מ‎ו‎ן</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 ‎</a:t>
            </a:r>
            <a:r>
              <a:rPr kumimoji="0" lang="en-US" sz="1100" b="0" i="0" u="none" strike="noStrike" kern="1200" cap="none" spc="0" normalizeH="0" baseline="0" noProof="0" dirty="0" err="1">
                <a:ln>
                  <a:noFill/>
                </a:ln>
                <a:solidFill>
                  <a:prstClr val="white"/>
                </a:solidFill>
                <a:effectLst/>
                <a:uLnTx/>
                <a:uFillTx/>
                <a:latin typeface="Helvetica Light" panose="020B0403020202020204"/>
                <a:ea typeface="+mn-ea"/>
                <a:cs typeface="+mn-cs"/>
              </a:rPr>
              <a:t>w‎a‎r‎e‎h‎o‎u‎s‎e</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 ‎</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 </a:t>
            </a:r>
            <a:r>
              <a:rPr kumimoji="0" lang="he-IL" sz="1100" b="0" i="0" u="none" strike="noStrike" kern="1200" cap="none" spc="0" normalizeH="0" baseline="0" noProof="0" dirty="0" err="1">
                <a:ln>
                  <a:noFill/>
                </a:ln>
                <a:solidFill>
                  <a:prstClr val="white"/>
                </a:solidFill>
                <a:effectLst/>
                <a:uLnTx/>
                <a:uFillTx/>
                <a:latin typeface="Helvetica Light" panose="020B0403020202020204"/>
                <a:ea typeface="+mn-ea"/>
                <a:cs typeface="Arial" panose="020B0604020202020204" pitchFamily="34" charset="0"/>
              </a:rPr>
              <a:t>ו‎מ‎ר‎ו‎ו‎ח</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 ‎</a:t>
            </a:r>
            <a:r>
              <a:rPr kumimoji="0" lang="he-IL" sz="1100" b="0" i="0" u="none" strike="noStrike" kern="1200" cap="none" spc="0" normalizeH="0" baseline="0" noProof="0" dirty="0" err="1">
                <a:ln>
                  <a:noFill/>
                </a:ln>
                <a:solidFill>
                  <a:prstClr val="white"/>
                </a:solidFill>
                <a:effectLst/>
                <a:uLnTx/>
                <a:uFillTx/>
                <a:latin typeface="Helvetica Light" panose="020B0403020202020204"/>
                <a:ea typeface="+mn-ea"/>
                <a:cs typeface="Arial" panose="020B0604020202020204" pitchFamily="34" charset="0"/>
              </a:rPr>
              <a:t>ה‎ל‎ו‎ו‎א‎ה</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  x 3x </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מינוף</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 = 7.5%</a:t>
            </a:r>
          </a:p>
        </p:txBody>
      </p:sp>
      <p:sp>
        <p:nvSpPr>
          <p:cNvPr id="60" name="Rectangle 59">
            <a:extLst>
              <a:ext uri="{FF2B5EF4-FFF2-40B4-BE49-F238E27FC236}">
                <a16:creationId xmlns:a16="http://schemas.microsoft.com/office/drawing/2014/main" xmlns="" id="{DF7C7217-26DE-410A-8E4B-F85EDDD7B487}"/>
              </a:ext>
            </a:extLst>
          </p:cNvPr>
          <p:cNvSpPr/>
          <p:nvPr/>
        </p:nvSpPr>
        <p:spPr>
          <a:xfrm>
            <a:off x="9334218" y="3486317"/>
            <a:ext cx="1786625" cy="521496"/>
          </a:xfrm>
          <a:prstGeom prst="rect">
            <a:avLst/>
          </a:prstGeom>
          <a:solidFill>
            <a:srgbClr val="4C7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xmlns="" id="{D71D330B-4C59-4B9B-BBBD-65AFE82811D0}"/>
              </a:ext>
            </a:extLst>
          </p:cNvPr>
          <p:cNvSpPr txBox="1"/>
          <p:nvPr/>
        </p:nvSpPr>
        <p:spPr>
          <a:xfrm>
            <a:off x="9517221" y="3426840"/>
            <a:ext cx="1446799" cy="600164"/>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B9BD5">
                    <a:lumMod val="60000"/>
                    <a:lumOff val="40000"/>
                  </a:srgbClr>
                </a:solidFill>
                <a:effectLst/>
                <a:uLnTx/>
                <a:uFillTx/>
                <a:latin typeface="Helvetica Light" panose="020B0403020202020204"/>
                <a:ea typeface="+mn-ea"/>
                <a:cs typeface="+mn-cs"/>
              </a:rPr>
              <a:t>SOFR + 475 </a:t>
            </a:r>
            <a:r>
              <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rPr>
              <a:t>bps </a:t>
            </a:r>
            <a:r>
              <a:rPr kumimoji="0" lang="he-IL" sz="1100" b="0" i="0" u="none" strike="noStrike" kern="1200" cap="none" spc="0" normalizeH="0" baseline="0" noProof="0" dirty="0">
                <a:ln>
                  <a:noFill/>
                </a:ln>
                <a:solidFill>
                  <a:prstClr val="white"/>
                </a:solidFill>
                <a:effectLst/>
                <a:uLnTx/>
                <a:uFillTx/>
                <a:latin typeface="Helvetica Light" panose="020B0403020202020204"/>
                <a:ea typeface="+mn-ea"/>
                <a:cs typeface="Arial" panose="020B0604020202020204" pitchFamily="34" charset="0"/>
              </a:rPr>
              <a:t>מרווח מוקצה לחלק הבלתי ממונף</a:t>
            </a:r>
            <a:endParaRPr kumimoji="0" lang="en-US" sz="1100" b="0" i="0" u="none" strike="noStrike" kern="1200" cap="none" spc="0" normalizeH="0" baseline="0" noProof="0" dirty="0">
              <a:ln>
                <a:noFill/>
              </a:ln>
              <a:solidFill>
                <a:prstClr val="white"/>
              </a:solidFill>
              <a:effectLst/>
              <a:uLnTx/>
              <a:uFillTx/>
              <a:latin typeface="Helvetica Light" panose="020B0403020202020204"/>
              <a:ea typeface="+mn-ea"/>
              <a:cs typeface="+mn-cs"/>
            </a:endParaRPr>
          </a:p>
        </p:txBody>
      </p:sp>
      <p:sp>
        <p:nvSpPr>
          <p:cNvPr id="50" name="TextBox 49">
            <a:extLst>
              <a:ext uri="{FF2B5EF4-FFF2-40B4-BE49-F238E27FC236}">
                <a16:creationId xmlns:a16="http://schemas.microsoft.com/office/drawing/2014/main" xmlns="" id="{19E24EFF-287B-49A1-8ABC-98518B963388}"/>
              </a:ext>
            </a:extLst>
          </p:cNvPr>
          <p:cNvSpPr txBox="1"/>
          <p:nvPr/>
        </p:nvSpPr>
        <p:spPr>
          <a:xfrm>
            <a:off x="9194430" y="4688695"/>
            <a:ext cx="2273797" cy="323422"/>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751"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*בהנחת רצפת </a:t>
            </a:r>
            <a:r>
              <a:rPr kumimoji="0" lang="he-IL" sz="751" b="0" i="1"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ליבור</a:t>
            </a:r>
            <a:r>
              <a:rPr kumimoji="0" lang="he-IL" sz="751"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של </a:t>
            </a:r>
            <a:r>
              <a:rPr kumimoji="0" lang="en-US" sz="751" b="0" i="1" u="none" strike="noStrike" kern="1200" cap="none" spc="0" normalizeH="0" baseline="0" noProof="0" dirty="0">
                <a:ln>
                  <a:noFill/>
                </a:ln>
                <a:solidFill>
                  <a:prstClr val="black"/>
                </a:solidFill>
                <a:effectLst/>
                <a:uLnTx/>
                <a:uFillTx/>
                <a:latin typeface="Calibri" panose="020F0502020204030204"/>
                <a:ea typeface="+mn-ea"/>
                <a:cs typeface="+mn-cs"/>
              </a:rPr>
              <a:t>50 bps</a:t>
            </a:r>
            <a:r>
              <a:rPr kumimoji="0" lang="he-IL" sz="751" b="0"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751"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751"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לא כולל עמלות יצירה, ניהול וביצוע</a:t>
            </a:r>
            <a:endParaRPr kumimoji="0" lang="en-US" sz="751"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xmlns="" id="{40B70CC2-D1AB-4938-9C72-2942A871D59E}"/>
              </a:ext>
            </a:extLst>
          </p:cNvPr>
          <p:cNvCxnSpPr>
            <a:cxnSpLocks/>
          </p:cNvCxnSpPr>
          <p:nvPr/>
        </p:nvCxnSpPr>
        <p:spPr>
          <a:xfrm flipV="1">
            <a:off x="8511288" y="3729285"/>
            <a:ext cx="0" cy="450416"/>
          </a:xfrm>
          <a:prstGeom prst="line">
            <a:avLst/>
          </a:prstGeom>
          <a:ln>
            <a:solidFill>
              <a:srgbClr val="1C303A"/>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76EDA32D-37DE-44D9-84CF-D5E479700C03}"/>
              </a:ext>
            </a:extLst>
          </p:cNvPr>
          <p:cNvCxnSpPr>
            <a:cxnSpLocks/>
            <a:stCxn id="46" idx="3"/>
          </p:cNvCxnSpPr>
          <p:nvPr/>
        </p:nvCxnSpPr>
        <p:spPr>
          <a:xfrm flipH="1" flipV="1">
            <a:off x="8506629" y="3726577"/>
            <a:ext cx="460564" cy="1"/>
          </a:xfrm>
          <a:prstGeom prst="line">
            <a:avLst/>
          </a:prstGeom>
          <a:ln>
            <a:solidFill>
              <a:srgbClr val="1C303A"/>
            </a:solidFill>
          </a:ln>
        </p:spPr>
        <p:style>
          <a:lnRef idx="1">
            <a:schemeClr val="accent1"/>
          </a:lnRef>
          <a:fillRef idx="0">
            <a:schemeClr val="accent1"/>
          </a:fillRef>
          <a:effectRef idx="0">
            <a:schemeClr val="accent1"/>
          </a:effectRef>
          <a:fontRef idx="minor">
            <a:schemeClr val="tx1"/>
          </a:fontRef>
        </p:style>
      </p:cxnSp>
      <p:pic>
        <p:nvPicPr>
          <p:cNvPr id="3" name="Picture 2" descr="Icon&#10;&#10;Description automatically generated">
            <a:extLst>
              <a:ext uri="{FF2B5EF4-FFF2-40B4-BE49-F238E27FC236}">
                <a16:creationId xmlns:a16="http://schemas.microsoft.com/office/drawing/2014/main" xmlns="" id="{2450AD15-1EF4-6383-ADE0-530970642DAA}"/>
              </a:ext>
            </a:extLst>
          </p:cNvPr>
          <p:cNvPicPr>
            <a:picLocks noChangeAspect="1"/>
          </p:cNvPicPr>
          <p:nvPr/>
        </p:nvPicPr>
        <p:blipFill>
          <a:blip r:embed="rId3">
            <a:alphaModFix amt="80000"/>
          </a:blip>
          <a:stretch>
            <a:fillRect/>
          </a:stretch>
        </p:blipFill>
        <p:spPr>
          <a:xfrm>
            <a:off x="529063" y="6158334"/>
            <a:ext cx="2323583" cy="331588"/>
          </a:xfrm>
          <a:prstGeom prst="rect">
            <a:avLst/>
          </a:prstGeom>
        </p:spPr>
      </p:pic>
      <p:pic>
        <p:nvPicPr>
          <p:cNvPr id="4" name="Picture 3" descr="Logo&#10;&#10;Description automatically generated">
            <a:extLst>
              <a:ext uri="{FF2B5EF4-FFF2-40B4-BE49-F238E27FC236}">
                <a16:creationId xmlns:a16="http://schemas.microsoft.com/office/drawing/2014/main" xmlns="" id="{00DED190-A58C-68D1-4484-3A4A0B7593F6}"/>
              </a:ext>
            </a:extLst>
          </p:cNvPr>
          <p:cNvPicPr>
            <a:picLocks noChangeAspect="1"/>
          </p:cNvPicPr>
          <p:nvPr/>
        </p:nvPicPr>
        <p:blipFill>
          <a:blip r:embed="rId4"/>
          <a:stretch>
            <a:fillRect/>
          </a:stretch>
        </p:blipFill>
        <p:spPr>
          <a:xfrm>
            <a:off x="529063" y="397658"/>
            <a:ext cx="752725" cy="752725"/>
          </a:xfrm>
          <a:prstGeom prst="rect">
            <a:avLst/>
          </a:prstGeom>
        </p:spPr>
      </p:pic>
    </p:spTree>
    <p:extLst>
      <p:ext uri="{BB962C8B-B14F-4D97-AF65-F5344CB8AC3E}">
        <p14:creationId xmlns:p14="http://schemas.microsoft.com/office/powerpoint/2010/main" xmlns="" val="1925835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32" name="Google Shape;140;p17">
            <a:extLst>
              <a:ext uri="{FF2B5EF4-FFF2-40B4-BE49-F238E27FC236}">
                <a16:creationId xmlns:a16="http://schemas.microsoft.com/office/drawing/2014/main" xmlns="" id="{4B2CC42D-5117-48C0-AB40-07B6F10CAE93}"/>
              </a:ext>
            </a:extLst>
          </p:cNvPr>
          <p:cNvSpPr txBox="1"/>
          <p:nvPr/>
        </p:nvSpPr>
        <p:spPr>
          <a:xfrm>
            <a:off x="3214151" y="1333110"/>
            <a:ext cx="8685091" cy="5026126"/>
          </a:xfrm>
          <a:prstGeom prst="rect">
            <a:avLst/>
          </a:prstGeom>
          <a:noFill/>
          <a:ln>
            <a:noFill/>
          </a:ln>
        </p:spPr>
        <p:txBody>
          <a:bodyPr spcFirstLastPara="1" wrap="square" lIns="121900" tIns="121900" rIns="121900" bIns="121900" anchor="t" anchorCtr="0">
            <a:noAutofit/>
          </a:bodyPr>
          <a:lstStyle/>
          <a:p>
            <a:pPr algn="just" rtl="1">
              <a:lnSpc>
                <a:spcPts val="1300"/>
              </a:lnSpc>
            </a:pPr>
            <a:r>
              <a:rPr lang="he-IL" sz="1067" b="1" dirty="0">
                <a:solidFill>
                  <a:srgbClr val="35A3AF"/>
                </a:solidFill>
                <a:latin typeface="Helvetica Light" panose="020B0403020202020204"/>
                <a:ea typeface="Assistant"/>
                <a:cs typeface="Arial"/>
                <a:sym typeface="Assistant"/>
              </a:rPr>
              <a:t>אדם </a:t>
            </a:r>
            <a:r>
              <a:rPr lang="he-IL" sz="1067" b="1" dirty="0" err="1">
                <a:solidFill>
                  <a:srgbClr val="35A3AF"/>
                </a:solidFill>
                <a:latin typeface="Helvetica Light" panose="020B0403020202020204"/>
                <a:ea typeface="Assistant"/>
                <a:cs typeface="Arial"/>
                <a:sym typeface="Assistant"/>
              </a:rPr>
              <a:t>ששונס</a:t>
            </a:r>
            <a:r>
              <a:rPr lang="he-IL" sz="1067" b="1" dirty="0">
                <a:solidFill>
                  <a:srgbClr val="35A3AF"/>
                </a:solidFill>
                <a:latin typeface="Helvetica Light" panose="020B0403020202020204"/>
                <a:ea typeface="Assistant"/>
                <a:cs typeface="Arial"/>
                <a:sym typeface="Assistant"/>
              </a:rPr>
              <a:t> </a:t>
            </a:r>
            <a:r>
              <a:rPr lang="he-IL" sz="1067" dirty="0">
                <a:solidFill>
                  <a:schemeClr val="dk1"/>
                </a:solidFill>
                <a:latin typeface="Helvetica Light" panose="020B0403020202020204"/>
                <a:ea typeface="Assistant"/>
                <a:cs typeface="Arial"/>
                <a:sym typeface="Assistant"/>
              </a:rPr>
              <a:t>– </a:t>
            </a:r>
            <a:r>
              <a:rPr lang="he-IL" sz="1067" dirty="0">
                <a:latin typeface="Helvetica Light" panose="020B0403020202020204" pitchFamily="34" charset="0"/>
                <a:cs typeface="Arial"/>
                <a:sym typeface="Assistant"/>
              </a:rPr>
              <a:t>מייסד ומנכ"ל משותף. כמנכ"ל אדם מעורב בכל פעילויות החברה: ארגון ההלוואות, החיתום, הסגירה וליווי הבקרה. אדם מביא עימו עשר שנות ניסיון בשוק בהן ארבע שנים ב-</a:t>
            </a:r>
            <a:r>
              <a:rPr lang="en-US" sz="1067" dirty="0">
                <a:latin typeface="Helvetica Light" panose="020B0403020202020204" pitchFamily="34" charset="0"/>
                <a:cs typeface="Arial"/>
                <a:sym typeface="Assistant"/>
              </a:rPr>
              <a:t>Greystone</a:t>
            </a:r>
            <a:r>
              <a:rPr lang="he-IL" sz="1067" dirty="0">
                <a:latin typeface="Helvetica Light" panose="020B0403020202020204" pitchFamily="34" charset="0"/>
                <a:cs typeface="Arial"/>
                <a:sym typeface="Assistant"/>
              </a:rPr>
              <a:t>, שם הוביל את קבוצת מימון </a:t>
            </a:r>
            <a:r>
              <a:rPr lang="en-US" sz="1067" dirty="0">
                <a:latin typeface="Helvetica Light" panose="020B0403020202020204" pitchFamily="34" charset="0"/>
                <a:cs typeface="Arial"/>
                <a:sym typeface="Assistant"/>
              </a:rPr>
              <a:t>HUD</a:t>
            </a:r>
            <a:r>
              <a:rPr lang="he-IL" sz="1067" dirty="0">
                <a:latin typeface="Helvetica Light" panose="020B0403020202020204" pitchFamily="34" charset="0"/>
                <a:cs typeface="Arial"/>
                <a:sym typeface="Assistant"/>
              </a:rPr>
              <a:t> בפריסה ארצית.</a:t>
            </a:r>
          </a:p>
          <a:p>
            <a:pPr algn="just" rtl="1">
              <a:lnSpc>
                <a:spcPts val="1300"/>
              </a:lnSpc>
            </a:pPr>
            <a:endParaRPr lang="en-US" sz="1067" dirty="0">
              <a:latin typeface="Helvetica Light" panose="020B0403020202020204" pitchFamily="34" charset="0"/>
              <a:cs typeface="Arial"/>
              <a:sym typeface="Assistant"/>
            </a:endParaRPr>
          </a:p>
          <a:p>
            <a:pPr algn="just" rtl="1">
              <a:lnSpc>
                <a:spcPts val="1400"/>
              </a:lnSpc>
            </a:pPr>
            <a:r>
              <a:rPr lang="he-IL" sz="1067" dirty="0">
                <a:latin typeface="Helvetica Light" panose="020B0403020202020204" pitchFamily="34" charset="0"/>
                <a:cs typeface="Arial"/>
                <a:sym typeface="Assistant"/>
              </a:rPr>
              <a:t>אדם </a:t>
            </a:r>
            <a:r>
              <a:rPr lang="he-IL" sz="1067" dirty="0" err="1">
                <a:latin typeface="Helvetica Light" panose="020B0403020202020204" pitchFamily="34" charset="0"/>
                <a:cs typeface="Arial"/>
                <a:sym typeface="Assistant"/>
              </a:rPr>
              <a:t>ששונס</a:t>
            </a:r>
            <a:r>
              <a:rPr lang="he-IL" sz="1067" dirty="0">
                <a:latin typeface="Helvetica Light" panose="020B0403020202020204" pitchFamily="34" charset="0"/>
                <a:cs typeface="Arial"/>
                <a:sym typeface="Assistant"/>
              </a:rPr>
              <a:t> ייסד במשותף את </a:t>
            </a:r>
            <a:r>
              <a:rPr lang="en-US" sz="1067" dirty="0" err="1">
                <a:latin typeface="Helvetica Light" panose="020B0403020202020204" pitchFamily="34" charset="0"/>
                <a:cs typeface="Arial"/>
                <a:sym typeface="Assistant"/>
              </a:rPr>
              <a:t>DMT</a:t>
            </a:r>
            <a:r>
              <a:rPr lang="he-IL" sz="1067" dirty="0">
                <a:latin typeface="Helvetica Light" panose="020B0403020202020204" pitchFamily="34" charset="0"/>
                <a:cs typeface="Arial"/>
                <a:sym typeface="Assistant"/>
              </a:rPr>
              <a:t> ומפקח על כלל תפקודיה. </a:t>
            </a:r>
            <a:r>
              <a:rPr lang="en-US" sz="1067" dirty="0" err="1">
                <a:latin typeface="Helvetica Light" panose="020B0403020202020204" pitchFamily="34" charset="0"/>
                <a:cs typeface="Arial"/>
                <a:sym typeface="Assistant"/>
              </a:rPr>
              <a:t>DMT</a:t>
            </a:r>
            <a:r>
              <a:rPr lang="he-IL" sz="1067" dirty="0">
                <a:latin typeface="Helvetica Light" panose="020B0403020202020204" pitchFamily="34" charset="0"/>
                <a:cs typeface="Arial"/>
                <a:sym typeface="Assistant"/>
              </a:rPr>
              <a:t> היא קרן </a:t>
            </a:r>
            <a:r>
              <a:rPr lang="he-IL" sz="1067" dirty="0" err="1">
                <a:latin typeface="Helvetica Light" panose="020B0403020202020204" pitchFamily="34" charset="0"/>
                <a:cs typeface="Arial"/>
                <a:sym typeface="Assistant"/>
              </a:rPr>
              <a:t>ריט</a:t>
            </a:r>
            <a:r>
              <a:rPr lang="he-IL" sz="1067" dirty="0">
                <a:latin typeface="Helvetica Light" panose="020B0403020202020204" pitchFamily="34" charset="0"/>
                <a:cs typeface="Arial"/>
                <a:sym typeface="Assistant"/>
              </a:rPr>
              <a:t> למשכנתאות בניהול פעיל המתמחה במימון משכנתאות מסחריות בטווח רחב של סוגי נכסים, ומחזיקה בהלוואות תלויות ועומדות בסך של כ-2.4 מיליארד דולר עד 31/7/2022. אדם הוא גם המייסד המשותף והמנכ"ל המשותף של </a:t>
            </a:r>
            <a:r>
              <a:rPr lang="en-US" sz="1067" dirty="0">
                <a:latin typeface="Helvetica Light" panose="020B0403020202020204" pitchFamily="34" charset="0"/>
                <a:cs typeface="Arial"/>
                <a:sym typeface="Assistant"/>
              </a:rPr>
              <a:t>Dwight Capital</a:t>
            </a:r>
            <a:r>
              <a:rPr lang="he-IL" sz="1067" dirty="0">
                <a:latin typeface="Helvetica Light" panose="020B0403020202020204" pitchFamily="34" charset="0"/>
                <a:cs typeface="Arial"/>
                <a:sym typeface="Assistant"/>
              </a:rPr>
              <a:t>, אחת מנותני ההלוואות והשירותים הגדולים במדינה בהלוואות </a:t>
            </a:r>
            <a:r>
              <a:rPr lang="en-US" sz="1067" dirty="0">
                <a:latin typeface="Helvetica Light" panose="020B0403020202020204" pitchFamily="34" charset="0"/>
                <a:cs typeface="Arial"/>
                <a:sym typeface="Assistant"/>
              </a:rPr>
              <a:t>FHA/HUD</a:t>
            </a:r>
            <a:r>
              <a:rPr lang="he-IL" sz="1067" dirty="0">
                <a:latin typeface="Helvetica Light" panose="020B0403020202020204" pitchFamily="34" charset="0"/>
                <a:cs typeface="Arial"/>
                <a:sym typeface="Assistant"/>
              </a:rPr>
              <a:t> לנדל"ן רב משפחתי או לנדל"ן בתחום הבריאות. בתפקידו כמנכ"ל משותף הוא מנהל את כלל עסקיה של </a:t>
            </a:r>
            <a:r>
              <a:rPr lang="en-US" sz="1067" dirty="0">
                <a:latin typeface="Helvetica Light" panose="020B0403020202020204" pitchFamily="34" charset="0"/>
                <a:cs typeface="Arial"/>
                <a:sym typeface="Assistant"/>
              </a:rPr>
              <a:t>Dwight Capital</a:t>
            </a:r>
            <a:r>
              <a:rPr lang="he-IL" sz="1067" dirty="0">
                <a:latin typeface="Helvetica Light" panose="020B0403020202020204" pitchFamily="34" charset="0"/>
                <a:cs typeface="Arial"/>
                <a:sym typeface="Assistant"/>
              </a:rPr>
              <a:t>, כולל הענקת הלוואות, חיתום, פעילויות בשווקי הון, סגירה ושירותים. עד לאוגוסט 2022 סיפקה </a:t>
            </a:r>
            <a:r>
              <a:rPr lang="en-US" sz="1067" dirty="0">
                <a:latin typeface="Helvetica Light" panose="020B0403020202020204" pitchFamily="34" charset="0"/>
                <a:cs typeface="Arial"/>
                <a:sym typeface="Assistant"/>
              </a:rPr>
              <a:t>Dwight</a:t>
            </a:r>
            <a:r>
              <a:rPr lang="he-IL" sz="1067" dirty="0">
                <a:latin typeface="Helvetica Light" panose="020B0403020202020204" pitchFamily="34" charset="0"/>
                <a:cs typeface="Arial"/>
                <a:sym typeface="Assistant"/>
              </a:rPr>
              <a:t> מעל 11 מיליארד דולר בהלוואות לנדל"ן מסחרי. לאורך השנים הקים אדם עסקים בתחומים אחרים, כולל </a:t>
            </a:r>
            <a:r>
              <a:rPr lang="en-US" sz="1067" dirty="0">
                <a:latin typeface="Helvetica Light" panose="020B0403020202020204" pitchFamily="34" charset="0"/>
                <a:cs typeface="Arial"/>
                <a:sym typeface="Assistant"/>
              </a:rPr>
              <a:t>Dwight City Group</a:t>
            </a:r>
            <a:r>
              <a:rPr lang="he-IL" sz="1067" dirty="0">
                <a:latin typeface="Helvetica Light" panose="020B0403020202020204" pitchFamily="34" charset="0"/>
                <a:cs typeface="Arial"/>
                <a:sym typeface="Assistant"/>
              </a:rPr>
              <a:t>, חברת החזקות נדל"ן בעלת כ-2,500 יחידות בבעלותה/בניהולה; ו-</a:t>
            </a:r>
            <a:r>
              <a:rPr lang="en-US" sz="1067" dirty="0">
                <a:latin typeface="Helvetica Light" panose="020B0403020202020204" pitchFamily="34" charset="0"/>
                <a:cs typeface="Arial"/>
                <a:sym typeface="Assistant"/>
              </a:rPr>
              <a:t>Dwight Funding</a:t>
            </a:r>
            <a:r>
              <a:rPr lang="he-IL" sz="1067" dirty="0">
                <a:latin typeface="Helvetica Light" panose="020B0403020202020204" pitchFamily="34" charset="0"/>
                <a:cs typeface="Arial"/>
                <a:sym typeface="Assistant"/>
              </a:rPr>
              <a:t>, חברה להלוואות </a:t>
            </a:r>
            <a:r>
              <a:rPr lang="he-IL" sz="1067" dirty="0" err="1">
                <a:latin typeface="Helvetica Light" panose="020B0403020202020204" pitchFamily="34" charset="0"/>
                <a:cs typeface="Arial"/>
                <a:sym typeface="Assistant"/>
              </a:rPr>
              <a:t>ופקטורינג</a:t>
            </a:r>
            <a:r>
              <a:rPr lang="he-IL" sz="1067" dirty="0">
                <a:latin typeface="Helvetica Light" panose="020B0403020202020204" pitchFamily="34" charset="0"/>
                <a:cs typeface="Arial"/>
                <a:sym typeface="Assistant"/>
              </a:rPr>
              <a:t> מבוססי נכסים. לפני </a:t>
            </a:r>
            <a:r>
              <a:rPr lang="en-US" sz="1067" dirty="0">
                <a:latin typeface="Helvetica Light" panose="020B0403020202020204" pitchFamily="34" charset="0"/>
                <a:cs typeface="Arial"/>
                <a:sym typeface="Assistant"/>
              </a:rPr>
              <a:t>Dwight</a:t>
            </a:r>
            <a:r>
              <a:rPr lang="he-IL" sz="1067" dirty="0">
                <a:latin typeface="Helvetica Light" panose="020B0403020202020204" pitchFamily="34" charset="0"/>
                <a:cs typeface="Arial"/>
                <a:sym typeface="Assistant"/>
              </a:rPr>
              <a:t> שימש אדם כמנהל כללי ב-</a:t>
            </a:r>
            <a:r>
              <a:rPr lang="en-US" sz="1067" dirty="0">
                <a:latin typeface="Helvetica Light" panose="020B0403020202020204" pitchFamily="34" charset="0"/>
                <a:cs typeface="Arial"/>
                <a:sym typeface="Assistant"/>
              </a:rPr>
              <a:t>Greystone &amp; Co.‎</a:t>
            </a:r>
            <a:r>
              <a:rPr lang="he-IL" sz="1067" dirty="0">
                <a:latin typeface="Helvetica Light" panose="020B0403020202020204" pitchFamily="34" charset="0"/>
                <a:cs typeface="Arial"/>
                <a:sym typeface="Assistant"/>
              </a:rPr>
              <a:t> ובמסגרתה הוביל קבוצת מתן הלוואות </a:t>
            </a:r>
            <a:r>
              <a:rPr lang="en-US" sz="1067" dirty="0">
                <a:latin typeface="Helvetica Light" panose="020B0403020202020204" pitchFamily="34" charset="0"/>
                <a:cs typeface="Arial"/>
                <a:sym typeface="Assistant"/>
              </a:rPr>
              <a:t>FHA</a:t>
            </a:r>
            <a:r>
              <a:rPr lang="he-IL" sz="1067" dirty="0">
                <a:latin typeface="Helvetica Light" panose="020B0403020202020204" pitchFamily="34" charset="0"/>
                <a:cs typeface="Arial"/>
                <a:sym typeface="Assistant"/>
              </a:rPr>
              <a:t> ארצית מ-2009 ועד 2013. אדם בעל תואר ראשון בכלכלה מ-</a:t>
            </a:r>
            <a:r>
              <a:rPr lang="en-US" sz="1067" dirty="0">
                <a:latin typeface="Helvetica Light" panose="020B0403020202020204" pitchFamily="34" charset="0"/>
                <a:cs typeface="Arial"/>
                <a:sym typeface="Assistant"/>
              </a:rPr>
              <a:t>New York University</a:t>
            </a:r>
            <a:r>
              <a:rPr lang="he-IL" sz="1067" dirty="0">
                <a:latin typeface="Helvetica Light" panose="020B0403020202020204" pitchFamily="34" charset="0"/>
                <a:cs typeface="Arial"/>
                <a:sym typeface="Assistant"/>
              </a:rPr>
              <a:t>.</a:t>
            </a:r>
          </a:p>
          <a:p>
            <a:pPr>
              <a:lnSpc>
                <a:spcPct val="120000"/>
              </a:lnSpc>
            </a:pPr>
            <a:endParaRPr lang="en-US" sz="1067" dirty="0">
              <a:solidFill>
                <a:schemeClr val="dk1"/>
              </a:solidFill>
              <a:latin typeface="Helvetica Light" panose="020B0403020202020204"/>
              <a:cs typeface="Assistant"/>
              <a:sym typeface="Assistant"/>
            </a:endParaRPr>
          </a:p>
          <a:p>
            <a:pPr>
              <a:lnSpc>
                <a:spcPct val="120000"/>
              </a:lnSpc>
            </a:pPr>
            <a:r>
              <a:rPr lang="he-IL" sz="1067" b="1" cap="all" dirty="0">
                <a:solidFill>
                  <a:srgbClr val="35A3AF"/>
                </a:solidFill>
                <a:latin typeface="Helvetica Light" panose="020B0403020202020204" pitchFamily="34" charset="0"/>
                <a:cs typeface="Arial"/>
              </a:rPr>
              <a:t>ארי </a:t>
            </a:r>
            <a:r>
              <a:rPr lang="he-IL" sz="1067" b="1" cap="all" dirty="0" err="1">
                <a:solidFill>
                  <a:srgbClr val="35A3AF"/>
                </a:solidFill>
                <a:latin typeface="Helvetica Light" panose="020B0403020202020204" pitchFamily="34" charset="0"/>
                <a:cs typeface="Arial"/>
              </a:rPr>
              <a:t>ספודק</a:t>
            </a:r>
            <a:r>
              <a:rPr lang="he-IL" sz="1067" b="1" cap="all" dirty="0">
                <a:solidFill>
                  <a:srgbClr val="35A3AF"/>
                </a:solidFill>
                <a:latin typeface="Helvetica Light" panose="020B0403020202020204" pitchFamily="34" charset="0"/>
                <a:cs typeface="Arial"/>
              </a:rPr>
              <a:t>, רו"ח – סמנכ"ל כספים וקצין ציות ראשי</a:t>
            </a:r>
          </a:p>
          <a:p>
            <a:pPr algn="just">
              <a:lnSpc>
                <a:spcPct val="120000"/>
              </a:lnSpc>
            </a:pPr>
            <a:r>
              <a:rPr lang="he-IL" sz="1067" dirty="0">
                <a:latin typeface="Helvetica Light" panose="020B0403020202020204" pitchFamily="34" charset="0"/>
                <a:cs typeface="Arial"/>
              </a:rPr>
              <a:t>כסמנכ"ל כספים וקצין ציות ראשי ב-</a:t>
            </a:r>
            <a:r>
              <a:rPr lang="en-US" sz="1067" dirty="0" err="1">
                <a:latin typeface="Helvetica Light" panose="020B0403020202020204" pitchFamily="34" charset="0"/>
                <a:cs typeface="Arial"/>
              </a:rPr>
              <a:t>DMT</a:t>
            </a:r>
            <a:r>
              <a:rPr lang="he-IL" sz="1067" dirty="0">
                <a:latin typeface="Helvetica Light" panose="020B0403020202020204" pitchFamily="34" charset="0"/>
                <a:cs typeface="Arial"/>
              </a:rPr>
              <a:t> אחראי ארי לחשבונאות, לגזברות, לדיווח ולתפקודי ההשקעה של פעילות הלוואות הגישור ועובד יחד עם נותני שירותי משמורת ורואי חשבון כדי להבטיח ציות הולם. לארי מעל 15 שנות ניסיון הן בחשבונאות ציבורית והן בפרטית. בעבר עבד בחברת </a:t>
            </a:r>
            <a:r>
              <a:rPr lang="en-US" sz="1067" dirty="0">
                <a:latin typeface="Helvetica Light" panose="020B0403020202020204" pitchFamily="34" charset="0"/>
                <a:cs typeface="Arial"/>
              </a:rPr>
              <a:t>Taboola</a:t>
            </a:r>
            <a:r>
              <a:rPr lang="he-IL" sz="1067" dirty="0">
                <a:latin typeface="Helvetica Light" panose="020B0403020202020204" pitchFamily="34" charset="0"/>
                <a:cs typeface="Arial"/>
              </a:rPr>
              <a:t>, סטרט-אפ </a:t>
            </a:r>
            <a:r>
              <a:rPr lang="he-IL" sz="1067" dirty="0" err="1">
                <a:latin typeface="Helvetica Light" panose="020B0403020202020204" pitchFamily="34" charset="0"/>
                <a:cs typeface="Arial"/>
              </a:rPr>
              <a:t>פינטק</a:t>
            </a:r>
            <a:r>
              <a:rPr lang="he-IL" sz="1067" dirty="0">
                <a:latin typeface="Helvetica Light" panose="020B0403020202020204" pitchFamily="34" charset="0"/>
                <a:cs typeface="Arial"/>
              </a:rPr>
              <a:t> ישראלי שהגיע להכנסות בסך מיליארד דולר ב-2019. לפני כן שימש כ-</a:t>
            </a:r>
            <a:r>
              <a:rPr lang="en-US" sz="1067" dirty="0">
                <a:latin typeface="Helvetica Light" panose="020B0403020202020204" pitchFamily="34" charset="0"/>
                <a:cs typeface="Arial"/>
              </a:rPr>
              <a:t>corporate controller</a:t>
            </a:r>
            <a:r>
              <a:rPr lang="he-IL" sz="1067" dirty="0">
                <a:latin typeface="Helvetica Light" panose="020B0403020202020204" pitchFamily="34" charset="0"/>
                <a:cs typeface="Arial"/>
              </a:rPr>
              <a:t> בחברת </a:t>
            </a:r>
            <a:r>
              <a:rPr lang="en-US" sz="1067" dirty="0">
                <a:latin typeface="Helvetica Light" panose="020B0403020202020204" pitchFamily="34" charset="0"/>
                <a:cs typeface="Arial"/>
              </a:rPr>
              <a:t>Yellowstone Capital</a:t>
            </a:r>
            <a:r>
              <a:rPr lang="he-IL" sz="1067" dirty="0">
                <a:latin typeface="Helvetica Light" panose="020B0403020202020204" pitchFamily="34" charset="0"/>
                <a:cs typeface="Arial"/>
              </a:rPr>
              <a:t>, שחקנית מפתח בתעשיית המימון לסוחרים (</a:t>
            </a:r>
            <a:r>
              <a:rPr lang="en-US" sz="1067" dirty="0">
                <a:latin typeface="Helvetica Light" panose="020B0403020202020204" pitchFamily="34" charset="0"/>
                <a:cs typeface="Arial"/>
              </a:rPr>
              <a:t>merchant cash advance</a:t>
            </a:r>
            <a:r>
              <a:rPr lang="he-IL" sz="1067" dirty="0">
                <a:latin typeface="Helvetica Light" panose="020B0403020202020204" pitchFamily="34" charset="0"/>
                <a:cs typeface="Arial"/>
              </a:rPr>
              <a:t>). נוסף על כך שימש למשך חמש שנים כסגן נשיא ב-</a:t>
            </a:r>
            <a:r>
              <a:rPr lang="en-US" sz="1067" dirty="0">
                <a:latin typeface="Helvetica Light" panose="020B0403020202020204" pitchFamily="34" charset="0"/>
                <a:cs typeface="Arial"/>
              </a:rPr>
              <a:t>Cantor Fitzgerald</a:t>
            </a:r>
            <a:r>
              <a:rPr lang="he-IL" sz="1067" dirty="0">
                <a:latin typeface="Helvetica Light" panose="020B0403020202020204" pitchFamily="34" charset="0"/>
                <a:cs typeface="Arial"/>
              </a:rPr>
              <a:t>. מקדם יותר בקריירה עבד כמבקר עבור </a:t>
            </a:r>
            <a:r>
              <a:rPr lang="en-US" sz="1067" dirty="0">
                <a:latin typeface="Helvetica Light" panose="020B0403020202020204" pitchFamily="34" charset="0"/>
                <a:cs typeface="Arial"/>
              </a:rPr>
              <a:t>PwC</a:t>
            </a:r>
            <a:r>
              <a:rPr lang="he-IL" sz="1067" dirty="0">
                <a:latin typeface="Helvetica Light" panose="020B0403020202020204" pitchFamily="34" charset="0"/>
                <a:cs typeface="Arial"/>
              </a:rPr>
              <a:t> ו-</a:t>
            </a:r>
            <a:r>
              <a:rPr lang="en-US" sz="1067" dirty="0">
                <a:latin typeface="Helvetica Light" panose="020B0403020202020204" pitchFamily="34" charset="0"/>
                <a:cs typeface="Arial"/>
              </a:rPr>
              <a:t>KPMG</a:t>
            </a:r>
            <a:r>
              <a:rPr lang="he-IL" sz="1067" dirty="0">
                <a:latin typeface="Helvetica Light" panose="020B0403020202020204" pitchFamily="34" charset="0"/>
                <a:cs typeface="Arial"/>
              </a:rPr>
              <a:t>. בעל </a:t>
            </a:r>
            <a:r>
              <a:rPr lang="en-US" sz="1067" dirty="0">
                <a:latin typeface="Helvetica Light" panose="020B0403020202020204" pitchFamily="34" charset="0"/>
                <a:cs typeface="Arial"/>
              </a:rPr>
              <a:t>MBA</a:t>
            </a:r>
            <a:r>
              <a:rPr lang="he-IL" sz="1067" dirty="0">
                <a:latin typeface="Helvetica Light" panose="020B0403020202020204" pitchFamily="34" charset="0"/>
                <a:cs typeface="Arial"/>
              </a:rPr>
              <a:t> במימון מ-</a:t>
            </a:r>
            <a:r>
              <a:rPr lang="en-US" sz="1067" dirty="0">
                <a:latin typeface="Helvetica Light" panose="020B0403020202020204" pitchFamily="34" charset="0"/>
                <a:cs typeface="Arial"/>
              </a:rPr>
              <a:t>Boston University</a:t>
            </a:r>
            <a:r>
              <a:rPr lang="he-IL" sz="1067" dirty="0">
                <a:latin typeface="Helvetica Light" panose="020B0403020202020204" pitchFamily="34" charset="0"/>
                <a:cs typeface="Arial"/>
              </a:rPr>
              <a:t> ורואה חשבון מורשה. סיים בהצטיינות את </a:t>
            </a:r>
            <a:r>
              <a:rPr lang="en-US" sz="1067" dirty="0">
                <a:latin typeface="Helvetica Light" panose="020B0403020202020204" pitchFamily="34" charset="0"/>
                <a:cs typeface="Arial"/>
              </a:rPr>
              <a:t>Yeshiva University</a:t>
            </a:r>
            <a:r>
              <a:rPr lang="he-IL" sz="1067" dirty="0">
                <a:latin typeface="Helvetica Light" panose="020B0403020202020204" pitchFamily="34" charset="0"/>
                <a:cs typeface="Arial"/>
              </a:rPr>
              <a:t> עם תואר ראשון (</a:t>
            </a:r>
            <a:r>
              <a:rPr lang="en-US" sz="1067" dirty="0">
                <a:latin typeface="Helvetica Light" panose="020B0403020202020204" pitchFamily="34" charset="0"/>
                <a:cs typeface="Arial"/>
              </a:rPr>
              <a:t>B.S.‎</a:t>
            </a:r>
            <a:r>
              <a:rPr lang="he-IL" sz="1067" dirty="0">
                <a:latin typeface="Helvetica Light" panose="020B0403020202020204" pitchFamily="34" charset="0"/>
                <a:cs typeface="Arial"/>
              </a:rPr>
              <a:t>) בחשבונאות בשנת 2005.</a:t>
            </a:r>
          </a:p>
          <a:p>
            <a:pPr algn="just">
              <a:lnSpc>
                <a:spcPct val="120000"/>
              </a:lnSpc>
            </a:pPr>
            <a:endParaRPr lang="en-US" sz="1067" dirty="0">
              <a:latin typeface="Helvetica Light" panose="020B0403020202020204" pitchFamily="34" charset="0"/>
            </a:endParaRPr>
          </a:p>
          <a:p>
            <a:pPr algn="just">
              <a:lnSpc>
                <a:spcPct val="120000"/>
              </a:lnSpc>
            </a:pPr>
            <a:r>
              <a:rPr lang="he-IL" sz="1067" b="1" dirty="0" err="1">
                <a:solidFill>
                  <a:srgbClr val="35A3AF"/>
                </a:solidFill>
                <a:latin typeface="Helvetica Light" panose="020B0403020202020204" pitchFamily="34" charset="0"/>
                <a:cs typeface="Arial" panose="020B0502040204020203" pitchFamily="34" charset="-34"/>
              </a:rPr>
              <a:t>ג'וש</a:t>
            </a:r>
            <a:r>
              <a:rPr lang="he-IL" sz="1067" b="1" dirty="0">
                <a:solidFill>
                  <a:srgbClr val="35A3AF"/>
                </a:solidFill>
                <a:latin typeface="Helvetica Light" panose="020B0403020202020204" pitchFamily="34" charset="0"/>
                <a:cs typeface="Arial" panose="020B0502040204020203" pitchFamily="34" charset="-34"/>
              </a:rPr>
              <a:t> סטרום – מנהל כללי – גיל הזהב/בריאות</a:t>
            </a:r>
          </a:p>
          <a:p>
            <a:pPr algn="just">
              <a:lnSpc>
                <a:spcPct val="120000"/>
              </a:lnSpc>
            </a:pPr>
            <a:r>
              <a:rPr lang="he-IL" sz="1067" dirty="0" err="1">
                <a:latin typeface="Helvetica Light" panose="020B0403020202020204" pitchFamily="34" charset="0"/>
                <a:cs typeface="Arial" panose="020B0502040204020203" pitchFamily="34" charset="-34"/>
              </a:rPr>
              <a:t>ג'וש</a:t>
            </a:r>
            <a:r>
              <a:rPr lang="he-IL" sz="1067" dirty="0">
                <a:latin typeface="Helvetica Light" panose="020B0403020202020204" pitchFamily="34" charset="0"/>
                <a:cs typeface="Arial" panose="020B0502040204020203" pitchFamily="34" charset="-34"/>
              </a:rPr>
              <a:t> הוא המנהל הכללי – גיל הזהב/בריאות ב-</a:t>
            </a:r>
            <a:r>
              <a:rPr lang="en-US" sz="1067" dirty="0">
                <a:latin typeface="Helvetica Light" panose="020B0403020202020204" pitchFamily="34" charset="0"/>
                <a:cs typeface="Arial" panose="020B0502040204020203" pitchFamily="34" charset="-34"/>
              </a:rPr>
              <a:t>Dwight Mortgage Trust</a:t>
            </a:r>
            <a:r>
              <a:rPr lang="he-IL" sz="1067" dirty="0">
                <a:latin typeface="Helvetica Light" panose="020B0403020202020204" pitchFamily="34" charset="0"/>
                <a:cs typeface="Arial" panose="020B0502040204020203" pitchFamily="34" charset="-34"/>
              </a:rPr>
              <a:t>. תחומי אחריותו כוללים הערכה של השקעות פוטנציאליות בהלוואות גישור, לרבות ניהול צינורות מתן הלוואה חדשים, ניהול נכסים וקשרים עם נותני חסות, שותפים ומשקיעים פוטנציאליים. לפני הצטרפותו ל-</a:t>
            </a:r>
            <a:r>
              <a:rPr lang="en-US" sz="1067" dirty="0">
                <a:latin typeface="Helvetica Light" panose="020B0403020202020204" pitchFamily="34" charset="0"/>
                <a:cs typeface="Arial" panose="020B0502040204020203" pitchFamily="34" charset="-34"/>
              </a:rPr>
              <a:t>Dwight</a:t>
            </a:r>
            <a:r>
              <a:rPr lang="he-IL" sz="1067" dirty="0">
                <a:latin typeface="Helvetica Light" panose="020B0403020202020204" pitchFamily="34" charset="0"/>
                <a:cs typeface="Arial" panose="020B0502040204020203" pitchFamily="34" charset="-34"/>
              </a:rPr>
              <a:t> עבד </a:t>
            </a:r>
            <a:r>
              <a:rPr lang="he-IL" sz="1067" dirty="0" err="1">
                <a:latin typeface="Helvetica Light" panose="020B0403020202020204" pitchFamily="34" charset="0"/>
                <a:cs typeface="Arial" panose="020B0502040204020203" pitchFamily="34" charset="-34"/>
              </a:rPr>
              <a:t>ג'וש</a:t>
            </a:r>
            <a:r>
              <a:rPr lang="he-IL" sz="1067" dirty="0">
                <a:latin typeface="Helvetica Light" panose="020B0403020202020204" pitchFamily="34" charset="0"/>
                <a:cs typeface="Arial" panose="020B0502040204020203" pitchFamily="34" charset="-34"/>
              </a:rPr>
              <a:t> למשך 3.5 שנים ב-</a:t>
            </a:r>
            <a:r>
              <a:rPr lang="en-US" sz="1067" dirty="0" err="1">
                <a:latin typeface="Helvetica Light" panose="020B0403020202020204" pitchFamily="34" charset="0"/>
                <a:cs typeface="Arial" panose="020B0502040204020203" pitchFamily="34" charset="-34"/>
              </a:rPr>
              <a:t>Monticelloam</a:t>
            </a:r>
            <a:r>
              <a:rPr lang="en-US" sz="1067" dirty="0">
                <a:latin typeface="Helvetica Light" panose="020B0403020202020204" pitchFamily="34" charset="0"/>
                <a:cs typeface="Arial" panose="020B0502040204020203" pitchFamily="34" charset="-34"/>
              </a:rPr>
              <a:t>, LLC</a:t>
            </a:r>
            <a:r>
              <a:rPr lang="he-IL" sz="1067" dirty="0">
                <a:latin typeface="Helvetica Light" panose="020B0403020202020204" pitchFamily="34" charset="0"/>
                <a:cs typeface="Arial" panose="020B0502040204020203" pitchFamily="34" charset="-34"/>
              </a:rPr>
              <a:t> מלווה פרטית המתמחה בנדל"ן והלוואות מבוססות נכסים המציעה אפשרויות מימון לנכסי נדל"ן מסחרי ברחבי ארה"ב, כולל מוסדות סיעודיים מתמחים, דיור תומך, דיור למבוגרים ונכסי דיור בר-השגה. </a:t>
            </a:r>
            <a:r>
              <a:rPr lang="he-IL" sz="1067" dirty="0" err="1">
                <a:latin typeface="Helvetica Light" panose="020B0403020202020204" pitchFamily="34" charset="0"/>
                <a:cs typeface="Arial" panose="020B0502040204020203" pitchFamily="34" charset="-34"/>
              </a:rPr>
              <a:t>ג'וש</a:t>
            </a:r>
            <a:r>
              <a:rPr lang="he-IL" sz="1067" dirty="0">
                <a:latin typeface="Helvetica Light" panose="020B0403020202020204" pitchFamily="34" charset="0"/>
                <a:cs typeface="Arial" panose="020B0502040204020203" pitchFamily="34" charset="-34"/>
              </a:rPr>
              <a:t> למד מימון וחשבונאות ב-</a:t>
            </a:r>
            <a:r>
              <a:rPr lang="en-US" sz="1067" dirty="0">
                <a:latin typeface="Helvetica Light" panose="020B0403020202020204" pitchFamily="34" charset="0"/>
                <a:cs typeface="Arial" panose="020B0502040204020203" pitchFamily="34" charset="-34"/>
              </a:rPr>
              <a:t>York University</a:t>
            </a:r>
            <a:r>
              <a:rPr lang="he-IL" sz="1067" dirty="0">
                <a:latin typeface="Helvetica Light" panose="020B0403020202020204" pitchFamily="34" charset="0"/>
                <a:cs typeface="Arial" panose="020B0502040204020203" pitchFamily="34" charset="-34"/>
              </a:rPr>
              <a:t> וכלכלה ב-</a:t>
            </a:r>
            <a:r>
              <a:rPr lang="en-US" sz="1067" dirty="0">
                <a:latin typeface="Helvetica Light" panose="020B0403020202020204" pitchFamily="34" charset="0"/>
                <a:cs typeface="Arial" panose="020B0502040204020203" pitchFamily="34" charset="-34"/>
              </a:rPr>
              <a:t>Harvard University</a:t>
            </a:r>
            <a:r>
              <a:rPr lang="he-IL" sz="1067" dirty="0">
                <a:latin typeface="Helvetica Light" panose="020B0403020202020204" pitchFamily="34" charset="0"/>
                <a:cs typeface="Arial" panose="020B0502040204020203" pitchFamily="34" charset="-34"/>
              </a:rPr>
              <a:t>.</a:t>
            </a:r>
          </a:p>
          <a:p>
            <a:pPr algn="just">
              <a:lnSpc>
                <a:spcPct val="120000"/>
              </a:lnSpc>
            </a:pPr>
            <a:endParaRPr lang="en-US" sz="1067" dirty="0">
              <a:highlight>
                <a:srgbClr val="FFFF00"/>
              </a:highlight>
              <a:latin typeface="Helvetica Light" panose="020B0403020202020204" pitchFamily="34" charset="0"/>
            </a:endParaRPr>
          </a:p>
          <a:p>
            <a:pPr algn="just" rtl="1"/>
            <a:endParaRPr lang="en-US" sz="1067" dirty="0">
              <a:solidFill>
                <a:schemeClr val="dk1"/>
              </a:solidFill>
              <a:latin typeface="Helvetica Light" panose="020B0403020202020204"/>
              <a:ea typeface="Assistant"/>
              <a:cs typeface="Assistant"/>
              <a:sym typeface="Assistant"/>
            </a:endParaRPr>
          </a:p>
        </p:txBody>
      </p:sp>
      <p:sp>
        <p:nvSpPr>
          <p:cNvPr id="10" name="Google Shape;138;p17">
            <a:extLst>
              <a:ext uri="{FF2B5EF4-FFF2-40B4-BE49-F238E27FC236}">
                <a16:creationId xmlns:a16="http://schemas.microsoft.com/office/drawing/2014/main" xmlns="" id="{A0AD1F30-38F9-419B-85BF-7D58CDE86939}"/>
              </a:ext>
            </a:extLst>
          </p:cNvPr>
          <p:cNvSpPr txBox="1"/>
          <p:nvPr/>
        </p:nvSpPr>
        <p:spPr>
          <a:xfrm>
            <a:off x="7476634" y="416140"/>
            <a:ext cx="4414501" cy="622520"/>
          </a:xfrm>
          <a:prstGeom prst="rect">
            <a:avLst/>
          </a:prstGeom>
          <a:noFill/>
          <a:ln>
            <a:noFill/>
          </a:ln>
        </p:spPr>
        <p:txBody>
          <a:bodyPr spcFirstLastPara="1" wrap="square" lIns="121900" tIns="121900" rIns="121900" bIns="121900" anchor="t" anchorCtr="0">
            <a:noAutofit/>
          </a:bodyPr>
          <a:lstStyle/>
          <a:p>
            <a:pPr algn="r" rtl="1">
              <a:lnSpc>
                <a:spcPct val="80000"/>
              </a:lnSpc>
            </a:pPr>
            <a:r>
              <a:rPr lang="he-IL" sz="4000" b="1">
                <a:solidFill>
                  <a:srgbClr val="284158"/>
                </a:solidFill>
                <a:latin typeface="Assistant ExtraLight"/>
                <a:ea typeface="Assistant ExtraLight"/>
                <a:cs typeface="Arial"/>
                <a:sym typeface="Assistant ExtraLight"/>
              </a:rPr>
              <a:t>השוק ו-</a:t>
            </a:r>
            <a:r>
              <a:rPr lang="en-US" sz="4000" b="1">
                <a:solidFill>
                  <a:srgbClr val="284158"/>
                </a:solidFill>
                <a:latin typeface="Assistant ExtraLight"/>
                <a:ea typeface="Assistant ExtraLight"/>
                <a:cs typeface="Arial"/>
                <a:sym typeface="Assistant ExtraLight"/>
              </a:rPr>
              <a:t>Dwight</a:t>
            </a:r>
          </a:p>
        </p:txBody>
      </p:sp>
      <p:sp>
        <p:nvSpPr>
          <p:cNvPr id="13" name="תיבת טקסט 28">
            <a:extLst>
              <a:ext uri="{FF2B5EF4-FFF2-40B4-BE49-F238E27FC236}">
                <a16:creationId xmlns:a16="http://schemas.microsoft.com/office/drawing/2014/main" xmlns="" id="{0A59E788-1C2C-4B2C-AA9C-21396D1157E5}"/>
              </a:ext>
            </a:extLst>
          </p:cNvPr>
          <p:cNvSpPr txBox="1"/>
          <p:nvPr/>
        </p:nvSpPr>
        <p:spPr>
          <a:xfrm>
            <a:off x="5013740" y="977351"/>
            <a:ext cx="6877395" cy="420564"/>
          </a:xfrm>
          <a:prstGeom prst="rect">
            <a:avLst/>
          </a:prstGeom>
          <a:noFill/>
        </p:spPr>
        <p:txBody>
          <a:bodyPr wrap="square">
            <a:spAutoFit/>
          </a:bodyPr>
          <a:lstStyle/>
          <a:p>
            <a:pPr algn="r" rtl="1"/>
            <a:r>
              <a:rPr lang="he-IL" sz="2133" b="1">
                <a:solidFill>
                  <a:srgbClr val="35A3AF"/>
                </a:solidFill>
              </a:rPr>
              <a:t>המנהלים</a:t>
            </a:r>
          </a:p>
        </p:txBody>
      </p:sp>
      <p:pic>
        <p:nvPicPr>
          <p:cNvPr id="14" name="Picture 13" descr="A person wearing a suit and tie smiling at the camera&#10;&#10;Description automatically generated">
            <a:extLst>
              <a:ext uri="{FF2B5EF4-FFF2-40B4-BE49-F238E27FC236}">
                <a16:creationId xmlns:a16="http://schemas.microsoft.com/office/drawing/2014/main" xmlns="" id="{30DBB6BF-2294-4A25-83E8-293731DD4184}"/>
              </a:ext>
            </a:extLst>
          </p:cNvPr>
          <p:cNvPicPr>
            <a:picLocks noChangeAspect="1"/>
          </p:cNvPicPr>
          <p:nvPr/>
        </p:nvPicPr>
        <p:blipFill>
          <a:blip r:embed="rId3"/>
          <a:stretch>
            <a:fillRect/>
          </a:stretch>
        </p:blipFill>
        <p:spPr>
          <a:xfrm>
            <a:off x="828298" y="1825746"/>
            <a:ext cx="2258537" cy="1505693"/>
          </a:xfrm>
          <a:prstGeom prst="rect">
            <a:avLst/>
          </a:prstGeom>
        </p:spPr>
      </p:pic>
      <p:pic>
        <p:nvPicPr>
          <p:cNvPr id="11" name="Google Shape;127;p16">
            <a:extLst>
              <a:ext uri="{FF2B5EF4-FFF2-40B4-BE49-F238E27FC236}">
                <a16:creationId xmlns:a16="http://schemas.microsoft.com/office/drawing/2014/main" xmlns="" id="{A9302998-F337-420A-A662-4CA5C37AEE11}"/>
              </a:ext>
            </a:extLst>
          </p:cNvPr>
          <p:cNvPicPr preferRelativeResize="0"/>
          <p:nvPr/>
        </p:nvPicPr>
        <p:blipFill>
          <a:blip r:embed="rId4"/>
          <a:srcRect/>
          <a:stretch/>
        </p:blipFill>
        <p:spPr>
          <a:xfrm>
            <a:off x="1150297" y="332275"/>
            <a:ext cx="1617617" cy="1266480"/>
          </a:xfrm>
          <a:prstGeom prst="rect">
            <a:avLst/>
          </a:prstGeom>
          <a:noFill/>
          <a:ln>
            <a:noFill/>
          </a:ln>
        </p:spPr>
      </p:pic>
      <p:grpSp>
        <p:nvGrpSpPr>
          <p:cNvPr id="4" name="Group 3">
            <a:extLst>
              <a:ext uri="{FF2B5EF4-FFF2-40B4-BE49-F238E27FC236}">
                <a16:creationId xmlns:a16="http://schemas.microsoft.com/office/drawing/2014/main" xmlns="" id="{05D1532D-6C06-9143-63A4-8C8974FB0E2E}"/>
              </a:ext>
            </a:extLst>
          </p:cNvPr>
          <p:cNvGrpSpPr/>
          <p:nvPr/>
        </p:nvGrpSpPr>
        <p:grpSpPr>
          <a:xfrm>
            <a:off x="828298" y="3497636"/>
            <a:ext cx="2258537" cy="1505691"/>
            <a:chOff x="621223" y="2623227"/>
            <a:chExt cx="1693903" cy="1129268"/>
          </a:xfrm>
        </p:grpSpPr>
        <p:pic>
          <p:nvPicPr>
            <p:cNvPr id="6" name="Picture 5" descr="A picture containing text&#10;&#10;Description automatically generated">
              <a:extLst>
                <a:ext uri="{FF2B5EF4-FFF2-40B4-BE49-F238E27FC236}">
                  <a16:creationId xmlns:a16="http://schemas.microsoft.com/office/drawing/2014/main" xmlns="" id="{839F6CBE-8949-24B0-9770-D7234E2B88C4}"/>
                </a:ext>
              </a:extLst>
            </p:cNvPr>
            <p:cNvPicPr>
              <a:picLocks noChangeAspect="1"/>
            </p:cNvPicPr>
            <p:nvPr/>
          </p:nvPicPr>
          <p:blipFill>
            <a:blip r:embed="rId5"/>
            <a:stretch>
              <a:fillRect/>
            </a:stretch>
          </p:blipFill>
          <p:spPr>
            <a:xfrm flipH="1">
              <a:off x="621223" y="2623227"/>
              <a:ext cx="1693903" cy="1129268"/>
            </a:xfrm>
            <a:prstGeom prst="rect">
              <a:avLst/>
            </a:prstGeom>
          </p:spPr>
        </p:pic>
        <p:pic>
          <p:nvPicPr>
            <p:cNvPr id="15" name="Picture 14" descr="A picture containing person, necktie, person, wearing&#10;&#10;Description automatically generated">
              <a:extLst>
                <a:ext uri="{FF2B5EF4-FFF2-40B4-BE49-F238E27FC236}">
                  <a16:creationId xmlns:a16="http://schemas.microsoft.com/office/drawing/2014/main" xmlns="" id="{6E523C1B-AED7-CD7E-4D3B-8C3A6375BC8F}"/>
                </a:ext>
              </a:extLst>
            </p:cNvPr>
            <p:cNvPicPr>
              <a:picLocks noChangeAspect="1"/>
            </p:cNvPicPr>
            <p:nvPr/>
          </p:nvPicPr>
          <p:blipFill>
            <a:blip r:embed="rId6"/>
            <a:stretch>
              <a:fillRect/>
            </a:stretch>
          </p:blipFill>
          <p:spPr>
            <a:xfrm>
              <a:off x="716710" y="2623227"/>
              <a:ext cx="1579758" cy="1127738"/>
            </a:xfrm>
            <a:prstGeom prst="rect">
              <a:avLst/>
            </a:prstGeom>
          </p:spPr>
        </p:pic>
      </p:grpSp>
      <p:pic>
        <p:nvPicPr>
          <p:cNvPr id="3" name="Picture 2" descr="A person smiling for the camera&#10;&#10;Description automatically generated with medium confidence">
            <a:extLst>
              <a:ext uri="{FF2B5EF4-FFF2-40B4-BE49-F238E27FC236}">
                <a16:creationId xmlns:a16="http://schemas.microsoft.com/office/drawing/2014/main" xmlns="" id="{CD86C5E1-8721-4227-8FD5-B31E7AD5C12F}"/>
              </a:ext>
            </a:extLst>
          </p:cNvPr>
          <p:cNvPicPr>
            <a:picLocks noChangeAspect="1"/>
          </p:cNvPicPr>
          <p:nvPr/>
        </p:nvPicPr>
        <p:blipFill>
          <a:blip r:embed="rId7"/>
          <a:stretch>
            <a:fillRect/>
          </a:stretch>
        </p:blipFill>
        <p:spPr>
          <a:xfrm>
            <a:off x="823432" y="5159359"/>
            <a:ext cx="2263403" cy="1305349"/>
          </a:xfrm>
          <a:prstGeom prst="rect">
            <a:avLst/>
          </a:prstGeom>
        </p:spPr>
      </p:pic>
    </p:spTree>
    <p:extLst>
      <p:ext uri="{BB962C8B-B14F-4D97-AF65-F5344CB8AC3E}">
        <p14:creationId xmlns:p14="http://schemas.microsoft.com/office/powerpoint/2010/main" xmlns="" val="3737863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Arial"/>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1488</Words>
  <Application>Microsoft Office PowerPoint</Application>
  <PresentationFormat>מותאם אישית</PresentationFormat>
  <Paragraphs>97</Paragraphs>
  <Slides>4</Slides>
  <Notes>4</Notes>
  <HiddenSlides>0</HiddenSlides>
  <MMClips>0</MMClips>
  <ScaleCrop>false</ScaleCrop>
  <HeadingPairs>
    <vt:vector size="4" baseType="variant">
      <vt:variant>
        <vt:lpstr>ערכת נושא</vt:lpstr>
      </vt:variant>
      <vt:variant>
        <vt:i4>2</vt:i4>
      </vt:variant>
      <vt:variant>
        <vt:lpstr>כותרות שקופיות</vt:lpstr>
      </vt:variant>
      <vt:variant>
        <vt:i4>4</vt:i4>
      </vt:variant>
    </vt:vector>
  </HeadingPairs>
  <TitlesOfParts>
    <vt:vector size="6" baseType="lpstr">
      <vt:lpstr>Office Theme</vt:lpstr>
      <vt:lpstr>1_Office Theme</vt:lpstr>
      <vt:lpstr>שקופית 1</vt:lpstr>
      <vt:lpstr>שקופית 2</vt:lpstr>
      <vt:lpstr>שקופית 3</vt:lpstr>
      <vt:lpstr>שקופית 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Natan Weiss</dc:creator>
  <cp:lastModifiedBy>Author</cp:lastModifiedBy>
  <cp:revision>27</cp:revision>
  <dcterms:created xsi:type="dcterms:W3CDTF">2022-10-07T08:52:05Z</dcterms:created>
  <dcterms:modified xsi:type="dcterms:W3CDTF">2022-10-19T07:24:23Z</dcterms:modified>
</cp:coreProperties>
</file>