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2" r:id="rId4"/>
  </p:sldMasterIdLst>
  <p:notesMasterIdLst>
    <p:notesMasterId r:id="rId41"/>
  </p:notesMasterIdLst>
  <p:handoutMasterIdLst>
    <p:handoutMasterId r:id="rId42"/>
  </p:handoutMasterIdLst>
  <p:sldIdLst>
    <p:sldId id="522"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487" r:id="rId20"/>
    <p:sldId id="488" r:id="rId21"/>
    <p:sldId id="495" r:id="rId22"/>
    <p:sldId id="490" r:id="rId23"/>
    <p:sldId id="496" r:id="rId24"/>
    <p:sldId id="493" r:id="rId25"/>
    <p:sldId id="492" r:id="rId26"/>
    <p:sldId id="497" r:id="rId27"/>
    <p:sldId id="499" r:id="rId28"/>
    <p:sldId id="498" r:id="rId29"/>
    <p:sldId id="500" r:id="rId30"/>
    <p:sldId id="501" r:id="rId31"/>
    <p:sldId id="502" r:id="rId32"/>
    <p:sldId id="503" r:id="rId33"/>
    <p:sldId id="504" r:id="rId34"/>
    <p:sldId id="506" r:id="rId35"/>
    <p:sldId id="505" r:id="rId36"/>
    <p:sldId id="507" r:id="rId37"/>
    <p:sldId id="508" r:id="rId38"/>
    <p:sldId id="509" r:id="rId39"/>
    <p:sldId id="510"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Bold" panose="020B0604020202020204" charset="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6C09E9C-D60A-3B4A-B0D2-BD3DFB098A35}">
          <p14:sldIdLst>
            <p14:sldId id="522"/>
            <p14:sldId id="526"/>
            <p14:sldId id="527"/>
            <p14:sldId id="528"/>
            <p14:sldId id="529"/>
            <p14:sldId id="530"/>
            <p14:sldId id="531"/>
            <p14:sldId id="532"/>
            <p14:sldId id="533"/>
            <p14:sldId id="534"/>
            <p14:sldId id="535"/>
            <p14:sldId id="536"/>
            <p14:sldId id="537"/>
            <p14:sldId id="538"/>
            <p14:sldId id="539"/>
            <p14:sldId id="487"/>
            <p14:sldId id="488"/>
            <p14:sldId id="495"/>
            <p14:sldId id="490"/>
            <p14:sldId id="496"/>
            <p14:sldId id="493"/>
            <p14:sldId id="492"/>
            <p14:sldId id="497"/>
            <p14:sldId id="499"/>
            <p14:sldId id="498"/>
            <p14:sldId id="500"/>
            <p14:sldId id="501"/>
            <p14:sldId id="502"/>
            <p14:sldId id="503"/>
            <p14:sldId id="504"/>
            <p14:sldId id="506"/>
            <p14:sldId id="505"/>
            <p14:sldId id="507"/>
            <p14:sldId id="508"/>
            <p14:sldId id="509"/>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st, Tamara" initials="WT" lastIdx="8" clrIdx="0">
    <p:extLst>
      <p:ext uri="{19B8F6BF-5375-455C-9EA6-DF929625EA0E}">
        <p15:presenceInfo xmlns:p15="http://schemas.microsoft.com/office/powerpoint/2012/main" userId="S::t.worst@iubh-fernstudium.de::8616b063-7304-4c58-9504-cf1f61147130" providerId="AD"/>
      </p:ext>
    </p:extLst>
  </p:cmAuthor>
  <p:cmAuthor id="2" name="Laura Schellhaas" initials="LSc" lastIdx="1" clrIdx="1">
    <p:extLst>
      <p:ext uri="{19B8F6BF-5375-455C-9EA6-DF929625EA0E}">
        <p15:presenceInfo xmlns:p15="http://schemas.microsoft.com/office/powerpoint/2012/main" userId="Laura Schellha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0000"/>
    <a:srgbClr val="00A884"/>
    <a:srgbClr val="E0E0E4"/>
    <a:srgbClr val="832D88"/>
    <a:srgbClr val="DB0721"/>
    <a:srgbClr val="00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619" autoAdjust="0"/>
  </p:normalViewPr>
  <p:slideViewPr>
    <p:cSldViewPr snapToGrid="0" showGuides="1">
      <p:cViewPr varScale="1">
        <p:scale>
          <a:sx n="77" d="100"/>
          <a:sy n="77" d="100"/>
        </p:scale>
        <p:origin x="108" y="678"/>
      </p:cViewPr>
      <p:guideLst/>
    </p:cSldViewPr>
  </p:slideViewPr>
  <p:outlineViewPr>
    <p:cViewPr>
      <p:scale>
        <a:sx n="33" d="100"/>
        <a:sy n="33" d="100"/>
      </p:scale>
      <p:origin x="0" y="-13528"/>
    </p:cViewPr>
  </p:outlin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90" d="100"/>
          <a:sy n="90" d="100"/>
        </p:scale>
        <p:origin x="37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B6640-4434-C947-AC85-94372C485829}" type="datetimeFigureOut">
              <a:rPr lang="de-DE"/>
              <a:t>17.12.2022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A006C-87F7-1046-9D4F-BD72A970F1A2}" type="slidenum">
              <a:rPr/>
              <a:t>‹#›</a:t>
            </a:fld>
            <a:endParaRPr lang="de-DE" dirty="0"/>
          </a:p>
        </p:txBody>
      </p:sp>
    </p:spTree>
    <p:extLst>
      <p:ext uri="{BB962C8B-B14F-4D97-AF65-F5344CB8AC3E}">
        <p14:creationId xmlns:p14="http://schemas.microsoft.com/office/powerpoint/2010/main" val="170450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C82C-DD4D-490F-8868-2B1C3B47698B}" type="datetimeFigureOut">
              <a:rPr lang="en-GB" smtClean="0"/>
              <a:t>17/12/2022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CA58-6FD8-4ACA-9D1E-EE4A7346A6C8}" type="slidenum">
              <a:rPr lang="en-GB" smtClean="0"/>
              <a:t>‹#›</a:t>
            </a:fld>
            <a:endParaRPr lang="en-GB" dirty="0"/>
          </a:p>
        </p:txBody>
      </p:sp>
    </p:spTree>
    <p:extLst>
      <p:ext uri="{BB962C8B-B14F-4D97-AF65-F5344CB8AC3E}">
        <p14:creationId xmlns:p14="http://schemas.microsoft.com/office/powerpoint/2010/main" val="21768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a:t>
            </a:fld>
            <a:endParaRPr lang="en-GB" dirty="0"/>
          </a:p>
        </p:txBody>
      </p:sp>
    </p:spTree>
    <p:extLst>
      <p:ext uri="{BB962C8B-B14F-4D97-AF65-F5344CB8AC3E}">
        <p14:creationId xmlns:p14="http://schemas.microsoft.com/office/powerpoint/2010/main" val="244907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10</a:t>
            </a:fld>
            <a:endParaRPr lang="en-GB" dirty="0"/>
          </a:p>
        </p:txBody>
      </p:sp>
    </p:spTree>
    <p:extLst>
      <p:ext uri="{BB962C8B-B14F-4D97-AF65-F5344CB8AC3E}">
        <p14:creationId xmlns:p14="http://schemas.microsoft.com/office/powerpoint/2010/main" val="211008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11</a:t>
            </a:fld>
            <a:endParaRPr lang="en-GB" dirty="0"/>
          </a:p>
        </p:txBody>
      </p:sp>
    </p:spTree>
    <p:extLst>
      <p:ext uri="{BB962C8B-B14F-4D97-AF65-F5344CB8AC3E}">
        <p14:creationId xmlns:p14="http://schemas.microsoft.com/office/powerpoint/2010/main" val="60065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12</a:t>
            </a:fld>
            <a:endParaRPr lang="en-GB" dirty="0"/>
          </a:p>
        </p:txBody>
      </p:sp>
    </p:spTree>
    <p:extLst>
      <p:ext uri="{BB962C8B-B14F-4D97-AF65-F5344CB8AC3E}">
        <p14:creationId xmlns:p14="http://schemas.microsoft.com/office/powerpoint/2010/main" val="257941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13</a:t>
            </a:fld>
            <a:endParaRPr lang="en-GB" dirty="0"/>
          </a:p>
        </p:txBody>
      </p:sp>
    </p:spTree>
    <p:extLst>
      <p:ext uri="{BB962C8B-B14F-4D97-AF65-F5344CB8AC3E}">
        <p14:creationId xmlns:p14="http://schemas.microsoft.com/office/powerpoint/2010/main" val="100835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14</a:t>
            </a:fld>
            <a:endParaRPr lang="en-GB" dirty="0"/>
          </a:p>
        </p:txBody>
      </p:sp>
    </p:spTree>
    <p:extLst>
      <p:ext uri="{BB962C8B-B14F-4D97-AF65-F5344CB8AC3E}">
        <p14:creationId xmlns:p14="http://schemas.microsoft.com/office/powerpoint/2010/main" val="281592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15</a:t>
            </a:fld>
            <a:endParaRPr lang="en-GB" dirty="0"/>
          </a:p>
        </p:txBody>
      </p:sp>
    </p:spTree>
    <p:extLst>
      <p:ext uri="{BB962C8B-B14F-4D97-AF65-F5344CB8AC3E}">
        <p14:creationId xmlns:p14="http://schemas.microsoft.com/office/powerpoint/2010/main" val="32688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16</a:t>
            </a:fld>
            <a:endParaRPr lang="en-GB" dirty="0"/>
          </a:p>
        </p:txBody>
      </p:sp>
    </p:spTree>
    <p:extLst>
      <p:ext uri="{BB962C8B-B14F-4D97-AF65-F5344CB8AC3E}">
        <p14:creationId xmlns:p14="http://schemas.microsoft.com/office/powerpoint/2010/main" val="955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17</a:t>
            </a:fld>
            <a:endParaRPr lang="en-GB" dirty="0"/>
          </a:p>
        </p:txBody>
      </p:sp>
    </p:spTree>
    <p:extLst>
      <p:ext uri="{BB962C8B-B14F-4D97-AF65-F5344CB8AC3E}">
        <p14:creationId xmlns:p14="http://schemas.microsoft.com/office/powerpoint/2010/main" val="342072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18</a:t>
            </a:fld>
            <a:endParaRPr lang="en-GB" dirty="0"/>
          </a:p>
        </p:txBody>
      </p:sp>
    </p:spTree>
    <p:extLst>
      <p:ext uri="{BB962C8B-B14F-4D97-AF65-F5344CB8AC3E}">
        <p14:creationId xmlns:p14="http://schemas.microsoft.com/office/powerpoint/2010/main" val="360456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19</a:t>
            </a:fld>
            <a:endParaRPr lang="en-GB" dirty="0"/>
          </a:p>
        </p:txBody>
      </p:sp>
    </p:spTree>
    <p:extLst>
      <p:ext uri="{BB962C8B-B14F-4D97-AF65-F5344CB8AC3E}">
        <p14:creationId xmlns:p14="http://schemas.microsoft.com/office/powerpoint/2010/main" val="34059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a:t>
            </a:fld>
            <a:endParaRPr lang="en-GB" dirty="0"/>
          </a:p>
        </p:txBody>
      </p:sp>
    </p:spTree>
    <p:extLst>
      <p:ext uri="{BB962C8B-B14F-4D97-AF65-F5344CB8AC3E}">
        <p14:creationId xmlns:p14="http://schemas.microsoft.com/office/powerpoint/2010/main" val="425704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20</a:t>
            </a:fld>
            <a:endParaRPr lang="en-GB" dirty="0"/>
          </a:p>
        </p:txBody>
      </p:sp>
    </p:spTree>
    <p:extLst>
      <p:ext uri="{BB962C8B-B14F-4D97-AF65-F5344CB8AC3E}">
        <p14:creationId xmlns:p14="http://schemas.microsoft.com/office/powerpoint/2010/main" val="3717661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21</a:t>
            </a:fld>
            <a:endParaRPr lang="en-GB" dirty="0"/>
          </a:p>
        </p:txBody>
      </p:sp>
    </p:spTree>
    <p:extLst>
      <p:ext uri="{BB962C8B-B14F-4D97-AF65-F5344CB8AC3E}">
        <p14:creationId xmlns:p14="http://schemas.microsoft.com/office/powerpoint/2010/main" val="62650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err="1"/>
              <a:t>Example</a:t>
            </a:r>
            <a:r>
              <a:rPr lang="de-DE" dirty="0"/>
              <a:t> 1</a:t>
            </a:r>
          </a:p>
          <a:p>
            <a:pPr lvl="5">
              <a:tabLst>
                <a:tab pos="2419350" algn="l"/>
              </a:tabLst>
            </a:pPr>
            <a:r>
              <a:rPr lang="de-DE" dirty="0"/>
              <a:t>	</a:t>
            </a:r>
            <a:r>
              <a:rPr lang="de-DE" dirty="0" err="1"/>
              <a:t>Subject</a:t>
            </a:r>
            <a:r>
              <a:rPr lang="de-DE" dirty="0"/>
              <a:t> </a:t>
            </a:r>
            <a:r>
              <a:rPr lang="de-DE" dirty="0" err="1"/>
              <a:t>content</a:t>
            </a:r>
            <a:endParaRPr lang="de-DE" dirty="0"/>
          </a:p>
          <a:p>
            <a:pPr>
              <a:tabLst>
                <a:tab pos="1257300" algn="l"/>
                <a:tab pos="2692400" algn="l"/>
              </a:tabLst>
            </a:pPr>
            <a:r>
              <a:rPr lang="de-DE" dirty="0"/>
              <a:t>Sender	Self-expression</a:t>
            </a:r>
          </a:p>
          <a:p>
            <a:pPr>
              <a:tabLst>
                <a:tab pos="2419350" algn="l"/>
              </a:tabLst>
            </a:pPr>
            <a:r>
              <a:rPr lang="de-DE" dirty="0" err="1"/>
              <a:t>with</a:t>
            </a:r>
            <a:r>
              <a:rPr lang="de-DE" dirty="0"/>
              <a:t> </a:t>
            </a:r>
            <a:r>
              <a:rPr lang="de-DE" dirty="0" err="1"/>
              <a:t>four</a:t>
            </a:r>
            <a:r>
              <a:rPr lang="de-DE" dirty="0"/>
              <a:t> </a:t>
            </a:r>
            <a:r>
              <a:rPr lang="de-DE" dirty="0" err="1"/>
              <a:t>beaks</a:t>
            </a:r>
            <a:r>
              <a:rPr lang="de-DE" dirty="0"/>
              <a:t>	Statement</a:t>
            </a:r>
          </a:p>
          <a:p>
            <a:pPr>
              <a:tabLst>
                <a:tab pos="2419350" algn="l"/>
              </a:tabLst>
            </a:pPr>
            <a:endParaRPr lang="de-DE" dirty="0"/>
          </a:p>
          <a:p>
            <a:pPr>
              <a:tabLst>
                <a:tab pos="2419350" algn="l"/>
              </a:tabLst>
            </a:pPr>
            <a:r>
              <a:rPr lang="de-DE" dirty="0"/>
              <a:t>	</a:t>
            </a:r>
            <a:r>
              <a:rPr lang="de-DE" dirty="0" err="1"/>
              <a:t>Relationship</a:t>
            </a:r>
            <a:r>
              <a:rPr lang="de-DE" dirty="0"/>
              <a:t> </a:t>
            </a:r>
            <a:r>
              <a:rPr lang="de-DE" dirty="0" err="1"/>
              <a:t>references</a:t>
            </a:r>
            <a:endParaRPr lang="de-DE" dirty="0"/>
          </a:p>
          <a:p>
            <a:pPr>
              <a:tabLst>
                <a:tab pos="2419350" algn="l"/>
              </a:tabLst>
            </a:pPr>
            <a:endParaRPr lang="de-DE" dirty="0"/>
          </a:p>
          <a:p>
            <a:pPr>
              <a:tabLst>
                <a:tab pos="2419350" algn="l"/>
              </a:tabLst>
            </a:pPr>
            <a:r>
              <a:rPr lang="de-DE" dirty="0"/>
              <a:t>Original</a:t>
            </a:r>
          </a:p>
          <a:p>
            <a:pPr>
              <a:tabLst>
                <a:tab pos="2419350" algn="l"/>
              </a:tabLst>
            </a:pPr>
            <a:endParaRPr lang="de-DE" dirty="0"/>
          </a:p>
          <a:p>
            <a:pPr>
              <a:tabLst>
                <a:tab pos="2419350" algn="l"/>
              </a:tabLst>
            </a:pPr>
            <a:r>
              <a:rPr lang="de-DE" dirty="0"/>
              <a:t>X</a:t>
            </a:r>
          </a:p>
          <a:p>
            <a:pPr>
              <a:tabLst>
                <a:tab pos="2419350" algn="l"/>
              </a:tabLst>
            </a:pPr>
            <a:endParaRPr lang="de-DE" dirty="0"/>
          </a:p>
          <a:p>
            <a:pPr>
              <a:tabLst>
                <a:tab pos="2419350" algn="l"/>
              </a:tabLst>
            </a:pPr>
            <a:r>
              <a:rPr lang="de-DE" dirty="0"/>
              <a:t>Bad </a:t>
            </a:r>
            <a:r>
              <a:rPr lang="de-DE" dirty="0" err="1"/>
              <a:t>implementation</a:t>
            </a:r>
            <a:r>
              <a:rPr lang="de-DE" dirty="0"/>
              <a:t>:</a:t>
            </a:r>
          </a:p>
          <a:p>
            <a:pPr marL="171450" indent="-171450">
              <a:buFontTx/>
              <a:buChar char="-"/>
              <a:tabLst>
                <a:tab pos="2419350" algn="l"/>
              </a:tabLst>
            </a:pPr>
            <a:r>
              <a:rPr lang="de-DE" dirty="0" err="1"/>
              <a:t>Nearly</a:t>
            </a:r>
            <a:r>
              <a:rPr lang="de-DE" dirty="0"/>
              <a:t> </a:t>
            </a:r>
            <a:r>
              <a:rPr lang="de-DE" dirty="0" err="1"/>
              <a:t>identical</a:t>
            </a:r>
            <a:r>
              <a:rPr lang="de-DE" dirty="0"/>
              <a:t> </a:t>
            </a:r>
            <a:r>
              <a:rPr lang="de-DE" dirty="0" err="1"/>
              <a:t>graphical</a:t>
            </a:r>
            <a:r>
              <a:rPr lang="de-DE" dirty="0"/>
              <a:t> design</a:t>
            </a:r>
          </a:p>
          <a:p>
            <a:pPr marL="171450" indent="-171450">
              <a:buFontTx/>
              <a:buChar char="-"/>
              <a:tabLst>
                <a:tab pos="2419350" algn="l"/>
              </a:tabLst>
            </a:pPr>
            <a:r>
              <a:rPr lang="de-DE" dirty="0"/>
              <a:t>Same </a:t>
            </a:r>
            <a:r>
              <a:rPr lang="de-DE" dirty="0" err="1"/>
              <a:t>terms</a:t>
            </a:r>
            <a:r>
              <a:rPr lang="de-DE" dirty="0"/>
              <a:t> and </a:t>
            </a:r>
            <a:r>
              <a:rPr lang="de-DE" dirty="0" err="1"/>
              <a:t>descriptions</a:t>
            </a:r>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22</a:t>
            </a:fld>
            <a:endParaRPr lang="en-GB" dirty="0"/>
          </a:p>
        </p:txBody>
      </p:sp>
    </p:spTree>
    <p:extLst>
      <p:ext uri="{BB962C8B-B14F-4D97-AF65-F5344CB8AC3E}">
        <p14:creationId xmlns:p14="http://schemas.microsoft.com/office/powerpoint/2010/main" val="95104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DE" dirty="0" err="1"/>
              <a:t>Example</a:t>
            </a:r>
            <a:r>
              <a:rPr lang="de-DE" dirty="0"/>
              <a:t> 2</a:t>
            </a:r>
          </a:p>
          <a:p>
            <a:pPr marL="228600" indent="-228600">
              <a:buAutoNum type="arabicPeriod"/>
            </a:pPr>
            <a:endParaRPr lang="de-DE" dirty="0"/>
          </a:p>
          <a:p>
            <a:pPr>
              <a:tabLst>
                <a:tab pos="1257300" algn="l"/>
              </a:tabLst>
            </a:pPr>
            <a:r>
              <a:rPr lang="de-DE" dirty="0"/>
              <a:t>	</a:t>
            </a:r>
            <a:r>
              <a:rPr lang="de-DE" dirty="0" err="1"/>
              <a:t>Thematical</a:t>
            </a:r>
            <a:r>
              <a:rPr lang="de-DE" dirty="0"/>
              <a:t> </a:t>
            </a:r>
            <a:r>
              <a:rPr lang="de-DE" dirty="0" err="1"/>
              <a:t>constellation</a:t>
            </a:r>
            <a:endParaRPr lang="de-DE" dirty="0"/>
          </a:p>
          <a:p>
            <a:pPr>
              <a:tabLst>
                <a:tab pos="1257300" algn="l"/>
              </a:tabLst>
            </a:pPr>
            <a:r>
              <a:rPr lang="de-DE" dirty="0"/>
              <a:t>Network </a:t>
            </a:r>
            <a:r>
              <a:rPr lang="de-DE" dirty="0" err="1"/>
              <a:t>of</a:t>
            </a:r>
            <a:r>
              <a:rPr lang="de-DE" dirty="0"/>
              <a:t> </a:t>
            </a:r>
            <a:r>
              <a:rPr lang="de-DE" dirty="0" err="1"/>
              <a:t>events</a:t>
            </a:r>
            <a:r>
              <a:rPr lang="de-DE" dirty="0"/>
              <a:t>			Network </a:t>
            </a:r>
            <a:r>
              <a:rPr lang="de-DE" dirty="0" err="1"/>
              <a:t>of</a:t>
            </a:r>
            <a:r>
              <a:rPr lang="de-DE" dirty="0"/>
              <a:t> </a:t>
            </a:r>
            <a:r>
              <a:rPr lang="de-DE" dirty="0" err="1"/>
              <a:t>targets</a:t>
            </a:r>
            <a:endParaRPr lang="de-DE" dirty="0"/>
          </a:p>
          <a:p>
            <a:pPr>
              <a:tabLst>
                <a:tab pos="1257300" algn="l"/>
              </a:tabLst>
            </a:pPr>
            <a:r>
              <a:rPr lang="de-DE" dirty="0"/>
              <a:t>(</a:t>
            </a:r>
            <a:r>
              <a:rPr lang="de-DE" dirty="0" err="1"/>
              <a:t>prehistory</a:t>
            </a:r>
            <a:r>
              <a:rPr lang="de-DE" dirty="0"/>
              <a:t>)	Interpersonal </a:t>
            </a:r>
            <a:r>
              <a:rPr lang="de-DE" dirty="0" err="1"/>
              <a:t>constellation</a:t>
            </a:r>
            <a:endParaRPr lang="de-DE" dirty="0"/>
          </a:p>
          <a:p>
            <a:pPr>
              <a:tabLst>
                <a:tab pos="1257300" algn="l"/>
              </a:tabLst>
            </a:pPr>
            <a:endParaRPr lang="de-DE" dirty="0"/>
          </a:p>
          <a:p>
            <a:pPr>
              <a:tabLst>
                <a:tab pos="1257300" algn="l"/>
              </a:tabLst>
            </a:pPr>
            <a:r>
              <a:rPr lang="de-DE" dirty="0"/>
              <a:t>Original</a:t>
            </a:r>
          </a:p>
          <a:p>
            <a:pPr>
              <a:tabLst>
                <a:tab pos="1257300" algn="l"/>
              </a:tabLst>
            </a:pPr>
            <a:endParaRPr lang="de-DE" dirty="0"/>
          </a:p>
          <a:p>
            <a:pPr>
              <a:tabLst>
                <a:tab pos="1257300" algn="l"/>
              </a:tabLst>
            </a:pPr>
            <a:r>
              <a:rPr lang="de-DE" dirty="0" err="1"/>
              <a:t>Good</a:t>
            </a:r>
            <a:r>
              <a:rPr lang="de-DE" dirty="0"/>
              <a:t> </a:t>
            </a:r>
            <a:r>
              <a:rPr lang="de-DE" dirty="0" err="1"/>
              <a:t>implementation</a:t>
            </a:r>
            <a:r>
              <a:rPr lang="de-DE" dirty="0"/>
              <a:t>:</a:t>
            </a:r>
          </a:p>
          <a:p>
            <a:pPr marL="171450" indent="-171450">
              <a:buFontTx/>
              <a:buChar char="-"/>
              <a:tabLst>
                <a:tab pos="1257300" algn="l"/>
              </a:tabLst>
            </a:pPr>
            <a:r>
              <a:rPr lang="de-DE" dirty="0"/>
              <a:t>Different </a:t>
            </a:r>
            <a:r>
              <a:rPr lang="de-DE" dirty="0" err="1"/>
              <a:t>graphical</a:t>
            </a:r>
            <a:r>
              <a:rPr lang="de-DE" dirty="0"/>
              <a:t> design</a:t>
            </a:r>
          </a:p>
          <a:p>
            <a:pPr marL="171450" indent="-171450">
              <a:buFontTx/>
              <a:buChar char="-"/>
              <a:tabLst>
                <a:tab pos="1257300" algn="l"/>
              </a:tabLst>
            </a:pPr>
            <a:r>
              <a:rPr lang="de-DE"/>
              <a:t>Different </a:t>
            </a:r>
            <a:r>
              <a:rPr lang="de-DE" dirty="0" err="1"/>
              <a:t>terms</a:t>
            </a:r>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23</a:t>
            </a:fld>
            <a:endParaRPr lang="en-GB" dirty="0"/>
          </a:p>
        </p:txBody>
      </p:sp>
    </p:spTree>
    <p:extLst>
      <p:ext uri="{BB962C8B-B14F-4D97-AF65-F5344CB8AC3E}">
        <p14:creationId xmlns:p14="http://schemas.microsoft.com/office/powerpoint/2010/main" val="1173573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24</a:t>
            </a:fld>
            <a:endParaRPr lang="en-GB" dirty="0"/>
          </a:p>
        </p:txBody>
      </p:sp>
    </p:spTree>
    <p:extLst>
      <p:ext uri="{BB962C8B-B14F-4D97-AF65-F5344CB8AC3E}">
        <p14:creationId xmlns:p14="http://schemas.microsoft.com/office/powerpoint/2010/main" val="138247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A2CA58-6FD8-4ACA-9D1E-EE4A7346A6C8}" type="slidenum">
              <a:rPr lang="en-GB" smtClean="0"/>
              <a:t>25</a:t>
            </a:fld>
            <a:endParaRPr lang="en-GB" dirty="0"/>
          </a:p>
        </p:txBody>
      </p:sp>
    </p:spTree>
    <p:extLst>
      <p:ext uri="{BB962C8B-B14F-4D97-AF65-F5344CB8AC3E}">
        <p14:creationId xmlns:p14="http://schemas.microsoft.com/office/powerpoint/2010/main" val="2819105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26</a:t>
            </a:fld>
            <a:endParaRPr lang="en-GB" dirty="0"/>
          </a:p>
        </p:txBody>
      </p:sp>
    </p:spTree>
    <p:extLst>
      <p:ext uri="{BB962C8B-B14F-4D97-AF65-F5344CB8AC3E}">
        <p14:creationId xmlns:p14="http://schemas.microsoft.com/office/powerpoint/2010/main" val="2904628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27</a:t>
            </a:fld>
            <a:endParaRPr lang="en-GB" dirty="0"/>
          </a:p>
        </p:txBody>
      </p:sp>
    </p:spTree>
    <p:extLst>
      <p:ext uri="{BB962C8B-B14F-4D97-AF65-F5344CB8AC3E}">
        <p14:creationId xmlns:p14="http://schemas.microsoft.com/office/powerpoint/2010/main" val="2572795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29</a:t>
            </a:fld>
            <a:endParaRPr lang="en-GB" dirty="0"/>
          </a:p>
        </p:txBody>
      </p:sp>
    </p:spTree>
    <p:extLst>
      <p:ext uri="{BB962C8B-B14F-4D97-AF65-F5344CB8AC3E}">
        <p14:creationId xmlns:p14="http://schemas.microsoft.com/office/powerpoint/2010/main" val="1800532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30</a:t>
            </a:fld>
            <a:endParaRPr lang="en-GB" dirty="0"/>
          </a:p>
        </p:txBody>
      </p:sp>
    </p:spTree>
    <p:extLst>
      <p:ext uri="{BB962C8B-B14F-4D97-AF65-F5344CB8AC3E}">
        <p14:creationId xmlns:p14="http://schemas.microsoft.com/office/powerpoint/2010/main" val="168883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a:t>
            </a:fld>
            <a:endParaRPr lang="en-GB" dirty="0"/>
          </a:p>
        </p:txBody>
      </p:sp>
    </p:spTree>
    <p:extLst>
      <p:ext uri="{BB962C8B-B14F-4D97-AF65-F5344CB8AC3E}">
        <p14:creationId xmlns:p14="http://schemas.microsoft.com/office/powerpoint/2010/main" val="262311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32</a:t>
            </a:fld>
            <a:endParaRPr lang="en-GB" dirty="0"/>
          </a:p>
        </p:txBody>
      </p:sp>
    </p:spTree>
    <p:extLst>
      <p:ext uri="{BB962C8B-B14F-4D97-AF65-F5344CB8AC3E}">
        <p14:creationId xmlns:p14="http://schemas.microsoft.com/office/powerpoint/2010/main" val="3351331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33</a:t>
            </a:fld>
            <a:endParaRPr lang="en-GB" dirty="0"/>
          </a:p>
        </p:txBody>
      </p:sp>
    </p:spTree>
    <p:extLst>
      <p:ext uri="{BB962C8B-B14F-4D97-AF65-F5344CB8AC3E}">
        <p14:creationId xmlns:p14="http://schemas.microsoft.com/office/powerpoint/2010/main" val="4167840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34</a:t>
            </a:fld>
            <a:endParaRPr lang="en-GB" dirty="0"/>
          </a:p>
        </p:txBody>
      </p:sp>
    </p:spTree>
    <p:extLst>
      <p:ext uri="{BB962C8B-B14F-4D97-AF65-F5344CB8AC3E}">
        <p14:creationId xmlns:p14="http://schemas.microsoft.com/office/powerpoint/2010/main" val="2926900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35</a:t>
            </a:fld>
            <a:endParaRPr lang="en-GB" dirty="0"/>
          </a:p>
        </p:txBody>
      </p:sp>
    </p:spTree>
    <p:extLst>
      <p:ext uri="{BB962C8B-B14F-4D97-AF65-F5344CB8AC3E}">
        <p14:creationId xmlns:p14="http://schemas.microsoft.com/office/powerpoint/2010/main" val="2784785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36</a:t>
            </a:fld>
            <a:endParaRPr lang="en-GB" dirty="0"/>
          </a:p>
        </p:txBody>
      </p:sp>
    </p:spTree>
    <p:extLst>
      <p:ext uri="{BB962C8B-B14F-4D97-AF65-F5344CB8AC3E}">
        <p14:creationId xmlns:p14="http://schemas.microsoft.com/office/powerpoint/2010/main" val="334752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4</a:t>
            </a:fld>
            <a:endParaRPr lang="en-GB" dirty="0"/>
          </a:p>
        </p:txBody>
      </p:sp>
    </p:spTree>
    <p:extLst>
      <p:ext uri="{BB962C8B-B14F-4D97-AF65-F5344CB8AC3E}">
        <p14:creationId xmlns:p14="http://schemas.microsoft.com/office/powerpoint/2010/main" val="93043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5</a:t>
            </a:fld>
            <a:endParaRPr lang="en-GB" dirty="0"/>
          </a:p>
        </p:txBody>
      </p:sp>
    </p:spTree>
    <p:extLst>
      <p:ext uri="{BB962C8B-B14F-4D97-AF65-F5344CB8AC3E}">
        <p14:creationId xmlns:p14="http://schemas.microsoft.com/office/powerpoint/2010/main" val="9585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6</a:t>
            </a:fld>
            <a:endParaRPr lang="en-GB" dirty="0"/>
          </a:p>
        </p:txBody>
      </p:sp>
    </p:spTree>
    <p:extLst>
      <p:ext uri="{BB962C8B-B14F-4D97-AF65-F5344CB8AC3E}">
        <p14:creationId xmlns:p14="http://schemas.microsoft.com/office/powerpoint/2010/main" val="29831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7</a:t>
            </a:fld>
            <a:endParaRPr lang="en-GB" dirty="0"/>
          </a:p>
        </p:txBody>
      </p:sp>
    </p:spTree>
    <p:extLst>
      <p:ext uri="{BB962C8B-B14F-4D97-AF65-F5344CB8AC3E}">
        <p14:creationId xmlns:p14="http://schemas.microsoft.com/office/powerpoint/2010/main" val="354157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8</a:t>
            </a:fld>
            <a:endParaRPr lang="en-GB" dirty="0"/>
          </a:p>
        </p:txBody>
      </p:sp>
    </p:spTree>
    <p:extLst>
      <p:ext uri="{BB962C8B-B14F-4D97-AF65-F5344CB8AC3E}">
        <p14:creationId xmlns:p14="http://schemas.microsoft.com/office/powerpoint/2010/main" val="17170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9</a:t>
            </a:fld>
            <a:endParaRPr lang="en-GB" dirty="0"/>
          </a:p>
        </p:txBody>
      </p:sp>
    </p:spTree>
    <p:extLst>
      <p:ext uri="{BB962C8B-B14F-4D97-AF65-F5344CB8AC3E}">
        <p14:creationId xmlns:p14="http://schemas.microsoft.com/office/powerpoint/2010/main" val="10834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ic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78F3-2CB9-4280-B33F-C8577910DFC2}"/>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8" name="Inhaltsplatzhalter 7">
            <a:extLst>
              <a:ext uri="{FF2B5EF4-FFF2-40B4-BE49-F238E27FC236}">
                <a16:creationId xmlns:a16="http://schemas.microsoft.com/office/drawing/2014/main" id="{9A07B9DC-C534-42C1-A866-509782905BE6}"/>
              </a:ext>
            </a:extLst>
          </p:cNvPr>
          <p:cNvSpPr>
            <a:spLocks noGrp="1"/>
          </p:cNvSpPr>
          <p:nvPr>
            <p:ph sz="quarter" idx="12" hasCustomPrompt="1"/>
          </p:nvPr>
        </p:nvSpPr>
        <p:spPr>
          <a:xfrm>
            <a:off x="420688" y="1018140"/>
            <a:ext cx="11350310" cy="5115959"/>
          </a:xfrm>
        </p:spPr>
        <p:txBody>
          <a:bodyPr/>
          <a:lstStyle>
            <a:lvl1pPr>
              <a:buNone/>
              <a:defRPr/>
            </a:lvl1p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
        <p:nvSpPr>
          <p:cNvPr id="9" name="Textplatzhalter 22">
            <a:extLst>
              <a:ext uri="{FF2B5EF4-FFF2-40B4-BE49-F238E27FC236}">
                <a16:creationId xmlns:a16="http://schemas.microsoft.com/office/drawing/2014/main" id="{8BA20208-4BBB-4F92-8309-B9D647DE2AD9}"/>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3" name="Fußzeilenplatzhalter 2">
            <a:extLst>
              <a:ext uri="{FF2B5EF4-FFF2-40B4-BE49-F238E27FC236}">
                <a16:creationId xmlns:a16="http://schemas.microsoft.com/office/drawing/2014/main" id="{91EA14F2-7408-6E23-C91E-0886B5CDDF55}"/>
              </a:ext>
            </a:extLst>
          </p:cNvPr>
          <p:cNvSpPr>
            <a:spLocks noGrp="1"/>
          </p:cNvSpPr>
          <p:nvPr>
            <p:ph type="ftr" sz="quarter" idx="14"/>
          </p:nvPr>
        </p:nvSpPr>
        <p:spPr/>
        <p:txBody>
          <a:bodyPr/>
          <a:lstStyle/>
          <a:p>
            <a:r>
              <a:rPr lang="en-US"/>
              <a:t>Source of the text: Author, YYYY, p.123.</a:t>
            </a:r>
            <a:br>
              <a:rPr lang="en-US"/>
            </a:br>
            <a:r>
              <a:rPr lang="en-US"/>
              <a:t>Source of the graphic: Author, YYYY, p.123.</a:t>
            </a:r>
            <a:endParaRPr lang="de-DE" sz="800" dirty="0"/>
          </a:p>
        </p:txBody>
      </p:sp>
    </p:spTree>
    <p:extLst>
      <p:ext uri="{BB962C8B-B14F-4D97-AF65-F5344CB8AC3E}">
        <p14:creationId xmlns:p14="http://schemas.microsoft.com/office/powerpoint/2010/main" val="11379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ew Study Goals">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pic>
        <p:nvPicPr>
          <p:cNvPr id="7" name="Grafik 6">
            <a:extLst>
              <a:ext uri="{FF2B5EF4-FFF2-40B4-BE49-F238E27FC236}">
                <a16:creationId xmlns:a16="http://schemas.microsoft.com/office/drawing/2014/main" id="{7396B5C5-EACC-42BC-B5CF-39FE52C5819B}"/>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E96B3A57-9E80-4A45-9438-50977E5F309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Review Study Goals</a:t>
            </a:r>
          </a:p>
        </p:txBody>
      </p:sp>
    </p:spTree>
    <p:extLst>
      <p:ext uri="{BB962C8B-B14F-4D97-AF65-F5344CB8AC3E}">
        <p14:creationId xmlns:p14="http://schemas.microsoft.com/office/powerpoint/2010/main" val="274748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fer Tasks_Presentation">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4224336" y="1020592"/>
            <a:ext cx="7967663"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64D5A655-8053-4855-B347-0407828FD24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127159" y="2347992"/>
            <a:ext cx="2162015" cy="2162015"/>
          </a:xfrm>
          <a:prstGeom prst="rect">
            <a:avLst/>
          </a:prstGeom>
        </p:spPr>
      </p:pic>
      <p:sp>
        <p:nvSpPr>
          <p:cNvPr id="10" name="Textfeld 9">
            <a:extLst>
              <a:ext uri="{FF2B5EF4-FFF2-40B4-BE49-F238E27FC236}">
                <a16:creationId xmlns:a16="http://schemas.microsoft.com/office/drawing/2014/main" id="{827A356F-6596-7548-ACEC-8DAA30A0FE20}"/>
              </a:ext>
            </a:extLst>
          </p:cNvPr>
          <p:cNvSpPr txBox="1"/>
          <p:nvPr userDrawn="1"/>
        </p:nvSpPr>
        <p:spPr>
          <a:xfrm>
            <a:off x="420685" y="1020592"/>
            <a:ext cx="3613433" cy="5113508"/>
          </a:xfrm>
          <a:prstGeom prst="rect">
            <a:avLst/>
          </a:prstGeom>
          <a:noFill/>
          <a:ln>
            <a:noFill/>
          </a:ln>
        </p:spPr>
        <p:txBody>
          <a:bodyPr wrap="square" lIns="0" tIns="0" rIns="0" bIns="0" rtlCol="0">
            <a:noAutofit/>
          </a:bodyPr>
          <a:lstStyle/>
          <a:p>
            <a:pPr>
              <a:lnSpc>
                <a:spcPct val="120000"/>
              </a:lnSpc>
            </a:pPr>
            <a:r>
              <a:rPr lang="en-GB" sz="3200" dirty="0">
                <a:latin typeface="Source Sans Pro" panose="020B0503030403020204" pitchFamily="34" charset="0"/>
                <a:ea typeface="Source Sans Pro" panose="020B0503030403020204" pitchFamily="34" charset="0"/>
              </a:rPr>
              <a:t>Please present your results.</a:t>
            </a:r>
          </a:p>
          <a:p>
            <a:pPr>
              <a:lnSpc>
                <a:spcPct val="120000"/>
              </a:lnSpc>
            </a:pPr>
            <a:r>
              <a:rPr lang="en-GB" sz="3200" dirty="0">
                <a:latin typeface="Source Sans Pro" panose="020B0503030403020204" pitchFamily="34" charset="0"/>
                <a:ea typeface="Source Sans Pro" panose="020B0503030403020204" pitchFamily="34" charset="0"/>
              </a:rPr>
              <a:t>The results will be discussed in plenary.</a:t>
            </a:r>
          </a:p>
        </p:txBody>
      </p:sp>
      <p:sp>
        <p:nvSpPr>
          <p:cNvPr id="12" name="Titel 1">
            <a:extLst>
              <a:ext uri="{FF2B5EF4-FFF2-40B4-BE49-F238E27FC236}">
                <a16:creationId xmlns:a16="http://schemas.microsoft.com/office/drawing/2014/main" id="{DB1D694B-9F44-944B-A5D0-55795C93BDCE}"/>
              </a:ext>
            </a:extLst>
          </p:cNvPr>
          <p:cNvSpPr txBox="1">
            <a:spLocks/>
          </p:cNvSpPr>
          <p:nvPr userDrawn="1"/>
        </p:nvSpPr>
        <p:spPr>
          <a:xfrm>
            <a:off x="420685" y="344017"/>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Transfer Task</a:t>
            </a:r>
          </a:p>
          <a:p>
            <a:r>
              <a:rPr lang="de-DE" dirty="0"/>
              <a:t>Presentation of the Results</a:t>
            </a:r>
          </a:p>
        </p:txBody>
      </p:sp>
    </p:spTree>
    <p:extLst>
      <p:ext uri="{BB962C8B-B14F-4D97-AF65-F5344CB8AC3E}">
        <p14:creationId xmlns:p14="http://schemas.microsoft.com/office/powerpoint/2010/main" val="36885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Control Question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BEA042E-FAB7-4FC0-89CD-9918ECF66ABA}"/>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4E77B8C4-93AB-A143-BC6B-E8FD415C99C1}"/>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Learning Control Questions</a:t>
            </a:r>
          </a:p>
        </p:txBody>
      </p:sp>
      <p:sp>
        <p:nvSpPr>
          <p:cNvPr id="7" name="Textplatzhalter 3">
            <a:extLst>
              <a:ext uri="{FF2B5EF4-FFF2-40B4-BE49-F238E27FC236}">
                <a16:creationId xmlns:a16="http://schemas.microsoft.com/office/drawing/2014/main" id="{E2BC1ADC-E909-0C43-B528-6EFA1E6E65BD}"/>
              </a:ext>
            </a:extLst>
          </p:cNvPr>
          <p:cNvSpPr>
            <a:spLocks noGrp="1"/>
          </p:cNvSpPr>
          <p:nvPr>
            <p:ph type="body" sz="quarter" idx="17" hasCustomPrompt="1"/>
          </p:nvPr>
        </p:nvSpPr>
        <p:spPr>
          <a:xfrm>
            <a:off x="420586" y="1020592"/>
            <a:ext cx="9538116" cy="5112943"/>
          </a:xfrm>
        </p:spPr>
        <p:txBody>
          <a:bodyPr/>
          <a:lstStyle>
            <a:lvl1pPr marL="533400" indent="-533400">
              <a:buFont typeface="+mj-lt"/>
              <a:buAutoNum type="arabicPeriod"/>
              <a:tabLst/>
              <a:defRPr sz="3200" b="1" baseline="0"/>
            </a:lvl1pPr>
            <a:lvl2pPr marL="1095375" marR="0" indent="-509588"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lvl2pPr>
          </a:lstStyle>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24-32</a:t>
            </a:r>
          </a:p>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Emphasis</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bold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32-24</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a:p>
            <a:pPr marL="6381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64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aluation">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CC9C6A1-7F4A-254D-A3EE-EC3C7F2EF238}"/>
              </a:ext>
            </a:extLst>
          </p:cNvPr>
          <p:cNvSpPr/>
          <p:nvPr userDrawn="1"/>
        </p:nvSpPr>
        <p:spPr>
          <a:xfrm>
            <a:off x="0" y="0"/>
            <a:ext cx="121920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20">
            <a:extLst>
              <a:ext uri="{FF2B5EF4-FFF2-40B4-BE49-F238E27FC236}">
                <a16:creationId xmlns:a16="http://schemas.microsoft.com/office/drawing/2014/main" id="{DC9130E9-2831-6A4A-94AA-DC8C4B6622AE}"/>
              </a:ext>
            </a:extLst>
          </p:cNvPr>
          <p:cNvSpPr txBox="1">
            <a:spLocks/>
          </p:cNvSpPr>
          <p:nvPr userDrawn="1"/>
        </p:nvSpPr>
        <p:spPr>
          <a:xfrm>
            <a:off x="420688" y="248596"/>
            <a:ext cx="1135031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a:solidFill>
                  <a:schemeClr val="tx1"/>
                </a:solidFill>
                <a:latin typeface="Source Sans Pro Bold" panose="020B0703030503020204" pitchFamily="34" charset="0"/>
                <a:ea typeface="+mj-ea"/>
                <a:cs typeface="+mj-cs"/>
              </a:defRPr>
            </a:lvl1pPr>
          </a:lstStyle>
          <a:p>
            <a:r>
              <a:rPr lang="de-DE" dirty="0"/>
              <a:t>evaluation</a:t>
            </a:r>
          </a:p>
        </p:txBody>
      </p:sp>
      <p:pic>
        <p:nvPicPr>
          <p:cNvPr id="3" name="Grafik 2">
            <a:extLst>
              <a:ext uri="{FF2B5EF4-FFF2-40B4-BE49-F238E27FC236}">
                <a16:creationId xmlns:a16="http://schemas.microsoft.com/office/drawing/2014/main" id="{8A547452-4F92-3649-B80F-5B71A4457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2769" y="4091163"/>
            <a:ext cx="508000" cy="508000"/>
          </a:xfrm>
          <a:prstGeom prst="rect">
            <a:avLst/>
          </a:prstGeom>
        </p:spPr>
      </p:pic>
      <p:pic>
        <p:nvPicPr>
          <p:cNvPr id="5" name="Grafik 4">
            <a:extLst>
              <a:ext uri="{FF2B5EF4-FFF2-40B4-BE49-F238E27FC236}">
                <a16:creationId xmlns:a16="http://schemas.microsoft.com/office/drawing/2014/main" id="{6999D919-344E-DA40-AF2E-E23F8EDEE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0508" y="4096964"/>
            <a:ext cx="508000" cy="508000"/>
          </a:xfrm>
          <a:prstGeom prst="rect">
            <a:avLst/>
          </a:prstGeom>
        </p:spPr>
      </p:pic>
      <p:pic>
        <p:nvPicPr>
          <p:cNvPr id="7" name="Grafik 6">
            <a:extLst>
              <a:ext uri="{FF2B5EF4-FFF2-40B4-BE49-F238E27FC236}">
                <a16:creationId xmlns:a16="http://schemas.microsoft.com/office/drawing/2014/main" id="{27FD4416-F14A-2D47-B03C-02D09CB3C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1638" y="4091163"/>
            <a:ext cx="508000" cy="508000"/>
          </a:xfrm>
          <a:prstGeom prst="rect">
            <a:avLst/>
          </a:prstGeom>
        </p:spPr>
      </p:pic>
      <p:sp>
        <p:nvSpPr>
          <p:cNvPr id="8" name="Titel 1">
            <a:extLst>
              <a:ext uri="{FF2B5EF4-FFF2-40B4-BE49-F238E27FC236}">
                <a16:creationId xmlns:a16="http://schemas.microsoft.com/office/drawing/2014/main" id="{E9CD382B-6F8E-634E-9C47-0F489DD1EF9E}"/>
              </a:ext>
            </a:extLst>
          </p:cNvPr>
          <p:cNvSpPr txBox="1">
            <a:spLocks/>
          </p:cNvSpPr>
          <p:nvPr userDrawn="1"/>
        </p:nvSpPr>
        <p:spPr>
          <a:xfrm>
            <a:off x="409683" y="1747985"/>
            <a:ext cx="11350310" cy="4385551"/>
          </a:xfrm>
          <a:prstGeom prst="rect">
            <a:avLst/>
          </a:prstGeom>
          <a:noFill/>
        </p:spPr>
        <p:txBody>
          <a:bodyPr vert="horz" lIns="0" tIns="0" rIns="0" bIns="0" rtlCol="0" anchor="t">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pPr algn="ctr"/>
            <a:r>
              <a:rPr lang="de-DE" sz="6600" b="0" i="0" cap="none" dirty="0">
                <a:latin typeface="+mn-lt"/>
              </a:rPr>
              <a:t>How did you</a:t>
            </a:r>
          </a:p>
          <a:p>
            <a:pPr algn="ctr"/>
            <a:r>
              <a:rPr lang="de-DE" sz="6600" b="0" i="0" cap="none" dirty="0">
                <a:latin typeface="+mn-lt"/>
              </a:rPr>
              <a:t>like the course?</a:t>
            </a:r>
          </a:p>
        </p:txBody>
      </p:sp>
    </p:spTree>
    <p:extLst>
      <p:ext uri="{BB962C8B-B14F-4D97-AF65-F5344CB8AC3E}">
        <p14:creationId xmlns:p14="http://schemas.microsoft.com/office/powerpoint/2010/main" val="15001062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Units</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10497997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Cover">
    <p:bg>
      <p:bgPr>
        <a:solidFill>
          <a:schemeClr val="tx1">
            <a:alpha val="10000"/>
          </a:schemeClr>
        </a:solidFill>
        <a:effectLst/>
      </p:bgPr>
    </p:bg>
    <p:spTree>
      <p:nvGrpSpPr>
        <p:cNvPr id="1" name=""/>
        <p:cNvGrpSpPr/>
        <p:nvPr/>
      </p:nvGrpSpPr>
      <p:grpSpPr>
        <a:xfrm>
          <a:off x="0" y="0"/>
          <a:ext cx="0" cy="0"/>
          <a:chOff x="0" y="0"/>
          <a:chExt cx="0" cy="0"/>
        </a:xfrm>
      </p:grpSpPr>
      <p:sp>
        <p:nvSpPr>
          <p:cNvPr id="11" name="Textplatzhalter 5">
            <a:extLst>
              <a:ext uri="{FF2B5EF4-FFF2-40B4-BE49-F238E27FC236}">
                <a16:creationId xmlns:a16="http://schemas.microsoft.com/office/drawing/2014/main" id="{B7733387-053A-47C6-9311-01DB24A85C5D}"/>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6362699" cy="593725"/>
          </a:xfrm>
          <a:solidFill>
            <a:schemeClr val="bg1"/>
          </a:solidFill>
        </p:spPr>
        <p:txBody>
          <a:bodyPr lIns="216000" tIns="36000" rIns="216000" bIns="36000" anchor="ctr">
            <a:noAutofit/>
          </a:bodyPr>
          <a:lstStyle>
            <a:lvl1pPr>
              <a:lnSpc>
                <a:spcPts val="3860"/>
              </a:lnSpc>
              <a:defRPr sz="3800" b="1">
                <a:latin typeface="+mn-lt"/>
              </a:defRPr>
            </a:lvl1pPr>
          </a:lstStyle>
          <a:p>
            <a:pPr lvl="0"/>
            <a:r>
              <a:rPr lang="de-DE" dirty="0"/>
              <a:t>1. </a:t>
            </a:r>
            <a:r>
              <a:rPr lang="en-DE" dirty="0"/>
              <a:t>TITLE OF THE UNIT</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6362699" cy="594000"/>
          </a:xfrm>
          <a:prstGeom prst="rect">
            <a:avLst/>
          </a:prstGeom>
          <a:solidFill>
            <a:schemeClr val="bg1"/>
          </a:solidFill>
        </p:spPr>
        <p:txBody>
          <a:bodyPr lIns="216000" tIns="36000" rIns="216000" bIns="36000" anchor="ctr"/>
          <a:lstStyle>
            <a:lvl1pPr>
              <a:lnSpc>
                <a:spcPts val="3860"/>
              </a:lnSpc>
              <a:defRPr sz="3800" b="1"/>
            </a:lvl1pPr>
          </a:lstStyle>
          <a:p>
            <a:r>
              <a:rPr lang="de-DE" dirty="0"/>
              <a:t>2. </a:t>
            </a:r>
            <a:r>
              <a:rPr lang="en-DE" dirty="0"/>
              <a:t>TITLE OF THE UNIT</a:t>
            </a:r>
            <a:endParaRPr lang="de-DE" dirty="0"/>
          </a:p>
        </p:txBody>
      </p:sp>
      <p:sp>
        <p:nvSpPr>
          <p:cNvPr id="6" name="Textplatzhalter 5">
            <a:extLst>
              <a:ext uri="{FF2B5EF4-FFF2-40B4-BE49-F238E27FC236}">
                <a16:creationId xmlns:a16="http://schemas.microsoft.com/office/drawing/2014/main" id="{712307D3-5086-405E-908F-C14AED8CC7B9}"/>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7" name="Textplatzhalter 13">
            <a:extLst>
              <a:ext uri="{FF2B5EF4-FFF2-40B4-BE49-F238E27FC236}">
                <a16:creationId xmlns:a16="http://schemas.microsoft.com/office/drawing/2014/main" id="{212C3F70-FF5F-45DE-9A43-0AB789F5302F}"/>
              </a:ext>
            </a:extLst>
          </p:cNvPr>
          <p:cNvSpPr>
            <a:spLocks noGrp="1"/>
          </p:cNvSpPr>
          <p:nvPr>
            <p:ph type="body" sz="quarter" idx="24" hasCustomPrompt="1"/>
          </p:nvPr>
        </p:nvSpPr>
        <p:spPr>
          <a:xfrm>
            <a:off x="241301" y="2246599"/>
            <a:ext cx="913076"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en-DE" dirty="0"/>
              <a:t>UNIT X</a:t>
            </a:r>
            <a:endParaRPr lang="de-DE" dirty="0"/>
          </a:p>
        </p:txBody>
      </p:sp>
    </p:spTree>
    <p:extLst>
      <p:ext uri="{BB962C8B-B14F-4D97-AF65-F5344CB8AC3E}">
        <p14:creationId xmlns:p14="http://schemas.microsoft.com/office/powerpoint/2010/main" val="205308202"/>
      </p:ext>
    </p:extLst>
  </p:cSld>
  <p:clrMapOvr>
    <a:masterClrMapping/>
  </p:clrMapOvr>
  <p:extLst>
    <p:ext uri="{DCECCB84-F9BA-43D5-87BE-67443E8EF086}">
      <p15:sldGuideLst xmlns:p15="http://schemas.microsoft.com/office/powerpoint/2012/main">
        <p15:guide id="13" orient="horz" pos="1612">
          <p15:clr>
            <a:srgbClr val="FBAE40"/>
          </p15:clr>
        </p15:guide>
        <p15:guide id="15" orient="horz" pos="24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Presentation_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a:t>
            </a:r>
            <a:r>
              <a:rPr lang="de-DE"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24-32</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r>
              <a:rPr lang="de-DE" b="1" dirty="0" err="1">
                <a:latin typeface="Source Sans Pro" panose="020B0503030403020204" pitchFamily="34" charset="0"/>
                <a:ea typeface="Source Sans Pro" panose="020B0503030403020204" pitchFamily="34" charset="0"/>
              </a:rPr>
              <a:t>pt</a:t>
            </a:r>
            <a:r>
              <a:rPr lang="de-DE" b="1" dirty="0">
                <a:latin typeface="Source Sans Pro" panose="020B0503030403020204" pitchFamily="34" charset="0"/>
                <a:ea typeface="Source Sans Pro" panose="020B0503030403020204" pitchFamily="34" charset="0"/>
              </a:rPr>
              <a:t>. 24-32</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dolorernatis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dolorest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expernatem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voluptas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doluptat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Estiunt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iuset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enda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comnienihil</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imusci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illanit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prempor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rorrovit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liquiat</a:t>
            </a:r>
            <a:r>
              <a:rPr lang="de-DE" dirty="0">
                <a:latin typeface="Source Sans Pro" panose="020B0503030403020204" pitchFamily="34" charset="0"/>
                <a:ea typeface="Source Sans Pro" panose="020B0503030403020204" pitchFamily="34" charset="0"/>
              </a:rPr>
              <a:t> </a:t>
            </a:r>
          </a:p>
          <a:p>
            <a:r>
              <a:rPr lang="de-DE" dirty="0" err="1">
                <a:latin typeface="Source Sans Pro" panose="020B0503030403020204" pitchFamily="34" charset="0"/>
                <a:ea typeface="Source Sans Pro" panose="020B0503030403020204" pitchFamily="34" charset="0"/>
              </a:rPr>
              <a:t>escidebis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mod</a:t>
            </a:r>
            <a:r>
              <a:rPr lang="de-DE" dirty="0">
                <a:latin typeface="Source Sans Pro" panose="020B0503030403020204" pitchFamily="34" charset="0"/>
                <a:ea typeface="Source Sans Pro" panose="020B0503030403020204" pitchFamily="34" charset="0"/>
              </a:rPr>
              <a:t> et, et </a:t>
            </a:r>
            <a:r>
              <a:rPr lang="de-DE" dirty="0" err="1">
                <a:latin typeface="Source Sans Pro" panose="020B0503030403020204" pitchFamily="34" charset="0"/>
                <a:ea typeface="Source Sans Pro" panose="020B0503030403020204" pitchFamily="34" charset="0"/>
              </a:rPr>
              <a:t>voluptis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abor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asperum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liae</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explaceptae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aditate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mporuptate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laborio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eatempo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remporit</a:t>
            </a:r>
            <a:r>
              <a:rPr lang="de-DE" dirty="0">
                <a:latin typeface="Source Sans Pro" panose="020B0503030403020204" pitchFamily="34" charset="0"/>
                <a:ea typeface="Source Sans Pro" panose="020B0503030403020204" pitchFamily="34" charset="0"/>
              </a:rPr>
              <a:t> et</a:t>
            </a:r>
          </a:p>
          <a:p>
            <a:r>
              <a:rPr lang="de-DE" dirty="0" err="1">
                <a:latin typeface="Source Sans Pro" panose="020B0503030403020204" pitchFamily="34" charset="0"/>
                <a:ea typeface="Source Sans Pro" panose="020B0503030403020204" pitchFamily="34" charset="0"/>
              </a:rPr>
              <a:t>eumquo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plit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quistrum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iduci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a:t>
            </a:r>
            <a:r>
              <a:rPr lang="de-DE" dirty="0">
                <a:latin typeface="Source Sans Pro" panose="020B0503030403020204" pitchFamily="34" charset="0"/>
                <a:ea typeface="Source Sans Pro" panose="020B0503030403020204" pitchFamily="34" charset="0"/>
              </a:rPr>
              <a:t> et </a:t>
            </a:r>
            <a:r>
              <a:rPr lang="de-DE" dirty="0" err="1">
                <a:latin typeface="Source Sans Pro" panose="020B0503030403020204" pitchFamily="34" charset="0"/>
                <a:ea typeface="Source Sans Pro" panose="020B0503030403020204" pitchFamily="34" charset="0"/>
              </a:rPr>
              <a:t>ipsa</a:t>
            </a:r>
            <a:r>
              <a:rPr lang="de-DE" dirty="0">
                <a:latin typeface="Source Sans Pro" panose="020B0503030403020204" pitchFamily="34" charset="0"/>
                <a:ea typeface="Source Sans Pro" panose="020B0503030403020204" pitchFamily="34" charset="0"/>
              </a:rPr>
              <a:t> sam </a:t>
            </a:r>
            <a:r>
              <a:rPr lang="de-DE" dirty="0" err="1">
                <a:latin typeface="Source Sans Pro" panose="020B0503030403020204" pitchFamily="34" charset="0"/>
                <a:ea typeface="Source Sans Pro" panose="020B0503030403020204" pitchFamily="34" charset="0"/>
              </a:rPr>
              <a:t>inimi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omniet</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aut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ant</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962220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resentation_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028"/>
            <a:ext cx="11350208" cy="5113508"/>
          </a:xfrm>
          <a:prstGeom prst="rect">
            <a:avLst/>
          </a:prstGeom>
        </p:spPr>
        <p:txBody>
          <a:bodyPr/>
          <a:lstStyle>
            <a:lvl1pPr marL="457200" indent="-457200" algn="l">
              <a:buClr>
                <a:schemeClr val="accent5"/>
              </a:buClr>
              <a:buSzPct val="120000"/>
              <a:buFont typeface="Symbol" panose="05050102010706020507" pitchFamily="18" charset="2"/>
              <a:buNone/>
              <a:defRPr sz="3200"/>
            </a:lvl1pPr>
          </a:lstStyle>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24</a:t>
            </a:r>
            <a:r>
              <a:rPr lang="de-DE" dirty="0">
                <a:latin typeface="Source Sans Pro" panose="020B0503030403020204" pitchFamily="34" charset="0"/>
                <a:ea typeface="Source Sans Pro" panose="020B0503030403020204" pitchFamily="34" charset="0"/>
              </a:rPr>
              <a:t> - 32</a:t>
            </a:r>
            <a:r>
              <a:rPr lang="de-DE" b="0" i="0" dirty="0">
                <a:latin typeface="Source Sans Pro" panose="020B0503030403020204" pitchFamily="34" charset="0"/>
                <a:ea typeface="Source Sans Pro" panose="020B0503030403020204" pitchFamily="34" charset="0"/>
              </a:rPr>
              <a:t>pt.</a:t>
            </a:r>
          </a:p>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4648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Presentation_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table: Author, YYYY, p.123.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a:xfrm>
            <a:off x="420688" y="344581"/>
            <a:ext cx="11350311" cy="379883"/>
          </a:xfrm>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5" name="Inhaltsplatzhalter 3">
            <a:extLst>
              <a:ext uri="{FF2B5EF4-FFF2-40B4-BE49-F238E27FC236}">
                <a16:creationId xmlns:a16="http://schemas.microsoft.com/office/drawing/2014/main" id="{CF1D5445-899C-425B-99DE-ABAAD1819128}"/>
              </a:ext>
            </a:extLst>
          </p:cNvPr>
          <p:cNvSpPr>
            <a:spLocks noGrp="1"/>
          </p:cNvSpPr>
          <p:nvPr>
            <p:ph sz="quarter" idx="15" hasCustomPrompt="1"/>
          </p:nvPr>
        </p:nvSpPr>
        <p:spPr>
          <a:xfrm>
            <a:off x="420585" y="1020028"/>
            <a:ext cx="11350311"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70921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Presentation_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1002"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textSource</a:t>
            </a:r>
            <a:r>
              <a:rPr lang="de-DE" dirty="0">
                <a:latin typeface="Source Sans Pro" panose="020B0503030403020204" pitchFamily="34" charset="0"/>
                <a:ea typeface="Source Sans Pro" panose="020B0503030403020204" pitchFamily="34" charset="0"/>
              </a:rPr>
              <a:t>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7" name="Textplatzhalter 8">
            <a:extLst>
              <a:ext uri="{FF2B5EF4-FFF2-40B4-BE49-F238E27FC236}">
                <a16:creationId xmlns:a16="http://schemas.microsoft.com/office/drawing/2014/main" id="{9D19DC6E-70E9-4ED7-B2E3-4C4C7F4604CC}"/>
              </a:ext>
            </a:extLst>
          </p:cNvPr>
          <p:cNvSpPr>
            <a:spLocks noGrp="1"/>
          </p:cNvSpPr>
          <p:nvPr>
            <p:ph type="body" sz="quarter" idx="14" hasCustomPrompt="1"/>
          </p:nvPr>
        </p:nvSpPr>
        <p:spPr>
          <a:xfrm>
            <a:off x="6266045"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1332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KOMBI</a:t>
            </a:r>
          </a:p>
          <a:p>
            <a:pPr algn="l">
              <a:lnSpc>
                <a:spcPct val="90000"/>
              </a:lnSpc>
            </a:pPr>
            <a:r>
              <a:rPr lang="de-DE" sz="13300" dirty="0">
                <a:solidFill>
                  <a:schemeClr val="bg1"/>
                </a:solidFill>
              </a:rPr>
              <a:t>STUDI</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63280032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 of Sources">
    <p:spTree>
      <p:nvGrpSpPr>
        <p:cNvPr id="1" name=""/>
        <p:cNvGrpSpPr/>
        <p:nvPr/>
      </p:nvGrpSpPr>
      <p:grpSpPr>
        <a:xfrm>
          <a:off x="0" y="0"/>
          <a:ext cx="0" cy="0"/>
          <a:chOff x="0" y="0"/>
          <a:chExt cx="0" cy="0"/>
        </a:xfrm>
      </p:grpSpPr>
      <p:sp>
        <p:nvSpPr>
          <p:cNvPr id="9" name="Textplatzhalter 8" descr="Name, Vorname (abgekürzt) (Jahr). Titel. Untertitel(Auflage [wenn eine spätere als erste Auflage]). Verlag. DOI(wenn verfügbar)&#10;Trommsdorff, V. (2008). Konsumentenverhalten(7. Auflage). W. Kolhammer. Monografie Beispiel&#10;Name, Vorname (abgekürzt)/Name, Vorname (abgekürzt) (Jahr): Titel. Untertitel. In: Name, Vorname (abgekürzt)/Name, Vorname (abgekürzt) (Hrsg.): Titel. Untertitel. Auflage, Verlag, Verlagsort, S. ?–?.  Sammelband&#10;Michael, U./Steinhäuser, P. (2011): Die Finanzwelt der Zukunft. Konsequenzen für die finanzielle Steuerung von Unternehmen. In: Gleich, R./Horváth, P./Michel, U. (Hrsg.): Finanz-Controlling. Strategische und operative Steuerung der Liquidität. Haufe Verlag, Freiburg, S. 32–64.  Sammelband Beispiel&#10;Name, Vorname (abgekürzt) (Jahr): Titel. Untertitel. In: Name Zeitschrift, Jg. [auch Volume genannt], Heft [auch Ausgabe, Nummer oder Issue genannt], S. ?–?. Zeitschriftenartikel&#10;Schüler, P. (2010): Formel einfach. In: c‘t – Magazin für Computertechnik, 10. Jg., Heft 22, S. 174–188. Zeitschriftenartikel Beispiel&#10;Name, Vorname (abgekürzt) (Jahr): Titel. Untertitel. In: Name Zeitung vom Datum. (URL: http://adresse [letzter Zugriff: Datum]). Internet Zeitschriftenartikel&#10;Decker, M. (2018): Armut in Deutschland. Jens Spahn befeuert Hartz-IV-Debatte. In: Frankfurter Rundschau vom 11.03.2018 (URL: http://www.politik/armut-in-deutschland-jens-spahn-befeuert-hartz-iv-debatte-a-1465151 [letzter Zugriff: 04.09.2019]). Internet Zeitschriftenartikel Beispiel&#10;Name, Vorname (abgekürzt) (Jahr): Titel. Untertitel. In: Name ggf. weitere Angaben. (URL: http://adresse [letzter Zugriff: Datum]).  Internetquelle&#10;Capgemini Deutschland GmbH (2005): Veränderungen erfolgreich gestalten. Bedeutung, Strategien, Trends. (URL: http://www.xallax.com/fileadmin/downloads/Change_Management_2005.pdf [letzter Zugriff: 01.03.2014]). Internetquelle Beispiel&#10;Bilder zur Verfügung gestellt von Urheber/Fotografie-ID/Pixabay. (URL: https://adresse [letzter Zugriff: Datum]). Bild/Foto &#10;Bilder zur Verfügung gestellt von Chanwity/4305374/Pixabay. (URL: https://pixabay.com/de/photos/buffalo-bauer-wasser-thail%C3%A4ndisch-4305374/ [letzter Zugriff: 21.08.2019]). Bild/Foto Beispiel&#10;Alle Quellen werden wie im Skript alphabetisch aufgelistet! (Calibri Light, Schriftgröße: 10). Bei mehr als drei Autoren/Herausgebern/Verlagsorten nur den ersten nennen und dahinter et al. schreiben. &#10;Falls Angaben fehlen: &#10;Kein Verfasser = o.V. &#10;Kein Datum: = o.J. &#10;Kein Verlagsort = o.O.&#10;Mehrere Titel desselben Autors nach Jahr der Veröffentlichung (vom ältesten zum jüngeren) sortieren; mehrere Titel aus demselben Jahr mit a,b,c … nach der Jahreszahl unterscheiden (ohne Leerzeichen zwischen Jahreszahl und Buchstabe). Die erste Auflage wird nicht explizit genannt. Alle Quellen werden wie im Skript alphabetisch aufgelistet! (Calibri Light, Schriftgröße: 10). &#10;&#10;Im MyCampus-Raum “IFLM Informationsportal für Lehrende und Medienproduzenten” finden Sie ein Dokument zur Zitierweise (zitierweise.doc), das bitte zu verwenden ist">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1000">
                <a:latin typeface="+mn-lt"/>
              </a:defRPr>
            </a:lvl1pPr>
          </a:lstStyle>
          <a:p>
            <a:pPr lvl="0">
              <a:defRPr/>
            </a:pPr>
            <a:r>
              <a:rPr lang="de-DE" b="0" i="0" dirty="0">
                <a:effectLst/>
                <a:latin typeface="Arial" panose="020B0604020202020204" pitchFamily="34" charset="0"/>
              </a:rPr>
              <a:t>Name, Vorname (abgekürzt) (Jahr). Titel. Untertitel(Auflage [wenn eine spätere als erste Auflage]). Verlag. DOI(wenn verfügbar)</a:t>
            </a:r>
            <a:endParaRPr lang="de-DE" sz="1000" dirty="0">
              <a:highlight>
                <a:srgbClr val="FFFF00"/>
              </a:highlight>
            </a:endParaRPr>
          </a:p>
          <a:p>
            <a:pPr>
              <a:defRPr/>
            </a:pPr>
            <a:r>
              <a:rPr lang="de-DE" b="0" i="0" dirty="0">
                <a:effectLst/>
                <a:latin typeface="Arial" panose="020B0604020202020204" pitchFamily="34" charset="0"/>
              </a:rPr>
              <a:t>Trommsdorff, V. (2008). Konsumentenverhalten(7. Auflage). W. </a:t>
            </a:r>
            <a:r>
              <a:rPr lang="de-DE" b="0" i="0" dirty="0" err="1">
                <a:effectLst/>
                <a:latin typeface="Arial" panose="020B0604020202020204" pitchFamily="34" charset="0"/>
              </a:rPr>
              <a:t>Kolhammer</a:t>
            </a:r>
            <a:r>
              <a:rPr lang="de-DE" sz="1000" dirty="0"/>
              <a:t>. </a:t>
            </a:r>
            <a:r>
              <a:rPr lang="de-DE" dirty="0">
                <a:highlight>
                  <a:srgbClr val="FFFF00"/>
                </a:highlight>
              </a:rPr>
              <a:t>Monografie Beispiel</a:t>
            </a:r>
          </a:p>
          <a:p>
            <a:pPr>
              <a:defRPr/>
            </a:pPr>
            <a:r>
              <a:rPr lang="de-DE" sz="1000" b="1" dirty="0"/>
              <a:t>Name, Vorname (abgekürzt)/Name, Vorname (abgekürzt) (Jahr): </a:t>
            </a:r>
            <a:r>
              <a:rPr lang="de-DE" sz="1000" i="1" dirty="0"/>
              <a:t>Titel. Untertitel</a:t>
            </a:r>
            <a:r>
              <a:rPr lang="de-DE" sz="1000" dirty="0"/>
              <a:t>. In: Name, Vorname (abgekürzt)/Name, Vorname (abgekürzt) (Hrsg.): Titel. Untertitel. Auflage, Verlag, Verlagsort, S. ?–?</a:t>
            </a:r>
            <a:r>
              <a:rPr lang="de-DE" dirty="0"/>
              <a:t>.  </a:t>
            </a:r>
            <a:r>
              <a:rPr lang="de-DE" dirty="0">
                <a:highlight>
                  <a:srgbClr val="FFFF00"/>
                </a:highlight>
              </a:rPr>
              <a:t>Sammelband</a:t>
            </a:r>
          </a:p>
          <a:p>
            <a:pPr>
              <a:defRPr/>
            </a:pPr>
            <a:r>
              <a:rPr lang="de-DE" sz="1000" b="1" dirty="0"/>
              <a:t>Michael, U./Steinhäuser, P. (2011): </a:t>
            </a:r>
            <a:r>
              <a:rPr lang="de-DE" sz="1000" i="1" dirty="0"/>
              <a:t>Die Finanzwelt der Zukunft. Konsequenzen für die finanzielle Steuerung von Unternehmen. </a:t>
            </a:r>
            <a:r>
              <a:rPr lang="de-DE" sz="1000" dirty="0"/>
              <a:t>In: Gleich, R./Horváth, P./Michel, U. (Hrsg.): Finanz-Controlling. Strategische und operative Steuerung der Liquidität. Haufe Verlag, Freiburg, S. 32–64</a:t>
            </a:r>
            <a:r>
              <a:rPr lang="de-DE" dirty="0"/>
              <a:t>.  </a:t>
            </a:r>
            <a:r>
              <a:rPr lang="de-DE" dirty="0">
                <a:highlight>
                  <a:srgbClr val="FFFF00"/>
                </a:highlight>
              </a:rPr>
              <a:t>Sammelband Beispiel</a:t>
            </a:r>
            <a:endParaRPr lang="de-DE" sz="1000" dirty="0"/>
          </a:p>
          <a:p>
            <a:pPr lvl="0">
              <a:defRPr/>
            </a:pPr>
            <a:r>
              <a:rPr lang="de-DE" sz="1000" b="1" dirty="0"/>
              <a:t>Name, Vorname (abgekürzt) (Jahr): </a:t>
            </a:r>
            <a:r>
              <a:rPr lang="de-DE" sz="1000" i="1" dirty="0"/>
              <a:t>Titel. Untertitel</a:t>
            </a:r>
            <a:r>
              <a:rPr lang="de-DE" sz="1000" dirty="0"/>
              <a:t>. In: Name Zeitschrift, Jg. [auch Volume genannt], Heft [auch Ausgabe, Nummer oder </a:t>
            </a:r>
            <a:r>
              <a:rPr lang="de-DE" sz="1000" dirty="0" err="1"/>
              <a:t>Issue</a:t>
            </a:r>
            <a:r>
              <a:rPr lang="de-DE" sz="1000" dirty="0"/>
              <a:t> genannt], S. ?–?.</a:t>
            </a:r>
            <a:r>
              <a:rPr lang="de-DE" dirty="0"/>
              <a:t> </a:t>
            </a:r>
            <a:r>
              <a:rPr lang="de-DE" dirty="0">
                <a:highlight>
                  <a:srgbClr val="FFFF00"/>
                </a:highlight>
              </a:rPr>
              <a:t>Zeitschriftenartikel</a:t>
            </a:r>
            <a:endParaRPr lang="de-DE" sz="1000" dirty="0"/>
          </a:p>
          <a:p>
            <a:pPr lvl="0">
              <a:defRPr/>
            </a:pPr>
            <a:r>
              <a:rPr lang="de-DE" b="1" dirty="0"/>
              <a:t>Schüler, P. (2010): </a:t>
            </a:r>
            <a:r>
              <a:rPr lang="de-DE" i="1" dirty="0"/>
              <a:t>Formel einfach. </a:t>
            </a:r>
            <a:r>
              <a:rPr lang="de-DE" dirty="0"/>
              <a:t>In: c‘t – Magazin für Computertechnik, 10. Jg., Heft 22, S. 174–188. </a:t>
            </a:r>
            <a:r>
              <a:rPr lang="de-DE" dirty="0">
                <a:highlight>
                  <a:srgbClr val="FFFF00"/>
                </a:highlight>
              </a:rPr>
              <a:t>Zeitschriftenartikel Beispiel</a:t>
            </a:r>
            <a:endParaRPr lang="de-DE" sz="1000" dirty="0"/>
          </a:p>
          <a:p>
            <a:pPr>
              <a:defRPr/>
            </a:pPr>
            <a:r>
              <a:rPr lang="de-DE" sz="1000" b="1" dirty="0"/>
              <a:t>Name, Vorname (abgekürzt) (Jahr): </a:t>
            </a:r>
            <a:r>
              <a:rPr lang="de-DE" sz="1000" i="1" dirty="0"/>
              <a:t>Titel. Untertitel. </a:t>
            </a:r>
            <a:r>
              <a:rPr lang="de-DE" sz="1000" dirty="0"/>
              <a:t>In: Name Zeitung vom Datum. (URL: http://adresse [letzter Zugriff: Datum]). </a:t>
            </a:r>
            <a:r>
              <a:rPr lang="de-DE" dirty="0">
                <a:highlight>
                  <a:srgbClr val="FFFF00"/>
                </a:highlight>
              </a:rPr>
              <a:t>Internet Zeitschriftenartikel</a:t>
            </a:r>
            <a:endParaRPr lang="de-DE" sz="1000" dirty="0"/>
          </a:p>
          <a:p>
            <a:pPr lvl="0">
              <a:defRPr/>
            </a:pPr>
            <a:r>
              <a:rPr lang="de-DE" sz="1000" b="1" dirty="0"/>
              <a:t>Decker, M. (2018): </a:t>
            </a:r>
            <a:r>
              <a:rPr lang="de-DE" sz="1000" i="1" dirty="0"/>
              <a:t>Armut in Deutschland. Jens Spahn befeuert Hartz-IV-Debatte</a:t>
            </a:r>
            <a:r>
              <a:rPr lang="de-DE" sz="1000" dirty="0"/>
              <a:t>. In: Frankfurter Rundschau vom 11.03.2018 (URL: http://www.politik/armut-in-deutschland-jens-spahn-befeuert-hartz-iv-debatte-a-1465151 [letzter Zugriff: 04.09.2019]).</a:t>
            </a:r>
            <a:r>
              <a:rPr lang="de-DE" dirty="0">
                <a:highlight>
                  <a:srgbClr val="FFFF00"/>
                </a:highlight>
              </a:rPr>
              <a:t> Internet Zeitschriftenartikel Beispiel</a:t>
            </a:r>
            <a:br>
              <a:rPr lang="de-DE" dirty="0">
                <a:highlight>
                  <a:srgbClr val="FFFF00"/>
                </a:highlight>
              </a:rPr>
            </a:br>
            <a:r>
              <a:rPr lang="de-DE" sz="1000" b="1" dirty="0"/>
              <a:t>Name, Vorname (abgekürzt) (Jahr): </a:t>
            </a:r>
            <a:r>
              <a:rPr lang="de-DE" sz="1000" i="1" dirty="0"/>
              <a:t>Titel. Untertitel. </a:t>
            </a:r>
            <a:r>
              <a:rPr lang="de-DE" sz="1000" dirty="0"/>
              <a:t>In: Name ggf. weitere Angaben. (URL: </a:t>
            </a:r>
            <a:r>
              <a:rPr lang="de-DE" dirty="0"/>
              <a:t>http://adresse</a:t>
            </a:r>
            <a:r>
              <a:rPr lang="de-DE" sz="1000" dirty="0"/>
              <a:t> [letzter Zugriff: Datum]).  </a:t>
            </a:r>
            <a:r>
              <a:rPr lang="de-DE" sz="1000" dirty="0">
                <a:highlight>
                  <a:srgbClr val="FFFF00"/>
                </a:highlight>
              </a:rPr>
              <a:t>Internetquelle</a:t>
            </a:r>
          </a:p>
          <a:p>
            <a:pPr>
              <a:defRPr/>
            </a:pPr>
            <a:r>
              <a:rPr lang="de-DE" sz="1000" b="1" dirty="0"/>
              <a:t>Capgemini Deutschland GmbH (2005): </a:t>
            </a:r>
            <a:r>
              <a:rPr lang="de-DE" sz="1000" i="1" dirty="0"/>
              <a:t>Veränderungen erfolgreich gestalten</a:t>
            </a:r>
            <a:r>
              <a:rPr lang="de-DE" sz="1000" dirty="0"/>
              <a:t>. </a:t>
            </a:r>
            <a:r>
              <a:rPr lang="de-DE" sz="1000" i="1" dirty="0"/>
              <a:t>Bedeutung, Strategien, Trends. </a:t>
            </a:r>
            <a:r>
              <a:rPr lang="de-DE" sz="1000" dirty="0"/>
              <a:t>(URL: http</a:t>
            </a:r>
            <a:r>
              <a:rPr lang="de-DE" dirty="0"/>
              <a:t>://www.xallax.com/fileadmin/downloads/Change_Management_2005.pdf [letzter Zugriff: 01.03.2014]).</a:t>
            </a:r>
            <a:r>
              <a:rPr lang="de-DE" sz="1000" dirty="0"/>
              <a:t> </a:t>
            </a:r>
            <a:r>
              <a:rPr lang="de-DE" dirty="0">
                <a:highlight>
                  <a:srgbClr val="FFFF00"/>
                </a:highlight>
              </a:rPr>
              <a:t>Internetquelle Beispiel</a:t>
            </a:r>
          </a:p>
          <a:p>
            <a:pPr>
              <a:defRPr/>
            </a:pPr>
            <a:r>
              <a:rPr lang="de-DE" sz="1000" b="1" dirty="0"/>
              <a:t>Bilder zur Verfügung gestellt von Urheber/Fotografie-ID/</a:t>
            </a:r>
            <a:r>
              <a:rPr lang="de-DE" sz="1000" b="1" dirty="0" err="1"/>
              <a:t>Pixabay</a:t>
            </a:r>
            <a:r>
              <a:rPr lang="de-DE" sz="1000" dirty="0"/>
              <a:t>. (URL: https://adresse [letzter Zugriff: Datum]). </a:t>
            </a:r>
            <a:r>
              <a:rPr lang="de-DE" dirty="0">
                <a:highlight>
                  <a:srgbClr val="FFFF00"/>
                </a:highlight>
              </a:rPr>
              <a:t>Bild/Foto </a:t>
            </a:r>
            <a:endParaRPr lang="de-DE" sz="1000" dirty="0"/>
          </a:p>
          <a:p>
            <a:pPr>
              <a:defRPr/>
            </a:pPr>
            <a:r>
              <a:rPr lang="de-DE" b="1" dirty="0"/>
              <a:t>Bilder zur Verfügung gestellt von </a:t>
            </a:r>
            <a:r>
              <a:rPr lang="de-DE" b="1" dirty="0" err="1"/>
              <a:t>Chanwity</a:t>
            </a:r>
            <a:r>
              <a:rPr lang="de-DE" b="1" dirty="0"/>
              <a:t>/4305374/</a:t>
            </a:r>
            <a:r>
              <a:rPr lang="de-DE" b="1" dirty="0" err="1"/>
              <a:t>Pixabay</a:t>
            </a:r>
            <a:r>
              <a:rPr lang="de-DE" b="1" dirty="0"/>
              <a:t>. </a:t>
            </a:r>
            <a:r>
              <a:rPr lang="de-DE" dirty="0"/>
              <a:t>(URL: https://pixabay.com/de/photos/buffalo-bauer-wasser-thail%C3%A4ndisch-4305374/ [letzter Zugriff: 21.08.2019]). </a:t>
            </a:r>
            <a:r>
              <a:rPr lang="de-DE" dirty="0">
                <a:highlight>
                  <a:srgbClr val="FFFF00"/>
                </a:highlight>
              </a:rPr>
              <a:t>Bild/Foto Beispiel</a:t>
            </a:r>
            <a:endParaRPr lang="de-DE" sz="1000" dirty="0"/>
          </a:p>
          <a:p>
            <a:pPr lvl="0">
              <a:defRPr/>
            </a:pPr>
            <a:r>
              <a:rPr lang="de-DE" sz="1000" dirty="0">
                <a:highlight>
                  <a:srgbClr val="FFFF00"/>
                </a:highlight>
              </a:rPr>
              <a:t>Alle Quellen werden wie im Skript alphabetisch aufgelistet! </a:t>
            </a:r>
            <a:r>
              <a:rPr lang="de-DE" dirty="0">
                <a:highlight>
                  <a:srgbClr val="FFFF00"/>
                </a:highlight>
              </a:rPr>
              <a:t>(Calibri Light, Schriftgröße: 10). Bei mehr als drei Autoren/Herausgebern/Verlagsorten nur den ersten nennen und dahinter et al. schreiben. </a:t>
            </a:r>
          </a:p>
          <a:p>
            <a:pPr lvl="0">
              <a:defRPr/>
            </a:pPr>
            <a:r>
              <a:rPr lang="de-DE" dirty="0">
                <a:highlight>
                  <a:srgbClr val="FFFF00"/>
                </a:highlight>
              </a:rPr>
              <a:t>Falls Angaben fehlen: </a:t>
            </a:r>
          </a:p>
          <a:p>
            <a:pPr marL="171450" lvl="0" indent="-171450">
              <a:buFont typeface="Wingdings" pitchFamily="2" charset="2"/>
              <a:buChar char="§"/>
              <a:defRPr/>
            </a:pPr>
            <a:r>
              <a:rPr lang="de-DE" dirty="0">
                <a:highlight>
                  <a:srgbClr val="FFFF00"/>
                </a:highlight>
              </a:rPr>
              <a:t>Kein Verfasser = </a:t>
            </a:r>
            <a:r>
              <a:rPr lang="de-DE" dirty="0" err="1">
                <a:highlight>
                  <a:srgbClr val="FFFF00"/>
                </a:highlight>
              </a:rPr>
              <a:t>o.V</a:t>
            </a:r>
            <a:r>
              <a:rPr lang="de-DE" dirty="0">
                <a:highlight>
                  <a:srgbClr val="FFFF00"/>
                </a:highlight>
              </a:rPr>
              <a:t>. </a:t>
            </a:r>
          </a:p>
          <a:p>
            <a:pPr marL="171450" lvl="0" indent="-171450">
              <a:buFont typeface="Wingdings" pitchFamily="2" charset="2"/>
              <a:buChar char="§"/>
              <a:defRPr/>
            </a:pPr>
            <a:r>
              <a:rPr lang="de-DE" dirty="0">
                <a:highlight>
                  <a:srgbClr val="FFFF00"/>
                </a:highlight>
              </a:rPr>
              <a:t>Kein Datum: = o.J. </a:t>
            </a:r>
          </a:p>
          <a:p>
            <a:pPr marL="171450" lvl="0" indent="-171450">
              <a:buFont typeface="Wingdings" pitchFamily="2" charset="2"/>
              <a:buChar char="§"/>
              <a:defRPr/>
            </a:pPr>
            <a:r>
              <a:rPr lang="de-DE" dirty="0">
                <a:highlight>
                  <a:srgbClr val="FFFF00"/>
                </a:highlight>
              </a:rPr>
              <a:t>Kein Verlagsort = o.O.</a:t>
            </a:r>
          </a:p>
          <a:p>
            <a:pPr marL="0" marR="0" lvl="0" indent="0" algn="l" defTabSz="914400" rtl="0" eaLnBrk="1" fontAlgn="auto" latinLnBrk="0" hangingPunct="1">
              <a:lnSpc>
                <a:spcPct val="120000"/>
              </a:lnSpc>
              <a:spcBef>
                <a:spcPts val="0"/>
              </a:spcBef>
              <a:spcAft>
                <a:spcPts val="0"/>
              </a:spcAft>
              <a:buClrTx/>
              <a:buSzPct val="120000"/>
              <a:buFont typeface="Arial" panose="020B0604020202020204" pitchFamily="34" charset="0"/>
              <a:buNone/>
              <a:tabLst/>
              <a:defRPr/>
            </a:pPr>
            <a:r>
              <a:rPr lang="de-DE" dirty="0">
                <a:highlight>
                  <a:srgbClr val="FFFF00"/>
                </a:highlight>
              </a:rPr>
              <a:t>Mehrere Titel desselben Autors nach Jahr der Veröffentlichung (vom ältesten zum jüngeren) sortieren; mehrere Titel aus demselben Jahr mit </a:t>
            </a:r>
            <a:r>
              <a:rPr lang="de-DE" dirty="0" err="1">
                <a:highlight>
                  <a:srgbClr val="FFFF00"/>
                </a:highlight>
              </a:rPr>
              <a:t>a,b,c</a:t>
            </a:r>
            <a:r>
              <a:rPr lang="de-DE" dirty="0">
                <a:highlight>
                  <a:srgbClr val="FFFF00"/>
                </a:highlight>
              </a:rPr>
              <a:t> … nach der Jahreszahl unterscheiden (ohne Leerzeichen zwischen Jahreszahl und Buchstabe). Die erste Auflage wird nicht explizit genannt. Alle Quellen werden wie im Skript alphabetisch aufgelistet! (Calibri Light, Schriftgröße: 10). </a:t>
            </a:r>
            <a:br>
              <a:rPr lang="de-DE" dirty="0">
                <a:highlight>
                  <a:srgbClr val="FFFF00"/>
                </a:highlight>
              </a:rPr>
            </a:br>
            <a:br>
              <a:rPr lang="de-DE" dirty="0">
                <a:highlight>
                  <a:srgbClr val="FFFF00"/>
                </a:highlight>
              </a:rPr>
            </a:br>
            <a:r>
              <a:rPr lang="de-DE" dirty="0">
                <a:highlight>
                  <a:srgbClr val="FFFF00"/>
                </a:highlight>
              </a:rPr>
              <a:t>Im </a:t>
            </a:r>
            <a:r>
              <a:rPr lang="de-DE" b="1" dirty="0" err="1">
                <a:highlight>
                  <a:srgbClr val="FFFF00"/>
                </a:highlight>
              </a:rPr>
              <a:t>MyCampus</a:t>
            </a:r>
            <a:r>
              <a:rPr lang="de-DE" b="1" dirty="0">
                <a:highlight>
                  <a:srgbClr val="FFFF00"/>
                </a:highlight>
              </a:rPr>
              <a:t>-Raum “IFLM Informationsportal </a:t>
            </a:r>
            <a:r>
              <a:rPr lang="de-DE" b="1" dirty="0" err="1">
                <a:highlight>
                  <a:srgbClr val="FFFF00"/>
                </a:highlight>
              </a:rPr>
              <a:t>für</a:t>
            </a:r>
            <a:r>
              <a:rPr lang="de-DE" b="1" dirty="0">
                <a:highlight>
                  <a:srgbClr val="FFFF00"/>
                </a:highlight>
              </a:rPr>
              <a:t> Lehrende und Medienproduzenten” </a:t>
            </a:r>
            <a:r>
              <a:rPr lang="de-DE" dirty="0">
                <a:highlight>
                  <a:srgbClr val="FFFF00"/>
                </a:highlight>
              </a:rPr>
              <a:t>finden Sie ein Dokument zur </a:t>
            </a:r>
            <a:r>
              <a:rPr lang="de-DE" b="1" dirty="0">
                <a:highlight>
                  <a:srgbClr val="FFFF00"/>
                </a:highlight>
              </a:rPr>
              <a:t>Zitierweise (</a:t>
            </a:r>
            <a:r>
              <a:rPr lang="de-DE" b="1" i="1" dirty="0">
                <a:highlight>
                  <a:srgbClr val="FFFF00"/>
                </a:highlight>
              </a:rPr>
              <a:t>zitierweise.doc)</a:t>
            </a:r>
            <a:r>
              <a:rPr lang="de-DE" b="1" dirty="0">
                <a:highlight>
                  <a:srgbClr val="FFFF00"/>
                </a:highlight>
              </a:rPr>
              <a:t>, </a:t>
            </a:r>
            <a:r>
              <a:rPr lang="de-DE" dirty="0">
                <a:highlight>
                  <a:srgbClr val="FFFF00"/>
                </a:highlight>
              </a:rPr>
              <a:t>das bitte zu verwenden ist</a:t>
            </a:r>
          </a:p>
          <a:p>
            <a:pPr>
              <a:defRPr/>
            </a:pPr>
            <a:endParaRPr lang="de-DE" dirty="0">
              <a:highlight>
                <a:srgbClr val="FFFF00"/>
              </a:highlight>
            </a:endParaRPr>
          </a:p>
        </p:txBody>
      </p:sp>
      <p:sp>
        <p:nvSpPr>
          <p:cNvPr id="4" name="Titel 1">
            <a:extLst>
              <a:ext uri="{FF2B5EF4-FFF2-40B4-BE49-F238E27FC236}">
                <a16:creationId xmlns:a16="http://schemas.microsoft.com/office/drawing/2014/main" id="{37EB5BB9-5BB9-724D-9CF6-A6734C9F8F7E}"/>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List of Sources</a:t>
            </a:r>
          </a:p>
        </p:txBody>
      </p:sp>
    </p:spTree>
    <p:extLst>
      <p:ext uri="{BB962C8B-B14F-4D97-AF65-F5344CB8AC3E}">
        <p14:creationId xmlns:p14="http://schemas.microsoft.com/office/powerpoint/2010/main" val="129521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2700000">
            <a:off x="1614705" y="1157818"/>
            <a:ext cx="4341010" cy="4341010"/>
          </a:xfrm>
          <a:prstGeom prst="rtTriangle">
            <a:avLst/>
          </a:prstGeom>
          <a:solidFill>
            <a:srgbClr val="55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4908210" y="93662"/>
            <a:ext cx="5543890" cy="6670675"/>
          </a:xfrm>
          <a:prstGeom prst="rect">
            <a:avLst/>
          </a:prstGeom>
          <a:noFill/>
        </p:spPr>
        <p:txBody>
          <a:bodyPr wrap="square" lIns="36000" rtlCol="0" anchor="ctr" anchorCtr="0">
            <a:noAutofit/>
          </a:bodyPr>
          <a:lstStyle/>
          <a:p>
            <a:pPr algn="l">
              <a:lnSpc>
                <a:spcPct val="90000"/>
              </a:lnSpc>
            </a:pPr>
            <a:r>
              <a:rPr lang="de-DE" sz="16000" dirty="0">
                <a:solidFill>
                  <a:srgbClr val="0BF000"/>
                </a:solidFill>
              </a:rPr>
              <a:t>TEXT</a:t>
            </a:r>
          </a:p>
          <a:p>
            <a:pPr algn="l">
              <a:lnSpc>
                <a:spcPct val="90000"/>
              </a:lnSpc>
            </a:pPr>
            <a:r>
              <a:rPr lang="de-DE" sz="16000" dirty="0">
                <a:solidFill>
                  <a:srgbClr val="0BF000"/>
                </a:solidFill>
              </a:rPr>
              <a:t>LEFT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9231131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Objec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p>
          <a:p>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F7C70525-6178-4238-A3C0-5FCEFDACA83C}"/>
              </a:ext>
            </a:extLst>
          </p:cNvPr>
          <p:cNvSpPr>
            <a:spLocks noGrp="1"/>
          </p:cNvSpPr>
          <p:nvPr>
            <p:ph sz="quarter" idx="15" hasCustomPrompt="1"/>
          </p:nvPr>
        </p:nvSpPr>
        <p:spPr>
          <a:xfrm>
            <a:off x="4224338" y="1020592"/>
            <a:ext cx="7967662"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4003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Objec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DFB2C4F3-B7D7-4241-8F07-CC0DC5032E9C}"/>
              </a:ext>
            </a:extLst>
          </p:cNvPr>
          <p:cNvSpPr>
            <a:spLocks noGrp="1"/>
          </p:cNvSpPr>
          <p:nvPr>
            <p:ph sz="quarter" idx="17" hasCustomPrompt="1"/>
          </p:nvPr>
        </p:nvSpPr>
        <p:spPr>
          <a:xfrm>
            <a:off x="4224337" y="1020592"/>
            <a:ext cx="7546661" cy="5113508"/>
          </a:xfrm>
        </p:spPr>
        <p:txBody>
          <a:bodyPr/>
          <a:lstStyle>
            <a:lvl1pPr>
              <a:defRPr/>
            </a:lvl1pPr>
          </a:lstStyle>
          <a:p>
            <a:pPr lvl="0"/>
            <a:r>
              <a:rPr lang="de-DE" dirty="0" err="1"/>
              <a:t>Choose</a:t>
            </a:r>
            <a:r>
              <a:rPr lang="de-DE" dirty="0"/>
              <a:t> </a:t>
            </a:r>
            <a:r>
              <a:rPr lang="de-DE" dirty="0" err="1"/>
              <a:t>object</a:t>
            </a:r>
            <a:endParaRPr lang="de-DE" dirty="0"/>
          </a:p>
        </p:txBody>
      </p:sp>
    </p:spTree>
    <p:extLst>
      <p:ext uri="{BB962C8B-B14F-4D97-AF65-F5344CB8AC3E}">
        <p14:creationId xmlns:p14="http://schemas.microsoft.com/office/powerpoint/2010/main" val="1015663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Objec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0" name="Textplatzhalter 8">
            <a:extLst>
              <a:ext uri="{FF2B5EF4-FFF2-40B4-BE49-F238E27FC236}">
                <a16:creationId xmlns:a16="http://schemas.microsoft.com/office/drawing/2014/main" id="{291F81F8-8BA5-4A91-9F88-1996BECB6083}"/>
              </a:ext>
            </a:extLst>
          </p:cNvPr>
          <p:cNvSpPr>
            <a:spLocks noGrp="1"/>
          </p:cNvSpPr>
          <p:nvPr>
            <p:ph type="body" sz="quarter" idx="15" hasCustomPrompt="1"/>
          </p:nvPr>
        </p:nvSpPr>
        <p:spPr>
          <a:xfrm>
            <a:off x="420688" y="1040047"/>
            <a:ext cx="5772147" cy="5094053"/>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19A08507-EF4A-4CB3-B740-6E8A2B8B3687}"/>
              </a:ext>
            </a:extLst>
          </p:cNvPr>
          <p:cNvSpPr>
            <a:spLocks noGrp="1"/>
          </p:cNvSpPr>
          <p:nvPr>
            <p:ph sz="quarter" idx="16" hasCustomPrompt="1"/>
          </p:nvPr>
        </p:nvSpPr>
        <p:spPr>
          <a:xfrm>
            <a:off x="6419849" y="1040047"/>
            <a:ext cx="5772150" cy="5094053"/>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19086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amp; Object_v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8" name="Inhaltsplatzhalter 3">
            <a:extLst>
              <a:ext uri="{FF2B5EF4-FFF2-40B4-BE49-F238E27FC236}">
                <a16:creationId xmlns:a16="http://schemas.microsoft.com/office/drawing/2014/main" id="{C0F82DDF-29A0-4BB0-9C82-1151A322F4EC}"/>
              </a:ext>
            </a:extLst>
          </p:cNvPr>
          <p:cNvSpPr>
            <a:spLocks noGrp="1"/>
          </p:cNvSpPr>
          <p:nvPr>
            <p:ph sz="quarter" idx="16" hasCustomPrompt="1"/>
          </p:nvPr>
        </p:nvSpPr>
        <p:spPr>
          <a:xfrm>
            <a:off x="6419849" y="1020592"/>
            <a:ext cx="535114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2953200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amp; Object_v5">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4" name="Inhaltsplatzhalter 3">
            <a:extLst>
              <a:ext uri="{FF2B5EF4-FFF2-40B4-BE49-F238E27FC236}">
                <a16:creationId xmlns:a16="http://schemas.microsoft.com/office/drawing/2014/main" id="{CF32F99D-6F87-4E5E-B135-878637ED3A7C}"/>
              </a:ext>
            </a:extLst>
          </p:cNvPr>
          <p:cNvSpPr>
            <a:spLocks noGrp="1"/>
          </p:cNvSpPr>
          <p:nvPr>
            <p:ph sz="quarter" idx="15" hasCustomPrompt="1"/>
          </p:nvPr>
        </p:nvSpPr>
        <p:spPr>
          <a:xfrm>
            <a:off x="6419850" y="1020592"/>
            <a:ext cx="5772150"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24958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Objects_v6">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8" y="1020592"/>
            <a:ext cx="763875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continuousSource</a:t>
            </a:r>
            <a:r>
              <a:rPr lang="de-DE" dirty="0">
                <a:latin typeface="Source Sans Pro" panose="020B0503030403020204" pitchFamily="34" charset="0"/>
                <a:ea typeface="Source Sans Pro" panose="020B0503030403020204" pitchFamily="34" charset="0"/>
              </a:rPr>
              <a:t> Sans Pro, 24 -32.pt.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br>
              <a:rPr lang="de-DE" b="1" dirty="0">
                <a:latin typeface="Source Sans Pro" panose="020B0503030403020204" pitchFamily="34" charset="0"/>
                <a:ea typeface="Source Sans Pro" panose="020B0503030403020204" pitchFamily="34" charset="0"/>
              </a:rPr>
            </a:br>
            <a:r>
              <a:rPr lang="de-DE" b="1" dirty="0">
                <a:latin typeface="Source Sans Pro" panose="020B0503030403020204" pitchFamily="34" charset="0"/>
                <a:ea typeface="Source Sans Pro" panose="020B0503030403020204" pitchFamily="34" charset="0"/>
              </a:rPr>
              <a:t>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377C011C-6BA5-48E1-89F4-039C4139004C}"/>
              </a:ext>
            </a:extLst>
          </p:cNvPr>
          <p:cNvSpPr>
            <a:spLocks noGrp="1"/>
          </p:cNvSpPr>
          <p:nvPr>
            <p:ph sz="quarter" idx="19" hasCustomPrompt="1"/>
          </p:nvPr>
        </p:nvSpPr>
        <p:spPr>
          <a:xfrm>
            <a:off x="838475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E1BF0012-5EF6-4EDD-95B3-F39578DE80BE}"/>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3541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amp; Objects_v7">
    <p:spTree>
      <p:nvGrpSpPr>
        <p:cNvPr id="1" name=""/>
        <p:cNvGrpSpPr/>
        <p:nvPr/>
      </p:nvGrpSpPr>
      <p:grpSpPr>
        <a:xfrm>
          <a:off x="0" y="0"/>
          <a:ext cx="0" cy="0"/>
          <a:chOff x="0" y="0"/>
          <a:chExt cx="0" cy="0"/>
        </a:xfrm>
      </p:grpSpPr>
      <p:sp>
        <p:nvSpPr>
          <p:cNvPr id="13" name="Textplatzhalter 8">
            <a:extLst>
              <a:ext uri="{FF2B5EF4-FFF2-40B4-BE49-F238E27FC236}">
                <a16:creationId xmlns:a16="http://schemas.microsoft.com/office/drawing/2014/main" id="{CFDAC5FC-376C-4E94-9D6B-580853570E36}"/>
              </a:ext>
            </a:extLst>
          </p:cNvPr>
          <p:cNvSpPr>
            <a:spLocks noGrp="1"/>
          </p:cNvSpPr>
          <p:nvPr>
            <p:ph type="body" sz="quarter" idx="17" hasCustomPrompt="1"/>
          </p:nvPr>
        </p:nvSpPr>
        <p:spPr>
          <a:xfrm>
            <a:off x="420689" y="1020592"/>
            <a:ext cx="7638754" cy="5113337"/>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fett,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9" name="Inhaltsplatzhalter 3">
            <a:extLst>
              <a:ext uri="{FF2B5EF4-FFF2-40B4-BE49-F238E27FC236}">
                <a16:creationId xmlns:a16="http://schemas.microsoft.com/office/drawing/2014/main" id="{8E8A6226-1578-4CF4-8D87-C81D07C644A2}"/>
              </a:ext>
            </a:extLst>
          </p:cNvPr>
          <p:cNvSpPr>
            <a:spLocks noGrp="1"/>
          </p:cNvSpPr>
          <p:nvPr>
            <p:ph sz="quarter" idx="19" hasCustomPrompt="1"/>
          </p:nvPr>
        </p:nvSpPr>
        <p:spPr>
          <a:xfrm>
            <a:off x="8408152" y="37256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a:t>Chose </a:t>
            </a:r>
            <a:r>
              <a:rPr lang="de-DE" dirty="0" err="1"/>
              <a:t>object</a:t>
            </a:r>
            <a:endParaRPr lang="de-DE" dirty="0"/>
          </a:p>
          <a:p>
            <a:pPr lvl="0"/>
            <a:endParaRPr lang="de-DE" dirty="0"/>
          </a:p>
        </p:txBody>
      </p:sp>
      <p:sp>
        <p:nvSpPr>
          <p:cNvPr id="10" name="Inhaltsplatzhalter 3">
            <a:extLst>
              <a:ext uri="{FF2B5EF4-FFF2-40B4-BE49-F238E27FC236}">
                <a16:creationId xmlns:a16="http://schemas.microsoft.com/office/drawing/2014/main" id="{DC271379-97A0-4E80-861F-119069F4FA2B}"/>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09142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Graphics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lvl1pPr>
              <a:defRPr/>
            </a:lvl1p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7" y="1020592"/>
            <a:ext cx="11350207" cy="240840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516AEFCC-AC6C-4ED1-9BE8-194C2351AF01}"/>
              </a:ext>
            </a:extLst>
          </p:cNvPr>
          <p:cNvSpPr>
            <a:spLocks noGrp="1"/>
          </p:cNvSpPr>
          <p:nvPr>
            <p:ph sz="quarter" idx="18" hasCustomPrompt="1"/>
          </p:nvPr>
        </p:nvSpPr>
        <p:spPr>
          <a:xfrm>
            <a:off x="42068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91873ABC-C4A1-428A-B492-BCD15A289D5A}"/>
              </a:ext>
            </a:extLst>
          </p:cNvPr>
          <p:cNvSpPr>
            <a:spLocks noGrp="1"/>
          </p:cNvSpPr>
          <p:nvPr>
            <p:ph sz="quarter" idx="19" hasCustomPrompt="1"/>
          </p:nvPr>
        </p:nvSpPr>
        <p:spPr>
          <a:xfrm>
            <a:off x="4124246"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p:txBody>
      </p:sp>
      <p:sp>
        <p:nvSpPr>
          <p:cNvPr id="14" name="Inhaltsplatzhalter 3">
            <a:extLst>
              <a:ext uri="{FF2B5EF4-FFF2-40B4-BE49-F238E27FC236}">
                <a16:creationId xmlns:a16="http://schemas.microsoft.com/office/drawing/2014/main" id="{6AEAA16B-EB4C-42D1-8DEC-78DC0216AFB8}"/>
              </a:ext>
            </a:extLst>
          </p:cNvPr>
          <p:cNvSpPr>
            <a:spLocks noGrp="1"/>
          </p:cNvSpPr>
          <p:nvPr>
            <p:ph sz="quarter" idx="20" hasCustomPrompt="1"/>
          </p:nvPr>
        </p:nvSpPr>
        <p:spPr>
          <a:xfrm>
            <a:off x="7788139"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2847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7235190" cy="593725"/>
          </a:xfrm>
          <a:solidFill>
            <a:schemeClr val="bg1"/>
          </a:solidFill>
        </p:spPr>
        <p:txBody>
          <a:bodyPr lIns="216000" tIns="36000" rIns="216000" bIns="36000">
            <a:noAutofit/>
          </a:bodyPr>
          <a:lstStyle>
            <a:lvl1pPr>
              <a:lnSpc>
                <a:spcPts val="3860"/>
              </a:lnSpc>
              <a:defRPr sz="3800" b="1">
                <a:latin typeface="+mn-lt"/>
              </a:defRPr>
            </a:lvl1pPr>
          </a:lstStyle>
          <a:p>
            <a:r>
              <a:rPr lang="en-GB" dirty="0"/>
              <a:t>TITLE OF THE COURSE IS HERE</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9886277" cy="594000"/>
          </a:xfrm>
          <a:prstGeom prst="rect">
            <a:avLst/>
          </a:prstGeom>
          <a:solidFill>
            <a:schemeClr val="bg1"/>
          </a:solidFill>
        </p:spPr>
        <p:txBody>
          <a:bodyPr lIns="216000" tIns="36000" rIns="216000" bIns="36000"/>
          <a:lstStyle>
            <a:lvl1pPr>
              <a:lnSpc>
                <a:spcPts val="3860"/>
              </a:lnSpc>
              <a:defRPr sz="3800" b="1"/>
            </a:lvl1pPr>
          </a:lstStyle>
          <a:p>
            <a:r>
              <a:rPr lang="en-GB" dirty="0"/>
              <a:t>SECOND LINE TEXT</a:t>
            </a:r>
            <a:r>
              <a:rPr lang="de-DE" dirty="0"/>
              <a:t>–</a:t>
            </a:r>
            <a:r>
              <a:rPr lang="en-DE"/>
              <a:t> </a:t>
            </a:r>
            <a:r>
              <a:rPr lang="en-GB" dirty="0"/>
              <a:t>IF NECESSARY</a:t>
            </a:r>
            <a:r>
              <a:rPr lang="en-DE"/>
              <a:t>,</a:t>
            </a:r>
            <a:r>
              <a:rPr lang="en-GB" dirty="0"/>
              <a:t> DELETE</a:t>
            </a:r>
            <a:endParaRPr lang="de-DE" dirty="0"/>
          </a:p>
        </p:txBody>
      </p:sp>
      <p:sp>
        <p:nvSpPr>
          <p:cNvPr id="10" name="Textplatzhalter 13">
            <a:extLst>
              <a:ext uri="{FF2B5EF4-FFF2-40B4-BE49-F238E27FC236}">
                <a16:creationId xmlns:a16="http://schemas.microsoft.com/office/drawing/2014/main" id="{33B7711C-7635-47DA-8A96-2DFDBB327B96}"/>
              </a:ext>
            </a:extLst>
          </p:cNvPr>
          <p:cNvSpPr>
            <a:spLocks noGrp="1"/>
          </p:cNvSpPr>
          <p:nvPr>
            <p:ph type="body" sz="quarter" idx="24" hasCustomPrompt="1"/>
          </p:nvPr>
        </p:nvSpPr>
        <p:spPr>
          <a:xfrm>
            <a:off x="0" y="2246874"/>
            <a:ext cx="2704031"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de-DE" dirty="0"/>
              <a:t>    LECTURER MAX MUSTERMANN</a:t>
            </a:r>
          </a:p>
        </p:txBody>
      </p:sp>
    </p:spTree>
    <p:extLst>
      <p:ext uri="{BB962C8B-B14F-4D97-AF65-F5344CB8AC3E}">
        <p14:creationId xmlns:p14="http://schemas.microsoft.com/office/powerpoint/2010/main" val="1041120526"/>
      </p:ext>
    </p:extLst>
  </p:cSld>
  <p:clrMapOvr>
    <a:masterClrMapping/>
  </p:clrMapOvr>
  <p:extLst>
    <p:ext uri="{DCECCB84-F9BA-43D5-87BE-67443E8EF086}">
      <p15:sldGuideLst xmlns:p15="http://schemas.microsoft.com/office/powerpoint/2012/main">
        <p15:guide id="13" orient="horz" pos="1612" userDrawn="1">
          <p15:clr>
            <a:srgbClr val="FBAE40"/>
          </p15:clr>
        </p15:guide>
        <p15:guide id="15" orient="horz" pos="24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Graphics_v4">
    <p:spTree>
      <p:nvGrpSpPr>
        <p:cNvPr id="1" name=""/>
        <p:cNvGrpSpPr/>
        <p:nvPr/>
      </p:nvGrpSpPr>
      <p:grpSpPr>
        <a:xfrm>
          <a:off x="0" y="0"/>
          <a:ext cx="0" cy="0"/>
          <a:chOff x="0" y="0"/>
          <a:chExt cx="0" cy="0"/>
        </a:xfrm>
      </p:grpSpPr>
      <p:sp>
        <p:nvSpPr>
          <p:cNvPr id="22" name="Freihandform 21">
            <a:extLst>
              <a:ext uri="{FF2B5EF4-FFF2-40B4-BE49-F238E27FC236}">
                <a16:creationId xmlns:a16="http://schemas.microsoft.com/office/drawing/2014/main" id="{E5607EB6-8CDB-A04E-85AE-8A651614FB3B}"/>
              </a:ext>
            </a:extLst>
          </p:cNvPr>
          <p:cNvSpPr/>
          <p:nvPr userDrawn="1"/>
        </p:nvSpPr>
        <p:spPr>
          <a:xfrm>
            <a:off x="0" y="3213099"/>
            <a:ext cx="12192000" cy="3644901"/>
          </a:xfrm>
          <a:custGeom>
            <a:avLst/>
            <a:gdLst>
              <a:gd name="connsiteX0" fmla="*/ 12192000 w 12192000"/>
              <a:gd name="connsiteY0" fmla="*/ 0 h 3227627"/>
              <a:gd name="connsiteX1" fmla="*/ 12192000 w 12192000"/>
              <a:gd name="connsiteY1" fmla="*/ 3227627 h 3227627"/>
              <a:gd name="connsiteX2" fmla="*/ 0 w 12192000"/>
              <a:gd name="connsiteY2" fmla="*/ 3227627 h 3227627"/>
              <a:gd name="connsiteX3" fmla="*/ 0 w 12192000"/>
              <a:gd name="connsiteY3" fmla="*/ 852548 h 3227627"/>
            </a:gdLst>
            <a:ahLst/>
            <a:cxnLst>
              <a:cxn ang="0">
                <a:pos x="connsiteX0" y="connsiteY0"/>
              </a:cxn>
              <a:cxn ang="0">
                <a:pos x="connsiteX1" y="connsiteY1"/>
              </a:cxn>
              <a:cxn ang="0">
                <a:pos x="connsiteX2" y="connsiteY2"/>
              </a:cxn>
              <a:cxn ang="0">
                <a:pos x="connsiteX3" y="connsiteY3"/>
              </a:cxn>
            </a:cxnLst>
            <a:rect l="l" t="t" r="r" b="b"/>
            <a:pathLst>
              <a:path w="12192000" h="3227627">
                <a:moveTo>
                  <a:pt x="12192000" y="0"/>
                </a:moveTo>
                <a:lnTo>
                  <a:pt x="12192000" y="3227627"/>
                </a:lnTo>
                <a:lnTo>
                  <a:pt x="0" y="3227627"/>
                </a:lnTo>
                <a:lnTo>
                  <a:pt x="0" y="852548"/>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1" name="Textplatzhalter 15">
            <a:extLst>
              <a:ext uri="{FF2B5EF4-FFF2-40B4-BE49-F238E27FC236}">
                <a16:creationId xmlns:a16="http://schemas.microsoft.com/office/drawing/2014/main" id="{1255CEC0-0EDD-C242-B877-EDBAD5A8A85A}"/>
              </a:ext>
            </a:extLst>
          </p:cNvPr>
          <p:cNvSpPr>
            <a:spLocks noGrp="1"/>
          </p:cNvSpPr>
          <p:nvPr>
            <p:ph type="body" sz="quarter" idx="18" hasCustomPrompt="1"/>
          </p:nvPr>
        </p:nvSpPr>
        <p:spPr>
          <a:xfrm>
            <a:off x="4224338" y="4267385"/>
            <a:ext cx="3507577" cy="1865513"/>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CE79241A-8BEE-9C48-9425-3FCCA748E643}"/>
              </a:ext>
            </a:extLst>
          </p:cNvPr>
          <p:cNvSpPr>
            <a:spLocks noGrp="1"/>
          </p:cNvSpPr>
          <p:nvPr>
            <p:ph type="body" sz="quarter" idx="19" hasCustomPrompt="1"/>
          </p:nvPr>
        </p:nvSpPr>
        <p:spPr>
          <a:xfrm>
            <a:off x="7982401" y="4267384"/>
            <a:ext cx="3509849"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3914B0CF-B75A-7D4E-ABF7-E078A328C552}"/>
              </a:ext>
            </a:extLst>
          </p:cNvPr>
          <p:cNvSpPr>
            <a:spLocks noGrp="1"/>
          </p:cNvSpPr>
          <p:nvPr>
            <p:ph type="body" sz="quarter" idx="23" hasCustomPrompt="1"/>
          </p:nvPr>
        </p:nvSpPr>
        <p:spPr>
          <a:xfrm>
            <a:off x="421691" y="4267384"/>
            <a:ext cx="3507577"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15" name="Titel 20">
            <a:extLst>
              <a:ext uri="{FF2B5EF4-FFF2-40B4-BE49-F238E27FC236}">
                <a16:creationId xmlns:a16="http://schemas.microsoft.com/office/drawing/2014/main" id="{A784545E-179B-4731-BEC8-E8B68C685F23}"/>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18" name="Inhaltsplatzhalter 3">
            <a:extLst>
              <a:ext uri="{FF2B5EF4-FFF2-40B4-BE49-F238E27FC236}">
                <a16:creationId xmlns:a16="http://schemas.microsoft.com/office/drawing/2014/main" id="{E982FC15-6F0F-4816-8CB3-A7482C36D28E}"/>
              </a:ext>
            </a:extLst>
          </p:cNvPr>
          <p:cNvSpPr>
            <a:spLocks noGrp="1"/>
          </p:cNvSpPr>
          <p:nvPr>
            <p:ph sz="quarter" idx="24" hasCustomPrompt="1"/>
          </p:nvPr>
        </p:nvSpPr>
        <p:spPr>
          <a:xfrm>
            <a:off x="419418" y="1020592"/>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5" name="Inhaltsplatzhalter 3">
            <a:extLst>
              <a:ext uri="{FF2B5EF4-FFF2-40B4-BE49-F238E27FC236}">
                <a16:creationId xmlns:a16="http://schemas.microsoft.com/office/drawing/2014/main" id="{E6FF7263-F436-401B-BA9A-6298F4DABB76}"/>
              </a:ext>
            </a:extLst>
          </p:cNvPr>
          <p:cNvSpPr>
            <a:spLocks noGrp="1"/>
          </p:cNvSpPr>
          <p:nvPr>
            <p:ph sz="quarter" idx="25" hasCustomPrompt="1"/>
          </p:nvPr>
        </p:nvSpPr>
        <p:spPr>
          <a:xfrm>
            <a:off x="4222066"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6" name="Inhaltsplatzhalter 3">
            <a:extLst>
              <a:ext uri="{FF2B5EF4-FFF2-40B4-BE49-F238E27FC236}">
                <a16:creationId xmlns:a16="http://schemas.microsoft.com/office/drawing/2014/main" id="{9C5726B0-A279-4CF1-91A4-3265C0779375}"/>
              </a:ext>
            </a:extLst>
          </p:cNvPr>
          <p:cNvSpPr>
            <a:spLocks noGrp="1"/>
          </p:cNvSpPr>
          <p:nvPr>
            <p:ph sz="quarter" idx="26" hasCustomPrompt="1"/>
          </p:nvPr>
        </p:nvSpPr>
        <p:spPr>
          <a:xfrm>
            <a:off x="7982401"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7" name="Textplatzhalter 22">
            <a:extLst>
              <a:ext uri="{FF2B5EF4-FFF2-40B4-BE49-F238E27FC236}">
                <a16:creationId xmlns:a16="http://schemas.microsoft.com/office/drawing/2014/main" id="{78B8E0E6-8903-408A-A99E-E5D20B2470CC}"/>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Tree>
    <p:extLst>
      <p:ext uri="{BB962C8B-B14F-4D97-AF65-F5344CB8AC3E}">
        <p14:creationId xmlns:p14="http://schemas.microsoft.com/office/powerpoint/2010/main" val="4219527278"/>
      </p:ext>
    </p:extLst>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amp; Graphics_v5">
    <p:spTree>
      <p:nvGrpSpPr>
        <p:cNvPr id="1" name=""/>
        <p:cNvGrpSpPr/>
        <p:nvPr/>
      </p:nvGrpSpPr>
      <p:grpSpPr>
        <a:xfrm>
          <a:off x="0" y="0"/>
          <a:ext cx="0" cy="0"/>
          <a:chOff x="0" y="0"/>
          <a:chExt cx="0" cy="0"/>
        </a:xfrm>
      </p:grpSpPr>
      <p:sp>
        <p:nvSpPr>
          <p:cNvPr id="26" name="Freihandform 25">
            <a:extLst>
              <a:ext uri="{FF2B5EF4-FFF2-40B4-BE49-F238E27FC236}">
                <a16:creationId xmlns:a16="http://schemas.microsoft.com/office/drawing/2014/main" id="{D9AEF4E9-E50B-0A4D-BC46-FACCB6F39AC3}"/>
              </a:ext>
            </a:extLst>
          </p:cNvPr>
          <p:cNvSpPr/>
          <p:nvPr userDrawn="1"/>
        </p:nvSpPr>
        <p:spPr>
          <a:xfrm>
            <a:off x="0" y="0"/>
            <a:ext cx="12192000" cy="4454264"/>
          </a:xfrm>
          <a:custGeom>
            <a:avLst/>
            <a:gdLst>
              <a:gd name="connsiteX0" fmla="*/ 0 w 12192000"/>
              <a:gd name="connsiteY0" fmla="*/ 0 h 4454264"/>
              <a:gd name="connsiteX1" fmla="*/ 12192000 w 12192000"/>
              <a:gd name="connsiteY1" fmla="*/ 0 h 4454264"/>
              <a:gd name="connsiteX2" fmla="*/ 12192000 w 12192000"/>
              <a:gd name="connsiteY2" fmla="*/ 3601716 h 4454264"/>
              <a:gd name="connsiteX3" fmla="*/ 0 w 12192000"/>
              <a:gd name="connsiteY3" fmla="*/ 4454264 h 4454264"/>
            </a:gdLst>
            <a:ahLst/>
            <a:cxnLst>
              <a:cxn ang="0">
                <a:pos x="connsiteX0" y="connsiteY0"/>
              </a:cxn>
              <a:cxn ang="0">
                <a:pos x="connsiteX1" y="connsiteY1"/>
              </a:cxn>
              <a:cxn ang="0">
                <a:pos x="connsiteX2" y="connsiteY2"/>
              </a:cxn>
              <a:cxn ang="0">
                <a:pos x="connsiteX3" y="connsiteY3"/>
              </a:cxn>
            </a:cxnLst>
            <a:rect l="l" t="t" r="r" b="b"/>
            <a:pathLst>
              <a:path w="12192000" h="4454264">
                <a:moveTo>
                  <a:pt x="0" y="0"/>
                </a:moveTo>
                <a:lnTo>
                  <a:pt x="12192000" y="0"/>
                </a:lnTo>
                <a:lnTo>
                  <a:pt x="12192000" y="3601716"/>
                </a:lnTo>
                <a:lnTo>
                  <a:pt x="0" y="445426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dirty="0"/>
          </a:p>
        </p:txBody>
      </p:sp>
      <p:sp>
        <p:nvSpPr>
          <p:cNvPr id="12" name="Inhaltsplatzhalter 24">
            <a:extLst>
              <a:ext uri="{FF2B5EF4-FFF2-40B4-BE49-F238E27FC236}">
                <a16:creationId xmlns:a16="http://schemas.microsoft.com/office/drawing/2014/main" id="{AB9E1D3E-E4F8-4AFF-89B2-407B55CCC81E}"/>
              </a:ext>
            </a:extLst>
          </p:cNvPr>
          <p:cNvSpPr>
            <a:spLocks noGrp="1"/>
          </p:cNvSpPr>
          <p:nvPr>
            <p:ph sz="quarter" idx="16" hasCustomPrompt="1"/>
          </p:nvPr>
        </p:nvSpPr>
        <p:spPr>
          <a:xfrm>
            <a:off x="420688" y="1018534"/>
            <a:ext cx="3530804"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3" name="Inhaltsplatzhalter 24">
            <a:extLst>
              <a:ext uri="{FF2B5EF4-FFF2-40B4-BE49-F238E27FC236}">
                <a16:creationId xmlns:a16="http://schemas.microsoft.com/office/drawing/2014/main" id="{F7F48B9D-6E26-4412-9AB5-D5D14F72F1CD}"/>
              </a:ext>
            </a:extLst>
          </p:cNvPr>
          <p:cNvSpPr>
            <a:spLocks noGrp="1"/>
          </p:cNvSpPr>
          <p:nvPr>
            <p:ph sz="quarter" idx="20" hasCustomPrompt="1"/>
          </p:nvPr>
        </p:nvSpPr>
        <p:spPr>
          <a:xfrm>
            <a:off x="4191685"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4" name="Inhaltsplatzhalter 24">
            <a:extLst>
              <a:ext uri="{FF2B5EF4-FFF2-40B4-BE49-F238E27FC236}">
                <a16:creationId xmlns:a16="http://schemas.microsoft.com/office/drawing/2014/main" id="{11455913-5E73-45AA-A76B-29E6D8A6CDD3}"/>
              </a:ext>
            </a:extLst>
          </p:cNvPr>
          <p:cNvSpPr>
            <a:spLocks noGrp="1"/>
          </p:cNvSpPr>
          <p:nvPr>
            <p:ph sz="quarter" idx="21" hasCustomPrompt="1"/>
          </p:nvPr>
        </p:nvSpPr>
        <p:spPr>
          <a:xfrm>
            <a:off x="7982400"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9" name="Titel 20">
            <a:extLst>
              <a:ext uri="{FF2B5EF4-FFF2-40B4-BE49-F238E27FC236}">
                <a16:creationId xmlns:a16="http://schemas.microsoft.com/office/drawing/2014/main" id="{3944140B-D51B-4EEA-B1B4-52B4D5C64E1D}"/>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20" name="Textplatzhalter 22">
            <a:extLst>
              <a:ext uri="{FF2B5EF4-FFF2-40B4-BE49-F238E27FC236}">
                <a16:creationId xmlns:a16="http://schemas.microsoft.com/office/drawing/2014/main" id="{669DF1D6-3875-49B4-BF0D-419E734AEE0A}"/>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2" name="Textplatzhalter 15">
            <a:extLst>
              <a:ext uri="{FF2B5EF4-FFF2-40B4-BE49-F238E27FC236}">
                <a16:creationId xmlns:a16="http://schemas.microsoft.com/office/drawing/2014/main" id="{1939D88D-C09E-497F-938F-8F744EE32452}"/>
              </a:ext>
            </a:extLst>
          </p:cNvPr>
          <p:cNvSpPr>
            <a:spLocks noGrp="1"/>
          </p:cNvSpPr>
          <p:nvPr>
            <p:ph type="body" sz="quarter" idx="18" hasCustomPrompt="1"/>
          </p:nvPr>
        </p:nvSpPr>
        <p:spPr>
          <a:xfrm>
            <a:off x="4224338" y="3673061"/>
            <a:ext cx="3507577" cy="2459838"/>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A98B9382-0F6B-4B47-9F84-A9F7A1704102}"/>
              </a:ext>
            </a:extLst>
          </p:cNvPr>
          <p:cNvSpPr>
            <a:spLocks noGrp="1"/>
          </p:cNvSpPr>
          <p:nvPr>
            <p:ph type="body" sz="quarter" idx="19" hasCustomPrompt="1"/>
          </p:nvPr>
        </p:nvSpPr>
        <p:spPr>
          <a:xfrm>
            <a:off x="7982401" y="3673059"/>
            <a:ext cx="3509849"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0DDBD71B-BD7B-4D5B-A218-B83F668C96E7}"/>
              </a:ext>
            </a:extLst>
          </p:cNvPr>
          <p:cNvSpPr>
            <a:spLocks noGrp="1"/>
          </p:cNvSpPr>
          <p:nvPr>
            <p:ph type="body" sz="quarter" idx="23" hasCustomPrompt="1"/>
          </p:nvPr>
        </p:nvSpPr>
        <p:spPr>
          <a:xfrm>
            <a:off x="421691" y="3673059"/>
            <a:ext cx="3507577"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Tree>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rgbClr val="FF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6000" dirty="0">
                <a:solidFill>
                  <a:srgbClr val="FF0000"/>
                </a:solidFill>
              </a:rPr>
              <a:t>TEXT</a:t>
            </a:r>
          </a:p>
          <a:p>
            <a:pPr algn="l">
              <a:lnSpc>
                <a:spcPct val="90000"/>
              </a:lnSpc>
            </a:pPr>
            <a:r>
              <a:rPr lang="de-DE" sz="16000" dirty="0">
                <a:solidFill>
                  <a:srgbClr val="FF0000"/>
                </a:solidFill>
              </a:rPr>
              <a:t>RIGHT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866870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amp; Tex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8237205"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68895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amp; Lis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7" name="Textplatzhalter 8">
            <a:extLst>
              <a:ext uri="{FF2B5EF4-FFF2-40B4-BE49-F238E27FC236}">
                <a16:creationId xmlns:a16="http://schemas.microsoft.com/office/drawing/2014/main" id="{9011F3EB-1E3B-4060-BD63-9B8D1B74392B}"/>
              </a:ext>
            </a:extLst>
          </p:cNvPr>
          <p:cNvSpPr>
            <a:spLocks noGrp="1"/>
          </p:cNvSpPr>
          <p:nvPr>
            <p:ph type="body" sz="quarter" idx="17" hasCustomPrompt="1"/>
          </p:nvPr>
        </p:nvSpPr>
        <p:spPr>
          <a:xfrm>
            <a:off x="8237206" y="1020592"/>
            <a:ext cx="3533794"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a:t>
            </a:r>
            <a:br>
              <a:rPr lang="de-DE" b="0" i="0" dirty="0">
                <a:latin typeface="Source Sans Pro" panose="020B0503030403020204" pitchFamily="34" charset="0"/>
                <a:ea typeface="Source Sans Pro" panose="020B0503030403020204" pitchFamily="34" charset="0"/>
              </a:rPr>
            </a:br>
            <a:r>
              <a:rPr lang="de-DE" b="0" i="0" dirty="0">
                <a:latin typeface="Source Sans Pro" panose="020B0503030403020204" pitchFamily="34" charset="0"/>
                <a:ea typeface="Source Sans Pro" panose="020B0503030403020204" pitchFamily="34" charset="0"/>
              </a:rPr>
              <a:t>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057653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 &amp; Tex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7094102" y="1020591"/>
            <a:ext cx="4676897" cy="511333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511B5E00-88F1-4EF0-8F6B-FD7E33CD3A79}"/>
              </a:ext>
            </a:extLst>
          </p:cNvPr>
          <p:cNvSpPr>
            <a:spLocks noGrp="1"/>
          </p:cNvSpPr>
          <p:nvPr>
            <p:ph sz="quarter" idx="16" hasCustomPrompt="1"/>
          </p:nvPr>
        </p:nvSpPr>
        <p:spPr>
          <a:xfrm>
            <a:off x="420688" y="1020592"/>
            <a:ext cx="640355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2044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ory Roun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6419849" y="1020592"/>
            <a:ext cx="5772150"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36B48454-7A3A-7144-A2F5-EF7D6F8A0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916" y="2496338"/>
            <a:ext cx="2162015" cy="2162015"/>
          </a:xfrm>
          <a:prstGeom prst="rect">
            <a:avLst/>
          </a:prstGeom>
        </p:spPr>
      </p:pic>
      <p:sp>
        <p:nvSpPr>
          <p:cNvPr id="14" name="Titel 1">
            <a:extLst>
              <a:ext uri="{FF2B5EF4-FFF2-40B4-BE49-F238E27FC236}">
                <a16:creationId xmlns:a16="http://schemas.microsoft.com/office/drawing/2014/main" id="{B81A042D-E96B-4149-A5FB-CEB02D4F5BCE}"/>
              </a:ext>
            </a:extLst>
          </p:cNvPr>
          <p:cNvSpPr txBox="1">
            <a:spLocks/>
          </p:cNvSpPr>
          <p:nvPr userDrawn="1"/>
        </p:nvSpPr>
        <p:spPr>
          <a:xfrm>
            <a:off x="420686" y="338672"/>
            <a:ext cx="11466514"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Introductory Round</a:t>
            </a:r>
          </a:p>
        </p:txBody>
      </p:sp>
      <p:sp>
        <p:nvSpPr>
          <p:cNvPr id="15" name="Textfeld 14">
            <a:extLst>
              <a:ext uri="{FF2B5EF4-FFF2-40B4-BE49-F238E27FC236}">
                <a16:creationId xmlns:a16="http://schemas.microsoft.com/office/drawing/2014/main" id="{8A45A0BE-A873-024F-9B0C-808A7A0BF892}"/>
              </a:ext>
            </a:extLst>
          </p:cNvPr>
          <p:cNvSpPr txBox="1"/>
          <p:nvPr userDrawn="1"/>
        </p:nvSpPr>
        <p:spPr>
          <a:xfrm>
            <a:off x="420685" y="1020592"/>
            <a:ext cx="5772150" cy="550151"/>
          </a:xfrm>
          <a:prstGeom prst="rect">
            <a:avLst/>
          </a:prstGeom>
          <a:noFill/>
          <a:ln>
            <a:noFill/>
          </a:ln>
        </p:spPr>
        <p:txBody>
          <a:bodyPr wrap="square" lIns="0" tIns="0" rIns="0" bIns="0" rtlCol="0">
            <a:spAutoFit/>
          </a:bodyPr>
          <a:lstStyle/>
          <a:p>
            <a:pPr marL="0" indent="0">
              <a:lnSpc>
                <a:spcPct val="120000"/>
              </a:lnSpc>
              <a:spcBef>
                <a:spcPts val="0"/>
              </a:spcBef>
              <a:buClr>
                <a:schemeClr val="accent5"/>
              </a:buClr>
              <a:buFont typeface="Symbol" pitchFamily="2" charset="2"/>
              <a:buNone/>
            </a:pPr>
            <a:r>
              <a:rPr lang="de-DE" sz="3200" b="0" i="0" dirty="0">
                <a:latin typeface="Source Sans Pro" panose="020B0503030403020204" pitchFamily="34" charset="0"/>
                <a:ea typeface="Source Sans Pro" panose="020B0503030403020204" pitchFamily="34" charset="0"/>
              </a:rPr>
              <a:t>Who are you?</a:t>
            </a:r>
            <a:endParaRPr lang="de-DE" sz="2400" dirty="0"/>
          </a:p>
        </p:txBody>
      </p:sp>
      <p:sp>
        <p:nvSpPr>
          <p:cNvPr id="16" name="Textfeld 15">
            <a:extLst>
              <a:ext uri="{FF2B5EF4-FFF2-40B4-BE49-F238E27FC236}">
                <a16:creationId xmlns:a16="http://schemas.microsoft.com/office/drawing/2014/main" id="{7EFBB0DB-678A-BD4A-A7A4-9C659D0B7B37}"/>
              </a:ext>
            </a:extLst>
          </p:cNvPr>
          <p:cNvSpPr txBox="1"/>
          <p:nvPr userDrawn="1"/>
        </p:nvSpPr>
        <p:spPr>
          <a:xfrm>
            <a:off x="420685" y="1730808"/>
            <a:ext cx="5772150" cy="2628605"/>
          </a:xfrm>
          <a:prstGeom prst="rect">
            <a:avLst/>
          </a:prstGeom>
          <a:noFill/>
          <a:ln>
            <a:noFill/>
          </a:ln>
        </p:spPr>
        <p:txBody>
          <a:bodyPr wrap="square" lIns="0" tIns="0" rIns="0" bIns="0" rtlCol="0">
            <a:spAutoFit/>
          </a:bodyPr>
          <a:lstStyle/>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Name</a:t>
            </a:r>
          </a:p>
          <a:p>
            <a:pPr marL="457200" indent="-457200">
              <a:lnSpc>
                <a:spcPct val="120000"/>
              </a:lnSpc>
              <a:spcBef>
                <a:spcPts val="0"/>
              </a:spcBef>
              <a:buClr>
                <a:schemeClr val="accent5"/>
              </a:buClr>
              <a:buFont typeface="Symbol" pitchFamily="2" charset="2"/>
              <a:buChar char="-"/>
            </a:pPr>
            <a:r>
              <a:rPr lang="de-DE" sz="2400" dirty="0" err="1">
                <a:latin typeface="Source Sans Pro" panose="020B0503030403020204" pitchFamily="34" charset="0"/>
                <a:ea typeface="Source Sans Pro" panose="020B0503030403020204" pitchFamily="34" charset="0"/>
              </a:rPr>
              <a:t>Employer</a:t>
            </a:r>
            <a:endParaRPr lang="de-DE" sz="2400" dirty="0">
              <a:latin typeface="Source Sans Pro" panose="020B0503030403020204" pitchFamily="34" charset="0"/>
              <a:ea typeface="Source Sans Pro" panose="020B0503030403020204" pitchFamily="34" charset="0"/>
            </a:endParaRPr>
          </a:p>
          <a:p>
            <a:pPr marL="457200" indent="-457200">
              <a:lnSpc>
                <a:spcPct val="120000"/>
              </a:lnSpc>
              <a:spcBef>
                <a:spcPts val="0"/>
              </a:spcBef>
              <a:buClr>
                <a:schemeClr val="accent5"/>
              </a:buClr>
              <a:buFont typeface="Symbol" pitchFamily="2" charset="2"/>
              <a:buChar char="-"/>
            </a:pPr>
            <a:r>
              <a:rPr lang="de-DE" sz="2400" dirty="0">
                <a:latin typeface="Source Sans Pro" panose="020B0503030403020204" pitchFamily="34" charset="0"/>
                <a:ea typeface="Source Sans Pro" panose="020B0503030403020204" pitchFamily="34" charset="0"/>
              </a:rPr>
              <a:t>Position/responsibilities</a:t>
            </a:r>
          </a:p>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Fun Fact</a:t>
            </a:r>
          </a:p>
          <a:p>
            <a:pPr marL="457200" indent="-457200">
              <a:lnSpc>
                <a:spcPct val="120000"/>
              </a:lnSpc>
              <a:spcBef>
                <a:spcPts val="0"/>
              </a:spcBef>
              <a:buClr>
                <a:schemeClr val="accent5"/>
              </a:buClr>
              <a:buFont typeface="Symbol" pitchFamily="2" charset="2"/>
              <a:buChar char="-"/>
            </a:pPr>
            <a:r>
              <a:rPr lang="en-US" sz="2400" noProof="0" dirty="0">
                <a:latin typeface="Source Sans Pro" panose="020B0503030403020204" pitchFamily="34" charset="0"/>
                <a:ea typeface="Source Sans Pro" panose="020B0503030403020204" pitchFamily="34" charset="0"/>
              </a:rPr>
              <a:t>Previous</a:t>
            </a:r>
            <a:r>
              <a:rPr lang="de-DE" sz="2400" dirty="0">
                <a:latin typeface="Source Sans Pro" panose="020B0503030403020204" pitchFamily="34" charset="0"/>
                <a:ea typeface="Source Sans Pro" panose="020B0503030403020204" pitchFamily="34" charset="0"/>
              </a:rPr>
              <a:t> knowledge? Expectations?</a:t>
            </a:r>
            <a:endParaRPr lang="de-DE" sz="2400" i="0" dirty="0">
              <a:latin typeface="Source Sans Pro" panose="020B0503030403020204" pitchFamily="34" charset="0"/>
              <a:ea typeface="Source Sans Pro" panose="020B0503030403020204" pitchFamily="34" charset="0"/>
            </a:endParaRPr>
          </a:p>
          <a:p>
            <a:pPr algn="l">
              <a:lnSpc>
                <a:spcPct val="120000"/>
              </a:lnSpc>
            </a:pPr>
            <a:endParaRPr lang="de-DE" sz="2400" dirty="0"/>
          </a:p>
        </p:txBody>
      </p:sp>
    </p:spTree>
    <p:extLst>
      <p:ext uri="{BB962C8B-B14F-4D97-AF65-F5344CB8AC3E}">
        <p14:creationId xmlns:p14="http://schemas.microsoft.com/office/powerpoint/2010/main" val="394724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 Outline_1">
    <p:spTree>
      <p:nvGrpSpPr>
        <p:cNvPr id="1" name=""/>
        <p:cNvGrpSpPr/>
        <p:nvPr/>
      </p:nvGrpSpPr>
      <p:grpSpPr>
        <a:xfrm>
          <a:off x="0" y="0"/>
          <a:ext cx="0" cy="0"/>
          <a:chOff x="0" y="0"/>
          <a:chExt cx="0" cy="0"/>
        </a:xfrm>
      </p:grpSpPr>
      <p:graphicFrame>
        <p:nvGraphicFramePr>
          <p:cNvPr id="12" name="Tabelle 9">
            <a:extLst>
              <a:ext uri="{FF2B5EF4-FFF2-40B4-BE49-F238E27FC236}">
                <a16:creationId xmlns:a16="http://schemas.microsoft.com/office/drawing/2014/main" id="{4A4A681E-BC1C-4944-B7E4-89A22853A07D}"/>
              </a:ext>
            </a:extLst>
          </p:cNvPr>
          <p:cNvGraphicFramePr>
            <a:graphicFrameLocks noGrp="1"/>
          </p:cNvGraphicFramePr>
          <p:nvPr userDrawn="1">
            <p:extLst>
              <p:ext uri="{D42A27DB-BD31-4B8C-83A1-F6EECF244321}">
                <p14:modId xmlns:p14="http://schemas.microsoft.com/office/powerpoint/2010/main" val="1180171486"/>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24F63FE8-96F3-1243-98B8-19121709E8B6}"/>
              </a:ext>
            </a:extLst>
          </p:cNvPr>
          <p:cNvSpPr txBox="1">
            <a:spLocks/>
          </p:cNvSpPr>
          <p:nvPr userDrawn="1"/>
        </p:nvSpPr>
        <p:spPr>
          <a:xfrm>
            <a:off x="420074" y="34977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3" name="Textplatzhalter 2">
            <a:extLst>
              <a:ext uri="{FF2B5EF4-FFF2-40B4-BE49-F238E27FC236}">
                <a16:creationId xmlns:a16="http://schemas.microsoft.com/office/drawing/2014/main" id="{0DA241DF-C7E4-7947-B892-110C0403147C}"/>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6A7E92B8-9ACC-2341-B973-880BCE4034AC}"/>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2</a:t>
            </a:r>
          </a:p>
        </p:txBody>
      </p:sp>
      <p:sp>
        <p:nvSpPr>
          <p:cNvPr id="18" name="Textplatzhalter 2">
            <a:extLst>
              <a:ext uri="{FF2B5EF4-FFF2-40B4-BE49-F238E27FC236}">
                <a16:creationId xmlns:a16="http://schemas.microsoft.com/office/drawing/2014/main" id="{29F35825-1CD5-884F-898E-2A38464C0135}"/>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3</a:t>
            </a:r>
          </a:p>
        </p:txBody>
      </p:sp>
      <p:sp>
        <p:nvSpPr>
          <p:cNvPr id="19" name="Textplatzhalter 2">
            <a:extLst>
              <a:ext uri="{FF2B5EF4-FFF2-40B4-BE49-F238E27FC236}">
                <a16:creationId xmlns:a16="http://schemas.microsoft.com/office/drawing/2014/main" id="{0E271151-7F06-124D-AA96-00FB60616508}"/>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4</a:t>
            </a:r>
          </a:p>
        </p:txBody>
      </p:sp>
      <p:sp>
        <p:nvSpPr>
          <p:cNvPr id="20" name="Textplatzhalter 2">
            <a:extLst>
              <a:ext uri="{FF2B5EF4-FFF2-40B4-BE49-F238E27FC236}">
                <a16:creationId xmlns:a16="http://schemas.microsoft.com/office/drawing/2014/main" id="{3577EA8D-1A17-6A45-8FAF-BF6E5A5A1E0F}"/>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5</a:t>
            </a:r>
          </a:p>
        </p:txBody>
      </p:sp>
    </p:spTree>
    <p:extLst>
      <p:ext uri="{BB962C8B-B14F-4D97-AF65-F5344CB8AC3E}">
        <p14:creationId xmlns:p14="http://schemas.microsoft.com/office/powerpoint/2010/main" val="20393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Outline_2">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3176532490"/>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C241C2AD-62A5-7647-A07F-746280EEF7BB}"/>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1" name="Textplatzhalter 2">
            <a:extLst>
              <a:ext uri="{FF2B5EF4-FFF2-40B4-BE49-F238E27FC236}">
                <a16:creationId xmlns:a16="http://schemas.microsoft.com/office/drawing/2014/main" id="{F9FE1D0E-0AB9-AF44-B833-EC9C9B35C4E6}"/>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6</a:t>
            </a:r>
          </a:p>
        </p:txBody>
      </p:sp>
      <p:sp>
        <p:nvSpPr>
          <p:cNvPr id="12" name="Textplatzhalter 2">
            <a:extLst>
              <a:ext uri="{FF2B5EF4-FFF2-40B4-BE49-F238E27FC236}">
                <a16:creationId xmlns:a16="http://schemas.microsoft.com/office/drawing/2014/main" id="{2ECE14C2-0D99-C647-87EA-E75A56AADC61}"/>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7</a:t>
            </a:r>
          </a:p>
        </p:txBody>
      </p:sp>
      <p:sp>
        <p:nvSpPr>
          <p:cNvPr id="13" name="Textplatzhalter 2">
            <a:extLst>
              <a:ext uri="{FF2B5EF4-FFF2-40B4-BE49-F238E27FC236}">
                <a16:creationId xmlns:a16="http://schemas.microsoft.com/office/drawing/2014/main" id="{CC70A6D5-5DE7-2441-90A4-A32493626E0D}"/>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8</a:t>
            </a:r>
          </a:p>
        </p:txBody>
      </p:sp>
      <p:sp>
        <p:nvSpPr>
          <p:cNvPr id="18" name="Textplatzhalter 2">
            <a:extLst>
              <a:ext uri="{FF2B5EF4-FFF2-40B4-BE49-F238E27FC236}">
                <a16:creationId xmlns:a16="http://schemas.microsoft.com/office/drawing/2014/main" id="{67512721-4CB1-7C40-A2C2-320B08A4C7A4}"/>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9</a:t>
            </a:r>
          </a:p>
        </p:txBody>
      </p:sp>
      <p:sp>
        <p:nvSpPr>
          <p:cNvPr id="19" name="Textplatzhalter 2">
            <a:extLst>
              <a:ext uri="{FF2B5EF4-FFF2-40B4-BE49-F238E27FC236}">
                <a16:creationId xmlns:a16="http://schemas.microsoft.com/office/drawing/2014/main" id="{720CD8F6-B680-494F-B332-BDA26B8A362B}"/>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10</a:t>
            </a:r>
          </a:p>
        </p:txBody>
      </p:sp>
    </p:spTree>
    <p:extLst>
      <p:ext uri="{BB962C8B-B14F-4D97-AF65-F5344CB8AC3E}">
        <p14:creationId xmlns:p14="http://schemas.microsoft.com/office/powerpoint/2010/main" val="33611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Outline_3">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1242507346"/>
              </p:ext>
            </p:extLst>
          </p:nvPr>
        </p:nvGraphicFramePr>
        <p:xfrm>
          <a:off x="420688" y="1014831"/>
          <a:ext cx="11350208" cy="5101812"/>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850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88387"/>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1"/>
            <a:ext cx="9539605" cy="861340"/>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19093" y="1866465"/>
            <a:ext cx="9539605" cy="859959"/>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2745461"/>
            <a:ext cx="9539605" cy="823424"/>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4" y="3594288"/>
            <a:ext cx="9539605" cy="823425"/>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4" y="4417713"/>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extplatzhalter 9">
            <a:extLst>
              <a:ext uri="{FF2B5EF4-FFF2-40B4-BE49-F238E27FC236}">
                <a16:creationId xmlns:a16="http://schemas.microsoft.com/office/drawing/2014/main" id="{29099F39-652B-402B-B87E-9DE57088D44B}"/>
              </a:ext>
            </a:extLst>
          </p:cNvPr>
          <p:cNvSpPr>
            <a:spLocks noGrp="1"/>
          </p:cNvSpPr>
          <p:nvPr>
            <p:ph type="body" sz="quarter" idx="18" hasCustomPrompt="1"/>
          </p:nvPr>
        </p:nvSpPr>
        <p:spPr>
          <a:xfrm>
            <a:off x="419093" y="5301007"/>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1" name="Titel 1">
            <a:extLst>
              <a:ext uri="{FF2B5EF4-FFF2-40B4-BE49-F238E27FC236}">
                <a16:creationId xmlns:a16="http://schemas.microsoft.com/office/drawing/2014/main" id="{FA3868A2-3F6D-B642-8364-C58C31CCBBF9}"/>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2" name="Textplatzhalter 2">
            <a:extLst>
              <a:ext uri="{FF2B5EF4-FFF2-40B4-BE49-F238E27FC236}">
                <a16:creationId xmlns:a16="http://schemas.microsoft.com/office/drawing/2014/main" id="{20A88315-8128-E940-967A-AD64B43583E6}"/>
              </a:ext>
            </a:extLst>
          </p:cNvPr>
          <p:cNvSpPr>
            <a:spLocks noGrp="1"/>
          </p:cNvSpPr>
          <p:nvPr>
            <p:ph type="body" sz="quarter" idx="19" hasCustomPrompt="1"/>
          </p:nvPr>
        </p:nvSpPr>
        <p:spPr>
          <a:xfrm>
            <a:off x="10509662" y="1021505"/>
            <a:ext cx="1261234" cy="793946"/>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A4EDEB4E-614C-9345-8CFB-31B8A1A09C97}"/>
              </a:ext>
            </a:extLst>
          </p:cNvPr>
          <p:cNvSpPr>
            <a:spLocks noGrp="1"/>
          </p:cNvSpPr>
          <p:nvPr>
            <p:ph type="body" sz="quarter" idx="20" hasCustomPrompt="1"/>
          </p:nvPr>
        </p:nvSpPr>
        <p:spPr>
          <a:xfrm>
            <a:off x="10509662" y="1911610"/>
            <a:ext cx="1261234" cy="750310"/>
          </a:xfrm>
          <a:solidFill>
            <a:schemeClr val="accent1"/>
          </a:solidFill>
        </p:spPr>
        <p:txBody>
          <a:bodyPr anchor="ctr"/>
          <a:lstStyle>
            <a:lvl1pPr algn="ctr">
              <a:defRPr sz="2400">
                <a:latin typeface="+mj-lt"/>
              </a:defRPr>
            </a:lvl1pPr>
          </a:lstStyle>
          <a:p>
            <a:pPr lvl="0"/>
            <a:r>
              <a:rPr lang="de-DE" dirty="0"/>
              <a:t>2</a:t>
            </a:r>
          </a:p>
        </p:txBody>
      </p:sp>
      <p:sp>
        <p:nvSpPr>
          <p:cNvPr id="21" name="Textplatzhalter 2">
            <a:extLst>
              <a:ext uri="{FF2B5EF4-FFF2-40B4-BE49-F238E27FC236}">
                <a16:creationId xmlns:a16="http://schemas.microsoft.com/office/drawing/2014/main" id="{12AC2625-11E4-BB46-8C78-DF832828547F}"/>
              </a:ext>
            </a:extLst>
          </p:cNvPr>
          <p:cNvSpPr>
            <a:spLocks noGrp="1"/>
          </p:cNvSpPr>
          <p:nvPr>
            <p:ph type="body" sz="quarter" idx="21" hasCustomPrompt="1"/>
          </p:nvPr>
        </p:nvSpPr>
        <p:spPr>
          <a:xfrm>
            <a:off x="10509662" y="2759102"/>
            <a:ext cx="1261234" cy="750310"/>
          </a:xfrm>
          <a:solidFill>
            <a:schemeClr val="accent1"/>
          </a:solidFill>
        </p:spPr>
        <p:txBody>
          <a:bodyPr anchor="ctr"/>
          <a:lstStyle>
            <a:lvl1pPr algn="ctr">
              <a:defRPr sz="2400">
                <a:latin typeface="+mj-lt"/>
              </a:defRPr>
            </a:lvl1pPr>
          </a:lstStyle>
          <a:p>
            <a:pPr lvl="0"/>
            <a:r>
              <a:rPr lang="de-DE" dirty="0"/>
              <a:t>3</a:t>
            </a:r>
          </a:p>
        </p:txBody>
      </p:sp>
      <p:sp>
        <p:nvSpPr>
          <p:cNvPr id="22" name="Textplatzhalter 2">
            <a:extLst>
              <a:ext uri="{FF2B5EF4-FFF2-40B4-BE49-F238E27FC236}">
                <a16:creationId xmlns:a16="http://schemas.microsoft.com/office/drawing/2014/main" id="{AA6B578E-D821-3748-A756-09581C6E5D02}"/>
              </a:ext>
            </a:extLst>
          </p:cNvPr>
          <p:cNvSpPr>
            <a:spLocks noGrp="1"/>
          </p:cNvSpPr>
          <p:nvPr>
            <p:ph type="body" sz="quarter" idx="22" hasCustomPrompt="1"/>
          </p:nvPr>
        </p:nvSpPr>
        <p:spPr>
          <a:xfrm>
            <a:off x="10509662" y="3606594"/>
            <a:ext cx="1261234" cy="750310"/>
          </a:xfrm>
          <a:solidFill>
            <a:schemeClr val="accent1"/>
          </a:solidFill>
        </p:spPr>
        <p:txBody>
          <a:bodyPr anchor="ctr"/>
          <a:lstStyle>
            <a:lvl1pPr algn="ctr">
              <a:defRPr sz="2400">
                <a:latin typeface="+mj-lt"/>
              </a:defRPr>
            </a:lvl1pPr>
          </a:lstStyle>
          <a:p>
            <a:pPr lvl="0"/>
            <a:r>
              <a:rPr lang="de-DE" dirty="0"/>
              <a:t>4</a:t>
            </a:r>
          </a:p>
        </p:txBody>
      </p:sp>
      <p:sp>
        <p:nvSpPr>
          <p:cNvPr id="23" name="Textplatzhalter 2">
            <a:extLst>
              <a:ext uri="{FF2B5EF4-FFF2-40B4-BE49-F238E27FC236}">
                <a16:creationId xmlns:a16="http://schemas.microsoft.com/office/drawing/2014/main" id="{154FBEB7-05F1-6B4E-8092-C4A46A9C12A4}"/>
              </a:ext>
            </a:extLst>
          </p:cNvPr>
          <p:cNvSpPr>
            <a:spLocks noGrp="1"/>
          </p:cNvSpPr>
          <p:nvPr>
            <p:ph type="body" sz="quarter" idx="23" hasCustomPrompt="1"/>
          </p:nvPr>
        </p:nvSpPr>
        <p:spPr>
          <a:xfrm>
            <a:off x="10509662" y="4468954"/>
            <a:ext cx="1261234" cy="750310"/>
          </a:xfrm>
          <a:solidFill>
            <a:schemeClr val="accent1"/>
          </a:solidFill>
        </p:spPr>
        <p:txBody>
          <a:bodyPr anchor="ctr"/>
          <a:lstStyle>
            <a:lvl1pPr algn="ctr">
              <a:defRPr sz="2400">
                <a:latin typeface="+mj-lt"/>
              </a:defRPr>
            </a:lvl1pPr>
          </a:lstStyle>
          <a:p>
            <a:pPr lvl="0"/>
            <a:r>
              <a:rPr lang="de-DE" dirty="0"/>
              <a:t>5</a:t>
            </a:r>
          </a:p>
        </p:txBody>
      </p:sp>
      <p:sp>
        <p:nvSpPr>
          <p:cNvPr id="24" name="Textplatzhalter 2">
            <a:extLst>
              <a:ext uri="{FF2B5EF4-FFF2-40B4-BE49-F238E27FC236}">
                <a16:creationId xmlns:a16="http://schemas.microsoft.com/office/drawing/2014/main" id="{0CF75424-B776-214C-AE03-0DA740115AF7}"/>
              </a:ext>
            </a:extLst>
          </p:cNvPr>
          <p:cNvSpPr>
            <a:spLocks noGrp="1"/>
          </p:cNvSpPr>
          <p:nvPr>
            <p:ph type="body" sz="quarter" idx="24" hasCustomPrompt="1"/>
          </p:nvPr>
        </p:nvSpPr>
        <p:spPr>
          <a:xfrm>
            <a:off x="10509662" y="5316447"/>
            <a:ext cx="1261234" cy="800196"/>
          </a:xfrm>
          <a:solidFill>
            <a:schemeClr val="accent1"/>
          </a:solidFill>
        </p:spPr>
        <p:txBody>
          <a:bodyPr anchor="ctr"/>
          <a:lstStyle>
            <a:lvl1pPr algn="ctr">
              <a:defRPr sz="2400">
                <a:latin typeface="+mj-lt"/>
              </a:defRPr>
            </a:lvl1pPr>
          </a:lstStyle>
          <a:p>
            <a:pPr lvl="0"/>
            <a:r>
              <a:rPr lang="de-DE" dirty="0"/>
              <a:t>6</a:t>
            </a:r>
          </a:p>
        </p:txBody>
      </p:sp>
    </p:spTree>
    <p:extLst>
      <p:ext uri="{BB962C8B-B14F-4D97-AF65-F5344CB8AC3E}">
        <p14:creationId xmlns:p14="http://schemas.microsoft.com/office/powerpoint/2010/main" val="21928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y Goal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2C74DF-C5C9-4EE7-92DB-7F47A3E3B359}"/>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3227"/>
            <a:ext cx="1100308" cy="1100308"/>
          </a:xfrm>
          <a:prstGeom prst="rect">
            <a:avLst/>
          </a:prstGeom>
        </p:spPr>
      </p:pic>
      <p:sp>
        <p:nvSpPr>
          <p:cNvPr id="11" name="Textplatzhalter 3">
            <a:extLst>
              <a:ext uri="{FF2B5EF4-FFF2-40B4-BE49-F238E27FC236}">
                <a16:creationId xmlns:a16="http://schemas.microsoft.com/office/drawing/2014/main" id="{82B02A9D-B5B5-4226-9643-0459EE091EF0}"/>
              </a:ext>
            </a:extLst>
          </p:cNvPr>
          <p:cNvSpPr>
            <a:spLocks noGrp="1"/>
          </p:cNvSpPr>
          <p:nvPr>
            <p:ph type="body" sz="quarter" idx="18" hasCustomPrompt="1"/>
          </p:nvPr>
        </p:nvSpPr>
        <p:spPr>
          <a:xfrm>
            <a:off x="420688"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6" name="Titel 1">
            <a:extLst>
              <a:ext uri="{FF2B5EF4-FFF2-40B4-BE49-F238E27FC236}">
                <a16:creationId xmlns:a16="http://schemas.microsoft.com/office/drawing/2014/main" id="{37AE43C1-8C15-C34C-9CF5-C6031DAE7A6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Study Goals</a:t>
            </a:r>
          </a:p>
        </p:txBody>
      </p:sp>
    </p:spTree>
    <p:extLst>
      <p:ext uri="{BB962C8B-B14F-4D97-AF65-F5344CB8AC3E}">
        <p14:creationId xmlns:p14="http://schemas.microsoft.com/office/powerpoint/2010/main" val="85943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ain Simply">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8" name="Textplatzhalter 22">
            <a:extLst>
              <a:ext uri="{FF2B5EF4-FFF2-40B4-BE49-F238E27FC236}">
                <a16:creationId xmlns:a16="http://schemas.microsoft.com/office/drawing/2014/main" id="{67880E4E-7FF2-4020-9049-2DD58C47B7B8}"/>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pic>
        <p:nvPicPr>
          <p:cNvPr id="3" name="Grafik 2">
            <a:extLst>
              <a:ext uri="{FF2B5EF4-FFF2-40B4-BE49-F238E27FC236}">
                <a16:creationId xmlns:a16="http://schemas.microsoft.com/office/drawing/2014/main" id="{65C172C9-CEB8-45F6-897F-081BB040B6B6}"/>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6D2DB303-3B6A-5C4F-9279-5081CE6936F5}"/>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Explain Simply</a:t>
            </a:r>
          </a:p>
        </p:txBody>
      </p:sp>
    </p:spTree>
    <p:extLst>
      <p:ext uri="{BB962C8B-B14F-4D97-AF65-F5344CB8AC3E}">
        <p14:creationId xmlns:p14="http://schemas.microsoft.com/office/powerpoint/2010/main" val="2319932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ußzeilenplatzhalter 2">
            <a:extLst>
              <a:ext uri="{FF2B5EF4-FFF2-40B4-BE49-F238E27FC236}">
                <a16:creationId xmlns:a16="http://schemas.microsoft.com/office/drawing/2014/main" id="{3573959C-FE7F-40D1-8806-110D77CBC43B}"/>
              </a:ext>
            </a:extLst>
          </p:cNvPr>
          <p:cNvSpPr>
            <a:spLocks noGrp="1"/>
          </p:cNvSpPr>
          <p:nvPr>
            <p:ph type="ftr" sz="quarter" idx="3"/>
          </p:nvPr>
        </p:nvSpPr>
        <p:spPr>
          <a:xfrm>
            <a:off x="420793" y="6286500"/>
            <a:ext cx="10456758" cy="278758"/>
          </a:xfrm>
          <a:prstGeom prst="rect">
            <a:avLst/>
          </a:prstGeom>
          <a:noFill/>
          <a:ln>
            <a:noFill/>
          </a:ln>
        </p:spPr>
        <p:txBody>
          <a:bodyPr lIns="0" tIns="0" rIns="0" bIns="0" anchor="b" anchorCtr="0"/>
          <a:lstStyle>
            <a:lvl1pPr>
              <a:defRPr sz="800">
                <a:latin typeface="Source Sans Pro" panose="020B0503030403020204" pitchFamily="34" charset="0"/>
                <a:ea typeface="Source Sans Pro" panose="020B0503030403020204" pitchFamily="34" charset="0"/>
              </a:defRPr>
            </a:lvl1pPr>
          </a:lstStyle>
          <a:p>
            <a:r>
              <a:rPr lang="en-US" dirty="0"/>
              <a:t>Source of the text: Author, YYYY, p.123.</a:t>
            </a:r>
            <a:br>
              <a:rPr lang="en-US" dirty="0"/>
            </a:br>
            <a:r>
              <a:rPr lang="en-US" dirty="0"/>
              <a:t>Source of the graphic: Author, YYYY, p.123.</a:t>
            </a:r>
            <a:endParaRPr lang="de-DE" sz="800" dirty="0"/>
          </a:p>
        </p:txBody>
      </p:sp>
      <p:sp>
        <p:nvSpPr>
          <p:cNvPr id="16" name="Textplatzhalter 10">
            <a:extLst>
              <a:ext uri="{FF2B5EF4-FFF2-40B4-BE49-F238E27FC236}">
                <a16:creationId xmlns:a16="http://schemas.microsoft.com/office/drawing/2014/main" id="{E2E5B356-1390-404C-800C-DAE757624D24}"/>
              </a:ext>
            </a:extLst>
          </p:cNvPr>
          <p:cNvSpPr txBox="1">
            <a:spLocks/>
          </p:cNvSpPr>
          <p:nvPr userDrawn="1"/>
        </p:nvSpPr>
        <p:spPr>
          <a:xfrm>
            <a:off x="420689" y="1020763"/>
            <a:ext cx="11350311" cy="5113508"/>
          </a:xfrm>
          <a:prstGeom prst="rect">
            <a:avLst/>
          </a:prstGeom>
          <a:ln>
            <a:noFill/>
          </a:ln>
        </p:spPr>
        <p:txBody>
          <a:bodyPr/>
          <a:lstStyle>
            <a:lvl1pPr marL="0" indent="0" algn="l" defTabSz="914400" rtl="0" eaLnBrk="1" latinLnBrk="0" hangingPunct="1">
              <a:lnSpc>
                <a:spcPct val="120000"/>
              </a:lnSpc>
              <a:spcBef>
                <a:spcPts val="0"/>
              </a:spcBef>
              <a:spcAft>
                <a:spcPts val="0"/>
              </a:spcAft>
              <a:buClrTx/>
              <a:buSzPct val="120000"/>
              <a:buFont typeface="Arial" panose="020B0604020202020204" pitchFamily="34" charset="0"/>
              <a:buNone/>
              <a:defRPr sz="3200" kern="1200" baseline="0">
                <a:solidFill>
                  <a:schemeClr val="tx1"/>
                </a:solidFill>
                <a:latin typeface="+mn-lt"/>
                <a:ea typeface="+mn-ea"/>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latin typeface="Source Sans Pro" panose="020B0503030403020204" pitchFamily="34" charset="0"/>
              <a:ea typeface="Source Sans Pro" panose="020B0503030403020204" pitchFamily="34" charset="0"/>
            </a:endParaRPr>
          </a:p>
        </p:txBody>
      </p:sp>
      <p:sp>
        <p:nvSpPr>
          <p:cNvPr id="17" name="Titel 5">
            <a:extLst>
              <a:ext uri="{FF2B5EF4-FFF2-40B4-BE49-F238E27FC236}">
                <a16:creationId xmlns:a16="http://schemas.microsoft.com/office/drawing/2014/main" id="{4D69056B-CA8A-4D65-A45A-8CB2CCDB89F9}"/>
              </a:ext>
            </a:extLst>
          </p:cNvPr>
          <p:cNvSpPr txBox="1">
            <a:spLocks/>
          </p:cNvSpPr>
          <p:nvPr userDrawn="1"/>
        </p:nvSpPr>
        <p:spPr>
          <a:xfrm>
            <a:off x="420790" y="337550"/>
            <a:ext cx="11350209" cy="388800"/>
          </a:xfrm>
          <a:prstGeom prst="rect">
            <a:avLst/>
          </a:prstGeom>
          <a:noFill/>
          <a:ln>
            <a:noFill/>
          </a:ln>
        </p:spPr>
        <p:txBody>
          <a:bodyPr lIns="0" tIns="0" rIns="0" bIns="0"/>
          <a:lstStyle>
            <a:lvl1pPr algn="l" defTabSz="914400" rtl="0" eaLnBrk="1" latinLnBrk="0" hangingPunct="1">
              <a:lnSpc>
                <a:spcPct val="90000"/>
              </a:lnSpc>
              <a:spcBef>
                <a:spcPct val="0"/>
              </a:spcBef>
              <a:buNone/>
              <a:defRPr lang="de-DE" sz="3000" kern="1200" cap="all" spc="-20" baseline="0" smtClean="0">
                <a:solidFill>
                  <a:schemeClr val="tx1"/>
                </a:solidFill>
                <a:latin typeface="Source Sans Pro Bold" panose="020B0703030503020204" pitchFamily="34" charset="0"/>
                <a:ea typeface="+mj-ea"/>
                <a:cs typeface="+mj-cs"/>
              </a:defRPr>
            </a:lvl1pPr>
          </a:lstStyle>
          <a:p>
            <a:endParaRPr lang="de-DE" sz="1400" dirty="0"/>
          </a:p>
        </p:txBody>
      </p:sp>
      <p:sp>
        <p:nvSpPr>
          <p:cNvPr id="7" name="Titelplatzhalter 6">
            <a:extLst>
              <a:ext uri="{FF2B5EF4-FFF2-40B4-BE49-F238E27FC236}">
                <a16:creationId xmlns:a16="http://schemas.microsoft.com/office/drawing/2014/main" id="{5B041C2B-B363-48FE-A04D-EAC8011A999B}"/>
              </a:ext>
            </a:extLst>
          </p:cNvPr>
          <p:cNvSpPr>
            <a:spLocks noGrp="1"/>
          </p:cNvSpPr>
          <p:nvPr>
            <p:ph type="title"/>
          </p:nvPr>
        </p:nvSpPr>
        <p:spPr>
          <a:xfrm>
            <a:off x="420688" y="343846"/>
            <a:ext cx="11350311" cy="379883"/>
          </a:xfrm>
          <a:prstGeom prst="rect">
            <a:avLst/>
          </a:prstGeom>
          <a:noFill/>
        </p:spPr>
        <p:txBody>
          <a:bodyPr vert="horz" lIns="0" tIns="0" rIns="0" bIns="0" rtlCol="0" anchor="ctr">
            <a:noAutofit/>
          </a:bodyPr>
          <a:lstStyle/>
          <a:p>
            <a:r>
              <a:rPr lang="de-DE" dirty="0"/>
              <a:t>Headline </a:t>
            </a:r>
            <a:r>
              <a:rPr lang="de-DE" dirty="0" err="1"/>
              <a:t>runs</a:t>
            </a:r>
            <a:r>
              <a:rPr lang="de-DE" dirty="0"/>
              <a:t> </a:t>
            </a:r>
            <a:r>
              <a:rPr lang="de-DE" dirty="0" err="1"/>
              <a:t>here</a:t>
            </a:r>
            <a:endParaRPr lang="de-DE" dirty="0"/>
          </a:p>
        </p:txBody>
      </p:sp>
      <p:sp>
        <p:nvSpPr>
          <p:cNvPr id="8" name="Textplatzhalter 7">
            <a:extLst>
              <a:ext uri="{FF2B5EF4-FFF2-40B4-BE49-F238E27FC236}">
                <a16:creationId xmlns:a16="http://schemas.microsoft.com/office/drawing/2014/main" id="{829954B0-316E-4519-961E-C97F70E2F49A}"/>
              </a:ext>
            </a:extLst>
          </p:cNvPr>
          <p:cNvSpPr>
            <a:spLocks noGrp="1"/>
          </p:cNvSpPr>
          <p:nvPr>
            <p:ph type="body" idx="1"/>
          </p:nvPr>
        </p:nvSpPr>
        <p:spPr>
          <a:xfrm>
            <a:off x="420688" y="1018141"/>
            <a:ext cx="11350208" cy="5112141"/>
          </a:xfrm>
          <a:prstGeom prst="rect">
            <a:avLst/>
          </a:prstGeom>
          <a:ln>
            <a:noFill/>
          </a:ln>
        </p:spPr>
        <p:txBody>
          <a:bodyPr vert="horz" lIns="0" tIns="0" rIns="0" bIns="0" rtlCol="0">
            <a:noAutofit/>
          </a:body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1507048"/>
      </p:ext>
    </p:extLst>
  </p:cSld>
  <p:clrMap bg1="lt1" tx1="dk1" bg2="lt2" tx2="dk2" accent1="accent1" accent2="accent2" accent3="accent3" accent4="accent4" accent5="accent5" accent6="accent6" hlink="hlink" folHlink="folHlink"/>
  <p:sldLayoutIdLst>
    <p:sldLayoutId id="2147484124" r:id="rId1"/>
    <p:sldLayoutId id="2147483978" r:id="rId2"/>
    <p:sldLayoutId id="2147484003" r:id="rId3"/>
    <p:sldLayoutId id="2147484121" r:id="rId4"/>
    <p:sldLayoutId id="2147484099" r:id="rId5"/>
    <p:sldLayoutId id="2147484123" r:id="rId6"/>
    <p:sldLayoutId id="2147484125" r:id="rId7"/>
    <p:sldLayoutId id="2147484113" r:id="rId8"/>
    <p:sldLayoutId id="2147484112" r:id="rId9"/>
    <p:sldLayoutId id="2147484115" r:id="rId10"/>
    <p:sldLayoutId id="2147484120" r:id="rId11"/>
    <p:sldLayoutId id="2147484116" r:id="rId12"/>
    <p:sldLayoutId id="2147484040" r:id="rId13"/>
    <p:sldLayoutId id="2147484093" r:id="rId14"/>
    <p:sldLayoutId id="2147484122" r:id="rId15"/>
    <p:sldLayoutId id="2147484064" r:id="rId16"/>
    <p:sldLayoutId id="2147484100" r:id="rId17"/>
    <p:sldLayoutId id="2147484108" r:id="rId18"/>
    <p:sldLayoutId id="2147484109" r:id="rId19"/>
    <p:sldLayoutId id="2147484095" r:id="rId20"/>
    <p:sldLayoutId id="2147484106" r:id="rId21"/>
    <p:sldLayoutId id="2147484072" r:id="rId22"/>
    <p:sldLayoutId id="2147484086" r:id="rId23"/>
    <p:sldLayoutId id="2147484073" r:id="rId24"/>
    <p:sldLayoutId id="2147484090" r:id="rId25"/>
    <p:sldLayoutId id="2147484071" r:id="rId26"/>
    <p:sldLayoutId id="2147484083" r:id="rId27"/>
    <p:sldLayoutId id="2147484074" r:id="rId28"/>
    <p:sldLayoutId id="2147484082" r:id="rId29"/>
    <p:sldLayoutId id="2147483992" r:id="rId30"/>
    <p:sldLayoutId id="2147483904" r:id="rId31"/>
    <p:sldLayoutId id="2147484092" r:id="rId32"/>
    <p:sldLayoutId id="2147484103" r:id="rId33"/>
    <p:sldLayoutId id="2147484107" r:id="rId34"/>
    <p:sldLayoutId id="2147484102" r:id="rId35"/>
  </p:sldLayoutIdLst>
  <p:hf hdr="0"/>
  <p:txStyles>
    <p:title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p:titleStyle>
    <p:bodyStyle>
      <a:lvl1pPr marL="0" indent="0" algn="l" defTabSz="914400" rtl="0" eaLnBrk="1" latinLnBrk="0" hangingPunct="1">
        <a:lnSpc>
          <a:spcPct val="120000"/>
        </a:lnSpc>
        <a:spcBef>
          <a:spcPts val="0"/>
        </a:spcBef>
        <a:spcAft>
          <a:spcPts val="0"/>
        </a:spcAft>
        <a:buClrTx/>
        <a:buSzPct val="120000"/>
        <a:buFont typeface="Symbol" pitchFamily="2" charset="2"/>
        <a:buNone/>
        <a:defRPr sz="3200" kern="1200" baseline="0">
          <a:solidFill>
            <a:schemeClr val="tx1"/>
          </a:solidFill>
          <a:latin typeface="+mn-lt"/>
          <a:ea typeface="+mn-ea"/>
          <a:cs typeface="+mn-cs"/>
        </a:defRPr>
      </a:lvl1pPr>
      <a:lvl2pPr marL="180975" indent="0" algn="l" defTabSz="914400" rtl="0" eaLnBrk="1" latinLnBrk="0" hangingPunct="1">
        <a:lnSpc>
          <a:spcPct val="120000"/>
        </a:lnSpc>
        <a:spcBef>
          <a:spcPts val="0"/>
        </a:spcBef>
        <a:spcAft>
          <a:spcPts val="0"/>
        </a:spcAft>
        <a:buClrTx/>
        <a:buSzPct val="120000"/>
        <a:buFont typeface="Symbol" pitchFamily="2" charset="2"/>
        <a:buNone/>
        <a:defRPr sz="2800" b="1" kern="1200" baseline="0">
          <a:solidFill>
            <a:schemeClr val="tx1"/>
          </a:solidFill>
          <a:latin typeface="+mn-lt"/>
          <a:ea typeface="+mn-ea"/>
          <a:cs typeface="+mn-cs"/>
        </a:defRPr>
      </a:lvl2pPr>
      <a:lvl3pPr marL="361950" indent="0" algn="l" defTabSz="914400" rtl="0" eaLnBrk="1" latinLnBrk="0" hangingPunct="1">
        <a:lnSpc>
          <a:spcPct val="120000"/>
        </a:lnSpc>
        <a:spcBef>
          <a:spcPts val="0"/>
        </a:spcBef>
        <a:spcAft>
          <a:spcPts val="0"/>
        </a:spcAft>
        <a:buClrTx/>
        <a:buSzPct val="120000"/>
        <a:buFont typeface="Symbol" pitchFamily="2" charset="2"/>
        <a:buNone/>
        <a:defRPr sz="2400" kern="1200" baseline="0">
          <a:solidFill>
            <a:schemeClr val="tx1"/>
          </a:solidFill>
          <a:latin typeface="+mn-lt"/>
          <a:ea typeface="+mn-ea"/>
          <a:cs typeface="+mn-cs"/>
        </a:defRPr>
      </a:lvl3pPr>
      <a:lvl4pPr marL="1079500" indent="-536575" algn="l" defTabSz="914400" rtl="0" eaLnBrk="1" latinLnBrk="0" hangingPunct="1">
        <a:lnSpc>
          <a:spcPct val="120000"/>
        </a:lnSpc>
        <a:spcBef>
          <a:spcPts val="0"/>
        </a:spcBef>
        <a:spcAft>
          <a:spcPts val="0"/>
        </a:spcAft>
        <a:buClrTx/>
        <a:buSzPct val="120000"/>
        <a:buFont typeface="Symbol" pitchFamily="2" charset="2"/>
        <a:buNone/>
        <a:defRPr sz="2000" kern="1200" baseline="0">
          <a:solidFill>
            <a:schemeClr val="tx1"/>
          </a:solidFill>
          <a:latin typeface="+mn-lt"/>
          <a:ea typeface="+mn-ea"/>
          <a:cs typeface="+mn-cs"/>
        </a:defRPr>
      </a:lvl4pPr>
      <a:lvl5pPr marL="714375" indent="0" algn="l" defTabSz="914400" rtl="0" eaLnBrk="1" latinLnBrk="0" hangingPunct="1">
        <a:lnSpc>
          <a:spcPct val="120000"/>
        </a:lnSpc>
        <a:spcBef>
          <a:spcPts val="0"/>
        </a:spcBef>
        <a:spcAft>
          <a:spcPts val="0"/>
        </a:spcAft>
        <a:buClrTx/>
        <a:buSzPct val="100000"/>
        <a:buFont typeface="Symbol" pitchFamily="2" charset="2"/>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1" orient="horz" pos="4260">
          <p15:clr>
            <a:srgbClr val="81C4D7"/>
          </p15:clr>
        </p15:guide>
        <p15:guide id="42" pos="3840">
          <p15:clr>
            <a:srgbClr val="81C4D7"/>
          </p15:clr>
        </p15:guide>
        <p15:guide id="43" orient="horz" pos="278" userDrawn="1">
          <p15:clr>
            <a:srgbClr val="81C4D7"/>
          </p15:clr>
        </p15:guide>
        <p15:guide id="46" pos="7401" userDrawn="1">
          <p15:clr>
            <a:srgbClr val="81C4D7"/>
          </p15:clr>
        </p15:guide>
        <p15:guide id="50" pos="6992" userDrawn="1">
          <p15:clr>
            <a:srgbClr val="81C4D7"/>
          </p15:clr>
        </p15:guide>
        <p15:guide id="51" pos="6199" userDrawn="1">
          <p15:clr>
            <a:srgbClr val="81C4D7"/>
          </p15:clr>
        </p15:guide>
        <p15:guide id="52" pos="5609" userDrawn="1">
          <p15:clr>
            <a:srgbClr val="81C4D7"/>
          </p15:clr>
        </p15:guide>
        <p15:guide id="53" pos="5019" userDrawn="1">
          <p15:clr>
            <a:srgbClr val="81C4D7"/>
          </p15:clr>
        </p15:guide>
        <p15:guide id="54" pos="4430" userDrawn="1">
          <p15:clr>
            <a:srgbClr val="81C4D7"/>
          </p15:clr>
        </p15:guide>
        <p15:guide id="55" pos="3250" userDrawn="1">
          <p15:clr>
            <a:srgbClr val="81C4D7"/>
          </p15:clr>
        </p15:guide>
        <p15:guide id="56" pos="2661" userDrawn="1">
          <p15:clr>
            <a:srgbClr val="81C4D7"/>
          </p15:clr>
        </p15:guide>
        <p15:guide id="57" pos="2071" userDrawn="1">
          <p15:clr>
            <a:srgbClr val="81C4D7"/>
          </p15:clr>
        </p15:guide>
        <p15:guide id="58" pos="1459" userDrawn="1">
          <p15:clr>
            <a:srgbClr val="81C4D7"/>
          </p15:clr>
        </p15:guide>
        <p15:guide id="59" pos="869" userDrawn="1">
          <p15:clr>
            <a:srgbClr val="5ACBF0"/>
          </p15:clr>
        </p15:guide>
        <p15:guide id="60" pos="264" userDrawn="1">
          <p15:clr>
            <a:srgbClr val="F26B43"/>
          </p15:clr>
        </p15:guide>
        <p15:guide id="61" orient="horz" pos="640" userDrawn="1">
          <p15:clr>
            <a:srgbClr val="F26B43"/>
          </p15:clr>
        </p15:guide>
        <p15:guide id="62" orient="horz" pos="958" userDrawn="1">
          <p15:clr>
            <a:srgbClr val="81C4D7"/>
          </p15:clr>
        </p15:guide>
        <p15:guide id="64" orient="horz" pos="458" userDrawn="1">
          <p15:clr>
            <a:srgbClr val="F26B43"/>
          </p15:clr>
        </p15:guide>
        <p15:guide id="65" orient="horz" pos="215" userDrawn="1">
          <p15:clr>
            <a:srgbClr val="F26B43"/>
          </p15:clr>
        </p15:guide>
        <p15:guide id="66" orient="horz" pos="3958" userDrawn="1">
          <p15:clr>
            <a:srgbClr val="F26B43"/>
          </p15:clr>
        </p15:guide>
        <p15:guide id="67" orient="horz" pos="4137" userDrawn="1">
          <p15:clr>
            <a:srgbClr val="F26B43"/>
          </p15:clr>
        </p15:guide>
        <p15:guide id="68" pos="74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Health Management</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43443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Therapy Sciences</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17500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Law &amp; PM</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15246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BWL &amp; Innovation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119093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MMN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33161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Personnel &amp; Management</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163067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Finance &amp; Controlling</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25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72136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C9B4175-C1A9-3620-B5E6-F70AD44368B2}"/>
              </a:ext>
            </a:extLst>
          </p:cNvPr>
          <p:cNvSpPr>
            <a:spLocks noGrp="1"/>
          </p:cNvSpPr>
          <p:nvPr>
            <p:ph type="body" sz="quarter" idx="22"/>
          </p:nvPr>
        </p:nvSpPr>
        <p:spPr/>
        <p:txBody>
          <a:bodyPr/>
          <a:lstStyle/>
          <a:p>
            <a:r>
              <a:rPr lang="en-US"/>
              <a:t>PROCEDURE USAGE RIGHTS</a:t>
            </a:r>
          </a:p>
        </p:txBody>
      </p:sp>
      <p:sp>
        <p:nvSpPr>
          <p:cNvPr id="3" name="Textplatzhalter 2">
            <a:extLst>
              <a:ext uri="{FF2B5EF4-FFF2-40B4-BE49-F238E27FC236}">
                <a16:creationId xmlns:a16="http://schemas.microsoft.com/office/drawing/2014/main" id="{39D40C5D-E0A5-C1F9-522B-D5C9F46A46F5}"/>
              </a:ext>
            </a:extLst>
          </p:cNvPr>
          <p:cNvSpPr>
            <a:spLocks noGrp="1"/>
          </p:cNvSpPr>
          <p:nvPr>
            <p:ph type="body" sz="quarter" idx="23"/>
          </p:nvPr>
        </p:nvSpPr>
        <p:spPr>
          <a:xfrm>
            <a:off x="2" y="3216524"/>
            <a:ext cx="8414794" cy="594000"/>
          </a:xfrm>
        </p:spPr>
        <p:txBody>
          <a:bodyPr/>
          <a:lstStyle/>
          <a:p>
            <a:r>
              <a:rPr lang="en-US"/>
              <a:t>INFORMATION FROM CFE DESIGN</a:t>
            </a:r>
          </a:p>
        </p:txBody>
      </p:sp>
      <p:sp>
        <p:nvSpPr>
          <p:cNvPr id="4" name="Textplatzhalter 3">
            <a:extLst>
              <a:ext uri="{FF2B5EF4-FFF2-40B4-BE49-F238E27FC236}">
                <a16:creationId xmlns:a16="http://schemas.microsoft.com/office/drawing/2014/main" id="{9A4CC944-F75D-AD15-3E5B-79AF9C92CBB9}"/>
              </a:ext>
            </a:extLst>
          </p:cNvPr>
          <p:cNvSpPr>
            <a:spLocks noGrp="1"/>
          </p:cNvSpPr>
          <p:nvPr>
            <p:ph type="body" sz="quarter" idx="24"/>
          </p:nvPr>
        </p:nvSpPr>
        <p:spPr/>
        <p:txBody>
          <a:bodyPr/>
          <a:lstStyle/>
          <a:p>
            <a:r>
              <a:rPr lang="en-US"/>
              <a:t>IU International University</a:t>
            </a:r>
          </a:p>
        </p:txBody>
      </p:sp>
    </p:spTree>
    <p:extLst>
      <p:ext uri="{BB962C8B-B14F-4D97-AF65-F5344CB8AC3E}">
        <p14:creationId xmlns:p14="http://schemas.microsoft.com/office/powerpoint/2010/main" val="370492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D7ABEB-1B5A-13E8-6FA8-EE137D304FB3}"/>
              </a:ext>
            </a:extLst>
          </p:cNvPr>
          <p:cNvSpPr>
            <a:spLocks noGrp="1"/>
          </p:cNvSpPr>
          <p:nvPr>
            <p:ph type="body" sz="quarter" idx="13"/>
          </p:nvPr>
        </p:nvSpPr>
        <p:spPr/>
        <p:txBody>
          <a:bodyPr/>
          <a:lstStyle/>
          <a:p>
            <a:r>
              <a:rPr lang="en-US"/>
              <a:t>Principals</a:t>
            </a:r>
          </a:p>
        </p:txBody>
      </p:sp>
      <p:sp>
        <p:nvSpPr>
          <p:cNvPr id="3" name="Textplatzhalter 2">
            <a:extLst>
              <a:ext uri="{FF2B5EF4-FFF2-40B4-BE49-F238E27FC236}">
                <a16:creationId xmlns:a16="http://schemas.microsoft.com/office/drawing/2014/main" id="{DBCDDF57-EC4D-9372-3D13-12ECE3443C12}"/>
              </a:ext>
            </a:extLst>
          </p:cNvPr>
          <p:cNvSpPr>
            <a:spLocks noGrp="1"/>
          </p:cNvSpPr>
          <p:nvPr>
            <p:ph type="body" sz="quarter" idx="14"/>
          </p:nvPr>
        </p:nvSpPr>
        <p:spPr/>
        <p:txBody>
          <a:bodyPr/>
          <a:lstStyle/>
          <a:p>
            <a:r>
              <a:rPr lang="en-US"/>
              <a:t>Variant 1) Own representation “based on”</a:t>
            </a:r>
          </a:p>
        </p:txBody>
      </p:sp>
      <p:sp>
        <p:nvSpPr>
          <p:cNvPr id="4" name="Textplatzhalter 3">
            <a:extLst>
              <a:ext uri="{FF2B5EF4-FFF2-40B4-BE49-F238E27FC236}">
                <a16:creationId xmlns:a16="http://schemas.microsoft.com/office/drawing/2014/main" id="{49866F84-3E51-C8FD-39B6-0DBBCC01CC54}"/>
              </a:ext>
            </a:extLst>
          </p:cNvPr>
          <p:cNvSpPr>
            <a:spLocks noGrp="1"/>
          </p:cNvSpPr>
          <p:nvPr>
            <p:ph type="body" sz="quarter" idx="15"/>
          </p:nvPr>
        </p:nvSpPr>
        <p:spPr/>
        <p:txBody>
          <a:bodyPr/>
          <a:lstStyle/>
          <a:p>
            <a:r>
              <a:rPr lang="en-US"/>
              <a:t>Variant 2) Obtaining the rights</a:t>
            </a:r>
          </a:p>
        </p:txBody>
      </p:sp>
      <p:sp>
        <p:nvSpPr>
          <p:cNvPr id="5" name="Textplatzhalter 4">
            <a:extLst>
              <a:ext uri="{FF2B5EF4-FFF2-40B4-BE49-F238E27FC236}">
                <a16:creationId xmlns:a16="http://schemas.microsoft.com/office/drawing/2014/main" id="{955B7860-C779-C00C-6009-0E0D51EAA800}"/>
              </a:ext>
            </a:extLst>
          </p:cNvPr>
          <p:cNvSpPr>
            <a:spLocks noGrp="1"/>
          </p:cNvSpPr>
          <p:nvPr>
            <p:ph type="body" sz="quarter" idx="16"/>
          </p:nvPr>
        </p:nvSpPr>
        <p:spPr/>
        <p:txBody>
          <a:bodyPr/>
          <a:lstStyle/>
          <a:p>
            <a:r>
              <a:rPr lang="en-US"/>
              <a:t>Variant 3) Public domain use</a:t>
            </a:r>
          </a:p>
        </p:txBody>
      </p:sp>
      <p:sp>
        <p:nvSpPr>
          <p:cNvPr id="6" name="Textplatzhalter 5">
            <a:extLst>
              <a:ext uri="{FF2B5EF4-FFF2-40B4-BE49-F238E27FC236}">
                <a16:creationId xmlns:a16="http://schemas.microsoft.com/office/drawing/2014/main" id="{AFF2B1E1-D151-F8B0-0B8D-4EF7C29A0D77}"/>
              </a:ext>
            </a:extLst>
          </p:cNvPr>
          <p:cNvSpPr>
            <a:spLocks noGrp="1"/>
          </p:cNvSpPr>
          <p:nvPr>
            <p:ph type="body" sz="quarter" idx="17"/>
          </p:nvPr>
        </p:nvSpPr>
        <p:spPr/>
        <p:txBody>
          <a:bodyPr/>
          <a:lstStyle/>
          <a:p>
            <a:r>
              <a:rPr lang="en-US"/>
              <a:t>Variant 4) Our databases</a:t>
            </a:r>
          </a:p>
          <a:p>
            <a:endParaRPr lang="de-DE" dirty="0"/>
          </a:p>
        </p:txBody>
      </p:sp>
      <p:sp>
        <p:nvSpPr>
          <p:cNvPr id="7" name="Textplatzhalter 6">
            <a:extLst>
              <a:ext uri="{FF2B5EF4-FFF2-40B4-BE49-F238E27FC236}">
                <a16:creationId xmlns:a16="http://schemas.microsoft.com/office/drawing/2014/main" id="{42DDB642-6C8B-95D0-97F5-BD98A76B6C3A}"/>
              </a:ext>
            </a:extLst>
          </p:cNvPr>
          <p:cNvSpPr>
            <a:spLocks noGrp="1"/>
          </p:cNvSpPr>
          <p:nvPr>
            <p:ph type="body" sz="quarter" idx="18"/>
          </p:nvPr>
        </p:nvSpPr>
        <p:spPr/>
        <p:txBody>
          <a:bodyPr/>
          <a:lstStyle/>
          <a:p>
            <a:r>
              <a:rPr lang="en-US"/>
              <a:t>0</a:t>
            </a:r>
          </a:p>
        </p:txBody>
      </p:sp>
      <p:sp>
        <p:nvSpPr>
          <p:cNvPr id="8" name="Textplatzhalter 7">
            <a:extLst>
              <a:ext uri="{FF2B5EF4-FFF2-40B4-BE49-F238E27FC236}">
                <a16:creationId xmlns:a16="http://schemas.microsoft.com/office/drawing/2014/main" id="{EF9ED675-41C0-CC9E-BF60-BB59B29C4C7B}"/>
              </a:ext>
            </a:extLst>
          </p:cNvPr>
          <p:cNvSpPr>
            <a:spLocks noGrp="1"/>
          </p:cNvSpPr>
          <p:nvPr>
            <p:ph type="body" sz="quarter" idx="19"/>
          </p:nvPr>
        </p:nvSpPr>
        <p:spPr/>
        <p:txBody>
          <a:bodyPr/>
          <a:lstStyle/>
          <a:p>
            <a:r>
              <a:rPr lang="en-US"/>
              <a:t>1</a:t>
            </a:r>
          </a:p>
        </p:txBody>
      </p:sp>
      <p:sp>
        <p:nvSpPr>
          <p:cNvPr id="9" name="Textplatzhalter 8">
            <a:extLst>
              <a:ext uri="{FF2B5EF4-FFF2-40B4-BE49-F238E27FC236}">
                <a16:creationId xmlns:a16="http://schemas.microsoft.com/office/drawing/2014/main" id="{54694E1A-7C88-C559-079C-2A85CA7B3C41}"/>
              </a:ext>
            </a:extLst>
          </p:cNvPr>
          <p:cNvSpPr>
            <a:spLocks noGrp="1"/>
          </p:cNvSpPr>
          <p:nvPr>
            <p:ph type="body" sz="quarter" idx="20"/>
          </p:nvPr>
        </p:nvSpPr>
        <p:spPr/>
        <p:txBody>
          <a:bodyPr/>
          <a:lstStyle/>
          <a:p>
            <a:r>
              <a:rPr lang="en-US"/>
              <a:t>2</a:t>
            </a:r>
          </a:p>
        </p:txBody>
      </p:sp>
      <p:sp>
        <p:nvSpPr>
          <p:cNvPr id="10" name="Textplatzhalter 9">
            <a:extLst>
              <a:ext uri="{FF2B5EF4-FFF2-40B4-BE49-F238E27FC236}">
                <a16:creationId xmlns:a16="http://schemas.microsoft.com/office/drawing/2014/main" id="{AC588FFE-62B3-42F4-FAA4-44D96199685D}"/>
              </a:ext>
            </a:extLst>
          </p:cNvPr>
          <p:cNvSpPr>
            <a:spLocks noGrp="1"/>
          </p:cNvSpPr>
          <p:nvPr>
            <p:ph type="body" sz="quarter" idx="21"/>
          </p:nvPr>
        </p:nvSpPr>
        <p:spPr/>
        <p:txBody>
          <a:bodyPr/>
          <a:lstStyle/>
          <a:p>
            <a:r>
              <a:rPr lang="en-US"/>
              <a:t>3</a:t>
            </a:r>
          </a:p>
        </p:txBody>
      </p:sp>
      <p:sp>
        <p:nvSpPr>
          <p:cNvPr id="11" name="Textplatzhalter 10">
            <a:extLst>
              <a:ext uri="{FF2B5EF4-FFF2-40B4-BE49-F238E27FC236}">
                <a16:creationId xmlns:a16="http://schemas.microsoft.com/office/drawing/2014/main" id="{3DA54A09-B6D0-1CD7-3DBF-F03C8882E38F}"/>
              </a:ext>
            </a:extLst>
          </p:cNvPr>
          <p:cNvSpPr>
            <a:spLocks noGrp="1"/>
          </p:cNvSpPr>
          <p:nvPr>
            <p:ph type="body" sz="quarter" idx="22"/>
          </p:nvPr>
        </p:nvSpPr>
        <p:spPr/>
        <p:txBody>
          <a:bodyPr/>
          <a:lstStyle/>
          <a:p>
            <a:r>
              <a:rPr lang="en-US"/>
              <a:t>4</a:t>
            </a:r>
          </a:p>
        </p:txBody>
      </p:sp>
    </p:spTree>
    <p:extLst>
      <p:ext uri="{BB962C8B-B14F-4D97-AF65-F5344CB8AC3E}">
        <p14:creationId xmlns:p14="http://schemas.microsoft.com/office/powerpoint/2010/main" val="353280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300AFF-3E6F-2320-5A82-07BB1F76750A}"/>
              </a:ext>
            </a:extLst>
          </p:cNvPr>
          <p:cNvSpPr>
            <a:spLocks noGrp="1"/>
          </p:cNvSpPr>
          <p:nvPr>
            <p:ph type="body" sz="quarter" idx="22"/>
          </p:nvPr>
        </p:nvSpPr>
        <p:spPr>
          <a:xfrm>
            <a:off x="0" y="2559050"/>
            <a:ext cx="5683170" cy="593725"/>
          </a:xfrm>
        </p:spPr>
        <p:txBody>
          <a:bodyPr/>
          <a:lstStyle/>
          <a:p>
            <a:r>
              <a:rPr lang="en-US"/>
              <a:t>PRINCIPALS</a:t>
            </a:r>
          </a:p>
        </p:txBody>
      </p:sp>
    </p:spTree>
    <p:extLst>
      <p:ext uri="{BB962C8B-B14F-4D97-AF65-F5344CB8AC3E}">
        <p14:creationId xmlns:p14="http://schemas.microsoft.com/office/powerpoint/2010/main" val="240177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7A8DC7-A288-8C69-292D-31D7751A8547}"/>
              </a:ext>
            </a:extLst>
          </p:cNvPr>
          <p:cNvSpPr>
            <a:spLocks noGrp="1"/>
          </p:cNvSpPr>
          <p:nvPr>
            <p:ph type="body" sz="quarter" idx="17"/>
          </p:nvPr>
        </p:nvSpPr>
        <p:spPr/>
        <p:txBody>
          <a:bodyPr/>
          <a:lstStyle/>
          <a:p>
            <a:r>
              <a:rPr lang="en-US" sz="2000">
                <a:solidFill>
                  <a:schemeClr val="tx2"/>
                </a:solidFill>
              </a:rPr>
              <a:t>The rights of use must be clarified for all images in scripts and readers.</a:t>
            </a:r>
          </a:p>
          <a:p>
            <a:pPr marL="0" indent="0">
              <a:buNone/>
            </a:pPr>
            <a:endParaRPr lang="de-DE" sz="2000" dirty="0">
              <a:solidFill>
                <a:schemeClr val="tx2"/>
              </a:solidFill>
            </a:endParaRPr>
          </a:p>
          <a:p>
            <a:r>
              <a:rPr lang="en-US" sz="2000"/>
              <a:t>In the case of images, we do not invoke the right of quotation, but obtain the right of use for each illustration in writing.</a:t>
            </a:r>
          </a:p>
          <a:p>
            <a:endParaRPr lang="de-DE" sz="2000" dirty="0"/>
          </a:p>
          <a:p>
            <a:r>
              <a:rPr lang="en-US" sz="2000"/>
              <a:t>This does not apply to public domain motifs or depictions “in imitation of”. </a:t>
            </a:r>
          </a:p>
          <a:p>
            <a:endParaRPr lang="de-DE" sz="2000" dirty="0"/>
          </a:p>
          <a:p>
            <a:r>
              <a:rPr lang="en-US" sz="2000" b="1"/>
              <a:t>Mix &amp; Match: Images from old scripts can be taken over if the editorial office has checked that the rights of use are on our sharepoint. </a:t>
            </a:r>
            <a:r>
              <a:rPr lang="en-US" sz="2000" b="1">
                <a:solidFill>
                  <a:srgbClr val="FF0000"/>
                </a:solidFill>
              </a:rPr>
              <a:t>Otherwise, these must also be requested if it is not an own representation.</a:t>
            </a:r>
          </a:p>
        </p:txBody>
      </p:sp>
      <p:sp>
        <p:nvSpPr>
          <p:cNvPr id="3" name="Textplatzhalter 2">
            <a:extLst>
              <a:ext uri="{FF2B5EF4-FFF2-40B4-BE49-F238E27FC236}">
                <a16:creationId xmlns:a16="http://schemas.microsoft.com/office/drawing/2014/main" id="{42C90868-7A68-1AB0-9264-1F9F457C8E2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0132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AI &amp; Data Science</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86142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5B6EBF-4733-D7AD-AD18-902BC51AEE95}"/>
              </a:ext>
            </a:extLst>
          </p:cNvPr>
          <p:cNvSpPr>
            <a:spLocks noGrp="1"/>
          </p:cNvSpPr>
          <p:nvPr>
            <p:ph type="body" sz="quarter" idx="22"/>
          </p:nvPr>
        </p:nvSpPr>
        <p:spPr>
          <a:xfrm>
            <a:off x="-1" y="2559050"/>
            <a:ext cx="7871791" cy="593725"/>
          </a:xfrm>
        </p:spPr>
        <p:txBody>
          <a:bodyPr/>
          <a:lstStyle/>
          <a:p>
            <a:r>
              <a:rPr lang="en-US"/>
              <a:t>Variant 1: OWN REPRESENTATION</a:t>
            </a:r>
          </a:p>
        </p:txBody>
      </p:sp>
      <p:sp>
        <p:nvSpPr>
          <p:cNvPr id="3" name="Textplatzhalter 2">
            <a:extLst>
              <a:ext uri="{FF2B5EF4-FFF2-40B4-BE49-F238E27FC236}">
                <a16:creationId xmlns:a16="http://schemas.microsoft.com/office/drawing/2014/main" id="{FF466A54-8208-BC83-DD2D-0799C7B8A033}"/>
              </a:ext>
            </a:extLst>
          </p:cNvPr>
          <p:cNvSpPr>
            <a:spLocks noGrp="1"/>
          </p:cNvSpPr>
          <p:nvPr>
            <p:ph type="body" sz="quarter" idx="23"/>
          </p:nvPr>
        </p:nvSpPr>
        <p:spPr>
          <a:xfrm>
            <a:off x="2257065" y="3152775"/>
            <a:ext cx="5451675" cy="594000"/>
          </a:xfrm>
        </p:spPr>
        <p:txBody>
          <a:bodyPr/>
          <a:lstStyle/>
          <a:p>
            <a:r>
              <a:rPr lang="en-US"/>
              <a:t>“BASED ON”</a:t>
            </a:r>
          </a:p>
        </p:txBody>
      </p:sp>
    </p:spTree>
    <p:extLst>
      <p:ext uri="{BB962C8B-B14F-4D97-AF65-F5344CB8AC3E}">
        <p14:creationId xmlns:p14="http://schemas.microsoft.com/office/powerpoint/2010/main" val="219846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662620-5395-B39D-7BD5-6BCCAABF3D51}"/>
              </a:ext>
            </a:extLst>
          </p:cNvPr>
          <p:cNvSpPr>
            <a:spLocks noGrp="1"/>
          </p:cNvSpPr>
          <p:nvPr>
            <p:ph type="title"/>
          </p:nvPr>
        </p:nvSpPr>
        <p:spPr/>
        <p:txBody>
          <a:bodyPr/>
          <a:lstStyle/>
          <a:p>
            <a:r>
              <a:rPr lang="en-US" sz="2400">
                <a:solidFill>
                  <a:schemeClr val="tx2"/>
                </a:solidFill>
              </a:rPr>
              <a:t>Own representation “based on”</a:t>
            </a:r>
          </a:p>
        </p:txBody>
      </p:sp>
      <p:sp>
        <p:nvSpPr>
          <p:cNvPr id="4" name="Textplatzhalter 3">
            <a:extLst>
              <a:ext uri="{FF2B5EF4-FFF2-40B4-BE49-F238E27FC236}">
                <a16:creationId xmlns:a16="http://schemas.microsoft.com/office/drawing/2014/main" id="{05C6EF29-3EB0-7994-0A04-B140FFC997FE}"/>
              </a:ext>
            </a:extLst>
          </p:cNvPr>
          <p:cNvSpPr>
            <a:spLocks noGrp="1"/>
          </p:cNvSpPr>
          <p:nvPr>
            <p:ph type="body" sz="quarter" idx="15"/>
          </p:nvPr>
        </p:nvSpPr>
        <p:spPr>
          <a:xfrm>
            <a:off x="420689" y="1240511"/>
            <a:ext cx="11350310" cy="5113508"/>
          </a:xfrm>
        </p:spPr>
        <p:txBody>
          <a:bodyPr/>
          <a:lstStyle/>
          <a:p>
            <a:r>
              <a:rPr lang="en-US" sz="2800"/>
              <a:t>An image is changed in such a way that an intellectual contribution is recognizable. </a:t>
            </a:r>
            <a:br>
              <a:rPr lang="en-US" sz="2800"/>
            </a:br>
            <a:endParaRPr lang="en-US" sz="2800"/>
          </a:p>
          <a:p>
            <a:r>
              <a:rPr lang="en-US" sz="2800">
                <a:solidFill>
                  <a:schemeClr val="tx2"/>
                </a:solidFill>
              </a:rPr>
              <a:t>To this end, it must: </a:t>
            </a:r>
          </a:p>
          <a:p>
            <a:pPr marL="457200" indent="-457200">
              <a:buFont typeface="Arial" panose="020B0604020202020204" pitchFamily="34" charset="0"/>
              <a:buChar char="•"/>
            </a:pPr>
            <a:r>
              <a:rPr lang="en-US" sz="2800"/>
              <a:t>contain other terms/information or examples</a:t>
            </a:r>
          </a:p>
          <a:p>
            <a:pPr lvl="2"/>
            <a:r>
              <a:rPr lang="en-US" sz="2000" b="0"/>
              <a:t>	Alternatively, it may be a translation</a:t>
            </a:r>
          </a:p>
          <a:p>
            <a:pPr lvl="2"/>
            <a:endParaRPr lang="de-DE" sz="2000" b="0" dirty="0"/>
          </a:p>
          <a:p>
            <a:pPr marL="457200" indent="-457200">
              <a:buFont typeface="Arial" panose="020B0604020202020204" pitchFamily="34" charset="0"/>
              <a:buChar char="•"/>
            </a:pPr>
            <a:r>
              <a:rPr lang="en-US" sz="2800" b="1"/>
              <a:t>AND:</a:t>
            </a:r>
            <a:r>
              <a:rPr lang="en-US" sz="2800"/>
              <a:t> The graphic representation must differ from the original! The stronger the deviation, the better. </a:t>
            </a:r>
          </a:p>
        </p:txBody>
      </p:sp>
    </p:spTree>
    <p:extLst>
      <p:ext uri="{BB962C8B-B14F-4D97-AF65-F5344CB8AC3E}">
        <p14:creationId xmlns:p14="http://schemas.microsoft.com/office/powerpoint/2010/main" val="269586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en-US" sz="2400">
                <a:solidFill>
                  <a:schemeClr val="tx2"/>
                </a:solidFill>
              </a:rPr>
              <a:t>1. EXAMPLE 1</a:t>
            </a:r>
          </a:p>
        </p:txBody>
      </p:sp>
      <p:pic>
        <p:nvPicPr>
          <p:cNvPr id="5" name="Grafik 4">
            <a:extLst>
              <a:ext uri="{FF2B5EF4-FFF2-40B4-BE49-F238E27FC236}">
                <a16:creationId xmlns:a16="http://schemas.microsoft.com/office/drawing/2014/main" id="{8BB9A110-8009-9EB8-68FE-6000388CE9C1}"/>
              </a:ext>
            </a:extLst>
          </p:cNvPr>
          <p:cNvPicPr>
            <a:picLocks noChangeAspect="1"/>
          </p:cNvPicPr>
          <p:nvPr/>
        </p:nvPicPr>
        <p:blipFill>
          <a:blip r:embed="rId3"/>
          <a:stretch>
            <a:fillRect/>
          </a:stretch>
        </p:blipFill>
        <p:spPr>
          <a:xfrm>
            <a:off x="420688" y="1107662"/>
            <a:ext cx="5907827" cy="2244740"/>
          </a:xfrm>
          <a:prstGeom prst="rect">
            <a:avLst/>
          </a:prstGeom>
        </p:spPr>
      </p:pic>
      <p:pic>
        <p:nvPicPr>
          <p:cNvPr id="6" name="Grafik 5">
            <a:extLst>
              <a:ext uri="{FF2B5EF4-FFF2-40B4-BE49-F238E27FC236}">
                <a16:creationId xmlns:a16="http://schemas.microsoft.com/office/drawing/2014/main" id="{9EFC34D0-8856-F84A-6CC8-3239FE8AD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88" y="3736335"/>
            <a:ext cx="5907827" cy="2613949"/>
          </a:xfrm>
          <a:prstGeom prst="rect">
            <a:avLst/>
          </a:prstGeom>
        </p:spPr>
      </p:pic>
      <p:sp>
        <p:nvSpPr>
          <p:cNvPr id="8" name="Textfeld 7">
            <a:extLst>
              <a:ext uri="{FF2B5EF4-FFF2-40B4-BE49-F238E27FC236}">
                <a16:creationId xmlns:a16="http://schemas.microsoft.com/office/drawing/2014/main" id="{F0C817D6-30D9-8EF1-E926-EF23554B1EA9}"/>
              </a:ext>
            </a:extLst>
          </p:cNvPr>
          <p:cNvSpPr txBox="1"/>
          <p:nvPr/>
        </p:nvSpPr>
        <p:spPr>
          <a:xfrm>
            <a:off x="8796006" y="1791643"/>
            <a:ext cx="1093248" cy="412613"/>
          </a:xfrm>
          <a:prstGeom prst="rect">
            <a:avLst/>
          </a:prstGeom>
          <a:noFill/>
          <a:ln>
            <a:noFill/>
          </a:ln>
        </p:spPr>
        <p:txBody>
          <a:bodyPr wrap="none" lIns="0" tIns="0" rIns="0" bIns="0" rtlCol="0">
            <a:spAutoFit/>
          </a:bodyPr>
          <a:lstStyle/>
          <a:p>
            <a:pPr algn="ctr">
              <a:lnSpc>
                <a:spcPct val="120000"/>
              </a:lnSpc>
            </a:pPr>
            <a:r>
              <a:rPr lang="en-US" sz="2400" b="1">
                <a:solidFill>
                  <a:schemeClr val="tx2"/>
                </a:solidFill>
              </a:rPr>
              <a:t>Original</a:t>
            </a:r>
          </a:p>
        </p:txBody>
      </p:sp>
      <p:sp>
        <p:nvSpPr>
          <p:cNvPr id="9" name="Textfeld 8">
            <a:extLst>
              <a:ext uri="{FF2B5EF4-FFF2-40B4-BE49-F238E27FC236}">
                <a16:creationId xmlns:a16="http://schemas.microsoft.com/office/drawing/2014/main" id="{4A5BDC9E-C8CB-F587-A5B2-C83D7A104EFC}"/>
              </a:ext>
            </a:extLst>
          </p:cNvPr>
          <p:cNvSpPr txBox="1"/>
          <p:nvPr/>
        </p:nvSpPr>
        <p:spPr>
          <a:xfrm>
            <a:off x="7084798" y="4366254"/>
            <a:ext cx="4515659" cy="1082476"/>
          </a:xfrm>
          <a:prstGeom prst="rect">
            <a:avLst/>
          </a:prstGeom>
          <a:noFill/>
          <a:ln>
            <a:noFill/>
          </a:ln>
        </p:spPr>
        <p:txBody>
          <a:bodyPr wrap="none" lIns="0" tIns="0" rIns="0" bIns="0" rtlCol="0">
            <a:spAutoFit/>
          </a:bodyPr>
          <a:lstStyle/>
          <a:p>
            <a:pPr algn="ctr">
              <a:lnSpc>
                <a:spcPct val="120000"/>
              </a:lnSpc>
            </a:pPr>
            <a:r>
              <a:rPr lang="en-US" sz="2000" b="1">
                <a:solidFill>
                  <a:schemeClr val="tx2"/>
                </a:solidFill>
              </a:rPr>
              <a:t>Bad implementation:</a:t>
            </a:r>
          </a:p>
          <a:p>
            <a:pPr marL="285750" indent="-285750" algn="ctr">
              <a:lnSpc>
                <a:spcPct val="120000"/>
              </a:lnSpc>
              <a:buFont typeface="Arial" panose="020B0604020202020204" pitchFamily="34" charset="0"/>
              <a:buChar char="•"/>
            </a:pPr>
            <a:r>
              <a:rPr lang="en-US" sz="2000"/>
              <a:t>nearly identical graphic design</a:t>
            </a:r>
          </a:p>
          <a:p>
            <a:pPr marL="285750" indent="-285750" algn="ctr">
              <a:lnSpc>
                <a:spcPct val="120000"/>
              </a:lnSpc>
              <a:buFont typeface="Arial" panose="020B0604020202020204" pitchFamily="34" charset="0"/>
              <a:buChar char="•"/>
            </a:pPr>
            <a:r>
              <a:rPr lang="en-US" sz="2000"/>
              <a:t>same terms and descriptions</a:t>
            </a:r>
          </a:p>
        </p:txBody>
      </p:sp>
      <p:sp>
        <p:nvSpPr>
          <p:cNvPr id="11" name="Multiplizieren 10">
            <a:extLst>
              <a:ext uri="{FF2B5EF4-FFF2-40B4-BE49-F238E27FC236}">
                <a16:creationId xmlns:a16="http://schemas.microsoft.com/office/drawing/2014/main" id="{494D0BA9-9BAE-C342-4881-3B390EB9525B}"/>
              </a:ext>
            </a:extLst>
          </p:cNvPr>
          <p:cNvSpPr/>
          <p:nvPr/>
        </p:nvSpPr>
        <p:spPr>
          <a:xfrm>
            <a:off x="8601849" y="2456036"/>
            <a:ext cx="1481559" cy="139156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50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en-US" sz="2400">
                <a:solidFill>
                  <a:schemeClr val="tx2"/>
                </a:solidFill>
              </a:rPr>
              <a:t>1. EXAMPLE 2</a:t>
            </a:r>
          </a:p>
        </p:txBody>
      </p:sp>
      <p:sp>
        <p:nvSpPr>
          <p:cNvPr id="8" name="Textfeld 7">
            <a:extLst>
              <a:ext uri="{FF2B5EF4-FFF2-40B4-BE49-F238E27FC236}">
                <a16:creationId xmlns:a16="http://schemas.microsoft.com/office/drawing/2014/main" id="{F0C817D6-30D9-8EF1-E926-EF23554B1EA9}"/>
              </a:ext>
            </a:extLst>
          </p:cNvPr>
          <p:cNvSpPr txBox="1"/>
          <p:nvPr/>
        </p:nvSpPr>
        <p:spPr>
          <a:xfrm>
            <a:off x="8183889" y="1772750"/>
            <a:ext cx="1724886" cy="412613"/>
          </a:xfrm>
          <a:prstGeom prst="rect">
            <a:avLst/>
          </a:prstGeom>
          <a:noFill/>
          <a:ln>
            <a:noFill/>
          </a:ln>
        </p:spPr>
        <p:txBody>
          <a:bodyPr wrap="square" lIns="0" tIns="0" rIns="0" bIns="0" rtlCol="0">
            <a:spAutoFit/>
          </a:bodyPr>
          <a:lstStyle/>
          <a:p>
            <a:pPr algn="ctr">
              <a:lnSpc>
                <a:spcPct val="120000"/>
              </a:lnSpc>
            </a:pPr>
            <a:r>
              <a:rPr lang="en-US" sz="2400" b="1">
                <a:solidFill>
                  <a:schemeClr val="tx2"/>
                </a:solidFill>
              </a:rPr>
              <a:t>Original</a:t>
            </a:r>
          </a:p>
        </p:txBody>
      </p:sp>
      <p:sp>
        <p:nvSpPr>
          <p:cNvPr id="9" name="Textfeld 8">
            <a:extLst>
              <a:ext uri="{FF2B5EF4-FFF2-40B4-BE49-F238E27FC236}">
                <a16:creationId xmlns:a16="http://schemas.microsoft.com/office/drawing/2014/main" id="{4A5BDC9E-C8CB-F587-A5B2-C83D7A104EFC}"/>
              </a:ext>
            </a:extLst>
          </p:cNvPr>
          <p:cNvSpPr txBox="1"/>
          <p:nvPr/>
        </p:nvSpPr>
        <p:spPr>
          <a:xfrm>
            <a:off x="7328300" y="4672638"/>
            <a:ext cx="3436064" cy="1082476"/>
          </a:xfrm>
          <a:prstGeom prst="rect">
            <a:avLst/>
          </a:prstGeom>
          <a:noFill/>
          <a:ln>
            <a:noFill/>
          </a:ln>
        </p:spPr>
        <p:txBody>
          <a:bodyPr wrap="square" lIns="0" tIns="0" rIns="0" bIns="0" rtlCol="0">
            <a:spAutoFit/>
          </a:bodyPr>
          <a:lstStyle/>
          <a:p>
            <a:pPr algn="ctr">
              <a:lnSpc>
                <a:spcPct val="120000"/>
              </a:lnSpc>
            </a:pPr>
            <a:r>
              <a:rPr lang="en-US" sz="2000" b="1">
                <a:solidFill>
                  <a:schemeClr val="tx2"/>
                </a:solidFill>
              </a:rPr>
              <a:t>Good implementation:</a:t>
            </a:r>
          </a:p>
          <a:p>
            <a:pPr marL="285750" indent="-285750" algn="ctr">
              <a:lnSpc>
                <a:spcPct val="120000"/>
              </a:lnSpc>
              <a:buFont typeface="Arial" panose="020B0604020202020204" pitchFamily="34" charset="0"/>
              <a:buChar char="•"/>
            </a:pPr>
            <a:r>
              <a:rPr lang="en-US" sz="2000"/>
              <a:t>different graphical implementation</a:t>
            </a:r>
          </a:p>
          <a:p>
            <a:pPr marL="285750" indent="-285750" algn="ctr">
              <a:lnSpc>
                <a:spcPct val="120000"/>
              </a:lnSpc>
              <a:buFont typeface="Arial" panose="020B0604020202020204" pitchFamily="34" charset="0"/>
              <a:buChar char="•"/>
            </a:pPr>
            <a:r>
              <a:rPr lang="en-US" sz="2000"/>
              <a:t>different terms</a:t>
            </a:r>
          </a:p>
        </p:txBody>
      </p:sp>
      <p:pic>
        <p:nvPicPr>
          <p:cNvPr id="2" name="Grafik 1">
            <a:extLst>
              <a:ext uri="{FF2B5EF4-FFF2-40B4-BE49-F238E27FC236}">
                <a16:creationId xmlns:a16="http://schemas.microsoft.com/office/drawing/2014/main" id="{77E60AAE-0BBD-2226-4DB6-E233D4559ECD}"/>
              </a:ext>
            </a:extLst>
          </p:cNvPr>
          <p:cNvPicPr>
            <a:picLocks noChangeAspect="1"/>
          </p:cNvPicPr>
          <p:nvPr/>
        </p:nvPicPr>
        <p:blipFill>
          <a:blip r:embed="rId3"/>
          <a:stretch>
            <a:fillRect/>
          </a:stretch>
        </p:blipFill>
        <p:spPr>
          <a:xfrm>
            <a:off x="1207635" y="951297"/>
            <a:ext cx="4765033" cy="2468132"/>
          </a:xfrm>
          <a:prstGeom prst="rect">
            <a:avLst/>
          </a:prstGeom>
        </p:spPr>
      </p:pic>
      <p:pic>
        <p:nvPicPr>
          <p:cNvPr id="3" name="Grafik 2">
            <a:extLst>
              <a:ext uri="{FF2B5EF4-FFF2-40B4-BE49-F238E27FC236}">
                <a16:creationId xmlns:a16="http://schemas.microsoft.com/office/drawing/2014/main" id="{BEA76CB5-7E6A-A556-20A9-D291D2406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94" y="3646998"/>
            <a:ext cx="4629873" cy="2792622"/>
          </a:xfrm>
          <a:prstGeom prst="rect">
            <a:avLst/>
          </a:prstGeom>
        </p:spPr>
      </p:pic>
      <p:sp>
        <p:nvSpPr>
          <p:cNvPr id="7" name="L-Form 6">
            <a:extLst>
              <a:ext uri="{FF2B5EF4-FFF2-40B4-BE49-F238E27FC236}">
                <a16:creationId xmlns:a16="http://schemas.microsoft.com/office/drawing/2014/main" id="{E9ABD759-D9D5-3DCF-D742-F36A4067E481}"/>
              </a:ext>
            </a:extLst>
          </p:cNvPr>
          <p:cNvSpPr/>
          <p:nvPr/>
        </p:nvSpPr>
        <p:spPr>
          <a:xfrm rot="17784726">
            <a:off x="8541389" y="2965463"/>
            <a:ext cx="1009886" cy="71621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485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70038B4-7330-7B66-A934-F3289D48E264}"/>
              </a:ext>
            </a:extLst>
          </p:cNvPr>
          <p:cNvSpPr>
            <a:spLocks noGrp="1"/>
          </p:cNvSpPr>
          <p:nvPr>
            <p:ph type="body" sz="quarter" idx="10"/>
          </p:nvPr>
        </p:nvSpPr>
        <p:spPr>
          <a:xfrm>
            <a:off x="420688" y="1400646"/>
            <a:ext cx="11350311" cy="5113508"/>
          </a:xfrm>
        </p:spPr>
        <p:txBody>
          <a:bodyPr/>
          <a:lstStyle/>
          <a:p>
            <a:pPr marL="514350" indent="-514350">
              <a:buAutoNum type="alphaUcParenR"/>
            </a:pPr>
            <a:r>
              <a:rPr lang="en-US" sz="2400"/>
              <a:t>The authors hand over the original graphic to the editors, together with as precise a written description as possible of how the graphic is to be changed. The media design team creates the new graphics on this basis. </a:t>
            </a:r>
          </a:p>
          <a:p>
            <a:pPr marL="514350" indent="-514350">
              <a:buAutoNum type="alphaUcParenR"/>
            </a:pPr>
            <a:endParaRPr lang="de-DE" sz="2400" dirty="0"/>
          </a:p>
          <a:p>
            <a:pPr marL="514350" indent="-514350">
              <a:buAutoNum type="alphaUcParenR"/>
            </a:pPr>
            <a:r>
              <a:rPr lang="en-US" sz="2400"/>
              <a:t>The authors/editors note in the graphic submission to media design that the graphic is to be changed as much as possible and give media design free rein in the implementation. </a:t>
            </a:r>
          </a:p>
        </p:txBody>
      </p:sp>
      <p:sp>
        <p:nvSpPr>
          <p:cNvPr id="4" name="Titel 3">
            <a:extLst>
              <a:ext uri="{FF2B5EF4-FFF2-40B4-BE49-F238E27FC236}">
                <a16:creationId xmlns:a16="http://schemas.microsoft.com/office/drawing/2014/main" id="{E9AEAD2F-CC6B-7C9D-C08C-3FB0E522C181}"/>
              </a:ext>
            </a:extLst>
          </p:cNvPr>
          <p:cNvSpPr>
            <a:spLocks noGrp="1"/>
          </p:cNvSpPr>
          <p:nvPr>
            <p:ph type="title"/>
          </p:nvPr>
        </p:nvSpPr>
        <p:spPr/>
        <p:txBody>
          <a:bodyPr/>
          <a:lstStyle/>
          <a:p>
            <a:r>
              <a:rPr lang="en-US" sz="2400">
                <a:solidFill>
                  <a:schemeClr val="tx2"/>
                </a:solidFill>
              </a:rPr>
              <a:t>1. Procedure</a:t>
            </a:r>
          </a:p>
        </p:txBody>
      </p:sp>
    </p:spTree>
    <p:extLst>
      <p:ext uri="{BB962C8B-B14F-4D97-AF65-F5344CB8AC3E}">
        <p14:creationId xmlns:p14="http://schemas.microsoft.com/office/powerpoint/2010/main" val="313564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490F0B-F6FC-8009-3D78-F76CC84F6236}"/>
              </a:ext>
            </a:extLst>
          </p:cNvPr>
          <p:cNvSpPr>
            <a:spLocks noGrp="1"/>
          </p:cNvSpPr>
          <p:nvPr>
            <p:ph type="body" sz="quarter" idx="22"/>
          </p:nvPr>
        </p:nvSpPr>
        <p:spPr>
          <a:xfrm>
            <a:off x="0" y="2559050"/>
            <a:ext cx="8417490" cy="593725"/>
          </a:xfrm>
        </p:spPr>
        <p:txBody>
          <a:bodyPr/>
          <a:lstStyle/>
          <a:p>
            <a:r>
              <a:rPr lang="en-US"/>
              <a:t>Variant 2: OBTAINING OF THE RIGHTS</a:t>
            </a:r>
          </a:p>
        </p:txBody>
      </p:sp>
      <p:sp>
        <p:nvSpPr>
          <p:cNvPr id="3" name="Textplatzhalter 2">
            <a:extLst>
              <a:ext uri="{FF2B5EF4-FFF2-40B4-BE49-F238E27FC236}">
                <a16:creationId xmlns:a16="http://schemas.microsoft.com/office/drawing/2014/main" id="{641D5E02-FE55-AD83-46FD-443715BEAC26}"/>
              </a:ext>
            </a:extLst>
          </p:cNvPr>
          <p:cNvSpPr>
            <a:spLocks noGrp="1"/>
          </p:cNvSpPr>
          <p:nvPr>
            <p:ph type="body" sz="quarter" idx="23"/>
          </p:nvPr>
        </p:nvSpPr>
        <p:spPr>
          <a:xfrm>
            <a:off x="2430686" y="3190393"/>
            <a:ext cx="4214190" cy="594000"/>
          </a:xfrm>
        </p:spPr>
        <p:txBody>
          <a:bodyPr/>
          <a:lstStyle/>
          <a:p>
            <a:r>
              <a:rPr lang="en-US"/>
              <a:t>VIA INTERFOTO</a:t>
            </a:r>
          </a:p>
        </p:txBody>
      </p:sp>
    </p:spTree>
    <p:extLst>
      <p:ext uri="{BB962C8B-B14F-4D97-AF65-F5344CB8AC3E}">
        <p14:creationId xmlns:p14="http://schemas.microsoft.com/office/powerpoint/2010/main" val="136952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en-US" sz="1800" b="1"/>
              <a:t>Rights of use are requested via Interfoto. </a:t>
            </a:r>
          </a:p>
          <a:p>
            <a:endParaRPr lang="de-DE" sz="1800" dirty="0"/>
          </a:p>
          <a:p>
            <a:r>
              <a:rPr lang="en-US" sz="1800"/>
              <a:t>For this purpose, the authors create a graphic template for the editorial office, which contains the illustrations and the long sources. Several images can be packed into one template. One image counts as one request.</a:t>
            </a:r>
          </a:p>
          <a:p>
            <a:endParaRPr lang="de-DE" sz="1800" dirty="0"/>
          </a:p>
          <a:p>
            <a:r>
              <a:rPr lang="en-US" sz="1800"/>
              <a:t>If there are several requests, they should be made in pieces (during the writing process) if possible, in order to have as much time as possible for clarification. </a:t>
            </a:r>
          </a:p>
          <a:p>
            <a:endParaRPr lang="de-DE" sz="1800" dirty="0"/>
          </a:p>
          <a:p>
            <a:r>
              <a:rPr lang="en-US" sz="1800" b="1">
                <a:solidFill>
                  <a:schemeClr val="tx2"/>
                </a:solidFill>
              </a:rPr>
              <a:t>For scripts from spaceship XYZ, a maximum of X requests per script should be made to Interfoto.</a:t>
            </a:r>
          </a:p>
          <a:p>
            <a:r>
              <a:rPr lang="en-US" sz="1800" b="1"/>
              <a:t>The number may be slightly exceeded in case of justified necessity.</a:t>
            </a:r>
          </a:p>
          <a:p>
            <a:endParaRPr lang="de-DE" sz="1800" b="1" dirty="0"/>
          </a:p>
          <a:p>
            <a:r>
              <a:rPr lang="en-US" sz="1800"/>
              <a:t>If further requests are necessary, the authors can also make their own requests for usage rights to the authors using the IU template. For this purpose, the document must be filled out accordingly and signed by the author at the end. This version will be stored on the sharepoint by the editorial office. </a:t>
            </a:r>
            <a:r>
              <a:rPr lang="en-US" sz="1800" b="1"/>
              <a:t>No additional budget</a:t>
            </a:r>
            <a:r>
              <a:rPr lang="en-US" sz="1800"/>
              <a:t> is available for obtaining rights of use on our own.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Obtaining the rights via Interfoto</a:t>
            </a:r>
          </a:p>
        </p:txBody>
      </p:sp>
    </p:spTree>
    <p:extLst>
      <p:ext uri="{BB962C8B-B14F-4D97-AF65-F5344CB8AC3E}">
        <p14:creationId xmlns:p14="http://schemas.microsoft.com/office/powerpoint/2010/main" val="367444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en-US" sz="2000" b="1"/>
              <a:t>For each image requested through Interfoto, a budget of 25 euros is available to be paid to the author.</a:t>
            </a:r>
          </a:p>
          <a:p>
            <a:endParaRPr lang="de-DE" sz="2000" dirty="0"/>
          </a:p>
          <a:p>
            <a:r>
              <a:rPr lang="en-US" sz="2000"/>
              <a:t>If there are images for which no budget should be spent, this additional budget can be used for other images (because they are more important, for example).</a:t>
            </a:r>
          </a:p>
          <a:p>
            <a:endParaRPr lang="de-DE" sz="2000" dirty="0"/>
          </a:p>
          <a:p>
            <a:r>
              <a:rPr lang="en-US" sz="2000" b="1"/>
              <a:t>Example</a:t>
            </a:r>
            <a:r>
              <a:rPr lang="en-US" sz="2000"/>
              <a:t>: Image A absolutely has to be in the script, images B, C and D are rather optional. In the assignment of Interfoto, it can thus be noted that image A has an additional budget of 100 euros, as no additional money is to be spent for images B, C and D.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Obtaining the rights via Interfoto</a:t>
            </a:r>
          </a:p>
        </p:txBody>
      </p:sp>
    </p:spTree>
    <p:extLst>
      <p:ext uri="{BB962C8B-B14F-4D97-AF65-F5344CB8AC3E}">
        <p14:creationId xmlns:p14="http://schemas.microsoft.com/office/powerpoint/2010/main" val="192846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F4D4AC-0EA9-58FE-AEAA-1A15309C5A23}"/>
              </a:ext>
            </a:extLst>
          </p:cNvPr>
          <p:cNvSpPr>
            <a:spLocks noGrp="1"/>
          </p:cNvSpPr>
          <p:nvPr>
            <p:ph type="body" sz="quarter" idx="22"/>
          </p:nvPr>
        </p:nvSpPr>
        <p:spPr>
          <a:xfrm>
            <a:off x="-1" y="2559050"/>
            <a:ext cx="8086477" cy="593725"/>
          </a:xfrm>
        </p:spPr>
        <p:txBody>
          <a:bodyPr/>
          <a:lstStyle/>
          <a:p>
            <a:r>
              <a:rPr lang="en-US"/>
              <a:t>Variant 3: PUBLIC DOMAIN USE</a:t>
            </a:r>
          </a:p>
        </p:txBody>
      </p:sp>
    </p:spTree>
    <p:extLst>
      <p:ext uri="{BB962C8B-B14F-4D97-AF65-F5344CB8AC3E}">
        <p14:creationId xmlns:p14="http://schemas.microsoft.com/office/powerpoint/2010/main" val="10527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en-US" sz="2000" b="1"/>
              <a:t>The following license types may be used if the images do not originate from any image database:</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Public domain use</a:t>
            </a:r>
          </a:p>
        </p:txBody>
      </p:sp>
      <p:pic>
        <p:nvPicPr>
          <p:cNvPr id="1026" name="Picture 2">
            <a:extLst>
              <a:ext uri="{FF2B5EF4-FFF2-40B4-BE49-F238E27FC236}">
                <a16:creationId xmlns:a16="http://schemas.microsoft.com/office/drawing/2014/main" id="{8517B620-6691-1AC8-1BF7-2CF04EE63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03" y="2016809"/>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2" name="L-Form 1">
            <a:extLst>
              <a:ext uri="{FF2B5EF4-FFF2-40B4-BE49-F238E27FC236}">
                <a16:creationId xmlns:a16="http://schemas.microsoft.com/office/drawing/2014/main" id="{FB4D0616-880B-8646-623C-A24AF3B1CE15}"/>
              </a:ext>
            </a:extLst>
          </p:cNvPr>
          <p:cNvSpPr/>
          <p:nvPr/>
        </p:nvSpPr>
        <p:spPr>
          <a:xfrm rot="17784726">
            <a:off x="2768568" y="192860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570541"/>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distribute, remix, adapt, and build upon your work, even commercially, as long as they credit you for the original creation.</a:t>
            </a:r>
          </a:p>
        </p:txBody>
      </p:sp>
      <p:pic>
        <p:nvPicPr>
          <p:cNvPr id="1028" name="Picture 4">
            <a:extLst>
              <a:ext uri="{FF2B5EF4-FFF2-40B4-BE49-F238E27FC236}">
                <a16:creationId xmlns:a16="http://schemas.microsoft.com/office/drawing/2014/main" id="{1184AC75-10FB-98D2-042D-FCBD98433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03" y="323215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8" name="L-Form 7">
            <a:extLst>
              <a:ext uri="{FF2B5EF4-FFF2-40B4-BE49-F238E27FC236}">
                <a16:creationId xmlns:a16="http://schemas.microsoft.com/office/drawing/2014/main" id="{D57D2492-4090-952B-2B96-2B0E8637D79A}"/>
              </a:ext>
            </a:extLst>
          </p:cNvPr>
          <p:cNvSpPr/>
          <p:nvPr/>
        </p:nvSpPr>
        <p:spPr>
          <a:xfrm rot="17784726">
            <a:off x="2768567" y="3170567"/>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7969C36-F5C5-1202-2322-264EEC7A545E}"/>
              </a:ext>
            </a:extLst>
          </p:cNvPr>
          <p:cNvSpPr txBox="1"/>
          <p:nvPr/>
        </p:nvSpPr>
        <p:spPr>
          <a:xfrm>
            <a:off x="3958088" y="3056952"/>
            <a:ext cx="7812911" cy="866006"/>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remix, adapt, and build upon your work even for commercial purposes, as long as they credit you and license their new creations under the identical terms.</a:t>
            </a:r>
          </a:p>
        </p:txBody>
      </p:sp>
      <p:pic>
        <p:nvPicPr>
          <p:cNvPr id="1030" name="Picture 6">
            <a:extLst>
              <a:ext uri="{FF2B5EF4-FFF2-40B4-BE49-F238E27FC236}">
                <a16:creationId xmlns:a16="http://schemas.microsoft.com/office/drawing/2014/main" id="{7F3F285E-C4B7-E9F4-C852-5ABB2B45E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03" y="4659722"/>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E25E0FC-1193-763A-EDC0-318950E54F9E}"/>
              </a:ext>
            </a:extLst>
          </p:cNvPr>
          <p:cNvSpPr txBox="1"/>
          <p:nvPr/>
        </p:nvSpPr>
        <p:spPr>
          <a:xfrm>
            <a:off x="3958088" y="4488125"/>
            <a:ext cx="7812911" cy="570541"/>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reuse the work for any purpose, including commercially; however, it cannot be shared with others in adapted form, and credit must be provided to you.</a:t>
            </a:r>
          </a:p>
        </p:txBody>
      </p:sp>
      <p:sp>
        <p:nvSpPr>
          <p:cNvPr id="11" name="L-Form 10">
            <a:extLst>
              <a:ext uri="{FF2B5EF4-FFF2-40B4-BE49-F238E27FC236}">
                <a16:creationId xmlns:a16="http://schemas.microsoft.com/office/drawing/2014/main" id="{EF28EC34-5CD6-0234-3CBA-3FF6FFD19CF5}"/>
              </a:ext>
            </a:extLst>
          </p:cNvPr>
          <p:cNvSpPr/>
          <p:nvPr/>
        </p:nvSpPr>
        <p:spPr>
          <a:xfrm rot="17784726">
            <a:off x="2768568" y="459725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8" y="5211249"/>
            <a:ext cx="7812911" cy="570541"/>
          </a:xfrm>
          <a:prstGeom prst="rect">
            <a:avLst/>
          </a:prstGeom>
          <a:noFill/>
          <a:ln>
            <a:noFill/>
          </a:ln>
        </p:spPr>
        <p:txBody>
          <a:bodyPr wrap="square" lIns="0" tIns="0" rIns="0" bIns="0" rtlCol="0">
            <a:spAutoFit/>
          </a:bodyPr>
          <a:lstStyle/>
          <a:p>
            <a:pPr algn="l">
              <a:lnSpc>
                <a:spcPct val="120000"/>
              </a:lnSpc>
            </a:pPr>
            <a:r>
              <a:rPr lang="en-US" sz="1600" b="1">
                <a:solidFill>
                  <a:srgbClr val="FF0000"/>
                </a:solidFill>
                <a:latin typeface="Source Sans Pro" panose="020B0503030403020204" pitchFamily="34" charset="0"/>
              </a:rPr>
              <a:t>It should be noted here that the media design may only take the screenshot and the image cannot be changed under any circumstances. </a:t>
            </a:r>
          </a:p>
        </p:txBody>
      </p:sp>
      <p:sp>
        <p:nvSpPr>
          <p:cNvPr id="13" name="Textplatzhalter 1">
            <a:extLst>
              <a:ext uri="{FF2B5EF4-FFF2-40B4-BE49-F238E27FC236}">
                <a16:creationId xmlns:a16="http://schemas.microsoft.com/office/drawing/2014/main" id="{EB371D19-A48A-8680-80B7-834ECED81B3E}"/>
              </a:ext>
            </a:extLst>
          </p:cNvPr>
          <p:cNvSpPr>
            <a:spLocks noGrp="1"/>
          </p:cNvSpPr>
          <p:nvPr>
            <p:ph type="body" sz="quarter" idx="13"/>
          </p:nvPr>
        </p:nvSpPr>
        <p:spPr>
          <a:xfrm>
            <a:off x="420689" y="6286500"/>
            <a:ext cx="10456862" cy="278758"/>
          </a:xfrm>
        </p:spPr>
        <p:txBody>
          <a:bodyPr/>
          <a:lstStyle/>
          <a:p>
            <a:r>
              <a:rPr lang="en-US"/>
              <a:t>https://creativecommons.org/licenses/?lang=de</a:t>
            </a:r>
          </a:p>
        </p:txBody>
      </p:sp>
    </p:spTree>
    <p:extLst>
      <p:ext uri="{BB962C8B-B14F-4D97-AF65-F5344CB8AC3E}">
        <p14:creationId xmlns:p14="http://schemas.microsoft.com/office/powerpoint/2010/main" val="246862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IT &amp; Technology</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424928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en-US" sz="2000" b="1"/>
              <a:t>The following license types may not be used</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en-US" sz="2400">
                <a:solidFill>
                  <a:schemeClr val="tx2"/>
                </a:solidFill>
              </a:rPr>
              <a:t>Public domain use</a:t>
            </a:r>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866006"/>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remix, adapt, and build upon your work non-commercially, and although their new works must also acknowledge you and be non-commercial, they don’t have to license their derivative works on the same terms.</a:t>
            </a:r>
          </a:p>
        </p:txBody>
      </p:sp>
      <p:sp>
        <p:nvSpPr>
          <p:cNvPr id="7" name="Multiplizieren 6">
            <a:extLst>
              <a:ext uri="{FF2B5EF4-FFF2-40B4-BE49-F238E27FC236}">
                <a16:creationId xmlns:a16="http://schemas.microsoft.com/office/drawing/2014/main" id="{96A2DD28-6FA2-5098-A48E-0E7F40D12297}"/>
              </a:ext>
            </a:extLst>
          </p:cNvPr>
          <p:cNvSpPr/>
          <p:nvPr/>
        </p:nvSpPr>
        <p:spPr>
          <a:xfrm>
            <a:off x="2504258" y="1811098"/>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7" y="5855338"/>
            <a:ext cx="7812911" cy="570541"/>
          </a:xfrm>
          <a:prstGeom prst="rect">
            <a:avLst/>
          </a:prstGeom>
          <a:noFill/>
          <a:ln>
            <a:noFill/>
          </a:ln>
        </p:spPr>
        <p:txBody>
          <a:bodyPr wrap="square" lIns="0" tIns="0" rIns="0" bIns="0" rtlCol="0">
            <a:spAutoFit/>
          </a:bodyPr>
          <a:lstStyle/>
          <a:p>
            <a:pPr algn="l">
              <a:lnSpc>
                <a:spcPct val="120000"/>
              </a:lnSpc>
            </a:pPr>
            <a:r>
              <a:rPr lang="en-US" sz="1600" b="1" i="0">
                <a:solidFill>
                  <a:srgbClr val="FF0000"/>
                </a:solidFill>
                <a:effectLst/>
                <a:latin typeface="Source Sans Pro" panose="020B0503030403020204" pitchFamily="34" charset="0"/>
              </a:rPr>
              <a:t>These versions cannot be taken because all scripts and readers are used in upskilling, which is why they are classified as commercial. </a:t>
            </a:r>
          </a:p>
        </p:txBody>
      </p:sp>
      <p:pic>
        <p:nvPicPr>
          <p:cNvPr id="3074" name="Picture 2">
            <a:extLst>
              <a:ext uri="{FF2B5EF4-FFF2-40B4-BE49-F238E27FC236}">
                <a16:creationId xmlns:a16="http://schemas.microsoft.com/office/drawing/2014/main" id="{5910B700-78DE-4D2A-EC54-577921EAE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0" y="206056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5BF3E944-E554-E3DD-4BB7-B62526178C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8" name="Picture 6">
            <a:extLst>
              <a:ext uri="{FF2B5EF4-FFF2-40B4-BE49-F238E27FC236}">
                <a16:creationId xmlns:a16="http://schemas.microsoft.com/office/drawing/2014/main" id="{E302D8D9-D8A5-DA4F-2BD8-BF467F907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36" y="342900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izieren 12">
            <a:extLst>
              <a:ext uri="{FF2B5EF4-FFF2-40B4-BE49-F238E27FC236}">
                <a16:creationId xmlns:a16="http://schemas.microsoft.com/office/drawing/2014/main" id="{F873A5F8-7F8E-D259-0F07-3E6BE1721AB8}"/>
              </a:ext>
            </a:extLst>
          </p:cNvPr>
          <p:cNvSpPr/>
          <p:nvPr/>
        </p:nvSpPr>
        <p:spPr>
          <a:xfrm>
            <a:off x="2490152" y="3148506"/>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61B6F8F8-1344-5B1F-DF23-EB266654644B}"/>
              </a:ext>
            </a:extLst>
          </p:cNvPr>
          <p:cNvSpPr txBox="1"/>
          <p:nvPr/>
        </p:nvSpPr>
        <p:spPr>
          <a:xfrm>
            <a:off x="3958088" y="3309551"/>
            <a:ext cx="7812911" cy="570541"/>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remix, adapt, and build upon your work non-commercially, as long as they credit you and license their new creations under the identical terms.</a:t>
            </a:r>
          </a:p>
        </p:txBody>
      </p:sp>
      <p:pic>
        <p:nvPicPr>
          <p:cNvPr id="3080" name="Picture 8">
            <a:extLst>
              <a:ext uri="{FF2B5EF4-FFF2-40B4-BE49-F238E27FC236}">
                <a16:creationId xmlns:a16="http://schemas.microsoft.com/office/drawing/2014/main" id="{AF2B2DBF-2BF8-A37E-B289-7900682E6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36" y="4691364"/>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5" name="Multiplizieren 14">
            <a:extLst>
              <a:ext uri="{FF2B5EF4-FFF2-40B4-BE49-F238E27FC236}">
                <a16:creationId xmlns:a16="http://schemas.microsoft.com/office/drawing/2014/main" id="{B165AEF5-D419-5A7E-DE0E-2709D064A3B2}"/>
              </a:ext>
            </a:extLst>
          </p:cNvPr>
          <p:cNvSpPr/>
          <p:nvPr/>
        </p:nvSpPr>
        <p:spPr>
          <a:xfrm>
            <a:off x="2490151" y="4485914"/>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5F94EA58-2293-1EC0-0DA5-7FDA06D34FCA}"/>
              </a:ext>
            </a:extLst>
          </p:cNvPr>
          <p:cNvSpPr txBox="1"/>
          <p:nvPr/>
        </p:nvSpPr>
        <p:spPr>
          <a:xfrm>
            <a:off x="3958088" y="4602943"/>
            <a:ext cx="7812911" cy="570541"/>
          </a:xfrm>
          <a:prstGeom prst="rect">
            <a:avLst/>
          </a:prstGeom>
          <a:noFill/>
          <a:ln>
            <a:noFill/>
          </a:ln>
        </p:spPr>
        <p:txBody>
          <a:bodyPr wrap="square" lIns="0" tIns="0" rIns="0" bIns="0" rtlCol="0">
            <a:spAutoFit/>
          </a:bodyPr>
          <a:lstStyle/>
          <a:p>
            <a:pPr algn="l">
              <a:lnSpc>
                <a:spcPct val="120000"/>
              </a:lnSpc>
            </a:pPr>
            <a:r>
              <a:rPr lang="en-US" sz="1600" b="0" i="0">
                <a:solidFill>
                  <a:srgbClr val="464646"/>
                </a:solidFill>
                <a:effectLst/>
                <a:latin typeface="Source Sans Pro" panose="020B0503030403020204" pitchFamily="34" charset="0"/>
              </a:rPr>
              <a:t>This license lets others remix, adapt, and build upon your work non-commercially, as long as they credit you and license their new creations under the identical terms.</a:t>
            </a:r>
          </a:p>
        </p:txBody>
      </p:sp>
      <p:sp>
        <p:nvSpPr>
          <p:cNvPr id="17" name="Textplatzhalter 1">
            <a:extLst>
              <a:ext uri="{FF2B5EF4-FFF2-40B4-BE49-F238E27FC236}">
                <a16:creationId xmlns:a16="http://schemas.microsoft.com/office/drawing/2014/main" id="{55259573-B5CD-ED43-F627-CF365B6F8F56}"/>
              </a:ext>
            </a:extLst>
          </p:cNvPr>
          <p:cNvSpPr>
            <a:spLocks noGrp="1"/>
          </p:cNvSpPr>
          <p:nvPr>
            <p:ph type="body" sz="quarter" idx="13"/>
          </p:nvPr>
        </p:nvSpPr>
        <p:spPr>
          <a:xfrm>
            <a:off x="420689" y="6286500"/>
            <a:ext cx="10456862" cy="278758"/>
          </a:xfrm>
        </p:spPr>
        <p:txBody>
          <a:bodyPr/>
          <a:lstStyle/>
          <a:p>
            <a:r>
              <a:rPr lang="en-US"/>
              <a:t>https://creativecommons.org/licenses/?lang=de</a:t>
            </a:r>
          </a:p>
        </p:txBody>
      </p:sp>
    </p:spTree>
    <p:extLst>
      <p:ext uri="{BB962C8B-B14F-4D97-AF65-F5344CB8AC3E}">
        <p14:creationId xmlns:p14="http://schemas.microsoft.com/office/powerpoint/2010/main" val="129799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75AA8C-CCB2-0D5F-3803-B6F3FFCBCBDA}"/>
              </a:ext>
            </a:extLst>
          </p:cNvPr>
          <p:cNvSpPr>
            <a:spLocks noGrp="1"/>
          </p:cNvSpPr>
          <p:nvPr>
            <p:ph type="body" sz="quarter" idx="22"/>
          </p:nvPr>
        </p:nvSpPr>
        <p:spPr/>
        <p:txBody>
          <a:bodyPr/>
          <a:lstStyle/>
          <a:p>
            <a:r>
              <a:rPr lang="en-US"/>
              <a:t>Variant 4: DATABASES</a:t>
            </a:r>
          </a:p>
        </p:txBody>
      </p:sp>
    </p:spTree>
    <p:extLst>
      <p:ext uri="{BB962C8B-B14F-4D97-AF65-F5344CB8AC3E}">
        <p14:creationId xmlns:p14="http://schemas.microsoft.com/office/powerpoint/2010/main" val="205847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p:txBody>
          <a:bodyPr/>
          <a:lstStyle/>
          <a:p>
            <a:r>
              <a:rPr lang="en-US"/>
              <a:t>For these databases, the rights of use do not need to be requested:</a:t>
            </a:r>
            <a:br>
              <a:rPr lang="en-US"/>
            </a:br>
            <a:endParaRPr lang="en-US"/>
          </a:p>
          <a:p>
            <a:pPr marL="457200" indent="-457200">
              <a:buFont typeface="Arial" panose="020B0604020202020204" pitchFamily="34" charset="0"/>
              <a:buChar char="•"/>
            </a:pPr>
            <a:r>
              <a:rPr lang="en-US"/>
              <a:t>GettyImages</a:t>
            </a:r>
          </a:p>
          <a:p>
            <a:pPr marL="457200" indent="-457200">
              <a:buFont typeface="Arial" panose="020B0604020202020204" pitchFamily="34" charset="0"/>
              <a:buChar char="•"/>
            </a:pPr>
            <a:r>
              <a:rPr lang="en-US"/>
              <a:t>Thieme Anatomy Database</a:t>
            </a:r>
          </a:p>
          <a:p>
            <a:pPr marL="457200" indent="-457200">
              <a:buFont typeface="Arial" panose="020B0604020202020204" pitchFamily="34" charset="0"/>
              <a:buChar char="•"/>
            </a:pPr>
            <a:r>
              <a:rPr lang="en-US"/>
              <a:t>Google Maps</a:t>
            </a:r>
          </a:p>
          <a:p>
            <a:pPr marL="457200" indent="-457200">
              <a:buFont typeface="Arial" panose="020B0604020202020204" pitchFamily="34" charset="0"/>
              <a:buChar char="•"/>
            </a:pPr>
            <a:r>
              <a:rPr lang="en-US"/>
              <a:t>Statista</a:t>
            </a:r>
          </a:p>
          <a:p>
            <a:pPr marL="457200" indent="-457200">
              <a:buFont typeface="Arial" panose="020B0604020202020204" pitchFamily="34" charset="0"/>
              <a:buChar char="•"/>
            </a:pPr>
            <a:endParaRPr lang="de-DE" dirty="0"/>
          </a:p>
          <a:p>
            <a:r>
              <a:rPr lang="en-US" b="1">
                <a:solidFill>
                  <a:schemeClr val="tx2"/>
                </a:solidFill>
              </a:rPr>
              <a:t>Other databases are not allowed.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Our databases</a:t>
            </a:r>
          </a:p>
        </p:txBody>
      </p:sp>
    </p:spTree>
    <p:extLst>
      <p:ext uri="{BB962C8B-B14F-4D97-AF65-F5344CB8AC3E}">
        <p14:creationId xmlns:p14="http://schemas.microsoft.com/office/powerpoint/2010/main" val="210888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p:txBody>
          <a:bodyPr/>
          <a:lstStyle/>
          <a:p>
            <a:r>
              <a:rPr lang="en-US" sz="2000"/>
              <a:t>Images from GettyImages can basically be incorporated into the scripts. </a:t>
            </a:r>
          </a:p>
          <a:p>
            <a:r>
              <a:rPr lang="en-US" sz="2000"/>
              <a:t>However, since the IU has limited access, </a:t>
            </a:r>
            <a:r>
              <a:rPr lang="en-US" sz="2000" b="1"/>
              <a:t>not all images are included in our license</a:t>
            </a:r>
            <a:r>
              <a:rPr lang="en-US" sz="2000"/>
              <a:t>. </a:t>
            </a:r>
          </a:p>
          <a:p>
            <a:endParaRPr lang="de-DE" sz="2000" dirty="0"/>
          </a:p>
          <a:p>
            <a:r>
              <a:rPr lang="en-US" sz="2000"/>
              <a:t>If the graphic template is given to media design, media design will check if the image is included in our license. </a:t>
            </a:r>
          </a:p>
          <a:p>
            <a:endParaRPr lang="de-DE" sz="2000" dirty="0"/>
          </a:p>
          <a:p>
            <a:r>
              <a:rPr lang="en-US" sz="2000">
                <a:solidFill>
                  <a:schemeClr val="tx2"/>
                </a:solidFill>
              </a:rPr>
              <a:t>You are welcome to note on the graphic template how it should be handled if the image is not included:</a:t>
            </a:r>
            <a:br>
              <a:rPr lang="en-US" sz="2000">
                <a:solidFill>
                  <a:schemeClr val="tx2"/>
                </a:solidFill>
              </a:rPr>
            </a:br>
            <a:endParaRPr lang="en-US" sz="2000">
              <a:solidFill>
                <a:schemeClr val="tx2"/>
              </a:solidFill>
            </a:endParaRPr>
          </a:p>
          <a:p>
            <a:r>
              <a:rPr lang="en-US" sz="2000"/>
              <a:t>A) You note if you would like alternative suggestions. The media design will then find an alternative for you.</a:t>
            </a:r>
            <a:br>
              <a:rPr lang="en-US" sz="2000"/>
            </a:br>
            <a:endParaRPr lang="en-US" sz="2000"/>
          </a:p>
          <a:p>
            <a:r>
              <a:rPr lang="en-US" sz="2000"/>
              <a:t>B) You note that you do not want an alternative and take the image out of the script after feedback.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GettyImages</a:t>
            </a:r>
          </a:p>
        </p:txBody>
      </p:sp>
    </p:spTree>
    <p:extLst>
      <p:ext uri="{BB962C8B-B14F-4D97-AF65-F5344CB8AC3E}">
        <p14:creationId xmlns:p14="http://schemas.microsoft.com/office/powerpoint/2010/main" val="3260110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9"/>
            <a:ext cx="11350311" cy="2509686"/>
          </a:xfrm>
        </p:spPr>
        <p:txBody>
          <a:bodyPr/>
          <a:lstStyle/>
          <a:p>
            <a:r>
              <a:rPr lang="en-US" sz="2400"/>
              <a:t>Images from the Thieme Anatomy Database can be used without restriction.</a:t>
            </a:r>
          </a:p>
          <a:p>
            <a:endParaRPr lang="de-DE" sz="2400" dirty="0"/>
          </a:p>
          <a:p>
            <a:r>
              <a:rPr lang="en-US" sz="2400"/>
              <a:t>Images from Google Maps can also be used without restriction.</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Thieme Anatomy &amp; Google Maps</a:t>
            </a:r>
          </a:p>
        </p:txBody>
      </p:sp>
    </p:spTree>
    <p:extLst>
      <p:ext uri="{BB962C8B-B14F-4D97-AF65-F5344CB8AC3E}">
        <p14:creationId xmlns:p14="http://schemas.microsoft.com/office/powerpoint/2010/main" val="37138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205787"/>
            <a:ext cx="11350311" cy="5414931"/>
          </a:xfrm>
        </p:spPr>
        <p:txBody>
          <a:bodyPr/>
          <a:lstStyle/>
          <a:p>
            <a:r>
              <a:rPr lang="en-US" sz="2000"/>
              <a:t>Statista data and images can only be accessed via MyCampus access. </a:t>
            </a:r>
          </a:p>
          <a:p>
            <a:r>
              <a:rPr lang="en-US" sz="2000"/>
              <a:t>Data and images that are not accessible via our license cannot be used.</a:t>
            </a:r>
          </a:p>
          <a:p>
            <a:endParaRPr lang="de-DE" sz="2000" dirty="0"/>
          </a:p>
          <a:p>
            <a:r>
              <a:rPr lang="en-US" sz="2000"/>
              <a:t>Please make sure that the link to the image is included in the graphic template (marked red on the right).</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Statista</a:t>
            </a:r>
          </a:p>
        </p:txBody>
      </p:sp>
      <p:pic>
        <p:nvPicPr>
          <p:cNvPr id="5" name="Grafik 4">
            <a:extLst>
              <a:ext uri="{FF2B5EF4-FFF2-40B4-BE49-F238E27FC236}">
                <a16:creationId xmlns:a16="http://schemas.microsoft.com/office/drawing/2014/main" id="{11701C8C-2F6A-8B9D-825D-E6EBE39C2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 y="2723818"/>
            <a:ext cx="4698627" cy="2928395"/>
          </a:xfrm>
          <a:prstGeom prst="rect">
            <a:avLst/>
          </a:prstGeom>
        </p:spPr>
      </p:pic>
      <p:sp>
        <p:nvSpPr>
          <p:cNvPr id="6" name="Textfeld 5">
            <a:extLst>
              <a:ext uri="{FF2B5EF4-FFF2-40B4-BE49-F238E27FC236}">
                <a16:creationId xmlns:a16="http://schemas.microsoft.com/office/drawing/2014/main" id="{0467AD38-F49F-6847-058E-C366BA2651F0}"/>
              </a:ext>
            </a:extLst>
          </p:cNvPr>
          <p:cNvSpPr txBox="1"/>
          <p:nvPr/>
        </p:nvSpPr>
        <p:spPr>
          <a:xfrm>
            <a:off x="218893" y="6086280"/>
            <a:ext cx="4910971" cy="427874"/>
          </a:xfrm>
          <a:prstGeom prst="rect">
            <a:avLst/>
          </a:prstGeom>
          <a:noFill/>
          <a:ln>
            <a:noFill/>
          </a:ln>
        </p:spPr>
        <p:txBody>
          <a:bodyPr wrap="square" lIns="0" tIns="0" rIns="0" bIns="0" rtlCol="0">
            <a:spAutoFit/>
          </a:bodyPr>
          <a:lstStyle/>
          <a:p>
            <a:pPr algn="l">
              <a:lnSpc>
                <a:spcPct val="120000"/>
              </a:lnSpc>
            </a:pPr>
            <a:r>
              <a:rPr lang="en-US" sz="1200"/>
              <a:t>Source: https://de.statista.com/statistik/daten/studie/158667/umfrage/freie-berufe-selbststaendige-2010/</a:t>
            </a:r>
          </a:p>
        </p:txBody>
      </p:sp>
      <p:pic>
        <p:nvPicPr>
          <p:cNvPr id="10" name="Grafik 9">
            <a:extLst>
              <a:ext uri="{FF2B5EF4-FFF2-40B4-BE49-F238E27FC236}">
                <a16:creationId xmlns:a16="http://schemas.microsoft.com/office/drawing/2014/main" id="{3CD3C280-09A1-D3C6-08CC-F26BB6867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427" y="2870521"/>
            <a:ext cx="4697116" cy="3033474"/>
          </a:xfrm>
          <a:prstGeom prst="rect">
            <a:avLst/>
          </a:prstGeom>
        </p:spPr>
      </p:pic>
      <p:sp>
        <p:nvSpPr>
          <p:cNvPr id="11" name="Textfeld 10">
            <a:extLst>
              <a:ext uri="{FF2B5EF4-FFF2-40B4-BE49-F238E27FC236}">
                <a16:creationId xmlns:a16="http://schemas.microsoft.com/office/drawing/2014/main" id="{65444557-8224-961C-FE50-2AEA220944CB}"/>
              </a:ext>
            </a:extLst>
          </p:cNvPr>
          <p:cNvSpPr txBox="1"/>
          <p:nvPr/>
        </p:nvSpPr>
        <p:spPr>
          <a:xfrm>
            <a:off x="5992427" y="6082207"/>
            <a:ext cx="5980367" cy="649473"/>
          </a:xfrm>
          <a:prstGeom prst="rect">
            <a:avLst/>
          </a:prstGeom>
          <a:noFill/>
          <a:ln>
            <a:noFill/>
          </a:ln>
        </p:spPr>
        <p:txBody>
          <a:bodyPr wrap="square" lIns="0" tIns="0" rIns="0" bIns="0" rtlCol="0">
            <a:spAutoFit/>
          </a:bodyPr>
          <a:lstStyle/>
          <a:p>
            <a:pPr algn="l">
              <a:lnSpc>
                <a:spcPct val="120000"/>
              </a:lnSpc>
            </a:pPr>
            <a:r>
              <a:rPr lang="en-US" sz="1200"/>
              <a:t>Source: https://de-statista-com.pxz.</a:t>
            </a:r>
            <a:r>
              <a:rPr lang="en-US" sz="1200" b="1">
                <a:solidFill>
                  <a:schemeClr val="tx2"/>
                </a:solidFill>
              </a:rPr>
              <a:t>iubh</a:t>
            </a:r>
            <a:r>
              <a:rPr lang="en-US" sz="1200"/>
              <a:t>.de:8443/statistik/daten/studie/481606/umfrage/bruttowertschoepfung-in-freiberuflichen-dienstleistungen-in-der-schweiz/</a:t>
            </a:r>
          </a:p>
        </p:txBody>
      </p:sp>
      <p:sp>
        <p:nvSpPr>
          <p:cNvPr id="12" name="L-Form 11">
            <a:extLst>
              <a:ext uri="{FF2B5EF4-FFF2-40B4-BE49-F238E27FC236}">
                <a16:creationId xmlns:a16="http://schemas.microsoft.com/office/drawing/2014/main" id="{3276E01B-6FF3-C318-E8E5-906E6BCEC940}"/>
              </a:ext>
            </a:extLst>
          </p:cNvPr>
          <p:cNvSpPr/>
          <p:nvPr/>
        </p:nvSpPr>
        <p:spPr>
          <a:xfrm rot="17784726">
            <a:off x="9448745" y="4404459"/>
            <a:ext cx="1747383" cy="905611"/>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Multiplizieren 12">
            <a:extLst>
              <a:ext uri="{FF2B5EF4-FFF2-40B4-BE49-F238E27FC236}">
                <a16:creationId xmlns:a16="http://schemas.microsoft.com/office/drawing/2014/main" id="{C711D43B-34A8-F491-20E6-4E972EBFA24C}"/>
              </a:ext>
            </a:extLst>
          </p:cNvPr>
          <p:cNvSpPr/>
          <p:nvPr/>
        </p:nvSpPr>
        <p:spPr>
          <a:xfrm>
            <a:off x="3260621" y="3429000"/>
            <a:ext cx="2071038" cy="2928395"/>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2BFA57F-3533-E4D4-AD80-36216F417EF3}"/>
              </a:ext>
            </a:extLst>
          </p:cNvPr>
          <p:cNvSpPr/>
          <p:nvPr/>
        </p:nvSpPr>
        <p:spPr>
          <a:xfrm>
            <a:off x="355600" y="2667000"/>
            <a:ext cx="2393950"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FD00700-BA39-9748-DA27-0E1EABA7F8F0}"/>
              </a:ext>
            </a:extLst>
          </p:cNvPr>
          <p:cNvSpPr/>
          <p:nvPr/>
        </p:nvSpPr>
        <p:spPr>
          <a:xfrm>
            <a:off x="5947034" y="2781128"/>
            <a:ext cx="3965315"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038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8"/>
            <a:ext cx="11350311" cy="3184541"/>
          </a:xfrm>
        </p:spPr>
        <p:txBody>
          <a:bodyPr/>
          <a:lstStyle/>
          <a:p>
            <a:r>
              <a:rPr lang="en-US" sz="2000" b="1">
                <a:solidFill>
                  <a:schemeClr val="tx2"/>
                </a:solidFill>
              </a:rPr>
              <a:t>Other databases like Pixabay, Istock, Wikipedia, Wikimedia etc. are not allowed for script and reader production. </a:t>
            </a:r>
            <a:br>
              <a:rPr lang="en-US" sz="2000"/>
            </a:br>
            <a:endParaRPr lang="en-US" sz="2000"/>
          </a:p>
          <a:p>
            <a:r>
              <a:rPr lang="en-US" sz="2000" b="1"/>
              <a:t>Background: </a:t>
            </a:r>
            <a:r>
              <a:rPr lang="en-US" sz="2000"/>
              <a:t>These pages are not managed properly by the creators and sometimes contain illegally acquired images, for which the page operators also regularly receive warnings. </a:t>
            </a:r>
          </a:p>
          <a:p>
            <a:r>
              <a:rPr lang="en-US" sz="2000"/>
              <a:t>Therefore, sometimes images are suddenly no longer accessible. </a:t>
            </a:r>
          </a:p>
          <a:p>
            <a:endParaRPr lang="de-DE" sz="2000" dirty="0"/>
          </a:p>
          <a:p>
            <a:r>
              <a:rPr lang="en-US" sz="2000" b="1">
                <a:solidFill>
                  <a:srgbClr val="FF0000"/>
                </a:solidFill>
              </a:rPr>
              <a:t>Please do not use any other databases except those listed in this presentation.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en-US" sz="2400">
                <a:solidFill>
                  <a:schemeClr val="tx2"/>
                </a:solidFill>
              </a:rPr>
              <a:t>Do not use other databases</a:t>
            </a:r>
          </a:p>
        </p:txBody>
      </p:sp>
    </p:spTree>
    <p:extLst>
      <p:ext uri="{BB962C8B-B14F-4D97-AF65-F5344CB8AC3E}">
        <p14:creationId xmlns:p14="http://schemas.microsoft.com/office/powerpoint/2010/main" val="225279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Engineering</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31043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Architecture</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70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235788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Design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70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159644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Education</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280833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Social Work</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400125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en-US" sz="2400">
                <a:solidFill>
                  <a:schemeClr val="tx2"/>
                </a:solidFill>
              </a:rPr>
              <a:t>Fact Sheet – Psychology &amp; Medschool </a:t>
            </a:r>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en-US" sz="1600" b="1" u="sng"/>
              <a:t>Own representation “based on”:</a:t>
            </a:r>
            <a:br>
              <a:rPr lang="en-US" sz="1600"/>
            </a:br>
            <a:endParaRPr lang="en-US" sz="1600"/>
          </a:p>
          <a:p>
            <a:pPr>
              <a:lnSpc>
                <a:spcPct val="120000"/>
              </a:lnSpc>
            </a:pPr>
            <a:r>
              <a:rPr lang="en-US" sz="1600"/>
              <a:t>Possible for all images.</a:t>
            </a:r>
          </a:p>
          <a:p>
            <a:pPr algn="l">
              <a:lnSpc>
                <a:spcPct val="120000"/>
              </a:lnSpc>
            </a:pPr>
            <a:br>
              <a:rPr lang="en-US" sz="1600"/>
            </a:br>
            <a:endParaRPr lang="en-US" sz="1600"/>
          </a:p>
          <a:p>
            <a:pPr algn="l">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other graphical representation + </a:t>
            </a:r>
          </a:p>
          <a:p>
            <a:pPr marL="285750" indent="-285750" algn="l">
              <a:lnSpc>
                <a:spcPct val="120000"/>
              </a:lnSpc>
              <a:buFont typeface="Arial" panose="020B0604020202020204" pitchFamily="34" charset="0"/>
              <a:buChar char="•"/>
            </a:pPr>
            <a:r>
              <a:rPr lang="en-US" sz="1600"/>
              <a:t>changed terms/ descriptions/ translations + </a:t>
            </a:r>
          </a:p>
          <a:p>
            <a:pPr marL="285750" indent="-285750" algn="l">
              <a:lnSpc>
                <a:spcPct val="120000"/>
              </a:lnSpc>
              <a:buFont typeface="Arial" panose="020B0604020202020204" pitchFamily="34" charset="0"/>
              <a:buChar char="•"/>
            </a:pPr>
            <a:r>
              <a:rPr lang="en-US" sz="1600"/>
              <a:t>intellectual output</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en-US" sz="1600" b="1" u="sng"/>
              <a:t>Obtaining the rights via Interfoto</a:t>
            </a:r>
            <a:br>
              <a:rPr lang="en-US" sz="1600"/>
            </a:br>
            <a:endParaRPr lang="en-US" sz="1600"/>
          </a:p>
          <a:p>
            <a:pPr>
              <a:lnSpc>
                <a:spcPct val="120000"/>
              </a:lnSpc>
            </a:pPr>
            <a:r>
              <a:rPr lang="en-US" sz="1600"/>
              <a:t>The permission for use is obtained and documented via Interfoto. </a:t>
            </a:r>
          </a:p>
          <a:p>
            <a:pPr>
              <a:lnSpc>
                <a:spcPct val="120000"/>
              </a:lnSpc>
              <a:spcBef>
                <a:spcPts val="600"/>
              </a:spcBef>
            </a:pPr>
            <a:r>
              <a:rPr lang="en-US" sz="1600" b="1"/>
              <a:t>Prerequisite:</a:t>
            </a:r>
          </a:p>
          <a:p>
            <a:pPr>
              <a:lnSpc>
                <a:spcPct val="120000"/>
              </a:lnSpc>
              <a:spcBef>
                <a:spcPts val="600"/>
              </a:spcBef>
              <a:spcAft>
                <a:spcPts val="600"/>
              </a:spcAft>
            </a:pPr>
            <a:r>
              <a:rPr lang="en-US" sz="1600" b="1">
                <a:solidFill>
                  <a:srgbClr val="FF0000"/>
                </a:solidFill>
              </a:rPr>
              <a:t>15 requests per script. </a:t>
            </a:r>
          </a:p>
          <a:p>
            <a:pPr>
              <a:lnSpc>
                <a:spcPct val="120000"/>
              </a:lnSpc>
            </a:pPr>
            <a:r>
              <a:rPr lang="en-US" sz="1600"/>
              <a:t>Requests that go far beyond this are obtained independently by the authors using our template and documented by the editors.</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Public domain use</a:t>
            </a:r>
            <a:br>
              <a:rPr lang="en-US" sz="1600"/>
            </a:br>
            <a:br>
              <a:rPr lang="en-US" sz="1600"/>
            </a:br>
            <a:endParaRPr lang="en-US" sz="1600"/>
          </a:p>
          <a:p>
            <a:pPr>
              <a:lnSpc>
                <a:spcPct val="120000"/>
              </a:lnSpc>
            </a:pPr>
            <a:r>
              <a:rPr lang="en-US" sz="1600"/>
              <a:t>The use of an image is clearly in the public domain, which is documented (Word document).</a:t>
            </a:r>
          </a:p>
          <a:p>
            <a:pPr>
              <a:lnSpc>
                <a:spcPct val="120000"/>
              </a:lnSpc>
            </a:pPr>
            <a:endParaRPr lang="de-DE" sz="1600" dirty="0"/>
          </a:p>
          <a:p>
            <a:pPr algn="l">
              <a:lnSpc>
                <a:spcPct val="120000"/>
              </a:lnSpc>
            </a:pPr>
            <a:r>
              <a:rPr lang="en-US" sz="1600" b="1"/>
              <a:t>Prerequisite:</a:t>
            </a:r>
          </a:p>
          <a:p>
            <a:pPr marL="285750" indent="-285750" algn="l">
              <a:lnSpc>
                <a:spcPct val="120000"/>
              </a:lnSpc>
              <a:buFont typeface="Arial" panose="020B0604020202020204" pitchFamily="34" charset="0"/>
              <a:buChar char="•"/>
            </a:pPr>
            <a:r>
              <a:rPr lang="en-US" sz="1600"/>
              <a:t>The source is not from a database that we are not allowed to use.</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en-US" sz="1600" b="1" u="sng"/>
              <a:t>Databases</a:t>
            </a:r>
            <a:br>
              <a:rPr lang="en-US" sz="1600"/>
            </a:br>
            <a:endParaRPr lang="en-US" sz="1600"/>
          </a:p>
          <a:p>
            <a:pPr algn="ctr">
              <a:lnSpc>
                <a:spcPct val="120000"/>
              </a:lnSpc>
            </a:pPr>
            <a:endParaRPr lang="de-DE" sz="1600" dirty="0"/>
          </a:p>
          <a:p>
            <a:pPr>
              <a:lnSpc>
                <a:spcPct val="120000"/>
              </a:lnSpc>
            </a:pPr>
            <a:r>
              <a:rPr lang="en-US" sz="1600"/>
              <a:t>Possible for all images.</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en-US" sz="1600" b="1"/>
              <a:t>Databases:</a:t>
            </a:r>
          </a:p>
          <a:p>
            <a:pPr marL="285750" indent="-285750">
              <a:lnSpc>
                <a:spcPct val="120000"/>
              </a:lnSpc>
              <a:buFont typeface="Arial" panose="020B0604020202020204" pitchFamily="34" charset="0"/>
              <a:buChar char="•"/>
            </a:pPr>
            <a:r>
              <a:rPr lang="en-US" sz="1600"/>
              <a:t>GettyImages</a:t>
            </a:r>
          </a:p>
          <a:p>
            <a:pPr marL="285750" indent="-285750">
              <a:lnSpc>
                <a:spcPct val="120000"/>
              </a:lnSpc>
              <a:buFont typeface="Arial" panose="020B0604020202020204" pitchFamily="34" charset="0"/>
              <a:buChar char="•"/>
            </a:pPr>
            <a:r>
              <a:rPr lang="en-US" sz="1600"/>
              <a:t>Thieme anatomy database</a:t>
            </a:r>
          </a:p>
          <a:p>
            <a:pPr marL="285750" indent="-285750">
              <a:lnSpc>
                <a:spcPct val="120000"/>
              </a:lnSpc>
              <a:buFont typeface="Arial" panose="020B0604020202020204" pitchFamily="34" charset="0"/>
              <a:buChar char="•"/>
            </a:pPr>
            <a:r>
              <a:rPr lang="en-US" sz="1600"/>
              <a:t>Google Maps</a:t>
            </a:r>
          </a:p>
          <a:p>
            <a:pPr marL="285750" indent="-285750">
              <a:lnSpc>
                <a:spcPct val="120000"/>
              </a:lnSpc>
              <a:buFont typeface="Arial" panose="020B0604020202020204" pitchFamily="34" charset="0"/>
              <a:buChar char="•"/>
            </a:pPr>
            <a:r>
              <a:rPr lang="en-US" sz="1600"/>
              <a:t>Statista</a:t>
            </a:r>
          </a:p>
        </p:txBody>
      </p:sp>
    </p:spTree>
    <p:extLst>
      <p:ext uri="{BB962C8B-B14F-4D97-AF65-F5344CB8AC3E}">
        <p14:creationId xmlns:p14="http://schemas.microsoft.com/office/powerpoint/2010/main" val="4067144463"/>
      </p:ext>
    </p:extLst>
  </p:cSld>
  <p:clrMapOvr>
    <a:masterClrMapping/>
  </p:clrMapOvr>
</p:sld>
</file>

<file path=ppt/theme/theme1.xml><?xml version="1.0" encoding="utf-8"?>
<a:theme xmlns:a="http://schemas.openxmlformats.org/drawingml/2006/main" name="IU International University">
  <a:themeElements>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fontScheme name="IU Schrift">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w="lg" len="sm"/>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lgn="l">
          <a:lnSpc>
            <a:spcPct val="120000"/>
          </a:lnSpc>
          <a:defRPr sz="1700" dirty="0" smtClean="0"/>
        </a:defPPr>
      </a:lstStyle>
    </a:txDef>
  </a:objectDefaults>
  <a:extraClrSchemeLst>
    <a:extraClrScheme>
      <a:clrScheme name="IU Green">
        <a:dk1>
          <a:srgbClr val="1D1D1F"/>
        </a:dk1>
        <a:lt1>
          <a:srgbClr val="FFFFFF"/>
        </a:lt1>
        <a:dk2>
          <a:srgbClr val="0BF000"/>
        </a:dk2>
        <a:lt2>
          <a:srgbClr val="C2C2C8"/>
        </a:lt2>
        <a:accent1>
          <a:srgbClr val="55FF4D"/>
        </a:accent1>
        <a:accent2>
          <a:srgbClr val="575E62"/>
        </a:accent2>
        <a:accent3>
          <a:srgbClr val="C2C2C8"/>
        </a:accent3>
        <a:accent4>
          <a:srgbClr val="90FF8B"/>
        </a:accent4>
        <a:accent5>
          <a:srgbClr val="AAAEB0"/>
        </a:accent5>
        <a:accent6>
          <a:srgbClr val="E0E0E3"/>
        </a:accent6>
        <a:hlink>
          <a:srgbClr val="575E62"/>
        </a:hlink>
        <a:folHlink>
          <a:srgbClr val="575E62"/>
        </a:folHlink>
      </a:clrScheme>
    </a:extraClrScheme>
    <a:extraClrScheme>
      <a:clrScheme name="IU Pink">
        <a:dk1>
          <a:srgbClr val="1D1D1F"/>
        </a:dk1>
        <a:lt1>
          <a:srgbClr val="FFFFFF"/>
        </a:lt1>
        <a:dk2>
          <a:srgbClr val="E837E4"/>
        </a:dk2>
        <a:lt2>
          <a:srgbClr val="C2C2C8"/>
        </a:lt2>
        <a:accent1>
          <a:srgbClr val="FE4DF9"/>
        </a:accent1>
        <a:accent2>
          <a:srgbClr val="575E62"/>
        </a:accent2>
        <a:accent3>
          <a:srgbClr val="C2C2C8"/>
        </a:accent3>
        <a:accent4>
          <a:srgbClr val="FE8BFB"/>
        </a:accent4>
        <a:accent5>
          <a:srgbClr val="AAAEB0"/>
        </a:accent5>
        <a:accent6>
          <a:srgbClr val="E0E0E3"/>
        </a:accent6>
        <a:hlink>
          <a:srgbClr val="575E62"/>
        </a:hlink>
        <a:folHlink>
          <a:srgbClr val="575E62"/>
        </a:folHlink>
      </a:clrScheme>
    </a:extraClrScheme>
    <a:extraClrScheme>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extraClrScheme>
    <a:extraClrScheme>
      <a:clrScheme name="IU Orange">
        <a:dk1>
          <a:srgbClr val="1D1D1F"/>
        </a:dk1>
        <a:lt1>
          <a:srgbClr val="FFFFFF"/>
        </a:lt1>
        <a:dk2>
          <a:srgbClr val="FF8D00"/>
        </a:dk2>
        <a:lt2>
          <a:srgbClr val="C2C2C8"/>
        </a:lt2>
        <a:accent1>
          <a:srgbClr val="FFA73A"/>
        </a:accent1>
        <a:accent2>
          <a:srgbClr val="575E62"/>
        </a:accent2>
        <a:accent3>
          <a:srgbClr val="C2C2C8"/>
        </a:accent3>
        <a:accent4>
          <a:srgbClr val="FFC67F"/>
        </a:accent4>
        <a:accent5>
          <a:srgbClr val="AAAEB0"/>
        </a:accent5>
        <a:accent6>
          <a:srgbClr val="E0E0E3"/>
        </a:accent6>
        <a:hlink>
          <a:srgbClr val="575E62"/>
        </a:hlink>
        <a:folHlink>
          <a:srgbClr val="575E62"/>
        </a:folHlink>
      </a:clrScheme>
    </a:extraClrScheme>
    <a:extraClrScheme>
      <a:clrScheme name="IU Yellow">
        <a:dk1>
          <a:srgbClr val="1D1D1F"/>
        </a:dk1>
        <a:lt1>
          <a:srgbClr val="FFFFFF"/>
        </a:lt1>
        <a:dk2>
          <a:srgbClr val="F0EF00"/>
        </a:dk2>
        <a:lt2>
          <a:srgbClr val="C2C2C8"/>
        </a:lt2>
        <a:accent1>
          <a:srgbClr val="FFFE4E"/>
        </a:accent1>
        <a:accent2>
          <a:srgbClr val="575E62"/>
        </a:accent2>
        <a:accent3>
          <a:srgbClr val="C2C2C8"/>
        </a:accent3>
        <a:accent4>
          <a:srgbClr val="FFFE8C"/>
        </a:accent4>
        <a:accent5>
          <a:srgbClr val="AAAEB0"/>
        </a:accent5>
        <a:accent6>
          <a:srgbClr val="E0E0E3"/>
        </a:accent6>
        <a:hlink>
          <a:srgbClr val="575E62"/>
        </a:hlink>
        <a:folHlink>
          <a:srgbClr val="575E62"/>
        </a:folHlink>
      </a:clrScheme>
    </a:extraClrScheme>
    <a:extraClrScheme>
      <a:clrScheme name="IU Blue">
        <a:dk1>
          <a:srgbClr val="1D1D1F"/>
        </a:dk1>
        <a:lt1>
          <a:srgbClr val="FFFFFF"/>
        </a:lt1>
        <a:dk2>
          <a:srgbClr val="00E8ED"/>
        </a:dk2>
        <a:lt2>
          <a:srgbClr val="C2C2C8"/>
        </a:lt2>
        <a:accent1>
          <a:srgbClr val="4DFBFF"/>
        </a:accent1>
        <a:accent2>
          <a:srgbClr val="575E62"/>
        </a:accent2>
        <a:accent3>
          <a:srgbClr val="C2C2C8"/>
        </a:accent3>
        <a:accent4>
          <a:srgbClr val="8BFCFF"/>
        </a:accent4>
        <a:accent5>
          <a:srgbClr val="AAAEB0"/>
        </a:accent5>
        <a:accent6>
          <a:srgbClr val="E0E0E3"/>
        </a:accent6>
        <a:hlink>
          <a:srgbClr val="575E62"/>
        </a:hlink>
        <a:folHlink>
          <a:srgbClr val="575E62"/>
        </a:folHlink>
      </a:clrScheme>
    </a:extraClrScheme>
    <a:extraClrScheme>
      <a:clrScheme name="IU HU Dark Beige">
        <a:dk1>
          <a:srgbClr val="1D1D1F"/>
        </a:dk1>
        <a:lt1>
          <a:srgbClr val="FFFFFF"/>
        </a:lt1>
        <a:dk2>
          <a:srgbClr val="9C8379"/>
        </a:dk2>
        <a:lt2>
          <a:srgbClr val="C2C2C8"/>
        </a:lt2>
        <a:accent1>
          <a:srgbClr val="AD9286"/>
        </a:accent1>
        <a:accent2>
          <a:srgbClr val="575E62"/>
        </a:accent2>
        <a:accent3>
          <a:srgbClr val="C2C2C8"/>
        </a:accent3>
        <a:accent4>
          <a:srgbClr val="D6C8C2"/>
        </a:accent4>
        <a:accent5>
          <a:srgbClr val="AAAEB0"/>
        </a:accent5>
        <a:accent6>
          <a:srgbClr val="E0E0E3"/>
        </a:accent6>
        <a:hlink>
          <a:srgbClr val="575E62"/>
        </a:hlink>
        <a:folHlink>
          <a:srgbClr val="575E62"/>
        </a:folHlink>
      </a:clrScheme>
    </a:extraClrScheme>
    <a:extraClrScheme>
      <a:clrScheme name="IU HU Light Beige">
        <a:dk1>
          <a:srgbClr val="1D1D1F"/>
        </a:dk1>
        <a:lt1>
          <a:srgbClr val="FFFFFF"/>
        </a:lt1>
        <a:dk2>
          <a:srgbClr val="D1BDB1"/>
        </a:dk2>
        <a:lt2>
          <a:srgbClr val="C2C2C8"/>
        </a:lt2>
        <a:accent1>
          <a:srgbClr val="E8D1C3"/>
        </a:accent1>
        <a:accent2>
          <a:srgbClr val="575E62"/>
        </a:accent2>
        <a:accent3>
          <a:srgbClr val="C2C2C8"/>
        </a:accent3>
        <a:accent4>
          <a:srgbClr val="F3E8E1"/>
        </a:accent4>
        <a:accent5>
          <a:srgbClr val="AAAEB0"/>
        </a:accent5>
        <a:accent6>
          <a:srgbClr val="E0E0E3"/>
        </a:accent6>
        <a:hlink>
          <a:srgbClr val="575E62"/>
        </a:hlink>
        <a:folHlink>
          <a:srgbClr val="575E62"/>
        </a:folHlink>
      </a:clrScheme>
    </a:extraClrScheme>
    <a:extraClrScheme>
      <a:clrScheme name="IU HU Turquoise">
        <a:dk1>
          <a:srgbClr val="1D1D1F"/>
        </a:dk1>
        <a:lt1>
          <a:srgbClr val="FFFFFF"/>
        </a:lt1>
        <a:dk2>
          <a:srgbClr val="75B6B5"/>
        </a:dk2>
        <a:lt2>
          <a:srgbClr val="C2C2C8"/>
        </a:lt2>
        <a:accent1>
          <a:srgbClr val="82CAC9"/>
        </a:accent1>
        <a:accent2>
          <a:srgbClr val="575E62"/>
        </a:accent2>
        <a:accent3>
          <a:srgbClr val="C2C2C8"/>
        </a:accent3>
        <a:accent4>
          <a:srgbClr val="C0E3E3"/>
        </a:accent4>
        <a:accent5>
          <a:srgbClr val="AAAEB0"/>
        </a:accent5>
        <a:accent6>
          <a:srgbClr val="E0E0E3"/>
        </a:accent6>
        <a:hlink>
          <a:srgbClr val="575E62"/>
        </a:hlink>
        <a:folHlink>
          <a:srgbClr val="575E62"/>
        </a:folHlink>
      </a:clrScheme>
    </a:extraClrScheme>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46821_PPT_Master_psbrands_iu" id="{35FA2FB7-2C7B-EC40-BF55-DE02A3F47A65}" vid="{8101E34F-274A-E14B-9399-1DE8C4668F6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Regular" panose="020F0302020204030204"/>
        <a:ea typeface=""/>
        <a:cs typeface=""/>
        <a:font script="Jpan" typeface="游ゴシック Regular"/>
        <a:font script="Hang" typeface="맑은 고딕"/>
        <a:font script="Hans" typeface="等线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53710C42A13045858EC35904ABA4E6" ma:contentTypeVersion="12" ma:contentTypeDescription="Ein neues Dokument erstellen." ma:contentTypeScope="" ma:versionID="72a75b1610ba2e1c656bed081a03ed9f">
  <xsd:schema xmlns:xsd="http://www.w3.org/2001/XMLSchema" xmlns:xs="http://www.w3.org/2001/XMLSchema" xmlns:p="http://schemas.microsoft.com/office/2006/metadata/properties" xmlns:ns2="f06f4bca-049e-46be-9fd4-301dd8b78de7" xmlns:ns3="a39961a0-cf56-4daf-8fc7-d29e8392feed" targetNamespace="http://schemas.microsoft.com/office/2006/metadata/properties" ma:root="true" ma:fieldsID="292d1624aeb5d716ec04c34db5b3ca06" ns2:_="" ns3:_="">
    <xsd:import namespace="f06f4bca-049e-46be-9fd4-301dd8b78de7"/>
    <xsd:import namespace="a39961a0-cf56-4daf-8fc7-d29e8392f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f4bca-049e-46be-9fd4-301dd8b78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e9e705d6-38b3-4b97-b0df-0b3ae6773d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961a0-cf56-4daf-8fc7-d29e8392fee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ed8fa5-e304-4b94-959c-60987df8509e}" ma:internalName="TaxCatchAll" ma:showField="CatchAllData" ma:web="a39961a0-cf56-4daf-8fc7-d29e8392f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6f4bca-049e-46be-9fd4-301dd8b78de7">
      <Terms xmlns="http://schemas.microsoft.com/office/infopath/2007/PartnerControls"/>
    </lcf76f155ced4ddcb4097134ff3c332f>
    <TaxCatchAll xmlns="a39961a0-cf56-4daf-8fc7-d29e8392feed" xsi:nil="true"/>
  </documentManagement>
</p:properties>
</file>

<file path=customXml/itemProps1.xml><?xml version="1.0" encoding="utf-8"?>
<ds:datastoreItem xmlns:ds="http://schemas.openxmlformats.org/officeDocument/2006/customXml" ds:itemID="{B83BF9DC-EA74-42B0-8DC3-94F687A44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f4bca-049e-46be-9fd4-301dd8b78de7"/>
    <ds:schemaRef ds:uri="a39961a0-cf56-4daf-8fc7-d29e8392f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E51C72-0A06-48CF-875E-0E66D2E03364}">
  <ds:schemaRefs>
    <ds:schemaRef ds:uri="http://schemas.microsoft.com/sharepoint/v3/contenttype/forms"/>
  </ds:schemaRefs>
</ds:datastoreItem>
</file>

<file path=customXml/itemProps3.xml><?xml version="1.0" encoding="utf-8"?>
<ds:datastoreItem xmlns:ds="http://schemas.openxmlformats.org/officeDocument/2006/customXml" ds:itemID="{DE4C45AF-CF17-4678-AC48-EFA7B14A229F}">
  <ds:schemaRef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2d294339-1669-4f11-a166-9fdc8a6003c3"/>
    <ds:schemaRef ds:uri="02b41301-cea2-41ce-bc87-6e34e01d1658"/>
    <ds:schemaRef ds:uri="http://schemas.microsoft.com/office/2006/metadata/properties"/>
    <ds:schemaRef ds:uri="f06f4bca-049e-46be-9fd4-301dd8b78de7"/>
    <ds:schemaRef ds:uri="a39961a0-cf56-4daf-8fc7-d29e8392feed"/>
  </ds:schemaRefs>
</ds:datastoreItem>
</file>

<file path=docProps/app.xml><?xml version="1.0" encoding="utf-8"?>
<Properties xmlns="http://schemas.openxmlformats.org/officeDocument/2006/extended-properties" xmlns:vt="http://schemas.openxmlformats.org/officeDocument/2006/docPropsVTypes">
  <Template/>
  <TotalTime>11</TotalTime>
  <Words>3484</Words>
  <Application>Microsoft Office PowerPoint</Application>
  <PresentationFormat>Widescreen</PresentationFormat>
  <Paragraphs>682</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Source Sans Pro Bold</vt:lpstr>
      <vt:lpstr>Source Sans Pro</vt:lpstr>
      <vt:lpstr>Symbol</vt:lpstr>
      <vt:lpstr>Arial</vt:lpstr>
      <vt:lpstr>Wingdings</vt:lpstr>
      <vt:lpstr>Calibri</vt:lpstr>
      <vt:lpstr>IU International University</vt:lpstr>
      <vt:lpstr>Fact Sheet - Health Management</vt:lpstr>
      <vt:lpstr>Fact Sheet – AI &amp; Data Science</vt:lpstr>
      <vt:lpstr>Fact Sheet – IT &amp; Technology</vt:lpstr>
      <vt:lpstr>Fact Sheet – Engineering</vt:lpstr>
      <vt:lpstr>Fact Sheet – Architecture</vt:lpstr>
      <vt:lpstr>Fact Sheet – Design</vt:lpstr>
      <vt:lpstr>Fact Sheet – Education</vt:lpstr>
      <vt:lpstr>Fact Sheet – Social Work</vt:lpstr>
      <vt:lpstr>Fact Sheet – Psychology &amp; Medschool </vt:lpstr>
      <vt:lpstr>Fact Sheet – Therapy Sciences</vt:lpstr>
      <vt:lpstr>Fact Sheet – Law &amp; PM</vt:lpstr>
      <vt:lpstr>Fact Sheet – BWL &amp; Innovation</vt:lpstr>
      <vt:lpstr>Fact Sheet – MMN</vt:lpstr>
      <vt:lpstr>Fact Sheet – Personnel &amp; Management</vt:lpstr>
      <vt:lpstr>Fact Sheet – Finance &amp; Controlling</vt:lpstr>
      <vt:lpstr>PowerPoint Presentation</vt:lpstr>
      <vt:lpstr>PowerPoint Presentation</vt:lpstr>
      <vt:lpstr>PowerPoint Presentation</vt:lpstr>
      <vt:lpstr>PowerPoint Presentation</vt:lpstr>
      <vt:lpstr>PowerPoint Presentation</vt:lpstr>
      <vt:lpstr>Own representation “based on”</vt:lpstr>
      <vt:lpstr>1. EXAMPLE 1</vt:lpstr>
      <vt:lpstr>1. EXAMPLE 2</vt:lpstr>
      <vt:lpstr>1. Procedure</vt:lpstr>
      <vt:lpstr>PowerPoint Presentation</vt:lpstr>
      <vt:lpstr>Obtaining the rights via Interfoto</vt:lpstr>
      <vt:lpstr>Obtaining the rights via Interfoto</vt:lpstr>
      <vt:lpstr>PowerPoint Presentation</vt:lpstr>
      <vt:lpstr>Public domain use</vt:lpstr>
      <vt:lpstr>Public domain use</vt:lpstr>
      <vt:lpstr>PowerPoint Presentation</vt:lpstr>
      <vt:lpstr>Our databases</vt:lpstr>
      <vt:lpstr>GettyImages</vt:lpstr>
      <vt:lpstr>Thieme Anatomy &amp; Google Maps</vt:lpstr>
      <vt:lpstr>Statista</vt:lpstr>
      <vt:lpstr>Do not use other databases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Worst, Tamara</dc:creator>
  <cp:lastModifiedBy>User</cp:lastModifiedBy>
  <cp:revision>331</cp:revision>
  <dcterms:created xsi:type="dcterms:W3CDTF">2021-04-12T06:32:56Z</dcterms:created>
  <dcterms:modified xsi:type="dcterms:W3CDTF">2022-12-17T14:38:26Z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0x0101006053710C42A13045858EC35904ABA4E6</vt:lpwstr>
  </property>
</Properties>
</file>