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3.xml" ContentType="application/vnd.openxmlformats-officedocument.presentationml.notesSlide+xml"/>
  <Override PartName="/ppt/comments/comment4.xml" ContentType="application/vnd.openxmlformats-officedocument.presentationml.comment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5.xml" ContentType="application/vnd.openxmlformats-officedocument.presentationml.comment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4" r:id="rId4"/>
    <p:sldMasterId id="2147483728" r:id="rId5"/>
    <p:sldMasterId id="2147483734" r:id="rId6"/>
    <p:sldMasterId id="2147483740" r:id="rId7"/>
  </p:sldMasterIdLst>
  <p:notesMasterIdLst>
    <p:notesMasterId r:id="rId34"/>
  </p:notesMasterIdLst>
  <p:handoutMasterIdLst>
    <p:handoutMasterId r:id="rId35"/>
  </p:handoutMasterIdLst>
  <p:sldIdLst>
    <p:sldId id="1235" r:id="rId8"/>
    <p:sldId id="1101" r:id="rId9"/>
    <p:sldId id="1236" r:id="rId10"/>
    <p:sldId id="1200" r:id="rId11"/>
    <p:sldId id="1126" r:id="rId12"/>
    <p:sldId id="1261" r:id="rId13"/>
    <p:sldId id="1227" r:id="rId14"/>
    <p:sldId id="1263" r:id="rId15"/>
    <p:sldId id="1241" r:id="rId16"/>
    <p:sldId id="1216" r:id="rId17"/>
    <p:sldId id="1237" r:id="rId18"/>
    <p:sldId id="1238" r:id="rId19"/>
    <p:sldId id="1220" r:id="rId20"/>
    <p:sldId id="1230" r:id="rId21"/>
    <p:sldId id="1228" r:id="rId22"/>
    <p:sldId id="1266" r:id="rId23"/>
    <p:sldId id="1205" r:id="rId24"/>
    <p:sldId id="1206" r:id="rId25"/>
    <p:sldId id="1257" r:id="rId26"/>
    <p:sldId id="1260" r:id="rId27"/>
    <p:sldId id="1269" r:id="rId28"/>
    <p:sldId id="1268" r:id="rId29"/>
    <p:sldId id="1234" r:id="rId30"/>
    <p:sldId id="1197" r:id="rId31"/>
    <p:sldId id="1243" r:id="rId32"/>
    <p:sldId id="1148" r:id="rId33"/>
  </p:sldIdLst>
  <p:sldSz cx="12192000" cy="6858000"/>
  <p:notesSz cx="7102475" cy="9388475"/>
  <p:embeddedFontLst>
    <p:embeddedFont>
      <p:font typeface="Assistant" pitchFamily="2" charset="-79"/>
      <p:regular r:id="rId36"/>
      <p:bold r:id="rId37"/>
    </p:embeddedFont>
    <p:embeddedFont>
      <p:font typeface="Assistant ExtraBold" pitchFamily="2" charset="-79"/>
      <p:bold r:id="rId38"/>
    </p:embeddedFont>
    <p:embeddedFont>
      <p:font typeface="Assistant Light" pitchFamily="2" charset="-79"/>
      <p:regular r:id="rId39"/>
    </p:embeddedFont>
    <p:embeddedFont>
      <p:font typeface="Assistant SemiBold" pitchFamily="2" charset="-79"/>
      <p:regular r:id="rId40"/>
      <p:bold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 initials="a" lastIdx="1" clrIdx="0">
    <p:extLst>
      <p:ext uri="{19B8F6BF-5375-455C-9EA6-DF929625EA0E}">
        <p15:presenceInfo xmlns:p15="http://schemas.microsoft.com/office/powerpoint/2012/main" userId="AA" providerId="None"/>
      </p:ext>
    </p:extLst>
  </p:cmAuthor>
  <p:cmAuthor id="2" name="Board Room 1- Model T" initials="BR1MT" lastIdx="10" clrIdx="1">
    <p:extLst>
      <p:ext uri="{19B8F6BF-5375-455C-9EA6-DF929625EA0E}">
        <p15:presenceInfo xmlns:p15="http://schemas.microsoft.com/office/powerpoint/2012/main" userId="S::Board_Room_1@blender.co.il::3b7c30aa-fdeb-485c-9677-5bb5685daf00" providerId="AD"/>
      </p:ext>
    </p:extLst>
  </p:cmAuthor>
  <p:cmAuthor id="3" name="Blender" initials="B" lastIdx="1" clrIdx="2">
    <p:extLst>
      <p:ext uri="{19B8F6BF-5375-455C-9EA6-DF929625EA0E}">
        <p15:presenceInfo xmlns:p15="http://schemas.microsoft.com/office/powerpoint/2012/main" userId="Blender" providerId="None"/>
      </p:ext>
    </p:extLst>
  </p:cmAuthor>
  <p:cmAuthor id="4" name="Allison" initials="A" lastIdx="9" clrIdx="3">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1347"/>
    <a:srgbClr val="006FAB"/>
    <a:srgbClr val="A3D5F3"/>
    <a:srgbClr val="00D4E3"/>
    <a:srgbClr val="234458"/>
    <a:srgbClr val="009ED6"/>
    <a:srgbClr val="000E42"/>
    <a:srgbClr val="00257C"/>
    <a:srgbClr val="006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סגנון ערכת נושא 2 - הדגשה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סגנון ביניים 3 - הדגשה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799" autoAdjust="0"/>
    <p:restoredTop sz="96357" autoAdjust="0"/>
  </p:normalViewPr>
  <p:slideViewPr>
    <p:cSldViewPr snapToGrid="0">
      <p:cViewPr varScale="1">
        <p:scale>
          <a:sx n="83" d="100"/>
          <a:sy n="83" d="100"/>
        </p:scale>
        <p:origin x="365" y="58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4.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3.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Q4&#1512;&#1489;&#1506;&#1493;&#1504;&#1497;%20&#1510;&#1502;&#1497;&#1495;&#1492;%20&#1489;&#1500;&#1511;&#1493;&#1495;&#1493;&#1514;%20&#1502;&#1513;&#1500;&#1502;&#1497;&#15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06;&#1500;&#1493;&#1514;%20&#1502;&#1502;&#1513;&#1497;&#1514;%20&#1512;&#1489;&#1506;&#1493;&#1503;%204%20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eut.g.BLENDERV2\Desktop\&#1502;&#1510;&#1490;&#1514;%20&#1502;&#1513;&#1511;&#1497;&#1506;&#1497;&#1501;%202022-%20&#1504;&#1514;&#1493;&#1504;&#1497;&#1501;%20&#1500;&#1512;&#1506;&#1493;&#1514;-V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502;&#1510;&#1490;&#1514;%20&#1502;&#1513;&#1511;&#1497;&#1506;&#1497;&#1501;%202022-%20&#1504;&#1514;&#1493;&#1504;&#1497;&#1501;%20&#1500;&#1512;&#1506;&#1493;&#1514;-V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06;&#1500;&#1493;&#1514;%20&#1502;&#1502;&#1513;&#1497;&#1514;%20&#1512;&#1489;&#1506;&#1493;&#1503;%204%202022.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06;&#1500;&#1493;&#1514;%20&#1502;&#1502;&#1513;&#1497;&#1514;%20&#1512;&#1489;&#1506;&#1493;&#1503;%204%202022.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502;&#1510;&#1490;&#1514;%20&#1502;&#1513;&#1511;&#1497;&#1506;&#1497;&#1501;%202022-%20&#1504;&#1514;&#1493;&#1504;&#1497;&#1501;%20&#1500;&#1512;&#1506;&#1493;&#1514;-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Q4%2022%20BNPL%20GROWT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06;&#1493;&#1514;&#1511;%20&#1513;&#1500;%20&#1502;&#1510;&#1490;&#1514;%20&#1502;&#1513;&#1511;&#1497;&#1506;&#1497;&#1501;%202022-%20&#1504;&#1514;&#1493;&#1504;&#1497;&#1501;%20&#1500;&#1512;&#1506;&#1493;&#1514;-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490;&#1512;&#1508;&#1497;&#1501;%20-%20&#1492;&#1499;&#1504;&#1505;&#1493;&#1514;%20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גרפים!$C$42</c:f>
              <c:strCache>
                <c:ptCount val="1"/>
                <c:pt idx="0">
                  <c:v>אירופה</c:v>
                </c:pt>
              </c:strCache>
            </c:strRef>
          </c:tx>
          <c:spPr>
            <a:solidFill>
              <a:srgbClr val="FFC000"/>
            </a:solidFill>
            <a:ln>
              <a:noFill/>
            </a:ln>
            <a:effectLst/>
            <a:sp3d/>
          </c:spPr>
          <c:invertIfNegative val="0"/>
          <c:dLbls>
            <c:dLbl>
              <c:idx val="0"/>
              <c:tx>
                <c:rich>
                  <a:bodyPr/>
                  <a:lstStyle/>
                  <a:p>
                    <a:r>
                      <a:rPr lang="en-US" dirty="0"/>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249-4B12-8DDE-C741A4768790}"/>
                </c:ext>
              </c:extLst>
            </c:dLbl>
            <c:dLbl>
              <c:idx val="1"/>
              <c:tx>
                <c:rich>
                  <a:bodyPr/>
                  <a:lstStyle/>
                  <a:p>
                    <a:r>
                      <a:rPr lang="en-US" dirty="0"/>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249-4B12-8DDE-C741A4768790}"/>
                </c:ext>
              </c:extLst>
            </c:dLbl>
            <c:dLbl>
              <c:idx val="2"/>
              <c:tx>
                <c:rich>
                  <a:bodyPr/>
                  <a:lstStyle/>
                  <a:p>
                    <a:r>
                      <a:rPr lang="en-US" dirty="0"/>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249-4B12-8DDE-C741A4768790}"/>
                </c:ext>
              </c:extLst>
            </c:dLbl>
            <c:dLbl>
              <c:idx val="3"/>
              <c:tx>
                <c:rich>
                  <a:bodyPr/>
                  <a:lstStyle/>
                  <a:p>
                    <a:r>
                      <a:rPr lang="en-US" dirty="0"/>
                      <a:t>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249-4B12-8DDE-C741A4768790}"/>
                </c:ext>
              </c:extLst>
            </c:dLbl>
            <c:dLbl>
              <c:idx val="4"/>
              <c:tx>
                <c:rich>
                  <a:bodyPr/>
                  <a:lstStyle/>
                  <a:p>
                    <a:r>
                      <a:rPr lang="en-US" dirty="0"/>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249-4B12-8DDE-C741A4768790}"/>
                </c:ext>
              </c:extLst>
            </c:dLbl>
            <c:dLbl>
              <c:idx val="5"/>
              <c:tx>
                <c:rich>
                  <a:bodyPr/>
                  <a:lstStyle/>
                  <a:p>
                    <a:r>
                      <a:rPr lang="en-US" dirty="0"/>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249-4B12-8DDE-C741A4768790}"/>
                </c:ext>
              </c:extLst>
            </c:dLbl>
            <c:dLbl>
              <c:idx val="6"/>
              <c:tx>
                <c:rich>
                  <a:bodyPr/>
                  <a:lstStyle/>
                  <a:p>
                    <a:r>
                      <a:rPr lang="en-US" dirty="0"/>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249-4B12-8DDE-C741A4768790}"/>
                </c:ext>
              </c:extLst>
            </c:dLbl>
            <c:dLbl>
              <c:idx val="7"/>
              <c:tx>
                <c:rich>
                  <a:bodyPr/>
                  <a:lstStyle/>
                  <a:p>
                    <a:r>
                      <a:rPr lang="en-US" dirty="0"/>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249-4B12-8DDE-C741A476879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גרפים!$B$43:$B$50</c:f>
              <c:strCache>
                <c:ptCount val="8"/>
                <c:pt idx="0">
                  <c:v>Q1.21</c:v>
                </c:pt>
                <c:pt idx="1">
                  <c:v>Q2.21</c:v>
                </c:pt>
                <c:pt idx="2">
                  <c:v>Q3.21</c:v>
                </c:pt>
                <c:pt idx="3">
                  <c:v>Q4.21</c:v>
                </c:pt>
                <c:pt idx="4">
                  <c:v>Q1.22</c:v>
                </c:pt>
                <c:pt idx="5">
                  <c:v>Q2.22</c:v>
                </c:pt>
                <c:pt idx="6">
                  <c:v>Q3.22</c:v>
                </c:pt>
                <c:pt idx="7">
                  <c:v>Q4.22</c:v>
                </c:pt>
              </c:strCache>
            </c:strRef>
          </c:cat>
          <c:val>
            <c:numRef>
              <c:f>גרפים!$C$43:$C$50</c:f>
              <c:numCache>
                <c:formatCode>_(* #,##0_);_(* \(#,##0\);_(* "-"??_);_(@_)</c:formatCode>
                <c:ptCount val="8"/>
                <c:pt idx="0">
                  <c:v>47900</c:v>
                </c:pt>
                <c:pt idx="1">
                  <c:v>56800</c:v>
                </c:pt>
                <c:pt idx="2">
                  <c:v>62700</c:v>
                </c:pt>
                <c:pt idx="3">
                  <c:v>65500</c:v>
                </c:pt>
                <c:pt idx="4">
                  <c:v>81400</c:v>
                </c:pt>
                <c:pt idx="5">
                  <c:v>89000</c:v>
                </c:pt>
                <c:pt idx="6">
                  <c:v>82500</c:v>
                </c:pt>
                <c:pt idx="7">
                  <c:v>87900</c:v>
                </c:pt>
              </c:numCache>
            </c:numRef>
          </c:val>
          <c:extLst>
            <c:ext xmlns:c16="http://schemas.microsoft.com/office/drawing/2014/chart" uri="{C3380CC4-5D6E-409C-BE32-E72D297353CC}">
              <c16:uniqueId val="{00000000-11BB-4CA9-B7D0-6E4F948B0570}"/>
            </c:ext>
          </c:extLst>
        </c:ser>
        <c:ser>
          <c:idx val="1"/>
          <c:order val="1"/>
          <c:tx>
            <c:strRef>
              <c:f>גרפים!$D$42</c:f>
              <c:strCache>
                <c:ptCount val="1"/>
                <c:pt idx="0">
                  <c:v>ישראל</c:v>
                </c:pt>
              </c:strCache>
            </c:strRef>
          </c:tx>
          <c:spPr>
            <a:solidFill>
              <a:srgbClr val="001347"/>
            </a:solidFill>
            <a:ln>
              <a:noFill/>
            </a:ln>
            <a:effectLst/>
            <a:sp3d/>
          </c:spPr>
          <c:invertIfNegative val="0"/>
          <c:dLbls>
            <c:dLbl>
              <c:idx val="0"/>
              <c:layout>
                <c:manualLayout>
                  <c:x val="-6.9306301765531776E-3"/>
                  <c:y val="-5.0202063372597689E-17"/>
                </c:manualLayout>
              </c:layout>
              <c:tx>
                <c:rich>
                  <a:bodyPr/>
                  <a:lstStyle/>
                  <a:p>
                    <a:r>
                      <a:rPr lang="en-US" dirty="0"/>
                      <a:t>338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249-4B12-8DDE-C741A4768790}"/>
                </c:ext>
              </c:extLst>
            </c:dLbl>
            <c:dLbl>
              <c:idx val="1"/>
              <c:layout>
                <c:manualLayout>
                  <c:x val="-1.3861260353106331E-2"/>
                  <c:y val="2.7383259987882368E-3"/>
                </c:manualLayout>
              </c:layout>
              <c:tx>
                <c:rich>
                  <a:bodyPr/>
                  <a:lstStyle/>
                  <a:p>
                    <a:r>
                      <a:rPr lang="en-US" dirty="0"/>
                      <a:t>346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249-4B12-8DDE-C741A4768790}"/>
                </c:ext>
              </c:extLst>
            </c:dLbl>
            <c:dLbl>
              <c:idx val="2"/>
              <c:layout>
                <c:manualLayout>
                  <c:x val="-9.7028822471744314E-3"/>
                  <c:y val="0"/>
                </c:manualLayout>
              </c:layout>
              <c:tx>
                <c:rich>
                  <a:bodyPr/>
                  <a:lstStyle/>
                  <a:p>
                    <a:r>
                      <a:rPr lang="en-US" dirty="0"/>
                      <a:t>359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249-4B12-8DDE-C741A4768790}"/>
                </c:ext>
              </c:extLst>
            </c:dLbl>
            <c:dLbl>
              <c:idx val="3"/>
              <c:layout>
                <c:manualLayout>
                  <c:x val="-1.2475134317795646E-2"/>
                  <c:y val="-1.0953303995152998E-2"/>
                </c:manualLayout>
              </c:layout>
              <c:tx>
                <c:rich>
                  <a:bodyPr/>
                  <a:lstStyle/>
                  <a:p>
                    <a:r>
                      <a:rPr lang="en-US" dirty="0"/>
                      <a:t>390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249-4B12-8DDE-C741A4768790}"/>
                </c:ext>
              </c:extLst>
            </c:dLbl>
            <c:dLbl>
              <c:idx val="4"/>
              <c:layout>
                <c:manualLayout>
                  <c:x val="-2.7545714770630496E-2"/>
                  <c:y val="-4.5379455957485677E-17"/>
                </c:manualLayout>
              </c:layout>
              <c:tx>
                <c:rich>
                  <a:bodyPr/>
                  <a:lstStyle/>
                  <a:p>
                    <a:r>
                      <a:rPr lang="en-US" dirty="0"/>
                      <a:t>422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1BB-4CA9-B7D0-6E4F948B0570}"/>
                </c:ext>
              </c:extLst>
            </c:dLbl>
            <c:dLbl>
              <c:idx val="5"/>
              <c:layout>
                <c:manualLayout>
                  <c:x val="-7.9015732639645571E-3"/>
                  <c:y val="-2.0266846634338608E-3"/>
                </c:manualLayout>
              </c:layout>
              <c:tx>
                <c:rich>
                  <a:bodyPr rot="0" spcFirstLastPara="1" vertOverflow="ellipsis" vert="horz" wrap="square" lIns="38100" tIns="19050" rIns="38100" bIns="19050" anchor="ctr" anchorCtr="0">
                    <a:noAutofit/>
                  </a:bodyPr>
                  <a:lstStyle/>
                  <a:p>
                    <a:pPr algn="ctr">
                      <a:defRPr lang="en-US" sz="1600" b="1" i="0" u="none" strike="noStrike" kern="1200" baseline="0">
                        <a:solidFill>
                          <a:schemeClr val="tx2"/>
                        </a:solidFill>
                        <a:latin typeface="+mn-lt"/>
                        <a:ea typeface="+mn-ea"/>
                        <a:cs typeface="+mn-cs"/>
                      </a:defRPr>
                    </a:pPr>
                    <a:r>
                      <a:rPr lang="en-US" sz="1600" b="1" i="0" u="none" strike="noStrike" kern="1200" baseline="0" dirty="0">
                        <a:solidFill>
                          <a:schemeClr val="tx2"/>
                        </a:solidFill>
                        <a:latin typeface="+mn-lt"/>
                        <a:ea typeface="+mn-ea"/>
                        <a:cs typeface="+mn-cs"/>
                      </a:rPr>
                      <a:t>477</a:t>
                    </a:r>
                  </a:p>
                </c:rich>
              </c:tx>
              <c:spPr>
                <a:noFill/>
                <a:ln>
                  <a:noFill/>
                </a:ln>
                <a:effectLst/>
              </c:spPr>
              <c:txPr>
                <a:bodyPr rot="0" spcFirstLastPara="1" vertOverflow="ellipsis" vert="horz" wrap="square" lIns="38100" tIns="19050" rIns="38100" bIns="19050" anchor="ctr" anchorCtr="0">
                  <a:noAutofit/>
                </a:bodyPr>
                <a:lstStyle/>
                <a:p>
                  <a:pPr algn="ctr">
                    <a:defRPr lang="en-US" sz="16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1314402342036442"/>
                      <c:h val="5.1114359499098573E-2"/>
                    </c:manualLayout>
                  </c15:layout>
                  <c15:showDataLabelsRange val="0"/>
                </c:ext>
                <c:ext xmlns:c16="http://schemas.microsoft.com/office/drawing/2014/chart" uri="{C3380CC4-5D6E-409C-BE32-E72D297353CC}">
                  <c16:uniqueId val="{00000004-11BB-4CA9-B7D0-6E4F948B0570}"/>
                </c:ext>
              </c:extLst>
            </c:dLbl>
            <c:dLbl>
              <c:idx val="6"/>
              <c:layout>
                <c:manualLayout>
                  <c:x val="-7.1863540585006304E-3"/>
                  <c:y val="5.4766519975764736E-3"/>
                </c:manualLayout>
              </c:layout>
              <c:tx>
                <c:rich>
                  <a:bodyPr/>
                  <a:lstStyle/>
                  <a:p>
                    <a:r>
                      <a:rPr lang="en-US" dirty="0"/>
                      <a:t>542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1BB-4CA9-B7D0-6E4F948B0570}"/>
                </c:ext>
              </c:extLst>
            </c:dLbl>
            <c:dLbl>
              <c:idx val="7"/>
              <c:layout>
                <c:manualLayout>
                  <c:x val="-9.7028822471745321E-3"/>
                  <c:y val="-2.5101031686298844E-17"/>
                </c:manualLayout>
              </c:layout>
              <c:tx>
                <c:rich>
                  <a:bodyPr/>
                  <a:lstStyle/>
                  <a:p>
                    <a:r>
                      <a:rPr lang="en-US" dirty="0"/>
                      <a:t>616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249-4B12-8DDE-C741A476879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גרפים!$B$43:$B$50</c:f>
              <c:strCache>
                <c:ptCount val="8"/>
                <c:pt idx="0">
                  <c:v>Q1.21</c:v>
                </c:pt>
                <c:pt idx="1">
                  <c:v>Q2.21</c:v>
                </c:pt>
                <c:pt idx="2">
                  <c:v>Q3.21</c:v>
                </c:pt>
                <c:pt idx="3">
                  <c:v>Q4.21</c:v>
                </c:pt>
                <c:pt idx="4">
                  <c:v>Q1.22</c:v>
                </c:pt>
                <c:pt idx="5">
                  <c:v>Q2.22</c:v>
                </c:pt>
                <c:pt idx="6">
                  <c:v>Q3.22</c:v>
                </c:pt>
                <c:pt idx="7">
                  <c:v>Q4.22</c:v>
                </c:pt>
              </c:strCache>
            </c:strRef>
          </c:cat>
          <c:val>
            <c:numRef>
              <c:f>גרפים!$D$43:$D$50</c:f>
              <c:numCache>
                <c:formatCode>_(* #,##0_);_(* \(#,##0\);_(* "-"??_);_(@_)</c:formatCode>
                <c:ptCount val="8"/>
                <c:pt idx="0">
                  <c:v>338000</c:v>
                </c:pt>
                <c:pt idx="1">
                  <c:v>346000</c:v>
                </c:pt>
                <c:pt idx="2">
                  <c:v>359000</c:v>
                </c:pt>
                <c:pt idx="3">
                  <c:v>390000</c:v>
                </c:pt>
                <c:pt idx="4">
                  <c:v>422000</c:v>
                </c:pt>
                <c:pt idx="5">
                  <c:v>477000</c:v>
                </c:pt>
                <c:pt idx="6">
                  <c:v>541800</c:v>
                </c:pt>
                <c:pt idx="7">
                  <c:v>615600</c:v>
                </c:pt>
              </c:numCache>
            </c:numRef>
          </c:val>
          <c:extLst>
            <c:ext xmlns:c16="http://schemas.microsoft.com/office/drawing/2014/chart" uri="{C3380CC4-5D6E-409C-BE32-E72D297353CC}">
              <c16:uniqueId val="{00000001-11BB-4CA9-B7D0-6E4F948B0570}"/>
            </c:ext>
          </c:extLst>
        </c:ser>
        <c:ser>
          <c:idx val="2"/>
          <c:order val="2"/>
          <c:tx>
            <c:strRef>
              <c:f>גרפים!$E$42</c:f>
              <c:strCache>
                <c:ptCount val="1"/>
                <c:pt idx="0">
                  <c:v>מאוחד</c:v>
                </c:pt>
              </c:strCache>
            </c:strRef>
          </c:tx>
          <c:spPr>
            <a:solidFill>
              <a:srgbClr val="00AEEF"/>
            </a:solidFill>
            <a:ln>
              <a:noFill/>
            </a:ln>
            <a:effectLst/>
            <a:sp3d/>
          </c:spPr>
          <c:invertIfNegative val="0"/>
          <c:dLbls>
            <c:dLbl>
              <c:idx val="0"/>
              <c:tx>
                <c:rich>
                  <a:bodyPr/>
                  <a:lstStyle/>
                  <a:p>
                    <a:r>
                      <a:rPr lang="en-US" dirty="0"/>
                      <a:t>386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8249-4B12-8DDE-C741A4768790}"/>
                </c:ext>
              </c:extLst>
            </c:dLbl>
            <c:dLbl>
              <c:idx val="1"/>
              <c:tx>
                <c:rich>
                  <a:bodyPr/>
                  <a:lstStyle/>
                  <a:p>
                    <a:r>
                      <a:rPr lang="en-US" dirty="0"/>
                      <a:t>403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8249-4B12-8DDE-C741A4768790}"/>
                </c:ext>
              </c:extLst>
            </c:dLbl>
            <c:dLbl>
              <c:idx val="2"/>
              <c:tx>
                <c:rich>
                  <a:bodyPr/>
                  <a:lstStyle/>
                  <a:p>
                    <a:r>
                      <a:rPr lang="en-US" dirty="0"/>
                      <a:t>422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8249-4B12-8DDE-C741A4768790}"/>
                </c:ext>
              </c:extLst>
            </c:dLbl>
            <c:dLbl>
              <c:idx val="3"/>
              <c:tx>
                <c:rich>
                  <a:bodyPr/>
                  <a:lstStyle/>
                  <a:p>
                    <a:r>
                      <a:rPr lang="en-US" dirty="0"/>
                      <a:t>455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249-4B12-8DDE-C741A4768790}"/>
                </c:ext>
              </c:extLst>
            </c:dLbl>
            <c:dLbl>
              <c:idx val="4"/>
              <c:tx>
                <c:rich>
                  <a:bodyPr/>
                  <a:lstStyle/>
                  <a:p>
                    <a:r>
                      <a:rPr lang="en-US" dirty="0"/>
                      <a:t>503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249-4B12-8DDE-C741A4768790}"/>
                </c:ext>
              </c:extLst>
            </c:dLbl>
            <c:dLbl>
              <c:idx val="5"/>
              <c:tx>
                <c:rich>
                  <a:bodyPr/>
                  <a:lstStyle/>
                  <a:p>
                    <a:r>
                      <a:rPr lang="en-US" dirty="0"/>
                      <a:t>566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249-4B12-8DDE-C741A4768790}"/>
                </c:ext>
              </c:extLst>
            </c:dLbl>
            <c:dLbl>
              <c:idx val="6"/>
              <c:tx>
                <c:rich>
                  <a:bodyPr/>
                  <a:lstStyle/>
                  <a:p>
                    <a:r>
                      <a:rPr lang="en-US" dirty="0"/>
                      <a:t>624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249-4B12-8DDE-C741A4768790}"/>
                </c:ext>
              </c:extLst>
            </c:dLbl>
            <c:dLbl>
              <c:idx val="7"/>
              <c:tx>
                <c:rich>
                  <a:bodyPr/>
                  <a:lstStyle/>
                  <a:p>
                    <a:r>
                      <a:rPr lang="en-US" dirty="0"/>
                      <a:t>697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49-4B12-8DDE-C741A476879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גרפים!$B$43:$B$50</c:f>
              <c:strCache>
                <c:ptCount val="8"/>
                <c:pt idx="0">
                  <c:v>Q1.21</c:v>
                </c:pt>
                <c:pt idx="1">
                  <c:v>Q2.21</c:v>
                </c:pt>
                <c:pt idx="2">
                  <c:v>Q3.21</c:v>
                </c:pt>
                <c:pt idx="3">
                  <c:v>Q4.21</c:v>
                </c:pt>
                <c:pt idx="4">
                  <c:v>Q1.22</c:v>
                </c:pt>
                <c:pt idx="5">
                  <c:v>Q2.22</c:v>
                </c:pt>
                <c:pt idx="6">
                  <c:v>Q3.22</c:v>
                </c:pt>
                <c:pt idx="7">
                  <c:v>Q4.22</c:v>
                </c:pt>
              </c:strCache>
            </c:strRef>
          </c:cat>
          <c:val>
            <c:numRef>
              <c:f>גרפים!$E$43:$E$50</c:f>
              <c:numCache>
                <c:formatCode>_(* #,##0_);_(* \(#,##0\);_(* "-"??_);_(@_)</c:formatCode>
                <c:ptCount val="8"/>
                <c:pt idx="0">
                  <c:v>385900</c:v>
                </c:pt>
                <c:pt idx="1">
                  <c:v>402800</c:v>
                </c:pt>
                <c:pt idx="2">
                  <c:v>421700</c:v>
                </c:pt>
                <c:pt idx="3">
                  <c:v>455500</c:v>
                </c:pt>
                <c:pt idx="4">
                  <c:v>503400</c:v>
                </c:pt>
                <c:pt idx="5">
                  <c:v>566000</c:v>
                </c:pt>
                <c:pt idx="6">
                  <c:v>624300</c:v>
                </c:pt>
                <c:pt idx="7">
                  <c:v>703500</c:v>
                </c:pt>
              </c:numCache>
            </c:numRef>
          </c:val>
          <c:extLst>
            <c:ext xmlns:c16="http://schemas.microsoft.com/office/drawing/2014/chart" uri="{C3380CC4-5D6E-409C-BE32-E72D297353CC}">
              <c16:uniqueId val="{00000002-11BB-4CA9-B7D0-6E4F948B0570}"/>
            </c:ext>
          </c:extLst>
        </c:ser>
        <c:dLbls>
          <c:showLegendKey val="0"/>
          <c:showVal val="1"/>
          <c:showCatName val="0"/>
          <c:showSerName val="0"/>
          <c:showPercent val="0"/>
          <c:showBubbleSize val="0"/>
        </c:dLbls>
        <c:gapWidth val="150"/>
        <c:shape val="box"/>
        <c:axId val="1019004800"/>
        <c:axId val="1019005632"/>
        <c:axId val="0"/>
      </c:bar3DChart>
      <c:catAx>
        <c:axId val="101900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9005632"/>
        <c:crosses val="autoZero"/>
        <c:auto val="1"/>
        <c:lblAlgn val="ctr"/>
        <c:lblOffset val="100"/>
        <c:noMultiLvlLbl val="0"/>
      </c:catAx>
      <c:valAx>
        <c:axId val="1019005632"/>
        <c:scaling>
          <c:orientation val="minMax"/>
        </c:scaling>
        <c:delete val="1"/>
        <c:axPos val="l"/>
        <c:numFmt formatCode="_(* #,##0_);_(* \(#,##0\);_(* &quot;-&quot;??_);_(@_)" sourceLinked="1"/>
        <c:majorTickMark val="none"/>
        <c:minorTickMark val="none"/>
        <c:tickLblPos val="nextTo"/>
        <c:crossAx val="10190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גרפים!$B$5:$B$12</c:f>
              <c:strCache>
                <c:ptCount val="8"/>
                <c:pt idx="0">
                  <c:v>Q1.21</c:v>
                </c:pt>
                <c:pt idx="1">
                  <c:v>Q2.21</c:v>
                </c:pt>
                <c:pt idx="2">
                  <c:v>Q3.21</c:v>
                </c:pt>
                <c:pt idx="3">
                  <c:v>Q4.21</c:v>
                </c:pt>
                <c:pt idx="4">
                  <c:v>Q1.22</c:v>
                </c:pt>
                <c:pt idx="5">
                  <c:v>Q2.22</c:v>
                </c:pt>
                <c:pt idx="6">
                  <c:v>Q3.22</c:v>
                </c:pt>
                <c:pt idx="7">
                  <c:v>Q4.22</c:v>
                </c:pt>
              </c:strCache>
            </c:strRef>
          </c:cat>
          <c:val>
            <c:numRef>
              <c:f>גרפים!$C$5:$C$12</c:f>
              <c:numCache>
                <c:formatCode>_(* #,##0_);_(* \(#,##0\);_(* "-"??_);_(@_)</c:formatCode>
                <c:ptCount val="8"/>
                <c:pt idx="0">
                  <c:v>338000</c:v>
                </c:pt>
                <c:pt idx="1">
                  <c:v>346000</c:v>
                </c:pt>
                <c:pt idx="2">
                  <c:v>359000</c:v>
                </c:pt>
                <c:pt idx="3">
                  <c:v>390000</c:v>
                </c:pt>
                <c:pt idx="4">
                  <c:v>422000</c:v>
                </c:pt>
                <c:pt idx="5">
                  <c:v>477000</c:v>
                </c:pt>
                <c:pt idx="6">
                  <c:v>541800</c:v>
                </c:pt>
                <c:pt idx="7">
                  <c:v>615600</c:v>
                </c:pt>
              </c:numCache>
            </c:numRef>
          </c:val>
          <c:extLst>
            <c:ext xmlns:c16="http://schemas.microsoft.com/office/drawing/2014/chart" uri="{C3380CC4-5D6E-409C-BE32-E72D297353CC}">
              <c16:uniqueId val="{00000000-CD40-4C15-82C6-F7E6C676CC37}"/>
            </c:ext>
          </c:extLst>
        </c:ser>
        <c:dLbls>
          <c:showLegendKey val="0"/>
          <c:showVal val="0"/>
          <c:showCatName val="0"/>
          <c:showSerName val="0"/>
          <c:showPercent val="0"/>
          <c:showBubbleSize val="0"/>
        </c:dLbls>
        <c:gapWidth val="150"/>
        <c:shape val="box"/>
        <c:axId val="1078304496"/>
        <c:axId val="625192608"/>
        <c:axId val="0"/>
      </c:bar3DChart>
      <c:catAx>
        <c:axId val="107830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625192608"/>
        <c:crosses val="autoZero"/>
        <c:auto val="1"/>
        <c:lblAlgn val="ctr"/>
        <c:lblOffset val="100"/>
        <c:noMultiLvlLbl val="0"/>
      </c:catAx>
      <c:valAx>
        <c:axId val="625192608"/>
        <c:scaling>
          <c:orientation val="minMax"/>
        </c:scaling>
        <c:delete val="1"/>
        <c:axPos val="l"/>
        <c:numFmt formatCode="_(* #,##0_);_(* \(#,##0\);_(* &quot;-&quot;??_);_(@_)" sourceLinked="1"/>
        <c:majorTickMark val="none"/>
        <c:minorTickMark val="none"/>
        <c:tickLblPos val="nextTo"/>
        <c:crossAx val="107830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גיליון1!$B$4</c:f>
              <c:strCache>
                <c:ptCount val="1"/>
                <c:pt idx="0">
                  <c:v>בלנדר ישראל</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גיליון1!$C$3:$G$3</c:f>
              <c:strCache>
                <c:ptCount val="5"/>
                <c:pt idx="0">
                  <c:v>Q4 2022</c:v>
                </c:pt>
                <c:pt idx="1">
                  <c:v>Q3 2022</c:v>
                </c:pt>
                <c:pt idx="2">
                  <c:v>Q2 2022</c:v>
                </c:pt>
                <c:pt idx="3">
                  <c:v>Q1 2022</c:v>
                </c:pt>
                <c:pt idx="4">
                  <c:v>Q4 2021</c:v>
                </c:pt>
              </c:strCache>
            </c:strRef>
          </c:cat>
          <c:val>
            <c:numRef>
              <c:f>גיליון1!$C$4:$G$4</c:f>
              <c:numCache>
                <c:formatCode>_(* #,##0_);_(* \(#,##0\);_(* "-"??_);_(@_)</c:formatCode>
                <c:ptCount val="5"/>
                <c:pt idx="0" formatCode="#,##0">
                  <c:v>56972</c:v>
                </c:pt>
                <c:pt idx="1">
                  <c:v>53339</c:v>
                </c:pt>
                <c:pt idx="2">
                  <c:v>48806</c:v>
                </c:pt>
                <c:pt idx="3">
                  <c:v>43662</c:v>
                </c:pt>
                <c:pt idx="4">
                  <c:v>40386</c:v>
                </c:pt>
              </c:numCache>
            </c:numRef>
          </c:val>
          <c:extLst>
            <c:ext xmlns:c16="http://schemas.microsoft.com/office/drawing/2014/chart" uri="{C3380CC4-5D6E-409C-BE32-E72D297353CC}">
              <c16:uniqueId val="{00000000-018A-4FB3-A7B8-999CBA777564}"/>
            </c:ext>
          </c:extLst>
        </c:ser>
        <c:dLbls>
          <c:showLegendKey val="0"/>
          <c:showVal val="1"/>
          <c:showCatName val="0"/>
          <c:showSerName val="0"/>
          <c:showPercent val="0"/>
          <c:showBubbleSize val="0"/>
        </c:dLbls>
        <c:gapWidth val="150"/>
        <c:shape val="box"/>
        <c:axId val="727924192"/>
        <c:axId val="1216392224"/>
        <c:axId val="0"/>
        <c:extLst>
          <c:ext xmlns:c15="http://schemas.microsoft.com/office/drawing/2012/chart" uri="{02D57815-91ED-43cb-92C2-25804820EDAC}">
            <c15:filteredBarSeries>
              <c15:ser>
                <c:idx val="1"/>
                <c:order val="1"/>
                <c:tx>
                  <c:strRef>
                    <c:extLst>
                      <c:ext uri="{02D57815-91ED-43cb-92C2-25804820EDAC}">
                        <c15:formulaRef>
                          <c15:sqref>גיליון1!$B$5</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גיליון1!$C$3:$G$3</c15:sqref>
                        </c15:formulaRef>
                      </c:ext>
                    </c:extLst>
                    <c:strCache>
                      <c:ptCount val="5"/>
                      <c:pt idx="0">
                        <c:v>Q4 2022</c:v>
                      </c:pt>
                      <c:pt idx="1">
                        <c:v>Q3 2022</c:v>
                      </c:pt>
                      <c:pt idx="2">
                        <c:v>Q2 2022</c:v>
                      </c:pt>
                      <c:pt idx="3">
                        <c:v>Q1 2022</c:v>
                      </c:pt>
                      <c:pt idx="4">
                        <c:v>Q4 2021</c:v>
                      </c:pt>
                    </c:strCache>
                  </c:strRef>
                </c:cat>
                <c:val>
                  <c:numRef>
                    <c:extLst>
                      <c:ext uri="{02D57815-91ED-43cb-92C2-25804820EDAC}">
                        <c15:formulaRef>
                          <c15:sqref>גיליון1!$C$5:$G$5</c15:sqref>
                        </c15:formulaRef>
                      </c:ext>
                    </c:extLst>
                    <c:numCache>
                      <c:formatCode>_(* #,##0_);_(* \(#,##0\);_(* "-"??_);_(@_)</c:formatCode>
                      <c:ptCount val="5"/>
                      <c:pt idx="0" formatCode="#,##0">
                        <c:v>10388</c:v>
                      </c:pt>
                      <c:pt idx="1">
                        <c:v>9267</c:v>
                      </c:pt>
                      <c:pt idx="2">
                        <c:v>8805</c:v>
                      </c:pt>
                      <c:pt idx="3">
                        <c:v>8071</c:v>
                      </c:pt>
                      <c:pt idx="4">
                        <c:v>7868</c:v>
                      </c:pt>
                    </c:numCache>
                  </c:numRef>
                </c:val>
                <c:extLst>
                  <c:ext xmlns:c16="http://schemas.microsoft.com/office/drawing/2014/chart" uri="{C3380CC4-5D6E-409C-BE32-E72D297353CC}">
                    <c16:uniqueId val="{00000001-018A-4FB3-A7B8-999CBA777564}"/>
                  </c:ext>
                </c:extLst>
              </c15:ser>
            </c15:filteredBarSeries>
          </c:ext>
        </c:extLst>
      </c:bar3DChart>
      <c:catAx>
        <c:axId val="72792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6392224"/>
        <c:crosses val="autoZero"/>
        <c:auto val="1"/>
        <c:lblAlgn val="ctr"/>
        <c:lblOffset val="100"/>
        <c:noMultiLvlLbl val="0"/>
      </c:catAx>
      <c:valAx>
        <c:axId val="1216392224"/>
        <c:scaling>
          <c:orientation val="minMax"/>
        </c:scaling>
        <c:delete val="1"/>
        <c:axPos val="r"/>
        <c:numFmt formatCode="#,##0" sourceLinked="1"/>
        <c:majorTickMark val="none"/>
        <c:minorTickMark val="none"/>
        <c:tickLblPos val="nextTo"/>
        <c:crossAx val="72792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'הלוואות שהועמדו ישראל  '!$N$20</c:f>
              <c:strCache>
                <c:ptCount val="1"/>
                <c:pt idx="0">
                  <c:v>הלוואות שהועמדו </c:v>
                </c:pt>
              </c:strCache>
            </c:strRef>
          </c:tx>
          <c:spPr>
            <a:solidFill>
              <a:srgbClr val="00AEEF"/>
            </a:solidFill>
            <a:ln>
              <a:noFill/>
            </a:ln>
            <a:effectLst/>
            <a:sp3d/>
          </c:spPr>
          <c:invertIfNegative val="0"/>
          <c:dLbls>
            <c:dLbl>
              <c:idx val="0"/>
              <c:layout>
                <c:manualLayout>
                  <c:x val="5.7941868337825731E-3"/>
                  <c:y val="-0.247303770357315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65-41CE-9A05-BA339F6456C2}"/>
                </c:ext>
              </c:extLst>
            </c:dLbl>
            <c:dLbl>
              <c:idx val="1"/>
              <c:layout>
                <c:manualLayout>
                  <c:x val="2.3176747335130293E-2"/>
                  <c:y val="-0.26185105096656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65-41CE-9A05-BA339F6456C2}"/>
                </c:ext>
              </c:extLst>
            </c:dLbl>
            <c:dLbl>
              <c:idx val="2"/>
              <c:layout>
                <c:manualLayout>
                  <c:x val="1.4485467084456326E-2"/>
                  <c:y val="-0.340406366256540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65-41CE-9A05-BA339F6456C2}"/>
                </c:ext>
              </c:extLst>
            </c:dLbl>
            <c:dLbl>
              <c:idx val="3"/>
              <c:layout>
                <c:manualLayout>
                  <c:x val="1.7382560501347611E-2"/>
                  <c:y val="-0.3927765764498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65-41CE-9A05-BA339F6456C2}"/>
                </c:ext>
              </c:extLst>
            </c:dLbl>
            <c:dLbl>
              <c:idx val="4"/>
              <c:layout>
                <c:manualLayout>
                  <c:x val="1.1588373667565146E-2"/>
                  <c:y val="-0.424780593790212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5-41CE-9A05-BA339F6456C2}"/>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'הלוואות שהועמדו ישראל  '!$O$19:$V$19</c:f>
              <c:strCache>
                <c:ptCount val="5"/>
                <c:pt idx="0">
                  <c:v>Q4-2021</c:v>
                </c:pt>
                <c:pt idx="1">
                  <c:v>Q1-2022</c:v>
                </c:pt>
                <c:pt idx="2">
                  <c:v>Q2 - 2022</c:v>
                </c:pt>
                <c:pt idx="3">
                  <c:v>Q3-2022</c:v>
                </c:pt>
                <c:pt idx="4">
                  <c:v>Q4-2022</c:v>
                </c:pt>
              </c:strCache>
              <c:extLst/>
            </c:strRef>
          </c:cat>
          <c:val>
            <c:numRef>
              <c:f>'הלוואות שהועמדו ישראל  '!$O$20:$V$20</c:f>
              <c:numCache>
                <c:formatCode>_(* #,##0_);_(* \(#,##0\);_(* "-"??_);_(@_)</c:formatCode>
                <c:ptCount val="5"/>
                <c:pt idx="0" formatCode="#,##0">
                  <c:v>68000</c:v>
                </c:pt>
                <c:pt idx="1">
                  <c:v>70400</c:v>
                </c:pt>
                <c:pt idx="2">
                  <c:v>99100</c:v>
                </c:pt>
                <c:pt idx="3" formatCode="_-* #,##0_-;\-* #,##0_-;_-* &quot;-&quot;??_-;_-@_-">
                  <c:v>115200</c:v>
                </c:pt>
                <c:pt idx="4" formatCode="_-* #,##0_-;\-* #,##0_-;_-* &quot;-&quot;??_-;_-@_-">
                  <c:v>126800</c:v>
                </c:pt>
              </c:numCache>
              <c:extLst/>
            </c:numRef>
          </c:val>
          <c:extLst>
            <c:ext xmlns:c16="http://schemas.microsoft.com/office/drawing/2014/chart" uri="{C3380CC4-5D6E-409C-BE32-E72D297353CC}">
              <c16:uniqueId val="{00000004-9065-41CE-9A05-BA339F6456C2}"/>
            </c:ext>
          </c:extLst>
        </c:ser>
        <c:dLbls>
          <c:showLegendKey val="0"/>
          <c:showVal val="1"/>
          <c:showCatName val="0"/>
          <c:showSerName val="0"/>
          <c:showPercent val="0"/>
          <c:showBubbleSize val="0"/>
        </c:dLbls>
        <c:gapWidth val="150"/>
        <c:shape val="box"/>
        <c:axId val="669433808"/>
        <c:axId val="669431312"/>
        <c:axId val="0"/>
      </c:bar3DChart>
      <c:catAx>
        <c:axId val="669433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669431312"/>
        <c:crosses val="autoZero"/>
        <c:auto val="1"/>
        <c:lblAlgn val="ctr"/>
        <c:lblOffset val="100"/>
        <c:noMultiLvlLbl val="0"/>
      </c:catAx>
      <c:valAx>
        <c:axId val="669431312"/>
        <c:scaling>
          <c:orientation val="minMax"/>
        </c:scaling>
        <c:delete val="1"/>
        <c:axPos val="l"/>
        <c:numFmt formatCode="#,##0" sourceLinked="1"/>
        <c:majorTickMark val="none"/>
        <c:minorTickMark val="none"/>
        <c:tickLblPos val="nextTo"/>
        <c:crossAx val="66943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113130781148434E-2"/>
          <c:y val="7.6954456645426939E-2"/>
          <c:w val="0.91276617890712108"/>
          <c:h val="0.88022923957635046"/>
        </c:manualLayout>
      </c:layout>
      <c:bar3DChart>
        <c:barDir val="col"/>
        <c:grouping val="clustered"/>
        <c:varyColors val="0"/>
        <c:ser>
          <c:idx val="0"/>
          <c:order val="0"/>
          <c:tx>
            <c:strRef>
              <c:f>'גיליון 19 במצגת -קצב העמדות שנת'!$B$4</c:f>
              <c:strCache>
                <c:ptCount val="1"/>
                <c:pt idx="0">
                  <c:v>קצב העמדות שנתי</c:v>
                </c:pt>
              </c:strCache>
            </c:strRef>
          </c:tx>
          <c:spPr>
            <a:solidFill>
              <a:srgbClr val="00AEEF"/>
            </a:solidFill>
            <a:ln>
              <a:noFill/>
            </a:ln>
            <a:effectLst/>
            <a:sp3d/>
          </c:spPr>
          <c:invertIfNegative val="0"/>
          <c:dLbls>
            <c:dLbl>
              <c:idx val="0"/>
              <c:layout>
                <c:manualLayout>
                  <c:x val="1.519225075587427E-2"/>
                  <c:y val="-1.4900625732418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54-FF48-B47C-63EC85C9F54F}"/>
                </c:ext>
              </c:extLst>
            </c:dLbl>
            <c:dLbl>
              <c:idx val="1"/>
              <c:layout>
                <c:manualLayout>
                  <c:x val="1.8990313444842859E-2"/>
                  <c:y val="-1.4900625732418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54-FF48-B47C-63EC85C9F54F}"/>
                </c:ext>
              </c:extLst>
            </c:dLbl>
            <c:dLbl>
              <c:idx val="2"/>
              <c:layout>
                <c:manualLayout>
                  <c:x val="1.8990313444842859E-2"/>
                  <c:y val="-1.4900625732418552E-2"/>
                </c:manualLayout>
              </c:layout>
              <c:tx>
                <c:rich>
                  <a:bodyPr/>
                  <a:lstStyle/>
                  <a:p>
                    <a:r>
                      <a:rPr lang="en-US" dirty="0"/>
                      <a:t>411,500</a:t>
                    </a:r>
                  </a:p>
                </c:rich>
              </c:tx>
              <c:showLegendKey val="0"/>
              <c:showVal val="1"/>
              <c:showCatName val="0"/>
              <c:showSerName val="0"/>
              <c:showPercent val="0"/>
              <c:showBubbleSize val="0"/>
              <c:extLst>
                <c:ext xmlns:c15="http://schemas.microsoft.com/office/drawing/2012/chart" uri="{CE6537A1-D6FC-4f65-9D91-7224C49458BB}">
                  <c15:layout>
                    <c:manualLayout>
                      <c:w val="0.22097128724419152"/>
                      <c:h val="5.9870714192857742E-2"/>
                    </c:manualLayout>
                  </c15:layout>
                  <c15:showDataLabelsRange val="0"/>
                </c:ext>
                <c:ext xmlns:c16="http://schemas.microsoft.com/office/drawing/2014/chart" uri="{C3380CC4-5D6E-409C-BE32-E72D297353CC}">
                  <c16:uniqueId val="{00000000-5003-4747-BAA5-EDFB23A4C5DD}"/>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 19 במצגת -קצב העמדות שנת'!$C$3:$F$3</c:f>
              <c:numCache>
                <c:formatCode>General</c:formatCode>
                <c:ptCount val="3"/>
                <c:pt idx="0">
                  <c:v>2020</c:v>
                </c:pt>
                <c:pt idx="1">
                  <c:v>2021</c:v>
                </c:pt>
                <c:pt idx="2">
                  <c:v>2022</c:v>
                </c:pt>
              </c:numCache>
              <c:extLst/>
            </c:numRef>
          </c:cat>
          <c:val>
            <c:numRef>
              <c:f>'גיליון 19 במצגת -קצב העמדות שנת'!$C$4:$F$4</c:f>
              <c:numCache>
                <c:formatCode>_-* #,##0_-;\-* #,##0_-;_-* "-"??_-;_-@_-</c:formatCode>
                <c:ptCount val="3"/>
                <c:pt idx="0">
                  <c:v>177300</c:v>
                </c:pt>
                <c:pt idx="1">
                  <c:v>212000</c:v>
                </c:pt>
                <c:pt idx="2">
                  <c:v>411504.56844</c:v>
                </c:pt>
              </c:numCache>
              <c:extLst/>
            </c:numRef>
          </c:val>
          <c:extLst>
            <c:ext xmlns:c16="http://schemas.microsoft.com/office/drawing/2014/chart" uri="{C3380CC4-5D6E-409C-BE32-E72D297353CC}">
              <c16:uniqueId val="{00000000-E49F-4A17-8AA1-B65D672D9817}"/>
            </c:ext>
          </c:extLst>
        </c:ser>
        <c:dLbls>
          <c:showLegendKey val="0"/>
          <c:showVal val="0"/>
          <c:showCatName val="0"/>
          <c:showSerName val="0"/>
          <c:showPercent val="0"/>
          <c:showBubbleSize val="0"/>
        </c:dLbls>
        <c:gapWidth val="150"/>
        <c:shape val="box"/>
        <c:axId val="1673121264"/>
        <c:axId val="1567217408"/>
        <c:axId val="0"/>
      </c:bar3DChart>
      <c:catAx>
        <c:axId val="1673121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1567217408"/>
        <c:crosses val="autoZero"/>
        <c:auto val="1"/>
        <c:lblAlgn val="ctr"/>
        <c:lblOffset val="100"/>
        <c:noMultiLvlLbl val="0"/>
      </c:catAx>
      <c:valAx>
        <c:axId val="1567217408"/>
        <c:scaling>
          <c:orientation val="minMax"/>
        </c:scaling>
        <c:delete val="1"/>
        <c:axPos val="l"/>
        <c:numFmt formatCode="_-* #,##0_-;\-* #,##0_-;_-* &quot;-&quot;??_-;_-@_-" sourceLinked="1"/>
        <c:majorTickMark val="none"/>
        <c:minorTickMark val="none"/>
        <c:tickLblPos val="nextTo"/>
        <c:crossAx val="1673121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 חדש'!$G$2</c:f>
              <c:strCache>
                <c:ptCount val="1"/>
                <c:pt idx="0">
                  <c:v>הכנסות אירופה</c:v>
                </c:pt>
              </c:strCache>
            </c:strRef>
          </c:tx>
          <c:spPr>
            <a:solidFill>
              <a:srgbClr val="00AEEF"/>
            </a:solidFill>
            <a:ln>
              <a:noFill/>
            </a:ln>
            <a:effectLst/>
            <a:sp3d/>
          </c:spPr>
          <c:invertIfNegative val="0"/>
          <c:dLbls>
            <c:dLbl>
              <c:idx val="0"/>
              <c:layout>
                <c:manualLayout>
                  <c:x val="2.0050125313283207E-2"/>
                  <c:y val="-1.1678730089834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20-4AB6-9E06-724CDE2F0901}"/>
                </c:ext>
              </c:extLst>
            </c:dLbl>
            <c:dLbl>
              <c:idx val="1"/>
              <c:layout>
                <c:manualLayout>
                  <c:x val="2.0050125313283162E-2"/>
                  <c:y val="-1.4598412612292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20-4AB6-9E06-724CDE2F0901}"/>
                </c:ext>
              </c:extLst>
            </c:dLbl>
            <c:dLbl>
              <c:idx val="2"/>
              <c:layout>
                <c:manualLayout>
                  <c:x val="2.0050125313283207E-2"/>
                  <c:y val="-1.4598412612292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20-4AB6-9E06-724CDE2F0901}"/>
                </c:ext>
              </c:extLst>
            </c:dLbl>
            <c:dLbl>
              <c:idx val="3"/>
              <c:layout>
                <c:manualLayout>
                  <c:x val="1.2531328320801912E-2"/>
                  <c:y val="-8.75904756737569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20-4AB6-9E06-724CDE2F0901}"/>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 חדש'!$F$3:$F$6</c:f>
              <c:strCache>
                <c:ptCount val="4"/>
                <c:pt idx="0">
                  <c:v>H1-2021</c:v>
                </c:pt>
                <c:pt idx="1">
                  <c:v>H2-2021</c:v>
                </c:pt>
                <c:pt idx="2">
                  <c:v>H1-2022</c:v>
                </c:pt>
                <c:pt idx="3">
                  <c:v>H2-2022</c:v>
                </c:pt>
              </c:strCache>
            </c:strRef>
          </c:cat>
          <c:val>
            <c:numRef>
              <c:f>'הכנסות חדש'!$G$3:$G$6</c:f>
              <c:numCache>
                <c:formatCode>_-* #,##0_-;\-* #,##0_-;_-* "-"??_-;_-@_-</c:formatCode>
                <c:ptCount val="4"/>
                <c:pt idx="0">
                  <c:v>3200</c:v>
                </c:pt>
                <c:pt idx="1">
                  <c:v>3400</c:v>
                </c:pt>
                <c:pt idx="2">
                  <c:v>4500</c:v>
                </c:pt>
                <c:pt idx="3">
                  <c:v>4800</c:v>
                </c:pt>
              </c:numCache>
            </c:numRef>
          </c:val>
          <c:extLst>
            <c:ext xmlns:c16="http://schemas.microsoft.com/office/drawing/2014/chart" uri="{C3380CC4-5D6E-409C-BE32-E72D297353CC}">
              <c16:uniqueId val="{00000000-016C-4141-A4F4-55BA41CE960D}"/>
            </c:ext>
          </c:extLst>
        </c:ser>
        <c:dLbls>
          <c:showLegendKey val="0"/>
          <c:showVal val="1"/>
          <c:showCatName val="0"/>
          <c:showSerName val="0"/>
          <c:showPercent val="0"/>
          <c:showBubbleSize val="0"/>
        </c:dLbls>
        <c:gapWidth val="150"/>
        <c:shape val="box"/>
        <c:axId val="945487992"/>
        <c:axId val="945492312"/>
        <c:axId val="0"/>
      </c:bar3DChart>
      <c:catAx>
        <c:axId val="945487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945492312"/>
        <c:crosses val="autoZero"/>
        <c:auto val="1"/>
        <c:lblAlgn val="ctr"/>
        <c:lblOffset val="100"/>
        <c:noMultiLvlLbl val="0"/>
      </c:catAx>
      <c:valAx>
        <c:axId val="945492312"/>
        <c:scaling>
          <c:orientation val="minMax"/>
        </c:scaling>
        <c:delete val="1"/>
        <c:axPos val="l"/>
        <c:numFmt formatCode="_-* #,##0_-;\-* #,##0_-;_-* &quot;-&quot;??_-;_-@_-" sourceLinked="1"/>
        <c:majorTickMark val="none"/>
        <c:minorTickMark val="none"/>
        <c:tickLblPos val="nextTo"/>
        <c:crossAx val="945487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088630753995045E-2"/>
          <c:y val="3.3672387196297726E-2"/>
          <c:w val="0.94782273849200993"/>
          <c:h val="0.86008580794446587"/>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גרפים!$B$26:$B$33</c:f>
              <c:strCache>
                <c:ptCount val="8"/>
                <c:pt idx="0">
                  <c:v>Q1.21</c:v>
                </c:pt>
                <c:pt idx="1">
                  <c:v>Q2.21</c:v>
                </c:pt>
                <c:pt idx="2">
                  <c:v>Q3.21</c:v>
                </c:pt>
                <c:pt idx="3">
                  <c:v>Q4.21</c:v>
                </c:pt>
                <c:pt idx="4">
                  <c:v>Q1.22</c:v>
                </c:pt>
                <c:pt idx="5">
                  <c:v>Q2.22</c:v>
                </c:pt>
                <c:pt idx="6">
                  <c:v>Q3.22</c:v>
                </c:pt>
                <c:pt idx="7">
                  <c:v>Q4.22</c:v>
                </c:pt>
              </c:strCache>
            </c:strRef>
          </c:cat>
          <c:val>
            <c:numRef>
              <c:f>גרפים!$C$26:$C$33</c:f>
              <c:numCache>
                <c:formatCode>_(* #,##0_);_(* \(#,##0\);_(* "-"??_);_(@_)</c:formatCode>
                <c:ptCount val="8"/>
                <c:pt idx="0">
                  <c:v>47900</c:v>
                </c:pt>
                <c:pt idx="1">
                  <c:v>56800</c:v>
                </c:pt>
                <c:pt idx="2">
                  <c:v>62700</c:v>
                </c:pt>
                <c:pt idx="3">
                  <c:v>65500</c:v>
                </c:pt>
                <c:pt idx="4">
                  <c:v>81400</c:v>
                </c:pt>
                <c:pt idx="5">
                  <c:v>89000</c:v>
                </c:pt>
                <c:pt idx="6">
                  <c:v>82500</c:v>
                </c:pt>
                <c:pt idx="7">
                  <c:v>81200</c:v>
                </c:pt>
              </c:numCache>
            </c:numRef>
          </c:val>
          <c:extLst>
            <c:ext xmlns:c16="http://schemas.microsoft.com/office/drawing/2014/chart" uri="{C3380CC4-5D6E-409C-BE32-E72D297353CC}">
              <c16:uniqueId val="{00000000-5A7E-4484-B7F9-1D913D40266D}"/>
            </c:ext>
          </c:extLst>
        </c:ser>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dLbl>
              <c:idx val="0"/>
              <c:layout>
                <c:manualLayout>
                  <c:x val="-6.7745486163810167E-2"/>
                  <c:y val="-4.3717532417238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A4-4D3F-8851-34840381A16B}"/>
                </c:ext>
              </c:extLst>
            </c:dLbl>
            <c:dLbl>
              <c:idx val="1"/>
              <c:layout>
                <c:manualLayout>
                  <c:x val="-4.6151869051587351E-2"/>
                  <c:y val="-3.7223261900819057E-3"/>
                </c:manualLayout>
              </c:layout>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4A4-4D3F-8851-34840381A16B}"/>
                </c:ext>
              </c:extLst>
            </c:dLbl>
            <c:dLbl>
              <c:idx val="2"/>
              <c:layout>
                <c:manualLayout>
                  <c:x val="-5.0347493510822523E-2"/>
                  <c:y val="-7.4446523801638114E-3"/>
                </c:manualLayout>
              </c:layout>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4A4-4D3F-8851-34840381A16B}"/>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'כשלK+ APR ישראל'!$H$7:$J$7</c:f>
              <c:numCache>
                <c:formatCode>General</c:formatCode>
                <c:ptCount val="3"/>
                <c:pt idx="0">
                  <c:v>2022</c:v>
                </c:pt>
                <c:pt idx="1">
                  <c:v>2021</c:v>
                </c:pt>
                <c:pt idx="2">
                  <c:v>2020</c:v>
                </c:pt>
              </c:numCache>
            </c:numRef>
          </c:cat>
          <c:val>
            <c:numRef>
              <c:f>'כשלK+ APR ישראל'!$H$8:$J$8</c:f>
              <c:numCache>
                <c:formatCode>0.00%</c:formatCode>
                <c:ptCount val="3"/>
                <c:pt idx="0">
                  <c:v>1.95E-2</c:v>
                </c:pt>
                <c:pt idx="1">
                  <c:v>2.3E-2</c:v>
                </c:pt>
                <c:pt idx="2">
                  <c:v>2.3E-2</c:v>
                </c:pt>
              </c:numCache>
            </c:numRef>
          </c:val>
          <c:extLst>
            <c:ext xmlns:c16="http://schemas.microsoft.com/office/drawing/2014/chart" uri="{C3380CC4-5D6E-409C-BE32-E72D297353CC}">
              <c16:uniqueId val="{00000000-64A4-4D3F-8851-34840381A16B}"/>
            </c:ext>
          </c:extLst>
        </c:ser>
        <c:ser>
          <c:idx val="1"/>
          <c:order val="1"/>
          <c:tx>
            <c:strRef>
              <c:f>'כשלK+ APR ישראל'!$G$9</c:f>
              <c:strCache>
                <c:ptCount val="1"/>
                <c:pt idx="0">
                  <c:v>עלות ממשית ממוצע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'כשלK+ APR ישראל'!$H$7:$J$7</c:f>
              <c:numCache>
                <c:formatCode>General</c:formatCode>
                <c:ptCount val="3"/>
                <c:pt idx="0">
                  <c:v>2022</c:v>
                </c:pt>
                <c:pt idx="1">
                  <c:v>2021</c:v>
                </c:pt>
                <c:pt idx="2">
                  <c:v>2020</c:v>
                </c:pt>
              </c:numCache>
            </c:numRef>
          </c:cat>
          <c:val>
            <c:numRef>
              <c:f>'כשלK+ APR ישראל'!$H$9:$J$9</c:f>
              <c:numCache>
                <c:formatCode>0.00%</c:formatCode>
                <c:ptCount val="3"/>
                <c:pt idx="0">
                  <c:v>0.12740000000000001</c:v>
                </c:pt>
                <c:pt idx="1">
                  <c:v>0.1139</c:v>
                </c:pt>
                <c:pt idx="2">
                  <c:v>0.1197</c:v>
                </c:pt>
              </c:numCache>
            </c:numRef>
          </c:val>
          <c:extLst>
            <c:ext xmlns:c16="http://schemas.microsoft.com/office/drawing/2014/chart" uri="{C3380CC4-5D6E-409C-BE32-E72D297353CC}">
              <c16:uniqueId val="{00000001-64A4-4D3F-8851-34840381A16B}"/>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legend>
      <c:legendPos val="b"/>
      <c:layout>
        <c:manualLayout>
          <c:xMode val="edge"/>
          <c:yMode val="edge"/>
          <c:x val="1.4355694121551951E-2"/>
          <c:y val="0.89999562824675827"/>
          <c:w val="0.93976374434573662"/>
          <c:h val="7.377385230289847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dLbl>
              <c:idx val="0"/>
              <c:layout>
                <c:manualLayout>
                  <c:x val="-7.2056839796935723E-2"/>
                  <c:y val="-1.445178792513291E-2"/>
                </c:manualLayout>
              </c:layout>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1E6-4EE2-8E51-F6F6739B100B}"/>
                </c:ext>
              </c:extLst>
            </c:dLbl>
            <c:dLbl>
              <c:idx val="1"/>
              <c:layout>
                <c:manualLayout>
                  <c:x val="-7.2056485186503816E-2"/>
                  <c:y val="-1.8064734906416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E6-4EE2-8E51-F6F6739B100B}"/>
                </c:ext>
              </c:extLst>
            </c:dLbl>
            <c:dLbl>
              <c:idx val="2"/>
              <c:layout>
                <c:manualLayout>
                  <c:x val="-6.7553287309627383E-2"/>
                  <c:y val="-1.8064734906416271E-2"/>
                </c:manualLayout>
              </c:layout>
              <c:tx>
                <c:rich>
                  <a:bodyPr/>
                  <a:lstStyle/>
                  <a:p>
                    <a:r>
                      <a:rPr lang="en-US" dirty="0"/>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1E6-4EE2-8E51-F6F6739B100B}"/>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'כשל + APR אירופה '!$H$7:$J$7</c:f>
              <c:numCache>
                <c:formatCode>General</c:formatCode>
                <c:ptCount val="3"/>
                <c:pt idx="0">
                  <c:v>2022</c:v>
                </c:pt>
                <c:pt idx="1">
                  <c:v>2021</c:v>
                </c:pt>
                <c:pt idx="2">
                  <c:v>2020</c:v>
                </c:pt>
              </c:numCache>
            </c:numRef>
          </c:cat>
          <c:val>
            <c:numRef>
              <c:f>'כשל + APR אירופה '!$H$8:$J$8</c:f>
              <c:numCache>
                <c:formatCode>0.0%</c:formatCode>
                <c:ptCount val="3"/>
                <c:pt idx="0" formatCode="0.00%">
                  <c:v>1.6E-2</c:v>
                </c:pt>
                <c:pt idx="1">
                  <c:v>1.4999999999999999E-2</c:v>
                </c:pt>
                <c:pt idx="2" formatCode="0.00%">
                  <c:v>3.5999999999999997E-2</c:v>
                </c:pt>
              </c:numCache>
            </c:numRef>
          </c:val>
          <c:extLst>
            <c:ext xmlns:c16="http://schemas.microsoft.com/office/drawing/2014/chart" uri="{C3380CC4-5D6E-409C-BE32-E72D297353CC}">
              <c16:uniqueId val="{00000000-11E6-4EE2-8E51-F6F6739B100B}"/>
            </c:ext>
          </c:extLst>
        </c:ser>
        <c:ser>
          <c:idx val="1"/>
          <c:order val="1"/>
          <c:tx>
            <c:strRef>
              <c:f>'כשל + APR אירופה '!$G$9</c:f>
              <c:strCache>
                <c:ptCount val="1"/>
                <c:pt idx="0">
                  <c:v>עלות ממשית ממוצע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'כשל + APR אירופה '!$H$7:$J$7</c:f>
              <c:numCache>
                <c:formatCode>General</c:formatCode>
                <c:ptCount val="3"/>
                <c:pt idx="0">
                  <c:v>2022</c:v>
                </c:pt>
                <c:pt idx="1">
                  <c:v>2021</c:v>
                </c:pt>
                <c:pt idx="2">
                  <c:v>2020</c:v>
                </c:pt>
              </c:numCache>
            </c:numRef>
          </c:cat>
          <c:val>
            <c:numRef>
              <c:f>'כשל + APR אירופה '!$H$9:$J$9</c:f>
              <c:numCache>
                <c:formatCode>0.0%</c:formatCode>
                <c:ptCount val="3"/>
                <c:pt idx="0">
                  <c:v>0.214</c:v>
                </c:pt>
                <c:pt idx="1">
                  <c:v>0.17799999999999999</c:v>
                </c:pt>
                <c:pt idx="2">
                  <c:v>0.19800000000000001</c:v>
                </c:pt>
              </c:numCache>
            </c:numRef>
          </c:val>
          <c:extLst>
            <c:ext xmlns:c16="http://schemas.microsoft.com/office/drawing/2014/chart" uri="{C3380CC4-5D6E-409C-BE32-E72D297353CC}">
              <c16:uniqueId val="{00000001-11E6-4EE2-8E51-F6F6739B100B}"/>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4694592"/>
        <c:crosses val="autoZero"/>
        <c:auto val="1"/>
        <c:lblAlgn val="ctr"/>
        <c:lblOffset val="100"/>
        <c:noMultiLvlLbl val="0"/>
      </c:catAx>
      <c:valAx>
        <c:axId val="1174694592"/>
        <c:scaling>
          <c:orientation val="minMax"/>
        </c:scaling>
        <c:delete val="1"/>
        <c:axPos val="r"/>
        <c:numFmt formatCode="0.00%" sourceLinked="1"/>
        <c:majorTickMark val="none"/>
        <c:minorTickMark val="none"/>
        <c:tickLblPos val="nextTo"/>
        <c:crossAx val="117468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'הכנסות חדש'!$G$2</c:f>
              <c:strCache>
                <c:ptCount val="1"/>
                <c:pt idx="0">
                  <c:v>הכנסות אירופה</c:v>
                </c:pt>
              </c:strCache>
            </c:strRef>
          </c:tx>
          <c:spPr>
            <a:solidFill>
              <a:srgbClr val="FFC000"/>
            </a:solidFill>
            <a:ln>
              <a:noFill/>
            </a:ln>
            <a:effectLst/>
            <a:sp3d/>
          </c:spPr>
          <c:invertIfNegative val="0"/>
          <c:dLbls>
            <c:dLbl>
              <c:idx val="0"/>
              <c:layout>
                <c:manualLayout>
                  <c:x val="-1.4139273401666475E-2"/>
                  <c:y val="-8.9975224932158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A0-4E2B-881B-F3338CEA27AD}"/>
                </c:ext>
              </c:extLst>
            </c:dLbl>
            <c:dLbl>
              <c:idx val="1"/>
              <c:layout>
                <c:manualLayout>
                  <c:x val="-7.0696367008332376E-3"/>
                  <c:y val="-2.9991741644053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A0-4E2B-881B-F3338CEA27AD}"/>
                </c:ext>
              </c:extLst>
            </c:dLbl>
            <c:dLbl>
              <c:idx val="2"/>
              <c:layout>
                <c:manualLayout>
                  <c:x val="-8.4835640409999889E-3"/>
                  <c:y val="-8.9975224932158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A0-4E2B-881B-F3338CEA27AD}"/>
                </c:ext>
              </c:extLst>
            </c:dLbl>
            <c:dLbl>
              <c:idx val="3"/>
              <c:layout>
                <c:manualLayout>
                  <c:x val="-8.4835640409998848E-3"/>
                  <c:y val="-1.499587082202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A0-4E2B-881B-F3338CEA27AD}"/>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 חדש'!$F$3:$F$6</c:f>
              <c:strCache>
                <c:ptCount val="4"/>
                <c:pt idx="0">
                  <c:v>H1-2021</c:v>
                </c:pt>
                <c:pt idx="1">
                  <c:v>H2-2021</c:v>
                </c:pt>
                <c:pt idx="2">
                  <c:v>H1-2022</c:v>
                </c:pt>
                <c:pt idx="3">
                  <c:v>H2-2022</c:v>
                </c:pt>
              </c:strCache>
            </c:strRef>
          </c:cat>
          <c:val>
            <c:numRef>
              <c:f>'הכנסות חדש'!$G$3:$G$6</c:f>
              <c:numCache>
                <c:formatCode>_-* #,##0_-;\-* #,##0_-;_-* "-"??_-;_-@_-</c:formatCode>
                <c:ptCount val="4"/>
                <c:pt idx="0">
                  <c:v>3200</c:v>
                </c:pt>
                <c:pt idx="1">
                  <c:v>3400</c:v>
                </c:pt>
                <c:pt idx="2">
                  <c:v>4500</c:v>
                </c:pt>
                <c:pt idx="3">
                  <c:v>4800</c:v>
                </c:pt>
              </c:numCache>
            </c:numRef>
          </c:val>
          <c:extLst>
            <c:ext xmlns:c16="http://schemas.microsoft.com/office/drawing/2014/chart" uri="{C3380CC4-5D6E-409C-BE32-E72D297353CC}">
              <c16:uniqueId val="{00000000-8DA0-4E2B-881B-F3338CEA27AD}"/>
            </c:ext>
          </c:extLst>
        </c:ser>
        <c:ser>
          <c:idx val="1"/>
          <c:order val="1"/>
          <c:tx>
            <c:strRef>
              <c:f>'הכנסות חדש'!$H$2</c:f>
              <c:strCache>
                <c:ptCount val="1"/>
                <c:pt idx="0">
                  <c:v>הכנסות ישראל</c:v>
                </c:pt>
              </c:strCache>
            </c:strRef>
          </c:tx>
          <c:spPr>
            <a:solidFill>
              <a:srgbClr val="001347"/>
            </a:solidFill>
            <a:ln>
              <a:noFill/>
            </a:ln>
            <a:effectLst/>
            <a:sp3d/>
          </c:spPr>
          <c:invertIfNegative val="0"/>
          <c:dLbls>
            <c:dLbl>
              <c:idx val="0"/>
              <c:layout>
                <c:manualLayout>
                  <c:x val="-1.696712808199977E-2"/>
                  <c:y val="-8.9975224932158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A0-4E2B-881B-F3338CEA27AD}"/>
                </c:ext>
              </c:extLst>
            </c:dLbl>
            <c:dLbl>
              <c:idx val="1"/>
              <c:layout>
                <c:manualLayout>
                  <c:x val="-1.2725346061499878E-2"/>
                  <c:y val="-2.9991741644052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A0-4E2B-881B-F3338CEA27AD}"/>
                </c:ext>
              </c:extLst>
            </c:dLbl>
            <c:dLbl>
              <c:idx val="2"/>
              <c:layout>
                <c:manualLayout>
                  <c:x val="-9.8974913811665319E-3"/>
                  <c:y val="-2.9991741644052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A0-4E2B-881B-F3338CEA27AD}"/>
                </c:ext>
              </c:extLst>
            </c:dLbl>
            <c:dLbl>
              <c:idx val="3"/>
              <c:layout>
                <c:manualLayout>
                  <c:x val="-1.272534606149993E-2"/>
                  <c:y val="-1.7995044986431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A0-4E2B-881B-F3338CEA27AD}"/>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 חדש'!$F$3:$F$6</c:f>
              <c:strCache>
                <c:ptCount val="4"/>
                <c:pt idx="0">
                  <c:v>H1-2021</c:v>
                </c:pt>
                <c:pt idx="1">
                  <c:v>H2-2021</c:v>
                </c:pt>
                <c:pt idx="2">
                  <c:v>H1-2022</c:v>
                </c:pt>
                <c:pt idx="3">
                  <c:v>H2-2022</c:v>
                </c:pt>
              </c:strCache>
            </c:strRef>
          </c:cat>
          <c:val>
            <c:numRef>
              <c:f>'הכנסות חדש'!$H$3:$H$6</c:f>
              <c:numCache>
                <c:formatCode>_-* #,##0_-;\-* #,##0_-;_-* "-"??_-;_-@_-</c:formatCode>
                <c:ptCount val="4"/>
                <c:pt idx="0">
                  <c:v>14300</c:v>
                </c:pt>
                <c:pt idx="1">
                  <c:v>18000</c:v>
                </c:pt>
                <c:pt idx="2">
                  <c:v>20800</c:v>
                </c:pt>
                <c:pt idx="3">
                  <c:v>31500</c:v>
                </c:pt>
              </c:numCache>
            </c:numRef>
          </c:val>
          <c:extLst>
            <c:ext xmlns:c16="http://schemas.microsoft.com/office/drawing/2014/chart" uri="{C3380CC4-5D6E-409C-BE32-E72D297353CC}">
              <c16:uniqueId val="{00000001-8DA0-4E2B-881B-F3338CEA27AD}"/>
            </c:ext>
          </c:extLst>
        </c:ser>
        <c:ser>
          <c:idx val="2"/>
          <c:order val="2"/>
          <c:tx>
            <c:strRef>
              <c:f>'הכנסות חדש'!$I$2</c:f>
              <c:strCache>
                <c:ptCount val="1"/>
                <c:pt idx="0">
                  <c:v>מאוחד</c:v>
                </c:pt>
              </c:strCache>
            </c:strRef>
          </c:tx>
          <c:spPr>
            <a:solidFill>
              <a:srgbClr val="00AEEF"/>
            </a:solidFill>
            <a:ln>
              <a:noFill/>
            </a:ln>
            <a:effectLst/>
            <a:sp3d/>
          </c:spPr>
          <c:invertIfNegative val="0"/>
          <c:dLbls>
            <c:dLbl>
              <c:idx val="0"/>
              <c:layout>
                <c:manualLayout>
                  <c:x val="4.2417820204999424E-3"/>
                  <c:y val="-8.99752249321589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DA0-4E2B-881B-F3338CEA27AD}"/>
                </c:ext>
              </c:extLst>
            </c:dLbl>
            <c:dLbl>
              <c:idx val="2"/>
              <c:layout>
                <c:manualLayout>
                  <c:x val="9.8974913811665319E-3"/>
                  <c:y val="-2.0994219150837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A0-4E2B-881B-F3338CEA27AD}"/>
                </c:ext>
              </c:extLst>
            </c:dLbl>
            <c:dLbl>
              <c:idx val="3"/>
              <c:layout>
                <c:manualLayout>
                  <c:x val="1.4139273401666579E-2"/>
                  <c:y val="-1.499587082202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A0-4E2B-881B-F3338CEA27AD}"/>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 חדש'!$F$3:$F$6</c:f>
              <c:strCache>
                <c:ptCount val="4"/>
                <c:pt idx="0">
                  <c:v>H1-2021</c:v>
                </c:pt>
                <c:pt idx="1">
                  <c:v>H2-2021</c:v>
                </c:pt>
                <c:pt idx="2">
                  <c:v>H1-2022</c:v>
                </c:pt>
                <c:pt idx="3">
                  <c:v>H2-2022</c:v>
                </c:pt>
              </c:strCache>
            </c:strRef>
          </c:cat>
          <c:val>
            <c:numRef>
              <c:f>'הכנסות חדש'!$I$3:$I$6</c:f>
              <c:numCache>
                <c:formatCode>_-* #,##0_-;\-* #,##0_-;_-* "-"??_-;_-@_-</c:formatCode>
                <c:ptCount val="4"/>
                <c:pt idx="0">
                  <c:v>17500</c:v>
                </c:pt>
                <c:pt idx="1">
                  <c:v>21300</c:v>
                </c:pt>
                <c:pt idx="2">
                  <c:v>25200</c:v>
                </c:pt>
                <c:pt idx="3">
                  <c:v>36200</c:v>
                </c:pt>
              </c:numCache>
            </c:numRef>
          </c:val>
          <c:extLst>
            <c:ext xmlns:c16="http://schemas.microsoft.com/office/drawing/2014/chart" uri="{C3380CC4-5D6E-409C-BE32-E72D297353CC}">
              <c16:uniqueId val="{00000002-8DA0-4E2B-881B-F3338CEA27AD}"/>
            </c:ext>
          </c:extLst>
        </c:ser>
        <c:dLbls>
          <c:showLegendKey val="0"/>
          <c:showVal val="0"/>
          <c:showCatName val="0"/>
          <c:showSerName val="0"/>
          <c:showPercent val="0"/>
          <c:showBubbleSize val="0"/>
        </c:dLbls>
        <c:gapWidth val="150"/>
        <c:shape val="box"/>
        <c:axId val="945479712"/>
        <c:axId val="945480432"/>
        <c:axId val="0"/>
      </c:bar3DChart>
      <c:catAx>
        <c:axId val="94547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945480432"/>
        <c:crosses val="autoZero"/>
        <c:auto val="1"/>
        <c:lblAlgn val="ctr"/>
        <c:lblOffset val="100"/>
        <c:noMultiLvlLbl val="0"/>
      </c:catAx>
      <c:valAx>
        <c:axId val="945480432"/>
        <c:scaling>
          <c:orientation val="minMax"/>
        </c:scaling>
        <c:delete val="1"/>
        <c:axPos val="l"/>
        <c:numFmt formatCode="_-* #,##0_-;\-* #,##0_-;_-* &quot;-&quot;??_-;_-@_-" sourceLinked="1"/>
        <c:majorTickMark val="none"/>
        <c:minorTickMark val="none"/>
        <c:tickLblPos val="nextTo"/>
        <c:crossAx val="94547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11463109552628"/>
          <c:y val="0"/>
          <c:w val="0.72275825622054557"/>
          <c:h val="0.79058933655645247"/>
        </c:manualLayout>
      </c:layout>
      <c:lineChart>
        <c:grouping val="stacked"/>
        <c:varyColors val="0"/>
        <c:ser>
          <c:idx val="0"/>
          <c:order val="0"/>
          <c:spPr>
            <a:ln w="28575" cap="rnd">
              <a:solidFill>
                <a:schemeClr val="accent1"/>
              </a:solidFill>
              <a:round/>
            </a:ln>
            <a:effectLst/>
          </c:spPr>
          <c:marker>
            <c:symbol val="none"/>
          </c:marker>
          <c:cat>
            <c:strRef>
              <c:f>Sheet1!$P$10:$AI$10</c:f>
              <c:strCache>
                <c:ptCount val="20"/>
                <c:pt idx="0">
                  <c:v>Q4-2022</c:v>
                </c:pt>
                <c:pt idx="1">
                  <c:v>Q3-2022</c:v>
                </c:pt>
                <c:pt idx="2">
                  <c:v>Q2-2022</c:v>
                </c:pt>
                <c:pt idx="3">
                  <c:v>Q1-2022</c:v>
                </c:pt>
                <c:pt idx="4">
                  <c:v>Q4-2021</c:v>
                </c:pt>
                <c:pt idx="5">
                  <c:v>Q3-2021</c:v>
                </c:pt>
                <c:pt idx="6">
                  <c:v>Q2-2021</c:v>
                </c:pt>
                <c:pt idx="7">
                  <c:v>Q1-2021</c:v>
                </c:pt>
                <c:pt idx="8">
                  <c:v>Q4-2020</c:v>
                </c:pt>
                <c:pt idx="9">
                  <c:v>Q3-2020</c:v>
                </c:pt>
                <c:pt idx="10">
                  <c:v>Q2-2020</c:v>
                </c:pt>
                <c:pt idx="11">
                  <c:v>Q1-2020</c:v>
                </c:pt>
                <c:pt idx="12">
                  <c:v>Q4-2019</c:v>
                </c:pt>
                <c:pt idx="13">
                  <c:v>Q3-2019</c:v>
                </c:pt>
                <c:pt idx="14">
                  <c:v>Q2-2019</c:v>
                </c:pt>
                <c:pt idx="15">
                  <c:v>Q1-2019</c:v>
                </c:pt>
                <c:pt idx="16">
                  <c:v>Q4-2018</c:v>
                </c:pt>
                <c:pt idx="17">
                  <c:v>Q3-2018</c:v>
                </c:pt>
                <c:pt idx="18">
                  <c:v>Q2-2018</c:v>
                </c:pt>
                <c:pt idx="19">
                  <c:v>Q1-2018</c:v>
                </c:pt>
              </c:strCache>
            </c:strRef>
          </c:cat>
          <c:val>
            <c:numRef>
              <c:f>Sheet1!$P$11:$AI$11</c:f>
              <c:numCache>
                <c:formatCode>General</c:formatCode>
                <c:ptCount val="20"/>
                <c:pt idx="0">
                  <c:v>2549</c:v>
                </c:pt>
                <c:pt idx="1">
                  <c:v>2464</c:v>
                </c:pt>
                <c:pt idx="2">
                  <c:v>2132</c:v>
                </c:pt>
                <c:pt idx="3">
                  <c:v>1876</c:v>
                </c:pt>
                <c:pt idx="4">
                  <c:v>1520</c:v>
                </c:pt>
                <c:pt idx="5">
                  <c:v>1370</c:v>
                </c:pt>
                <c:pt idx="6">
                  <c:v>1245</c:v>
                </c:pt>
                <c:pt idx="7">
                  <c:v>1060</c:v>
                </c:pt>
                <c:pt idx="8">
                  <c:v>940</c:v>
                </c:pt>
                <c:pt idx="9">
                  <c:v>810</c:v>
                </c:pt>
                <c:pt idx="10">
                  <c:v>725</c:v>
                </c:pt>
                <c:pt idx="11">
                  <c:v>590</c:v>
                </c:pt>
                <c:pt idx="12">
                  <c:v>480</c:v>
                </c:pt>
                <c:pt idx="13">
                  <c:v>385</c:v>
                </c:pt>
                <c:pt idx="14">
                  <c:v>290</c:v>
                </c:pt>
                <c:pt idx="15">
                  <c:v>210</c:v>
                </c:pt>
                <c:pt idx="16">
                  <c:v>130</c:v>
                </c:pt>
                <c:pt idx="17">
                  <c:v>80</c:v>
                </c:pt>
                <c:pt idx="18">
                  <c:v>65</c:v>
                </c:pt>
                <c:pt idx="19">
                  <c:v>50</c:v>
                </c:pt>
              </c:numCache>
            </c:numRef>
          </c:val>
          <c:smooth val="0"/>
          <c:extLst>
            <c:ext xmlns:c16="http://schemas.microsoft.com/office/drawing/2014/chart" uri="{C3380CC4-5D6E-409C-BE32-E72D297353CC}">
              <c16:uniqueId val="{00000001-6E4C-414B-BCC9-5A6EB12FCECB}"/>
            </c:ext>
          </c:extLst>
        </c:ser>
        <c:dLbls>
          <c:showLegendKey val="0"/>
          <c:showVal val="0"/>
          <c:showCatName val="0"/>
          <c:showSerName val="0"/>
          <c:showPercent val="0"/>
          <c:showBubbleSize val="0"/>
        </c:dLbls>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1347"/>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'גרף מצגת 17'!$C$16</c:f>
              <c:strCache>
                <c:ptCount val="1"/>
                <c:pt idx="0">
                  <c:v>רווח נקי</c:v>
                </c:pt>
              </c:strCache>
            </c:strRef>
          </c:tx>
          <c:spPr>
            <a:solidFill>
              <a:srgbClr val="00AEEF"/>
            </a:solidFill>
            <a:ln>
              <a:noFill/>
            </a:ln>
            <a:effectLst/>
            <a:sp3d/>
          </c:spPr>
          <c:invertIfNegative val="0"/>
          <c:dLbls>
            <c:dLbl>
              <c:idx val="0"/>
              <c:layout>
                <c:manualLayout>
                  <c:x val="-4.2030344584999879E-2"/>
                  <c:y val="-4.052695680847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48-4133-87F2-7D3965A7A42D}"/>
                </c:ext>
              </c:extLst>
            </c:dLbl>
            <c:dLbl>
              <c:idx val="1"/>
              <c:tx>
                <c:rich>
                  <a:bodyPr/>
                  <a:lstStyle/>
                  <a:p>
                    <a:r>
                      <a:rPr lang="en-US" dirty="0"/>
                      <a:t>(4,407)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48-4133-87F2-7D3965A7A42D}"/>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'גרף מצגת 17'!$D$15:$E$15</c:f>
              <c:numCache>
                <c:formatCode>General</c:formatCode>
                <c:ptCount val="2"/>
                <c:pt idx="0">
                  <c:v>2022</c:v>
                </c:pt>
                <c:pt idx="1">
                  <c:v>2021</c:v>
                </c:pt>
              </c:numCache>
            </c:numRef>
          </c:cat>
          <c:val>
            <c:numRef>
              <c:f>'גרף מצגת 17'!$D$16:$E$16</c:f>
              <c:numCache>
                <c:formatCode>_-* #,##0_-;\-* #,##0_-;_-* "-"??_-;_-@_-</c:formatCode>
                <c:ptCount val="2"/>
                <c:pt idx="0">
                  <c:v>3648</c:v>
                </c:pt>
                <c:pt idx="1">
                  <c:v>-4407</c:v>
                </c:pt>
              </c:numCache>
            </c:numRef>
          </c:val>
          <c:extLst>
            <c:ext xmlns:c16="http://schemas.microsoft.com/office/drawing/2014/chart" uri="{C3380CC4-5D6E-409C-BE32-E72D297353CC}">
              <c16:uniqueId val="{00000000-2748-4133-87F2-7D3965A7A42D}"/>
            </c:ext>
          </c:extLst>
        </c:ser>
        <c:dLbls>
          <c:showLegendKey val="0"/>
          <c:showVal val="1"/>
          <c:showCatName val="0"/>
          <c:showSerName val="0"/>
          <c:showPercent val="0"/>
          <c:showBubbleSize val="0"/>
        </c:dLbls>
        <c:gapWidth val="150"/>
        <c:shape val="box"/>
        <c:axId val="945187200"/>
        <c:axId val="1271354928"/>
        <c:axId val="0"/>
      </c:bar3DChart>
      <c:catAx>
        <c:axId val="945187200"/>
        <c:scaling>
          <c:orientation val="maxMin"/>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crossAx val="1271354928"/>
        <c:crosses val="autoZero"/>
        <c:auto val="1"/>
        <c:lblAlgn val="ctr"/>
        <c:lblOffset val="100"/>
        <c:noMultiLvlLbl val="0"/>
      </c:catAx>
      <c:valAx>
        <c:axId val="1271354928"/>
        <c:scaling>
          <c:orientation val="minMax"/>
        </c:scaling>
        <c:delete val="0"/>
        <c:axPos val="r"/>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518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1041576656"/>
        <c:crosses val="autoZero"/>
        <c:auto val="1"/>
        <c:lblAlgn val="ctr"/>
        <c:lblOffset val="100"/>
        <c:noMultiLvlLbl val="0"/>
      </c:catAx>
      <c:valAx>
        <c:axId val="1041576656"/>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58476384213798E-2"/>
          <c:y val="5.6789523498393925E-2"/>
          <c:w val="0.84426357248634865"/>
          <c:h val="0.92431494733739772"/>
        </c:manualLayout>
      </c:layout>
      <c:bar3DChart>
        <c:barDir val="col"/>
        <c:grouping val="clustered"/>
        <c:varyColors val="0"/>
        <c:ser>
          <c:idx val="0"/>
          <c:order val="0"/>
          <c:tx>
            <c:strRef>
              <c:f>'רווח נקי בלנדר לפי חציונים'!$E$25</c:f>
              <c:strCache>
                <c:ptCount val="1"/>
                <c:pt idx="0">
                  <c:v>רווח נקי</c:v>
                </c:pt>
              </c:strCache>
            </c:strRef>
          </c:tx>
          <c:spPr>
            <a:solidFill>
              <a:srgbClr val="00AEEF"/>
            </a:solidFill>
            <a:ln>
              <a:noFill/>
            </a:ln>
            <a:effectLst/>
            <a:sp3d/>
          </c:spPr>
          <c:invertIfNegative val="0"/>
          <c:dLbls>
            <c:dLbl>
              <c:idx val="0"/>
              <c:tx>
                <c:rich>
                  <a:bodyPr/>
                  <a:lstStyle/>
                  <a:p>
                    <a:r>
                      <a:rPr lang="en-US" dirty="0"/>
                      <a:t>3,788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DF6-49A5-B678-40C720C589D7}"/>
                </c:ext>
              </c:extLst>
            </c:dLbl>
            <c:dLbl>
              <c:idx val="1"/>
              <c:layout>
                <c:manualLayout>
                  <c:x val="-6.6181148388454528E-3"/>
                  <c:y val="-7.4585804474682355E-2"/>
                </c:manualLayout>
              </c:layout>
              <c:tx>
                <c:rich>
                  <a:bodyPr/>
                  <a:lstStyle/>
                  <a:p>
                    <a:r>
                      <a:rPr lang="en-US" dirty="0"/>
                      <a:t>(152)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DF6-49A5-B678-40C720C589D7}"/>
                </c:ext>
              </c:extLst>
            </c:dLbl>
            <c:dLbl>
              <c:idx val="2"/>
              <c:tx>
                <c:rich>
                  <a:bodyPr/>
                  <a:lstStyle/>
                  <a:p>
                    <a:r>
                      <a:rPr lang="en-US" dirty="0"/>
                      <a:t>(3,366)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DF6-49A5-B678-40C720C589D7}"/>
                </c:ext>
              </c:extLst>
            </c:dLbl>
            <c:dLbl>
              <c:idx val="3"/>
              <c:tx>
                <c:rich>
                  <a:bodyPr/>
                  <a:lstStyle/>
                  <a:p>
                    <a:r>
                      <a:rPr lang="en-US" dirty="0"/>
                      <a:t>(1,063)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DF6-49A5-B678-40C720C589D7}"/>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'רווח נקי בלנדר לפי חציונים'!$F$23:$I$24</c:f>
              <c:strCache>
                <c:ptCount val="4"/>
                <c:pt idx="0">
                  <c:v>H2-2022</c:v>
                </c:pt>
                <c:pt idx="1">
                  <c:v>H1-2022</c:v>
                </c:pt>
                <c:pt idx="2">
                  <c:v>H2-2021</c:v>
                </c:pt>
                <c:pt idx="3">
                  <c:v>H1-2021</c:v>
                </c:pt>
              </c:strCache>
            </c:strRef>
          </c:cat>
          <c:val>
            <c:numRef>
              <c:f>'רווח נקי בלנדר לפי חציונים'!$F$25:$I$25</c:f>
              <c:numCache>
                <c:formatCode>General</c:formatCode>
                <c:ptCount val="4"/>
                <c:pt idx="0" formatCode="#,##0">
                  <c:v>3788</c:v>
                </c:pt>
                <c:pt idx="1">
                  <c:v>-152</c:v>
                </c:pt>
                <c:pt idx="2" formatCode="#,##0">
                  <c:v>-3366</c:v>
                </c:pt>
                <c:pt idx="3" formatCode="#,##0">
                  <c:v>-1063</c:v>
                </c:pt>
              </c:numCache>
            </c:numRef>
          </c:val>
          <c:extLst>
            <c:ext xmlns:c16="http://schemas.microsoft.com/office/drawing/2014/chart" uri="{C3380CC4-5D6E-409C-BE32-E72D297353CC}">
              <c16:uniqueId val="{00000000-8DF6-49A5-B678-40C720C589D7}"/>
            </c:ext>
          </c:extLst>
        </c:ser>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crossAx val="1041576656"/>
        <c:crosses val="autoZero"/>
        <c:auto val="1"/>
        <c:lblAlgn val="ctr"/>
        <c:lblOffset val="100"/>
        <c:noMultiLvlLbl val="0"/>
      </c:catAx>
      <c:valAx>
        <c:axId val="104157665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'גרפים-הכנסות'!$B$4:$B$11</c:f>
              <c:strCache>
                <c:ptCount val="8"/>
                <c:pt idx="0">
                  <c:v>Q1.21</c:v>
                </c:pt>
                <c:pt idx="1">
                  <c:v>Q2.21</c:v>
                </c:pt>
                <c:pt idx="2">
                  <c:v>Q3.21</c:v>
                </c:pt>
                <c:pt idx="3">
                  <c:v>Q4.21</c:v>
                </c:pt>
                <c:pt idx="4">
                  <c:v>Q1.22</c:v>
                </c:pt>
                <c:pt idx="5">
                  <c:v>Q2.22</c:v>
                </c:pt>
                <c:pt idx="6">
                  <c:v>Q3.22</c:v>
                </c:pt>
                <c:pt idx="7">
                  <c:v>Q4.22</c:v>
                </c:pt>
              </c:strCache>
            </c:strRef>
          </c:cat>
          <c:val>
            <c:numRef>
              <c:f>'גרפים-הכנסות'!$C$4:$C$11</c:f>
              <c:numCache>
                <c:formatCode>_(* #,##0_);_(* \(#,##0\);_(* "-"??_);_(@_)</c:formatCode>
                <c:ptCount val="8"/>
                <c:pt idx="0">
                  <c:v>7800</c:v>
                </c:pt>
                <c:pt idx="1">
                  <c:v>7800</c:v>
                </c:pt>
                <c:pt idx="2">
                  <c:v>7600</c:v>
                </c:pt>
                <c:pt idx="3">
                  <c:v>8200</c:v>
                </c:pt>
                <c:pt idx="4">
                  <c:v>9300</c:v>
                </c:pt>
                <c:pt idx="5">
                  <c:v>11700</c:v>
                </c:pt>
                <c:pt idx="6">
                  <c:v>13900</c:v>
                </c:pt>
                <c:pt idx="7">
                  <c:v>17600</c:v>
                </c:pt>
              </c:numCache>
            </c:numRef>
          </c:val>
          <c:extLst>
            <c:ext xmlns:c16="http://schemas.microsoft.com/office/drawing/2014/chart" uri="{C3380CC4-5D6E-409C-BE32-E72D297353CC}">
              <c16:uniqueId val="{00000000-62DB-4257-A69A-093C32CC44DE}"/>
            </c:ext>
          </c:extLst>
        </c:ser>
        <c:dLbls>
          <c:showLegendKey val="0"/>
          <c:showVal val="1"/>
          <c:showCatName val="0"/>
          <c:showSerName val="0"/>
          <c:showPercent val="0"/>
          <c:showBubbleSize val="0"/>
        </c:dLbls>
        <c:gapWidth val="150"/>
        <c:shape val="box"/>
        <c:axId val="1066948320"/>
        <c:axId val="1066947488"/>
        <c:axId val="0"/>
      </c:bar3DChart>
      <c:catAx>
        <c:axId val="1066948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6947488"/>
        <c:crosses val="autoZero"/>
        <c:auto val="1"/>
        <c:lblAlgn val="ctr"/>
        <c:lblOffset val="100"/>
        <c:noMultiLvlLbl val="0"/>
      </c:catAx>
      <c:valAx>
        <c:axId val="1066947488"/>
        <c:scaling>
          <c:orientation val="minMax"/>
        </c:scaling>
        <c:delete val="1"/>
        <c:axPos val="l"/>
        <c:numFmt formatCode="_(* #,##0_);_(* \(#,##0\);_(* &quot;-&quot;??_);_(@_)" sourceLinked="1"/>
        <c:majorTickMark val="none"/>
        <c:minorTickMark val="none"/>
        <c:tickLblPos val="nextTo"/>
        <c:crossAx val="106694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3-04-10T11:04:24.372" idx="1">
    <p:pos x="4401" y="147"/>
    <p:text/>
    <p:extLst>
      <p:ext uri="{C676402C-5697-4E1C-873F-D02D1690AC5C}">
        <p15:threadingInfo xmlns:p15="http://schemas.microsoft.com/office/powerpoint/2012/main" timeZoneBias="-180"/>
      </p:ext>
    </p:extLst>
  </p:cm>
  <p:cm authorId="4" dt="2023-04-10T21:48:56.091" idx="8">
    <p:pos x="4401" y="243"/>
    <p:text>I copied this from the reference text. I did not verify that every word is the same, I assumed it is. I left the British spelling.</p:text>
    <p:extLst>
      <p:ext uri="{C676402C-5697-4E1C-873F-D02D1690AC5C}">
        <p15:threadingInfo xmlns:p15="http://schemas.microsoft.com/office/powerpoint/2012/main" timeZoneBias="-180">
          <p15:parentCm authorId="4"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3-04-10T11:18:28.456" idx="3">
    <p:pos x="4598" y="4003"/>
    <p:text>This was all the text in the new document. Is something missing? In the reference document, there is more after NON-GAAP</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3-04-10T11:26:43.601" idx="4">
    <p:pos x="7000" y="728"/>
    <p:text>In the reference text it says Private investors</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3-04-10T11:34:09.702" idx="5">
    <p:pos x="6231" y="595"/>
    <p:text>I copied from the reference text the ones that are the same (in black). I did not reverse the layout of  the timeline.</p:text>
    <p:extLst>
      <p:ext uri="{C676402C-5697-4E1C-873F-D02D1690AC5C}">
        <p15:threadingInfo xmlns:p15="http://schemas.microsoft.com/office/powerpoint/2012/main" timeZoneBias="-18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4" dt="2023-04-13T10:53:22.025" idx="9">
    <p:pos x="4767" y="888"/>
    <p:text>I am not expected to translate the information on the phone screens, correct?</p:text>
    <p:extLst>
      <p:ext uri="{C676402C-5697-4E1C-873F-D02D1690AC5C}">
        <p15:threadingInfo xmlns:p15="http://schemas.microsoft.com/office/powerpoint/2012/main" timeZoneBias="-180"/>
      </p:ext>
    </p:extLst>
  </p:cm>
</p:cmLst>
</file>

<file path=ppt/drawings/drawing1.xml><?xml version="1.0" encoding="utf-8"?>
<c:userShapes xmlns:c="http://schemas.openxmlformats.org/drawingml/2006/chart">
  <cdr:relSizeAnchor xmlns:cdr="http://schemas.openxmlformats.org/drawingml/2006/chartDrawing">
    <cdr:from>
      <cdr:x>0.16912</cdr:x>
      <cdr:y>0.87365</cdr:y>
    </cdr:from>
    <cdr:to>
      <cdr:x>0.37857</cdr:x>
      <cdr:y>0.99018</cdr:y>
    </cdr:to>
    <cdr:sp macro="" textlink="">
      <cdr:nvSpPr>
        <cdr:cNvPr id="3" name="Google Shape;715;p15">
          <a:extLst xmlns:a="http://schemas.openxmlformats.org/drawingml/2006/main">
            <a:ext uri="{FF2B5EF4-FFF2-40B4-BE49-F238E27FC236}">
              <a16:creationId xmlns:a16="http://schemas.microsoft.com/office/drawing/2014/main" id="{64178FCF-BDDA-BED5-0713-F763B9CED1C1}"/>
            </a:ext>
          </a:extLst>
        </cdr:cNvPr>
        <cdr:cNvSpPr txBox="1"/>
      </cdr:nvSpPr>
      <cdr:spPr>
        <a:xfrm xmlns:a="http://schemas.openxmlformats.org/drawingml/2006/main">
          <a:off x="476905" y="2537977"/>
          <a:ext cx="590668" cy="338514"/>
        </a:xfrm>
        <a:prstGeom xmlns:a="http://schemas.openxmlformats.org/drawingml/2006/main" prst="rect">
          <a:avLst/>
        </a:prstGeom>
        <a:solidFill xmlns:a="http://schemas.openxmlformats.org/drawingml/2006/main">
          <a:srgbClr val="F2F2F2"/>
        </a:solidFill>
        <a:ln xmlns:a="http://schemas.openxmlformats.org/drawingml/2006/main">
          <a:noFill/>
        </a:ln>
      </cdr:spPr>
      <cdr:txBody>
        <a:bodyPr xmlns:a="http://schemas.openxmlformats.org/drawingml/2006/main" spcFirstLastPara="1" wrap="square" lIns="91425" tIns="45700" rIns="91425" bIns="45700" anchor="t" anchorCtr="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marL="0" marR="0" lvl="0" indent="0" algn="l" rtl="0">
            <a:spcBef>
              <a:spcPts val="0"/>
            </a:spcBef>
            <a:spcAft>
              <a:spcPts val="0"/>
            </a:spcAft>
            <a:buNone/>
          </a:pPr>
          <a:r>
            <a:rPr lang="en-US" sz="800" dirty="0">
              <a:solidFill>
                <a:schemeClr val="dk1"/>
              </a:solidFill>
              <a:latin typeface="Calibri"/>
              <a:ea typeface="Calibri"/>
              <a:cs typeface="Calibri"/>
              <a:sym typeface="Calibri"/>
            </a:rPr>
            <a:t>Failure rate</a:t>
          </a:r>
          <a:endParaRPr sz="800" dirty="0">
            <a:solidFill>
              <a:schemeClr val="dk1"/>
            </a:solidFill>
            <a:latin typeface="Calibri"/>
            <a:ea typeface="Calibri"/>
            <a:cs typeface="Calibri"/>
            <a:sym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2202" tIns="46101" rIns="92202" bIns="46101" rtlCol="0"/>
          <a:lstStyle>
            <a:lvl1pPr algn="l">
              <a:defRPr sz="1200"/>
            </a:lvl1pPr>
          </a:lstStyle>
          <a:p>
            <a:endParaRPr lang="en-US" dirty="0"/>
          </a:p>
        </p:txBody>
      </p:sp>
      <p:sp>
        <p:nvSpPr>
          <p:cNvPr id="3" name="Date Placeholder 2"/>
          <p:cNvSpPr>
            <a:spLocks noGrp="1"/>
          </p:cNvSpPr>
          <p:nvPr>
            <p:ph type="dt" sz="quarter" idx="1"/>
          </p:nvPr>
        </p:nvSpPr>
        <p:spPr>
          <a:xfrm>
            <a:off x="4023093" y="1"/>
            <a:ext cx="3077739" cy="471054"/>
          </a:xfrm>
          <a:prstGeom prst="rect">
            <a:avLst/>
          </a:prstGeom>
        </p:spPr>
        <p:txBody>
          <a:bodyPr vert="horz" lIns="92202" tIns="46101" rIns="92202" bIns="46101" rtlCol="0"/>
          <a:lstStyle>
            <a:lvl1pPr algn="r">
              <a:defRPr sz="1200"/>
            </a:lvl1pPr>
          </a:lstStyle>
          <a:p>
            <a:fld id="{C9DE777C-F789-40DB-8102-B2A1A3C4CC1B}" type="datetimeFigureOut">
              <a:rPr lang="en-US" smtClean="0"/>
              <a:t>14-Apr-23</a:t>
            </a:fld>
            <a:endParaRPr lang="en-US" dirty="0"/>
          </a:p>
        </p:txBody>
      </p:sp>
      <p:sp>
        <p:nvSpPr>
          <p:cNvPr id="4" name="Footer Placeholder 3"/>
          <p:cNvSpPr>
            <a:spLocks noGrp="1"/>
          </p:cNvSpPr>
          <p:nvPr>
            <p:ph type="ftr" sz="quarter" idx="2"/>
          </p:nvPr>
        </p:nvSpPr>
        <p:spPr>
          <a:xfrm>
            <a:off x="1" y="8917423"/>
            <a:ext cx="3077739" cy="471054"/>
          </a:xfrm>
          <a:prstGeom prst="rect">
            <a:avLst/>
          </a:prstGeom>
        </p:spPr>
        <p:txBody>
          <a:bodyPr vert="horz" lIns="92202" tIns="46101" rIns="92202" bIns="4610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3"/>
            <a:ext cx="3077739" cy="471054"/>
          </a:xfrm>
          <a:prstGeom prst="rect">
            <a:avLst/>
          </a:prstGeom>
        </p:spPr>
        <p:txBody>
          <a:bodyPr vert="horz" lIns="92202" tIns="46101" rIns="92202" bIns="46101" rtlCol="0" anchor="b"/>
          <a:lstStyle>
            <a:lvl1pPr algn="r">
              <a:defRPr sz="1200"/>
            </a:lvl1pPr>
          </a:lstStyle>
          <a:p>
            <a:fld id="{64043C9C-C3EB-4256-83FC-BA2D5BC7D1B1}" type="slidenum">
              <a:rPr lang="en-US" smtClean="0"/>
              <a:t>‹#›</a:t>
            </a:fld>
            <a:endParaRPr lang="en-US" dirty="0"/>
          </a:p>
        </p:txBody>
      </p:sp>
    </p:spTree>
    <p:extLst>
      <p:ext uri="{BB962C8B-B14F-4D97-AF65-F5344CB8AC3E}">
        <p14:creationId xmlns:p14="http://schemas.microsoft.com/office/powerpoint/2010/main" val="2287331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2202" tIns="46101" rIns="92202" bIns="46101" rtlCol="0"/>
          <a:lstStyle>
            <a:lvl1pPr algn="l">
              <a:defRPr sz="1200"/>
            </a:lvl1pPr>
          </a:lstStyle>
          <a:p>
            <a:endParaRPr lang="en-US" dirty="0"/>
          </a:p>
        </p:txBody>
      </p:sp>
      <p:sp>
        <p:nvSpPr>
          <p:cNvPr id="3" name="Date Placeholder 2"/>
          <p:cNvSpPr>
            <a:spLocks noGrp="1"/>
          </p:cNvSpPr>
          <p:nvPr>
            <p:ph type="dt" idx="1"/>
          </p:nvPr>
        </p:nvSpPr>
        <p:spPr>
          <a:xfrm>
            <a:off x="4023093" y="1"/>
            <a:ext cx="3077739" cy="471054"/>
          </a:xfrm>
          <a:prstGeom prst="rect">
            <a:avLst/>
          </a:prstGeom>
        </p:spPr>
        <p:txBody>
          <a:bodyPr vert="horz" lIns="92202" tIns="46101" rIns="92202" bIns="46101" rtlCol="0"/>
          <a:lstStyle>
            <a:lvl1pPr algn="r">
              <a:defRPr sz="1200"/>
            </a:lvl1pPr>
          </a:lstStyle>
          <a:p>
            <a:fld id="{02C44CBF-4DE5-44D6-B0B2-7B4BA7563DB9}" type="datetimeFigureOut">
              <a:rPr lang="en-US" smtClean="0"/>
              <a:t>14-Apr-23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202" tIns="46101" rIns="92202" bIns="46101"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2202" tIns="46101" rIns="92202" bIns="4610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4"/>
          </a:xfrm>
          <a:prstGeom prst="rect">
            <a:avLst/>
          </a:prstGeom>
        </p:spPr>
        <p:txBody>
          <a:bodyPr vert="horz" lIns="92202" tIns="46101" rIns="92202" bIns="4610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2202" tIns="46101" rIns="92202" bIns="46101" rtlCol="0" anchor="b"/>
          <a:lstStyle>
            <a:lvl1pPr algn="r">
              <a:defRPr sz="1200"/>
            </a:lvl1pPr>
          </a:lstStyle>
          <a:p>
            <a:fld id="{67105F0D-2191-4AB4-AA5E-EC12992F0EF3}" type="slidenum">
              <a:rPr lang="en-US" smtClean="0"/>
              <a:t>‹#›</a:t>
            </a:fld>
            <a:endParaRPr lang="en-US" dirty="0"/>
          </a:p>
        </p:txBody>
      </p:sp>
    </p:spTree>
    <p:extLst>
      <p:ext uri="{BB962C8B-B14F-4D97-AF65-F5344CB8AC3E}">
        <p14:creationId xmlns:p14="http://schemas.microsoft.com/office/powerpoint/2010/main" val="408083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44583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2593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12295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8874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4046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נחש שני קווים (ישראל אירופה) כל אחד בצבע שונה, כל אירוע בעיגול בצבע הרלוונטי לגאוגרפיה</a:t>
            </a:r>
            <a:endParaRPr lang="en-GB" dirty="0"/>
          </a:p>
        </p:txBody>
      </p:sp>
      <p:sp>
        <p:nvSpPr>
          <p:cNvPr id="4" name="Slide Number Placeholder 3"/>
          <p:cNvSpPr>
            <a:spLocks noGrp="1"/>
          </p:cNvSpPr>
          <p:nvPr>
            <p:ph type="sldNum" sz="quarter" idx="5"/>
          </p:nvPr>
        </p:nvSpPr>
        <p:spPr/>
        <p:txBody>
          <a:bodyPr/>
          <a:lstStyle/>
          <a:p>
            <a:fld id="{67105F0D-2191-4AB4-AA5E-EC12992F0EF3}" type="slidenum">
              <a:rPr lang="en-US" smtClean="0"/>
              <a:t>6</a:t>
            </a:fld>
            <a:endParaRPr lang="en-US" dirty="0"/>
          </a:p>
        </p:txBody>
      </p:sp>
    </p:spTree>
    <p:extLst>
      <p:ext uri="{BB962C8B-B14F-4D97-AF65-F5344CB8AC3E}">
        <p14:creationId xmlns:p14="http://schemas.microsoft.com/office/powerpoint/2010/main" val="254010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9207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6110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Rating2.0</a:t>
            </a:r>
            <a:r>
              <a:rPr lang="en-US" baseline="30000" dirty="0"/>
              <a:t>TM</a:t>
            </a:r>
            <a:endParaRPr lang="en-GB" baseline="30000" dirty="0"/>
          </a:p>
        </p:txBody>
      </p:sp>
      <p:sp>
        <p:nvSpPr>
          <p:cNvPr id="4" name="Slide Number Placeholder 3"/>
          <p:cNvSpPr>
            <a:spLocks noGrp="1"/>
          </p:cNvSpPr>
          <p:nvPr>
            <p:ph type="sldNum" sz="quarter" idx="5"/>
          </p:nvPr>
        </p:nvSpPr>
        <p:spPr/>
        <p:txBody>
          <a:bodyPr/>
          <a:lstStyle/>
          <a:p>
            <a:pPr defTabSz="922019">
              <a:defRPr/>
            </a:pPr>
            <a:fld id="{67105F0D-2191-4AB4-AA5E-EC12992F0EF3}" type="slidenum">
              <a:rPr lang="en-US">
                <a:solidFill>
                  <a:prstClr val="black"/>
                </a:solidFill>
                <a:latin typeface="Calibri" panose="020F0502020204030204"/>
              </a:rPr>
              <a:pPr defTabSz="92201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0438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8355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621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94121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8AE188-C7EC-43DD-97EB-204DA42C0C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10816131" y="6233686"/>
            <a:ext cx="475066" cy="436576"/>
          </a:xfrm>
          <a:prstGeom prst="rect">
            <a:avLst/>
          </a:prstGeom>
          <a:effectLst/>
        </p:spPr>
      </p:pic>
      <p:pic>
        <p:nvPicPr>
          <p:cNvPr id="20" name="Picture 19">
            <a:extLst>
              <a:ext uri="{FF2B5EF4-FFF2-40B4-BE49-F238E27FC236}">
                <a16:creationId xmlns:a16="http://schemas.microsoft.com/office/drawing/2014/main" id="{A9147597-3935-450C-A133-3123D4FEC57C}"/>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291197" y="6364723"/>
            <a:ext cx="692103" cy="288154"/>
          </a:xfrm>
          <a:prstGeom prst="rect">
            <a:avLst/>
          </a:prstGeom>
          <a:effectLst/>
        </p:spPr>
      </p:pic>
      <p:sp>
        <p:nvSpPr>
          <p:cNvPr id="21" name="Rectangle 20">
            <a:extLst>
              <a:ext uri="{FF2B5EF4-FFF2-40B4-BE49-F238E27FC236}">
                <a16:creationId xmlns:a16="http://schemas.microsoft.com/office/drawing/2014/main" id="{AF96E385-E890-4FA6-8A3B-65190C55FD24}"/>
              </a:ext>
            </a:extLst>
          </p:cNvPr>
          <p:cNvSpPr/>
          <p:nvPr userDrawn="1"/>
        </p:nvSpPr>
        <p:spPr>
          <a:xfrm>
            <a:off x="554295" y="5990742"/>
            <a:ext cx="4964875" cy="747962"/>
          </a:xfrm>
          <a:prstGeom prst="rect">
            <a:avLst/>
          </a:prstGeom>
          <a:effectLst>
            <a:outerShdw blurRad="50800" dist="50800" dir="8100000" algn="tr" rotWithShape="0">
              <a:schemeClr val="accent5">
                <a:lumMod val="50000"/>
                <a:alpha val="78000"/>
              </a:schemeClr>
            </a:outerShdw>
          </a:effectLst>
        </p:spPr>
        <p:txBody>
          <a:bodyPr wrap="square" lIns="91440" tIns="45720" rIns="91440" bIns="45720" anchor="t">
            <a:spAutoFit/>
          </a:bodyPr>
          <a:lstStyle/>
          <a:p>
            <a:pPr algn="r" rtl="1">
              <a:lnSpc>
                <a:spcPts val="4500"/>
              </a:lnSpc>
            </a:pPr>
            <a:r>
              <a:rPr lang="he-IL" sz="6600" dirty="0">
                <a:solidFill>
                  <a:schemeClr val="bg1"/>
                </a:solidFill>
                <a:latin typeface="Assistant Light" pitchFamily="2" charset="-79"/>
                <a:cs typeface="Assistant Light" pitchFamily="2" charset="-79"/>
              </a:rPr>
              <a:t>סיכום שנה </a:t>
            </a:r>
            <a:r>
              <a:rPr lang="he-IL" sz="6000" dirty="0">
                <a:solidFill>
                  <a:schemeClr val="bg1"/>
                </a:solidFill>
                <a:latin typeface="Assistant Light" pitchFamily="2" charset="-79"/>
                <a:cs typeface="Assistant Light" pitchFamily="2" charset="-79"/>
              </a:rPr>
              <a:t>2021</a:t>
            </a:r>
            <a:endParaRPr lang="he-IL" sz="6600" spc="150" dirty="0">
              <a:solidFill>
                <a:schemeClr val="bg1"/>
              </a:solidFill>
              <a:latin typeface="Assistant Light" pitchFamily="2" charset="-79"/>
              <a:cs typeface="Assistant Light" pitchFamily="2" charset="-79"/>
            </a:endParaRPr>
          </a:p>
        </p:txBody>
      </p:sp>
      <p:sp>
        <p:nvSpPr>
          <p:cNvPr id="22" name="Rectangle 21">
            <a:extLst>
              <a:ext uri="{FF2B5EF4-FFF2-40B4-BE49-F238E27FC236}">
                <a16:creationId xmlns:a16="http://schemas.microsoft.com/office/drawing/2014/main" id="{9AB24A88-B7F1-43C7-A655-402A903E654A}"/>
              </a:ext>
            </a:extLst>
          </p:cNvPr>
          <p:cNvSpPr/>
          <p:nvPr userDrawn="1"/>
        </p:nvSpPr>
        <p:spPr>
          <a:xfrm>
            <a:off x="6749780" y="3050795"/>
            <a:ext cx="3559696" cy="61965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Rectangle 22">
            <a:extLst>
              <a:ext uri="{FF2B5EF4-FFF2-40B4-BE49-F238E27FC236}">
                <a16:creationId xmlns:a16="http://schemas.microsoft.com/office/drawing/2014/main" id="{52480F2E-A01C-497D-863B-1095A5068FFB}"/>
              </a:ext>
            </a:extLst>
          </p:cNvPr>
          <p:cNvSpPr/>
          <p:nvPr userDrawn="1"/>
        </p:nvSpPr>
        <p:spPr>
          <a:xfrm>
            <a:off x="6653756" y="3285276"/>
            <a:ext cx="3655720" cy="419730"/>
          </a:xfrm>
          <a:prstGeom prst="rect">
            <a:avLst/>
          </a:prstGeom>
        </p:spPr>
        <p:txBody>
          <a:bodyPr wrap="square" lIns="91440" tIns="45720" rIns="91440" bIns="45720" anchor="t">
            <a:spAutoFit/>
          </a:bodyPr>
          <a:lstStyle/>
          <a:p>
            <a:pPr algn="r" rtl="1">
              <a:lnSpc>
                <a:spcPts val="2000"/>
              </a:lnSpc>
            </a:pPr>
            <a:r>
              <a:rPr lang="he-IL" sz="4000" dirty="0">
                <a:solidFill>
                  <a:schemeClr val="bg1"/>
                </a:solidFill>
                <a:latin typeface="Assistant ExtraBold" pitchFamily="2" charset="-79"/>
                <a:cs typeface="Assistant ExtraBold" pitchFamily="2" charset="-79"/>
              </a:rPr>
              <a:t>מצגת לשוק ההון</a:t>
            </a:r>
            <a:endParaRPr lang="x-none" sz="4000" dirty="0">
              <a:solidFill>
                <a:schemeClr val="bg1"/>
              </a:solidFill>
              <a:latin typeface="Assistant ExtraBold" pitchFamily="2" charset="-79"/>
              <a:cs typeface="Assistant ExtraBold" pitchFamily="2" charset="-79"/>
            </a:endParaRPr>
          </a:p>
        </p:txBody>
      </p:sp>
    </p:spTree>
    <p:extLst>
      <p:ext uri="{BB962C8B-B14F-4D97-AF65-F5344CB8AC3E}">
        <p14:creationId xmlns:p14="http://schemas.microsoft.com/office/powerpoint/2010/main" val="14877159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2B6A87-F08A-4BB6-B550-F336AF195A2E}"/>
              </a:ext>
            </a:extLst>
          </p:cNvPr>
          <p:cNvSpPr/>
          <p:nvPr userDrawn="1"/>
        </p:nvSpPr>
        <p:spPr>
          <a:xfrm>
            <a:off x="0" y="0"/>
            <a:ext cx="7777114" cy="6875828"/>
          </a:xfrm>
          <a:prstGeom prst="rect">
            <a:avLst/>
          </a:prstGeom>
          <a:solidFill>
            <a:srgbClr val="00ACE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endParaRPr lang="he-IL" dirty="0"/>
          </a:p>
        </p:txBody>
      </p:sp>
      <p:sp>
        <p:nvSpPr>
          <p:cNvPr id="8" name="Oval 7">
            <a:extLst>
              <a:ext uri="{FF2B5EF4-FFF2-40B4-BE49-F238E27FC236}">
                <a16:creationId xmlns:a16="http://schemas.microsoft.com/office/drawing/2014/main" id="{99818DA6-57E5-4CC4-BC2A-BE314E45B0B5}"/>
              </a:ext>
            </a:extLst>
          </p:cNvPr>
          <p:cNvSpPr/>
          <p:nvPr userDrawn="1"/>
        </p:nvSpPr>
        <p:spPr>
          <a:xfrm>
            <a:off x="6477561" y="-777921"/>
            <a:ext cx="2229711" cy="8606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8">
            <a:extLst>
              <a:ext uri="{FF2B5EF4-FFF2-40B4-BE49-F238E27FC236}">
                <a16:creationId xmlns:a16="http://schemas.microsoft.com/office/drawing/2014/main" id="{2F74A266-0123-462A-AC94-223021FA3240}"/>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0" name="Rectangle 9">
            <a:extLst>
              <a:ext uri="{FF2B5EF4-FFF2-40B4-BE49-F238E27FC236}">
                <a16:creationId xmlns:a16="http://schemas.microsoft.com/office/drawing/2014/main" id="{F92E650A-DA64-4463-8FAB-53CCDC729E57}"/>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7" name="Slide Number Placeholder 5">
            <a:extLst>
              <a:ext uri="{FF2B5EF4-FFF2-40B4-BE49-F238E27FC236}">
                <a16:creationId xmlns:a16="http://schemas.microsoft.com/office/drawing/2014/main" id="{DF76CDA4-B4B7-4DD1-AB1F-3F7F6F00D51D}"/>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8" name="Picture 17">
            <a:extLst>
              <a:ext uri="{FF2B5EF4-FFF2-40B4-BE49-F238E27FC236}">
                <a16:creationId xmlns:a16="http://schemas.microsoft.com/office/drawing/2014/main" id="{BCD39C6B-8E48-4B98-9698-827495566F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9" name="Picture 18">
            <a:extLst>
              <a:ext uri="{FF2B5EF4-FFF2-40B4-BE49-F238E27FC236}">
                <a16:creationId xmlns:a16="http://schemas.microsoft.com/office/drawing/2014/main" id="{4403B16D-421C-4CFC-9472-F9CCC160F1D1}"/>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21" name="Straight Connector 20">
            <a:extLst>
              <a:ext uri="{FF2B5EF4-FFF2-40B4-BE49-F238E27FC236}">
                <a16:creationId xmlns:a16="http://schemas.microsoft.com/office/drawing/2014/main" id="{34EFB06D-2B7A-4E1E-B2A1-5401EB20BEA6}"/>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Block Arc 15">
            <a:extLst>
              <a:ext uri="{FF2B5EF4-FFF2-40B4-BE49-F238E27FC236}">
                <a16:creationId xmlns:a16="http://schemas.microsoft.com/office/drawing/2014/main" id="{74207F73-401E-454A-9420-4853C0B8D6BB}"/>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7" name="Rectangle 16">
            <a:extLst>
              <a:ext uri="{FF2B5EF4-FFF2-40B4-BE49-F238E27FC236}">
                <a16:creationId xmlns:a16="http://schemas.microsoft.com/office/drawing/2014/main" id="{D42A048B-1D09-4BD1-AD79-895572975BE0}"/>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50154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69"/>
          </a:xfrm>
          <a:prstGeom prst="rect">
            <a:avLst/>
          </a:prstGeom>
          <a:gradFill>
            <a:gsLst>
              <a:gs pos="0">
                <a:schemeClr val="bg1">
                  <a:lumMod val="85000"/>
                </a:schemeClr>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Block Arc 15">
            <a:extLst>
              <a:ext uri="{FF2B5EF4-FFF2-40B4-BE49-F238E27FC236}">
                <a16:creationId xmlns:a16="http://schemas.microsoft.com/office/drawing/2014/main" id="{DCB5346F-541C-4E82-81B0-116C1BD3AFB9}"/>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56136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70"/>
          </a:xfrm>
          <a:prstGeom prst="rect">
            <a:avLst/>
          </a:prstGeom>
          <a:gradFill>
            <a:gsLst>
              <a:gs pos="0">
                <a:srgbClr val="93CEFF"/>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Block Arc 15">
            <a:extLst>
              <a:ext uri="{FF2B5EF4-FFF2-40B4-BE49-F238E27FC236}">
                <a16:creationId xmlns:a16="http://schemas.microsoft.com/office/drawing/2014/main" id="{5C8A699B-7E36-4336-AA56-9AD55127F588}"/>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7" name="Rectangle 16">
            <a:extLst>
              <a:ext uri="{FF2B5EF4-FFF2-40B4-BE49-F238E27FC236}">
                <a16:creationId xmlns:a16="http://schemas.microsoft.com/office/drawing/2014/main" id="{F2859524-B057-4DBB-91CB-4AFA96C8BE54}"/>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408787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1B9F82-28AA-4FEC-91EB-E51167F85217}"/>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D5A641F-5220-4BD2-B9CD-319FF425B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F3932E4-DD3F-484D-9614-7E136885554F}"/>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5" name="מציין מיקום של כותרת תחתונה 4">
            <a:extLst>
              <a:ext uri="{FF2B5EF4-FFF2-40B4-BE49-F238E27FC236}">
                <a16:creationId xmlns:a16="http://schemas.microsoft.com/office/drawing/2014/main" id="{6082A690-59F9-43D4-9292-ABEF7D579484}"/>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C849F375-A3E7-4EFD-915E-A07CF2ED3E8B}"/>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116474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6FEB55-33E6-4874-8131-9CA3E972C0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991BAE0-76EA-4F39-9278-DDD2207C1356}"/>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C60BADC-2EDD-4417-946A-A8633159B79D}"/>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5" name="מציין מיקום של כותרת תחתונה 4">
            <a:extLst>
              <a:ext uri="{FF2B5EF4-FFF2-40B4-BE49-F238E27FC236}">
                <a16:creationId xmlns:a16="http://schemas.microsoft.com/office/drawing/2014/main" id="{DAAF24E7-818F-41A8-81FB-E8E12FAD9519}"/>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ED68CA87-8735-49C8-ACE2-659699E8E118}"/>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61407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0E61B4-C168-45C1-ABF4-8B1C0FE1729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7C5D792-7E69-489F-982F-E3884A3CB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3D507292-05F4-4DD9-BBB3-34064AA6A5F7}"/>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5" name="מציין מיקום של כותרת תחתונה 4">
            <a:extLst>
              <a:ext uri="{FF2B5EF4-FFF2-40B4-BE49-F238E27FC236}">
                <a16:creationId xmlns:a16="http://schemas.microsoft.com/office/drawing/2014/main" id="{D9D447B1-3FC6-4655-B308-B71BCAD297E9}"/>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2E0E81FA-2C89-4AA4-99FF-19A0F2487B5A}"/>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398632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403F9B-0EE2-430F-BA62-283F4E75A0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AB52B9B-820C-4A1D-BFCF-7C9BC3DC7CFD}"/>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C81220F-15F1-4227-AB9A-531A2E755447}"/>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3BB205F-6D73-4789-82B3-15E5917AC7C9}"/>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6" name="מציין מיקום של כותרת תחתונה 5">
            <a:extLst>
              <a:ext uri="{FF2B5EF4-FFF2-40B4-BE49-F238E27FC236}">
                <a16:creationId xmlns:a16="http://schemas.microsoft.com/office/drawing/2014/main" id="{5EA58BB1-055F-4087-A54A-DA86E511B559}"/>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7543C7A7-93B6-4D53-A2E4-F50765F524E3}"/>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31811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C01A1B-2400-4E4B-BCB1-17370965AB5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B05D3C6-F36C-47C2-9ABC-9A232B72E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4549611-B56B-4DBA-B41A-4725DC23AA76}"/>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40546F2-BAFD-4749-8FD3-DF8761636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D47ACB7B-CCC5-4E07-9AE2-392E22351AE9}"/>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F6495B3-0E45-49AA-AA43-F45E342269BB}"/>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8" name="מציין מיקום של כותרת תחתונה 7">
            <a:extLst>
              <a:ext uri="{FF2B5EF4-FFF2-40B4-BE49-F238E27FC236}">
                <a16:creationId xmlns:a16="http://schemas.microsoft.com/office/drawing/2014/main" id="{46726C37-20CD-4297-BCA1-A501DFF3CD26}"/>
              </a:ext>
            </a:extLst>
          </p:cNvPr>
          <p:cNvSpPr>
            <a:spLocks noGrp="1"/>
          </p:cNvSpPr>
          <p:nvPr>
            <p:ph type="ftr" sz="quarter" idx="11"/>
          </p:nvPr>
        </p:nvSpPr>
        <p:spPr/>
        <p:txBody>
          <a:bodyPr/>
          <a:lstStyle/>
          <a:p>
            <a:endParaRPr lang="he-IL" dirty="0"/>
          </a:p>
        </p:txBody>
      </p:sp>
      <p:sp>
        <p:nvSpPr>
          <p:cNvPr id="9" name="מציין מיקום של מספר שקופית 8">
            <a:extLst>
              <a:ext uri="{FF2B5EF4-FFF2-40B4-BE49-F238E27FC236}">
                <a16:creationId xmlns:a16="http://schemas.microsoft.com/office/drawing/2014/main" id="{DC5B0183-2CC7-467F-8060-BC065F6361D2}"/>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2640539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D76DE4-7EDE-42AF-A3E9-AC6CEC34933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B20C7A6-521F-44EC-BDE9-186580FB6D65}"/>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4" name="מציין מיקום של כותרת תחתונה 3">
            <a:extLst>
              <a:ext uri="{FF2B5EF4-FFF2-40B4-BE49-F238E27FC236}">
                <a16:creationId xmlns:a16="http://schemas.microsoft.com/office/drawing/2014/main" id="{0D87BB26-EC23-4A72-8C37-FDB8574C8C67}"/>
              </a:ext>
            </a:extLst>
          </p:cNvPr>
          <p:cNvSpPr>
            <a:spLocks noGrp="1"/>
          </p:cNvSpPr>
          <p:nvPr>
            <p:ph type="ftr" sz="quarter" idx="11"/>
          </p:nvPr>
        </p:nvSpPr>
        <p:spPr/>
        <p:txBody>
          <a:bodyPr/>
          <a:lstStyle/>
          <a:p>
            <a:endParaRPr lang="he-IL" dirty="0"/>
          </a:p>
        </p:txBody>
      </p:sp>
      <p:sp>
        <p:nvSpPr>
          <p:cNvPr id="5" name="מציין מיקום של מספר שקופית 4">
            <a:extLst>
              <a:ext uri="{FF2B5EF4-FFF2-40B4-BE49-F238E27FC236}">
                <a16:creationId xmlns:a16="http://schemas.microsoft.com/office/drawing/2014/main" id="{B26E0A9C-481C-441A-87AB-43FE98A1DF1F}"/>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90343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58923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D08F322-E77A-4F5E-8A96-4F429F1EDC80}"/>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3" name="מציין מיקום של כותרת תחתונה 2">
            <a:extLst>
              <a:ext uri="{FF2B5EF4-FFF2-40B4-BE49-F238E27FC236}">
                <a16:creationId xmlns:a16="http://schemas.microsoft.com/office/drawing/2014/main" id="{C57FDCF8-2196-409A-8FDD-64974B9EC1B0}"/>
              </a:ext>
            </a:extLst>
          </p:cNvPr>
          <p:cNvSpPr>
            <a:spLocks noGrp="1"/>
          </p:cNvSpPr>
          <p:nvPr>
            <p:ph type="ftr" sz="quarter" idx="1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BFFF43DE-F3BA-4DB6-A7EA-09E840A5F015}"/>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934188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8F8141-5676-4062-838E-FA581ECA9CC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BF4F67-7662-4C6A-A36D-8DC3698B9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352668F-740E-445E-A928-FB0192D29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7D5414C9-AB49-4DC5-BBC5-B6AFE9D537C0}"/>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6" name="מציין מיקום של כותרת תחתונה 5">
            <a:extLst>
              <a:ext uri="{FF2B5EF4-FFF2-40B4-BE49-F238E27FC236}">
                <a16:creationId xmlns:a16="http://schemas.microsoft.com/office/drawing/2014/main" id="{7745FCF6-BEA1-4070-B4BE-6E89DDA8DBF4}"/>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32E7773E-EA5C-48B3-ABE0-046D03797E37}"/>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1853234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F7EEEE-391C-4276-BB67-3CE5DD73BF8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5EF87B0-E4F8-47B3-B410-97347B3DC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a:extLst>
              <a:ext uri="{FF2B5EF4-FFF2-40B4-BE49-F238E27FC236}">
                <a16:creationId xmlns:a16="http://schemas.microsoft.com/office/drawing/2014/main" id="{2763FB78-9313-4306-B1A9-F045BFCDA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8E5B232-9764-4526-A7CA-B490A025EF0B}"/>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6" name="מציין מיקום של כותרת תחתונה 5">
            <a:extLst>
              <a:ext uri="{FF2B5EF4-FFF2-40B4-BE49-F238E27FC236}">
                <a16:creationId xmlns:a16="http://schemas.microsoft.com/office/drawing/2014/main" id="{47BC3407-825C-4B48-B2C3-5FE836F8D656}"/>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6588FD2B-5E98-4121-8EF6-69547401F1C0}"/>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3324984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22DFEB-40EF-4D0D-95CB-87320CC75B4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ED8F46F-0D74-47BC-A026-73132856001B}"/>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987E58C-E9A5-4228-AAAF-AF8CE875ECCF}"/>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5" name="מציין מיקום של כותרת תחתונה 4">
            <a:extLst>
              <a:ext uri="{FF2B5EF4-FFF2-40B4-BE49-F238E27FC236}">
                <a16:creationId xmlns:a16="http://schemas.microsoft.com/office/drawing/2014/main" id="{68A1DCF2-A790-4CCB-BA50-4AEFA0DEF394}"/>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C10AF978-C17D-4079-9604-2E6F2BD06C94}"/>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2181527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FD13766-40D5-4A94-B189-2AF2DC4B7B6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2890075-D881-4970-9361-3B298D4248A4}"/>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D0FA35B-0E42-4794-8789-76BAD3A1E610}"/>
              </a:ext>
            </a:extLst>
          </p:cNvPr>
          <p:cNvSpPr>
            <a:spLocks noGrp="1"/>
          </p:cNvSpPr>
          <p:nvPr>
            <p:ph type="dt" sz="half" idx="10"/>
          </p:nvPr>
        </p:nvSpPr>
        <p:spPr/>
        <p:txBody>
          <a:bodyPr/>
          <a:lstStyle/>
          <a:p>
            <a:fld id="{146E9AE3-EAA7-4E34-8B80-BE26EE08707B}" type="datetimeFigureOut">
              <a:rPr lang="he-IL" smtClean="0"/>
              <a:t>כ"ג/ניסן/תשפ"ג</a:t>
            </a:fld>
            <a:endParaRPr lang="he-IL" dirty="0"/>
          </a:p>
        </p:txBody>
      </p:sp>
      <p:sp>
        <p:nvSpPr>
          <p:cNvPr id="5" name="מציין מיקום של כותרת תחתונה 4">
            <a:extLst>
              <a:ext uri="{FF2B5EF4-FFF2-40B4-BE49-F238E27FC236}">
                <a16:creationId xmlns:a16="http://schemas.microsoft.com/office/drawing/2014/main" id="{FF82641E-6B9D-4152-80CD-C1C8AA1C0A21}"/>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85363031-C748-41AE-960F-2D6ABABF0C7B}"/>
              </a:ext>
            </a:extLst>
          </p:cNvPr>
          <p:cNvSpPr>
            <a:spLocks noGrp="1"/>
          </p:cNvSpPr>
          <p:nvPr>
            <p:ph type="sldNum" sz="quarter" idx="12"/>
          </p:nvPr>
        </p:nvSpPr>
        <p:spPr/>
        <p:txBody>
          <a:bodyPr/>
          <a:lstStyle/>
          <a:p>
            <a:fld id="{BAF20B00-1D12-4773-A2EB-A8325F02A757}" type="slidenum">
              <a:rPr lang="he-IL" smtClean="0"/>
              <a:t>‹#›</a:t>
            </a:fld>
            <a:endParaRPr lang="he-IL" dirty="0"/>
          </a:p>
        </p:txBody>
      </p:sp>
    </p:spTree>
    <p:extLst>
      <p:ext uri="{BB962C8B-B14F-4D97-AF65-F5344CB8AC3E}">
        <p14:creationId xmlns:p14="http://schemas.microsoft.com/office/powerpoint/2010/main" val="998640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303542503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296602-6712-4F94-B385-6AD0A22DD18D}"/>
              </a:ext>
            </a:extLst>
          </p:cNvPr>
          <p:cNvGrpSpPr/>
          <p:nvPr userDrawn="1"/>
        </p:nvGrpSpPr>
        <p:grpSpPr>
          <a:xfrm>
            <a:off x="240919" y="6087869"/>
            <a:ext cx="942321" cy="942323"/>
            <a:chOff x="7173620" y="2883969"/>
            <a:chExt cx="1830385" cy="1830385"/>
          </a:xfrm>
        </p:grpSpPr>
        <p:sp>
          <p:nvSpPr>
            <p:cNvPr id="5" name="Oval 4">
              <a:extLst>
                <a:ext uri="{FF2B5EF4-FFF2-40B4-BE49-F238E27FC236}">
                  <a16:creationId xmlns:a16="http://schemas.microsoft.com/office/drawing/2014/main" id="{E5DEC715-37E2-433A-975E-79A0FE3DC61D}"/>
                </a:ext>
              </a:extLst>
            </p:cNvPr>
            <p:cNvSpPr/>
            <p:nvPr/>
          </p:nvSpPr>
          <p:spPr>
            <a:xfrm>
              <a:off x="7173620" y="2883969"/>
              <a:ext cx="1830385" cy="1830385"/>
            </a:xfrm>
            <a:prstGeom prst="ellipse">
              <a:avLst/>
            </a:prstGeom>
            <a:solidFill>
              <a:schemeClr val="bg1"/>
            </a:solidFill>
            <a:ln>
              <a:solidFill>
                <a:schemeClr val="bg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6" name="תמונה 8">
              <a:extLst>
                <a:ext uri="{FF2B5EF4-FFF2-40B4-BE49-F238E27FC236}">
                  <a16:creationId xmlns:a16="http://schemas.microsoft.com/office/drawing/2014/main" id="{7983C544-3ABD-40C3-86CC-BFAE9D8E4B11}"/>
                </a:ext>
              </a:extLst>
            </p:cNvPr>
            <p:cNvPicPr>
              <a:picLocks noChangeAspect="1"/>
            </p:cNvPicPr>
            <p:nvPr/>
          </p:nvPicPr>
          <p:blipFill rotWithShape="1">
            <a:blip r:embed="rId2"/>
            <a:srcRect l="22070" t="2857" r="14267" b="10048"/>
            <a:stretch/>
          </p:blipFill>
          <p:spPr>
            <a:xfrm>
              <a:off x="7344149" y="3469606"/>
              <a:ext cx="1563281" cy="620144"/>
            </a:xfrm>
            <a:prstGeom prst="roundRect">
              <a:avLst/>
            </a:prstGeom>
          </p:spPr>
        </p:pic>
      </p:grpSp>
      <p:sp>
        <p:nvSpPr>
          <p:cNvPr id="7" name="Rectangle 6">
            <a:extLst>
              <a:ext uri="{FF2B5EF4-FFF2-40B4-BE49-F238E27FC236}">
                <a16:creationId xmlns:a16="http://schemas.microsoft.com/office/drawing/2014/main" id="{0B3EC542-0843-4292-B751-BD9EEA8B02FE}"/>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9" name="Oval 8">
            <a:extLst>
              <a:ext uri="{FF2B5EF4-FFF2-40B4-BE49-F238E27FC236}">
                <a16:creationId xmlns:a16="http://schemas.microsoft.com/office/drawing/2014/main" id="{0AEB3CED-7D07-4961-85E0-CD3AA7EEC2B9}"/>
              </a:ext>
            </a:extLst>
          </p:cNvPr>
          <p:cNvSpPr/>
          <p:nvPr userDrawn="1"/>
        </p:nvSpPr>
        <p:spPr>
          <a:xfrm>
            <a:off x="9611504" y="6360802"/>
            <a:ext cx="351925" cy="351927"/>
          </a:xfrm>
          <a:prstGeom prst="ellipse">
            <a:avLst/>
          </a:prstGeom>
          <a:solidFill>
            <a:schemeClr val="accent4">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 name="Oval 9">
            <a:extLst>
              <a:ext uri="{FF2B5EF4-FFF2-40B4-BE49-F238E27FC236}">
                <a16:creationId xmlns:a16="http://schemas.microsoft.com/office/drawing/2014/main" id="{CD3F86DE-57CE-4D57-B39A-2D072584294F}"/>
              </a:ext>
            </a:extLst>
          </p:cNvPr>
          <p:cNvSpPr/>
          <p:nvPr userDrawn="1"/>
        </p:nvSpPr>
        <p:spPr>
          <a:xfrm>
            <a:off x="10044068" y="6360802"/>
            <a:ext cx="351925" cy="351927"/>
          </a:xfrm>
          <a:prstGeom prst="ellipse">
            <a:avLst/>
          </a:prstGeom>
          <a:solidFill>
            <a:srgbClr val="00B0F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Oval 10">
            <a:extLst>
              <a:ext uri="{FF2B5EF4-FFF2-40B4-BE49-F238E27FC236}">
                <a16:creationId xmlns:a16="http://schemas.microsoft.com/office/drawing/2014/main" id="{C9538499-C192-484F-BA91-CC001E7B2D61}"/>
              </a:ext>
            </a:extLst>
          </p:cNvPr>
          <p:cNvSpPr/>
          <p:nvPr userDrawn="1"/>
        </p:nvSpPr>
        <p:spPr>
          <a:xfrm>
            <a:off x="10468382" y="6360802"/>
            <a:ext cx="351925" cy="351927"/>
          </a:xfrm>
          <a:prstGeom prst="ellipse">
            <a:avLst/>
          </a:prstGeom>
          <a:solidFill>
            <a:srgbClr val="0070C0">
              <a:alpha val="88000"/>
            </a:srgb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Picture 11">
            <a:extLst>
              <a:ext uri="{FF2B5EF4-FFF2-40B4-BE49-F238E27FC236}">
                <a16:creationId xmlns:a16="http://schemas.microsoft.com/office/drawing/2014/main" id="{ECE92D23-669E-4C68-ABB4-06C89B11B369}"/>
              </a:ext>
            </a:extLst>
          </p:cNvPr>
          <p:cNvPicPr>
            <a:picLocks noChangeAspect="1"/>
          </p:cNvPicPr>
          <p:nvPr userDrawn="1"/>
        </p:nvPicPr>
        <p:blipFill rotWithShape="1">
          <a:blip r:embed="rId3">
            <a:lum bright="70000" contrast="-70000"/>
          </a:blip>
          <a:srcRect l="81731" t="-255" r="-126" b="-8548"/>
          <a:stretch/>
        </p:blipFill>
        <p:spPr>
          <a:xfrm>
            <a:off x="10535775" y="6446499"/>
            <a:ext cx="204790" cy="217703"/>
          </a:xfrm>
          <a:prstGeom prst="rect">
            <a:avLst/>
          </a:prstGeom>
        </p:spPr>
      </p:pic>
      <p:pic>
        <p:nvPicPr>
          <p:cNvPr id="13" name="Picture 2" descr="Back in time  free icon">
            <a:extLst>
              <a:ext uri="{FF2B5EF4-FFF2-40B4-BE49-F238E27FC236}">
                <a16:creationId xmlns:a16="http://schemas.microsoft.com/office/drawing/2014/main" id="{C3342459-58BD-414D-9D76-A34424E8C92C}"/>
              </a:ext>
            </a:extLst>
          </p:cNvPr>
          <p:cNvPicPr>
            <a:picLocks noChangeAspect="1" noChangeArrowheads="1"/>
          </p:cNvPicPr>
          <p:nvPr userDrawn="1"/>
        </p:nvPicPr>
        <p:blipFill>
          <a:blip r:embed="rId4" cstate="print">
            <a:biLevel thresh="25000"/>
            <a:alphaModFix amt="50000"/>
            <a:extLst>
              <a:ext uri="{28A0092B-C50C-407E-A947-70E740481C1C}">
                <a14:useLocalDpi xmlns:a14="http://schemas.microsoft.com/office/drawing/2010/main" val="0"/>
              </a:ext>
            </a:extLst>
          </a:blip>
          <a:srcRect/>
          <a:stretch>
            <a:fillRect/>
          </a:stretch>
        </p:blipFill>
        <p:spPr bwMode="auto">
          <a:xfrm>
            <a:off x="9694660" y="6448649"/>
            <a:ext cx="185611" cy="1856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2A4B871-ED80-42B7-98D9-129A98E37B3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6117" t="15243" r="35628" b="46409"/>
          <a:stretch/>
        </p:blipFill>
        <p:spPr>
          <a:xfrm>
            <a:off x="10949945" y="6289442"/>
            <a:ext cx="475066" cy="436576"/>
          </a:xfrm>
          <a:prstGeom prst="rect">
            <a:avLst/>
          </a:prstGeom>
          <a:effectLst>
            <a:outerShdw blurRad="152400" dist="38100" dir="8100000" algn="tr" rotWithShape="0">
              <a:prstClr val="black">
                <a:alpha val="40000"/>
              </a:prstClr>
            </a:outerShdw>
          </a:effectLst>
        </p:spPr>
      </p:pic>
      <p:pic>
        <p:nvPicPr>
          <p:cNvPr id="16" name="Picture 15">
            <a:extLst>
              <a:ext uri="{FF2B5EF4-FFF2-40B4-BE49-F238E27FC236}">
                <a16:creationId xmlns:a16="http://schemas.microsoft.com/office/drawing/2014/main" id="{3635C3F4-6EB8-4751-AF5D-EA7FB326842C}"/>
              </a:ext>
            </a:extLst>
          </p:cNvPr>
          <p:cNvPicPr>
            <a:picLocks noChangeAspect="1"/>
          </p:cNvPicPr>
          <p:nvPr userDrawn="1"/>
        </p:nvPicPr>
        <p:blipFill>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425011" y="6420479"/>
            <a:ext cx="692103" cy="288154"/>
          </a:xfrm>
          <a:prstGeom prst="rect">
            <a:avLst/>
          </a:prstGeom>
          <a:effectLst/>
        </p:spPr>
      </p:pic>
      <p:sp>
        <p:nvSpPr>
          <p:cNvPr id="17" name="Rectangle 16">
            <a:extLst>
              <a:ext uri="{FF2B5EF4-FFF2-40B4-BE49-F238E27FC236}">
                <a16:creationId xmlns:a16="http://schemas.microsoft.com/office/drawing/2014/main" id="{907A6E7D-D3C3-430C-9EBC-A7C958F4A2B5}"/>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pic>
        <p:nvPicPr>
          <p:cNvPr id="18" name="Picture 4" descr="Shopping cart  premium icon">
            <a:extLst>
              <a:ext uri="{FF2B5EF4-FFF2-40B4-BE49-F238E27FC236}">
                <a16:creationId xmlns:a16="http://schemas.microsoft.com/office/drawing/2014/main" id="{2166E8B9-0013-402C-BC30-B8E6D9EC0A1C}"/>
              </a:ext>
            </a:extLst>
          </p:cNvPr>
          <p:cNvPicPr>
            <a:picLocks noChangeAspect="1" noChangeArrowheads="1"/>
          </p:cNvPicPr>
          <p:nvPr userDrawn="1"/>
        </p:nvPicPr>
        <p:blipFill>
          <a:blip r:embed="rId8" cstate="print">
            <a:biLevel thresh="25000"/>
            <a:alphaModFix amt="70000"/>
            <a:extLst>
              <a:ext uri="{28A0092B-C50C-407E-A947-70E740481C1C}">
                <a14:useLocalDpi xmlns:a14="http://schemas.microsoft.com/office/drawing/2010/main" val="0"/>
              </a:ext>
            </a:extLst>
          </a:blip>
          <a:srcRect/>
          <a:stretch>
            <a:fillRect/>
          </a:stretch>
        </p:blipFill>
        <p:spPr bwMode="auto">
          <a:xfrm>
            <a:off x="10108902" y="6463243"/>
            <a:ext cx="182459" cy="18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9554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296602-6712-4F94-B385-6AD0A22DD18D}"/>
              </a:ext>
            </a:extLst>
          </p:cNvPr>
          <p:cNvGrpSpPr/>
          <p:nvPr userDrawn="1"/>
        </p:nvGrpSpPr>
        <p:grpSpPr>
          <a:xfrm>
            <a:off x="240919" y="6087869"/>
            <a:ext cx="942321" cy="942323"/>
            <a:chOff x="7173620" y="2883969"/>
            <a:chExt cx="1830385" cy="1830385"/>
          </a:xfrm>
        </p:grpSpPr>
        <p:sp>
          <p:nvSpPr>
            <p:cNvPr id="5" name="Oval 4">
              <a:extLst>
                <a:ext uri="{FF2B5EF4-FFF2-40B4-BE49-F238E27FC236}">
                  <a16:creationId xmlns:a16="http://schemas.microsoft.com/office/drawing/2014/main" id="{E5DEC715-37E2-433A-975E-79A0FE3DC61D}"/>
                </a:ext>
              </a:extLst>
            </p:cNvPr>
            <p:cNvSpPr/>
            <p:nvPr/>
          </p:nvSpPr>
          <p:spPr>
            <a:xfrm>
              <a:off x="7173620" y="2883969"/>
              <a:ext cx="1830385" cy="1830385"/>
            </a:xfrm>
            <a:prstGeom prst="ellipse">
              <a:avLst/>
            </a:prstGeom>
            <a:solidFill>
              <a:schemeClr val="bg1"/>
            </a:solidFill>
            <a:ln>
              <a:solidFill>
                <a:schemeClr val="bg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6" name="תמונה 8">
              <a:extLst>
                <a:ext uri="{FF2B5EF4-FFF2-40B4-BE49-F238E27FC236}">
                  <a16:creationId xmlns:a16="http://schemas.microsoft.com/office/drawing/2014/main" id="{7983C544-3ABD-40C3-86CC-BFAE9D8E4B11}"/>
                </a:ext>
              </a:extLst>
            </p:cNvPr>
            <p:cNvPicPr>
              <a:picLocks noChangeAspect="1"/>
            </p:cNvPicPr>
            <p:nvPr/>
          </p:nvPicPr>
          <p:blipFill rotWithShape="1">
            <a:blip r:embed="rId2"/>
            <a:srcRect l="22070" t="2857" r="14267" b="10048"/>
            <a:stretch/>
          </p:blipFill>
          <p:spPr>
            <a:xfrm>
              <a:off x="7344149" y="3469606"/>
              <a:ext cx="1563281" cy="620144"/>
            </a:xfrm>
            <a:prstGeom prst="roundRect">
              <a:avLst/>
            </a:prstGeom>
          </p:spPr>
        </p:pic>
      </p:grpSp>
      <p:sp>
        <p:nvSpPr>
          <p:cNvPr id="7" name="Rectangle 6">
            <a:extLst>
              <a:ext uri="{FF2B5EF4-FFF2-40B4-BE49-F238E27FC236}">
                <a16:creationId xmlns:a16="http://schemas.microsoft.com/office/drawing/2014/main" id="{0B3EC542-0843-4292-B751-BD9EEA8B02FE}"/>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7" name="Rectangle 16">
            <a:extLst>
              <a:ext uri="{FF2B5EF4-FFF2-40B4-BE49-F238E27FC236}">
                <a16:creationId xmlns:a16="http://schemas.microsoft.com/office/drawing/2014/main" id="{907A6E7D-D3C3-430C-9EBC-A7C958F4A2B5}"/>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Tree>
    <p:extLst>
      <p:ext uri="{BB962C8B-B14F-4D97-AF65-F5344CB8AC3E}">
        <p14:creationId xmlns:p14="http://schemas.microsoft.com/office/powerpoint/2010/main" val="249307617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3795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873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2B6A87-F08A-4BB6-B550-F336AF195A2E}"/>
              </a:ext>
            </a:extLst>
          </p:cNvPr>
          <p:cNvSpPr/>
          <p:nvPr userDrawn="1"/>
        </p:nvSpPr>
        <p:spPr>
          <a:xfrm>
            <a:off x="0" y="0"/>
            <a:ext cx="7777114" cy="6875828"/>
          </a:xfrm>
          <a:prstGeom prst="rect">
            <a:avLst/>
          </a:prstGeom>
          <a:solidFill>
            <a:srgbClr val="00ACE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endParaRPr lang="he-IL" dirty="0"/>
          </a:p>
        </p:txBody>
      </p:sp>
      <p:sp>
        <p:nvSpPr>
          <p:cNvPr id="8" name="Oval 7">
            <a:extLst>
              <a:ext uri="{FF2B5EF4-FFF2-40B4-BE49-F238E27FC236}">
                <a16:creationId xmlns:a16="http://schemas.microsoft.com/office/drawing/2014/main" id="{99818DA6-57E5-4CC4-BC2A-BE314E45B0B5}"/>
              </a:ext>
            </a:extLst>
          </p:cNvPr>
          <p:cNvSpPr/>
          <p:nvPr userDrawn="1"/>
        </p:nvSpPr>
        <p:spPr>
          <a:xfrm>
            <a:off x="6477561" y="-777921"/>
            <a:ext cx="2229711" cy="8606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 name="Rectangle 8">
            <a:extLst>
              <a:ext uri="{FF2B5EF4-FFF2-40B4-BE49-F238E27FC236}">
                <a16:creationId xmlns:a16="http://schemas.microsoft.com/office/drawing/2014/main" id="{2F74A266-0123-462A-AC94-223021FA3240}"/>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0" name="Rectangle 9">
            <a:extLst>
              <a:ext uri="{FF2B5EF4-FFF2-40B4-BE49-F238E27FC236}">
                <a16:creationId xmlns:a16="http://schemas.microsoft.com/office/drawing/2014/main" id="{F92E650A-DA64-4463-8FAB-53CCDC729E57}"/>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p>
        </p:txBody>
      </p:sp>
      <p:sp>
        <p:nvSpPr>
          <p:cNvPr id="17" name="Slide Number Placeholder 5">
            <a:extLst>
              <a:ext uri="{FF2B5EF4-FFF2-40B4-BE49-F238E27FC236}">
                <a16:creationId xmlns:a16="http://schemas.microsoft.com/office/drawing/2014/main" id="{DF76CDA4-B4B7-4DD1-AB1F-3F7F6F00D51D}"/>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8" name="Picture 17">
            <a:extLst>
              <a:ext uri="{FF2B5EF4-FFF2-40B4-BE49-F238E27FC236}">
                <a16:creationId xmlns:a16="http://schemas.microsoft.com/office/drawing/2014/main" id="{BCD39C6B-8E48-4B98-9698-827495566F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9" name="Picture 18">
            <a:extLst>
              <a:ext uri="{FF2B5EF4-FFF2-40B4-BE49-F238E27FC236}">
                <a16:creationId xmlns:a16="http://schemas.microsoft.com/office/drawing/2014/main" id="{4403B16D-421C-4CFC-9472-F9CCC160F1D1}"/>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21" name="Straight Connector 20">
            <a:extLst>
              <a:ext uri="{FF2B5EF4-FFF2-40B4-BE49-F238E27FC236}">
                <a16:creationId xmlns:a16="http://schemas.microsoft.com/office/drawing/2014/main" id="{34EFB06D-2B7A-4E1E-B2A1-5401EB20BEA6}"/>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27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Block Arc 15">
            <a:extLst>
              <a:ext uri="{FF2B5EF4-FFF2-40B4-BE49-F238E27FC236}">
                <a16:creationId xmlns:a16="http://schemas.microsoft.com/office/drawing/2014/main" id="{74207F73-401E-454A-9420-4853C0B8D6BB}"/>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7" name="Rectangle 16">
            <a:extLst>
              <a:ext uri="{FF2B5EF4-FFF2-40B4-BE49-F238E27FC236}">
                <a16:creationId xmlns:a16="http://schemas.microsoft.com/office/drawing/2014/main" id="{D42A048B-1D09-4BD1-AD79-895572975BE0}"/>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86708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69"/>
          </a:xfrm>
          <a:prstGeom prst="rect">
            <a:avLst/>
          </a:prstGeom>
          <a:gradFill>
            <a:gsLst>
              <a:gs pos="0">
                <a:schemeClr val="bg1">
                  <a:lumMod val="85000"/>
                </a:schemeClr>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Block Arc 15">
            <a:extLst>
              <a:ext uri="{FF2B5EF4-FFF2-40B4-BE49-F238E27FC236}">
                <a16:creationId xmlns:a16="http://schemas.microsoft.com/office/drawing/2014/main" id="{DCB5346F-541C-4E82-81B0-116C1BD3AFB9}"/>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129831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73078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467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Block Arc 15">
            <a:extLst>
              <a:ext uri="{FF2B5EF4-FFF2-40B4-BE49-F238E27FC236}">
                <a16:creationId xmlns:a16="http://schemas.microsoft.com/office/drawing/2014/main" id="{5C8A699B-7E36-4336-AA56-9AD55127F588}"/>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7" name="Rectangle 16">
            <a:extLst>
              <a:ext uri="{FF2B5EF4-FFF2-40B4-BE49-F238E27FC236}">
                <a16:creationId xmlns:a16="http://schemas.microsoft.com/office/drawing/2014/main" id="{F2859524-B057-4DBB-91CB-4AFA96C8BE54}"/>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507782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63FEAE1-D84B-4533-9DB6-29488648C9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348A8F5-12DF-420F-8AA6-A7BD997C55B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70E8F12-B37F-4E9F-B3CB-C6526BA7CE9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6E9AE3-EAA7-4E34-8B80-BE26EE08707B}" type="datetimeFigureOut">
              <a:rPr lang="he-IL" smtClean="0"/>
              <a:t>כ"ג/ניסן/תשפ"ג</a:t>
            </a:fld>
            <a:endParaRPr lang="he-IL" dirty="0"/>
          </a:p>
        </p:txBody>
      </p:sp>
      <p:sp>
        <p:nvSpPr>
          <p:cNvPr id="5" name="מציין מיקום של כותרת תחתונה 4">
            <a:extLst>
              <a:ext uri="{FF2B5EF4-FFF2-40B4-BE49-F238E27FC236}">
                <a16:creationId xmlns:a16="http://schemas.microsoft.com/office/drawing/2014/main" id="{5DB38AB4-205C-47E3-AD62-2851EDECE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a:extLst>
              <a:ext uri="{FF2B5EF4-FFF2-40B4-BE49-F238E27FC236}">
                <a16:creationId xmlns:a16="http://schemas.microsoft.com/office/drawing/2014/main" id="{6A9072CD-6841-4FE4-9D4B-0D86FC98D26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F20B00-1D12-4773-A2EB-A8325F02A757}" type="slidenum">
              <a:rPr lang="he-IL" smtClean="0"/>
              <a:t>‹#›</a:t>
            </a:fld>
            <a:endParaRPr lang="he-IL" dirty="0"/>
          </a:p>
        </p:txBody>
      </p:sp>
    </p:spTree>
    <p:extLst>
      <p:ext uri="{BB962C8B-B14F-4D97-AF65-F5344CB8AC3E}">
        <p14:creationId xmlns:p14="http://schemas.microsoft.com/office/powerpoint/2010/main" val="29037715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8E951D-72E8-4DF2-AC14-5B2E976F7FA5}"/>
              </a:ext>
            </a:extLst>
          </p:cNvPr>
          <p:cNvSpPr>
            <a:spLocks noGrp="1"/>
          </p:cNvSpPr>
          <p:nvPr>
            <p:ph type="sldNum" sz="quarter" idx="4"/>
          </p:nvPr>
        </p:nvSpPr>
        <p:spPr>
          <a:xfrm>
            <a:off x="11551167" y="6356350"/>
            <a:ext cx="488795" cy="365125"/>
          </a:xfrm>
          <a:prstGeom prst="rect">
            <a:avLst/>
          </a:prstGeom>
        </p:spPr>
        <p:txBody>
          <a:bodyPr vert="horz" lIns="91440" tIns="45720" rIns="91440" bIns="45720" rtlCol="0" anchor="ctr"/>
          <a:lstStyle>
            <a:lvl1pPr algn="ctr">
              <a:defRPr sz="1100">
                <a:solidFill>
                  <a:schemeClr val="tx1">
                    <a:lumMod val="75000"/>
                    <a:lumOff val="25000"/>
                  </a:schemeClr>
                </a:solidFill>
                <a:latin typeface="Assistant SemiBold" pitchFamily="2" charset="-79"/>
                <a:cs typeface="Assistant SemiBold" pitchFamily="2" charset="-79"/>
              </a:defRPr>
            </a:lvl1pPr>
          </a:lstStyle>
          <a:p>
            <a:fld id="{5AB5047C-826F-45CC-A404-CE4D441B0D24}" type="slidenum">
              <a:rPr lang="he-IL" smtClean="0"/>
              <a:pPr/>
              <a:t>‹#›</a:t>
            </a:fld>
            <a:endParaRPr lang="he-IL" dirty="0"/>
          </a:p>
        </p:txBody>
      </p:sp>
    </p:spTree>
    <p:extLst>
      <p:ext uri="{BB962C8B-B14F-4D97-AF65-F5344CB8AC3E}">
        <p14:creationId xmlns:p14="http://schemas.microsoft.com/office/powerpoint/2010/main" val="21388600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3" r:id="rId4"/>
    <p:sldLayoutId id="2147483739" r:id="rId5"/>
    <p:sldLayoutId id="214748373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8E951D-72E8-4DF2-AC14-5B2E976F7FA5}"/>
              </a:ext>
            </a:extLst>
          </p:cNvPr>
          <p:cNvSpPr>
            <a:spLocks noGrp="1"/>
          </p:cNvSpPr>
          <p:nvPr>
            <p:ph type="sldNum" sz="quarter" idx="4"/>
          </p:nvPr>
        </p:nvSpPr>
        <p:spPr>
          <a:xfrm>
            <a:off x="11551167" y="6356350"/>
            <a:ext cx="488795" cy="365125"/>
          </a:xfrm>
          <a:prstGeom prst="rect">
            <a:avLst/>
          </a:prstGeom>
        </p:spPr>
        <p:txBody>
          <a:bodyPr vert="horz" lIns="91440" tIns="45720" rIns="91440" bIns="45720" rtlCol="0" anchor="ctr"/>
          <a:lstStyle>
            <a:lvl1pPr algn="ctr">
              <a:defRPr sz="1100">
                <a:solidFill>
                  <a:schemeClr val="tx1">
                    <a:lumMod val="75000"/>
                    <a:lumOff val="25000"/>
                  </a:schemeClr>
                </a:solidFill>
                <a:latin typeface="Assistant SemiBold" pitchFamily="2" charset="-79"/>
                <a:cs typeface="Assistant SemiBold" pitchFamily="2" charset="-79"/>
              </a:defRPr>
            </a:lvl1pPr>
          </a:lstStyle>
          <a:p>
            <a:fld id="{5AB5047C-826F-45CC-A404-CE4D441B0D24}" type="slidenum">
              <a:rPr lang="he-IL" smtClean="0"/>
              <a:pPr/>
              <a:t>‹#›</a:t>
            </a:fld>
            <a:endParaRPr lang="he-IL" dirty="0"/>
          </a:p>
        </p:txBody>
      </p:sp>
    </p:spTree>
    <p:extLst>
      <p:ext uri="{BB962C8B-B14F-4D97-AF65-F5344CB8AC3E}">
        <p14:creationId xmlns:p14="http://schemas.microsoft.com/office/powerpoint/2010/main" val="4240947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63FEAE1-D84B-4533-9DB6-29488648C9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348A8F5-12DF-420F-8AA6-A7BD997C55B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70E8F12-B37F-4E9F-B3CB-C6526BA7CE9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6E9AE3-EAA7-4E34-8B80-BE26EE08707B}" type="datetimeFigureOut">
              <a:rPr lang="he-IL" smtClean="0"/>
              <a:t>כ"ג/ניסן/תשפ"ג</a:t>
            </a:fld>
            <a:endParaRPr lang="he-IL" dirty="0"/>
          </a:p>
        </p:txBody>
      </p:sp>
      <p:sp>
        <p:nvSpPr>
          <p:cNvPr id="5" name="מציין מיקום של כותרת תחתונה 4">
            <a:extLst>
              <a:ext uri="{FF2B5EF4-FFF2-40B4-BE49-F238E27FC236}">
                <a16:creationId xmlns:a16="http://schemas.microsoft.com/office/drawing/2014/main" id="{5DB38AB4-205C-47E3-AD62-2851EDECE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a:extLst>
              <a:ext uri="{FF2B5EF4-FFF2-40B4-BE49-F238E27FC236}">
                <a16:creationId xmlns:a16="http://schemas.microsoft.com/office/drawing/2014/main" id="{6A9072CD-6841-4FE4-9D4B-0D86FC98D26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F20B00-1D12-4773-A2EB-A8325F02A757}" type="slidenum">
              <a:rPr lang="he-IL" smtClean="0"/>
              <a:t>‹#›</a:t>
            </a:fld>
            <a:endParaRPr lang="he-IL" dirty="0"/>
          </a:p>
        </p:txBody>
      </p:sp>
    </p:spTree>
    <p:extLst>
      <p:ext uri="{BB962C8B-B14F-4D97-AF65-F5344CB8AC3E}">
        <p14:creationId xmlns:p14="http://schemas.microsoft.com/office/powerpoint/2010/main" val="263856200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4" r:id="rId13"/>
    <p:sldLayoutId id="2147483755" r:id="rId14"/>
    <p:sldLayoutId id="2147483756"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3" Type="http://schemas.openxmlformats.org/officeDocument/2006/relationships/image" Target="../media/image42.jpeg"/><Relationship Id="rId18" Type="http://schemas.openxmlformats.org/officeDocument/2006/relationships/image" Target="../media/image47.jpeg"/><Relationship Id="rId26" Type="http://schemas.openxmlformats.org/officeDocument/2006/relationships/image" Target="../media/image55.png"/><Relationship Id="rId39" Type="http://schemas.openxmlformats.org/officeDocument/2006/relationships/oleObject" Target="../embeddings/oleObject1.bin"/><Relationship Id="rId21" Type="http://schemas.openxmlformats.org/officeDocument/2006/relationships/image" Target="../media/image50.png"/><Relationship Id="rId34" Type="http://schemas.openxmlformats.org/officeDocument/2006/relationships/image" Target="../media/image63.png"/><Relationship Id="rId7" Type="http://schemas.openxmlformats.org/officeDocument/2006/relationships/image" Target="../media/image36.png"/><Relationship Id="rId2" Type="http://schemas.openxmlformats.org/officeDocument/2006/relationships/notesSlide" Target="../notesSlides/notesSlide8.xml"/><Relationship Id="rId16" Type="http://schemas.openxmlformats.org/officeDocument/2006/relationships/image" Target="../media/image45.png"/><Relationship Id="rId20" Type="http://schemas.openxmlformats.org/officeDocument/2006/relationships/image" Target="../media/image49.jpg"/><Relationship Id="rId29" Type="http://schemas.openxmlformats.org/officeDocument/2006/relationships/image" Target="../media/image58.png"/><Relationship Id="rId41"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32" Type="http://schemas.openxmlformats.org/officeDocument/2006/relationships/image" Target="../media/image61.png"/><Relationship Id="rId37" Type="http://schemas.openxmlformats.org/officeDocument/2006/relationships/image" Target="../media/image66.png"/><Relationship Id="rId40" Type="http://schemas.openxmlformats.org/officeDocument/2006/relationships/image" Target="../media/image67.emf"/><Relationship Id="rId5" Type="http://schemas.openxmlformats.org/officeDocument/2006/relationships/chart" Target="../charts/chart3.xml"/><Relationship Id="rId15" Type="http://schemas.openxmlformats.org/officeDocument/2006/relationships/image" Target="../media/image44.png"/><Relationship Id="rId23" Type="http://schemas.openxmlformats.org/officeDocument/2006/relationships/image" Target="../media/image52.png"/><Relationship Id="rId28" Type="http://schemas.openxmlformats.org/officeDocument/2006/relationships/image" Target="../media/image57.png"/><Relationship Id="rId36" Type="http://schemas.openxmlformats.org/officeDocument/2006/relationships/image" Target="../media/image65.png"/><Relationship Id="rId10" Type="http://schemas.openxmlformats.org/officeDocument/2006/relationships/image" Target="../media/image39.png"/><Relationship Id="rId19" Type="http://schemas.openxmlformats.org/officeDocument/2006/relationships/image" Target="../media/image48.png"/><Relationship Id="rId31" Type="http://schemas.openxmlformats.org/officeDocument/2006/relationships/image" Target="../media/image60.png"/><Relationship Id="rId4" Type="http://schemas.microsoft.com/office/2007/relationships/hdphoto" Target="../media/hdphoto3.wdp"/><Relationship Id="rId9" Type="http://schemas.openxmlformats.org/officeDocument/2006/relationships/image" Target="../media/image38.jpeg"/><Relationship Id="rId14" Type="http://schemas.openxmlformats.org/officeDocument/2006/relationships/image" Target="../media/image43.png"/><Relationship Id="rId22" Type="http://schemas.openxmlformats.org/officeDocument/2006/relationships/image" Target="../media/image51.png"/><Relationship Id="rId27" Type="http://schemas.openxmlformats.org/officeDocument/2006/relationships/image" Target="../media/image56.svg"/><Relationship Id="rId30" Type="http://schemas.openxmlformats.org/officeDocument/2006/relationships/image" Target="../media/image59.svg"/><Relationship Id="rId35" Type="http://schemas.openxmlformats.org/officeDocument/2006/relationships/image" Target="../media/image64.png"/><Relationship Id="rId8" Type="http://schemas.openxmlformats.org/officeDocument/2006/relationships/image" Target="../media/image37.png"/><Relationship Id="rId3" Type="http://schemas.openxmlformats.org/officeDocument/2006/relationships/image" Target="../media/image34.png"/><Relationship Id="rId12" Type="http://schemas.openxmlformats.org/officeDocument/2006/relationships/image" Target="../media/image41.jpeg"/><Relationship Id="rId17" Type="http://schemas.openxmlformats.org/officeDocument/2006/relationships/image" Target="../media/image46.jpeg"/><Relationship Id="rId25" Type="http://schemas.openxmlformats.org/officeDocument/2006/relationships/image" Target="../media/image54.png"/><Relationship Id="rId33" Type="http://schemas.openxmlformats.org/officeDocument/2006/relationships/image" Target="../media/image62.svg"/><Relationship Id="rId38" Type="http://schemas.openxmlformats.org/officeDocument/2006/relationships/chart" Target="../charts/chart4.xml"/></Relationships>
</file>

<file path=ppt/slides/_rels/slide1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73.jpe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10" Type="http://schemas.openxmlformats.org/officeDocument/2006/relationships/comments" Target="../comments/comment5.xml"/><Relationship Id="rId4" Type="http://schemas.openxmlformats.org/officeDocument/2006/relationships/image" Target="../media/image53.png"/><Relationship Id="rId9"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chart" Target="../charts/chart5.xml"/><Relationship Id="rId7" Type="http://schemas.openxmlformats.org/officeDocument/2006/relationships/image" Target="../media/image7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 Id="rId9" Type="http://schemas.openxmlformats.org/officeDocument/2006/relationships/image" Target="../media/image81.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comments" Target="../comments/comment3.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microsoft.com/office/2007/relationships/hdphoto" Target="../media/hdphoto1.wdp"/><Relationship Id="rId4" Type="http://schemas.openxmlformats.org/officeDocument/2006/relationships/image" Target="../media/image23.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C0B2BE0-88A3-4D7A-8643-35E0C511DD18}"/>
              </a:ext>
            </a:extLst>
          </p:cNvPr>
          <p:cNvSpPr/>
          <p:nvPr/>
        </p:nvSpPr>
        <p:spPr>
          <a:xfrm>
            <a:off x="65991" y="2970738"/>
            <a:ext cx="12191997" cy="3530194"/>
          </a:xfrm>
          <a:prstGeom prst="rect">
            <a:avLst/>
          </a:prstGeom>
          <a:gradFill>
            <a:gsLst>
              <a:gs pos="0">
                <a:srgbClr val="006386">
                  <a:alpha val="0"/>
                </a:srgbClr>
              </a:gs>
              <a:gs pos="99000">
                <a:srgbClr val="006386">
                  <a:alpha val="5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1" name="Oval 50">
            <a:extLst>
              <a:ext uri="{FF2B5EF4-FFF2-40B4-BE49-F238E27FC236}">
                <a16:creationId xmlns:a16="http://schemas.microsoft.com/office/drawing/2014/main" id="{1364DCC3-8FE6-4607-971F-75E9D5CCD370}"/>
              </a:ext>
            </a:extLst>
          </p:cNvPr>
          <p:cNvSpPr/>
          <p:nvPr/>
        </p:nvSpPr>
        <p:spPr>
          <a:xfrm>
            <a:off x="1167135" y="1535413"/>
            <a:ext cx="4407300" cy="4407295"/>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862620" y="1242069"/>
            <a:ext cx="4993988" cy="499398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6" name="Oval 25">
            <a:extLst>
              <a:ext uri="{FF2B5EF4-FFF2-40B4-BE49-F238E27FC236}">
                <a16:creationId xmlns:a16="http://schemas.microsoft.com/office/drawing/2014/main" id="{DB4C00AF-DE7A-4217-9FD5-5529FC67681A}"/>
              </a:ext>
            </a:extLst>
          </p:cNvPr>
          <p:cNvSpPr/>
          <p:nvPr/>
        </p:nvSpPr>
        <p:spPr>
          <a:xfrm>
            <a:off x="3572276" y="692097"/>
            <a:ext cx="1454129" cy="1454129"/>
          </a:xfrm>
          <a:prstGeom prst="ellipse">
            <a:avLst/>
          </a:prstGeom>
          <a:gradFill>
            <a:gsLst>
              <a:gs pos="21000">
                <a:srgbClr val="00D4E3">
                  <a:alpha val="39000"/>
                </a:srgbClr>
              </a:gs>
              <a:gs pos="99000">
                <a:srgbClr val="00257C">
                  <a:alpha val="17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TextBox 26">
            <a:extLst>
              <a:ext uri="{FF2B5EF4-FFF2-40B4-BE49-F238E27FC236}">
                <a16:creationId xmlns:a16="http://schemas.microsoft.com/office/drawing/2014/main" id="{B2185978-1AA4-4C41-BB2B-5E0A4AC1C2AE}"/>
              </a:ext>
            </a:extLst>
          </p:cNvPr>
          <p:cNvSpPr txBox="1"/>
          <p:nvPr/>
        </p:nvSpPr>
        <p:spPr>
          <a:xfrm>
            <a:off x="1972516" y="2788434"/>
            <a:ext cx="2751631" cy="240065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The bankers of tomorrow are not bankers at all.</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noProof="0" dirty="0">
                <a:ln>
                  <a:noFill/>
                </a:ln>
                <a:solidFill>
                  <a:srgbClr val="21BFD5"/>
                </a:solidFill>
                <a:effectLst/>
                <a:uLnTx/>
                <a:uFillTx/>
                <a:latin typeface="Assistant Light" panose="00000400000000000000" pitchFamily="2" charset="-79"/>
                <a:ea typeface="+mn-ea"/>
                <a:cs typeface="Assistant Light" panose="00000400000000000000" pitchFamily="2" charset="-79"/>
              </a:rPr>
              <a:t>The bankers of tomorrow are technologists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who enable banking experiences your customers will use across the digital landscape</a:t>
            </a:r>
          </a:p>
          <a:p>
            <a:pPr marL="0" marR="0" lvl="0" indent="0" defTabSz="914400" rtl="0" eaLnBrk="1" fontAlgn="auto" latinLnBrk="0" hangingPunct="1">
              <a:lnSpc>
                <a:spcPct val="100000"/>
              </a:lnSpc>
              <a:spcBef>
                <a:spcPts val="0"/>
              </a:spcBef>
              <a:spcAft>
                <a:spcPts val="0"/>
              </a:spcAft>
              <a:buClrTx/>
              <a:buSzTx/>
              <a:buFontTx/>
              <a:buNone/>
              <a:tabLst/>
              <a:defRPr/>
            </a:pPr>
            <a:br>
              <a:rPr kumimoji="0" lang="en-US"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br>
            <a:r>
              <a:rPr kumimoji="0" lang="en-US"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Brett King, Bank 4.0</a:t>
            </a:r>
            <a:endParaRPr kumimoji="0" lang="he-IL"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endParaRPr>
          </a:p>
        </p:txBody>
      </p:sp>
      <p:sp>
        <p:nvSpPr>
          <p:cNvPr id="48" name="Rectangle 47">
            <a:extLst>
              <a:ext uri="{FF2B5EF4-FFF2-40B4-BE49-F238E27FC236}">
                <a16:creationId xmlns:a16="http://schemas.microsoft.com/office/drawing/2014/main" id="{A477E1A1-D2BF-45A0-B2B8-E3637BDEB0C9}"/>
              </a:ext>
            </a:extLst>
          </p:cNvPr>
          <p:cNvSpPr/>
          <p:nvPr/>
        </p:nvSpPr>
        <p:spPr>
          <a:xfrm>
            <a:off x="6560433" y="1296475"/>
            <a:ext cx="5250052" cy="1426031"/>
          </a:xfrm>
          <a:prstGeom prst="rect">
            <a:avLst/>
          </a:prstGeom>
        </p:spPr>
        <p:txBody>
          <a:bodyPr wrap="square" lIns="91440" tIns="45720" rIns="91440" bIns="45720" anchor="t">
            <a:spAutoFit/>
          </a:bodyPr>
          <a:lstStyle/>
          <a:p>
            <a:pPr marL="0" marR="0" lvl="0" indent="0" algn="l" defTabSz="914400" eaLnBrk="1" fontAlgn="auto" latinLnBrk="0" hangingPunct="1">
              <a:lnSpc>
                <a:spcPts val="5200"/>
              </a:lnSpc>
              <a:spcBef>
                <a:spcPts val="0"/>
              </a:spcBef>
              <a:spcAft>
                <a:spcPts val="0"/>
              </a:spcAft>
              <a:buClrTx/>
              <a:buSzTx/>
              <a:buFontTx/>
              <a:buNone/>
              <a:tabLst/>
              <a:defRPr/>
            </a:pPr>
            <a:r>
              <a:rPr kumimoji="0" lang="en-US" sz="4400" b="0" i="0" u="none" strike="noStrike" kern="1200" cap="none" spc="150" normalizeH="0" baseline="0" noProof="0" dirty="0">
                <a:ln>
                  <a:noFill/>
                </a:ln>
                <a:solidFill>
                  <a:srgbClr val="00B050"/>
                </a:solidFill>
                <a:effectLst/>
                <a:uLnTx/>
                <a:uFillTx/>
                <a:latin typeface="Assistant ExtraBold" pitchFamily="2" charset="-79"/>
                <a:ea typeface="+mn-ea"/>
                <a:cs typeface="Assistant ExtraBold" panose="00000900000000000000" pitchFamily="2" charset="-79"/>
              </a:rPr>
              <a:t>Presentation for the Capital Market</a:t>
            </a:r>
            <a:endParaRPr kumimoji="0" lang="x-none" sz="4400" b="0" i="0" u="none" strike="noStrike" kern="1200" cap="none" spc="0" normalizeH="0" baseline="0" noProof="0" dirty="0">
              <a:ln>
                <a:noFill/>
              </a:ln>
              <a:solidFill>
                <a:srgbClr val="00B050"/>
              </a:solidFill>
              <a:effectLst/>
              <a:uLnTx/>
              <a:uFillTx/>
              <a:latin typeface="Assistant ExtraBold" pitchFamily="2" charset="-79"/>
              <a:ea typeface="+mn-ea"/>
              <a:cs typeface="Assistant ExtraBold" pitchFamily="2" charset="-79"/>
            </a:endParaRPr>
          </a:p>
        </p:txBody>
      </p:sp>
      <p:sp>
        <p:nvSpPr>
          <p:cNvPr id="50" name="Rectangle 49">
            <a:extLst>
              <a:ext uri="{FF2B5EF4-FFF2-40B4-BE49-F238E27FC236}">
                <a16:creationId xmlns:a16="http://schemas.microsoft.com/office/drawing/2014/main" id="{596AAA1D-0055-451B-9AB7-33BE886786EB}"/>
              </a:ext>
            </a:extLst>
          </p:cNvPr>
          <p:cNvSpPr/>
          <p:nvPr/>
        </p:nvSpPr>
        <p:spPr>
          <a:xfrm>
            <a:off x="7827699" y="2963351"/>
            <a:ext cx="3654149" cy="830997"/>
          </a:xfrm>
          <a:prstGeom prst="rect">
            <a:avLst/>
          </a:prstGeom>
        </p:spPr>
        <p:txBody>
          <a:bodyPr wrap="square" lIns="91440" tIns="45720" rIns="91440" bIns="4572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srgbClr val="00B050"/>
                </a:solidFill>
                <a:effectLst/>
                <a:uLnTx/>
                <a:uFillTx/>
                <a:latin typeface="Assistant" panose="00000500000000000000" pitchFamily="2" charset="-79"/>
                <a:ea typeface="+mn-ea"/>
                <a:cs typeface="Assistant" panose="00000500000000000000" pitchFamily="2" charset="-79"/>
              </a:rPr>
              <a:t>Summary of activity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a:ln>
                  <a:noFill/>
                </a:ln>
                <a:solidFill>
                  <a:srgbClr val="00B050"/>
                </a:solidFill>
                <a:effectLst/>
                <a:uLnTx/>
                <a:uFillTx/>
                <a:latin typeface="Assistant" panose="00000500000000000000" pitchFamily="2" charset="-79"/>
                <a:ea typeface="+mn-ea"/>
                <a:cs typeface="Assistant" panose="00000500000000000000" pitchFamily="2" charset="-79"/>
              </a:rPr>
              <a:t>and revenue </a:t>
            </a:r>
            <a:r>
              <a:rPr lang="en-US" sz="2400" b="1" spc="150" dirty="0">
                <a:solidFill>
                  <a:srgbClr val="00B050"/>
                </a:solidFill>
                <a:latin typeface="Assistant" panose="00000500000000000000" pitchFamily="2" charset="-79"/>
                <a:cs typeface="Assistant" panose="00000500000000000000" pitchFamily="2" charset="-79"/>
              </a:rPr>
              <a:t>for </a:t>
            </a:r>
            <a:r>
              <a:rPr kumimoji="0" lang="en-US" sz="2400" b="1" i="0" u="none" strike="noStrike" kern="1200" cap="none" spc="150" normalizeH="0" baseline="0" noProof="0" dirty="0">
                <a:ln>
                  <a:noFill/>
                </a:ln>
                <a:solidFill>
                  <a:srgbClr val="00B050"/>
                </a:solidFill>
                <a:effectLst/>
                <a:uLnTx/>
                <a:uFillTx/>
                <a:latin typeface="Assistant" panose="00000500000000000000" pitchFamily="2" charset="-79"/>
                <a:ea typeface="+mn-ea"/>
                <a:cs typeface="Assistant" panose="00000500000000000000" pitchFamily="2" charset="-79"/>
              </a:rPr>
              <a:t>2022</a:t>
            </a:r>
            <a:endParaRPr kumimoji="0" lang="x-none" sz="2400" b="1" i="0" u="none" strike="noStrike" kern="1200" cap="none" spc="0" normalizeH="0" baseline="0" noProof="0" dirty="0">
              <a:ln>
                <a:noFill/>
              </a:ln>
              <a:solidFill>
                <a:srgbClr val="00B050"/>
              </a:solidFill>
              <a:effectLst/>
              <a:uLnTx/>
              <a:uFillTx/>
              <a:latin typeface="Assistant" panose="00000500000000000000" pitchFamily="2" charset="-79"/>
              <a:ea typeface="+mn-ea"/>
              <a:cs typeface="Assistant" panose="00000500000000000000" pitchFamily="2" charset="-79"/>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7" name="TextBox 16">
            <a:extLst>
              <a:ext uri="{FF2B5EF4-FFF2-40B4-BE49-F238E27FC236}">
                <a16:creationId xmlns:a16="http://schemas.microsoft.com/office/drawing/2014/main" id="{F4D29C37-305B-489F-9598-47C1C07C8680}"/>
              </a:ext>
            </a:extLst>
          </p:cNvPr>
          <p:cNvSpPr txBox="1"/>
          <p:nvPr/>
        </p:nvSpPr>
        <p:spPr>
          <a:xfrm>
            <a:off x="5276218" y="430944"/>
            <a:ext cx="6547944" cy="371384"/>
          </a:xfrm>
          <a:prstGeom prst="rect">
            <a:avLst/>
          </a:prstGeom>
          <a:noFill/>
        </p:spPr>
        <p:txBody>
          <a:bodyPr wrap="square">
            <a:spAutoFit/>
          </a:bodyPr>
          <a:lstStyle/>
          <a:p>
            <a:pPr marL="0" marR="0" lvl="0" indent="0" algn="l" rtl="0">
              <a:lnSpc>
                <a:spcPct val="104999"/>
              </a:lnSpc>
              <a:spcBef>
                <a:spcPts val="0"/>
              </a:spcBef>
              <a:spcAft>
                <a:spcPts val="0"/>
              </a:spcAft>
              <a:buNone/>
            </a:pPr>
            <a:r>
              <a:rPr lang="en-US" sz="1800" b="1" i="0" u="none" strike="noStrike" cap="none" dirty="0">
                <a:solidFill>
                  <a:srgbClr val="00B050"/>
                </a:solidFill>
                <a:latin typeface="Calibri"/>
                <a:ea typeface="Calibri"/>
                <a:cs typeface="Calibri"/>
                <a:sym typeface="Calibri"/>
              </a:rPr>
              <a:t>Blender Financial Technologies Ltd.</a:t>
            </a:r>
            <a:endParaRPr lang="en-US" sz="1200" dirty="0">
              <a:solidFill>
                <a:srgbClr val="00B050"/>
              </a:solidFill>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sp>
        <p:nvSpPr>
          <p:cNvPr id="15" name="Freeform 18">
            <a:extLst>
              <a:ext uri="{FF2B5EF4-FFF2-40B4-BE49-F238E27FC236}">
                <a16:creationId xmlns:a16="http://schemas.microsoft.com/office/drawing/2014/main" id="{A8E44D7C-A012-4EE4-837A-8F3FA816C2AB}"/>
              </a:ext>
            </a:extLst>
          </p:cNvPr>
          <p:cNvSpPr/>
          <p:nvPr/>
        </p:nvSpPr>
        <p:spPr>
          <a:xfrm>
            <a:off x="2031496" y="2292002"/>
            <a:ext cx="390034" cy="354170"/>
          </a:xfrm>
          <a:custGeom>
            <a:avLst/>
            <a:gdLst/>
            <a:ahLst/>
            <a:cxnLst/>
            <a:rect l="l" t="t" r="r" b="b"/>
            <a:pathLst>
              <a:path w="304952" h="276911">
                <a:moveTo>
                  <a:pt x="168249" y="0"/>
                </a:moveTo>
                <a:lnTo>
                  <a:pt x="304952" y="0"/>
                </a:lnTo>
                <a:lnTo>
                  <a:pt x="304952" y="87630"/>
                </a:lnTo>
                <a:cubicBezTo>
                  <a:pt x="304952" y="139039"/>
                  <a:pt x="295021" y="179933"/>
                  <a:pt x="275158" y="210312"/>
                </a:cubicBezTo>
                <a:cubicBezTo>
                  <a:pt x="255295" y="240690"/>
                  <a:pt x="221411" y="262890"/>
                  <a:pt x="173507" y="276911"/>
                </a:cubicBezTo>
                <a:lnTo>
                  <a:pt x="173507" y="201549"/>
                </a:lnTo>
                <a:cubicBezTo>
                  <a:pt x="189865" y="196875"/>
                  <a:pt x="202425" y="188696"/>
                  <a:pt x="211188" y="177012"/>
                </a:cubicBezTo>
                <a:cubicBezTo>
                  <a:pt x="219951" y="165328"/>
                  <a:pt x="224332" y="149555"/>
                  <a:pt x="224332" y="129692"/>
                </a:cubicBezTo>
                <a:lnTo>
                  <a:pt x="168249" y="129692"/>
                </a:lnTo>
                <a:close/>
                <a:moveTo>
                  <a:pt x="0" y="0"/>
                </a:moveTo>
                <a:lnTo>
                  <a:pt x="136702" y="0"/>
                </a:lnTo>
                <a:lnTo>
                  <a:pt x="136702" y="87630"/>
                </a:lnTo>
                <a:cubicBezTo>
                  <a:pt x="136702" y="139039"/>
                  <a:pt x="126771" y="179933"/>
                  <a:pt x="106908" y="210312"/>
                </a:cubicBezTo>
                <a:cubicBezTo>
                  <a:pt x="87045" y="240690"/>
                  <a:pt x="53162" y="262890"/>
                  <a:pt x="5257" y="276911"/>
                </a:cubicBezTo>
                <a:lnTo>
                  <a:pt x="5257" y="201549"/>
                </a:lnTo>
                <a:cubicBezTo>
                  <a:pt x="21615" y="196875"/>
                  <a:pt x="34175" y="188696"/>
                  <a:pt x="42938" y="177012"/>
                </a:cubicBezTo>
                <a:cubicBezTo>
                  <a:pt x="51701" y="165328"/>
                  <a:pt x="56083" y="149555"/>
                  <a:pt x="56083" y="129692"/>
                </a:cubicBezTo>
                <a:lnTo>
                  <a:pt x="0" y="129692"/>
                </a:lnTo>
                <a:close/>
              </a:path>
            </a:pathLst>
          </a:custGeom>
          <a:solidFill>
            <a:srgbClr val="00D4E3">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Oval 31">
            <a:extLst>
              <a:ext uri="{FF2B5EF4-FFF2-40B4-BE49-F238E27FC236}">
                <a16:creationId xmlns:a16="http://schemas.microsoft.com/office/drawing/2014/main" id="{F5CB9235-A774-4A17-8DF4-3199150844BE}"/>
              </a:ext>
            </a:extLst>
          </p:cNvPr>
          <p:cNvSpPr/>
          <p:nvPr/>
        </p:nvSpPr>
        <p:spPr>
          <a:xfrm>
            <a:off x="4245341" y="137508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9210508" y="4903358"/>
            <a:ext cx="2017951" cy="560881"/>
          </a:xfrm>
          <a:prstGeom prst="rect">
            <a:avLst/>
          </a:prstGeom>
        </p:spPr>
      </p:pic>
      <p:sp>
        <p:nvSpPr>
          <p:cNvPr id="33" name="Oval 32">
            <a:extLst>
              <a:ext uri="{FF2B5EF4-FFF2-40B4-BE49-F238E27FC236}">
                <a16:creationId xmlns:a16="http://schemas.microsoft.com/office/drawing/2014/main" id="{6587EA95-9AD4-4DB7-A1DE-03B2DD5F35A7}"/>
              </a:ext>
            </a:extLst>
          </p:cNvPr>
          <p:cNvSpPr/>
          <p:nvPr/>
        </p:nvSpPr>
        <p:spPr>
          <a:xfrm>
            <a:off x="1238887" y="1624443"/>
            <a:ext cx="4236716" cy="4236716"/>
          </a:xfrm>
          <a:prstGeom prst="ellipse">
            <a:avLst/>
          </a:prstGeom>
          <a:noFill/>
          <a:ln>
            <a:solidFill>
              <a:srgbClr val="009ED6"/>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7" name="Picture 6" descr="A screenshot of a computer&#10;&#10;Description automatically generated with low confidence">
            <a:extLst>
              <a:ext uri="{FF2B5EF4-FFF2-40B4-BE49-F238E27FC236}">
                <a16:creationId xmlns:a16="http://schemas.microsoft.com/office/drawing/2014/main" id="{66FDA7DC-354A-7597-160E-850517D47A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774" r="28074" b="23725"/>
          <a:stretch/>
        </p:blipFill>
        <p:spPr>
          <a:xfrm>
            <a:off x="3701956" y="3182567"/>
            <a:ext cx="5086351" cy="3093121"/>
          </a:xfrm>
          <a:prstGeom prst="rect">
            <a:avLst/>
          </a:prstGeom>
        </p:spPr>
      </p:pic>
    </p:spTree>
    <p:extLst>
      <p:ext uri="{BB962C8B-B14F-4D97-AF65-F5344CB8AC3E}">
        <p14:creationId xmlns:p14="http://schemas.microsoft.com/office/powerpoint/2010/main" val="60643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id="{584594DF-5A47-F44C-8313-6BDDC82C2658}"/>
              </a:ext>
            </a:extLst>
          </p:cNvPr>
          <p:cNvSpPr/>
          <p:nvPr/>
        </p:nvSpPr>
        <p:spPr>
          <a:xfrm>
            <a:off x="4415529" y="1859984"/>
            <a:ext cx="3498008" cy="3498006"/>
          </a:xfrm>
          <a:prstGeom prst="ellipse">
            <a:avLst/>
          </a:prstGeom>
          <a:gradFill flip="none" rotWithShape="1">
            <a:gsLst>
              <a:gs pos="0">
                <a:srgbClr val="00AEEF">
                  <a:alpha val="82000"/>
                  <a:lumMod val="90000"/>
                  <a:lumOff val="10000"/>
                </a:srgbClr>
              </a:gs>
              <a:gs pos="48000">
                <a:srgbClr val="00AEEF">
                  <a:alpha val="20000"/>
                </a:srgb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3" name="Oval 35">
            <a:extLst>
              <a:ext uri="{FF2B5EF4-FFF2-40B4-BE49-F238E27FC236}">
                <a16:creationId xmlns:a16="http://schemas.microsoft.com/office/drawing/2014/main" id="{A9B4DADF-F3BF-DB5C-BB5C-F9AD481AC6B3}"/>
              </a:ext>
            </a:extLst>
          </p:cNvPr>
          <p:cNvSpPr/>
          <p:nvPr/>
        </p:nvSpPr>
        <p:spPr>
          <a:xfrm>
            <a:off x="5171508" y="2682727"/>
            <a:ext cx="1966202" cy="196620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06" name="TextBox 28">
            <a:extLst>
              <a:ext uri="{FF2B5EF4-FFF2-40B4-BE49-F238E27FC236}">
                <a16:creationId xmlns:a16="http://schemas.microsoft.com/office/drawing/2014/main" id="{45C29FCA-7415-4758-A728-38BA4DDA75B8}"/>
              </a:ext>
            </a:extLst>
          </p:cNvPr>
          <p:cNvSpPr txBox="1"/>
          <p:nvPr/>
        </p:nvSpPr>
        <p:spPr>
          <a:xfrm>
            <a:off x="537072" y="180135"/>
            <a:ext cx="10401104" cy="646331"/>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Fast and efficient customer experience</a:t>
            </a:r>
            <a:endParaRPr lang="he-IL" sz="3600" dirty="0">
              <a:solidFill>
                <a:srgbClr val="041634"/>
              </a:solidFill>
              <a:latin typeface="Assistant ExtraBold" pitchFamily="2" charset="-79"/>
              <a:cs typeface="Assistant ExtraBold" pitchFamily="2" charset="-79"/>
            </a:endParaRPr>
          </a:p>
        </p:txBody>
      </p:sp>
      <p:sp>
        <p:nvSpPr>
          <p:cNvPr id="153" name="Slide Number Placeholder 5">
            <a:extLst>
              <a:ext uri="{FF2B5EF4-FFF2-40B4-BE49-F238E27FC236}">
                <a16:creationId xmlns:a16="http://schemas.microsoft.com/office/drawing/2014/main" id="{54076507-B660-44C1-AC9F-A28DF7167A3D}"/>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59" name="TextBox 117">
            <a:extLst>
              <a:ext uri="{FF2B5EF4-FFF2-40B4-BE49-F238E27FC236}">
                <a16:creationId xmlns:a16="http://schemas.microsoft.com/office/drawing/2014/main" id="{FCD1FB42-6BF0-4976-8E45-AB5CDA1BC2B7}"/>
              </a:ext>
            </a:extLst>
          </p:cNvPr>
          <p:cNvSpPr txBox="1"/>
          <p:nvPr/>
        </p:nvSpPr>
        <p:spPr>
          <a:xfrm>
            <a:off x="8881370" y="4469469"/>
            <a:ext cx="2433569" cy="456926"/>
          </a:xfrm>
          <a:prstGeom prst="rect">
            <a:avLst/>
          </a:prstGeom>
          <a:noFill/>
        </p:spPr>
        <p:txBody>
          <a:bodyPr wrap="square" rtlCol="0" anchor="ctr" anchorCtr="0">
            <a:noAutofit/>
          </a:bodyPr>
          <a:lstStyle/>
          <a:p>
            <a:pPr marL="0" marR="0" lvl="0" indent="0" algn="ctr" rtl="1">
              <a:spcBef>
                <a:spcPts val="0"/>
              </a:spcBef>
              <a:spcAft>
                <a:spcPts val="0"/>
              </a:spcAft>
              <a:buNone/>
            </a:pPr>
            <a:r>
              <a:rPr lang="en-US" sz="1600" dirty="0">
                <a:solidFill>
                  <a:schemeClr val="dk1"/>
                </a:solidFill>
                <a:latin typeface="Calibri"/>
                <a:ea typeface="Calibri"/>
                <a:cs typeface="Calibri"/>
                <a:sym typeface="Calibri"/>
              </a:rPr>
              <a:t>Client check with Blender’s propriety platform</a:t>
            </a:r>
            <a:endParaRPr lang="en-US" sz="1200" dirty="0"/>
          </a:p>
        </p:txBody>
      </p:sp>
      <p:sp>
        <p:nvSpPr>
          <p:cNvPr id="61" name="TextBox 119">
            <a:extLst>
              <a:ext uri="{FF2B5EF4-FFF2-40B4-BE49-F238E27FC236}">
                <a16:creationId xmlns:a16="http://schemas.microsoft.com/office/drawing/2014/main" id="{DBED72D6-C45B-4BB7-8EB5-BAAD5D25D68D}"/>
              </a:ext>
            </a:extLst>
          </p:cNvPr>
          <p:cNvSpPr txBox="1"/>
          <p:nvPr/>
        </p:nvSpPr>
        <p:spPr>
          <a:xfrm>
            <a:off x="1529020" y="4258360"/>
            <a:ext cx="1983221" cy="745869"/>
          </a:xfrm>
          <a:prstGeom prst="rect">
            <a:avLst/>
          </a:prstGeom>
          <a:noFill/>
        </p:spPr>
        <p:txBody>
          <a:bodyPr wrap="square" rtlCol="0" anchor="ctr" anchorCtr="0">
            <a:noAutofit/>
          </a:bodyPr>
          <a:lstStyle/>
          <a:p>
            <a:pPr algn="l">
              <a:defRPr/>
            </a:pPr>
            <a:r>
              <a:rPr lang="en-US" sz="1600" dirty="0">
                <a:latin typeface="Assistant SemiBold" pitchFamily="2" charset="-79"/>
                <a:cs typeface="Assistant SemiBold" pitchFamily="2" charset="-79"/>
              </a:rPr>
              <a:t>Client rating </a:t>
            </a:r>
            <a:r>
              <a:rPr lang="en-US" sz="1600" dirty="0">
                <a:solidFill>
                  <a:srgbClr val="00B050"/>
                </a:solidFill>
                <a:latin typeface="Assistant SemiBold" pitchFamily="2" charset="-79"/>
                <a:cs typeface="Assistant SemiBold" pitchFamily="2" charset="-79"/>
              </a:rPr>
              <a:t>and maximum loan amount </a:t>
            </a:r>
            <a:r>
              <a:rPr lang="he-IL" sz="1600" dirty="0">
                <a:solidFill>
                  <a:srgbClr val="00B050"/>
                </a:solidFill>
                <a:latin typeface="Assistant SemiBold" pitchFamily="2" charset="-79"/>
                <a:cs typeface="Assistant SemiBold" pitchFamily="2" charset="-79"/>
              </a:rPr>
              <a:t>	</a:t>
            </a:r>
          </a:p>
        </p:txBody>
      </p:sp>
      <p:sp>
        <p:nvSpPr>
          <p:cNvPr id="64" name="TextBox 122">
            <a:extLst>
              <a:ext uri="{FF2B5EF4-FFF2-40B4-BE49-F238E27FC236}">
                <a16:creationId xmlns:a16="http://schemas.microsoft.com/office/drawing/2014/main" id="{E7455A88-952D-486D-8093-78376CA45930}"/>
              </a:ext>
            </a:extLst>
          </p:cNvPr>
          <p:cNvSpPr txBox="1"/>
          <p:nvPr/>
        </p:nvSpPr>
        <p:spPr>
          <a:xfrm>
            <a:off x="2789382" y="5825257"/>
            <a:ext cx="2973515" cy="745869"/>
          </a:xfrm>
          <a:prstGeom prst="rect">
            <a:avLst/>
          </a:prstGeom>
          <a:noFill/>
        </p:spPr>
        <p:txBody>
          <a:bodyPr wrap="square" rtlCol="0" anchor="ctr" anchorCtr="0">
            <a:noAutofit/>
          </a:bodyPr>
          <a:lstStyle/>
          <a:p>
            <a:pPr marL="0" marR="0" rtl="1">
              <a:spcBef>
                <a:spcPts val="0"/>
              </a:spcBef>
              <a:spcAft>
                <a:spcPts val="0"/>
              </a:spcAft>
            </a:pPr>
            <a:r>
              <a:rPr lang="en-US" sz="1600" dirty="0">
                <a:solidFill>
                  <a:srgbClr val="00B050"/>
                </a:solidFill>
                <a:latin typeface="Assistant SemiBold" pitchFamily="2" charset="-79"/>
                <a:cs typeface="Assistant SemiBold" pitchFamily="2" charset="-79"/>
              </a:rPr>
              <a:t>Profile creation and signing based on a variety of advanced information sources</a:t>
            </a:r>
          </a:p>
        </p:txBody>
      </p:sp>
      <p:sp>
        <p:nvSpPr>
          <p:cNvPr id="60" name="TextBox 118">
            <a:extLst>
              <a:ext uri="{FF2B5EF4-FFF2-40B4-BE49-F238E27FC236}">
                <a16:creationId xmlns:a16="http://schemas.microsoft.com/office/drawing/2014/main" id="{0239B6BE-4694-426B-9FCF-B0D65725442F}"/>
              </a:ext>
            </a:extLst>
          </p:cNvPr>
          <p:cNvSpPr txBox="1"/>
          <p:nvPr/>
        </p:nvSpPr>
        <p:spPr>
          <a:xfrm>
            <a:off x="1397642" y="2365613"/>
            <a:ext cx="2170340" cy="745869"/>
          </a:xfrm>
          <a:prstGeom prst="rect">
            <a:avLst/>
          </a:prstGeom>
          <a:noFill/>
        </p:spPr>
        <p:txBody>
          <a:bodyPr wrap="square" lIns="91440" tIns="45720" rIns="91440" bIns="45720" rtlCol="0" anchor="ctr" anchorCtr="0">
            <a:noAutofit/>
          </a:bodyPr>
          <a:lstStyle/>
          <a:p>
            <a:pPr marL="0" marR="0" lvl="0" indent="0" algn="ctr" rtl="1">
              <a:spcBef>
                <a:spcPts val="0"/>
              </a:spcBef>
              <a:spcAft>
                <a:spcPts val="0"/>
              </a:spcAft>
              <a:buNone/>
            </a:pPr>
            <a:r>
              <a:rPr lang="en-US" sz="1600" dirty="0">
                <a:solidFill>
                  <a:schemeClr val="dk1"/>
                </a:solidFill>
                <a:latin typeface="Calibri"/>
                <a:ea typeface="Calibri"/>
                <a:cs typeface="Calibri"/>
                <a:sym typeface="Calibri"/>
              </a:rPr>
              <a:t>Advanced client identification &amp; authentication</a:t>
            </a:r>
          </a:p>
        </p:txBody>
      </p:sp>
      <p:sp>
        <p:nvSpPr>
          <p:cNvPr id="117" name="TextBox 118">
            <a:extLst>
              <a:ext uri="{FF2B5EF4-FFF2-40B4-BE49-F238E27FC236}">
                <a16:creationId xmlns:a16="http://schemas.microsoft.com/office/drawing/2014/main" id="{0AFEC120-77A4-48E0-955A-FB65F48FCBF0}"/>
              </a:ext>
            </a:extLst>
          </p:cNvPr>
          <p:cNvSpPr txBox="1"/>
          <p:nvPr/>
        </p:nvSpPr>
        <p:spPr>
          <a:xfrm>
            <a:off x="6415060" y="933771"/>
            <a:ext cx="2255413" cy="745869"/>
          </a:xfrm>
          <a:prstGeom prst="rect">
            <a:avLst/>
          </a:prstGeom>
          <a:noFill/>
        </p:spPr>
        <p:txBody>
          <a:bodyPr wrap="square" lIns="91440" tIns="45720" rIns="91440" bIns="45720" rtlCol="0" anchor="ctr" anchorCtr="0">
            <a:noAutofit/>
          </a:bodyPr>
          <a:lstStyle/>
          <a:p>
            <a:pPr marL="0" marR="0" lvl="0" indent="0" algn="ctr" rtl="1">
              <a:spcBef>
                <a:spcPts val="0"/>
              </a:spcBef>
              <a:spcAft>
                <a:spcPts val="0"/>
              </a:spcAft>
              <a:buNone/>
            </a:pPr>
            <a:r>
              <a:rPr lang="en-US" sz="1600" dirty="0">
                <a:solidFill>
                  <a:schemeClr val="dk1"/>
                </a:solidFill>
                <a:latin typeface="Calibri"/>
                <a:ea typeface="Calibri"/>
                <a:cs typeface="Calibri"/>
                <a:sym typeface="Calibri"/>
              </a:rPr>
              <a:t>Collateral valuation &amp; underwriting</a:t>
            </a:r>
          </a:p>
          <a:p>
            <a:pPr marL="0" marR="0" lvl="0" indent="0" algn="ctr" rtl="1">
              <a:spcBef>
                <a:spcPts val="0"/>
              </a:spcBef>
              <a:spcAft>
                <a:spcPts val="0"/>
              </a:spcAft>
              <a:buNone/>
            </a:pPr>
            <a:r>
              <a:rPr lang="en-US" sz="1600" dirty="0">
                <a:solidFill>
                  <a:schemeClr val="dk1"/>
                </a:solidFill>
                <a:latin typeface="Calibri"/>
                <a:ea typeface="Calibri"/>
                <a:cs typeface="Calibri"/>
                <a:sym typeface="Calibri"/>
              </a:rPr>
              <a:t>(vehicle/real estate)</a:t>
            </a:r>
          </a:p>
        </p:txBody>
      </p:sp>
      <p:sp>
        <p:nvSpPr>
          <p:cNvPr id="56" name="TextBox 26">
            <a:extLst>
              <a:ext uri="{FF2B5EF4-FFF2-40B4-BE49-F238E27FC236}">
                <a16:creationId xmlns:a16="http://schemas.microsoft.com/office/drawing/2014/main" id="{01E7E76C-9967-D129-D63D-0150E43EC1BC}"/>
              </a:ext>
            </a:extLst>
          </p:cNvPr>
          <p:cNvSpPr txBox="1"/>
          <p:nvPr/>
        </p:nvSpPr>
        <p:spPr>
          <a:xfrm>
            <a:off x="540305" y="808123"/>
            <a:ext cx="6827944" cy="461665"/>
          </a:xfrm>
          <a:prstGeom prst="rect">
            <a:avLst/>
          </a:prstGeom>
          <a:noFill/>
        </p:spPr>
        <p:txBody>
          <a:bodyPr wrap="square" rtlCol="0">
            <a:spAutoFit/>
          </a:bodyPr>
          <a:lstStyle/>
          <a:p>
            <a:pPr algn="l"/>
            <a:r>
              <a:rPr lang="en-US" sz="2400" dirty="0">
                <a:latin typeface="Assistant SemiBold" panose="00000700000000000000" pitchFamily="2" charset="-79"/>
                <a:cs typeface="Assistant SemiBold" panose="00000700000000000000" pitchFamily="2" charset="-79"/>
              </a:rPr>
              <a:t>6 steps in 30 seconds</a:t>
            </a:r>
            <a:endParaRPr lang="he-IL" sz="2400" dirty="0">
              <a:latin typeface="Assistant SemiBold" panose="00000700000000000000" pitchFamily="2" charset="-79"/>
              <a:cs typeface="Assistant SemiBold" panose="00000700000000000000" pitchFamily="2" charset="-79"/>
            </a:endParaRPr>
          </a:p>
        </p:txBody>
      </p:sp>
      <p:pic>
        <p:nvPicPr>
          <p:cNvPr id="1026" name="Picture 2" descr="Business credit report free icon">
            <a:extLst>
              <a:ext uri="{FF2B5EF4-FFF2-40B4-BE49-F238E27FC236}">
                <a16:creationId xmlns:a16="http://schemas.microsoft.com/office/drawing/2014/main" id="{88AFB59D-6EAB-FAC9-46DD-2CD43AB4998E}"/>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4157" y="5967269"/>
            <a:ext cx="520903" cy="520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tisfaction free icon">
            <a:extLst>
              <a:ext uri="{FF2B5EF4-FFF2-40B4-BE49-F238E27FC236}">
                <a16:creationId xmlns:a16="http://schemas.microsoft.com/office/drawing/2014/main" id="{74E3AD39-9351-4382-6DFD-6C62F61E4D04}"/>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3811" y="4237130"/>
            <a:ext cx="541961" cy="541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 detection free icon">
            <a:extLst>
              <a:ext uri="{FF2B5EF4-FFF2-40B4-BE49-F238E27FC236}">
                <a16:creationId xmlns:a16="http://schemas.microsoft.com/office/drawing/2014/main" id="{F296F4A2-A4D3-23AA-8B2A-08FE28E6B5D1}"/>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5080" y="2531961"/>
            <a:ext cx="486890" cy="4868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780E235-2BF0-F0C0-71E2-95D6E7E3FEDB}"/>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0878" y="858862"/>
            <a:ext cx="516416" cy="5164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D617858-0433-9571-F0DB-686BC4BFE7F5}"/>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637" y="4355821"/>
            <a:ext cx="570574" cy="5705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17">
            <a:extLst>
              <a:ext uri="{FF2B5EF4-FFF2-40B4-BE49-F238E27FC236}">
                <a16:creationId xmlns:a16="http://schemas.microsoft.com/office/drawing/2014/main" id="{B93AFD08-EE57-94A8-C848-C8BD93360594}"/>
              </a:ext>
            </a:extLst>
          </p:cNvPr>
          <p:cNvSpPr txBox="1"/>
          <p:nvPr/>
        </p:nvSpPr>
        <p:spPr>
          <a:xfrm>
            <a:off x="8760338" y="2225055"/>
            <a:ext cx="2817917" cy="606489"/>
          </a:xfrm>
          <a:prstGeom prst="rect">
            <a:avLst/>
          </a:prstGeom>
          <a:noFill/>
        </p:spPr>
        <p:txBody>
          <a:bodyPr wrap="square" rtlCol="0" anchor="ctr" anchorCtr="0">
            <a:noAutofit/>
          </a:bodyPr>
          <a:lstStyle/>
          <a:p>
            <a:pPr algn="l">
              <a:defRPr/>
            </a:pPr>
            <a:r>
              <a:rPr lang="en-US" sz="1600" dirty="0">
                <a:latin typeface="Assistant SemiBold" pitchFamily="2" charset="-79"/>
                <a:cs typeface="Assistant SemiBold" pitchFamily="2" charset="-79"/>
              </a:rPr>
              <a:t>Onboarding </a:t>
            </a:r>
            <a:r>
              <a:rPr lang="en-US" sz="1600" dirty="0">
                <a:solidFill>
                  <a:srgbClr val="00B050"/>
                </a:solidFill>
                <a:latin typeface="Assistant SemiBold" pitchFamily="2" charset="-79"/>
                <a:cs typeface="Assistant SemiBold" pitchFamily="2" charset="-79"/>
              </a:rPr>
              <a:t>(store, </a:t>
            </a:r>
            <a:r>
              <a:rPr lang="en-US" sz="1600" dirty="0">
                <a:latin typeface="Assistant SemiBold" pitchFamily="2" charset="-79"/>
                <a:cs typeface="Assistant SemiBold" pitchFamily="2" charset="-79"/>
              </a:rPr>
              <a:t>car agency, e-commerce </a:t>
            </a:r>
            <a:r>
              <a:rPr lang="en-US" sz="1600" dirty="0">
                <a:solidFill>
                  <a:srgbClr val="00B050"/>
                </a:solidFill>
                <a:latin typeface="Assistant SemiBold" pitchFamily="2" charset="-79"/>
                <a:cs typeface="Assistant SemiBold" pitchFamily="2" charset="-79"/>
              </a:rPr>
              <a:t>site</a:t>
            </a:r>
            <a:r>
              <a:rPr lang="en-US" sz="1600" dirty="0">
                <a:latin typeface="Assistant SemiBold" pitchFamily="2" charset="-79"/>
                <a:cs typeface="Assistant SemiBold" pitchFamily="2" charset="-79"/>
              </a:rPr>
              <a:t>)</a:t>
            </a:r>
          </a:p>
        </p:txBody>
      </p:sp>
      <p:grpSp>
        <p:nvGrpSpPr>
          <p:cNvPr id="7" name="Group 6">
            <a:extLst>
              <a:ext uri="{FF2B5EF4-FFF2-40B4-BE49-F238E27FC236}">
                <a16:creationId xmlns:a16="http://schemas.microsoft.com/office/drawing/2014/main" id="{EF73CFEF-B9CB-F4FA-9C39-BAAD26521C1E}"/>
              </a:ext>
            </a:extLst>
          </p:cNvPr>
          <p:cNvGrpSpPr/>
          <p:nvPr/>
        </p:nvGrpSpPr>
        <p:grpSpPr>
          <a:xfrm>
            <a:off x="4181053" y="1514000"/>
            <a:ext cx="4000592" cy="4258350"/>
            <a:chOff x="3950787" y="1293903"/>
            <a:chExt cx="4632581" cy="4931057"/>
          </a:xfrm>
        </p:grpSpPr>
        <p:sp>
          <p:nvSpPr>
            <p:cNvPr id="62" name="TextBox 120">
              <a:extLst>
                <a:ext uri="{FF2B5EF4-FFF2-40B4-BE49-F238E27FC236}">
                  <a16:creationId xmlns:a16="http://schemas.microsoft.com/office/drawing/2014/main" id="{274B8AD5-1A58-447D-B0ED-29CA9C543530}"/>
                </a:ext>
              </a:extLst>
            </p:cNvPr>
            <p:cNvSpPr txBox="1"/>
            <p:nvPr/>
          </p:nvSpPr>
          <p:spPr>
            <a:xfrm>
              <a:off x="5473630" y="3602822"/>
              <a:ext cx="1620000" cy="745869"/>
            </a:xfrm>
            <a:prstGeom prst="rect">
              <a:avLst/>
            </a:prstGeom>
            <a:noFill/>
          </p:spPr>
          <p:txBody>
            <a:bodyPr wrap="square" rtlCol="0" anchor="ctr" anchorCtr="0">
              <a:noAutofit/>
            </a:bodyPr>
            <a:lstStyle/>
            <a:p>
              <a:pPr indent="0" algn="ctr" rtl="1">
                <a:lnSpc>
                  <a:spcPts val="1900"/>
                </a:lnSpc>
                <a:buFontTx/>
                <a:buNone/>
                <a:defRPr/>
              </a:pPr>
              <a:r>
                <a:rPr lang="he-IL" sz="6600" dirty="0">
                  <a:solidFill>
                    <a:schemeClr val="bg1"/>
                  </a:solidFill>
                  <a:latin typeface="Assistant SemiBold" pitchFamily="2" charset="-79"/>
                  <a:cs typeface="Assistant SemiBold" pitchFamily="2" charset="-79"/>
                </a:rPr>
                <a:t>30</a:t>
              </a:r>
            </a:p>
            <a:p>
              <a:pPr marL="0" marR="0" lvl="0" indent="0" algn="ctr" rtl="1">
                <a:lnSpc>
                  <a:spcPct val="118750"/>
                </a:lnSpc>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Seconds to get a loan</a:t>
              </a:r>
            </a:p>
          </p:txBody>
        </p:sp>
        <p:sp>
          <p:nvSpPr>
            <p:cNvPr id="63" name="Oval 116">
              <a:extLst>
                <a:ext uri="{FF2B5EF4-FFF2-40B4-BE49-F238E27FC236}">
                  <a16:creationId xmlns:a16="http://schemas.microsoft.com/office/drawing/2014/main" id="{38DF0E9C-8341-C2ED-7692-03D2F3EA7D7E}"/>
                </a:ext>
              </a:extLst>
            </p:cNvPr>
            <p:cNvSpPr/>
            <p:nvPr/>
          </p:nvSpPr>
          <p:spPr>
            <a:xfrm>
              <a:off x="5753255" y="1293903"/>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6</a:t>
              </a:r>
            </a:p>
          </p:txBody>
        </p:sp>
        <p:sp>
          <p:nvSpPr>
            <p:cNvPr id="65" name="Oval 116">
              <a:extLst>
                <a:ext uri="{FF2B5EF4-FFF2-40B4-BE49-F238E27FC236}">
                  <a16:creationId xmlns:a16="http://schemas.microsoft.com/office/drawing/2014/main" id="{A4B4E9E5-A5A2-420A-A58E-AAEF4FE424E9}"/>
                </a:ext>
              </a:extLst>
            </p:cNvPr>
            <p:cNvSpPr/>
            <p:nvPr/>
          </p:nvSpPr>
          <p:spPr>
            <a:xfrm>
              <a:off x="7503368" y="2240720"/>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1</a:t>
              </a:r>
            </a:p>
          </p:txBody>
        </p:sp>
        <p:sp>
          <p:nvSpPr>
            <p:cNvPr id="67" name="Oval 116">
              <a:extLst>
                <a:ext uri="{FF2B5EF4-FFF2-40B4-BE49-F238E27FC236}">
                  <a16:creationId xmlns:a16="http://schemas.microsoft.com/office/drawing/2014/main" id="{54FB682D-B992-09B6-65EC-6C908CD694C1}"/>
                </a:ext>
              </a:extLst>
            </p:cNvPr>
            <p:cNvSpPr/>
            <p:nvPr/>
          </p:nvSpPr>
          <p:spPr>
            <a:xfrm>
              <a:off x="3950787" y="4176258"/>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4</a:t>
              </a:r>
            </a:p>
          </p:txBody>
        </p:sp>
        <p:sp>
          <p:nvSpPr>
            <p:cNvPr id="68" name="Oval 116">
              <a:extLst>
                <a:ext uri="{FF2B5EF4-FFF2-40B4-BE49-F238E27FC236}">
                  <a16:creationId xmlns:a16="http://schemas.microsoft.com/office/drawing/2014/main" id="{46C7D15E-1506-728A-BB60-4BE715C62392}"/>
                </a:ext>
              </a:extLst>
            </p:cNvPr>
            <p:cNvSpPr/>
            <p:nvPr/>
          </p:nvSpPr>
          <p:spPr>
            <a:xfrm>
              <a:off x="7503368" y="4176258"/>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2</a:t>
              </a:r>
            </a:p>
          </p:txBody>
        </p:sp>
        <p:sp>
          <p:nvSpPr>
            <p:cNvPr id="69" name="Oval 116">
              <a:extLst>
                <a:ext uri="{FF2B5EF4-FFF2-40B4-BE49-F238E27FC236}">
                  <a16:creationId xmlns:a16="http://schemas.microsoft.com/office/drawing/2014/main" id="{3422E5DB-E0C3-7428-6440-4D71380D18CC}"/>
                </a:ext>
              </a:extLst>
            </p:cNvPr>
            <p:cNvSpPr/>
            <p:nvPr/>
          </p:nvSpPr>
          <p:spPr>
            <a:xfrm>
              <a:off x="5736037" y="5144960"/>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3</a:t>
              </a:r>
            </a:p>
          </p:txBody>
        </p:sp>
        <p:sp>
          <p:nvSpPr>
            <p:cNvPr id="86" name="Arc 85">
              <a:extLst>
                <a:ext uri="{FF2B5EF4-FFF2-40B4-BE49-F238E27FC236}">
                  <a16:creationId xmlns:a16="http://schemas.microsoft.com/office/drawing/2014/main" id="{76371167-65A3-3974-B31E-81630E590E34}"/>
                </a:ext>
              </a:extLst>
            </p:cNvPr>
            <p:cNvSpPr/>
            <p:nvPr/>
          </p:nvSpPr>
          <p:spPr>
            <a:xfrm>
              <a:off x="4437229" y="1874447"/>
              <a:ext cx="3699698" cy="3699698"/>
            </a:xfrm>
            <a:prstGeom prst="arc">
              <a:avLst>
                <a:gd name="adj1" fmla="val 10281699"/>
                <a:gd name="adj2" fmla="val 11209344"/>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5" name="Arc 94">
              <a:extLst>
                <a:ext uri="{FF2B5EF4-FFF2-40B4-BE49-F238E27FC236}">
                  <a16:creationId xmlns:a16="http://schemas.microsoft.com/office/drawing/2014/main" id="{EC39F08E-2AD1-3D1E-2712-0FE214E765B2}"/>
                </a:ext>
              </a:extLst>
            </p:cNvPr>
            <p:cNvSpPr/>
            <p:nvPr/>
          </p:nvSpPr>
          <p:spPr>
            <a:xfrm>
              <a:off x="4437229" y="1874447"/>
              <a:ext cx="3699698" cy="3699698"/>
            </a:xfrm>
            <a:prstGeom prst="arc">
              <a:avLst>
                <a:gd name="adj1" fmla="val 6757371"/>
                <a:gd name="adj2" fmla="val 7870888"/>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96" name="Arc 95">
              <a:extLst>
                <a:ext uri="{FF2B5EF4-FFF2-40B4-BE49-F238E27FC236}">
                  <a16:creationId xmlns:a16="http://schemas.microsoft.com/office/drawing/2014/main" id="{02803461-D596-F913-5450-C3045B0D47C3}"/>
                </a:ext>
              </a:extLst>
            </p:cNvPr>
            <p:cNvSpPr/>
            <p:nvPr/>
          </p:nvSpPr>
          <p:spPr>
            <a:xfrm>
              <a:off x="4437229" y="1874447"/>
              <a:ext cx="3699698" cy="3699698"/>
            </a:xfrm>
            <a:prstGeom prst="arc">
              <a:avLst>
                <a:gd name="adj1" fmla="val 3079830"/>
                <a:gd name="adj2" fmla="val 4118106"/>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2" name="Arc 101">
              <a:extLst>
                <a:ext uri="{FF2B5EF4-FFF2-40B4-BE49-F238E27FC236}">
                  <a16:creationId xmlns:a16="http://schemas.microsoft.com/office/drawing/2014/main" id="{C9D22EA7-D414-BBB1-2B13-1803F94DD6E9}"/>
                </a:ext>
              </a:extLst>
            </p:cNvPr>
            <p:cNvSpPr/>
            <p:nvPr/>
          </p:nvSpPr>
          <p:spPr>
            <a:xfrm>
              <a:off x="4437229" y="1874447"/>
              <a:ext cx="3699698" cy="3699698"/>
            </a:xfrm>
            <a:prstGeom prst="arc">
              <a:avLst>
                <a:gd name="adj1" fmla="val 21209639"/>
                <a:gd name="adj2" fmla="val 498454"/>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cxnSp>
          <p:nvCxnSpPr>
            <p:cNvPr id="13" name="Straight Connector 12">
              <a:extLst>
                <a:ext uri="{FF2B5EF4-FFF2-40B4-BE49-F238E27FC236}">
                  <a16:creationId xmlns:a16="http://schemas.microsoft.com/office/drawing/2014/main" id="{EFDF763B-B974-0806-58C6-6328C6DC97CE}"/>
                </a:ext>
              </a:extLst>
            </p:cNvPr>
            <p:cNvCxnSpPr>
              <a:cxnSpLocks/>
            </p:cNvCxnSpPr>
            <p:nvPr/>
          </p:nvCxnSpPr>
          <p:spPr>
            <a:xfrm>
              <a:off x="6280484" y="2239679"/>
              <a:ext cx="0" cy="474130"/>
            </a:xfrm>
            <a:prstGeom prst="line">
              <a:avLst/>
            </a:prstGeom>
            <a:ln w="31750">
              <a:solidFill>
                <a:srgbClr val="006386"/>
              </a:solidFill>
              <a:tailEnd type="arrow"/>
            </a:ln>
          </p:spPr>
          <p:style>
            <a:lnRef idx="1">
              <a:schemeClr val="accent1"/>
            </a:lnRef>
            <a:fillRef idx="0">
              <a:schemeClr val="accent1"/>
            </a:fillRef>
            <a:effectRef idx="0">
              <a:schemeClr val="accent1"/>
            </a:effectRef>
            <a:fontRef idx="minor">
              <a:schemeClr val="tx1"/>
            </a:fontRef>
          </p:style>
        </p:cxnSp>
        <p:sp>
          <p:nvSpPr>
            <p:cNvPr id="37" name="Oval 116">
              <a:extLst>
                <a:ext uri="{FF2B5EF4-FFF2-40B4-BE49-F238E27FC236}">
                  <a16:creationId xmlns:a16="http://schemas.microsoft.com/office/drawing/2014/main" id="{223B97AB-8870-BD13-6B0D-D0DE7E503AF6}"/>
                </a:ext>
              </a:extLst>
            </p:cNvPr>
            <p:cNvSpPr/>
            <p:nvPr/>
          </p:nvSpPr>
          <p:spPr>
            <a:xfrm>
              <a:off x="3950787" y="2240720"/>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5</a:t>
              </a:r>
            </a:p>
          </p:txBody>
        </p:sp>
        <p:sp>
          <p:nvSpPr>
            <p:cNvPr id="39" name="Arc 38">
              <a:extLst>
                <a:ext uri="{FF2B5EF4-FFF2-40B4-BE49-F238E27FC236}">
                  <a16:creationId xmlns:a16="http://schemas.microsoft.com/office/drawing/2014/main" id="{F3CE13CC-3583-FEFF-90AC-B9B3EA5B4322}"/>
                </a:ext>
              </a:extLst>
            </p:cNvPr>
            <p:cNvSpPr/>
            <p:nvPr/>
          </p:nvSpPr>
          <p:spPr>
            <a:xfrm>
              <a:off x="4426853" y="1864399"/>
              <a:ext cx="3699698" cy="3699698"/>
            </a:xfrm>
            <a:prstGeom prst="arc">
              <a:avLst>
                <a:gd name="adj1" fmla="val 13743919"/>
                <a:gd name="adj2" fmla="val 14848388"/>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grpSp>
      <p:pic>
        <p:nvPicPr>
          <p:cNvPr id="5" name="Picture 2">
            <a:extLst>
              <a:ext uri="{FF2B5EF4-FFF2-40B4-BE49-F238E27FC236}">
                <a16:creationId xmlns:a16="http://schemas.microsoft.com/office/drawing/2014/main" id="{06A4D323-4334-373C-F2A4-C9A29C13DE92}"/>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5921" y="2446664"/>
            <a:ext cx="520904" cy="54074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1F06F488-F768-451B-97A9-4D2C494D8FAE}"/>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6" name="Rectangle 45">
            <a:extLst>
              <a:ext uri="{FF2B5EF4-FFF2-40B4-BE49-F238E27FC236}">
                <a16:creationId xmlns:a16="http://schemas.microsoft.com/office/drawing/2014/main" id="{B722B11F-6D13-F683-919D-9055768E2960}"/>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תיבת טקסט 8">
            <a:extLst>
              <a:ext uri="{FF2B5EF4-FFF2-40B4-BE49-F238E27FC236}">
                <a16:creationId xmlns:a16="http://schemas.microsoft.com/office/drawing/2014/main" id="{9BAB97DD-BB5E-782B-00AE-809B9F72E945}"/>
              </a:ext>
            </a:extLst>
          </p:cNvPr>
          <p:cNvSpPr txBox="1"/>
          <p:nvPr/>
        </p:nvSpPr>
        <p:spPr>
          <a:xfrm>
            <a:off x="2038956" y="6426405"/>
            <a:ext cx="9539299" cy="24622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Assistant Light" panose="00000400000000000000" pitchFamily="2" charset="-79"/>
                <a:ea typeface="+mn-ea"/>
                <a:cs typeface="Assistant Light" panose="00000400000000000000" pitchFamily="2" charset="-79"/>
              </a:rPr>
              <a:t>30 seconds - minimal time</a:t>
            </a:r>
            <a:endParaRPr kumimoji="0" lang="en-IL" sz="1800" b="0" i="0" u="none" strike="noStrike" kern="1200" cap="none" spc="0" normalizeH="0" baseline="0" noProof="0" dirty="0">
              <a:ln>
                <a:noFill/>
              </a:ln>
              <a:solidFill>
                <a:srgbClr val="00B050"/>
              </a:solidFill>
              <a:effectLst/>
              <a:uLnTx/>
              <a:uFillTx/>
              <a:latin typeface="Assistant" panose="00000500000000000000" pitchFamily="2" charset="-79"/>
              <a:ea typeface="+mn-ea"/>
              <a:cs typeface="Assistant" panose="00000500000000000000" pitchFamily="2" charset="-79"/>
            </a:endParaRPr>
          </a:p>
        </p:txBody>
      </p:sp>
    </p:spTree>
    <p:extLst>
      <p:ext uri="{BB962C8B-B14F-4D97-AF65-F5344CB8AC3E}">
        <p14:creationId xmlns:p14="http://schemas.microsoft.com/office/powerpoint/2010/main" val="427632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422" t="7795" r="2023" b="7795"/>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13544" y="-2373086"/>
            <a:ext cx="11614436" cy="11614436"/>
          </a:xfrm>
          <a:prstGeom prst="ellipse">
            <a:avLst/>
          </a:prstGeom>
          <a:gradFill>
            <a:gsLst>
              <a:gs pos="21000">
                <a:srgbClr val="00AEEF">
                  <a:alpha val="22000"/>
                </a:srgbClr>
              </a:gs>
              <a:gs pos="45000">
                <a:srgbClr val="006FAB">
                  <a:alpha val="58000"/>
                </a:srgbClr>
              </a:gs>
              <a:gs pos="70000">
                <a:srgbClr val="00AEEF">
                  <a:alpha val="36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7" name="Arc 26">
            <a:extLst>
              <a:ext uri="{FF2B5EF4-FFF2-40B4-BE49-F238E27FC236}">
                <a16:creationId xmlns:a16="http://schemas.microsoft.com/office/drawing/2014/main" id="{C041EA82-218D-4A36-B0D4-4360F9970D64}"/>
              </a:ext>
            </a:extLst>
          </p:cNvPr>
          <p:cNvSpPr/>
          <p:nvPr/>
        </p:nvSpPr>
        <p:spPr>
          <a:xfrm>
            <a:off x="-2349470" y="-2194587"/>
            <a:ext cx="11247182" cy="11247173"/>
          </a:xfrm>
          <a:prstGeom prst="arc">
            <a:avLst>
              <a:gd name="adj1" fmla="val 16977976"/>
              <a:gd name="adj2" fmla="val 7953272"/>
            </a:avLst>
          </a:prstGeom>
          <a:ln w="9525">
            <a:solidFill>
              <a:srgbClr val="25A6DF"/>
            </a:solidFill>
            <a:headEnd type="arrow"/>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Oval 4">
            <a:extLst>
              <a:ext uri="{FF2B5EF4-FFF2-40B4-BE49-F238E27FC236}">
                <a16:creationId xmlns:a16="http://schemas.microsoft.com/office/drawing/2014/main" id="{D86F31D6-BB85-4D42-8C2B-0FE1DB28CB0B}"/>
              </a:ext>
            </a:extLst>
          </p:cNvPr>
          <p:cNvSpPr/>
          <p:nvPr/>
        </p:nvSpPr>
        <p:spPr>
          <a:xfrm flipH="1">
            <a:off x="7904746" y="2213478"/>
            <a:ext cx="2523693" cy="2461838"/>
          </a:xfrm>
          <a:prstGeom prst="ellipse">
            <a:avLst/>
          </a:prstGeom>
          <a:solidFill>
            <a:srgbClr val="00ACE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rgbClr val="FFFFFF"/>
              </a:solidFill>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a:effectLst>
            <a:outerShdw blurRad="63500" dist="38100" dir="10800000" algn="tr" rotWithShape="0">
              <a:prstClr val="black">
                <a:alpha val="40000"/>
              </a:prstClr>
            </a:outerShdw>
          </a:effectLst>
          <a:scene3d>
            <a:camera prst="orthographicFront"/>
            <a:lightRig rig="threePt" dir="t"/>
          </a:scene3d>
          <a:sp3d>
            <a:bevelT w="635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6" name="Oval 35">
            <a:extLst>
              <a:ext uri="{FF2B5EF4-FFF2-40B4-BE49-F238E27FC236}">
                <a16:creationId xmlns:a16="http://schemas.microsoft.com/office/drawing/2014/main" id="{7CE6EB14-C75C-4F2F-891D-CCEC46D0F151}"/>
              </a:ext>
            </a:extLst>
          </p:cNvPr>
          <p:cNvSpPr/>
          <p:nvPr/>
        </p:nvSpPr>
        <p:spPr>
          <a:xfrm>
            <a:off x="10407626" y="2750553"/>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32">
            <a:extLst>
              <a:ext uri="{FF2B5EF4-FFF2-40B4-BE49-F238E27FC236}">
                <a16:creationId xmlns:a16="http://schemas.microsoft.com/office/drawing/2014/main" id="{65A751FE-88BD-CF7C-8ADF-5A95C900E842}"/>
              </a:ext>
            </a:extLst>
          </p:cNvPr>
          <p:cNvSpPr/>
          <p:nvPr/>
        </p:nvSpPr>
        <p:spPr>
          <a:xfrm>
            <a:off x="3451900" y="2851541"/>
            <a:ext cx="7356921" cy="1482137"/>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lvl="0" algn="ctr" rtl="1">
              <a:lnSpc>
                <a:spcPts val="5200"/>
              </a:lnSpc>
              <a:defRPr/>
            </a:pPr>
            <a:r>
              <a:rPr lang="en-US" sz="6600" spc="150" dirty="0">
                <a:ln>
                  <a:solidFill>
                    <a:srgbClr val="006386"/>
                  </a:solidFill>
                </a:ln>
                <a:solidFill>
                  <a:srgbClr val="00B050"/>
                </a:solidFill>
                <a:latin typeface="Assistant ExtraBold" pitchFamily="2" charset="-79"/>
                <a:cs typeface="Assistant ExtraBold" panose="00000900000000000000" pitchFamily="2" charset="-79"/>
              </a:rPr>
              <a:t>Digital Financing Solutions</a:t>
            </a:r>
            <a:endParaRPr kumimoji="0" lang="x-none" sz="6600" b="0" i="0" u="none" strike="noStrike" kern="1200" cap="none" spc="0" normalizeH="0" baseline="0" noProof="0" dirty="0">
              <a:ln>
                <a:solidFill>
                  <a:srgbClr val="006386"/>
                </a:solidFill>
              </a:ln>
              <a:solidFill>
                <a:srgbClr val="00B050"/>
              </a:solidFill>
              <a:effectLst/>
              <a:uLnTx/>
              <a:uFillTx/>
              <a:latin typeface="Assistant ExtraBold" pitchFamily="2" charset="-79"/>
              <a:cs typeface="Assistant ExtraBold" pitchFamily="2" charset="-79"/>
            </a:endParaRPr>
          </a:p>
        </p:txBody>
      </p:sp>
      <p:sp>
        <p:nvSpPr>
          <p:cNvPr id="26" name="Oval 25">
            <a:extLst>
              <a:ext uri="{FF2B5EF4-FFF2-40B4-BE49-F238E27FC236}">
                <a16:creationId xmlns:a16="http://schemas.microsoft.com/office/drawing/2014/main" id="{6D70B5B1-BEAA-4872-A44E-32A0282D3AF8}"/>
              </a:ext>
            </a:extLst>
          </p:cNvPr>
          <p:cNvSpPr/>
          <p:nvPr/>
        </p:nvSpPr>
        <p:spPr>
          <a:xfrm>
            <a:off x="8287758" y="935825"/>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1" name="Picture 30" descr="A screenshot of a computer&#10;&#10;Description automatically generated with low confidence">
            <a:extLst>
              <a:ext uri="{FF2B5EF4-FFF2-40B4-BE49-F238E27FC236}">
                <a16:creationId xmlns:a16="http://schemas.microsoft.com/office/drawing/2014/main" id="{475ECB99-3E16-CD76-06B3-4DB85AB8F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4" t="81120" r="35706" b="1970"/>
          <a:stretch/>
        </p:blipFill>
        <p:spPr>
          <a:xfrm>
            <a:off x="10619552" y="2496136"/>
            <a:ext cx="922487" cy="1027932"/>
          </a:xfrm>
          <a:prstGeom prst="rect">
            <a:avLst/>
          </a:prstGeom>
        </p:spPr>
      </p:pic>
      <p:pic>
        <p:nvPicPr>
          <p:cNvPr id="32" name="Picture 31" descr="A screenshot of a computer&#10;&#10;Description automatically generated with low confidence">
            <a:extLst>
              <a:ext uri="{FF2B5EF4-FFF2-40B4-BE49-F238E27FC236}">
                <a16:creationId xmlns:a16="http://schemas.microsoft.com/office/drawing/2014/main" id="{FCA31F17-A903-6B9E-8C39-FAA68D4ED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70" t="84776" r="43635" b="4835"/>
          <a:stretch/>
        </p:blipFill>
        <p:spPr>
          <a:xfrm>
            <a:off x="9874654" y="5135751"/>
            <a:ext cx="487112" cy="631558"/>
          </a:xfrm>
          <a:prstGeom prst="rect">
            <a:avLst/>
          </a:prstGeom>
        </p:spPr>
      </p:pic>
      <p:pic>
        <p:nvPicPr>
          <p:cNvPr id="33" name="Picture 32" descr="A screenshot of a computer&#10;&#10;Description automatically generated with low confidence">
            <a:extLst>
              <a:ext uri="{FF2B5EF4-FFF2-40B4-BE49-F238E27FC236}">
                <a16:creationId xmlns:a16="http://schemas.microsoft.com/office/drawing/2014/main" id="{60FC9401-D3ED-292C-017A-C448AB4DC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984" t="84776" r="48175" b="7228"/>
          <a:stretch/>
        </p:blipFill>
        <p:spPr>
          <a:xfrm>
            <a:off x="10407626" y="4570957"/>
            <a:ext cx="551175" cy="486120"/>
          </a:xfrm>
          <a:prstGeom prst="rect">
            <a:avLst/>
          </a:prstGeom>
        </p:spPr>
      </p:pic>
      <p:pic>
        <p:nvPicPr>
          <p:cNvPr id="34" name="Picture 33" descr="A screenshot of a computer&#10;&#10;Description automatically generated with low confidence">
            <a:extLst>
              <a:ext uri="{FF2B5EF4-FFF2-40B4-BE49-F238E27FC236}">
                <a16:creationId xmlns:a16="http://schemas.microsoft.com/office/drawing/2014/main" id="{4C4DFDBC-8338-DD84-5B8E-5E3DE721D9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8" t="83304" r="70949" b="6545"/>
          <a:stretch/>
        </p:blipFill>
        <p:spPr>
          <a:xfrm>
            <a:off x="10687506" y="3612614"/>
            <a:ext cx="648889" cy="617106"/>
          </a:xfrm>
          <a:prstGeom prst="rect">
            <a:avLst/>
          </a:prstGeom>
        </p:spPr>
      </p:pic>
      <p:pic>
        <p:nvPicPr>
          <p:cNvPr id="37" name="Picture 36" descr="A screenshot of a computer&#10;&#10;Description automatically generated with low confidence">
            <a:extLst>
              <a:ext uri="{FF2B5EF4-FFF2-40B4-BE49-F238E27FC236}">
                <a16:creationId xmlns:a16="http://schemas.microsoft.com/office/drawing/2014/main" id="{580D0638-5B70-B50D-F6DF-FD97FFC0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7" t="15757" r="88660" b="74092"/>
          <a:stretch/>
        </p:blipFill>
        <p:spPr>
          <a:xfrm>
            <a:off x="8901093" y="5383149"/>
            <a:ext cx="648889" cy="617106"/>
          </a:xfrm>
          <a:prstGeom prst="rect">
            <a:avLst/>
          </a:prstGeom>
        </p:spPr>
      </p:pic>
      <p:sp>
        <p:nvSpPr>
          <p:cNvPr id="11" name="Freeform: Shape 10">
            <a:extLst>
              <a:ext uri="{FF2B5EF4-FFF2-40B4-BE49-F238E27FC236}">
                <a16:creationId xmlns:a16="http://schemas.microsoft.com/office/drawing/2014/main" id="{706129EC-0528-4F13-B583-DE2195C5A311}"/>
              </a:ext>
            </a:extLst>
          </p:cNvPr>
          <p:cNvSpPr/>
          <p:nvPr/>
        </p:nvSpPr>
        <p:spPr>
          <a:xfrm rot="21010788">
            <a:off x="5486771" y="1448816"/>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C3E0E3DC-128E-4583-9A06-5830697DB5BC}"/>
              </a:ext>
            </a:extLst>
          </p:cNvPr>
          <p:cNvSpPr/>
          <p:nvPr/>
        </p:nvSpPr>
        <p:spPr>
          <a:xfrm rot="20180719">
            <a:off x="906238" y="260694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2" name="Freeform: Shape 21">
            <a:extLst>
              <a:ext uri="{FF2B5EF4-FFF2-40B4-BE49-F238E27FC236}">
                <a16:creationId xmlns:a16="http://schemas.microsoft.com/office/drawing/2014/main" id="{5C6911A9-E962-4FD8-ACE7-EF903BB8FD4E}"/>
              </a:ext>
            </a:extLst>
          </p:cNvPr>
          <p:cNvSpPr/>
          <p:nvPr/>
        </p:nvSpPr>
        <p:spPr>
          <a:xfrm rot="1464581">
            <a:off x="2836808" y="202303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cxnSp>
        <p:nvCxnSpPr>
          <p:cNvPr id="2" name="Straight Connector 1">
            <a:extLst>
              <a:ext uri="{FF2B5EF4-FFF2-40B4-BE49-F238E27FC236}">
                <a16:creationId xmlns:a16="http://schemas.microsoft.com/office/drawing/2014/main" id="{0FD36D54-D1C4-E465-452B-E4DB5470E148}"/>
              </a:ext>
            </a:extLst>
          </p:cNvPr>
          <p:cNvCxnSpPr>
            <a:cxnSpLocks/>
          </p:cNvCxnSpPr>
          <p:nvPr/>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70C32C5-A605-4990-2886-2566D4EFC876}"/>
              </a:ext>
            </a:extLst>
          </p:cNvPr>
          <p:cNvSpPr txBox="1">
            <a:spLocks/>
          </p:cNvSpPr>
          <p:nvPr/>
        </p:nvSpPr>
        <p:spPr>
          <a:xfrm>
            <a:off x="11578255" y="6380935"/>
            <a:ext cx="488795" cy="365125"/>
          </a:xfrm>
          <a:prstGeom prst="rect">
            <a:avLst/>
          </a:prstGeom>
        </p:spPr>
        <p:txBody>
          <a:bodyPr anchor="ctr"/>
          <a:lstStyle>
            <a:defPPr>
              <a:defRPr lang="en-US"/>
            </a:defPPr>
            <a:lvl1pPr marL="0" algn="l" defTabSz="914400" rtl="0" eaLnBrk="1" latinLnBrk="0" hangingPunct="1">
              <a:defRPr sz="1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67D3CD-E1E4-4669-A80B-F5AF036BE1ED}" type="slidenum">
              <a:rPr lang="he-IL" sz="1100" smtClean="0">
                <a:solidFill>
                  <a:prstClr val="black">
                    <a:lumMod val="75000"/>
                    <a:lumOff val="25000"/>
                  </a:prstClr>
                </a:solidFill>
                <a:latin typeface="Assistant SemiBold" pitchFamily="2" charset="-79"/>
                <a:cs typeface="Assistant SemiBold" pitchFamily="2" charset="-79"/>
              </a:rPr>
              <a:pPr>
                <a:defRPr/>
              </a:pPr>
              <a:t>11</a:t>
            </a:fld>
            <a:endParaRPr lang="he-IL" sz="1100" dirty="0">
              <a:solidFill>
                <a:prstClr val="black">
                  <a:lumMod val="75000"/>
                  <a:lumOff val="25000"/>
                </a:prstClr>
              </a:solidFill>
              <a:latin typeface="Assistant SemiBold" pitchFamily="2" charset="-79"/>
              <a:cs typeface="Assistant SemiBold" pitchFamily="2" charset="-79"/>
            </a:endParaRPr>
          </a:p>
        </p:txBody>
      </p:sp>
    </p:spTree>
    <p:extLst>
      <p:ext uri="{BB962C8B-B14F-4D97-AF65-F5344CB8AC3E}">
        <p14:creationId xmlns:p14="http://schemas.microsoft.com/office/powerpoint/2010/main" val="12861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A157E64-935F-3EE2-C049-AAD6497D49C3}"/>
              </a:ext>
            </a:extLst>
          </p:cNvPr>
          <p:cNvSpPr/>
          <p:nvPr/>
        </p:nvSpPr>
        <p:spPr>
          <a:xfrm flipH="1">
            <a:off x="-1004058" y="-2420863"/>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2834172" y="395362"/>
            <a:ext cx="3608412" cy="461665"/>
          </a:xfrm>
          <a:prstGeom prst="rect">
            <a:avLst/>
          </a:prstGeom>
          <a:noFill/>
        </p:spPr>
        <p:txBody>
          <a:bodyPr wrap="square" rtlCol="0">
            <a:spAutoFit/>
          </a:bodyPr>
          <a:lstStyle/>
          <a:p>
            <a:pPr algn="r">
              <a:defRPr/>
            </a:pPr>
            <a:r>
              <a:rPr lang="en-US" sz="2400" dirty="0">
                <a:solidFill>
                  <a:srgbClr val="00B050"/>
                </a:solidFill>
                <a:latin typeface="Assistant ExtraBold" pitchFamily="2" charset="-79"/>
                <a:cs typeface="Assistant ExtraBold" pitchFamily="2" charset="-79"/>
              </a:rPr>
              <a:t>in collaboration with</a:t>
            </a:r>
          </a:p>
        </p:txBody>
      </p:sp>
      <p:sp>
        <p:nvSpPr>
          <p:cNvPr id="31" name="Rectangle 30">
            <a:extLst>
              <a:ext uri="{FF2B5EF4-FFF2-40B4-BE49-F238E27FC236}">
                <a16:creationId xmlns:a16="http://schemas.microsoft.com/office/drawing/2014/main" id="{266649F0-96C3-4AD9-9C4A-8CD71A702FFC}"/>
              </a:ext>
            </a:extLst>
          </p:cNvPr>
          <p:cNvSpPr/>
          <p:nvPr/>
        </p:nvSpPr>
        <p:spPr>
          <a:xfrm>
            <a:off x="3545918" y="975343"/>
            <a:ext cx="7950379" cy="369332"/>
          </a:xfrm>
          <a:prstGeom prst="rect">
            <a:avLst/>
          </a:prstGeom>
        </p:spPr>
        <p:txBody>
          <a:bodyPr wrap="square">
            <a:spAutoFit/>
          </a:bodyPr>
          <a:lstStyle/>
          <a:p>
            <a:pPr algn="r" rtl="1">
              <a:defRPr/>
            </a:pPr>
            <a:r>
              <a:rPr lang="en-US" dirty="0">
                <a:latin typeface="Assistant SemiBold" panose="00000700000000000000" pitchFamily="2" charset="-79"/>
                <a:cs typeface="Assistant SemiBold" panose="00000700000000000000" pitchFamily="2" charset="-79"/>
              </a:rPr>
              <a:t>The preferred option for</a:t>
            </a:r>
            <a:r>
              <a:rPr lang="en-US" dirty="0">
                <a:solidFill>
                  <a:srgbClr val="00B050"/>
                </a:solidFill>
                <a:latin typeface="Assistant SemiBold" panose="00000700000000000000" pitchFamily="2" charset="-79"/>
                <a:cs typeface="Assistant SemiBold" panose="00000700000000000000" pitchFamily="2" charset="-79"/>
              </a:rPr>
              <a:t> payment installments </a:t>
            </a:r>
            <a:r>
              <a:rPr lang="en-US" dirty="0">
                <a:latin typeface="Assistant SemiBold" panose="00000700000000000000" pitchFamily="2" charset="-79"/>
                <a:cs typeface="Assistant SemiBold" panose="00000700000000000000" pitchFamily="2" charset="-79"/>
              </a:rPr>
              <a:t>for large purchases in Israel</a:t>
            </a:r>
            <a:endParaRPr lang="en-US" dirty="0">
              <a:latin typeface="Assistant ExtraBold" panose="00000900000000000000" pitchFamily="2" charset="-79"/>
              <a:cs typeface="Assistant ExtraBold" panose="00000900000000000000" pitchFamily="2" charset="-79"/>
            </a:endParaRPr>
          </a:p>
        </p:txBody>
      </p:sp>
      <p:sp>
        <p:nvSpPr>
          <p:cNvPr id="43" name="Slide Number Placeholder 5">
            <a:extLst>
              <a:ext uri="{FF2B5EF4-FFF2-40B4-BE49-F238E27FC236}">
                <a16:creationId xmlns:a16="http://schemas.microsoft.com/office/drawing/2014/main" id="{AE359BB8-5A68-4FA2-9EF4-2C111746F475}"/>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3" name="קבוצה 2">
            <a:extLst>
              <a:ext uri="{FF2B5EF4-FFF2-40B4-BE49-F238E27FC236}">
                <a16:creationId xmlns:a16="http://schemas.microsoft.com/office/drawing/2014/main" id="{7FC991EC-F72F-699E-7D5F-319B2A7B8616}"/>
              </a:ext>
            </a:extLst>
          </p:cNvPr>
          <p:cNvGrpSpPr/>
          <p:nvPr/>
        </p:nvGrpSpPr>
        <p:grpSpPr>
          <a:xfrm>
            <a:off x="5701262" y="1648593"/>
            <a:ext cx="5843902" cy="4493118"/>
            <a:chOff x="264103" y="1594878"/>
            <a:chExt cx="5843902" cy="4493118"/>
          </a:xfrm>
        </p:grpSpPr>
        <p:sp>
          <p:nvSpPr>
            <p:cNvPr id="9" name="Oval 8">
              <a:extLst>
                <a:ext uri="{FF2B5EF4-FFF2-40B4-BE49-F238E27FC236}">
                  <a16:creationId xmlns:a16="http://schemas.microsoft.com/office/drawing/2014/main" id="{A27E8EA0-F6EB-BF82-E109-1E6A6A6D75AC}"/>
                </a:ext>
              </a:extLst>
            </p:cNvPr>
            <p:cNvSpPr/>
            <p:nvPr/>
          </p:nvSpPr>
          <p:spPr>
            <a:xfrm>
              <a:off x="5031958" y="5060816"/>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42" name="Oval 41">
              <a:extLst>
                <a:ext uri="{FF2B5EF4-FFF2-40B4-BE49-F238E27FC236}">
                  <a16:creationId xmlns:a16="http://schemas.microsoft.com/office/drawing/2014/main" id="{789422E6-2490-BAE7-5241-52832DEC4B78}"/>
                </a:ext>
              </a:extLst>
            </p:cNvPr>
            <p:cNvSpPr/>
            <p:nvPr/>
          </p:nvSpPr>
          <p:spPr>
            <a:xfrm>
              <a:off x="5031958" y="3924496"/>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44" name="Oval 43">
              <a:extLst>
                <a:ext uri="{FF2B5EF4-FFF2-40B4-BE49-F238E27FC236}">
                  <a16:creationId xmlns:a16="http://schemas.microsoft.com/office/drawing/2014/main" id="{83E993B7-C035-88D4-C99D-8A33765F9BC1}"/>
                </a:ext>
              </a:extLst>
            </p:cNvPr>
            <p:cNvSpPr/>
            <p:nvPr/>
          </p:nvSpPr>
          <p:spPr>
            <a:xfrm>
              <a:off x="5031958" y="2731198"/>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45" name="Oval 44">
              <a:extLst>
                <a:ext uri="{FF2B5EF4-FFF2-40B4-BE49-F238E27FC236}">
                  <a16:creationId xmlns:a16="http://schemas.microsoft.com/office/drawing/2014/main" id="{38A42619-4963-81E2-753B-C6B96EB8C030}"/>
                </a:ext>
              </a:extLst>
            </p:cNvPr>
            <p:cNvSpPr/>
            <p:nvPr/>
          </p:nvSpPr>
          <p:spPr>
            <a:xfrm>
              <a:off x="5031958" y="1594878"/>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08690" y="4215411"/>
              <a:ext cx="473715" cy="445349"/>
            </a:xfrm>
            <a:prstGeom prst="rect">
              <a:avLst/>
            </a:prstGeom>
          </p:spPr>
        </p:pic>
        <p:sp>
          <p:nvSpPr>
            <p:cNvPr id="35" name="TextBox 34">
              <a:extLst>
                <a:ext uri="{FF2B5EF4-FFF2-40B4-BE49-F238E27FC236}">
                  <a16:creationId xmlns:a16="http://schemas.microsoft.com/office/drawing/2014/main" id="{A16035B7-60FA-4C70-B45E-1413D11F2DB8}"/>
                </a:ext>
              </a:extLst>
            </p:cNvPr>
            <p:cNvSpPr txBox="1"/>
            <p:nvPr/>
          </p:nvSpPr>
          <p:spPr>
            <a:xfrm>
              <a:off x="804018" y="2818508"/>
              <a:ext cx="4112392" cy="1246495"/>
            </a:xfrm>
            <a:prstGeom prst="rect">
              <a:avLst/>
            </a:prstGeom>
            <a:noFill/>
          </p:spPr>
          <p:txBody>
            <a:bodyPr wrap="square" rtlCol="0">
              <a:spAutoFit/>
            </a:bodyPr>
            <a:lstStyle/>
            <a:p>
              <a:pPr lvl="0" algn="l">
                <a:lnSpc>
                  <a:spcPts val="1800"/>
                </a:lnSpc>
                <a:defRPr/>
              </a:pPr>
              <a:r>
                <a:rPr lang="en-US" sz="1600" b="1" dirty="0">
                  <a:solidFill>
                    <a:srgbClr val="00B050"/>
                  </a:solidFill>
                  <a:latin typeface="Assistant" pitchFamily="2" charset="-79"/>
                  <a:cs typeface="Assistant" pitchFamily="2" charset="-79"/>
                </a:rPr>
                <a:t>A joint venture</a:t>
              </a:r>
            </a:p>
            <a:p>
              <a:pPr lvl="0" algn="l">
                <a:lnSpc>
                  <a:spcPts val="1800"/>
                </a:lnSpc>
                <a:defRPr/>
              </a:pPr>
              <a:r>
                <a:rPr lang="en-US" sz="1600" dirty="0">
                  <a:solidFill>
                    <a:srgbClr val="00B050"/>
                  </a:solidFill>
                  <a:latin typeface="Assistant" pitchFamily="2" charset="-79"/>
                  <a:cs typeface="Assistant" pitchFamily="2" charset="-79"/>
                </a:rPr>
                <a:t>80% owned by Blender 20% by Bank Hapoalim, with an initial financing volume of approximately NIS 40 million from Bank Hapoalim</a:t>
              </a:r>
              <a:endParaRPr lang="he-IL" sz="1600" dirty="0">
                <a:solidFill>
                  <a:srgbClr val="00B050"/>
                </a:solidFill>
                <a:latin typeface="Assistant" pitchFamily="2" charset="-79"/>
                <a:cs typeface="Assistant" pitchFamily="2" charset="-79"/>
              </a:endParaRPr>
            </a:p>
          </p:txBody>
        </p:sp>
        <p:sp>
          <p:nvSpPr>
            <p:cNvPr id="36" name="TextBox 35">
              <a:extLst>
                <a:ext uri="{FF2B5EF4-FFF2-40B4-BE49-F238E27FC236}">
                  <a16:creationId xmlns:a16="http://schemas.microsoft.com/office/drawing/2014/main" id="{F88122BE-982E-45A6-9684-EC623BE2328A}"/>
                </a:ext>
              </a:extLst>
            </p:cNvPr>
            <p:cNvSpPr txBox="1"/>
            <p:nvPr/>
          </p:nvSpPr>
          <p:spPr>
            <a:xfrm>
              <a:off x="622647" y="1843568"/>
              <a:ext cx="4300074" cy="553998"/>
            </a:xfrm>
            <a:prstGeom prst="rect">
              <a:avLst/>
            </a:prstGeom>
            <a:noFill/>
          </p:spPr>
          <p:txBody>
            <a:bodyPr wrap="square" rtlCol="0">
              <a:spAutoFit/>
            </a:bodyPr>
            <a:lstStyle/>
            <a:p>
              <a:pPr algn="l">
                <a:lnSpc>
                  <a:spcPts val="1800"/>
                </a:lnSpc>
                <a:defRPr/>
              </a:pPr>
              <a:r>
                <a:rPr lang="en-US" sz="1600" dirty="0">
                  <a:solidFill>
                    <a:srgbClr val="00B050"/>
                  </a:solidFill>
                  <a:latin typeface="Assistant" pitchFamily="2" charset="-79"/>
                  <a:cs typeface="Assistant" pitchFamily="2" charset="-79"/>
                </a:rPr>
                <a:t>Activity began in March 2023 with a wide spread of thousands of distribution points</a:t>
              </a:r>
            </a:p>
          </p:txBody>
        </p:sp>
        <p:sp>
          <p:nvSpPr>
            <p:cNvPr id="38" name="TextBox 37">
              <a:extLst>
                <a:ext uri="{FF2B5EF4-FFF2-40B4-BE49-F238E27FC236}">
                  <a16:creationId xmlns:a16="http://schemas.microsoft.com/office/drawing/2014/main" id="{FB9822AF-C338-4D4A-BC31-59EBFC6760BE}"/>
                </a:ext>
              </a:extLst>
            </p:cNvPr>
            <p:cNvSpPr txBox="1"/>
            <p:nvPr/>
          </p:nvSpPr>
          <p:spPr>
            <a:xfrm>
              <a:off x="264103" y="5370356"/>
              <a:ext cx="4652307" cy="553998"/>
            </a:xfrm>
            <a:prstGeom prst="rect">
              <a:avLst/>
            </a:prstGeom>
            <a:noFill/>
          </p:spPr>
          <p:txBody>
            <a:bodyPr wrap="square" rtlCol="0">
              <a:spAutoFit/>
            </a:bodyPr>
            <a:lstStyle/>
            <a:p>
              <a:pPr lvl="0" algn="l">
                <a:lnSpc>
                  <a:spcPts val="1800"/>
                </a:lnSpc>
                <a:defRPr/>
              </a:pPr>
              <a:r>
                <a:rPr lang="en-US" sz="1600" b="1" dirty="0">
                  <a:latin typeface="Assistant" pitchFamily="2" charset="-79"/>
                  <a:cs typeface="Assistant" pitchFamily="2" charset="-79"/>
                </a:rPr>
                <a:t>Potential market of NIS 30 billion </a:t>
              </a:r>
              <a:r>
                <a:rPr lang="en-US" sz="1600" b="1" dirty="0">
                  <a:solidFill>
                    <a:srgbClr val="00B050"/>
                  </a:solidFill>
                  <a:latin typeface="Assistant" pitchFamily="2" charset="-79"/>
                  <a:cs typeface="Assistant" pitchFamily="2" charset="-79"/>
                </a:rPr>
                <a:t>annually</a:t>
              </a:r>
              <a:r>
                <a:rPr lang="en-US" sz="1600" b="1" dirty="0">
                  <a:latin typeface="Assistant" pitchFamily="2" charset="-79"/>
                  <a:cs typeface="Assistant" pitchFamily="2" charset="-79"/>
                </a:rPr>
                <a:t> for large purchases in Israel (excluding vehicles)</a:t>
              </a:r>
              <a:endParaRPr lang="he-IL" sz="1600" dirty="0">
                <a:latin typeface="Assistant" pitchFamily="2" charset="-79"/>
                <a:cs typeface="Assistant" pitchFamily="2" charset="-79"/>
              </a:endParaRPr>
            </a:p>
          </p:txBody>
        </p:sp>
        <p:sp>
          <p:nvSpPr>
            <p:cNvPr id="39" name="TextBox 74">
              <a:extLst>
                <a:ext uri="{FF2B5EF4-FFF2-40B4-BE49-F238E27FC236}">
                  <a16:creationId xmlns:a16="http://schemas.microsoft.com/office/drawing/2014/main" id="{7A1C554A-1C2C-4788-A2EF-2B9EA0B2904A}"/>
                </a:ext>
              </a:extLst>
            </p:cNvPr>
            <p:cNvSpPr txBox="1"/>
            <p:nvPr/>
          </p:nvSpPr>
          <p:spPr>
            <a:xfrm>
              <a:off x="802869" y="4173901"/>
              <a:ext cx="4120912" cy="784830"/>
            </a:xfrm>
            <a:prstGeom prst="rect">
              <a:avLst/>
            </a:prstGeom>
            <a:noFill/>
          </p:spPr>
          <p:txBody>
            <a:bodyPr wrap="square" rtlCol="0">
              <a:spAutoFit/>
            </a:bodyPr>
            <a:lstStyle/>
            <a:p>
              <a:pPr lvl="0" algn="l">
                <a:lnSpc>
                  <a:spcPts val="1800"/>
                </a:lnSpc>
                <a:defRPr/>
              </a:pPr>
              <a:r>
                <a:rPr lang="en-US" sz="1600" dirty="0">
                  <a:latin typeface="Assistant" pitchFamily="2" charset="-79"/>
                  <a:cs typeface="Assistant" pitchFamily="2" charset="-79"/>
                </a:rPr>
                <a:t>Technology enabling payment through extended installments </a:t>
              </a:r>
              <a:r>
                <a:rPr lang="en-US" sz="1600" dirty="0">
                  <a:solidFill>
                    <a:srgbClr val="00B050"/>
                  </a:solidFill>
                  <a:latin typeface="Assistant" pitchFamily="2" charset="-79"/>
                  <a:cs typeface="Assistant" pitchFamily="2" charset="-79"/>
                </a:rPr>
                <a:t>through rapid, non-bank credit at points of sale</a:t>
              </a:r>
              <a:endParaRPr lang="he-IL" sz="1600" dirty="0">
                <a:solidFill>
                  <a:srgbClr val="00B050"/>
                </a:solidFill>
                <a:latin typeface="Assistant" pitchFamily="2" charset="-79"/>
                <a:cs typeface="Assistant" pitchFamily="2" charset="-79"/>
              </a:endParaRPr>
            </a:p>
          </p:txBody>
        </p:sp>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2670688288"/>
                </p:ext>
              </p:extLst>
            </p:nvPr>
          </p:nvGraphicFramePr>
          <p:xfrm>
            <a:off x="5001316" y="2864218"/>
            <a:ext cx="1106689" cy="733534"/>
          </p:xfrm>
          <a:graphic>
            <a:graphicData uri="http://schemas.openxmlformats.org/drawingml/2006/chart">
              <c:chart xmlns:c="http://schemas.openxmlformats.org/drawingml/2006/chart" xmlns:r="http://schemas.openxmlformats.org/officeDocument/2006/relationships" r:id="rId5"/>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228042" y="5360576"/>
              <a:ext cx="546846" cy="4651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9CCB928-1EB6-FAEE-D068-2F527CD0819A}"/>
                </a:ext>
              </a:extLst>
            </p:cNvPr>
            <p:cNvGrpSpPr/>
            <p:nvPr/>
          </p:nvGrpSpPr>
          <p:grpSpPr>
            <a:xfrm>
              <a:off x="5191115" y="1857448"/>
              <a:ext cx="709671" cy="454905"/>
              <a:chOff x="5163004" y="1079777"/>
              <a:chExt cx="709671" cy="454905"/>
            </a:xfrm>
          </p:grpSpPr>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300" t="1" b="-1729"/>
              <a:stretch/>
            </p:blipFill>
            <p:spPr>
              <a:xfrm>
                <a:off x="5398960" y="1144442"/>
                <a:ext cx="473715"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5163004" y="1079777"/>
                <a:ext cx="539887" cy="454905"/>
              </a:xfrm>
              <a:prstGeom prst="rect">
                <a:avLst/>
              </a:prstGeom>
              <a:effectLst/>
            </p:spPr>
          </p:pic>
        </p:grpSp>
      </p:grpSp>
      <p:sp>
        <p:nvSpPr>
          <p:cNvPr id="33" name="Rectangle 32">
            <a:extLst>
              <a:ext uri="{FF2B5EF4-FFF2-40B4-BE49-F238E27FC236}">
                <a16:creationId xmlns:a16="http://schemas.microsoft.com/office/drawing/2014/main" id="{00D0924D-4676-B702-AC15-B630848B089D}"/>
              </a:ext>
            </a:extLst>
          </p:cNvPr>
          <p:cNvSpPr/>
          <p:nvPr/>
        </p:nvSpPr>
        <p:spPr>
          <a:xfrm flipH="1">
            <a:off x="-59076" y="6867407"/>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1" name="Rectangle 40">
            <a:extLst>
              <a:ext uri="{FF2B5EF4-FFF2-40B4-BE49-F238E27FC236}">
                <a16:creationId xmlns:a16="http://schemas.microsoft.com/office/drawing/2014/main" id="{B28B6ECD-7CF9-E783-FF34-BCABFD0A38F9}"/>
              </a:ext>
            </a:extLst>
          </p:cNvPr>
          <p:cNvSpPr/>
          <p:nvPr/>
        </p:nvSpPr>
        <p:spPr>
          <a:xfrm flipH="1">
            <a:off x="-5392614" y="-2420863"/>
            <a:ext cx="5385307" cy="114147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5" name="Group 6">
            <a:extLst>
              <a:ext uri="{FF2B5EF4-FFF2-40B4-BE49-F238E27FC236}">
                <a16:creationId xmlns:a16="http://schemas.microsoft.com/office/drawing/2014/main" id="{31DF363D-6067-6976-60D5-4365CA2D2941}"/>
              </a:ext>
            </a:extLst>
          </p:cNvPr>
          <p:cNvGrpSpPr/>
          <p:nvPr/>
        </p:nvGrpSpPr>
        <p:grpSpPr>
          <a:xfrm>
            <a:off x="97839" y="1789824"/>
            <a:ext cx="5862425" cy="4196249"/>
            <a:chOff x="1825103" y="979875"/>
            <a:chExt cx="8646506" cy="5910999"/>
          </a:xfrm>
        </p:grpSpPr>
        <p:sp>
          <p:nvSpPr>
            <p:cNvPr id="6" name="Oval 1">
              <a:extLst>
                <a:ext uri="{FF2B5EF4-FFF2-40B4-BE49-F238E27FC236}">
                  <a16:creationId xmlns:a16="http://schemas.microsoft.com/office/drawing/2014/main" id="{52EB7C0E-DA76-9E99-97FB-52B43A8772B3}"/>
                </a:ext>
              </a:extLst>
            </p:cNvPr>
            <p:cNvSpPr/>
            <p:nvPr/>
          </p:nvSpPr>
          <p:spPr>
            <a:xfrm>
              <a:off x="3380766" y="979875"/>
              <a:ext cx="5526914" cy="5526912"/>
            </a:xfrm>
            <a:prstGeom prst="ellipse">
              <a:avLst/>
            </a:prstGeom>
            <a:gradFill flip="none" rotWithShape="1">
              <a:gsLst>
                <a:gs pos="100000">
                  <a:srgbClr val="00AEEF"/>
                </a:gs>
                <a:gs pos="10000">
                  <a:schemeClr val="bg1"/>
                </a:gs>
              </a:gsLst>
              <a:path path="circle">
                <a:fillToRect l="50000" t="50000" r="50000" b="50000"/>
              </a:path>
              <a:tileRect/>
            </a:gradFill>
            <a:ln>
              <a:noFill/>
            </a:ln>
            <a:effectLst>
              <a:outerShdw blurRad="254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1" name="Picture 8" descr="קורקינט חשמלי למבוגרים אינוקים – הקורקינט הנמכר והמוביל בישראל">
              <a:extLst>
                <a:ext uri="{FF2B5EF4-FFF2-40B4-BE49-F238E27FC236}">
                  <a16:creationId xmlns:a16="http://schemas.microsoft.com/office/drawing/2014/main" id="{E1AC18D9-118E-1C03-A3EC-47B392D1E174}"/>
                </a:ext>
              </a:extLst>
            </p:cNvPr>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0717" y="5659453"/>
              <a:ext cx="940492" cy="35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קונינג - קורקינטים חשמליים ואופניים חשמליים">
              <a:extLst>
                <a:ext uri="{FF2B5EF4-FFF2-40B4-BE49-F238E27FC236}">
                  <a16:creationId xmlns:a16="http://schemas.microsoft.com/office/drawing/2014/main" id="{73A39D7B-97A4-C597-2A9B-E71D3CEFF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7435" y="6088759"/>
              <a:ext cx="1043897" cy="34353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22">
              <a:extLst>
                <a:ext uri="{FF2B5EF4-FFF2-40B4-BE49-F238E27FC236}">
                  <a16:creationId xmlns:a16="http://schemas.microsoft.com/office/drawing/2014/main" id="{62A645EB-CE3E-C82E-E3EC-E66ACA39210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250279" y="2468534"/>
              <a:ext cx="1070860" cy="218745"/>
            </a:xfrm>
            <a:prstGeom prst="rect">
              <a:avLst/>
            </a:prstGeom>
          </p:spPr>
        </p:pic>
        <p:pic>
          <p:nvPicPr>
            <p:cNvPr id="14" name="תמונה 6">
              <a:extLst>
                <a:ext uri="{FF2B5EF4-FFF2-40B4-BE49-F238E27FC236}">
                  <a16:creationId xmlns:a16="http://schemas.microsoft.com/office/drawing/2014/main" id="{E01FB050-9802-5186-54EC-AAF1A3487988}"/>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2932165" y="1781479"/>
              <a:ext cx="583237" cy="557792"/>
            </a:xfrm>
            <a:prstGeom prst="rect">
              <a:avLst/>
            </a:prstGeom>
          </p:spPr>
        </p:pic>
        <p:pic>
          <p:nvPicPr>
            <p:cNvPr id="15" name="תמונה 10">
              <a:extLst>
                <a:ext uri="{FF2B5EF4-FFF2-40B4-BE49-F238E27FC236}">
                  <a16:creationId xmlns:a16="http://schemas.microsoft.com/office/drawing/2014/main" id="{E920F90B-4A82-0D65-9209-C0D320B255D1}"/>
                </a:ext>
              </a:extLst>
            </p:cNvPr>
            <p:cNvPicPr>
              <a:picLocks noChangeAspect="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2510936" y="5252379"/>
              <a:ext cx="1007842" cy="292137"/>
            </a:xfrm>
            <a:prstGeom prst="rect">
              <a:avLst/>
            </a:prstGeom>
          </p:spPr>
        </p:pic>
        <p:pic>
          <p:nvPicPr>
            <p:cNvPr id="16" name="תמונה 15">
              <a:extLst>
                <a:ext uri="{FF2B5EF4-FFF2-40B4-BE49-F238E27FC236}">
                  <a16:creationId xmlns:a16="http://schemas.microsoft.com/office/drawing/2014/main" id="{FB9AA02B-717E-6652-8C72-E380177D8A7C}"/>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065020" y="2805462"/>
              <a:ext cx="1039118" cy="430075"/>
            </a:xfrm>
            <a:prstGeom prst="rect">
              <a:avLst/>
            </a:prstGeom>
          </p:spPr>
        </p:pic>
        <p:pic>
          <p:nvPicPr>
            <p:cNvPr id="17" name="תמונה 16">
              <a:extLst>
                <a:ext uri="{FF2B5EF4-FFF2-40B4-BE49-F238E27FC236}">
                  <a16:creationId xmlns:a16="http://schemas.microsoft.com/office/drawing/2014/main" id="{AAD50527-00CE-3F1A-40C3-85CC226F6E4E}"/>
                </a:ext>
              </a:extLst>
            </p:cNvPr>
            <p:cNvPicPr>
              <a:picLocks noChangeAspect="1"/>
            </p:cNvPicPr>
            <p:nvPr/>
          </p:nvPicPr>
          <p:blipFill>
            <a:blip r:embed="rId15"/>
            <a:stretch>
              <a:fillRect/>
            </a:stretch>
          </p:blipFill>
          <p:spPr>
            <a:xfrm>
              <a:off x="3057620" y="1314237"/>
              <a:ext cx="1045160" cy="290585"/>
            </a:xfrm>
            <a:prstGeom prst="rect">
              <a:avLst/>
            </a:prstGeom>
          </p:spPr>
        </p:pic>
        <p:pic>
          <p:nvPicPr>
            <p:cNvPr id="18" name="Picture 12" descr="א.צ.מ החברה המרכזית לאיבזור וציוד מכוניות לנכים">
              <a:extLst>
                <a:ext uri="{FF2B5EF4-FFF2-40B4-BE49-F238E27FC236}">
                  <a16:creationId xmlns:a16="http://schemas.microsoft.com/office/drawing/2014/main" id="{6413C13C-6E7A-7B7E-3538-83E611A131E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17533" y="5920489"/>
              <a:ext cx="695999" cy="2531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באג - BUG - שירות לקוחות - שירות לקוחות">
              <a:extLst>
                <a:ext uri="{FF2B5EF4-FFF2-40B4-BE49-F238E27FC236}">
                  <a16:creationId xmlns:a16="http://schemas.microsoft.com/office/drawing/2014/main" id="{BC90DA8F-C396-1FA7-8CDE-5C9BEDB1B1E3}"/>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8338" y="1541778"/>
              <a:ext cx="714071" cy="470904"/>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8">
              <a:extLst>
                <a:ext uri="{FF2B5EF4-FFF2-40B4-BE49-F238E27FC236}">
                  <a16:creationId xmlns:a16="http://schemas.microsoft.com/office/drawing/2014/main" id="{2A985725-0E97-44F2-D2CA-920FA41C7BD0}"/>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282" y="2912752"/>
              <a:ext cx="916373" cy="414963"/>
            </a:xfrm>
            <a:prstGeom prst="rect">
              <a:avLst/>
            </a:prstGeom>
          </p:spPr>
        </p:pic>
        <p:pic>
          <p:nvPicPr>
            <p:cNvPr id="21" name="תמונה 12">
              <a:extLst>
                <a:ext uri="{FF2B5EF4-FFF2-40B4-BE49-F238E27FC236}">
                  <a16:creationId xmlns:a16="http://schemas.microsoft.com/office/drawing/2014/main" id="{7607CE90-4E2D-24FE-2F4D-9CFAF4D8339C}"/>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b="26944"/>
            <a:stretch/>
          </p:blipFill>
          <p:spPr>
            <a:xfrm>
              <a:off x="9187881" y="3995666"/>
              <a:ext cx="768462" cy="245432"/>
            </a:xfrm>
            <a:prstGeom prst="rect">
              <a:avLst/>
            </a:prstGeom>
          </p:spPr>
        </p:pic>
        <p:pic>
          <p:nvPicPr>
            <p:cNvPr id="22" name="תמונה 14">
              <a:extLst>
                <a:ext uri="{FF2B5EF4-FFF2-40B4-BE49-F238E27FC236}">
                  <a16:creationId xmlns:a16="http://schemas.microsoft.com/office/drawing/2014/main" id="{A05BC5F6-B1B5-0547-3131-9B4FB167D334}"/>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7868" y="5404523"/>
              <a:ext cx="1071328" cy="442267"/>
            </a:xfrm>
            <a:prstGeom prst="rect">
              <a:avLst/>
            </a:prstGeom>
          </p:spPr>
        </p:pic>
        <p:pic>
          <p:nvPicPr>
            <p:cNvPr id="23" name="תמונה 2048">
              <a:extLst>
                <a:ext uri="{FF2B5EF4-FFF2-40B4-BE49-F238E27FC236}">
                  <a16:creationId xmlns:a16="http://schemas.microsoft.com/office/drawing/2014/main" id="{8645F67C-7FA6-50CD-7B38-41A62C27D988}"/>
                </a:ext>
              </a:extLst>
            </p:cNvPr>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7003" y="3454258"/>
              <a:ext cx="1254606" cy="337543"/>
            </a:xfrm>
            <a:prstGeom prst="rect">
              <a:avLst/>
            </a:prstGeom>
          </p:spPr>
        </p:pic>
        <p:pic>
          <p:nvPicPr>
            <p:cNvPr id="24" name="Picture 2" descr="Samsung">
              <a:extLst>
                <a:ext uri="{FF2B5EF4-FFF2-40B4-BE49-F238E27FC236}">
                  <a16:creationId xmlns:a16="http://schemas.microsoft.com/office/drawing/2014/main" id="{E9B1C4A5-D08A-18F1-B96B-CDB4BF51550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750384" y="2058698"/>
              <a:ext cx="1211794" cy="280573"/>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a:extLst>
                <a:ext uri="{FF2B5EF4-FFF2-40B4-BE49-F238E27FC236}">
                  <a16:creationId xmlns:a16="http://schemas.microsoft.com/office/drawing/2014/main" id="{F860CCA7-55C8-3DB1-E2B3-ED9376F1BAFC}"/>
                </a:ext>
              </a:extLst>
            </p:cNvPr>
            <p:cNvPicPr>
              <a:picLocks noChangeAspect="1"/>
            </p:cNvPicPr>
            <p:nvPr/>
          </p:nvPicPr>
          <p:blipFill>
            <a:blip r:embed="rId23"/>
            <a:stretch>
              <a:fillRect/>
            </a:stretch>
          </p:blipFill>
          <p:spPr>
            <a:xfrm>
              <a:off x="7673422" y="1131246"/>
              <a:ext cx="1308231" cy="311730"/>
            </a:xfrm>
            <a:prstGeom prst="rect">
              <a:avLst/>
            </a:prstGeom>
          </p:spPr>
        </p:pic>
        <p:pic>
          <p:nvPicPr>
            <p:cNvPr id="27" name="תמונה 26">
              <a:extLst>
                <a:ext uri="{FF2B5EF4-FFF2-40B4-BE49-F238E27FC236}">
                  <a16:creationId xmlns:a16="http://schemas.microsoft.com/office/drawing/2014/main" id="{2C3A8EC5-8531-0F19-3E50-E223690FE41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899618" y="4949293"/>
              <a:ext cx="966894" cy="360974"/>
            </a:xfrm>
            <a:prstGeom prst="rect">
              <a:avLst/>
            </a:prstGeom>
          </p:spPr>
        </p:pic>
        <p:pic>
          <p:nvPicPr>
            <p:cNvPr id="28" name="תמונה 27">
              <a:extLst>
                <a:ext uri="{FF2B5EF4-FFF2-40B4-BE49-F238E27FC236}">
                  <a16:creationId xmlns:a16="http://schemas.microsoft.com/office/drawing/2014/main" id="{9B383E78-0718-4D41-05F0-6F72023ECB1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147955" y="4464391"/>
              <a:ext cx="912709" cy="318939"/>
            </a:xfrm>
            <a:prstGeom prst="rect">
              <a:avLst/>
            </a:prstGeom>
          </p:spPr>
        </p:pic>
        <p:pic>
          <p:nvPicPr>
            <p:cNvPr id="29" name="גרפיקה 28">
              <a:extLst>
                <a:ext uri="{FF2B5EF4-FFF2-40B4-BE49-F238E27FC236}">
                  <a16:creationId xmlns:a16="http://schemas.microsoft.com/office/drawing/2014/main" id="{72656897-5CB5-2EDB-BAB4-B442580585B8}"/>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987430" y="3337308"/>
              <a:ext cx="1033389" cy="316622"/>
            </a:xfrm>
            <a:prstGeom prst="rect">
              <a:avLst/>
            </a:prstGeom>
          </p:spPr>
        </p:pic>
        <p:pic>
          <p:nvPicPr>
            <p:cNvPr id="34" name="תמונה 33">
              <a:extLst>
                <a:ext uri="{FF2B5EF4-FFF2-40B4-BE49-F238E27FC236}">
                  <a16:creationId xmlns:a16="http://schemas.microsoft.com/office/drawing/2014/main" id="{32C081A5-EED1-020D-1176-817431EEF13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084747" y="4331723"/>
              <a:ext cx="1026046" cy="292138"/>
            </a:xfrm>
            <a:prstGeom prst="rect">
              <a:avLst/>
            </a:prstGeom>
            <a:solidFill>
              <a:schemeClr val="tx1"/>
            </a:solidFill>
          </p:spPr>
        </p:pic>
        <p:pic>
          <p:nvPicPr>
            <p:cNvPr id="46" name="גרפיקה 45">
              <a:extLst>
                <a:ext uri="{FF2B5EF4-FFF2-40B4-BE49-F238E27FC236}">
                  <a16:creationId xmlns:a16="http://schemas.microsoft.com/office/drawing/2014/main" id="{3D38F7C7-2BF2-F0B8-33A8-0FA483EE923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9067858" y="2544411"/>
              <a:ext cx="1072902" cy="285359"/>
            </a:xfrm>
            <a:prstGeom prst="rect">
              <a:avLst/>
            </a:prstGeom>
          </p:spPr>
        </p:pic>
        <p:pic>
          <p:nvPicPr>
            <p:cNvPr id="48" name="תמונה 47">
              <a:extLst>
                <a:ext uri="{FF2B5EF4-FFF2-40B4-BE49-F238E27FC236}">
                  <a16:creationId xmlns:a16="http://schemas.microsoft.com/office/drawing/2014/main" id="{D8A47333-6A73-996B-652D-D825DF6CCB38}"/>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825103" y="3868815"/>
              <a:ext cx="1182342" cy="258780"/>
            </a:xfrm>
            <a:prstGeom prst="rect">
              <a:avLst/>
            </a:prstGeom>
          </p:spPr>
        </p:pic>
        <p:pic>
          <p:nvPicPr>
            <p:cNvPr id="55" name="גרפיקה 54">
              <a:extLst>
                <a:ext uri="{FF2B5EF4-FFF2-40B4-BE49-F238E27FC236}">
                  <a16:creationId xmlns:a16="http://schemas.microsoft.com/office/drawing/2014/main" id="{9A97A23E-D554-A24C-670D-1183052DE420}"/>
                </a:ext>
              </a:extLst>
            </p:cNvPr>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2376861" y="4817636"/>
              <a:ext cx="929931" cy="339791"/>
            </a:xfrm>
            <a:prstGeom prst="rect">
              <a:avLst/>
            </a:prstGeom>
          </p:spPr>
        </p:pic>
        <p:pic>
          <p:nvPicPr>
            <p:cNvPr id="57" name="Picture 83">
              <a:extLst>
                <a:ext uri="{FF2B5EF4-FFF2-40B4-BE49-F238E27FC236}">
                  <a16:creationId xmlns:a16="http://schemas.microsoft.com/office/drawing/2014/main" id="{D1CF77ED-4C9E-6278-ED95-483D61FF23FD}"/>
                </a:ext>
              </a:extLst>
            </p:cNvPr>
            <p:cNvPicPr>
              <a:picLocks noChangeAspect="1"/>
            </p:cNvPicPr>
            <p:nvPr/>
          </p:nvPicPr>
          <p:blipFill>
            <a:blip r:embed="rId34">
              <a:clrChange>
                <a:clrFrom>
                  <a:srgbClr val="FFFFFF"/>
                </a:clrFrom>
                <a:clrTo>
                  <a:srgbClr val="FFFFFF">
                    <a:alpha val="0"/>
                  </a:srgbClr>
                </a:clrTo>
              </a:clrChange>
            </a:blip>
            <a:stretch>
              <a:fillRect/>
            </a:stretch>
          </p:blipFill>
          <p:spPr>
            <a:xfrm>
              <a:off x="4096446" y="6543099"/>
              <a:ext cx="1169728" cy="347775"/>
            </a:xfrm>
            <a:prstGeom prst="rect">
              <a:avLst/>
            </a:prstGeom>
          </p:spPr>
        </p:pic>
      </p:grpSp>
      <p:pic>
        <p:nvPicPr>
          <p:cNvPr id="58" name="Picture 2" descr="KSP Logo">
            <a:extLst>
              <a:ext uri="{FF2B5EF4-FFF2-40B4-BE49-F238E27FC236}">
                <a16:creationId xmlns:a16="http://schemas.microsoft.com/office/drawing/2014/main" id="{C1FDCEAD-D68E-0491-0961-4C4ADFFB3AA9}"/>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378364" y="1493048"/>
            <a:ext cx="729302" cy="374971"/>
          </a:xfrm>
          <a:prstGeom prst="rect">
            <a:avLst/>
          </a:prstGeom>
          <a:noFill/>
          <a:extLst>
            <a:ext uri="{909E8E84-426E-40DD-AFC4-6F175D3DCCD1}">
              <a14:hiddenFill xmlns:a14="http://schemas.microsoft.com/office/drawing/2010/main">
                <a:solidFill>
                  <a:srgbClr val="FFFFFF"/>
                </a:solidFill>
              </a14:hiddenFill>
            </a:ext>
          </a:extLst>
        </p:spPr>
      </p:pic>
      <p:pic>
        <p:nvPicPr>
          <p:cNvPr id="59" name="תמונה 58">
            <a:extLst>
              <a:ext uri="{FF2B5EF4-FFF2-40B4-BE49-F238E27FC236}">
                <a16:creationId xmlns:a16="http://schemas.microsoft.com/office/drawing/2014/main" id="{95F5F531-21A0-A442-38AD-56FF32D62B08}"/>
              </a:ext>
            </a:extLst>
          </p:cNvPr>
          <p:cNvPicPr>
            <a:picLocks noChangeAspect="1"/>
          </p:cNvPicPr>
          <p:nvPr/>
        </p:nvPicPr>
        <p:blipFill>
          <a:blip r:embed="rId36"/>
          <a:stretch>
            <a:fillRect/>
          </a:stretch>
        </p:blipFill>
        <p:spPr>
          <a:xfrm>
            <a:off x="3650677" y="1475890"/>
            <a:ext cx="650903" cy="355832"/>
          </a:xfrm>
          <a:prstGeom prst="rect">
            <a:avLst/>
          </a:prstGeom>
        </p:spPr>
      </p:pic>
      <p:pic>
        <p:nvPicPr>
          <p:cNvPr id="60" name="Picture 4">
            <a:extLst>
              <a:ext uri="{FF2B5EF4-FFF2-40B4-BE49-F238E27FC236}">
                <a16:creationId xmlns:a16="http://schemas.microsoft.com/office/drawing/2014/main" id="{3E73EA62-D64E-28FA-37A8-2CAC45367541}"/>
              </a:ext>
            </a:extLst>
          </p:cNvPr>
          <p:cNvPicPr>
            <a:picLocks noChangeAspect="1" noChangeArrowheads="1"/>
          </p:cNvPicPr>
          <p:nvPr/>
        </p:nvPicPr>
        <p:blipFill rotWithShape="1">
          <a:blip r:embed="rId37">
            <a:extLst>
              <a:ext uri="{28A0092B-C50C-407E-A947-70E740481C1C}">
                <a14:useLocalDpi xmlns:a14="http://schemas.microsoft.com/office/drawing/2010/main" val="0"/>
              </a:ext>
            </a:extLst>
          </a:blip>
          <a:srcRect l="64369" t="7664" r="2873" b="38178"/>
          <a:stretch/>
        </p:blipFill>
        <p:spPr bwMode="auto">
          <a:xfrm>
            <a:off x="3917786" y="5689954"/>
            <a:ext cx="767589" cy="328786"/>
          </a:xfrm>
          <a:prstGeom prst="rect">
            <a:avLst/>
          </a:prstGeom>
          <a:solidFill>
            <a:srgbClr val="00AEEF"/>
          </a:solidFill>
        </p:spPr>
      </p:pic>
      <p:graphicFrame>
        <p:nvGraphicFramePr>
          <p:cNvPr id="61" name="Chart 4">
            <a:extLst>
              <a:ext uri="{FF2B5EF4-FFF2-40B4-BE49-F238E27FC236}">
                <a16:creationId xmlns:a16="http://schemas.microsoft.com/office/drawing/2014/main" id="{85315D15-BB3F-A65F-CCFF-2E51673A8AB9}"/>
              </a:ext>
            </a:extLst>
          </p:cNvPr>
          <p:cNvGraphicFramePr>
            <a:graphicFrameLocks/>
          </p:cNvGraphicFramePr>
          <p:nvPr>
            <p:extLst>
              <p:ext uri="{D42A27DB-BD31-4B8C-83A1-F6EECF244321}">
                <p14:modId xmlns:p14="http://schemas.microsoft.com/office/powerpoint/2010/main" val="3059142157"/>
              </p:ext>
            </p:extLst>
          </p:nvPr>
        </p:nvGraphicFramePr>
        <p:xfrm>
          <a:off x="1145268" y="2011444"/>
          <a:ext cx="3302869" cy="3431153"/>
        </p:xfrm>
        <a:graphic>
          <a:graphicData uri="http://schemas.openxmlformats.org/drawingml/2006/chart">
            <c:chart xmlns:c="http://schemas.openxmlformats.org/drawingml/2006/chart" xmlns:r="http://schemas.openxmlformats.org/officeDocument/2006/relationships" r:id="rId38"/>
          </a:graphicData>
        </a:graphic>
      </p:graphicFrame>
      <p:sp>
        <p:nvSpPr>
          <p:cNvPr id="62" name="תיבת טקסט 61">
            <a:extLst>
              <a:ext uri="{FF2B5EF4-FFF2-40B4-BE49-F238E27FC236}">
                <a16:creationId xmlns:a16="http://schemas.microsoft.com/office/drawing/2014/main" id="{71F181BE-0BFF-8BE3-A116-ECB8A4233C2F}"/>
              </a:ext>
            </a:extLst>
          </p:cNvPr>
          <p:cNvSpPr txBox="1"/>
          <p:nvPr/>
        </p:nvSpPr>
        <p:spPr>
          <a:xfrm>
            <a:off x="1937397" y="2128083"/>
            <a:ext cx="2206905" cy="646331"/>
          </a:xfrm>
          <a:prstGeom prst="rect">
            <a:avLst/>
          </a:prstGeom>
          <a:noFill/>
        </p:spPr>
        <p:txBody>
          <a:bodyPr wrap="square" rtlCol="1">
            <a:spAutoFit/>
          </a:bodyPr>
          <a:lstStyle/>
          <a:p>
            <a:pPr algn="ctr"/>
            <a:r>
              <a:rPr lang="en-US" sz="1800" b="1" dirty="0">
                <a:solidFill>
                  <a:srgbClr val="00B050"/>
                </a:solidFill>
                <a:latin typeface="Assistant" pitchFamily="2" charset="-79"/>
                <a:cs typeface="Assistant" pitchFamily="2" charset="-79"/>
              </a:rPr>
              <a:t>Growth in distribution points</a:t>
            </a:r>
            <a:endParaRPr lang="he-IL" dirty="0">
              <a:solidFill>
                <a:srgbClr val="00B050"/>
              </a:solidFill>
            </a:endParaRPr>
          </a:p>
        </p:txBody>
      </p:sp>
      <p:graphicFrame>
        <p:nvGraphicFramePr>
          <p:cNvPr id="64" name="אובייקט 63">
            <a:extLst>
              <a:ext uri="{FF2B5EF4-FFF2-40B4-BE49-F238E27FC236}">
                <a16:creationId xmlns:a16="http://schemas.microsoft.com/office/drawing/2014/main" id="{7D0B1360-3F88-46CA-4DDA-E8A34DACD3E9}"/>
              </a:ext>
            </a:extLst>
          </p:cNvPr>
          <p:cNvGraphicFramePr>
            <a:graphicFrameLocks noChangeAspect="1"/>
          </p:cNvGraphicFramePr>
          <p:nvPr>
            <p:extLst>
              <p:ext uri="{D42A27DB-BD31-4B8C-83A1-F6EECF244321}">
                <p14:modId xmlns:p14="http://schemas.microsoft.com/office/powerpoint/2010/main" val="3420845518"/>
              </p:ext>
            </p:extLst>
          </p:nvPr>
        </p:nvGraphicFramePr>
        <p:xfrm>
          <a:off x="285257" y="262769"/>
          <a:ext cx="3018059" cy="776072"/>
        </p:xfrm>
        <a:graphic>
          <a:graphicData uri="http://schemas.openxmlformats.org/presentationml/2006/ole">
            <mc:AlternateContent xmlns:mc="http://schemas.openxmlformats.org/markup-compatibility/2006">
              <mc:Choice xmlns:v="urn:schemas-microsoft-com:vml" Requires="v">
                <p:oleObj name="Acrobat Document" r:id="rId39" imgW="6667184" imgH="1714382" progId="Acrobat.Document.DC">
                  <p:embed/>
                </p:oleObj>
              </mc:Choice>
              <mc:Fallback>
                <p:oleObj name="Acrobat Document" r:id="rId39" imgW="6667184" imgH="1714382" progId="Acrobat.Document.DC">
                  <p:embed/>
                  <p:pic>
                    <p:nvPicPr>
                      <p:cNvPr id="0" name=""/>
                      <p:cNvPicPr/>
                      <p:nvPr/>
                    </p:nvPicPr>
                    <p:blipFill>
                      <a:blip r:embed="rId40"/>
                      <a:stretch>
                        <a:fillRect/>
                      </a:stretch>
                    </p:blipFill>
                    <p:spPr>
                      <a:xfrm>
                        <a:off x="285257" y="262769"/>
                        <a:ext cx="3018059" cy="776072"/>
                      </a:xfrm>
                      <a:prstGeom prst="rect">
                        <a:avLst/>
                      </a:prstGeom>
                    </p:spPr>
                  </p:pic>
                </p:oleObj>
              </mc:Fallback>
            </mc:AlternateContent>
          </a:graphicData>
        </a:graphic>
      </p:graphicFrame>
      <p:pic>
        <p:nvPicPr>
          <p:cNvPr id="53" name="Google Shape;407;p8">
            <a:extLst>
              <a:ext uri="{FF2B5EF4-FFF2-40B4-BE49-F238E27FC236}">
                <a16:creationId xmlns:a16="http://schemas.microsoft.com/office/drawing/2014/main" id="{B0F737B9-E0EE-E187-1FEC-8551138DB101}"/>
              </a:ext>
            </a:extLst>
          </p:cNvPr>
          <p:cNvPicPr preferRelativeResize="0"/>
          <p:nvPr/>
        </p:nvPicPr>
        <p:blipFill rotWithShape="1">
          <a:blip r:embed="rId41">
            <a:alphaModFix/>
          </a:blip>
          <a:srcRect/>
          <a:stretch/>
        </p:blipFill>
        <p:spPr>
          <a:xfrm>
            <a:off x="6659850" y="414033"/>
            <a:ext cx="3275045" cy="427291"/>
          </a:xfrm>
          <a:prstGeom prst="rect">
            <a:avLst/>
          </a:prstGeom>
          <a:noFill/>
          <a:ln>
            <a:noFill/>
          </a:ln>
        </p:spPr>
      </p:pic>
    </p:spTree>
    <p:extLst>
      <p:ext uri="{BB962C8B-B14F-4D97-AF65-F5344CB8AC3E}">
        <p14:creationId xmlns:p14="http://schemas.microsoft.com/office/powerpoint/2010/main" val="32586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a:extLst>
              <a:ext uri="{FF2B5EF4-FFF2-40B4-BE49-F238E27FC236}">
                <a16:creationId xmlns:a16="http://schemas.microsoft.com/office/drawing/2014/main" id="{8B9BCC4E-3801-47C8-A53E-A637BBB8691B}"/>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A0C2F928-9C07-4DDF-B8D2-7C77CABF583B}"/>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Arc 5">
            <a:extLst>
              <a:ext uri="{FF2B5EF4-FFF2-40B4-BE49-F238E27FC236}">
                <a16:creationId xmlns:a16="http://schemas.microsoft.com/office/drawing/2014/main" id="{85FEAC33-D81C-415B-B429-3EB843E602D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Partial Circle 6">
            <a:extLst>
              <a:ext uri="{FF2B5EF4-FFF2-40B4-BE49-F238E27FC236}">
                <a16:creationId xmlns:a16="http://schemas.microsoft.com/office/drawing/2014/main" id="{66A5A8DE-44EA-4D1D-91FE-CA379FF185F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A382848-08C9-43B2-ACBD-3FB702CA6AB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254770" y="133213"/>
            <a:ext cx="11003117" cy="646331"/>
          </a:xfrm>
          <a:prstGeom prst="rect">
            <a:avLst/>
          </a:prstGeom>
          <a:noFill/>
        </p:spPr>
        <p:txBody>
          <a:bodyPr wrap="square" rtlCol="0">
            <a:spAutoFit/>
          </a:bodyPr>
          <a:lstStyle/>
          <a:p>
            <a:pPr marR="0" lvl="0" indent="0" algn="l" fontAlgn="auto">
              <a:lnSpc>
                <a:spcPct val="100000"/>
              </a:lnSpc>
              <a:spcBef>
                <a:spcPts val="0"/>
              </a:spcBef>
              <a:spcAft>
                <a:spcPts val="0"/>
              </a:spcAft>
              <a:buClrTx/>
              <a:buSzTx/>
              <a:buFontTx/>
              <a:buNone/>
              <a:tabLst/>
              <a:defRPr/>
            </a:pPr>
            <a:r>
              <a:rPr lang="en-US" sz="3600" dirty="0">
                <a:solidFill>
                  <a:srgbClr val="041634"/>
                </a:solidFill>
                <a:latin typeface="Assistant ExtraBold" pitchFamily="2" charset="-79"/>
                <a:cs typeface="Assistant ExtraBold" pitchFamily="2" charset="-79"/>
              </a:rPr>
              <a:t> blender</a:t>
            </a:r>
            <a:r>
              <a:rPr lang="en-US" sz="3600" dirty="0">
                <a:solidFill>
                  <a:srgbClr val="00AEEF"/>
                </a:solidFill>
                <a:latin typeface="Assistant ExtraBold" pitchFamily="2" charset="-79"/>
                <a:cs typeface="Assistant ExtraBold" pitchFamily="2" charset="-79"/>
              </a:rPr>
              <a:t>Pay</a:t>
            </a:r>
            <a:r>
              <a:rPr lang="he-IL" sz="3600" dirty="0">
                <a:solidFill>
                  <a:srgbClr val="041634"/>
                </a:solidFill>
                <a:latin typeface="Assistant ExtraBold" pitchFamily="2" charset="-79"/>
                <a:cs typeface="Assistant ExtraBold" pitchFamily="2" charset="-79"/>
              </a:rPr>
              <a:t>- </a:t>
            </a:r>
            <a:r>
              <a:rPr lang="en-US" sz="3600" dirty="0">
                <a:solidFill>
                  <a:srgbClr val="00B050"/>
                </a:solidFill>
                <a:latin typeface="Assistant ExtraBold" pitchFamily="2" charset="-79"/>
                <a:cs typeface="Assistant ExtraBold" pitchFamily="2" charset="-79"/>
              </a:rPr>
              <a:t>The leader in the BNPL field in Israel</a:t>
            </a:r>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TextBox 26">
            <a:extLst>
              <a:ext uri="{FF2B5EF4-FFF2-40B4-BE49-F238E27FC236}">
                <a16:creationId xmlns:a16="http://schemas.microsoft.com/office/drawing/2014/main" id="{1DDAC6E1-4BC7-AB87-0E8A-81E3C7BFCFB5}"/>
              </a:ext>
            </a:extLst>
          </p:cNvPr>
          <p:cNvSpPr txBox="1"/>
          <p:nvPr/>
        </p:nvSpPr>
        <p:spPr>
          <a:xfrm>
            <a:off x="-354110" y="733378"/>
            <a:ext cx="11003117" cy="461665"/>
          </a:xfrm>
          <a:prstGeom prst="rect">
            <a:avLst/>
          </a:prstGeom>
          <a:noFill/>
        </p:spPr>
        <p:txBody>
          <a:bodyPr wrap="square" rtlCol="0">
            <a:spAutoFit/>
          </a:bodyPr>
          <a:lstStyle/>
          <a:p>
            <a:pPr algn="ctr"/>
            <a:r>
              <a:rPr lang="en-US" sz="2400" dirty="0">
                <a:solidFill>
                  <a:srgbClr val="00B050"/>
                </a:solidFill>
                <a:latin typeface="Assistant SemiBold" panose="00000700000000000000" pitchFamily="2" charset="-79"/>
                <a:cs typeface="Assistant SemiBold" panose="00000700000000000000" pitchFamily="2" charset="-79"/>
              </a:rPr>
              <a:t>A complete and unique solution for E-commerce sites for leading brands</a:t>
            </a:r>
            <a:endParaRPr lang="he-IL" sz="2400" dirty="0">
              <a:solidFill>
                <a:srgbClr val="00B050"/>
              </a:solidFill>
              <a:latin typeface="Assistant SemiBold" panose="00000700000000000000" pitchFamily="2" charset="-79"/>
              <a:cs typeface="Assistant SemiBold" panose="00000700000000000000" pitchFamily="2" charset="-79"/>
            </a:endParaRPr>
          </a:p>
        </p:txBody>
      </p:sp>
      <p:pic>
        <p:nvPicPr>
          <p:cNvPr id="34" name="Picture 3" descr="A picture containing text, monitor, screenshot, picture frame&#10;&#10;Description automatically generated">
            <a:extLst>
              <a:ext uri="{FF2B5EF4-FFF2-40B4-BE49-F238E27FC236}">
                <a16:creationId xmlns:a16="http://schemas.microsoft.com/office/drawing/2014/main" id="{E5463D54-1B0F-D0BE-22B6-6ADBB96D8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733" y="1409368"/>
            <a:ext cx="3031274" cy="4898337"/>
          </a:xfrm>
          <a:prstGeom prst="rect">
            <a:avLst/>
          </a:prstGeom>
          <a:effectLst>
            <a:outerShdw blurRad="152400" dist="177800" dir="2700000" algn="tl" rotWithShape="0">
              <a:prstClr val="black">
                <a:alpha val="39000"/>
              </a:prstClr>
            </a:outerShdw>
          </a:effectLst>
        </p:spPr>
      </p:pic>
      <p:pic>
        <p:nvPicPr>
          <p:cNvPr id="1026" name="Picture 2" descr="באג מולטיסיסטם">
            <a:extLst>
              <a:ext uri="{FF2B5EF4-FFF2-40B4-BE49-F238E27FC236}">
                <a16:creationId xmlns:a16="http://schemas.microsoft.com/office/drawing/2014/main" id="{BCFD2EA4-CB0B-6B46-2D7E-5DD09BE6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04" y="1855319"/>
            <a:ext cx="1255365" cy="4873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 picture containing text, monitor, screenshot, picture frame&#10;&#10;Description automatically generated">
            <a:extLst>
              <a:ext uri="{FF2B5EF4-FFF2-40B4-BE49-F238E27FC236}">
                <a16:creationId xmlns:a16="http://schemas.microsoft.com/office/drawing/2014/main" id="{2A5772F9-1C25-B94B-392C-19877F341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481" y="1409368"/>
            <a:ext cx="3074358" cy="4898336"/>
          </a:xfrm>
          <a:prstGeom prst="rect">
            <a:avLst/>
          </a:prstGeom>
          <a:effectLst>
            <a:outerShdw blurRad="152400" dist="177800" dir="2700000" algn="tl" rotWithShape="0">
              <a:prstClr val="black">
                <a:alpha val="39000"/>
              </a:prstClr>
            </a:outerShdw>
          </a:effectLst>
        </p:spPr>
      </p:pic>
      <p:pic>
        <p:nvPicPr>
          <p:cNvPr id="1028" name="Picture 4" descr="Diesenhaus BTC">
            <a:extLst>
              <a:ext uri="{FF2B5EF4-FFF2-40B4-BE49-F238E27FC236}">
                <a16:creationId xmlns:a16="http://schemas.microsoft.com/office/drawing/2014/main" id="{A065BD8F-79A4-A88F-10A4-8D35FDB51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770" y="1848159"/>
            <a:ext cx="1042344" cy="573581"/>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6" descr="לוגו מחסני חשמל">
            <a:extLst>
              <a:ext uri="{FF2B5EF4-FFF2-40B4-BE49-F238E27FC236}">
                <a16:creationId xmlns:a16="http://schemas.microsoft.com/office/drawing/2014/main" id="{6127656B-4063-3D09-CDD3-374CCC2F1E0A}"/>
              </a:ext>
            </a:extLst>
          </p:cNvPr>
          <p:cNvSpPr>
            <a:spLocks noChangeAspect="1" noChangeArrowheads="1"/>
          </p:cNvSpPr>
          <p:nvPr/>
        </p:nvSpPr>
        <p:spPr bwMode="auto">
          <a:xfrm>
            <a:off x="6244065" y="3394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7" name="Picture 3" descr="A picture containing text, monitor, screenshot, picture frame&#10;&#10;Description automatically generated">
            <a:extLst>
              <a:ext uri="{FF2B5EF4-FFF2-40B4-BE49-F238E27FC236}">
                <a16:creationId xmlns:a16="http://schemas.microsoft.com/office/drawing/2014/main" id="{43C0D5AD-0B2F-40BA-D592-4A4B1BE4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93" y="1419196"/>
            <a:ext cx="3067933" cy="4888510"/>
          </a:xfrm>
          <a:prstGeom prst="rect">
            <a:avLst/>
          </a:prstGeom>
          <a:effectLst>
            <a:outerShdw blurRad="152400" dist="177800" dir="2700000" algn="tl" rotWithShape="0">
              <a:prstClr val="black">
                <a:alpha val="39000"/>
              </a:prstClr>
            </a:outerShdw>
          </a:effectLst>
        </p:spPr>
      </p:pic>
      <p:pic>
        <p:nvPicPr>
          <p:cNvPr id="17" name="תמונה 16">
            <a:extLst>
              <a:ext uri="{FF2B5EF4-FFF2-40B4-BE49-F238E27FC236}">
                <a16:creationId xmlns:a16="http://schemas.microsoft.com/office/drawing/2014/main" id="{94B2A31B-2722-DF32-DDC2-11B02057AAB2}"/>
              </a:ext>
            </a:extLst>
          </p:cNvPr>
          <p:cNvPicPr>
            <a:picLocks noChangeAspect="1"/>
          </p:cNvPicPr>
          <p:nvPr/>
        </p:nvPicPr>
        <p:blipFill>
          <a:blip r:embed="rId5"/>
          <a:stretch>
            <a:fillRect/>
          </a:stretch>
        </p:blipFill>
        <p:spPr>
          <a:xfrm>
            <a:off x="4899704" y="2468279"/>
            <a:ext cx="2271930" cy="2832450"/>
          </a:xfrm>
          <a:prstGeom prst="rect">
            <a:avLst/>
          </a:prstGeom>
        </p:spPr>
      </p:pic>
      <p:pic>
        <p:nvPicPr>
          <p:cNvPr id="15" name="תמונה 14">
            <a:extLst>
              <a:ext uri="{FF2B5EF4-FFF2-40B4-BE49-F238E27FC236}">
                <a16:creationId xmlns:a16="http://schemas.microsoft.com/office/drawing/2014/main" id="{32E9ABEC-9009-18BC-2F53-065ABECB6D10}"/>
              </a:ext>
            </a:extLst>
          </p:cNvPr>
          <p:cNvPicPr>
            <a:picLocks noChangeAspect="1"/>
          </p:cNvPicPr>
          <p:nvPr/>
        </p:nvPicPr>
        <p:blipFill>
          <a:blip r:embed="rId6"/>
          <a:stretch>
            <a:fillRect/>
          </a:stretch>
        </p:blipFill>
        <p:spPr>
          <a:xfrm>
            <a:off x="4987594" y="5213345"/>
            <a:ext cx="2200153" cy="721751"/>
          </a:xfrm>
          <a:prstGeom prst="rect">
            <a:avLst/>
          </a:prstGeom>
        </p:spPr>
      </p:pic>
      <p:sp>
        <p:nvSpPr>
          <p:cNvPr id="51" name="אליפסה 50">
            <a:extLst>
              <a:ext uri="{FF2B5EF4-FFF2-40B4-BE49-F238E27FC236}">
                <a16:creationId xmlns:a16="http://schemas.microsoft.com/office/drawing/2014/main" id="{55DDEDF5-479F-91C0-06D5-B1D5045AC580}"/>
              </a:ext>
            </a:extLst>
          </p:cNvPr>
          <p:cNvSpPr/>
          <p:nvPr/>
        </p:nvSpPr>
        <p:spPr>
          <a:xfrm>
            <a:off x="4881669" y="4986671"/>
            <a:ext cx="2341987" cy="111475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45F5082D-1D71-1661-9074-AE28BC4C45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5" t="34556" r="2344" b="-715"/>
          <a:stretch/>
        </p:blipFill>
        <p:spPr>
          <a:xfrm>
            <a:off x="8002865" y="2517640"/>
            <a:ext cx="2226450" cy="3417456"/>
          </a:xfrm>
          <a:prstGeom prst="rect">
            <a:avLst/>
          </a:prstGeom>
        </p:spPr>
      </p:pic>
      <p:pic>
        <p:nvPicPr>
          <p:cNvPr id="3" name="תמונה 2">
            <a:extLst>
              <a:ext uri="{FF2B5EF4-FFF2-40B4-BE49-F238E27FC236}">
                <a16:creationId xmlns:a16="http://schemas.microsoft.com/office/drawing/2014/main" id="{735CD3F4-009E-81AE-213F-B76ED1E66A05}"/>
              </a:ext>
            </a:extLst>
          </p:cNvPr>
          <p:cNvPicPr>
            <a:picLocks noChangeAspect="1"/>
          </p:cNvPicPr>
          <p:nvPr/>
        </p:nvPicPr>
        <p:blipFill>
          <a:blip r:embed="rId8"/>
          <a:stretch>
            <a:fillRect/>
          </a:stretch>
        </p:blipFill>
        <p:spPr>
          <a:xfrm>
            <a:off x="1847525" y="2687218"/>
            <a:ext cx="2055005" cy="3247879"/>
          </a:xfrm>
          <a:prstGeom prst="rect">
            <a:avLst/>
          </a:prstGeom>
        </p:spPr>
      </p:pic>
      <p:sp>
        <p:nvSpPr>
          <p:cNvPr id="25" name="אליפסה 50">
            <a:extLst>
              <a:ext uri="{FF2B5EF4-FFF2-40B4-BE49-F238E27FC236}">
                <a16:creationId xmlns:a16="http://schemas.microsoft.com/office/drawing/2014/main" id="{4F5F4D55-7E42-4C8F-5B06-EC309B3138FC}"/>
              </a:ext>
            </a:extLst>
          </p:cNvPr>
          <p:cNvSpPr/>
          <p:nvPr/>
        </p:nvSpPr>
        <p:spPr>
          <a:xfrm>
            <a:off x="7835167" y="3044682"/>
            <a:ext cx="2624416" cy="130918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0" name="אליפסה 29">
            <a:extLst>
              <a:ext uri="{FF2B5EF4-FFF2-40B4-BE49-F238E27FC236}">
                <a16:creationId xmlns:a16="http://schemas.microsoft.com/office/drawing/2014/main" id="{1F66E336-C688-61F7-5508-C844F84E9213}"/>
              </a:ext>
            </a:extLst>
          </p:cNvPr>
          <p:cNvSpPr/>
          <p:nvPr/>
        </p:nvSpPr>
        <p:spPr>
          <a:xfrm>
            <a:off x="1613673" y="5110192"/>
            <a:ext cx="2496499" cy="867710"/>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14" name="Picture 2" descr="KSP Logo">
            <a:extLst>
              <a:ext uri="{FF2B5EF4-FFF2-40B4-BE49-F238E27FC236}">
                <a16:creationId xmlns:a16="http://schemas.microsoft.com/office/drawing/2014/main" id="{2837B8A3-D500-0A8F-1DD6-E8BC47550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167" y="1819508"/>
            <a:ext cx="1687656" cy="86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4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a:extLst>
              <a:ext uri="{FF2B5EF4-FFF2-40B4-BE49-F238E27FC236}">
                <a16:creationId xmlns:a16="http://schemas.microsoft.com/office/drawing/2014/main" id="{3992628A-D0BD-E754-0B68-985D023DA5A6}"/>
              </a:ext>
            </a:extLst>
          </p:cNvPr>
          <p:cNvGraphicFramePr/>
          <p:nvPr>
            <p:extLst>
              <p:ext uri="{D42A27DB-BD31-4B8C-83A1-F6EECF244321}">
                <p14:modId xmlns:p14="http://schemas.microsoft.com/office/powerpoint/2010/main" val="1487307379"/>
              </p:ext>
            </p:extLst>
          </p:nvPr>
        </p:nvGraphicFramePr>
        <p:xfrm>
          <a:off x="5109302" y="1926031"/>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24CB4673-B409-458D-98DC-04A2AF80C966}"/>
              </a:ext>
            </a:extLst>
          </p:cNvPr>
          <p:cNvSpPr txBox="1"/>
          <p:nvPr/>
        </p:nvSpPr>
        <p:spPr>
          <a:xfrm>
            <a:off x="8347652" y="1926187"/>
            <a:ext cx="2614532" cy="830997"/>
          </a:xfrm>
          <a:prstGeom prst="rect">
            <a:avLst/>
          </a:prstGeom>
          <a:noFill/>
        </p:spPr>
        <p:txBody>
          <a:bodyPr wrap="square" rtlCol="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selection of car dealers </a:t>
            </a:r>
            <a:r>
              <a:rPr lang="en-US" sz="1600" dirty="0">
                <a:solidFill>
                  <a:srgbClr val="00B050"/>
                </a:solidFill>
                <a:latin typeface="Calibri"/>
                <a:ea typeface="Calibri"/>
                <a:cs typeface="Calibri"/>
                <a:sym typeface="Calibri"/>
              </a:rPr>
              <a:t>that</a:t>
            </a:r>
            <a:r>
              <a:rPr lang="en-US" sz="1600" dirty="0">
                <a:solidFill>
                  <a:schemeClr val="dk1"/>
                </a:solidFill>
                <a:latin typeface="Calibri"/>
                <a:ea typeface="Calibri"/>
                <a:cs typeface="Calibri"/>
                <a:sym typeface="Calibri"/>
              </a:rPr>
              <a:t> operate with blenderCar in Israel and Europe</a:t>
            </a:r>
          </a:p>
        </p:txBody>
      </p:sp>
      <p:sp>
        <p:nvSpPr>
          <p:cNvPr id="71" name="TextBox 70">
            <a:extLst>
              <a:ext uri="{FF2B5EF4-FFF2-40B4-BE49-F238E27FC236}">
                <a16:creationId xmlns:a16="http://schemas.microsoft.com/office/drawing/2014/main" id="{D03DAE38-7446-4C8D-A982-8FB42C7BCA6C}"/>
              </a:ext>
            </a:extLst>
          </p:cNvPr>
          <p:cNvSpPr txBox="1"/>
          <p:nvPr/>
        </p:nvSpPr>
        <p:spPr>
          <a:xfrm>
            <a:off x="8864344" y="3939063"/>
            <a:ext cx="2265377" cy="1256754"/>
          </a:xfrm>
          <a:prstGeom prst="rect">
            <a:avLst/>
          </a:prstGeom>
          <a:noFill/>
        </p:spPr>
        <p:txBody>
          <a:bodyPr wrap="square" lIns="91440" tIns="45720" rIns="91440" bIns="45720" rtlCol="0" anchor="t">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 unique technology with a holistic system of rapid credit evaluation and establishment</a:t>
            </a:r>
          </a:p>
          <a:p>
            <a:pPr algn="r" rtl="1">
              <a:lnSpc>
                <a:spcPts val="1400"/>
              </a:lnSpc>
              <a:defRPr/>
            </a:pPr>
            <a:endParaRPr lang="he-IL" sz="1300" dirty="0">
              <a:solidFill>
                <a:srgbClr val="000000"/>
              </a:solidFill>
              <a:latin typeface="Assistant SemiBold" pitchFamily="2" charset="-79"/>
              <a:cs typeface="Assistant SemiBold" pitchFamily="2" charset="-79"/>
            </a:endParaRPr>
          </a:p>
        </p:txBody>
      </p:sp>
      <p:sp>
        <p:nvSpPr>
          <p:cNvPr id="74" name="TextBox 73">
            <a:extLst>
              <a:ext uri="{FF2B5EF4-FFF2-40B4-BE49-F238E27FC236}">
                <a16:creationId xmlns:a16="http://schemas.microsoft.com/office/drawing/2014/main" id="{7484AF50-FE2E-4B9F-AAD2-948804B887AA}"/>
              </a:ext>
            </a:extLst>
          </p:cNvPr>
          <p:cNvSpPr txBox="1"/>
          <p:nvPr/>
        </p:nvSpPr>
        <p:spPr>
          <a:xfrm>
            <a:off x="5307420" y="5852834"/>
            <a:ext cx="2435452" cy="640175"/>
          </a:xfrm>
          <a:prstGeom prst="rect">
            <a:avLst/>
          </a:prstGeom>
          <a:noFill/>
        </p:spPr>
        <p:txBody>
          <a:bodyPr wrap="square" lIns="91440" tIns="45720" rIns="91440" bIns="45720" rtlCol="0" anchor="t">
            <a:spAutoFit/>
          </a:bodyPr>
          <a:lstStyle>
            <a:defPPr>
              <a:defRPr lang="en-US"/>
            </a:defPPr>
            <a:lvl1pPr algn="r" rtl="1">
              <a:lnSpc>
                <a:spcPts val="1400"/>
              </a:lnSpc>
              <a:defRPr sz="1500">
                <a:solidFill>
                  <a:srgbClr val="000000"/>
                </a:solidFill>
                <a:latin typeface="Assistant SemiBold" pitchFamily="2" charset="-79"/>
                <a:cs typeface="Assistant SemiBold" pitchFamily="2" charset="-79"/>
              </a:defRPr>
            </a:lvl1p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installment spread tailored to the customer</a:t>
            </a:r>
            <a:r>
              <a:rPr lang="en-US" sz="1600" dirty="0">
                <a:solidFill>
                  <a:srgbClr val="00B050"/>
                </a:solidFill>
                <a:latin typeface="Calibri"/>
                <a:ea typeface="Calibri"/>
                <a:cs typeface="Calibri"/>
                <a:sym typeface="Calibri"/>
              </a:rPr>
              <a:t>’s</a:t>
            </a:r>
            <a:r>
              <a:rPr lang="en-US" sz="1600" dirty="0">
                <a:solidFill>
                  <a:schemeClr val="dk1"/>
                </a:solidFill>
                <a:latin typeface="Calibri"/>
                <a:ea typeface="Calibri"/>
                <a:cs typeface="Calibri"/>
                <a:sym typeface="Calibri"/>
              </a:rPr>
              <a:t> needs</a:t>
            </a:r>
          </a:p>
        </p:txBody>
      </p:sp>
      <p:sp>
        <p:nvSpPr>
          <p:cNvPr id="75" name="TextBox 74">
            <a:extLst>
              <a:ext uri="{FF2B5EF4-FFF2-40B4-BE49-F238E27FC236}">
                <a16:creationId xmlns:a16="http://schemas.microsoft.com/office/drawing/2014/main" id="{A953DCAD-8D38-4EC6-B91E-6FC02BD7B5D1}"/>
              </a:ext>
            </a:extLst>
          </p:cNvPr>
          <p:cNvSpPr txBox="1"/>
          <p:nvPr/>
        </p:nvSpPr>
        <p:spPr>
          <a:xfrm>
            <a:off x="2758921" y="3992119"/>
            <a:ext cx="2098484" cy="830997"/>
          </a:xfrm>
          <a:prstGeom prst="rect">
            <a:avLst/>
          </a:prstGeom>
          <a:noFill/>
        </p:spPr>
        <p:txBody>
          <a:bodyPr wrap="square" rtlCol="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Convenient and easy-to-use digital platform for car dealers</a:t>
            </a:r>
          </a:p>
        </p:txBody>
      </p:sp>
      <p:sp>
        <p:nvSpPr>
          <p:cNvPr id="76" name="TextBox 75">
            <a:extLst>
              <a:ext uri="{FF2B5EF4-FFF2-40B4-BE49-F238E27FC236}">
                <a16:creationId xmlns:a16="http://schemas.microsoft.com/office/drawing/2014/main" id="{700656E6-5AC2-498C-8E37-BAFBCB2DEE25}"/>
              </a:ext>
            </a:extLst>
          </p:cNvPr>
          <p:cNvSpPr txBox="1"/>
          <p:nvPr/>
        </p:nvSpPr>
        <p:spPr>
          <a:xfrm>
            <a:off x="2851832" y="1957355"/>
            <a:ext cx="2455588" cy="830997"/>
          </a:xfrm>
          <a:prstGeom prst="rect">
            <a:avLst/>
          </a:prstGeom>
          <a:noFill/>
        </p:spPr>
        <p:txBody>
          <a:bodyPr wrap="square" rtlCol="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Transaction authorization within seconds -no forms or paperwork</a:t>
            </a:r>
            <a:r>
              <a:rPr lang="en-US" sz="1300" dirty="0">
                <a:solidFill>
                  <a:schemeClr val="dk1"/>
                </a:solidFill>
                <a:latin typeface="Calibri"/>
                <a:ea typeface="Calibri"/>
                <a:cs typeface="Calibri"/>
                <a:sym typeface="Calibri"/>
              </a:rPr>
              <a:t>!</a:t>
            </a: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3" name="TextBox 28">
            <a:extLst>
              <a:ext uri="{FF2B5EF4-FFF2-40B4-BE49-F238E27FC236}">
                <a16:creationId xmlns:a16="http://schemas.microsoft.com/office/drawing/2014/main" id="{A1BF6115-0E00-4370-AEEE-491FC3CBBAB3}"/>
              </a:ext>
            </a:extLst>
          </p:cNvPr>
          <p:cNvSpPr txBox="1"/>
          <p:nvPr/>
        </p:nvSpPr>
        <p:spPr>
          <a:xfrm>
            <a:off x="-455677" y="90201"/>
            <a:ext cx="3514262" cy="646331"/>
          </a:xfrm>
          <a:prstGeom prst="rect">
            <a:avLst/>
          </a:prstGeom>
          <a:noFill/>
        </p:spPr>
        <p:txBody>
          <a:bodyPr wrap="square" rtlCol="0">
            <a:spAutoFit/>
          </a:bodyPr>
          <a:lstStyle/>
          <a:p>
            <a:pPr algn="r">
              <a:defRPr/>
            </a:pPr>
            <a:r>
              <a:rPr lang="en-US" sz="3600" dirty="0">
                <a:solidFill>
                  <a:srgbClr val="041634"/>
                </a:solidFill>
                <a:latin typeface="Assistant ExtraBold" pitchFamily="2" charset="-79"/>
                <a:cs typeface="Assistant ExtraBold" pitchFamily="2" charset="-79"/>
              </a:rPr>
              <a:t>blender</a:t>
            </a:r>
            <a:r>
              <a:rPr lang="en-US" sz="3600" dirty="0">
                <a:solidFill>
                  <a:srgbClr val="00AEEF"/>
                </a:solidFill>
                <a:latin typeface="Assistant ExtraBold" pitchFamily="2" charset="-79"/>
                <a:cs typeface="Assistant ExtraBold" pitchFamily="2" charset="-79"/>
              </a:rPr>
              <a:t>Car</a:t>
            </a:r>
            <a:endParaRPr lang="en-US" sz="3600" dirty="0">
              <a:solidFill>
                <a:srgbClr val="041634"/>
              </a:solidFill>
              <a:latin typeface="Assistant ExtraBold" pitchFamily="2" charset="-79"/>
              <a:cs typeface="Assistant ExtraBold" pitchFamily="2" charset="-79"/>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544707" y="716693"/>
            <a:ext cx="9405564" cy="461665"/>
          </a:xfrm>
          <a:prstGeom prst="rect">
            <a:avLst/>
          </a:prstGeom>
          <a:noFill/>
        </p:spPr>
        <p:txBody>
          <a:bodyPr wrap="square" rtlCol="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The fastest option for car loans in Israel and Europe</a:t>
            </a:r>
          </a:p>
        </p:txBody>
      </p:sp>
      <p:pic>
        <p:nvPicPr>
          <p:cNvPr id="13314" name="Picture 2">
            <a:extLst>
              <a:ext uri="{FF2B5EF4-FFF2-40B4-BE49-F238E27FC236}">
                <a16:creationId xmlns:a16="http://schemas.microsoft.com/office/drawing/2014/main" id="{156D50AA-E594-46D0-838E-D4651D221AA0}"/>
              </a:ext>
            </a:extLst>
          </p:cNvPr>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l="33226" t="8035" r="8044" b="6111"/>
          <a:stretch/>
        </p:blipFill>
        <p:spPr bwMode="auto">
          <a:xfrm>
            <a:off x="5653888" y="2381106"/>
            <a:ext cx="2525281" cy="2525281"/>
          </a:xfrm>
          <a:prstGeom prst="ellipse">
            <a:avLst/>
          </a:prstGeom>
          <a:noFill/>
          <a:extLst>
            <a:ext uri="{909E8E84-426E-40DD-AFC4-6F175D3DCCD1}">
              <a14:hiddenFill xmlns:a14="http://schemas.microsoft.com/office/drawing/2010/main">
                <a:solidFill>
                  <a:srgbClr val="FFFFFF"/>
                </a:solidFill>
              </a14:hiddenFill>
            </a:ext>
          </a:extLst>
        </p:spPr>
      </p:pic>
      <p:sp>
        <p:nvSpPr>
          <p:cNvPr id="112" name="Slide Number Placeholder 5">
            <a:extLst>
              <a:ext uri="{FF2B5EF4-FFF2-40B4-BE49-F238E27FC236}">
                <a16:creationId xmlns:a16="http://schemas.microsoft.com/office/drawing/2014/main" id="{6914D597-749C-47F1-A9D4-438966451EDB}"/>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0" name="Oval 89">
            <a:extLst>
              <a:ext uri="{FF2B5EF4-FFF2-40B4-BE49-F238E27FC236}">
                <a16:creationId xmlns:a16="http://schemas.microsoft.com/office/drawing/2014/main" id="{224701CA-14B8-4007-B826-84F735F22570}"/>
              </a:ext>
            </a:extLst>
          </p:cNvPr>
          <p:cNvSpPr/>
          <p:nvPr/>
        </p:nvSpPr>
        <p:spPr>
          <a:xfrm>
            <a:off x="5415016" y="1957355"/>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8" name="Picture 7">
            <a:extLst>
              <a:ext uri="{FF2B5EF4-FFF2-40B4-BE49-F238E27FC236}">
                <a16:creationId xmlns:a16="http://schemas.microsoft.com/office/drawing/2014/main" id="{D1368389-6084-44E3-AE60-3B078290DC7F}"/>
              </a:ext>
            </a:extLst>
          </p:cNvPr>
          <p:cNvPicPr>
            <a:picLocks noChangeAspect="1"/>
          </p:cNvPicPr>
          <p:nvPr/>
        </p:nvPicPr>
        <p:blipFill rotWithShape="1">
          <a:blip r:embed="rId5">
            <a:lum bright="70000" contrast="-70000"/>
          </a:blip>
          <a:srcRect r="95707"/>
          <a:stretch/>
        </p:blipFill>
        <p:spPr>
          <a:xfrm>
            <a:off x="5556463" y="2104256"/>
            <a:ext cx="428677" cy="438950"/>
          </a:xfrm>
          <a:prstGeom prst="rect">
            <a:avLst/>
          </a:prstGeom>
        </p:spPr>
      </p:pic>
      <p:pic>
        <p:nvPicPr>
          <p:cNvPr id="28" name="Picture 2" descr="Dear Keren Malki Supporter, I hope this finds you well and you enjoyed the  Rainbow of Music concert to support the work of Keren">
            <a:extLst>
              <a:ext uri="{FF2B5EF4-FFF2-40B4-BE49-F238E27FC236}">
                <a16:creationId xmlns:a16="http://schemas.microsoft.com/office/drawing/2014/main" id="{24BF7D3D-4C80-4689-E25F-B918EB25AD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6876" y="2022894"/>
            <a:ext cx="964271" cy="23977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ollen Street Capital Standard">
            <a:extLst>
              <a:ext uri="{FF2B5EF4-FFF2-40B4-BE49-F238E27FC236}">
                <a16:creationId xmlns:a16="http://schemas.microsoft.com/office/drawing/2014/main" id="{030D4568-25C4-3D40-92E0-95B26809764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772" t="29419" r="6078" b="6814"/>
          <a:stretch/>
        </p:blipFill>
        <p:spPr bwMode="auto">
          <a:xfrm>
            <a:off x="1314818" y="2682749"/>
            <a:ext cx="1040864" cy="44234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35C0AEA-26E1-1FBC-7C47-70289752E3F5}"/>
              </a:ext>
            </a:extLst>
          </p:cNvPr>
          <p:cNvSpPr txBox="1"/>
          <p:nvPr/>
        </p:nvSpPr>
        <p:spPr>
          <a:xfrm>
            <a:off x="529648" y="1387697"/>
            <a:ext cx="2322184" cy="308995"/>
          </a:xfrm>
          <a:prstGeom prst="rect">
            <a:avLst/>
          </a:prstGeom>
          <a:noFill/>
        </p:spPr>
        <p:txBody>
          <a:bodyPr wrap="square" rtlCol="0">
            <a:spAutoFit/>
          </a:bodyPr>
          <a:lstStyle/>
          <a:p>
            <a:pPr marL="0" marR="0" lvl="0" indent="0" algn="r" rtl="1">
              <a:lnSpc>
                <a:spcPct val="87500"/>
              </a:lnSpc>
              <a:spcBef>
                <a:spcPts val="0"/>
              </a:spcBef>
              <a:spcAft>
                <a:spcPts val="0"/>
              </a:spcAft>
              <a:buNone/>
            </a:pPr>
            <a:r>
              <a:rPr lang="en-US" sz="1600" b="1" dirty="0">
                <a:solidFill>
                  <a:srgbClr val="006386"/>
                </a:solidFill>
                <a:latin typeface="Calibri"/>
                <a:ea typeface="Calibri"/>
                <a:cs typeface="Calibri"/>
                <a:sym typeface="Calibri"/>
              </a:rPr>
              <a:t> In collaboration with: </a:t>
            </a:r>
            <a:endParaRPr lang="en-US" sz="1200" dirty="0"/>
          </a:p>
        </p:txBody>
      </p:sp>
      <p:sp>
        <p:nvSpPr>
          <p:cNvPr id="94" name="Oval 93">
            <a:extLst>
              <a:ext uri="{FF2B5EF4-FFF2-40B4-BE49-F238E27FC236}">
                <a16:creationId xmlns:a16="http://schemas.microsoft.com/office/drawing/2014/main" id="{CB8920F7-69E7-41A1-ADBB-6AC3B20BE5F5}"/>
              </a:ext>
            </a:extLst>
          </p:cNvPr>
          <p:cNvSpPr/>
          <p:nvPr/>
        </p:nvSpPr>
        <p:spPr>
          <a:xfrm>
            <a:off x="4923330" y="3853119"/>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36" name="Picture 35">
            <a:extLst>
              <a:ext uri="{FF2B5EF4-FFF2-40B4-BE49-F238E27FC236}">
                <a16:creationId xmlns:a16="http://schemas.microsoft.com/office/drawing/2014/main" id="{380B32E1-A53E-6AF1-DB33-4D69E0CE83F7}"/>
              </a:ext>
            </a:extLst>
          </p:cNvPr>
          <p:cNvPicPr>
            <a:picLocks noChangeAspect="1"/>
          </p:cNvPicPr>
          <p:nvPr/>
        </p:nvPicPr>
        <p:blipFill rotWithShape="1">
          <a:blip r:embed="rId5">
            <a:lum bright="70000" contrast="-70000"/>
          </a:blip>
          <a:srcRect l="24013" r="71694"/>
          <a:stretch/>
        </p:blipFill>
        <p:spPr>
          <a:xfrm>
            <a:off x="5088229" y="4000020"/>
            <a:ext cx="428677" cy="438950"/>
          </a:xfrm>
          <a:prstGeom prst="rect">
            <a:avLst/>
          </a:prstGeom>
        </p:spPr>
      </p:pic>
      <p:sp>
        <p:nvSpPr>
          <p:cNvPr id="95" name="Oval 94">
            <a:extLst>
              <a:ext uri="{FF2B5EF4-FFF2-40B4-BE49-F238E27FC236}">
                <a16:creationId xmlns:a16="http://schemas.microsoft.com/office/drawing/2014/main" id="{C64C5DB3-0ABF-419A-978D-5D2925B594CD}"/>
              </a:ext>
            </a:extLst>
          </p:cNvPr>
          <p:cNvSpPr/>
          <p:nvPr/>
        </p:nvSpPr>
        <p:spPr>
          <a:xfrm>
            <a:off x="6542456" y="5008610"/>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37" name="Picture 36">
            <a:extLst>
              <a:ext uri="{FF2B5EF4-FFF2-40B4-BE49-F238E27FC236}">
                <a16:creationId xmlns:a16="http://schemas.microsoft.com/office/drawing/2014/main" id="{614E2C24-6922-BA13-556B-D07C8B56F92B}"/>
              </a:ext>
            </a:extLst>
          </p:cNvPr>
          <p:cNvPicPr>
            <a:picLocks noChangeAspect="1"/>
          </p:cNvPicPr>
          <p:nvPr/>
        </p:nvPicPr>
        <p:blipFill rotWithShape="1">
          <a:blip r:embed="rId5">
            <a:lum bright="70000" contrast="-70000"/>
          </a:blip>
          <a:srcRect l="47682" r="48025"/>
          <a:stretch/>
        </p:blipFill>
        <p:spPr>
          <a:xfrm>
            <a:off x="6685033" y="5155511"/>
            <a:ext cx="428677" cy="438950"/>
          </a:xfrm>
          <a:prstGeom prst="rect">
            <a:avLst/>
          </a:prstGeom>
        </p:spPr>
      </p:pic>
      <p:sp>
        <p:nvSpPr>
          <p:cNvPr id="84" name="Oval 83">
            <a:extLst>
              <a:ext uri="{FF2B5EF4-FFF2-40B4-BE49-F238E27FC236}">
                <a16:creationId xmlns:a16="http://schemas.microsoft.com/office/drawing/2014/main" id="{248B7C1B-C68F-4FB6-98DF-E90AE08ED08A}"/>
              </a:ext>
            </a:extLst>
          </p:cNvPr>
          <p:cNvSpPr/>
          <p:nvPr/>
        </p:nvSpPr>
        <p:spPr>
          <a:xfrm>
            <a:off x="8143554" y="3853119"/>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38" name="Picture 37">
            <a:extLst>
              <a:ext uri="{FF2B5EF4-FFF2-40B4-BE49-F238E27FC236}">
                <a16:creationId xmlns:a16="http://schemas.microsoft.com/office/drawing/2014/main" id="{A01B1777-845D-708D-E41C-0B6AF475EB2B}"/>
              </a:ext>
            </a:extLst>
          </p:cNvPr>
          <p:cNvPicPr>
            <a:picLocks noChangeAspect="1"/>
          </p:cNvPicPr>
          <p:nvPr/>
        </p:nvPicPr>
        <p:blipFill rotWithShape="1">
          <a:blip r:embed="rId5">
            <a:lum bright="70000" contrast="-70000"/>
          </a:blip>
          <a:srcRect l="71982" r="23625"/>
          <a:stretch/>
        </p:blipFill>
        <p:spPr>
          <a:xfrm>
            <a:off x="8302426" y="4000020"/>
            <a:ext cx="438661" cy="438950"/>
          </a:xfrm>
          <a:prstGeom prst="rect">
            <a:avLst/>
          </a:prstGeom>
        </p:spPr>
      </p:pic>
      <p:sp>
        <p:nvSpPr>
          <p:cNvPr id="89" name="Oval 88">
            <a:extLst>
              <a:ext uri="{FF2B5EF4-FFF2-40B4-BE49-F238E27FC236}">
                <a16:creationId xmlns:a16="http://schemas.microsoft.com/office/drawing/2014/main" id="{62AE27B2-DDB6-4928-A09C-F225EE3EAD3B}"/>
              </a:ext>
            </a:extLst>
          </p:cNvPr>
          <p:cNvSpPr/>
          <p:nvPr/>
        </p:nvSpPr>
        <p:spPr>
          <a:xfrm>
            <a:off x="7645941" y="1957355"/>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39" name="Picture 38">
            <a:extLst>
              <a:ext uri="{FF2B5EF4-FFF2-40B4-BE49-F238E27FC236}">
                <a16:creationId xmlns:a16="http://schemas.microsoft.com/office/drawing/2014/main" id="{D289BCFE-9E61-1787-B4C3-EC44125F517E}"/>
              </a:ext>
            </a:extLst>
          </p:cNvPr>
          <p:cNvPicPr>
            <a:picLocks noChangeAspect="1"/>
          </p:cNvPicPr>
          <p:nvPr/>
        </p:nvPicPr>
        <p:blipFill rotWithShape="1">
          <a:blip r:embed="rId5">
            <a:lum bright="70000" contrast="-70000"/>
          </a:blip>
          <a:srcRect l="95824" r="-217"/>
          <a:stretch/>
        </p:blipFill>
        <p:spPr>
          <a:xfrm>
            <a:off x="7800681" y="2104256"/>
            <a:ext cx="438661" cy="438950"/>
          </a:xfrm>
          <a:prstGeom prst="rect">
            <a:avLst/>
          </a:prstGeom>
        </p:spPr>
      </p:pic>
      <p:grpSp>
        <p:nvGrpSpPr>
          <p:cNvPr id="13" name="Group 12">
            <a:extLst>
              <a:ext uri="{FF2B5EF4-FFF2-40B4-BE49-F238E27FC236}">
                <a16:creationId xmlns:a16="http://schemas.microsoft.com/office/drawing/2014/main" id="{A93BC00A-5134-AEB1-F0D9-E72D4A9CDE17}"/>
              </a:ext>
            </a:extLst>
          </p:cNvPr>
          <p:cNvGrpSpPr/>
          <p:nvPr/>
        </p:nvGrpSpPr>
        <p:grpSpPr>
          <a:xfrm>
            <a:off x="1064700" y="1820846"/>
            <a:ext cx="1526604" cy="1455754"/>
            <a:chOff x="826003" y="2753393"/>
            <a:chExt cx="1526604" cy="1455754"/>
          </a:xfrm>
        </p:grpSpPr>
        <p:cxnSp>
          <p:nvCxnSpPr>
            <p:cNvPr id="55" name="Straight Connector 54">
              <a:extLst>
                <a:ext uri="{FF2B5EF4-FFF2-40B4-BE49-F238E27FC236}">
                  <a16:creationId xmlns:a16="http://schemas.microsoft.com/office/drawing/2014/main" id="{C88A80DC-088A-8A52-0DB0-E2E538F61AEC}"/>
                </a:ext>
              </a:extLst>
            </p:cNvPr>
            <p:cNvCxnSpPr>
              <a:cxnSpLocks/>
            </p:cNvCxnSpPr>
            <p:nvPr/>
          </p:nvCxnSpPr>
          <p:spPr>
            <a:xfrm flipH="1">
              <a:off x="826003" y="2753393"/>
              <a:ext cx="15266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40585D0-256C-E405-920E-E25FFC82EADC}"/>
                </a:ext>
              </a:extLst>
            </p:cNvPr>
            <p:cNvCxnSpPr>
              <a:cxnSpLocks/>
            </p:cNvCxnSpPr>
            <p:nvPr/>
          </p:nvCxnSpPr>
          <p:spPr>
            <a:xfrm flipH="1">
              <a:off x="826003" y="3404559"/>
              <a:ext cx="15266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D12E0F6-3EEE-8579-67BB-FEBDC5E5F64B}"/>
                </a:ext>
              </a:extLst>
            </p:cNvPr>
            <p:cNvCxnSpPr>
              <a:cxnSpLocks/>
            </p:cNvCxnSpPr>
            <p:nvPr/>
          </p:nvCxnSpPr>
          <p:spPr>
            <a:xfrm flipH="1">
              <a:off x="826003" y="4209147"/>
              <a:ext cx="15266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B937B270-34BF-159A-6435-DA8DF76F9E09}"/>
              </a:ext>
            </a:extLst>
          </p:cNvPr>
          <p:cNvSpPr/>
          <p:nvPr/>
        </p:nvSpPr>
        <p:spPr>
          <a:xfrm>
            <a:off x="-655092" y="6872695"/>
            <a:ext cx="13408404" cy="18960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 name="AutoShape 2">
            <a:extLst>
              <a:ext uri="{FF2B5EF4-FFF2-40B4-BE49-F238E27FC236}">
                <a16:creationId xmlns:a16="http://schemas.microsoft.com/office/drawing/2014/main" id="{63F433C6-3862-090E-5F01-3BC134AB63A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 name="תמונה 3">
            <a:extLst>
              <a:ext uri="{FF2B5EF4-FFF2-40B4-BE49-F238E27FC236}">
                <a16:creationId xmlns:a16="http://schemas.microsoft.com/office/drawing/2014/main" id="{3E80DAAE-F193-0BBE-7289-16FE33C82401}"/>
              </a:ext>
            </a:extLst>
          </p:cNvPr>
          <p:cNvPicPr>
            <a:picLocks noChangeAspect="1"/>
          </p:cNvPicPr>
          <p:nvPr/>
        </p:nvPicPr>
        <p:blipFill>
          <a:blip r:embed="rId8"/>
          <a:stretch>
            <a:fillRect/>
          </a:stretch>
        </p:blipFill>
        <p:spPr>
          <a:xfrm>
            <a:off x="1301454" y="3448352"/>
            <a:ext cx="1067591" cy="408365"/>
          </a:xfrm>
          <a:prstGeom prst="rect">
            <a:avLst/>
          </a:prstGeom>
        </p:spPr>
      </p:pic>
      <p:cxnSp>
        <p:nvCxnSpPr>
          <p:cNvPr id="44" name="Straight Connector 47">
            <a:extLst>
              <a:ext uri="{FF2B5EF4-FFF2-40B4-BE49-F238E27FC236}">
                <a16:creationId xmlns:a16="http://schemas.microsoft.com/office/drawing/2014/main" id="{4A0BCF96-563D-6C4F-57CF-0A7FD646CF40}"/>
              </a:ext>
            </a:extLst>
          </p:cNvPr>
          <p:cNvCxnSpPr>
            <a:cxnSpLocks/>
          </p:cNvCxnSpPr>
          <p:nvPr/>
        </p:nvCxnSpPr>
        <p:spPr>
          <a:xfrm flipH="1">
            <a:off x="1024292" y="4030510"/>
            <a:ext cx="15266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5" name="Picture 2" descr="לוגו מנורה מבטחים פנסיה וגמל - מנורה מבטחים">
            <a:extLst>
              <a:ext uri="{FF2B5EF4-FFF2-40B4-BE49-F238E27FC236}">
                <a16:creationId xmlns:a16="http://schemas.microsoft.com/office/drawing/2014/main" id="{9F82F8D8-CBCE-E752-944F-F127C10C372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4928" y="4097709"/>
            <a:ext cx="1034940" cy="31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7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7167C264-9022-0D55-ED2E-1B532B3A7217}"/>
              </a:ext>
            </a:extLst>
          </p:cNvPr>
          <p:cNvSpPr/>
          <p:nvPr/>
        </p:nvSpPr>
        <p:spPr>
          <a:xfrm>
            <a:off x="1371345"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17" name="תרשים 16">
            <a:extLst>
              <a:ext uri="{FF2B5EF4-FFF2-40B4-BE49-F238E27FC236}">
                <a16:creationId xmlns:a16="http://schemas.microsoft.com/office/drawing/2014/main" id="{6F6BCA78-B02F-29FB-826A-3038927F5427}"/>
              </a:ext>
            </a:extLst>
          </p:cNvPr>
          <p:cNvGraphicFramePr>
            <a:graphicFrameLocks/>
          </p:cNvGraphicFramePr>
          <p:nvPr>
            <p:extLst>
              <p:ext uri="{D42A27DB-BD31-4B8C-83A1-F6EECF244321}">
                <p14:modId xmlns:p14="http://schemas.microsoft.com/office/powerpoint/2010/main" val="1995011499"/>
              </p:ext>
            </p:extLst>
          </p:nvPr>
        </p:nvGraphicFramePr>
        <p:xfrm>
          <a:off x="1371344" y="1917726"/>
          <a:ext cx="4194606" cy="376046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091BD1EE-8CEF-EDBD-A5AD-48C127E15B1D}"/>
              </a:ext>
            </a:extLst>
          </p:cNvPr>
          <p:cNvGrpSpPr/>
          <p:nvPr/>
        </p:nvGrpSpPr>
        <p:grpSpPr>
          <a:xfrm>
            <a:off x="6556219" y="1112106"/>
            <a:ext cx="4230277" cy="4836654"/>
            <a:chOff x="1407297" y="1093634"/>
            <a:chExt cx="4230277" cy="4875508"/>
          </a:xfrm>
        </p:grpSpPr>
        <p:sp>
          <p:nvSpPr>
            <p:cNvPr id="4" name="מלבן: פינות מעוגלות 3">
              <a:extLst>
                <a:ext uri="{FF2B5EF4-FFF2-40B4-BE49-F238E27FC236}">
                  <a16:creationId xmlns:a16="http://schemas.microsoft.com/office/drawing/2014/main" id="{79961F2E-8E94-83F6-F223-C9B4ADCD2FC2}"/>
                </a:ext>
              </a:extLst>
            </p:cNvPr>
            <p:cNvSpPr/>
            <p:nvPr/>
          </p:nvSpPr>
          <p:spPr>
            <a:xfrm>
              <a:off x="1407297"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graphicFrame>
          <p:nvGraphicFramePr>
            <p:cNvPr id="15" name="תרשים 14">
              <a:extLst>
                <a:ext uri="{FF2B5EF4-FFF2-40B4-BE49-F238E27FC236}">
                  <a16:creationId xmlns:a16="http://schemas.microsoft.com/office/drawing/2014/main" id="{52BA36C9-B4E3-71E1-EF82-BDC6E5CA3422}"/>
                </a:ext>
              </a:extLst>
            </p:cNvPr>
            <p:cNvGraphicFramePr>
              <a:graphicFrameLocks/>
            </p:cNvGraphicFramePr>
            <p:nvPr>
              <p:extLst>
                <p:ext uri="{D42A27DB-BD31-4B8C-83A1-F6EECF244321}">
                  <p14:modId xmlns:p14="http://schemas.microsoft.com/office/powerpoint/2010/main" val="2596462033"/>
                </p:ext>
              </p:extLst>
            </p:nvPr>
          </p:nvGraphicFramePr>
          <p:xfrm>
            <a:off x="1494098" y="1906193"/>
            <a:ext cx="3984771" cy="3437594"/>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8" name="תרשים 17">
            <a:extLst>
              <a:ext uri="{FF2B5EF4-FFF2-40B4-BE49-F238E27FC236}">
                <a16:creationId xmlns:a16="http://schemas.microsoft.com/office/drawing/2014/main" id="{52BA36C9-B4E3-71E1-EF82-BDC6E5CA3422}"/>
              </a:ext>
            </a:extLst>
          </p:cNvPr>
          <p:cNvGraphicFramePr>
            <a:graphicFrameLocks/>
          </p:cNvGraphicFramePr>
          <p:nvPr>
            <p:extLst>
              <p:ext uri="{D42A27DB-BD31-4B8C-83A1-F6EECF244321}">
                <p14:modId xmlns:p14="http://schemas.microsoft.com/office/powerpoint/2010/main" val="3774063322"/>
              </p:ext>
            </p:extLst>
          </p:nvPr>
        </p:nvGraphicFramePr>
        <p:xfrm>
          <a:off x="6556218" y="1685581"/>
          <a:ext cx="4230277" cy="3691614"/>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219384" y="208079"/>
            <a:ext cx="6423636" cy="64633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Blender Israel: beyond profit</a:t>
            </a:r>
            <a:endParaRPr lang="en-US" sz="3600" dirty="0">
              <a:solidFill>
                <a:srgbClr val="041634"/>
              </a:solidFill>
              <a:latin typeface="Assistant ExtraBold" pitchFamily="2" charset="-79"/>
              <a:cs typeface="Assistant ExtraBold" pitchFamily="2" charset="-79"/>
            </a:endParaRP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1648679" y="6439684"/>
            <a:ext cx="9929576" cy="246221"/>
          </a:xfrm>
          <a:prstGeom prst="rect">
            <a:avLst/>
          </a:prstGeom>
          <a:noFill/>
        </p:spPr>
        <p:txBody>
          <a:bodyPr wrap="square">
            <a:spAutoFit/>
          </a:bodyPr>
          <a:lstStyle/>
          <a:p>
            <a:pPr marL="0" marR="0" lvl="0" indent="0" algn="l" defTabSz="914400" eaLnBrk="1" fontAlgn="auto" latinLnBrk="0" hangingPunct="1">
              <a:lnSpc>
                <a:spcPts val="1200"/>
              </a:lnSpc>
              <a:spcBef>
                <a:spcPts val="0"/>
              </a:spcBef>
              <a:spcAft>
                <a:spcPts val="0"/>
              </a:spcAft>
              <a:buClrTx/>
              <a:buSzTx/>
              <a:buFontTx/>
              <a:buNone/>
              <a:tabLst/>
              <a:defRPr/>
            </a:pPr>
            <a:r>
              <a:rPr lang="en-US" sz="1000" dirty="0">
                <a:solidFill>
                  <a:srgbClr val="00B050"/>
                </a:solidFill>
                <a:latin typeface="Assistant Light" panose="00000400000000000000" pitchFamily="2" charset="-79"/>
                <a:cs typeface="Assistant Light" panose="00000400000000000000" pitchFamily="2" charset="-79"/>
              </a:rPr>
              <a:t>Financial data in NIS in the credit brokerage sector as of December 31, 2022</a:t>
            </a:r>
          </a:p>
        </p:txBody>
      </p:sp>
      <p:sp>
        <p:nvSpPr>
          <p:cNvPr id="7" name="Rectangle 6">
            <a:extLst>
              <a:ext uri="{FF2B5EF4-FFF2-40B4-BE49-F238E27FC236}">
                <a16:creationId xmlns:a16="http://schemas.microsoft.com/office/drawing/2014/main" id="{8BF46E51-5F3F-B13D-9886-7E2D073ED2E6}"/>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6" name="TextBox 22">
            <a:extLst>
              <a:ext uri="{FF2B5EF4-FFF2-40B4-BE49-F238E27FC236}">
                <a16:creationId xmlns:a16="http://schemas.microsoft.com/office/drawing/2014/main" id="{0FEEDC63-8F2E-665D-D10A-1260B1EAD18E}"/>
              </a:ext>
            </a:extLst>
          </p:cNvPr>
          <p:cNvSpPr txBox="1"/>
          <p:nvPr/>
        </p:nvSpPr>
        <p:spPr>
          <a:xfrm>
            <a:off x="1565173" y="1149457"/>
            <a:ext cx="3198700"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Increase in profits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(in thousands of NIS)</a:t>
            </a:r>
            <a:endParaRPr lang="en-US" sz="1400" dirty="0">
              <a:solidFill>
                <a:srgbClr val="00B050"/>
              </a:solidFill>
              <a:latin typeface="Assistant SemiBold" pitchFamily="2" charset="-79"/>
              <a:cs typeface="Assistant SemiBold" pitchFamily="2" charset="-79"/>
            </a:endParaRPr>
          </a:p>
        </p:txBody>
      </p:sp>
      <p:sp>
        <p:nvSpPr>
          <p:cNvPr id="22" name="TextBox 22">
            <a:extLst>
              <a:ext uri="{FF2B5EF4-FFF2-40B4-BE49-F238E27FC236}">
                <a16:creationId xmlns:a16="http://schemas.microsoft.com/office/drawing/2014/main" id="{2D2D1D38-1480-EF40-3825-23363B70881C}"/>
              </a:ext>
            </a:extLst>
          </p:cNvPr>
          <p:cNvSpPr txBox="1"/>
          <p:nvPr/>
        </p:nvSpPr>
        <p:spPr>
          <a:xfrm>
            <a:off x="7072006" y="1055426"/>
            <a:ext cx="3198700" cy="70788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solidFill>
                  <a:srgbClr val="00B050"/>
                </a:solidFill>
                <a:latin typeface="Assistant SemiBold" pitchFamily="2" charset="-79"/>
                <a:cs typeface="Assistant SemiBold" pitchFamily="2" charset="-79"/>
              </a:rPr>
              <a:t>Profits by fiscal half-years</a:t>
            </a:r>
            <a:endPar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(in thousands of NIS)</a:t>
            </a:r>
            <a:endParaRPr lang="en-US" sz="1400" dirty="0">
              <a:solidFill>
                <a:srgbClr val="00B050"/>
              </a:solidFill>
              <a:latin typeface="Assistant SemiBold" pitchFamily="2" charset="-79"/>
              <a:cs typeface="Assistant SemiBold" pitchFamily="2" charset="-79"/>
            </a:endParaRPr>
          </a:p>
        </p:txBody>
      </p:sp>
      <p:cxnSp>
        <p:nvCxnSpPr>
          <p:cNvPr id="20" name="מחבר חץ ישר 19">
            <a:extLst>
              <a:ext uri="{FF2B5EF4-FFF2-40B4-BE49-F238E27FC236}">
                <a16:creationId xmlns:a16="http://schemas.microsoft.com/office/drawing/2014/main" id="{1C3A950B-7607-AEB6-244A-E54073742978}"/>
              </a:ext>
            </a:extLst>
          </p:cNvPr>
          <p:cNvCxnSpPr/>
          <p:nvPr/>
        </p:nvCxnSpPr>
        <p:spPr>
          <a:xfrm flipV="1">
            <a:off x="2717210" y="2446557"/>
            <a:ext cx="630621" cy="99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3">
            <a:extLst>
              <a:ext uri="{FF2B5EF4-FFF2-40B4-BE49-F238E27FC236}">
                <a16:creationId xmlns:a16="http://schemas.microsoft.com/office/drawing/2014/main" id="{42C3B6A8-C68E-B80A-8715-3822C83BB222}"/>
              </a:ext>
            </a:extLst>
          </p:cNvPr>
          <p:cNvCxnSpPr/>
          <p:nvPr/>
        </p:nvCxnSpPr>
        <p:spPr>
          <a:xfrm flipV="1">
            <a:off x="8872660" y="2250274"/>
            <a:ext cx="465083" cy="1135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4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7167C264-9022-0D55-ED2E-1B532B3A7217}"/>
              </a:ext>
            </a:extLst>
          </p:cNvPr>
          <p:cNvSpPr/>
          <p:nvPr/>
        </p:nvSpPr>
        <p:spPr>
          <a:xfrm>
            <a:off x="345451" y="1014547"/>
            <a:ext cx="5419780"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5" name="Chart 1">
            <a:extLst>
              <a:ext uri="{FF2B5EF4-FFF2-40B4-BE49-F238E27FC236}">
                <a16:creationId xmlns:a16="http://schemas.microsoft.com/office/drawing/2014/main" id="{00D3BBFF-11E4-5F7B-6DB3-640405CA1A02}"/>
              </a:ext>
            </a:extLst>
          </p:cNvPr>
          <p:cNvGraphicFramePr>
            <a:graphicFrameLocks/>
          </p:cNvGraphicFramePr>
          <p:nvPr>
            <p:extLst>
              <p:ext uri="{D42A27DB-BD31-4B8C-83A1-F6EECF244321}">
                <p14:modId xmlns:p14="http://schemas.microsoft.com/office/powerpoint/2010/main" val="3952994876"/>
              </p:ext>
            </p:extLst>
          </p:nvPr>
        </p:nvGraphicFramePr>
        <p:xfrm>
          <a:off x="345451" y="1855416"/>
          <a:ext cx="5419780" cy="4312118"/>
        </p:xfrm>
        <a:graphic>
          <a:graphicData uri="http://schemas.openxmlformats.org/drawingml/2006/chart">
            <c:chart xmlns:c="http://schemas.openxmlformats.org/drawingml/2006/chart" xmlns:r="http://schemas.openxmlformats.org/officeDocument/2006/relationships" r:id="rId2"/>
          </a:graphicData>
        </a:graphic>
      </p:graphicFrame>
      <p:sp>
        <p:nvSpPr>
          <p:cNvPr id="2" name="מלבן: פינות מעוגלות 1">
            <a:extLst>
              <a:ext uri="{FF2B5EF4-FFF2-40B4-BE49-F238E27FC236}">
                <a16:creationId xmlns:a16="http://schemas.microsoft.com/office/drawing/2014/main" id="{F944E12E-6424-62F2-CED7-497C69C357AA}"/>
              </a:ext>
            </a:extLst>
          </p:cNvPr>
          <p:cNvSpPr/>
          <p:nvPr/>
        </p:nvSpPr>
        <p:spPr>
          <a:xfrm>
            <a:off x="6096000" y="1038531"/>
            <a:ext cx="5413468"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4" name="Chart 1">
            <a:extLst>
              <a:ext uri="{FF2B5EF4-FFF2-40B4-BE49-F238E27FC236}">
                <a16:creationId xmlns:a16="http://schemas.microsoft.com/office/drawing/2014/main" id="{13C36420-1E59-2588-BB31-95C456F0624B}"/>
              </a:ext>
            </a:extLst>
          </p:cNvPr>
          <p:cNvGraphicFramePr>
            <a:graphicFrameLocks/>
          </p:cNvGraphicFramePr>
          <p:nvPr>
            <p:extLst>
              <p:ext uri="{D42A27DB-BD31-4B8C-83A1-F6EECF244321}">
                <p14:modId xmlns:p14="http://schemas.microsoft.com/office/powerpoint/2010/main" val="2277633801"/>
              </p:ext>
            </p:extLst>
          </p:nvPr>
        </p:nvGraphicFramePr>
        <p:xfrm>
          <a:off x="6122583" y="1723357"/>
          <a:ext cx="5413467" cy="457708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510364" y="253642"/>
            <a:ext cx="10999105" cy="461665"/>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Blender Israel: </a:t>
            </a:r>
            <a:r>
              <a:rPr kumimoji="0" lang="en-US" sz="2400" b="0" i="0" u="none" strike="noStrike" kern="1200" cap="none" spc="0" normalizeH="0" baseline="0" noProof="0" dirty="0">
                <a:ln>
                  <a:noFill/>
                </a:ln>
                <a:solidFill>
                  <a:srgbClr val="00B050"/>
                </a:solidFill>
                <a:effectLst/>
                <a:uLnTx/>
                <a:uFillTx/>
                <a:latin typeface="Assistant ExtraBold" pitchFamily="2" charset="-79"/>
                <a:ea typeface="+mn-ea"/>
                <a:cs typeface="Assistant ExtraBold" pitchFamily="2" charset="-79"/>
              </a:rPr>
              <a:t>Continued</a:t>
            </a:r>
            <a:r>
              <a:rPr kumimoji="0" lang="en-US" sz="24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 growth in revenue and credit portfolio</a:t>
            </a:r>
            <a:endParaRPr lang="en-US" sz="2400" dirty="0">
              <a:solidFill>
                <a:srgbClr val="041634"/>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6926818" y="968949"/>
            <a:ext cx="3548694" cy="61555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Total credit portfolio </a:t>
            </a:r>
            <a:endPar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(thousands of NIS)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1648679" y="6439684"/>
            <a:ext cx="9929576" cy="246221"/>
          </a:xfrm>
          <a:prstGeom prst="rect">
            <a:avLst/>
          </a:prstGeom>
          <a:noFill/>
        </p:spPr>
        <p:txBody>
          <a:bodyPr wrap="square">
            <a:spAutoFit/>
          </a:bodyPr>
          <a:lstStyle/>
          <a:p>
            <a:pPr marL="0" marR="0" lvl="0" indent="0" algn="l" defTabSz="914400" eaLnBrk="1" fontAlgn="auto" latinLnBrk="0" hangingPunct="1">
              <a:lnSpc>
                <a:spcPts val="12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Assistant Light" panose="00000400000000000000" pitchFamily="2" charset="-79"/>
                <a:ea typeface="+mn-ea"/>
                <a:cs typeface="Assistant Light" panose="00000400000000000000" pitchFamily="2" charset="-79"/>
              </a:rPr>
              <a:t>NON-GAAP gross revenues that include interest from loans in a credit brokerage system; Financial data in NIS as of December 31, 2022</a:t>
            </a:r>
            <a:endParaRPr lang="en-US" sz="1000" dirty="0">
              <a:solidFill>
                <a:srgbClr val="00B050"/>
              </a:solidFill>
              <a:latin typeface="Assistant Light" pitchFamily="2" charset="-79"/>
              <a:cs typeface="Assistant Light" pitchFamily="2" charset="-79"/>
            </a:endParaRPr>
          </a:p>
        </p:txBody>
      </p:sp>
      <p:sp>
        <p:nvSpPr>
          <p:cNvPr id="22" name="TextBox 22">
            <a:extLst>
              <a:ext uri="{FF2B5EF4-FFF2-40B4-BE49-F238E27FC236}">
                <a16:creationId xmlns:a16="http://schemas.microsoft.com/office/drawing/2014/main" id="{7BA30AB5-2EF3-443B-BAB3-B4D2551741F5}"/>
              </a:ext>
            </a:extLst>
          </p:cNvPr>
          <p:cNvSpPr txBox="1"/>
          <p:nvPr/>
        </p:nvSpPr>
        <p:spPr>
          <a:xfrm>
            <a:off x="6350573" y="1627544"/>
            <a:ext cx="4890397"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Significant growth in the credit portfolio</a:t>
            </a:r>
          </a:p>
        </p:txBody>
      </p:sp>
      <p:sp>
        <p:nvSpPr>
          <p:cNvPr id="19" name="TextBox 23">
            <a:extLst>
              <a:ext uri="{FF2B5EF4-FFF2-40B4-BE49-F238E27FC236}">
                <a16:creationId xmlns:a16="http://schemas.microsoft.com/office/drawing/2014/main" id="{E136F14C-C27C-8B94-B960-AA4472C17591}"/>
              </a:ext>
            </a:extLst>
          </p:cNvPr>
          <p:cNvSpPr txBox="1"/>
          <p:nvPr/>
        </p:nvSpPr>
        <p:spPr>
          <a:xfrm>
            <a:off x="1449444" y="938085"/>
            <a:ext cx="2956405" cy="61555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Revenue in Israel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(thousands of NIS)</a:t>
            </a:r>
          </a:p>
        </p:txBody>
      </p:sp>
      <p:grpSp>
        <p:nvGrpSpPr>
          <p:cNvPr id="26" name="קבוצה 25">
            <a:extLst>
              <a:ext uri="{FF2B5EF4-FFF2-40B4-BE49-F238E27FC236}">
                <a16:creationId xmlns:a16="http://schemas.microsoft.com/office/drawing/2014/main" id="{0835CBBC-26BA-C81A-1605-F66B98004EE2}"/>
              </a:ext>
            </a:extLst>
          </p:cNvPr>
          <p:cNvGrpSpPr/>
          <p:nvPr/>
        </p:nvGrpSpPr>
        <p:grpSpPr>
          <a:xfrm>
            <a:off x="2708041" y="2128302"/>
            <a:ext cx="1873199" cy="1557290"/>
            <a:chOff x="3238854" y="2428815"/>
            <a:chExt cx="1229302" cy="1557290"/>
          </a:xfrm>
        </p:grpSpPr>
        <p:cxnSp>
          <p:nvCxnSpPr>
            <p:cNvPr id="27" name="Straight Arrow Connector 1">
              <a:extLst>
                <a:ext uri="{FF2B5EF4-FFF2-40B4-BE49-F238E27FC236}">
                  <a16:creationId xmlns:a16="http://schemas.microsoft.com/office/drawing/2014/main" id="{96EDE93A-8ED4-8F64-1686-6086ABEBE24C}"/>
                </a:ext>
              </a:extLst>
            </p:cNvPr>
            <p:cNvCxnSpPr>
              <a:cxnSpLocks/>
            </p:cNvCxnSpPr>
            <p:nvPr/>
          </p:nvCxnSpPr>
          <p:spPr>
            <a:xfrm>
              <a:off x="3238854" y="2428815"/>
              <a:ext cx="1229302"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D02E125B-D9E2-DDBB-6320-412C78F19A98}"/>
                </a:ext>
              </a:extLst>
            </p:cNvPr>
            <p:cNvCxnSpPr>
              <a:cxnSpLocks/>
            </p:cNvCxnSpPr>
            <p:nvPr/>
          </p:nvCxnSpPr>
          <p:spPr>
            <a:xfrm>
              <a:off x="3238854" y="2543115"/>
              <a:ext cx="0" cy="1442990"/>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078DFDA-50D2-88CD-31FA-22212B9B792C}"/>
              </a:ext>
            </a:extLst>
          </p:cNvPr>
          <p:cNvSpPr/>
          <p:nvPr/>
        </p:nvSpPr>
        <p:spPr>
          <a:xfrm>
            <a:off x="2428042" y="1853920"/>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1" name="TextBox 1">
            <a:extLst>
              <a:ext uri="{FF2B5EF4-FFF2-40B4-BE49-F238E27FC236}">
                <a16:creationId xmlns:a16="http://schemas.microsoft.com/office/drawing/2014/main" id="{66187E0A-83E8-3206-E8DA-DBDA91027E7B}"/>
              </a:ext>
            </a:extLst>
          </p:cNvPr>
          <p:cNvSpPr txBox="1"/>
          <p:nvPr/>
        </p:nvSpPr>
        <p:spPr>
          <a:xfrm>
            <a:off x="2377272" y="1915776"/>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114</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sp>
        <p:nvSpPr>
          <p:cNvPr id="7" name="Rectangle 6">
            <a:extLst>
              <a:ext uri="{FF2B5EF4-FFF2-40B4-BE49-F238E27FC236}">
                <a16:creationId xmlns:a16="http://schemas.microsoft.com/office/drawing/2014/main" id="{8BF46E51-5F3F-B13D-9886-7E2D073ED2E6}"/>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3" name="TextBox 22">
            <a:extLst>
              <a:ext uri="{FF2B5EF4-FFF2-40B4-BE49-F238E27FC236}">
                <a16:creationId xmlns:a16="http://schemas.microsoft.com/office/drawing/2014/main" id="{92AC9E36-E421-620E-415A-55DBFD771A30}"/>
              </a:ext>
            </a:extLst>
          </p:cNvPr>
          <p:cNvSpPr txBox="1"/>
          <p:nvPr/>
        </p:nvSpPr>
        <p:spPr>
          <a:xfrm>
            <a:off x="139869" y="1448444"/>
            <a:ext cx="5578798"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solidFill>
                  <a:srgbClr val="00B050"/>
                </a:solidFill>
                <a:latin typeface="Assistant SemiBold" pitchFamily="2" charset="-79"/>
                <a:cs typeface="Assistant SemiBold" pitchFamily="2" charset="-79"/>
              </a:rPr>
              <a:t>Shift to profit while investing in growth</a:t>
            </a:r>
            <a:endParaRPr kumimoji="0" lang="en-US" sz="16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sp>
        <p:nvSpPr>
          <p:cNvPr id="37" name="Flowchart: Connector 55">
            <a:extLst>
              <a:ext uri="{FF2B5EF4-FFF2-40B4-BE49-F238E27FC236}">
                <a16:creationId xmlns:a16="http://schemas.microsoft.com/office/drawing/2014/main" id="{9397BD9F-E79D-F7CB-CDF6-B0564E863CD3}"/>
              </a:ext>
            </a:extLst>
          </p:cNvPr>
          <p:cNvSpPr/>
          <p:nvPr/>
        </p:nvSpPr>
        <p:spPr>
          <a:xfrm>
            <a:off x="4132254" y="3685592"/>
            <a:ext cx="897971" cy="79443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a:solidFill>
                  <a:schemeClr val="tx1"/>
                </a:solidFill>
              </a:rPr>
              <a:t>PROFIT</a:t>
            </a:r>
            <a:endParaRPr lang="en-IL" sz="1100" b="1" dirty="0">
              <a:solidFill>
                <a:schemeClr val="tx1"/>
              </a:solidFill>
            </a:endParaRPr>
          </a:p>
        </p:txBody>
      </p:sp>
      <p:grpSp>
        <p:nvGrpSpPr>
          <p:cNvPr id="20" name="קבוצה 19">
            <a:extLst>
              <a:ext uri="{FF2B5EF4-FFF2-40B4-BE49-F238E27FC236}">
                <a16:creationId xmlns:a16="http://schemas.microsoft.com/office/drawing/2014/main" id="{F3FE4D4E-7132-2F65-33AA-A6320F71AA51}"/>
              </a:ext>
            </a:extLst>
          </p:cNvPr>
          <p:cNvGrpSpPr/>
          <p:nvPr/>
        </p:nvGrpSpPr>
        <p:grpSpPr>
          <a:xfrm>
            <a:off x="8354774" y="1979650"/>
            <a:ext cx="2181109" cy="1292056"/>
            <a:chOff x="3163482" y="2381591"/>
            <a:chExt cx="1431370" cy="1292056"/>
          </a:xfrm>
        </p:grpSpPr>
        <p:cxnSp>
          <p:nvCxnSpPr>
            <p:cNvPr id="29" name="Straight Arrow Connector 1">
              <a:extLst>
                <a:ext uri="{FF2B5EF4-FFF2-40B4-BE49-F238E27FC236}">
                  <a16:creationId xmlns:a16="http://schemas.microsoft.com/office/drawing/2014/main" id="{2E6119CC-53B4-F931-740E-D30164CAA84E}"/>
                </a:ext>
              </a:extLst>
            </p:cNvPr>
            <p:cNvCxnSpPr>
              <a:cxnSpLocks/>
            </p:cNvCxnSpPr>
            <p:nvPr/>
          </p:nvCxnSpPr>
          <p:spPr>
            <a:xfrm>
              <a:off x="3163482" y="2574892"/>
              <a:ext cx="1431370"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1EA1BBA3-912E-7658-52EB-3E2E0997DA84}"/>
                </a:ext>
              </a:extLst>
            </p:cNvPr>
            <p:cNvCxnSpPr>
              <a:cxnSpLocks/>
            </p:cNvCxnSpPr>
            <p:nvPr/>
          </p:nvCxnSpPr>
          <p:spPr>
            <a:xfrm flipH="1">
              <a:off x="3224475" y="2381591"/>
              <a:ext cx="6521" cy="129205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8" name="Flowchart: Connector 55">
            <a:extLst>
              <a:ext uri="{FF2B5EF4-FFF2-40B4-BE49-F238E27FC236}">
                <a16:creationId xmlns:a16="http://schemas.microsoft.com/office/drawing/2014/main" id="{BD0EAD64-B6D8-D668-16C2-4B8014062A5C}"/>
              </a:ext>
            </a:extLst>
          </p:cNvPr>
          <p:cNvSpPr/>
          <p:nvPr/>
        </p:nvSpPr>
        <p:spPr>
          <a:xfrm>
            <a:off x="8159645" y="1893994"/>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9" name="TextBox 1">
            <a:extLst>
              <a:ext uri="{FF2B5EF4-FFF2-40B4-BE49-F238E27FC236}">
                <a16:creationId xmlns:a16="http://schemas.microsoft.com/office/drawing/2014/main" id="{ED12F963-346C-F335-836E-8D1443C6B809}"/>
              </a:ext>
            </a:extLst>
          </p:cNvPr>
          <p:cNvSpPr txBox="1"/>
          <p:nvPr/>
        </p:nvSpPr>
        <p:spPr>
          <a:xfrm>
            <a:off x="8099658" y="1941072"/>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57</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spTree>
    <p:extLst>
      <p:ext uri="{BB962C8B-B14F-4D97-AF65-F5344CB8AC3E}">
        <p14:creationId xmlns:p14="http://schemas.microsoft.com/office/powerpoint/2010/main" val="129960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פינות מעוגלות 20">
            <a:extLst>
              <a:ext uri="{FF2B5EF4-FFF2-40B4-BE49-F238E27FC236}">
                <a16:creationId xmlns:a16="http://schemas.microsoft.com/office/drawing/2014/main" id="{C6133338-87B4-9513-D51B-522F815B132E}"/>
              </a:ext>
            </a:extLst>
          </p:cNvPr>
          <p:cNvSpPr/>
          <p:nvPr/>
        </p:nvSpPr>
        <p:spPr>
          <a:xfrm>
            <a:off x="430793" y="1075598"/>
            <a:ext cx="3973134" cy="522566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7" name="תרשים 6">
            <a:extLst>
              <a:ext uri="{FF2B5EF4-FFF2-40B4-BE49-F238E27FC236}">
                <a16:creationId xmlns:a16="http://schemas.microsoft.com/office/drawing/2014/main" id="{2EB77CA0-ED6C-EBB6-B4BA-6531CD68AF5D}"/>
              </a:ext>
            </a:extLst>
          </p:cNvPr>
          <p:cNvGraphicFramePr>
            <a:graphicFrameLocks/>
          </p:cNvGraphicFramePr>
          <p:nvPr>
            <p:extLst>
              <p:ext uri="{D42A27DB-BD31-4B8C-83A1-F6EECF244321}">
                <p14:modId xmlns:p14="http://schemas.microsoft.com/office/powerpoint/2010/main" val="416912245"/>
              </p:ext>
            </p:extLst>
          </p:nvPr>
        </p:nvGraphicFramePr>
        <p:xfrm>
          <a:off x="426005" y="1808129"/>
          <a:ext cx="3973134" cy="4322488"/>
        </p:xfrm>
        <a:graphic>
          <a:graphicData uri="http://schemas.openxmlformats.org/drawingml/2006/chart">
            <c:chart xmlns:c="http://schemas.openxmlformats.org/drawingml/2006/chart" xmlns:r="http://schemas.openxmlformats.org/officeDocument/2006/relationships" r:id="rId2"/>
          </a:graphicData>
        </a:graphic>
      </p:graphicFrame>
      <p:sp>
        <p:nvSpPr>
          <p:cNvPr id="15" name="מלבן: פינות מעוגלות 14">
            <a:extLst>
              <a:ext uri="{FF2B5EF4-FFF2-40B4-BE49-F238E27FC236}">
                <a16:creationId xmlns:a16="http://schemas.microsoft.com/office/drawing/2014/main" id="{D23B92E4-44E3-2F5E-5F53-B31D3081FACA}"/>
              </a:ext>
            </a:extLst>
          </p:cNvPr>
          <p:cNvSpPr/>
          <p:nvPr/>
        </p:nvSpPr>
        <p:spPr>
          <a:xfrm>
            <a:off x="4592554" y="1029295"/>
            <a:ext cx="7199414"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32" name="Chart 1">
            <a:extLst>
              <a:ext uri="{FF2B5EF4-FFF2-40B4-BE49-F238E27FC236}">
                <a16:creationId xmlns:a16="http://schemas.microsoft.com/office/drawing/2014/main" id="{359FB2FB-B82D-44B8-87DC-1CE66E8A74F1}"/>
              </a:ext>
            </a:extLst>
          </p:cNvPr>
          <p:cNvGraphicFramePr>
            <a:graphicFrameLocks/>
          </p:cNvGraphicFramePr>
          <p:nvPr>
            <p:extLst>
              <p:ext uri="{D42A27DB-BD31-4B8C-83A1-F6EECF244321}">
                <p14:modId xmlns:p14="http://schemas.microsoft.com/office/powerpoint/2010/main" val="1371955155"/>
              </p:ext>
            </p:extLst>
          </p:nvPr>
        </p:nvGraphicFramePr>
        <p:xfrm>
          <a:off x="4497198" y="1726808"/>
          <a:ext cx="4383704" cy="4365077"/>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1191237" y="262878"/>
            <a:ext cx="10318231"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B050"/>
                </a:solidFill>
                <a:effectLst/>
                <a:uLnTx/>
                <a:uFillTx/>
                <a:latin typeface="Assistant ExtraBold" pitchFamily="2" charset="-79"/>
                <a:ea typeface="+mn-ea"/>
                <a:cs typeface="Assistant ExtraBold" pitchFamily="2" charset="-79"/>
              </a:rPr>
              <a:t>Blender Israel: increased volume of loans</a:t>
            </a:r>
            <a:endParaRPr lang="en-US" sz="3600" dirty="0">
              <a:solidFill>
                <a:srgbClr val="00B050"/>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5875166" y="1029295"/>
            <a:ext cx="499603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Total loans provided (in thousands of NIS)</a:t>
            </a:r>
            <a:endParaRPr kumimoji="0" lang="en-US" sz="1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1503890" y="6453564"/>
            <a:ext cx="10032160" cy="400110"/>
          </a:xfrm>
          <a:prstGeom prst="rect">
            <a:avLst/>
          </a:prstGeom>
          <a:noFill/>
        </p:spPr>
        <p:txBody>
          <a:bodyPr wrap="square">
            <a:spAutoFit/>
          </a:bodyPr>
          <a:lstStyle/>
          <a:p>
            <a:pPr algn="l">
              <a:lnSpc>
                <a:spcPts val="1200"/>
              </a:lnSpc>
              <a:defRPr/>
            </a:pPr>
            <a:r>
              <a:rPr lang="en-US" sz="1000" dirty="0">
                <a:solidFill>
                  <a:srgbClr val="00B050"/>
                </a:solidFill>
                <a:latin typeface="Assistant Light" pitchFamily="2" charset="-79"/>
                <a:cs typeface="Assistant Light" pitchFamily="2" charset="-79"/>
              </a:rPr>
              <a:t>Loans in a credit brokerage system; Financial data in NIS as of December 31, 2022 </a:t>
            </a:r>
            <a:endParaRPr kumimoji="0" lang="he-IL" sz="1000" b="0" i="0" u="none" strike="noStrike" kern="1200" cap="none" spc="0" normalizeH="0" baseline="0" noProof="0" dirty="0">
              <a:ln>
                <a:noFill/>
              </a:ln>
              <a:solidFill>
                <a:srgbClr val="00B050"/>
              </a:solidFill>
              <a:effectLst/>
              <a:uLnTx/>
              <a:uFillTx/>
              <a:latin typeface="Assistant Light" pitchFamily="2" charset="-79"/>
              <a:ea typeface="+mn-ea"/>
              <a:cs typeface="Assistant Light"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1417506" y="1074808"/>
            <a:ext cx="2175907"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Paying customers</a:t>
            </a:r>
          </a:p>
        </p:txBody>
      </p:sp>
      <p:grpSp>
        <p:nvGrpSpPr>
          <p:cNvPr id="18" name="קבוצה 17">
            <a:extLst>
              <a:ext uri="{FF2B5EF4-FFF2-40B4-BE49-F238E27FC236}">
                <a16:creationId xmlns:a16="http://schemas.microsoft.com/office/drawing/2014/main" id="{C2379A90-FE71-2E6F-EDEF-F754E0F5F676}"/>
              </a:ext>
            </a:extLst>
          </p:cNvPr>
          <p:cNvGrpSpPr/>
          <p:nvPr/>
        </p:nvGrpSpPr>
        <p:grpSpPr>
          <a:xfrm>
            <a:off x="4879302" y="1875433"/>
            <a:ext cx="2930674" cy="1694485"/>
            <a:chOff x="8252727" y="3580846"/>
            <a:chExt cx="1635781" cy="1852838"/>
          </a:xfrm>
        </p:grpSpPr>
        <p:cxnSp>
          <p:nvCxnSpPr>
            <p:cNvPr id="30" name="Straight Arrow Connector 1">
              <a:extLst>
                <a:ext uri="{FF2B5EF4-FFF2-40B4-BE49-F238E27FC236}">
                  <a16:creationId xmlns:a16="http://schemas.microsoft.com/office/drawing/2014/main" id="{6A046BB4-C221-9F07-ADE6-E8A9FB15FF27}"/>
                </a:ext>
              </a:extLst>
            </p:cNvPr>
            <p:cNvCxnSpPr>
              <a:cxnSpLocks/>
            </p:cNvCxnSpPr>
            <p:nvPr/>
          </p:nvCxnSpPr>
          <p:spPr>
            <a:xfrm>
              <a:off x="8476787" y="3888223"/>
              <a:ext cx="1411721" cy="3111"/>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6" name="מחבר ישר 5">
              <a:extLst>
                <a:ext uri="{FF2B5EF4-FFF2-40B4-BE49-F238E27FC236}">
                  <a16:creationId xmlns:a16="http://schemas.microsoft.com/office/drawing/2014/main" id="{C6204702-02CB-0CCE-7C93-A19768907284}"/>
                </a:ext>
              </a:extLst>
            </p:cNvPr>
            <p:cNvCxnSpPr>
              <a:cxnSpLocks/>
            </p:cNvCxnSpPr>
            <p:nvPr/>
          </p:nvCxnSpPr>
          <p:spPr>
            <a:xfrm>
              <a:off x="8409084" y="4042688"/>
              <a:ext cx="0" cy="139099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31" name="Flowchart: Connector 55">
              <a:extLst>
                <a:ext uri="{FF2B5EF4-FFF2-40B4-BE49-F238E27FC236}">
                  <a16:creationId xmlns:a16="http://schemas.microsoft.com/office/drawing/2014/main" id="{185D7D62-21DC-4419-B9C6-221853D18737}"/>
                </a:ext>
              </a:extLst>
            </p:cNvPr>
            <p:cNvSpPr/>
            <p:nvPr/>
          </p:nvSpPr>
          <p:spPr>
            <a:xfrm>
              <a:off x="8252727" y="3580846"/>
              <a:ext cx="341226" cy="659055"/>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grpSp>
      <p:sp>
        <p:nvSpPr>
          <p:cNvPr id="5" name="Rectangle 4">
            <a:extLst>
              <a:ext uri="{FF2B5EF4-FFF2-40B4-BE49-F238E27FC236}">
                <a16:creationId xmlns:a16="http://schemas.microsoft.com/office/drawing/2014/main" id="{13392C08-3B2C-07F4-09E3-69B55A83627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D2250E56-0381-3BD2-DF61-BD75778CB96D}"/>
              </a:ext>
            </a:extLst>
          </p:cNvPr>
          <p:cNvGrpSpPr/>
          <p:nvPr/>
        </p:nvGrpSpPr>
        <p:grpSpPr>
          <a:xfrm>
            <a:off x="745993" y="1881507"/>
            <a:ext cx="2651549" cy="1121752"/>
            <a:chOff x="3363752" y="2167875"/>
            <a:chExt cx="2366900" cy="1121752"/>
          </a:xfrm>
        </p:grpSpPr>
        <p:cxnSp>
          <p:nvCxnSpPr>
            <p:cNvPr id="25" name="Straight Arrow Connector 1">
              <a:extLst>
                <a:ext uri="{FF2B5EF4-FFF2-40B4-BE49-F238E27FC236}">
                  <a16:creationId xmlns:a16="http://schemas.microsoft.com/office/drawing/2014/main" id="{5FD87617-9A00-6DA4-06F0-33E70FB2564E}"/>
                </a:ext>
              </a:extLst>
            </p:cNvPr>
            <p:cNvCxnSpPr>
              <a:cxnSpLocks/>
            </p:cNvCxnSpPr>
            <p:nvPr/>
          </p:nvCxnSpPr>
          <p:spPr>
            <a:xfrm flipV="1">
              <a:off x="3573090" y="2446177"/>
              <a:ext cx="2157562" cy="18365"/>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1C8FAAE9-4B27-E079-6202-B4F313591606}"/>
                </a:ext>
              </a:extLst>
            </p:cNvPr>
            <p:cNvCxnSpPr>
              <a:cxnSpLocks/>
            </p:cNvCxnSpPr>
            <p:nvPr/>
          </p:nvCxnSpPr>
          <p:spPr>
            <a:xfrm>
              <a:off x="3679315" y="2318411"/>
              <a:ext cx="0" cy="97121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29" name="Flowchart: Connector 55">
              <a:extLst>
                <a:ext uri="{FF2B5EF4-FFF2-40B4-BE49-F238E27FC236}">
                  <a16:creationId xmlns:a16="http://schemas.microsoft.com/office/drawing/2014/main" id="{29C3C9C0-1209-0433-E002-B7E774DF65C3}"/>
                </a:ext>
              </a:extLst>
            </p:cNvPr>
            <p:cNvSpPr/>
            <p:nvPr/>
          </p:nvSpPr>
          <p:spPr>
            <a:xfrm>
              <a:off x="3423739" y="2167875"/>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TextBox 1">
              <a:extLst>
                <a:ext uri="{FF2B5EF4-FFF2-40B4-BE49-F238E27FC236}">
                  <a16:creationId xmlns:a16="http://schemas.microsoft.com/office/drawing/2014/main" id="{9E22FA04-9C85-E9F6-D643-BDF409672BCF}"/>
                </a:ext>
              </a:extLst>
            </p:cNvPr>
            <p:cNvSpPr txBox="1"/>
            <p:nvPr/>
          </p:nvSpPr>
          <p:spPr>
            <a:xfrm>
              <a:off x="3363752" y="2230238"/>
              <a:ext cx="696114" cy="5591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41</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cxnSp>
        <p:nvCxnSpPr>
          <p:cNvPr id="17" name="מחבר ישר 16">
            <a:extLst>
              <a:ext uri="{FF2B5EF4-FFF2-40B4-BE49-F238E27FC236}">
                <a16:creationId xmlns:a16="http://schemas.microsoft.com/office/drawing/2014/main" id="{CD013404-2BE2-166A-D4C5-A0E76FE097CD}"/>
              </a:ext>
            </a:extLst>
          </p:cNvPr>
          <p:cNvCxnSpPr>
            <a:cxnSpLocks/>
          </p:cNvCxnSpPr>
          <p:nvPr/>
        </p:nvCxnSpPr>
        <p:spPr>
          <a:xfrm>
            <a:off x="8607618" y="1886209"/>
            <a:ext cx="0" cy="420567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22">
            <a:extLst>
              <a:ext uri="{FF2B5EF4-FFF2-40B4-BE49-F238E27FC236}">
                <a16:creationId xmlns:a16="http://schemas.microsoft.com/office/drawing/2014/main" id="{B1F88615-396E-48C4-5634-39E10C2C5990}"/>
              </a:ext>
            </a:extLst>
          </p:cNvPr>
          <p:cNvSpPr txBox="1"/>
          <p:nvPr/>
        </p:nvSpPr>
        <p:spPr>
          <a:xfrm>
            <a:off x="5009341" y="1346637"/>
            <a:ext cx="63332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dirty="0">
                <a:solidFill>
                  <a:srgbClr val="00B050"/>
                </a:solidFill>
                <a:latin typeface="Assistant SemiBold" pitchFamily="2" charset="-79"/>
                <a:cs typeface="Assistant SemiBold" pitchFamily="2" charset="-79"/>
              </a:rPr>
              <a:t>Significant growth from the corresponding quarter in the previous year</a:t>
            </a:r>
            <a:endParaRPr kumimoji="0" lang="en-US" sz="16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sp>
        <p:nvSpPr>
          <p:cNvPr id="24" name="TextBox 22">
            <a:extLst>
              <a:ext uri="{FF2B5EF4-FFF2-40B4-BE49-F238E27FC236}">
                <a16:creationId xmlns:a16="http://schemas.microsoft.com/office/drawing/2014/main" id="{45392788-BF3F-17A7-80B6-2B3B9E582D68}"/>
              </a:ext>
            </a:extLst>
          </p:cNvPr>
          <p:cNvSpPr txBox="1"/>
          <p:nvPr/>
        </p:nvSpPr>
        <p:spPr>
          <a:xfrm>
            <a:off x="590051" y="1462408"/>
            <a:ext cx="3698753"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dirty="0">
                <a:solidFill>
                  <a:srgbClr val="00B050"/>
                </a:solidFill>
                <a:latin typeface="Assistant SemiBold" pitchFamily="2" charset="-79"/>
                <a:cs typeface="Assistant SemiBold" pitchFamily="2" charset="-79"/>
              </a:rPr>
              <a:t>Consistent growth in the number of customers</a:t>
            </a:r>
            <a:endParaRPr kumimoji="0" lang="en-US" sz="1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graphicFrame>
        <p:nvGraphicFramePr>
          <p:cNvPr id="4" name="Chart 1">
            <a:extLst>
              <a:ext uri="{FF2B5EF4-FFF2-40B4-BE49-F238E27FC236}">
                <a16:creationId xmlns:a16="http://schemas.microsoft.com/office/drawing/2014/main" id="{FC778F37-9FEE-21C6-E95D-08C5EC08BC69}"/>
              </a:ext>
            </a:extLst>
          </p:cNvPr>
          <p:cNvGraphicFramePr>
            <a:graphicFrameLocks noGrp="1"/>
          </p:cNvGraphicFramePr>
          <p:nvPr>
            <p:extLst>
              <p:ext uri="{D42A27DB-BD31-4B8C-83A1-F6EECF244321}">
                <p14:modId xmlns:p14="http://schemas.microsoft.com/office/powerpoint/2010/main" val="2983297221"/>
              </p:ext>
            </p:extLst>
          </p:nvPr>
        </p:nvGraphicFramePr>
        <p:xfrm>
          <a:off x="8350104" y="1663372"/>
          <a:ext cx="3343810" cy="4261566"/>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1">
            <a:extLst>
              <a:ext uri="{FF2B5EF4-FFF2-40B4-BE49-F238E27FC236}">
                <a16:creationId xmlns:a16="http://schemas.microsoft.com/office/drawing/2014/main" id="{0921AE02-836E-90B0-2A80-85220D89EE6E}"/>
              </a:ext>
            </a:extLst>
          </p:cNvPr>
          <p:cNvSpPr txBox="1"/>
          <p:nvPr/>
        </p:nvSpPr>
        <p:spPr>
          <a:xfrm>
            <a:off x="4766820" y="1904316"/>
            <a:ext cx="815069" cy="5488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86</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nvGrpSpPr>
          <p:cNvPr id="22" name="קבוצה 17">
            <a:extLst>
              <a:ext uri="{FF2B5EF4-FFF2-40B4-BE49-F238E27FC236}">
                <a16:creationId xmlns:a16="http://schemas.microsoft.com/office/drawing/2014/main" id="{38DC43FF-C8EA-4FB5-E038-95252B6E9182}"/>
              </a:ext>
            </a:extLst>
          </p:cNvPr>
          <p:cNvGrpSpPr/>
          <p:nvPr/>
        </p:nvGrpSpPr>
        <p:grpSpPr>
          <a:xfrm>
            <a:off x="8933354" y="2060860"/>
            <a:ext cx="1654788" cy="1814852"/>
            <a:chOff x="8252727" y="3580846"/>
            <a:chExt cx="923634" cy="1984454"/>
          </a:xfrm>
        </p:grpSpPr>
        <p:cxnSp>
          <p:nvCxnSpPr>
            <p:cNvPr id="28" name="Straight Arrow Connector 1">
              <a:extLst>
                <a:ext uri="{FF2B5EF4-FFF2-40B4-BE49-F238E27FC236}">
                  <a16:creationId xmlns:a16="http://schemas.microsoft.com/office/drawing/2014/main" id="{89AD260D-D49E-4F98-AF96-40C359EE9349}"/>
                </a:ext>
              </a:extLst>
            </p:cNvPr>
            <p:cNvCxnSpPr>
              <a:cxnSpLocks/>
            </p:cNvCxnSpPr>
            <p:nvPr/>
          </p:nvCxnSpPr>
          <p:spPr>
            <a:xfrm>
              <a:off x="8476787" y="3888223"/>
              <a:ext cx="699574"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מחבר ישר 5">
              <a:extLst>
                <a:ext uri="{FF2B5EF4-FFF2-40B4-BE49-F238E27FC236}">
                  <a16:creationId xmlns:a16="http://schemas.microsoft.com/office/drawing/2014/main" id="{2E58EEBD-011E-49AE-CC6D-49DF0CB1AA3E}"/>
                </a:ext>
              </a:extLst>
            </p:cNvPr>
            <p:cNvCxnSpPr>
              <a:cxnSpLocks/>
            </p:cNvCxnSpPr>
            <p:nvPr/>
          </p:nvCxnSpPr>
          <p:spPr>
            <a:xfrm>
              <a:off x="8409084" y="4042688"/>
              <a:ext cx="0" cy="1522612"/>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35" name="Flowchart: Connector 55">
              <a:extLst>
                <a:ext uri="{FF2B5EF4-FFF2-40B4-BE49-F238E27FC236}">
                  <a16:creationId xmlns:a16="http://schemas.microsoft.com/office/drawing/2014/main" id="{AD92313E-7DBF-0271-3B7A-04E2D5E40640}"/>
                </a:ext>
              </a:extLst>
            </p:cNvPr>
            <p:cNvSpPr/>
            <p:nvPr/>
          </p:nvSpPr>
          <p:spPr>
            <a:xfrm>
              <a:off x="8252727" y="3580846"/>
              <a:ext cx="341226" cy="659055"/>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0" eaLnBrk="1" latinLnBrk="0" hangingPunct="1"/>
              <a:endParaRPr lang="he-IL" sz="1200" dirty="0"/>
            </a:p>
          </p:txBody>
        </p:sp>
      </p:grpSp>
      <p:sp>
        <p:nvSpPr>
          <p:cNvPr id="38" name="TextBox 1">
            <a:extLst>
              <a:ext uri="{FF2B5EF4-FFF2-40B4-BE49-F238E27FC236}">
                <a16:creationId xmlns:a16="http://schemas.microsoft.com/office/drawing/2014/main" id="{9CFE7239-4933-DB3B-1899-000B2EFFAD1D}"/>
              </a:ext>
            </a:extLst>
          </p:cNvPr>
          <p:cNvSpPr txBox="1"/>
          <p:nvPr/>
        </p:nvSpPr>
        <p:spPr>
          <a:xfrm>
            <a:off x="8825159" y="2121553"/>
            <a:ext cx="815069" cy="5488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132</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spTree>
    <p:extLst>
      <p:ext uri="{BB962C8B-B14F-4D97-AF65-F5344CB8AC3E}">
        <p14:creationId xmlns:p14="http://schemas.microsoft.com/office/powerpoint/2010/main" val="5457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1511A8CB-12F4-6584-8147-3EEE1E6C50B5}"/>
              </a:ext>
            </a:extLst>
          </p:cNvPr>
          <p:cNvSpPr/>
          <p:nvPr/>
        </p:nvSpPr>
        <p:spPr>
          <a:xfrm>
            <a:off x="606979" y="1153615"/>
            <a:ext cx="5402514" cy="488821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4" name="תרשים 3">
            <a:extLst>
              <a:ext uri="{FF2B5EF4-FFF2-40B4-BE49-F238E27FC236}">
                <a16:creationId xmlns:a16="http://schemas.microsoft.com/office/drawing/2014/main" id="{99F51D45-B703-D9B4-E2DE-7994ED153595}"/>
              </a:ext>
            </a:extLst>
          </p:cNvPr>
          <p:cNvGraphicFramePr>
            <a:graphicFrameLocks/>
          </p:cNvGraphicFramePr>
          <p:nvPr>
            <p:extLst>
              <p:ext uri="{D42A27DB-BD31-4B8C-83A1-F6EECF244321}">
                <p14:modId xmlns:p14="http://schemas.microsoft.com/office/powerpoint/2010/main" val="4253710024"/>
              </p:ext>
            </p:extLst>
          </p:nvPr>
        </p:nvGraphicFramePr>
        <p:xfrm>
          <a:off x="841302" y="1741340"/>
          <a:ext cx="5067300" cy="4349788"/>
        </p:xfrm>
        <a:graphic>
          <a:graphicData uri="http://schemas.openxmlformats.org/drawingml/2006/chart">
            <c:chart xmlns:c="http://schemas.openxmlformats.org/drawingml/2006/chart" xmlns:r="http://schemas.openxmlformats.org/officeDocument/2006/relationships" r:id="rId2"/>
          </a:graphicData>
        </a:graphic>
      </p:graphicFrame>
      <p:sp>
        <p:nvSpPr>
          <p:cNvPr id="5" name="מלבן: פינות מעוגלות 4">
            <a:extLst>
              <a:ext uri="{FF2B5EF4-FFF2-40B4-BE49-F238E27FC236}">
                <a16:creationId xmlns:a16="http://schemas.microsoft.com/office/drawing/2014/main" id="{40F47E10-8B4E-10A3-0189-23A650096365}"/>
              </a:ext>
            </a:extLst>
          </p:cNvPr>
          <p:cNvSpPr/>
          <p:nvPr/>
        </p:nvSpPr>
        <p:spPr>
          <a:xfrm>
            <a:off x="6202230" y="1153616"/>
            <a:ext cx="5402514" cy="4930123"/>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16" name="Chart 2">
            <a:extLst>
              <a:ext uri="{FF2B5EF4-FFF2-40B4-BE49-F238E27FC236}">
                <a16:creationId xmlns:a16="http://schemas.microsoft.com/office/drawing/2014/main" id="{89D6B81F-C2DE-97F9-9E95-8A4BFE50D1CA}"/>
              </a:ext>
            </a:extLst>
          </p:cNvPr>
          <p:cNvGraphicFramePr>
            <a:graphicFrameLocks/>
          </p:cNvGraphicFramePr>
          <p:nvPr>
            <p:extLst>
              <p:ext uri="{D42A27DB-BD31-4B8C-83A1-F6EECF244321}">
                <p14:modId xmlns:p14="http://schemas.microsoft.com/office/powerpoint/2010/main" val="3575874024"/>
              </p:ext>
            </p:extLst>
          </p:nvPr>
        </p:nvGraphicFramePr>
        <p:xfrm>
          <a:off x="6275954" y="1934939"/>
          <a:ext cx="5354823" cy="41488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1291905" y="261262"/>
            <a:ext cx="10217563"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b="1" dirty="0">
                <a:solidFill>
                  <a:srgbClr val="0D0D0D"/>
                </a:solidFill>
                <a:latin typeface="Calibri"/>
                <a:ea typeface="Calibri"/>
                <a:cs typeface="Calibri"/>
                <a:sym typeface="Calibri"/>
              </a:rPr>
              <a:t>Blender </a:t>
            </a:r>
            <a:r>
              <a:rPr lang="en-US" sz="3600" b="1" dirty="0">
                <a:solidFill>
                  <a:srgbClr val="00AEEF"/>
                </a:solidFill>
                <a:latin typeface="Calibri"/>
                <a:ea typeface="Calibri"/>
                <a:cs typeface="Calibri"/>
                <a:sym typeface="Calibri"/>
              </a:rPr>
              <a:t>Europe</a:t>
            </a:r>
            <a:endParaRPr lang="en-US" sz="3600" dirty="0">
              <a:solidFill>
                <a:srgbClr val="041634"/>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203448" y="1049543"/>
            <a:ext cx="2989334"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Total credit portfolio (thousands of NIS)</a:t>
            </a:r>
            <a:endParaRPr kumimoji="0" lang="en-US" sz="1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1947823" y="1078753"/>
            <a:ext cx="2175907" cy="707886"/>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Revenue (thousands of NIS)</a:t>
            </a:r>
            <a:endParaRPr kumimoji="0" lang="en-US" sz="1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sp>
        <p:nvSpPr>
          <p:cNvPr id="17" name="TextBox 22">
            <a:extLst>
              <a:ext uri="{FF2B5EF4-FFF2-40B4-BE49-F238E27FC236}">
                <a16:creationId xmlns:a16="http://schemas.microsoft.com/office/drawing/2014/main" id="{3F4BA729-E1AB-F1E1-2EA7-B872E4000E33}"/>
              </a:ext>
            </a:extLst>
          </p:cNvPr>
          <p:cNvSpPr txBox="1"/>
          <p:nvPr/>
        </p:nvSpPr>
        <p:spPr>
          <a:xfrm>
            <a:off x="6309434" y="2509508"/>
            <a:ext cx="47926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dirty="0">
              <a:solidFill>
                <a:srgbClr val="041634"/>
              </a:solidFill>
              <a:latin typeface="Assistant SemiBold" pitchFamily="2" charset="-79"/>
              <a:cs typeface="Assistant SemiBold" pitchFamily="2" charset="-79"/>
            </a:endParaRPr>
          </a:p>
        </p:txBody>
      </p:sp>
      <p:grpSp>
        <p:nvGrpSpPr>
          <p:cNvPr id="21" name="קבוצה 20">
            <a:extLst>
              <a:ext uri="{FF2B5EF4-FFF2-40B4-BE49-F238E27FC236}">
                <a16:creationId xmlns:a16="http://schemas.microsoft.com/office/drawing/2014/main" id="{358834B4-A4AA-DFDF-F946-A6C0BFABE4AE}"/>
              </a:ext>
            </a:extLst>
          </p:cNvPr>
          <p:cNvGrpSpPr/>
          <p:nvPr/>
        </p:nvGrpSpPr>
        <p:grpSpPr>
          <a:xfrm>
            <a:off x="2556338" y="1999255"/>
            <a:ext cx="1999162" cy="867456"/>
            <a:chOff x="3275045" y="2263636"/>
            <a:chExt cx="1614431" cy="867456"/>
          </a:xfrm>
        </p:grpSpPr>
        <p:cxnSp>
          <p:nvCxnSpPr>
            <p:cNvPr id="27" name="Straight Arrow Connector 1">
              <a:extLst>
                <a:ext uri="{FF2B5EF4-FFF2-40B4-BE49-F238E27FC236}">
                  <a16:creationId xmlns:a16="http://schemas.microsoft.com/office/drawing/2014/main" id="{6095D9BD-0E70-25E4-D676-ED430B1F0623}"/>
                </a:ext>
              </a:extLst>
            </p:cNvPr>
            <p:cNvCxnSpPr>
              <a:cxnSpLocks/>
            </p:cNvCxnSpPr>
            <p:nvPr/>
          </p:nvCxnSpPr>
          <p:spPr>
            <a:xfrm flipV="1">
              <a:off x="3275045" y="2263636"/>
              <a:ext cx="1614431" cy="16557"/>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559C28F2-12CA-C572-05AD-A240EB5F7DA1}"/>
                </a:ext>
              </a:extLst>
            </p:cNvPr>
            <p:cNvCxnSpPr>
              <a:cxnSpLocks/>
            </p:cNvCxnSpPr>
            <p:nvPr/>
          </p:nvCxnSpPr>
          <p:spPr>
            <a:xfrm>
              <a:off x="3503799" y="2418096"/>
              <a:ext cx="0" cy="71299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E1B9CD9-67C9-DF87-6A08-BC5709BDDA32}"/>
              </a:ext>
            </a:extLst>
          </p:cNvPr>
          <p:cNvSpPr/>
          <p:nvPr/>
        </p:nvSpPr>
        <p:spPr>
          <a:xfrm>
            <a:off x="2538693" y="1781134"/>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32" name="קבוצה 31">
            <a:extLst>
              <a:ext uri="{FF2B5EF4-FFF2-40B4-BE49-F238E27FC236}">
                <a16:creationId xmlns:a16="http://schemas.microsoft.com/office/drawing/2014/main" id="{936128E3-326C-EFAC-BDD4-424C09A58026}"/>
              </a:ext>
            </a:extLst>
          </p:cNvPr>
          <p:cNvGrpSpPr/>
          <p:nvPr/>
        </p:nvGrpSpPr>
        <p:grpSpPr>
          <a:xfrm>
            <a:off x="8611400" y="1905208"/>
            <a:ext cx="2319246" cy="957970"/>
            <a:chOff x="3485050" y="1719649"/>
            <a:chExt cx="1872916" cy="957970"/>
          </a:xfrm>
        </p:grpSpPr>
        <p:cxnSp>
          <p:nvCxnSpPr>
            <p:cNvPr id="33" name="Straight Arrow Connector 1">
              <a:extLst>
                <a:ext uri="{FF2B5EF4-FFF2-40B4-BE49-F238E27FC236}">
                  <a16:creationId xmlns:a16="http://schemas.microsoft.com/office/drawing/2014/main" id="{6482285C-6176-4D23-1116-32BCF6FA7622}"/>
                </a:ext>
              </a:extLst>
            </p:cNvPr>
            <p:cNvCxnSpPr>
              <a:cxnSpLocks/>
            </p:cNvCxnSpPr>
            <p:nvPr/>
          </p:nvCxnSpPr>
          <p:spPr>
            <a:xfrm>
              <a:off x="3511805" y="1800747"/>
              <a:ext cx="1846161"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5FD9EAF6-B573-324D-5594-32E24FF6EF4A}"/>
                </a:ext>
              </a:extLst>
            </p:cNvPr>
            <p:cNvCxnSpPr>
              <a:cxnSpLocks/>
            </p:cNvCxnSpPr>
            <p:nvPr/>
          </p:nvCxnSpPr>
          <p:spPr>
            <a:xfrm>
              <a:off x="3485050" y="1719649"/>
              <a:ext cx="0" cy="957970"/>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7" name="Flowchart: Connector 55">
            <a:extLst>
              <a:ext uri="{FF2B5EF4-FFF2-40B4-BE49-F238E27FC236}">
                <a16:creationId xmlns:a16="http://schemas.microsoft.com/office/drawing/2014/main" id="{C827D73E-59F7-1D2F-ED0E-46ADD2EC14D3}"/>
              </a:ext>
            </a:extLst>
          </p:cNvPr>
          <p:cNvSpPr/>
          <p:nvPr/>
        </p:nvSpPr>
        <p:spPr>
          <a:xfrm>
            <a:off x="8309615" y="1674144"/>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Rectangle 2">
            <a:extLst>
              <a:ext uri="{FF2B5EF4-FFF2-40B4-BE49-F238E27FC236}">
                <a16:creationId xmlns:a16="http://schemas.microsoft.com/office/drawing/2014/main" id="{85B5F80F-6092-A58D-630E-4778C14142B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9" name="TextBox 1">
            <a:extLst>
              <a:ext uri="{FF2B5EF4-FFF2-40B4-BE49-F238E27FC236}">
                <a16:creationId xmlns:a16="http://schemas.microsoft.com/office/drawing/2014/main" id="{F9EDC2BB-21F9-5BDA-6E26-E2B0FE204F16}"/>
              </a:ext>
            </a:extLst>
          </p:cNvPr>
          <p:cNvSpPr txBox="1"/>
          <p:nvPr/>
        </p:nvSpPr>
        <p:spPr>
          <a:xfrm>
            <a:off x="2467168" y="1829099"/>
            <a:ext cx="696114" cy="5113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41% Growth</a:t>
            </a:r>
            <a:endParaRPr lang="en-IL" sz="1600" b="1" i="0" u="none" strike="noStrike" kern="1200" baseline="0" dirty="0">
              <a:solidFill>
                <a:schemeClr val="bg1"/>
              </a:solidFill>
              <a:latin typeface="+mn-lt"/>
              <a:ea typeface="+mn-ea"/>
              <a:cs typeface="+mn-cs"/>
            </a:endParaRPr>
          </a:p>
        </p:txBody>
      </p:sp>
      <p:sp>
        <p:nvSpPr>
          <p:cNvPr id="29" name="TextBox 1">
            <a:extLst>
              <a:ext uri="{FF2B5EF4-FFF2-40B4-BE49-F238E27FC236}">
                <a16:creationId xmlns:a16="http://schemas.microsoft.com/office/drawing/2014/main" id="{833C8291-8ED3-C710-4641-7D77020D777E}"/>
              </a:ext>
            </a:extLst>
          </p:cNvPr>
          <p:cNvSpPr txBox="1"/>
          <p:nvPr/>
        </p:nvSpPr>
        <p:spPr>
          <a:xfrm>
            <a:off x="8240690" y="1741340"/>
            <a:ext cx="696114" cy="5113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24% Growth</a:t>
            </a:r>
            <a:endParaRPr lang="en-IL" sz="1600" b="1" i="0" u="none" strike="noStrike" kern="1200" baseline="0" dirty="0">
              <a:solidFill>
                <a:schemeClr val="bg1"/>
              </a:solidFill>
              <a:latin typeface="+mn-lt"/>
              <a:ea typeface="+mn-ea"/>
              <a:cs typeface="+mn-cs"/>
            </a:endParaRPr>
          </a:p>
        </p:txBody>
      </p:sp>
      <p:sp>
        <p:nvSpPr>
          <p:cNvPr id="6" name="תיבת טקסט 5">
            <a:extLst>
              <a:ext uri="{FF2B5EF4-FFF2-40B4-BE49-F238E27FC236}">
                <a16:creationId xmlns:a16="http://schemas.microsoft.com/office/drawing/2014/main" id="{2D591F50-49B7-70B3-6533-AEF75827BB5B}"/>
              </a:ext>
            </a:extLst>
          </p:cNvPr>
          <p:cNvSpPr txBox="1"/>
          <p:nvPr/>
        </p:nvSpPr>
        <p:spPr>
          <a:xfrm>
            <a:off x="1503890" y="6453564"/>
            <a:ext cx="10032160" cy="400110"/>
          </a:xfrm>
          <a:prstGeom prst="rect">
            <a:avLst/>
          </a:prstGeom>
          <a:noFill/>
        </p:spPr>
        <p:txBody>
          <a:bodyPr wrap="square">
            <a:spAutoFit/>
          </a:bodyPr>
          <a:lstStyle/>
          <a:p>
            <a:pPr algn="l">
              <a:lnSpc>
                <a:spcPts val="1200"/>
              </a:lnSpc>
              <a:defRPr/>
            </a:pPr>
            <a:r>
              <a:rPr lang="en-US" sz="1000" dirty="0">
                <a:solidFill>
                  <a:srgbClr val="00B050"/>
                </a:solidFill>
                <a:latin typeface="Assistant Light" panose="00000400000000000000" pitchFamily="2" charset="-79"/>
                <a:cs typeface="Assistant Light" panose="00000400000000000000" pitchFamily="2" charset="-79"/>
              </a:rPr>
              <a:t>Financial data in NIS regarding loans provided in Europe as of December 31, 2022 </a:t>
            </a:r>
            <a:endParaRPr kumimoji="0" lang="he-IL" sz="1000" b="0" i="0" u="none" strike="noStrike" kern="1200" cap="none" spc="0" normalizeH="0" baseline="0" noProof="0" dirty="0">
              <a:ln>
                <a:noFill/>
              </a:ln>
              <a:solidFill>
                <a:srgbClr val="00B050"/>
              </a:solidFill>
              <a:effectLst/>
              <a:uLnTx/>
              <a:uFillTx/>
              <a:latin typeface="Assistant Light" pitchFamily="2" charset="-79"/>
              <a:ea typeface="+mn-ea"/>
              <a:cs typeface="Assistant Light"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Tree>
    <p:extLst>
      <p:ext uri="{BB962C8B-B14F-4D97-AF65-F5344CB8AC3E}">
        <p14:creationId xmlns:p14="http://schemas.microsoft.com/office/powerpoint/2010/main" val="3653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פינות מעוגלות 11">
            <a:extLst>
              <a:ext uri="{FF2B5EF4-FFF2-40B4-BE49-F238E27FC236}">
                <a16:creationId xmlns:a16="http://schemas.microsoft.com/office/drawing/2014/main" id="{6CECB5D2-5834-4C36-9C50-83B9CFC38A8D}"/>
              </a:ext>
            </a:extLst>
          </p:cNvPr>
          <p:cNvSpPr/>
          <p:nvPr/>
        </p:nvSpPr>
        <p:spPr>
          <a:xfrm>
            <a:off x="412739" y="1566415"/>
            <a:ext cx="5958630" cy="440672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4" name="Arc 3">
            <a:extLst>
              <a:ext uri="{FF2B5EF4-FFF2-40B4-BE49-F238E27FC236}">
                <a16:creationId xmlns:a16="http://schemas.microsoft.com/office/drawing/2014/main" id="{8B9BCC4E-3801-47C8-A53E-A637BBB8691B}"/>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A0C2F928-9C07-4DDF-B8D2-7C77CABF583B}"/>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Arc 5">
            <a:extLst>
              <a:ext uri="{FF2B5EF4-FFF2-40B4-BE49-F238E27FC236}">
                <a16:creationId xmlns:a16="http://schemas.microsoft.com/office/drawing/2014/main" id="{85FEAC33-D81C-415B-B429-3EB843E602D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 name="Partial Circle 6">
            <a:extLst>
              <a:ext uri="{FF2B5EF4-FFF2-40B4-BE49-F238E27FC236}">
                <a16:creationId xmlns:a16="http://schemas.microsoft.com/office/drawing/2014/main" id="{66A5A8DE-44EA-4D1D-91FE-CA379FF185F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A382848-08C9-43B2-ACBD-3FB702CA6AB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27CFB6-684A-4582-8824-8DAAF6B82EE1}" type="slidenum">
              <a:rPr kumimoji="0" lang="en-US"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t>19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76300" y="253642"/>
            <a:ext cx="10771674" cy="1200329"/>
          </a:xfrm>
          <a:prstGeom prst="rect">
            <a:avLst/>
          </a:prstGeom>
          <a:noFill/>
        </p:spPr>
        <p:txBody>
          <a:bodyPr wrap="square" rtlCol="0">
            <a:spAutoFit/>
          </a:bodyPr>
          <a:lstStyle/>
          <a:p>
            <a:pPr marL="0" marR="0" lvl="0" indent="0" rtl="0">
              <a:spcBef>
                <a:spcPts val="0"/>
              </a:spcBef>
              <a:spcAft>
                <a:spcPts val="0"/>
              </a:spcAft>
              <a:buNone/>
            </a:pPr>
            <a:r>
              <a:rPr lang="en-US" sz="3600" b="1" dirty="0">
                <a:solidFill>
                  <a:schemeClr val="dk1"/>
                </a:solidFill>
                <a:latin typeface="Calibri"/>
                <a:ea typeface="Calibri"/>
                <a:cs typeface="Calibri"/>
                <a:sym typeface="Calibri"/>
              </a:rPr>
              <a:t>Proven and Meticulous Credit Risk Management in a Dynamic Market with Changing Interest Rates</a:t>
            </a:r>
            <a:endParaRPr lang="en-US" sz="2800" dirty="0"/>
          </a:p>
        </p:txBody>
      </p:sp>
      <p:sp>
        <p:nvSpPr>
          <p:cNvPr id="18" name="תיבת טקסט 17">
            <a:extLst>
              <a:ext uri="{FF2B5EF4-FFF2-40B4-BE49-F238E27FC236}">
                <a16:creationId xmlns:a16="http://schemas.microsoft.com/office/drawing/2014/main" id="{7F06E33E-897B-4780-B339-ACAC4531559B}"/>
              </a:ext>
            </a:extLst>
          </p:cNvPr>
          <p:cNvSpPr txBox="1"/>
          <p:nvPr/>
        </p:nvSpPr>
        <p:spPr>
          <a:xfrm>
            <a:off x="1528891" y="6103936"/>
            <a:ext cx="9271022" cy="553998"/>
          </a:xfrm>
          <a:prstGeom prst="rect">
            <a:avLst/>
          </a:prstGeom>
          <a:noFill/>
        </p:spPr>
        <p:txBody>
          <a:bodyPr wrap="square">
            <a:spAutoFit/>
          </a:bodyPr>
          <a:lstStyle/>
          <a:p>
            <a:pPr>
              <a:defRPr/>
            </a:pPr>
            <a:r>
              <a:rPr lang="en-US" sz="1000" dirty="0">
                <a:solidFill>
                  <a:schemeClr val="dk1"/>
                </a:solidFill>
                <a:latin typeface="Calibri"/>
                <a:ea typeface="Calibri"/>
                <a:cs typeface="Calibri"/>
                <a:sym typeface="Calibri"/>
              </a:rPr>
              <a:t>As specified in the security fund’s articles of association and the insurance policy.</a:t>
            </a:r>
            <a:r>
              <a:rPr lang="en-US" sz="800" dirty="0">
                <a:ea typeface="Calibri"/>
                <a:sym typeface="Calibri"/>
              </a:rPr>
              <a:t> </a:t>
            </a:r>
            <a:r>
              <a:rPr lang="en-US" sz="1000" dirty="0">
                <a:solidFill>
                  <a:srgbClr val="00B050"/>
                </a:solidFill>
                <a:latin typeface="Assistant Light" panose="00000400000000000000" pitchFamily="2" charset="-79"/>
                <a:cs typeface="Assistant Light" panose="00000400000000000000" pitchFamily="2" charset="-79"/>
              </a:rPr>
              <a:t>Data is accurate as of December 31, 2022. The failure rate in Israel for 2021 was estimated at between 2.3% and 3.6% as detailed in the 2021 periodic report. The failure rate for 2020 was estimated between 2.3% and 3.4% as detailed in the periodic report for 2020.</a:t>
            </a:r>
            <a:r>
              <a:rPr lang="en-US" sz="1000" dirty="0">
                <a:solidFill>
                  <a:srgbClr val="000000"/>
                </a:solidFill>
                <a:latin typeface="Assistant Light" panose="00000400000000000000" pitchFamily="2" charset="-79"/>
                <a:cs typeface="Assistant Light" panose="00000400000000000000" pitchFamily="2" charset="-79"/>
              </a:rPr>
              <a:t> </a:t>
            </a:r>
          </a:p>
          <a:p>
            <a:pPr>
              <a:defRPr/>
            </a:pPr>
            <a:r>
              <a:rPr lang="en-US" sz="1000" dirty="0">
                <a:solidFill>
                  <a:srgbClr val="000000"/>
                </a:solidFill>
                <a:latin typeface="Assistant Light" panose="00000400000000000000" pitchFamily="2" charset="-79"/>
                <a:cs typeface="Assistant Light" panose="00000400000000000000" pitchFamily="2" charset="-79"/>
              </a:rPr>
              <a:t>APR for loans placed in the relevant year, as calculated at the time the loan was placed.</a:t>
            </a:r>
            <a:endParaRPr lang="en-IL" sz="1000" dirty="0">
              <a:solidFill>
                <a:srgbClr val="000000"/>
              </a:solidFill>
              <a:latin typeface="Assistant Light" panose="00000400000000000000" pitchFamily="2" charset="-79"/>
              <a:cs typeface="Assistant Light" panose="00000400000000000000" pitchFamily="2" charset="-79"/>
            </a:endParaRPr>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4562636" y="1793610"/>
            <a:ext cx="917287"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Assistant" pitchFamily="2" charset="-79"/>
                <a:cs typeface="Assistant" pitchFamily="2" charset="-79"/>
              </a:rPr>
              <a:t>Israel</a:t>
            </a:r>
            <a:endParaRPr lang="he-IL" sz="2000" b="1" dirty="0">
              <a:solidFill>
                <a:prstClr val="black">
                  <a:lumMod val="65000"/>
                  <a:lumOff val="35000"/>
                </a:prstClr>
              </a:solidFill>
              <a:latin typeface="Assistant" pitchFamily="2" charset="-79"/>
              <a:cs typeface="Assistant" pitchFamily="2" charset="-79"/>
            </a:endParaRP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359718" y="1793610"/>
            <a:ext cx="1209070"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Assistant" pitchFamily="2" charset="-79"/>
                <a:cs typeface="Assistant" pitchFamily="2" charset="-79"/>
              </a:rPr>
              <a:t>Europe</a:t>
            </a:r>
            <a:endParaRPr lang="he-IL" sz="2000" b="1" dirty="0">
              <a:solidFill>
                <a:prstClr val="black">
                  <a:lumMod val="65000"/>
                  <a:lumOff val="35000"/>
                </a:prstClr>
              </a:solidFill>
              <a:latin typeface="Assistant" pitchFamily="2" charset="-79"/>
              <a:cs typeface="Assistant" pitchFamily="2" charset="-79"/>
            </a:endParaRPr>
          </a:p>
        </p:txBody>
      </p:sp>
      <p:sp>
        <p:nvSpPr>
          <p:cNvPr id="31" name="תיבת טקסט 9">
            <a:extLst>
              <a:ext uri="{FF2B5EF4-FFF2-40B4-BE49-F238E27FC236}">
                <a16:creationId xmlns:a16="http://schemas.microsoft.com/office/drawing/2014/main" id="{0DAA3967-8E9E-546A-6B6B-C8FB57850A1B}"/>
              </a:ext>
            </a:extLst>
          </p:cNvPr>
          <p:cNvSpPr txBox="1"/>
          <p:nvPr/>
        </p:nvSpPr>
        <p:spPr>
          <a:xfrm>
            <a:off x="6475506" y="1717796"/>
            <a:ext cx="5027882" cy="5434308"/>
          </a:xfrm>
          <a:prstGeom prst="rect">
            <a:avLst/>
          </a:prstGeom>
          <a:noFill/>
        </p:spPr>
        <p:txBody>
          <a:bodyPr wrap="square">
            <a:spAutoFit/>
          </a:bodyPr>
          <a:lstStyle/>
          <a:p>
            <a:pPr algn="l">
              <a:lnSpc>
                <a:spcPts val="2100"/>
              </a:lnSpc>
              <a:spcBef>
                <a:spcPts val="600"/>
              </a:spcBef>
              <a:defRPr b="0" i="0" u="none" strike="noStrike" kern="1200" baseline="0">
                <a:solidFill>
                  <a:prstClr val="black">
                    <a:lumMod val="65000"/>
                    <a:lumOff val="35000"/>
                  </a:prstClr>
                </a:solidFill>
                <a:effectLst/>
                <a:latin typeface="+mn-lt"/>
                <a:ea typeface="+mn-ea"/>
                <a:cs typeface="+mn-cs"/>
              </a:defRPr>
            </a:pPr>
            <a:r>
              <a:rPr lang="en-US" sz="1600" b="1" dirty="0">
                <a:solidFill>
                  <a:srgbClr val="3D3B3C"/>
                </a:solidFill>
                <a:latin typeface="Assistant" pitchFamily="2" charset="-79"/>
                <a:cs typeface="Assistant" pitchFamily="2" charset="-79"/>
              </a:rPr>
              <a:t>Blender Israel</a:t>
            </a:r>
          </a:p>
          <a:p>
            <a:pPr marL="285750" indent="-285750" algn="l">
              <a:lnSpc>
                <a:spcPts val="2100"/>
              </a:lnSpc>
              <a:spcBef>
                <a:spcPts val="600"/>
              </a:spcBef>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1600" dirty="0">
                <a:ea typeface="Calibri"/>
                <a:sym typeface="Calibri"/>
              </a:rPr>
              <a:t>Proven underwriting and risk management model</a:t>
            </a:r>
          </a:p>
          <a:p>
            <a:pPr marL="285750" indent="-285750" algn="l">
              <a:lnSpc>
                <a:spcPts val="2100"/>
              </a:lnSpc>
              <a:spcBef>
                <a:spcPts val="600"/>
              </a:spcBef>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1600" dirty="0">
                <a:solidFill>
                  <a:srgbClr val="00B050"/>
                </a:solidFill>
              </a:rPr>
              <a:t>A safeguard fund, unique in the industry, to protect investors from borrower default</a:t>
            </a:r>
          </a:p>
          <a:p>
            <a:pPr marL="285750" indent="-285750">
              <a:lnSpc>
                <a:spcPts val="2100"/>
              </a:lnSpc>
              <a:spcBef>
                <a:spcPts val="600"/>
              </a:spcBef>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ea typeface="Calibri"/>
                <a:cs typeface="Calibri"/>
                <a:sym typeface="Calibri"/>
              </a:rPr>
              <a:t>Credit risk insurance for the safeguard fund by an international insurance company</a:t>
            </a:r>
          </a:p>
          <a:p>
            <a:pPr marL="285750" indent="-285750">
              <a:lnSpc>
                <a:spcPts val="2100"/>
              </a:lnSpc>
              <a:spcBef>
                <a:spcPts val="600"/>
              </a:spcBef>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ea typeface="Calibri"/>
                <a:cs typeface="Calibri"/>
                <a:sym typeface="Calibri"/>
              </a:rPr>
              <a:t>Diversifying loan origination while promoting collateral based loans</a:t>
            </a:r>
          </a:p>
          <a:p>
            <a:pPr marL="285750" indent="-285750">
              <a:lnSpc>
                <a:spcPts val="2100"/>
              </a:lnSpc>
              <a:spcBef>
                <a:spcPts val="600"/>
              </a:spcBef>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ea typeface="Calibri"/>
                <a:cs typeface="Calibri"/>
                <a:sym typeface="Calibri"/>
              </a:rPr>
              <a:t>Controlled and supervised lender and borrower processes</a:t>
            </a:r>
            <a:endParaRPr lang="en-US" sz="1600" dirty="0"/>
          </a:p>
          <a:p>
            <a:pPr algn="l">
              <a:lnSpc>
                <a:spcPts val="2100"/>
              </a:lnSpc>
              <a:defRPr b="0" i="0" u="none" strike="noStrike" kern="1200" baseline="0">
                <a:solidFill>
                  <a:prstClr val="black">
                    <a:lumMod val="65000"/>
                    <a:lumOff val="35000"/>
                  </a:prstClr>
                </a:solidFill>
                <a:effectLst/>
                <a:latin typeface="+mn-lt"/>
                <a:ea typeface="+mn-ea"/>
                <a:cs typeface="+mn-cs"/>
              </a:defRPr>
            </a:pPr>
            <a:r>
              <a:rPr lang="en-US" sz="1600" b="1" dirty="0">
                <a:solidFill>
                  <a:srgbClr val="3D3B3C"/>
                </a:solidFill>
                <a:cs typeface="Assistant" pitchFamily="2" charset="-79"/>
              </a:rPr>
              <a:t>Blender Europe</a:t>
            </a:r>
            <a:endParaRPr lang="he-IL" sz="1600" b="1" dirty="0">
              <a:solidFill>
                <a:srgbClr val="3D3B3C"/>
              </a:solidFill>
              <a:cs typeface="Assistant" pitchFamily="2" charset="-79"/>
            </a:endParaRPr>
          </a:p>
          <a:p>
            <a:pPr marL="285750" marR="0" lvl="0" indent="-285750" algn="l" rtl="0">
              <a:spcBef>
                <a:spcPts val="0"/>
              </a:spcBef>
              <a:spcAft>
                <a:spcPts val="0"/>
              </a:spcAft>
              <a:buClr>
                <a:schemeClr val="dk1"/>
              </a:buClr>
              <a:buSzPts val="1600"/>
              <a:buFont typeface="Arial"/>
              <a:buChar char="•"/>
            </a:pPr>
            <a:r>
              <a:rPr lang="en-US" sz="1600" dirty="0">
                <a:solidFill>
                  <a:schemeClr val="dk1"/>
                </a:solidFill>
                <a:ea typeface="Calibri"/>
                <a:cs typeface="Calibri"/>
                <a:sym typeface="Calibri"/>
              </a:rPr>
              <a:t>Proven underwriting and risk management model</a:t>
            </a:r>
          </a:p>
          <a:p>
            <a:pPr marL="285750" indent="-285750">
              <a:buClr>
                <a:schemeClr val="dk1"/>
              </a:buClr>
              <a:buSzPts val="1600"/>
              <a:buFont typeface="Arial"/>
              <a:buChar char="•"/>
            </a:pPr>
            <a:r>
              <a:rPr lang="en-US" sz="1600" dirty="0">
                <a:solidFill>
                  <a:schemeClr val="dk1"/>
                </a:solidFill>
                <a:ea typeface="Calibri"/>
                <a:cs typeface="Calibri"/>
                <a:sym typeface="Calibri"/>
              </a:rPr>
              <a:t>Increasing the financial margin</a:t>
            </a:r>
          </a:p>
          <a:p>
            <a:pPr marL="285750" indent="-285750">
              <a:buClr>
                <a:schemeClr val="dk1"/>
              </a:buClr>
              <a:buSzPts val="1600"/>
              <a:buFont typeface="Arial"/>
              <a:buChar char="•"/>
            </a:pPr>
            <a:r>
              <a:rPr lang="en-US" sz="1600" dirty="0">
                <a:solidFill>
                  <a:schemeClr val="dk1"/>
                </a:solidFill>
                <a:ea typeface="Calibri"/>
                <a:cs typeface="Calibri"/>
                <a:sym typeface="Calibri"/>
              </a:rPr>
              <a:t>Controlled and supervised credit provision process</a:t>
            </a:r>
            <a:endParaRPr lang="en-US" sz="1600" dirty="0"/>
          </a:p>
          <a:p>
            <a:pPr marL="285750" indent="-285750">
              <a:buClr>
                <a:schemeClr val="dk1"/>
              </a:buClr>
              <a:buSzPts val="1600"/>
              <a:buFont typeface="Arial"/>
              <a:buChar char="•"/>
            </a:pPr>
            <a:endParaRPr lang="en-US" sz="1600" dirty="0"/>
          </a:p>
          <a:p>
            <a:pPr marL="285750" marR="0" lvl="0" indent="-285750" algn="l" rtl="0">
              <a:spcBef>
                <a:spcPts val="0"/>
              </a:spcBef>
              <a:spcAft>
                <a:spcPts val="0"/>
              </a:spcAft>
              <a:buClr>
                <a:schemeClr val="dk1"/>
              </a:buClr>
              <a:buSzPts val="1600"/>
              <a:buFont typeface="Arial"/>
              <a:buChar char="•"/>
            </a:pPr>
            <a:endParaRPr lang="en-US" sz="1400" dirty="0"/>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pic>
        <p:nvPicPr>
          <p:cNvPr id="2054" name="Picture 6" descr="Shekel free icon">
            <a:extLst>
              <a:ext uri="{FF2B5EF4-FFF2-40B4-BE49-F238E27FC236}">
                <a16:creationId xmlns:a16="http://schemas.microsoft.com/office/drawing/2014/main" id="{DA51326D-ECDD-0F31-E513-C099206C86D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7254" y="1888537"/>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 sign free icon">
            <a:extLst>
              <a:ext uri="{FF2B5EF4-FFF2-40B4-BE49-F238E27FC236}">
                <a16:creationId xmlns:a16="http://schemas.microsoft.com/office/drawing/2014/main" id="{A93016D7-57A4-F335-9DFB-11B68FFD9EB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227" y="1888537"/>
            <a:ext cx="288000" cy="28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תרשים 2">
            <a:extLst>
              <a:ext uri="{FF2B5EF4-FFF2-40B4-BE49-F238E27FC236}">
                <a16:creationId xmlns:a16="http://schemas.microsoft.com/office/drawing/2014/main" id="{A3D06208-147E-88E7-11B1-02E547E1DD00}"/>
              </a:ext>
            </a:extLst>
          </p:cNvPr>
          <p:cNvGraphicFramePr>
            <a:graphicFrameLocks/>
          </p:cNvGraphicFramePr>
          <p:nvPr>
            <p:extLst>
              <p:ext uri="{D42A27DB-BD31-4B8C-83A1-F6EECF244321}">
                <p14:modId xmlns:p14="http://schemas.microsoft.com/office/powerpoint/2010/main" val="253564581"/>
              </p:ext>
            </p:extLst>
          </p:nvPr>
        </p:nvGraphicFramePr>
        <p:xfrm>
          <a:off x="3344407" y="2786659"/>
          <a:ext cx="2819996" cy="2905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תרשים 1">
            <a:extLst>
              <a:ext uri="{FF2B5EF4-FFF2-40B4-BE49-F238E27FC236}">
                <a16:creationId xmlns:a16="http://schemas.microsoft.com/office/drawing/2014/main" id="{2DB4DBC2-3B9D-25EF-5EA3-F5B20090E594}"/>
              </a:ext>
            </a:extLst>
          </p:cNvPr>
          <p:cNvGraphicFramePr>
            <a:graphicFrameLocks/>
          </p:cNvGraphicFramePr>
          <p:nvPr>
            <p:extLst>
              <p:ext uri="{D42A27DB-BD31-4B8C-83A1-F6EECF244321}">
                <p14:modId xmlns:p14="http://schemas.microsoft.com/office/powerpoint/2010/main" val="1701500225"/>
              </p:ext>
            </p:extLst>
          </p:nvPr>
        </p:nvGraphicFramePr>
        <p:xfrm>
          <a:off x="688612" y="2176537"/>
          <a:ext cx="2819996" cy="3515136"/>
        </p:xfrm>
        <a:graphic>
          <a:graphicData uri="http://schemas.openxmlformats.org/drawingml/2006/chart">
            <c:chart xmlns:c="http://schemas.openxmlformats.org/drawingml/2006/chart" xmlns:r="http://schemas.openxmlformats.org/officeDocument/2006/relationships" r:id="rId5"/>
          </a:graphicData>
        </a:graphic>
      </p:graphicFrame>
      <p:sp>
        <p:nvSpPr>
          <p:cNvPr id="13" name="Google Shape;713;p15">
            <a:extLst>
              <a:ext uri="{FF2B5EF4-FFF2-40B4-BE49-F238E27FC236}">
                <a16:creationId xmlns:a16="http://schemas.microsoft.com/office/drawing/2014/main" id="{C71599AA-7D9F-59A6-CD97-D63EA6226CDD}"/>
              </a:ext>
            </a:extLst>
          </p:cNvPr>
          <p:cNvSpPr txBox="1"/>
          <p:nvPr/>
        </p:nvSpPr>
        <p:spPr>
          <a:xfrm>
            <a:off x="4562636" y="5370662"/>
            <a:ext cx="1298104" cy="26161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a:t>
            </a:r>
            <a:r>
              <a:rPr lang="en-US" sz="1100" dirty="0">
                <a:solidFill>
                  <a:schemeClr val="dk1"/>
                </a:solidFill>
                <a:latin typeface="Calibri"/>
                <a:ea typeface="Calibri"/>
                <a:cs typeface="Calibri"/>
                <a:sym typeface="Calibri"/>
              </a:rPr>
              <a:t> APR</a:t>
            </a:r>
            <a:endParaRPr dirty="0"/>
          </a:p>
        </p:txBody>
      </p:sp>
      <p:sp>
        <p:nvSpPr>
          <p:cNvPr id="14" name="Google Shape;713;p15">
            <a:extLst>
              <a:ext uri="{FF2B5EF4-FFF2-40B4-BE49-F238E27FC236}">
                <a16:creationId xmlns:a16="http://schemas.microsoft.com/office/drawing/2014/main" id="{42672640-B3A9-222C-65B6-F6462D8B8DB4}"/>
              </a:ext>
            </a:extLst>
          </p:cNvPr>
          <p:cNvSpPr txBox="1"/>
          <p:nvPr/>
        </p:nvSpPr>
        <p:spPr>
          <a:xfrm>
            <a:off x="2169956" y="5370662"/>
            <a:ext cx="1298104" cy="261610"/>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a:t>
            </a:r>
            <a:r>
              <a:rPr lang="en-US" sz="1100" dirty="0">
                <a:solidFill>
                  <a:schemeClr val="dk1"/>
                </a:solidFill>
                <a:latin typeface="Calibri"/>
                <a:ea typeface="Calibri"/>
                <a:cs typeface="Calibri"/>
                <a:sym typeface="Calibri"/>
              </a:rPr>
              <a:t> APR</a:t>
            </a:r>
            <a:endParaRPr dirty="0"/>
          </a:p>
        </p:txBody>
      </p:sp>
      <p:sp>
        <p:nvSpPr>
          <p:cNvPr id="16" name="Google Shape;714;p15">
            <a:extLst>
              <a:ext uri="{FF2B5EF4-FFF2-40B4-BE49-F238E27FC236}">
                <a16:creationId xmlns:a16="http://schemas.microsoft.com/office/drawing/2014/main" id="{3624AD1C-C62A-B11F-2A30-48A793D6C7C8}"/>
              </a:ext>
            </a:extLst>
          </p:cNvPr>
          <p:cNvSpPr txBox="1"/>
          <p:nvPr/>
        </p:nvSpPr>
        <p:spPr>
          <a:xfrm>
            <a:off x="946986" y="5370662"/>
            <a:ext cx="1246938" cy="553957"/>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Provisions for </a:t>
            </a: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Credit Portfolio Balance</a:t>
            </a:r>
            <a:endParaRPr sz="1000" dirty="0">
              <a:solidFill>
                <a:schemeClr val="dk1"/>
              </a:solidFill>
              <a:latin typeface="Calibri"/>
              <a:ea typeface="Calibri"/>
              <a:cs typeface="Calibri"/>
              <a:sym typeface="Calibri"/>
            </a:endParaRPr>
          </a:p>
        </p:txBody>
      </p:sp>
      <p:pic>
        <p:nvPicPr>
          <p:cNvPr id="21" name="Picture 20">
            <a:extLst>
              <a:ext uri="{FF2B5EF4-FFF2-40B4-BE49-F238E27FC236}">
                <a16:creationId xmlns:a16="http://schemas.microsoft.com/office/drawing/2014/main" id="{B23AB27E-0A5D-90C2-931A-B19C7C466F60}"/>
              </a:ext>
            </a:extLst>
          </p:cNvPr>
          <p:cNvPicPr>
            <a:picLocks noChangeAspect="1"/>
          </p:cNvPicPr>
          <p:nvPr/>
        </p:nvPicPr>
        <p:blipFill>
          <a:blip r:embed="rId6"/>
          <a:stretch>
            <a:fillRect/>
          </a:stretch>
        </p:blipFill>
        <p:spPr>
          <a:xfrm>
            <a:off x="2006776" y="5435554"/>
            <a:ext cx="161925" cy="152400"/>
          </a:xfrm>
          <a:prstGeom prst="rect">
            <a:avLst/>
          </a:prstGeom>
        </p:spPr>
      </p:pic>
    </p:spTree>
    <p:extLst>
      <p:ext uri="{BB962C8B-B14F-4D97-AF65-F5344CB8AC3E}">
        <p14:creationId xmlns:p14="http://schemas.microsoft.com/office/powerpoint/2010/main" val="5049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98807B-DB99-40EB-A6A0-5ECCC9964C4B}"/>
              </a:ext>
            </a:extLst>
          </p:cNvPr>
          <p:cNvSpPr/>
          <p:nvPr/>
        </p:nvSpPr>
        <p:spPr>
          <a:xfrm>
            <a:off x="949400" y="1195753"/>
            <a:ext cx="10158624" cy="4583726"/>
          </a:xfrm>
          <a:prstGeom prst="rect">
            <a:avLst/>
          </a:prstGeom>
          <a:solidFill>
            <a:schemeClr val="bg1">
              <a:alpha val="6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5" name="Slide Number Placeholder 5">
            <a:extLst>
              <a:ext uri="{FF2B5EF4-FFF2-40B4-BE49-F238E27FC236}">
                <a16:creationId xmlns:a16="http://schemas.microsoft.com/office/drawing/2014/main" id="{CE7E6A48-FA7F-4757-B3F4-761E64BA98FB}"/>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16" name="Picture 15">
            <a:extLst>
              <a:ext uri="{FF2B5EF4-FFF2-40B4-BE49-F238E27FC236}">
                <a16:creationId xmlns:a16="http://schemas.microsoft.com/office/drawing/2014/main" id="{6B2E8AD4-AB1C-4703-9B97-90130B2AD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7" name="Picture 16">
            <a:extLst>
              <a:ext uri="{FF2B5EF4-FFF2-40B4-BE49-F238E27FC236}">
                <a16:creationId xmlns:a16="http://schemas.microsoft.com/office/drawing/2014/main" id="{1283DBE1-D612-4B8C-BE04-B35B7262B263}"/>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19" name="Straight Connector 18">
            <a:extLst>
              <a:ext uri="{FF2B5EF4-FFF2-40B4-BE49-F238E27FC236}">
                <a16:creationId xmlns:a16="http://schemas.microsoft.com/office/drawing/2014/main" id="{17578633-0559-431B-BF2B-A4CA72EEDF44}"/>
              </a:ext>
            </a:extLst>
          </p:cNvPr>
          <p:cNvCxnSpPr>
            <a:cxnSpLocks/>
          </p:cNvCxnSpPr>
          <p:nvPr/>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9E7EE8F6-275F-4F64-A522-80AE30B15A43}"/>
              </a:ext>
            </a:extLst>
          </p:cNvPr>
          <p:cNvSpPr/>
          <p:nvPr/>
        </p:nvSpPr>
        <p:spPr>
          <a:xfrm>
            <a:off x="5202466" y="444677"/>
            <a:ext cx="5958838" cy="5958834"/>
          </a:xfrm>
          <a:prstGeom prst="arc">
            <a:avLst>
              <a:gd name="adj1" fmla="val 13837629"/>
              <a:gd name="adj2" fmla="val 8126621"/>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1" name="Rectangle 10">
            <a:extLst>
              <a:ext uri="{FF2B5EF4-FFF2-40B4-BE49-F238E27FC236}">
                <a16:creationId xmlns:a16="http://schemas.microsoft.com/office/drawing/2014/main" id="{16C80359-9B06-4C46-8A34-1494C0ABDD64}"/>
              </a:ext>
            </a:extLst>
          </p:cNvPr>
          <p:cNvSpPr/>
          <p:nvPr/>
        </p:nvSpPr>
        <p:spPr>
          <a:xfrm>
            <a:off x="1132799" y="117233"/>
            <a:ext cx="9775346" cy="6042368"/>
          </a:xfrm>
          <a:prstGeom prst="rect">
            <a:avLst/>
          </a:prstGeom>
          <a:solidFill>
            <a:schemeClr val="bg1">
              <a:lumMod val="95000"/>
            </a:schemeClr>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5C248798-E7C3-4E12-8A54-2DED545703C8}"/>
              </a:ext>
            </a:extLst>
          </p:cNvPr>
          <p:cNvSpPr txBox="1"/>
          <p:nvPr/>
        </p:nvSpPr>
        <p:spPr>
          <a:xfrm>
            <a:off x="3458078" y="254434"/>
            <a:ext cx="4944637" cy="400110"/>
          </a:xfrm>
          <a:prstGeom prst="rect">
            <a:avLst/>
          </a:prstGeom>
          <a:noFill/>
        </p:spPr>
        <p:txBody>
          <a:bodyPr wrap="square" rtlCol="0">
            <a:spAutoFit/>
          </a:bodyPr>
          <a:lstStyle/>
          <a:p>
            <a:pPr marL="0" marR="0" lvl="0" indent="0" algn="ctr" rtl="0">
              <a:spcBef>
                <a:spcPts val="0"/>
              </a:spcBef>
              <a:spcAft>
                <a:spcPts val="0"/>
              </a:spcAft>
              <a:buNone/>
            </a:pPr>
            <a:r>
              <a:rPr lang="en-US" sz="2000" b="1" i="0" u="none" strike="noStrike" cap="none" dirty="0">
                <a:solidFill>
                  <a:srgbClr val="0C0C0C"/>
                </a:solidFill>
                <a:latin typeface="Calibri"/>
                <a:ea typeface="Calibri"/>
                <a:cs typeface="Calibri"/>
                <a:sym typeface="Calibri"/>
              </a:rPr>
              <a:t>Legal Disclaimer</a:t>
            </a:r>
            <a:endParaRPr lang="en-US" sz="1600" dirty="0"/>
          </a:p>
        </p:txBody>
      </p:sp>
      <p:sp>
        <p:nvSpPr>
          <p:cNvPr id="2" name="תיבת טקסט 1">
            <a:extLst>
              <a:ext uri="{FF2B5EF4-FFF2-40B4-BE49-F238E27FC236}">
                <a16:creationId xmlns:a16="http://schemas.microsoft.com/office/drawing/2014/main" id="{635721E3-D123-479D-8875-197353686060}"/>
              </a:ext>
            </a:extLst>
          </p:cNvPr>
          <p:cNvSpPr txBox="1"/>
          <p:nvPr/>
        </p:nvSpPr>
        <p:spPr>
          <a:xfrm>
            <a:off x="1203699" y="731440"/>
            <a:ext cx="9481016" cy="5649495"/>
          </a:xfrm>
          <a:prstGeom prst="rect">
            <a:avLst/>
          </a:prstGeom>
          <a:noFill/>
        </p:spPr>
        <p:txBody>
          <a:bodyPr wrap="square" rtlCol="0">
            <a:spAutoFit/>
          </a:bodyPr>
          <a:lstStyle/>
          <a:p>
            <a:pPr marL="0" marR="0" lvl="0" indent="0" algn="l" rtl="0">
              <a:lnSpc>
                <a:spcPct val="107000"/>
              </a:lnSpc>
              <a:spcBef>
                <a:spcPts val="0"/>
              </a:spcBef>
              <a:spcAft>
                <a:spcPts val="0"/>
              </a:spcAft>
              <a:buClr>
                <a:srgbClr val="000000"/>
              </a:buClr>
              <a:buSzPts val="1000"/>
              <a:buFont typeface="Calibri"/>
              <a:buNone/>
            </a:pPr>
            <a:r>
              <a:rPr lang="en-US" sz="1200" b="0" i="0" u="none" strike="noStrike" cap="none" dirty="0">
                <a:solidFill>
                  <a:srgbClr val="000000"/>
                </a:solidFill>
                <a:latin typeface="Calibri"/>
                <a:ea typeface="Calibri"/>
                <a:cs typeface="Calibri"/>
                <a:sym typeface="Calibri"/>
              </a:rPr>
              <a:t>This presentation constitutes the principle and marketing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of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endParaRPr lang="en-US" sz="1050" dirty="0"/>
          </a:p>
          <a:p>
            <a:pPr marL="0" marR="0" lvl="0" indent="0" algn="l" rtl="0">
              <a:lnSpc>
                <a:spcPct val="107000"/>
              </a:lnSpc>
              <a:spcBef>
                <a:spcPts val="800"/>
              </a:spcBef>
              <a:spcAft>
                <a:spcPts val="0"/>
              </a:spcAft>
              <a:buClr>
                <a:srgbClr val="000000"/>
              </a:buClr>
              <a:buSzPts val="1000"/>
              <a:buFont typeface="Calibri"/>
              <a:buNone/>
            </a:pPr>
            <a:r>
              <a:rPr lang="en-US" sz="1200" b="1" i="0" u="none" strike="noStrike" cap="none" dirty="0">
                <a:solidFill>
                  <a:srgbClr val="000000"/>
                </a:solidFill>
                <a:latin typeface="Calibri"/>
                <a:ea typeface="Calibri"/>
                <a:cs typeface="Calibri"/>
                <a:sym typeface="Calibri"/>
              </a:rPr>
              <a:t>Forward-looking Information Disclaimer</a:t>
            </a:r>
            <a:endParaRPr lang="en-US" sz="1200" b="0" i="0" u="none" strike="noStrike" cap="none" dirty="0">
              <a:solidFill>
                <a:srgbClr val="000000"/>
              </a:solidFill>
              <a:highlight>
                <a:srgbClr val="FFFF00"/>
              </a:highlight>
              <a:latin typeface="Calibri"/>
              <a:ea typeface="Calibri"/>
              <a:cs typeface="Calibri"/>
              <a:sym typeface="Calibri"/>
            </a:endParaRPr>
          </a:p>
          <a:p>
            <a:pPr marL="0" marR="0" lvl="0" indent="0" algn="l" rtl="0">
              <a:spcBef>
                <a:spcPts val="800"/>
              </a:spcBef>
              <a:spcAft>
                <a:spcPts val="0"/>
              </a:spcAft>
              <a:buNone/>
            </a:pPr>
            <a:r>
              <a:rPr lang="en-US" sz="1200" b="0" i="0" u="none" strike="noStrike" cap="none" dirty="0">
                <a:solidFill>
                  <a:schemeClr val="dk1"/>
                </a:solidFill>
                <a:latin typeface="Calibri"/>
                <a:ea typeface="Calibri"/>
                <a:cs typeface="Calibri"/>
                <a:sym typeface="Calibri"/>
              </a:rPr>
              <a:t>The Company’s forecasts and assumptions specified in this presentation regarding the consolidation of LTL’s financial results, receipt of the banking licence in Europe and the completion of the LTL acquisition as a result (slides 4, 5, 6, 7, 17, 23 and 24); receipt of the licence for providing credit from the Capital Markets Authority to enable BNPL’s activity and the expected start date of said activity (slides 6, 13 and 15); the anticipated risk of failure rate in Israel for 2022 (slide 11); the strategy for activity in Europe after the banking licence is obtained (slide 17); and the accelerated growth in car financing activity (slide 14), are all considered forward-looking information, as defined in the Securities Law of 1968. Among other things, this information is based on the Company’s assessments regarding developments and events that may or may not take place at an uncertain time in the future that are not within the Company’s control.</a:t>
            </a:r>
            <a:endParaRPr lang="en-US" sz="1050" dirty="0"/>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By nature, forward-looking information might not materialise as it is uncertain, as aforementioned. Whether forward-looking information materialises or not may be affected by risk factors inherent in the Company’s activity, developments in the financial environment in which the Company operates and external factors, including regulation, that can affect its activity. Therefore, it is hereby emphasised and clarified that the Company’s actual future results and achievements may fundamentally differ from the forward-looking information presented here. </a:t>
            </a:r>
            <a:endParaRPr lang="en-US" sz="1050" dirty="0"/>
          </a:p>
          <a:p>
            <a:pPr marL="0" marR="0" lvl="0" indent="0" algn="l" rtl="0">
              <a:spcBef>
                <a:spcPts val="0"/>
              </a:spcBef>
              <a:spcAft>
                <a:spcPts val="0"/>
              </a:spcAft>
              <a:buNone/>
            </a:pPr>
            <a:r>
              <a:rPr lang="en-US" sz="1200" dirty="0">
                <a:solidFill>
                  <a:schemeClr val="dk1"/>
                </a:solidFill>
                <a:latin typeface="Calibri"/>
                <a:ea typeface="Calibri"/>
                <a:cs typeface="Calibri"/>
                <a:sym typeface="Calibri"/>
              </a:rPr>
              <a:t>For the removal of doubt, let it be clear that the Company does not undertake to update and/or change the information included in the presentation to reflect events and/or circumstances that occur after the presentation has been prepared. </a:t>
            </a:r>
            <a:endParaRPr lang="en-US" sz="1050" dirty="0"/>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Assistant" panose="00000500000000000000" pitchFamily="2" charset="-79"/>
              </a:rPr>
              <a:t> </a:t>
            </a:r>
            <a:endParaRPr kumimoji="0" lang="en-IL"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78E932F-0E44-462F-A7BE-2C0AE28EC207}"/>
              </a:ext>
            </a:extLst>
          </p:cNvPr>
          <p:cNvSpPr/>
          <p:nvPr/>
        </p:nvSpPr>
        <p:spPr>
          <a:xfrm>
            <a:off x="-1711228" y="6857999"/>
            <a:ext cx="14424132" cy="59021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Rectangle 25">
            <a:extLst>
              <a:ext uri="{FF2B5EF4-FFF2-40B4-BE49-F238E27FC236}">
                <a16:creationId xmlns:a16="http://schemas.microsoft.com/office/drawing/2014/main" id="{AB9E5597-192D-4358-8C76-A7BD5A0E058B}"/>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283286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לבן: פינות מעוגלות 25">
            <a:extLst>
              <a:ext uri="{FF2B5EF4-FFF2-40B4-BE49-F238E27FC236}">
                <a16:creationId xmlns:a16="http://schemas.microsoft.com/office/drawing/2014/main" id="{32879AF2-E503-352B-9E0A-2B6CF6810B3A}"/>
              </a:ext>
            </a:extLst>
          </p:cNvPr>
          <p:cNvSpPr/>
          <p:nvPr/>
        </p:nvSpPr>
        <p:spPr>
          <a:xfrm>
            <a:off x="1144944" y="1128127"/>
            <a:ext cx="10246440" cy="543168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sp>
        <p:nvSpPr>
          <p:cNvPr id="46" name="Rectangle 45">
            <a:extLst>
              <a:ext uri="{FF2B5EF4-FFF2-40B4-BE49-F238E27FC236}">
                <a16:creationId xmlns:a16="http://schemas.microsoft.com/office/drawing/2014/main" id="{BF09A34D-7DD5-4B77-BB58-4841EE4F4609}"/>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483925" y="1164248"/>
            <a:ext cx="10052125" cy="4985980"/>
          </a:xfrm>
          <a:prstGeom prst="rect">
            <a:avLst/>
          </a:prstGeom>
        </p:spPr>
        <p:txBody>
          <a:bodyPr wrap="square">
            <a:spAutoFit/>
          </a:bodyPr>
          <a:lstStyle/>
          <a:p>
            <a:pPr algn="l"/>
            <a:r>
              <a:rPr lang="en-US" sz="2400" dirty="0">
                <a:solidFill>
                  <a:srgbClr val="00AEEF"/>
                </a:solidFill>
                <a:latin typeface="Assistant ExtraBold" pitchFamily="2" charset="-79"/>
                <a:cs typeface="Assistant ExtraBold" pitchFamily="2" charset="-79"/>
              </a:rPr>
              <a:t>Focused activity in Israel as a profit center:</a:t>
            </a:r>
            <a:endParaRPr lang="he-IL" sz="2400" dirty="0">
              <a:solidFill>
                <a:srgbClr val="00AEEF"/>
              </a:solidFill>
              <a:latin typeface="Assistant ExtraBold" pitchFamily="2" charset="-79"/>
              <a:cs typeface="Assistant ExtraBold" pitchFamily="2" charset="-79"/>
            </a:endParaRPr>
          </a:p>
          <a:p>
            <a:pPr algn="l"/>
            <a:endParaRPr lang="en-US" sz="2000" dirty="0">
              <a:latin typeface="Assistant SemiBold" pitchFamily="2" charset="-79"/>
              <a:cs typeface="Assistant SemiBold" pitchFamily="2" charset="-79"/>
            </a:endParaRPr>
          </a:p>
          <a:p>
            <a:pPr algn="l"/>
            <a:r>
              <a:rPr lang="en-US" sz="2000" dirty="0">
                <a:solidFill>
                  <a:srgbClr val="00B050"/>
                </a:solidFill>
                <a:latin typeface="Assistant SemiBold" pitchFamily="2" charset="-79"/>
                <a:cs typeface="Assistant SemiBold" pitchFamily="2" charset="-79"/>
              </a:rPr>
              <a:t>Development and growth of blenderPay in collaboration with Bank Hapoalim</a:t>
            </a:r>
          </a:p>
          <a:p>
            <a:pPr algn="l"/>
            <a:endParaRPr lang="he-IL" sz="2000" dirty="0">
              <a:solidFill>
                <a:srgbClr val="00B050"/>
              </a:solidFill>
              <a:latin typeface="Assistant ExtraBold" pitchFamily="2" charset="-79"/>
              <a:cs typeface="Assistant ExtraBold" pitchFamily="2" charset="-79"/>
            </a:endParaRPr>
          </a:p>
          <a:p>
            <a:pPr marR="0" lvl="0" algn="l">
              <a:spcBef>
                <a:spcPts val="0"/>
              </a:spcBef>
              <a:spcAft>
                <a:spcPts val="0"/>
              </a:spcAft>
            </a:pPr>
            <a:r>
              <a:rPr lang="en-US" sz="2000" dirty="0">
                <a:solidFill>
                  <a:srgbClr val="00B050"/>
                </a:solidFill>
                <a:latin typeface="Assistant SemiBold" pitchFamily="2" charset="-79"/>
                <a:cs typeface="Assistant SemiBold" pitchFamily="2" charset="-79"/>
              </a:rPr>
              <a:t>Increase in blenderCar activity</a:t>
            </a:r>
          </a:p>
          <a:p>
            <a:pPr marR="0" lvl="0" algn="l">
              <a:spcBef>
                <a:spcPts val="0"/>
              </a:spcBef>
              <a:spcAft>
                <a:spcPts val="0"/>
              </a:spcAft>
            </a:pPr>
            <a:endParaRPr lang="en-US" sz="2000" dirty="0">
              <a:solidFill>
                <a:srgbClr val="00B050"/>
              </a:solidFill>
              <a:latin typeface="Assistant SemiBold" pitchFamily="2" charset="-79"/>
              <a:cs typeface="Assistant SemiBold" pitchFamily="2" charset="-79"/>
            </a:endParaRPr>
          </a:p>
          <a:p>
            <a:pPr marR="0" lvl="0" algn="l">
              <a:spcBef>
                <a:spcPts val="0"/>
              </a:spcBef>
              <a:spcAft>
                <a:spcPts val="0"/>
              </a:spcAft>
            </a:pPr>
            <a:r>
              <a:rPr lang="en-US" sz="2000" dirty="0">
                <a:solidFill>
                  <a:srgbClr val="00B050"/>
                </a:solidFill>
                <a:latin typeface="Assistant SemiBold" pitchFamily="2" charset="-79"/>
                <a:cs typeface="Assistant SemiBold" pitchFamily="2" charset="-79"/>
              </a:rPr>
              <a:t>Entered the field of real estate and mortgage financing</a:t>
            </a:r>
          </a:p>
          <a:p>
            <a:pPr marR="0" lvl="0" algn="l">
              <a:spcBef>
                <a:spcPts val="0"/>
              </a:spcBef>
              <a:spcAft>
                <a:spcPts val="0"/>
              </a:spcAft>
            </a:pPr>
            <a:endParaRPr lang="he-IL" sz="2000" dirty="0">
              <a:solidFill>
                <a:srgbClr val="00B050"/>
              </a:solidFill>
              <a:latin typeface="Assistant ExtraBold" pitchFamily="2" charset="-79"/>
              <a:cs typeface="Assistant ExtraBold" pitchFamily="2" charset="-79"/>
            </a:endParaRPr>
          </a:p>
          <a:p>
            <a:pPr marR="0" lvl="0" algn="l">
              <a:spcBef>
                <a:spcPts val="0"/>
              </a:spcBef>
              <a:spcAft>
                <a:spcPts val="0"/>
              </a:spcAft>
            </a:pPr>
            <a:r>
              <a:rPr lang="en-US" sz="2000" dirty="0">
                <a:solidFill>
                  <a:srgbClr val="00B050"/>
                </a:solidFill>
                <a:latin typeface="Assistant SemiBold" pitchFamily="2" charset="-79"/>
                <a:cs typeface="Assistant SemiBold" pitchFamily="2" charset="-79"/>
              </a:rPr>
              <a:t>Increased variety of financing sources:  new lines of credit and strengthening of P2P activity</a:t>
            </a:r>
            <a:endParaRPr lang="he-IL" sz="2000" dirty="0">
              <a:solidFill>
                <a:srgbClr val="00B050"/>
              </a:solidFill>
              <a:latin typeface="Assistant ExtraBold" pitchFamily="2" charset="-79"/>
              <a:cs typeface="Assistant ExtraBold" pitchFamily="2" charset="-79"/>
            </a:endParaRPr>
          </a:p>
          <a:p>
            <a:pPr marR="0" lvl="0" algn="l">
              <a:spcBef>
                <a:spcPts val="0"/>
              </a:spcBef>
              <a:spcAft>
                <a:spcPts val="0"/>
              </a:spcAft>
            </a:pPr>
            <a:endParaRPr lang="en-US" sz="2400" dirty="0">
              <a:solidFill>
                <a:srgbClr val="00AEEF"/>
              </a:solidFill>
              <a:latin typeface="Assistant ExtraBold" pitchFamily="2" charset="-79"/>
              <a:cs typeface="Assistant ExtraBold" pitchFamily="2" charset="-79"/>
            </a:endParaRPr>
          </a:p>
          <a:p>
            <a:pPr marR="0" lvl="0" algn="l">
              <a:spcBef>
                <a:spcPts val="0"/>
              </a:spcBef>
              <a:spcAft>
                <a:spcPts val="0"/>
              </a:spcAft>
            </a:pPr>
            <a:r>
              <a:rPr lang="en-US" sz="2400" dirty="0">
                <a:solidFill>
                  <a:srgbClr val="00AEEF"/>
                </a:solidFill>
                <a:latin typeface="Assistant ExtraBold" pitchFamily="2" charset="-79"/>
                <a:cs typeface="Assistant ExtraBold" pitchFamily="2" charset="-79"/>
              </a:rPr>
              <a:t>Europe:</a:t>
            </a:r>
          </a:p>
          <a:p>
            <a:pPr marR="0" lvl="0" algn="l">
              <a:spcBef>
                <a:spcPts val="0"/>
              </a:spcBef>
              <a:spcAft>
                <a:spcPts val="0"/>
              </a:spcAft>
            </a:pPr>
            <a:endParaRPr lang="he-IL" sz="2400" dirty="0">
              <a:latin typeface="Assistant SemiBold" pitchFamily="2" charset="-79"/>
              <a:cs typeface="Assistant SemiBold" pitchFamily="2" charset="-79"/>
            </a:endParaRPr>
          </a:p>
          <a:p>
            <a:pPr marR="0" lvl="0" algn="l">
              <a:spcBef>
                <a:spcPts val="0"/>
              </a:spcBef>
              <a:spcAft>
                <a:spcPts val="0"/>
              </a:spcAft>
            </a:pPr>
            <a:r>
              <a:rPr lang="en-US" sz="2000" dirty="0">
                <a:solidFill>
                  <a:srgbClr val="00B050"/>
                </a:solidFill>
                <a:latin typeface="Assistant SemiBold" pitchFamily="2" charset="-79"/>
                <a:cs typeface="Assistant SemiBold" pitchFamily="2" charset="-79"/>
              </a:rPr>
              <a:t>Focus on countries where activity is already taking place, and striving for positive cash flow</a:t>
            </a:r>
            <a:endParaRPr lang="he-IL" sz="2000" dirty="0">
              <a:solidFill>
                <a:srgbClr val="00B050"/>
              </a:solidFill>
              <a:latin typeface="Assistant SemiBold" pitchFamily="2" charset="-79"/>
              <a:cs typeface="Assistant SemiBold" pitchFamily="2" charset="-79"/>
            </a:endParaRPr>
          </a:p>
          <a:p>
            <a:pPr marR="0" lvl="0" algn="r" rtl="1">
              <a:spcBef>
                <a:spcPts val="0"/>
              </a:spcBef>
              <a:spcAft>
                <a:spcPts val="0"/>
              </a:spcAft>
            </a:pPr>
            <a:endParaRPr lang="he-IL" sz="2400" dirty="0">
              <a:solidFill>
                <a:srgbClr val="00AEEF"/>
              </a:solidFill>
              <a:latin typeface="Assistant SemiBold" pitchFamily="2" charset="-79"/>
              <a:cs typeface="Assistant SemiBold"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effectLst/>
              <a:uLnTx/>
              <a:uFillTx/>
              <a:latin typeface="Calibri" panose="020F0502020204030204"/>
              <a:ea typeface="+mn-ea"/>
              <a:cs typeface="Assistant ExtraBold"/>
            </a:endParaRPr>
          </a:p>
        </p:txBody>
      </p:sp>
      <p:sp>
        <p:nvSpPr>
          <p:cNvPr id="35" name="TextBox 28">
            <a:extLst>
              <a:ext uri="{FF2B5EF4-FFF2-40B4-BE49-F238E27FC236}">
                <a16:creationId xmlns:a16="http://schemas.microsoft.com/office/drawing/2014/main" id="{41233823-7B50-4F87-A086-A5DD58184E50}"/>
              </a:ext>
            </a:extLst>
          </p:cNvPr>
          <p:cNvSpPr txBox="1"/>
          <p:nvPr/>
        </p:nvSpPr>
        <p:spPr>
          <a:xfrm>
            <a:off x="1022386" y="253642"/>
            <a:ext cx="10625588" cy="646331"/>
          </a:xfrm>
          <a:prstGeom prst="rect">
            <a:avLst/>
          </a:prstGeom>
          <a:noFill/>
        </p:spPr>
        <p:txBody>
          <a:bodyPr wrap="square" rtlCol="0">
            <a:spAutoFit/>
          </a:bodyPr>
          <a:lstStyle/>
          <a:p>
            <a:pPr marL="0" marR="0" algn="l">
              <a:spcBef>
                <a:spcPts val="0"/>
              </a:spcBef>
              <a:spcAft>
                <a:spcPts val="0"/>
              </a:spcAft>
            </a:pPr>
            <a:r>
              <a:rPr lang="en-US" sz="3600" dirty="0">
                <a:solidFill>
                  <a:srgbClr val="00B050"/>
                </a:solidFill>
                <a:latin typeface="Assistant ExtraBold" pitchFamily="2" charset="-79"/>
                <a:cs typeface="Assistant ExtraBold" pitchFamily="2" charset="-79"/>
              </a:rPr>
              <a:t>Summary of Activity for 2023</a:t>
            </a:r>
            <a:endParaRPr lang="he-IL" sz="3600" dirty="0">
              <a:solidFill>
                <a:srgbClr val="00B050"/>
              </a:solidFill>
              <a:latin typeface="Assistant ExtraBold" pitchFamily="2" charset="-79"/>
              <a:cs typeface="Assistant ExtraBold" pitchFamily="2" charset="-79"/>
            </a:endParaRPr>
          </a:p>
        </p:txBody>
      </p:sp>
      <p:sp>
        <p:nvSpPr>
          <p:cNvPr id="4" name="Rectangle 3">
            <a:extLst>
              <a:ext uri="{FF2B5EF4-FFF2-40B4-BE49-F238E27FC236}">
                <a16:creationId xmlns:a16="http://schemas.microsoft.com/office/drawing/2014/main" id="{A78C839C-CF33-49B7-EBFF-C411A45C362E}"/>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43B80A90-5A96-B976-6969-A51581E75F83}"/>
              </a:ext>
            </a:extLst>
          </p:cNvPr>
          <p:cNvGrpSpPr/>
          <p:nvPr/>
        </p:nvGrpSpPr>
        <p:grpSpPr>
          <a:xfrm>
            <a:off x="1133228" y="1843043"/>
            <a:ext cx="337322" cy="292680"/>
            <a:chOff x="9944317" y="1257575"/>
            <a:chExt cx="644905" cy="622569"/>
          </a:xfrm>
        </p:grpSpPr>
        <p:sp>
          <p:nvSpPr>
            <p:cNvPr id="19" name="Flowchart: Connector 55">
              <a:extLst>
                <a:ext uri="{FF2B5EF4-FFF2-40B4-BE49-F238E27FC236}">
                  <a16:creationId xmlns:a16="http://schemas.microsoft.com/office/drawing/2014/main" id="{E4E09B7A-C73B-C7FF-146C-F77B32E73647}"/>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20" name="Freeform: Shape 65">
              <a:extLst>
                <a:ext uri="{FF2B5EF4-FFF2-40B4-BE49-F238E27FC236}">
                  <a16:creationId xmlns:a16="http://schemas.microsoft.com/office/drawing/2014/main" id="{8AA59817-DDFB-B593-010B-838445030D66}"/>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1" name="Picture 64">
              <a:extLst>
                <a:ext uri="{FF2B5EF4-FFF2-40B4-BE49-F238E27FC236}">
                  <a16:creationId xmlns:a16="http://schemas.microsoft.com/office/drawing/2014/main" id="{B7710D8D-1462-BC7B-50F4-41FCB1688434}"/>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8" name="קבוצה 7">
            <a:extLst>
              <a:ext uri="{FF2B5EF4-FFF2-40B4-BE49-F238E27FC236}">
                <a16:creationId xmlns:a16="http://schemas.microsoft.com/office/drawing/2014/main" id="{FFECE1A6-109F-2783-4F82-C3C4EB582461}"/>
              </a:ext>
            </a:extLst>
          </p:cNvPr>
          <p:cNvGrpSpPr/>
          <p:nvPr/>
        </p:nvGrpSpPr>
        <p:grpSpPr>
          <a:xfrm>
            <a:off x="1119909" y="3104257"/>
            <a:ext cx="337322" cy="292680"/>
            <a:chOff x="9944317" y="1257575"/>
            <a:chExt cx="644905" cy="622569"/>
          </a:xfrm>
        </p:grpSpPr>
        <p:sp>
          <p:nvSpPr>
            <p:cNvPr id="10" name="Flowchart: Connector 55">
              <a:extLst>
                <a:ext uri="{FF2B5EF4-FFF2-40B4-BE49-F238E27FC236}">
                  <a16:creationId xmlns:a16="http://schemas.microsoft.com/office/drawing/2014/main" id="{C3AAD202-F18C-3EEC-D1BC-CA63DD9CDEEA}"/>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2" name="Freeform: Shape 65">
              <a:extLst>
                <a:ext uri="{FF2B5EF4-FFF2-40B4-BE49-F238E27FC236}">
                  <a16:creationId xmlns:a16="http://schemas.microsoft.com/office/drawing/2014/main" id="{6B84A634-C535-E9E9-7CC7-BCB56D6A4BF7}"/>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3" name="Picture 64">
              <a:extLst>
                <a:ext uri="{FF2B5EF4-FFF2-40B4-BE49-F238E27FC236}">
                  <a16:creationId xmlns:a16="http://schemas.microsoft.com/office/drawing/2014/main" id="{12B684EE-E72A-364C-A9E5-E3A353F48491}"/>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4" name="קבוצה 23">
            <a:extLst>
              <a:ext uri="{FF2B5EF4-FFF2-40B4-BE49-F238E27FC236}">
                <a16:creationId xmlns:a16="http://schemas.microsoft.com/office/drawing/2014/main" id="{F334856C-DFD2-445F-48B4-E3F87F96CA8C}"/>
              </a:ext>
            </a:extLst>
          </p:cNvPr>
          <p:cNvGrpSpPr/>
          <p:nvPr/>
        </p:nvGrpSpPr>
        <p:grpSpPr>
          <a:xfrm>
            <a:off x="1125596" y="3693648"/>
            <a:ext cx="337322" cy="292680"/>
            <a:chOff x="9944317" y="1257575"/>
            <a:chExt cx="644905" cy="622569"/>
          </a:xfrm>
        </p:grpSpPr>
        <p:sp>
          <p:nvSpPr>
            <p:cNvPr id="25" name="Flowchart: Connector 55">
              <a:extLst>
                <a:ext uri="{FF2B5EF4-FFF2-40B4-BE49-F238E27FC236}">
                  <a16:creationId xmlns:a16="http://schemas.microsoft.com/office/drawing/2014/main" id="{D884F4AB-3EAB-7FCA-3ADC-EB5053D2C0B5}"/>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27" name="Freeform: Shape 65">
              <a:extLst>
                <a:ext uri="{FF2B5EF4-FFF2-40B4-BE49-F238E27FC236}">
                  <a16:creationId xmlns:a16="http://schemas.microsoft.com/office/drawing/2014/main" id="{749CBBF1-EC0B-843F-B03C-5A417E1DDF5B}"/>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8" name="Picture 64">
              <a:extLst>
                <a:ext uri="{FF2B5EF4-FFF2-40B4-BE49-F238E27FC236}">
                  <a16:creationId xmlns:a16="http://schemas.microsoft.com/office/drawing/2014/main" id="{0D641BE0-F3B5-2C3C-306A-3EDEBA9287D6}"/>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9" name="קבוצה 28">
            <a:extLst>
              <a:ext uri="{FF2B5EF4-FFF2-40B4-BE49-F238E27FC236}">
                <a16:creationId xmlns:a16="http://schemas.microsoft.com/office/drawing/2014/main" id="{4C17A3A3-E936-0C8D-C0B6-5CD103BAB254}"/>
              </a:ext>
            </a:extLst>
          </p:cNvPr>
          <p:cNvGrpSpPr/>
          <p:nvPr/>
        </p:nvGrpSpPr>
        <p:grpSpPr>
          <a:xfrm>
            <a:off x="1106234" y="2487601"/>
            <a:ext cx="337322" cy="292680"/>
            <a:chOff x="9944317" y="1257575"/>
            <a:chExt cx="644905" cy="622569"/>
          </a:xfrm>
        </p:grpSpPr>
        <p:sp>
          <p:nvSpPr>
            <p:cNvPr id="30" name="Flowchart: Connector 55">
              <a:extLst>
                <a:ext uri="{FF2B5EF4-FFF2-40B4-BE49-F238E27FC236}">
                  <a16:creationId xmlns:a16="http://schemas.microsoft.com/office/drawing/2014/main" id="{E41BD532-C063-A000-83E0-5DDD10FE72F8}"/>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31" name="Freeform: Shape 65">
              <a:extLst>
                <a:ext uri="{FF2B5EF4-FFF2-40B4-BE49-F238E27FC236}">
                  <a16:creationId xmlns:a16="http://schemas.microsoft.com/office/drawing/2014/main" id="{B9C521F8-AFEB-32D1-E103-58A3DB959CB1}"/>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32" name="Picture 64">
              <a:extLst>
                <a:ext uri="{FF2B5EF4-FFF2-40B4-BE49-F238E27FC236}">
                  <a16:creationId xmlns:a16="http://schemas.microsoft.com/office/drawing/2014/main" id="{E8623A65-67CB-119C-1BF0-FEF5D3EDDFA6}"/>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 name="קבוצה 1">
            <a:extLst>
              <a:ext uri="{FF2B5EF4-FFF2-40B4-BE49-F238E27FC236}">
                <a16:creationId xmlns:a16="http://schemas.microsoft.com/office/drawing/2014/main" id="{33BE4405-953F-1CD8-2D98-CB473EEB333E}"/>
              </a:ext>
            </a:extLst>
          </p:cNvPr>
          <p:cNvGrpSpPr/>
          <p:nvPr/>
        </p:nvGrpSpPr>
        <p:grpSpPr>
          <a:xfrm>
            <a:off x="1111867" y="5138398"/>
            <a:ext cx="337322" cy="292680"/>
            <a:chOff x="9944317" y="1257575"/>
            <a:chExt cx="644905" cy="622569"/>
          </a:xfrm>
        </p:grpSpPr>
        <p:sp>
          <p:nvSpPr>
            <p:cNvPr id="5" name="Flowchart: Connector 55">
              <a:extLst>
                <a:ext uri="{FF2B5EF4-FFF2-40B4-BE49-F238E27FC236}">
                  <a16:creationId xmlns:a16="http://schemas.microsoft.com/office/drawing/2014/main" id="{4C4CBFCA-6175-6894-B620-26AB7A3AB922}"/>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6" name="Freeform: Shape 65">
              <a:extLst>
                <a:ext uri="{FF2B5EF4-FFF2-40B4-BE49-F238E27FC236}">
                  <a16:creationId xmlns:a16="http://schemas.microsoft.com/office/drawing/2014/main" id="{979350FC-0187-2208-9C3A-39F5ABEE44CA}"/>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7" name="Picture 64">
              <a:extLst>
                <a:ext uri="{FF2B5EF4-FFF2-40B4-BE49-F238E27FC236}">
                  <a16:creationId xmlns:a16="http://schemas.microsoft.com/office/drawing/2014/main" id="{FB60721E-197E-5666-867B-6A81A9B353AE}"/>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spTree>
    <p:extLst>
      <p:ext uri="{BB962C8B-B14F-4D97-AF65-F5344CB8AC3E}">
        <p14:creationId xmlns:p14="http://schemas.microsoft.com/office/powerpoint/2010/main" val="257495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C08B335-8D46-373B-19EC-901246719F9B}"/>
              </a:ext>
            </a:extLst>
          </p:cNvPr>
          <p:cNvSpPr/>
          <p:nvPr/>
        </p:nvSpPr>
        <p:spPr>
          <a:xfrm>
            <a:off x="2504806" y="943620"/>
            <a:ext cx="7169123" cy="5480961"/>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2038956" y="6421095"/>
            <a:ext cx="9539299" cy="68480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נתונים כספיים באלפי ש"ח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ל-31 בדצמבר 2022</a:t>
            </a:r>
            <a:r>
              <a:rPr kumimoji="0" lang="en-US"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28">
            <a:extLst>
              <a:ext uri="{FF2B5EF4-FFF2-40B4-BE49-F238E27FC236}">
                <a16:creationId xmlns:a16="http://schemas.microsoft.com/office/drawing/2014/main" id="{502EA1AA-9D96-D874-8F2D-C85D17160BE1}"/>
              </a:ext>
            </a:extLst>
          </p:cNvPr>
          <p:cNvSpPr txBox="1"/>
          <p:nvPr/>
        </p:nvSpPr>
        <p:spPr>
          <a:xfrm>
            <a:off x="1775504" y="257129"/>
            <a:ext cx="9793538" cy="461665"/>
          </a:xfrm>
          <a:prstGeom prst="rect">
            <a:avLst/>
          </a:prstGeom>
          <a:noFill/>
        </p:spPr>
        <p:txBody>
          <a:bodyPr wrap="square" rtlCol="0">
            <a:spAutoFit/>
          </a:bodyPr>
          <a:lstStyle/>
          <a:p>
            <a:pPr algn="l" fontAlgn="b"/>
            <a:r>
              <a:rPr lang="en-US" sz="2400" u="none" strike="noStrike" dirty="0">
                <a:effectLst/>
                <a:latin typeface="Assistant ExtraBold" pitchFamily="2" charset="-79"/>
                <a:cs typeface="Assistant ExtraBold" pitchFamily="2" charset="-79"/>
              </a:rPr>
              <a:t>Adjusted EBITDA</a:t>
            </a:r>
            <a:r>
              <a:rPr lang="he-IL" sz="2400" u="none" strike="noStrike" dirty="0">
                <a:effectLst/>
                <a:latin typeface="Assistant ExtraBold" pitchFamily="2" charset="-79"/>
                <a:cs typeface="Assistant ExtraBold" pitchFamily="2" charset="-79"/>
              </a:rPr>
              <a:t> - </a:t>
            </a:r>
            <a:r>
              <a:rPr lang="en-US" sz="2400" u="none" strike="noStrike" dirty="0">
                <a:effectLst/>
                <a:latin typeface="Assistant ExtraBold" pitchFamily="2" charset="-79"/>
                <a:cs typeface="Assistant ExtraBold" pitchFamily="2" charset="-79"/>
              </a:rPr>
              <a:t>Half-year financial reports for 2022</a:t>
            </a:r>
            <a:endParaRPr lang="en-US" sz="2400" b="1" i="0" u="none" strike="noStrike" dirty="0">
              <a:solidFill>
                <a:srgbClr val="000000"/>
              </a:solidFill>
              <a:effectLst/>
              <a:latin typeface="Assistant ExtraBold" pitchFamily="2" charset="-79"/>
              <a:cs typeface="Assistant ExtraBold" pitchFamily="2" charset="-79"/>
            </a:endParaRPr>
          </a:p>
        </p:txBody>
      </p:sp>
      <p:sp>
        <p:nvSpPr>
          <p:cNvPr id="10" name="TextBox 23">
            <a:extLst>
              <a:ext uri="{FF2B5EF4-FFF2-40B4-BE49-F238E27FC236}">
                <a16:creationId xmlns:a16="http://schemas.microsoft.com/office/drawing/2014/main" id="{893F5D4F-E150-1142-897B-7F4308F93D43}"/>
              </a:ext>
            </a:extLst>
          </p:cNvPr>
          <p:cNvSpPr txBox="1"/>
          <p:nvPr/>
        </p:nvSpPr>
        <p:spPr>
          <a:xfrm>
            <a:off x="2550471" y="1051450"/>
            <a:ext cx="6878656"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Decrease of about 67% in loss in the second half of 2022</a:t>
            </a:r>
            <a:endParaRPr kumimoji="0" lang="en-US" sz="1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graphicFrame>
        <p:nvGraphicFramePr>
          <p:cNvPr id="4" name="טבלה 3">
            <a:extLst>
              <a:ext uri="{FF2B5EF4-FFF2-40B4-BE49-F238E27FC236}">
                <a16:creationId xmlns:a16="http://schemas.microsoft.com/office/drawing/2014/main" id="{B74546B1-F301-0811-4DC9-8D3EBE118E7E}"/>
              </a:ext>
            </a:extLst>
          </p:cNvPr>
          <p:cNvGraphicFramePr>
            <a:graphicFrameLocks noGrp="1"/>
          </p:cNvGraphicFramePr>
          <p:nvPr>
            <p:extLst>
              <p:ext uri="{D42A27DB-BD31-4B8C-83A1-F6EECF244321}">
                <p14:modId xmlns:p14="http://schemas.microsoft.com/office/powerpoint/2010/main" val="659307503"/>
              </p:ext>
            </p:extLst>
          </p:nvPr>
        </p:nvGraphicFramePr>
        <p:xfrm>
          <a:off x="2988298" y="1451560"/>
          <a:ext cx="6353664" cy="4744706"/>
        </p:xfrm>
        <a:graphic>
          <a:graphicData uri="http://schemas.openxmlformats.org/drawingml/2006/table">
            <a:tbl>
              <a:tblPr>
                <a:tableStyleId>{6E25E649-3F16-4E02-A733-19D2CDBF48F0}</a:tableStyleId>
              </a:tblPr>
              <a:tblGrid>
                <a:gridCol w="652659">
                  <a:extLst>
                    <a:ext uri="{9D8B030D-6E8A-4147-A177-3AD203B41FA5}">
                      <a16:colId xmlns:a16="http://schemas.microsoft.com/office/drawing/2014/main" val="560680862"/>
                    </a:ext>
                  </a:extLst>
                </a:gridCol>
                <a:gridCol w="711231">
                  <a:extLst>
                    <a:ext uri="{9D8B030D-6E8A-4147-A177-3AD203B41FA5}">
                      <a16:colId xmlns:a16="http://schemas.microsoft.com/office/drawing/2014/main" val="1166134871"/>
                    </a:ext>
                  </a:extLst>
                </a:gridCol>
                <a:gridCol w="959464">
                  <a:extLst>
                    <a:ext uri="{9D8B030D-6E8A-4147-A177-3AD203B41FA5}">
                      <a16:colId xmlns:a16="http://schemas.microsoft.com/office/drawing/2014/main" val="1571773423"/>
                    </a:ext>
                  </a:extLst>
                </a:gridCol>
                <a:gridCol w="962254">
                  <a:extLst>
                    <a:ext uri="{9D8B030D-6E8A-4147-A177-3AD203B41FA5}">
                      <a16:colId xmlns:a16="http://schemas.microsoft.com/office/drawing/2014/main" val="2141326935"/>
                    </a:ext>
                  </a:extLst>
                </a:gridCol>
                <a:gridCol w="3068056">
                  <a:extLst>
                    <a:ext uri="{9D8B030D-6E8A-4147-A177-3AD203B41FA5}">
                      <a16:colId xmlns:a16="http://schemas.microsoft.com/office/drawing/2014/main" val="2303721076"/>
                    </a:ext>
                  </a:extLst>
                </a:gridCol>
              </a:tblGrid>
              <a:tr h="319431">
                <a:tc gridSpan="2">
                  <a:txBody>
                    <a:bodyPr/>
                    <a:lstStyle/>
                    <a:p>
                      <a:pPr algn="ctr" rtl="1" fontAlgn="b"/>
                      <a:r>
                        <a:rPr lang="en-US" sz="1100" b="1" u="none" strike="noStrike" dirty="0">
                          <a:solidFill>
                            <a:srgbClr val="00B050"/>
                          </a:solidFill>
                          <a:effectLst/>
                          <a:latin typeface="Assistant" pitchFamily="2" charset="-79"/>
                          <a:cs typeface="Assistant" pitchFamily="2" charset="-79"/>
                        </a:rPr>
                        <a:t>Change</a:t>
                      </a:r>
                      <a:endParaRPr lang="he-IL" sz="1100" b="1" i="0" u="none" strike="noStrike" dirty="0">
                        <a:solidFill>
                          <a:srgbClr val="00B05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pPr rtl="1"/>
                      <a:endParaRPr lang="he-IL"/>
                    </a:p>
                  </a:txBody>
                  <a:tcPr/>
                </a:tc>
                <a:tc>
                  <a:txBody>
                    <a:bodyPr/>
                    <a:lstStyle/>
                    <a:p>
                      <a:pPr algn="l" fontAlgn="b"/>
                      <a:r>
                        <a:rPr lang="he-IL" sz="1100" b="1" u="none" strike="noStrike" dirty="0">
                          <a:effectLst/>
                          <a:latin typeface="Assistant" pitchFamily="2" charset="-79"/>
                          <a:cs typeface="Assistant" pitchFamily="2" charset="-79"/>
                        </a:rPr>
                        <a:t> </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l" fontAlgn="b"/>
                      <a:r>
                        <a:rPr lang="he-IL" sz="1100" b="1" u="none" strike="noStrike" dirty="0">
                          <a:effectLst/>
                          <a:latin typeface="Assistant" pitchFamily="2" charset="-79"/>
                          <a:cs typeface="Assistant" pitchFamily="2" charset="-79"/>
                        </a:rPr>
                        <a:t> </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l"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3367907981"/>
                  </a:ext>
                </a:extLst>
              </a:tr>
              <a:tr h="427875">
                <a:tc>
                  <a:txBody>
                    <a:bodyPr/>
                    <a:lstStyle/>
                    <a:p>
                      <a:pPr algn="ctr" rtl="1" fontAlgn="b"/>
                      <a:r>
                        <a:rPr lang="he-IL" sz="1100" b="1" u="none" strike="noStrike" dirty="0">
                          <a:effectLst/>
                          <a:latin typeface="Assistant" pitchFamily="2" charset="-79"/>
                          <a:cs typeface="Assistant" pitchFamily="2" charset="-79"/>
                        </a:rPr>
                        <a:t>%</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1" fontAlgn="b"/>
                      <a:r>
                        <a:rPr lang="en-US" sz="1100" b="1" u="none" strike="noStrike" dirty="0">
                          <a:effectLst/>
                          <a:latin typeface="Assistant" pitchFamily="2" charset="-79"/>
                          <a:cs typeface="Assistant" pitchFamily="2" charset="-79"/>
                        </a:rPr>
                        <a:t>NIS</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rtl="1" fontAlgn="b"/>
                      <a:r>
                        <a:rPr lang="he-IL" sz="1100" b="1" u="sng" strike="noStrike" dirty="0">
                          <a:effectLst/>
                          <a:latin typeface="Assistant" pitchFamily="2" charset="-79"/>
                          <a:cs typeface="Assistant" pitchFamily="2" charset="-79"/>
                        </a:rPr>
                        <a:t>1-6/22</a:t>
                      </a:r>
                      <a:endParaRPr lang="he-IL" sz="1100" b="1" i="0" u="sng"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rtl="1" fontAlgn="b"/>
                      <a:r>
                        <a:rPr lang="he-IL" sz="1100" b="1" u="sng" strike="noStrike" dirty="0">
                          <a:effectLst/>
                          <a:latin typeface="Assistant" pitchFamily="2" charset="-79"/>
                          <a:cs typeface="Assistant" pitchFamily="2" charset="-79"/>
                        </a:rPr>
                        <a:t>7-12/22</a:t>
                      </a:r>
                      <a:endParaRPr lang="he-IL" sz="1100" b="1" i="0" u="sng"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r" rtl="1"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561036318"/>
                  </a:ext>
                </a:extLst>
              </a:tr>
              <a:tr h="319431">
                <a:tc>
                  <a:txBody>
                    <a:bodyPr/>
                    <a:lstStyle/>
                    <a:p>
                      <a:pPr algn="ctr" rtl="1" fontAlgn="b"/>
                      <a:r>
                        <a:rPr lang="he-IL" sz="1100" b="1" i="0" u="none" strike="noStrike" dirty="0">
                          <a:solidFill>
                            <a:schemeClr val="accent6">
                              <a:lumMod val="75000"/>
                            </a:schemeClr>
                          </a:solidFill>
                          <a:effectLst/>
                          <a:latin typeface="Assistant" pitchFamily="2" charset="-79"/>
                          <a:cs typeface="Assistant" pitchFamily="2" charset="-79"/>
                        </a:rPr>
                        <a:t>40%</a:t>
                      </a:r>
                    </a:p>
                  </a:txBody>
                  <a:tcPr marL="9525" marR="9525" marT="9525" marB="0" anchor="b"/>
                </a:tc>
                <a:tc>
                  <a:txBody>
                    <a:bodyPr/>
                    <a:lstStyle/>
                    <a:p>
                      <a:pPr algn="ctr" rtl="1" fontAlgn="b"/>
                      <a:r>
                        <a:rPr lang="he-IL" sz="1100" b="1" i="0" u="none" strike="noStrike" dirty="0">
                          <a:solidFill>
                            <a:schemeClr val="accent6">
                              <a:lumMod val="75000"/>
                            </a:schemeClr>
                          </a:solidFill>
                          <a:effectLst/>
                          <a:latin typeface="Assistant" pitchFamily="2" charset="-79"/>
                          <a:cs typeface="Assistant" pitchFamily="2" charset="-79"/>
                        </a:rPr>
                        <a:t>5,143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i="0" u="none" strike="noStrike" dirty="0">
                          <a:solidFill>
                            <a:srgbClr val="000000"/>
                          </a:solidFill>
                          <a:effectLst/>
                          <a:latin typeface="Assistant" pitchFamily="2" charset="-79"/>
                          <a:cs typeface="Assistant" pitchFamily="2" charset="-79"/>
                        </a:rPr>
                        <a:t>12,930</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i="0" u="none" strike="noStrike" dirty="0">
                          <a:solidFill>
                            <a:srgbClr val="000000"/>
                          </a:solidFill>
                          <a:effectLst/>
                          <a:latin typeface="Assistant" pitchFamily="2" charset="-79"/>
                          <a:cs typeface="Assistant" pitchFamily="2" charset="-79"/>
                        </a:rPr>
                        <a:t>18,073</a:t>
                      </a:r>
                    </a:p>
                  </a:txBody>
                  <a:tcPr marL="9525" marR="9525" marT="9525" marB="0" anchor="b"/>
                </a:tc>
                <a:tc>
                  <a:txBody>
                    <a:bodyPr/>
                    <a:lstStyle/>
                    <a:p>
                      <a:pPr algn="l" rtl="0" fontAlgn="b"/>
                      <a:r>
                        <a:rPr lang="en-US" sz="1200" b="1" i="0" u="none" strike="noStrike" dirty="0">
                          <a:solidFill>
                            <a:srgbClr val="00B050"/>
                          </a:solidFill>
                          <a:effectLst/>
                          <a:latin typeface="Assistant" pitchFamily="2" charset="-79"/>
                          <a:cs typeface="Assistant" pitchFamily="2" charset="-79"/>
                        </a:rPr>
                        <a:t>Gross revenue</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151047458"/>
                  </a:ext>
                </a:extLst>
              </a:tr>
              <a:tr h="319431">
                <a:tc>
                  <a:txBody>
                    <a:bodyPr/>
                    <a:lstStyle/>
                    <a:p>
                      <a:pPr algn="ctr" rtl="1" fontAlgn="b"/>
                      <a:r>
                        <a:rPr lang="he-IL" sz="1100" b="1" i="0" u="none" strike="noStrike" dirty="0">
                          <a:solidFill>
                            <a:schemeClr val="accent6">
                              <a:lumMod val="75000"/>
                            </a:schemeClr>
                          </a:solidFill>
                          <a:effectLst/>
                          <a:latin typeface="Assistant" pitchFamily="2" charset="-79"/>
                          <a:cs typeface="Assistant" pitchFamily="2" charset="-79"/>
                        </a:rPr>
                        <a:t>(32%)</a:t>
                      </a:r>
                    </a:p>
                  </a:txBody>
                  <a:tcPr marL="9525" marR="9525" marT="9525" marB="0" anchor="b"/>
                </a:tc>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3,314</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u="none" strike="noStrike" dirty="0">
                          <a:effectLst/>
                          <a:latin typeface="Assistant" pitchFamily="2" charset="-79"/>
                          <a:cs typeface="Assistant" pitchFamily="2" charset="-79"/>
                        </a:rPr>
                        <a:t>(10,244)</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u="none" strike="noStrike" dirty="0">
                          <a:effectLst/>
                          <a:latin typeface="Assistant" pitchFamily="2" charset="-79"/>
                          <a:cs typeface="Assistant" pitchFamily="2" charset="-79"/>
                        </a:rPr>
                        <a:t>(6,930)</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b="1" u="none" strike="noStrike" dirty="0">
                          <a:solidFill>
                            <a:srgbClr val="00B050"/>
                          </a:solidFill>
                          <a:effectLst/>
                          <a:latin typeface="Assistant" pitchFamily="2" charset="-79"/>
                          <a:cs typeface="Assistant" pitchFamily="2" charset="-79"/>
                        </a:rPr>
                        <a:t>Reported net loss</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700716299"/>
                  </a:ext>
                </a:extLst>
              </a:tr>
              <a:tr h="303461">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22014506"/>
                  </a:ext>
                </a:extLst>
              </a:tr>
              <a:tr h="303461">
                <a:tc>
                  <a:txBody>
                    <a:bodyPr/>
                    <a:lstStyle/>
                    <a:p>
                      <a:pPr algn="ctr" rtl="1" fontAlgn="b"/>
                      <a:r>
                        <a:rPr lang="he-IL" sz="1100" u="none" strike="noStrike" dirty="0">
                          <a:effectLst/>
                          <a:latin typeface="Assistant" pitchFamily="2" charset="-79"/>
                          <a:cs typeface="Assistant" pitchFamily="2" charset="-79"/>
                        </a:rPr>
                        <a:t>(50%)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(486)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973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487</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Depreciation and amortization</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041017346"/>
                  </a:ext>
                </a:extLst>
              </a:tr>
              <a:tr h="303461">
                <a:tc>
                  <a:txBody>
                    <a:bodyPr/>
                    <a:lstStyle/>
                    <a:p>
                      <a:pPr algn="ctr" rtl="1" fontAlgn="b"/>
                      <a:r>
                        <a:rPr lang="he-IL" sz="1100" u="none" strike="noStrike" dirty="0">
                          <a:effectLst/>
                          <a:latin typeface="Assistant" pitchFamily="2" charset="-79"/>
                          <a:cs typeface="Assistant" pitchFamily="2" charset="-79"/>
                        </a:rPr>
                        <a:t>26%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34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134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168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Legal expenses for settling a lawsuit</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722361049"/>
                  </a:ext>
                </a:extLst>
              </a:tr>
              <a:tr h="303461">
                <a:tc>
                  <a:txBody>
                    <a:bodyPr/>
                    <a:lstStyle/>
                    <a:p>
                      <a:pPr algn="ctr" rtl="1" fontAlgn="b"/>
                      <a:r>
                        <a:rPr lang="he-IL" sz="1100" u="none" strike="noStrike" dirty="0">
                          <a:effectLst/>
                          <a:latin typeface="Assistant" pitchFamily="2" charset="-79"/>
                          <a:cs typeface="Assistant" pitchFamily="2" charset="-79"/>
                        </a:rPr>
                        <a:t>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25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388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413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Share-based payment</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818041304"/>
                  </a:ext>
                </a:extLst>
              </a:tr>
              <a:tr h="578170">
                <a:tc>
                  <a:txBody>
                    <a:bodyPr/>
                    <a:lstStyle/>
                    <a:p>
                      <a:pPr algn="ctr" rtl="1" fontAlgn="b"/>
                      <a:r>
                        <a:rPr lang="he-IL" sz="1100" u="none" strike="noStrike" dirty="0">
                          <a:effectLst/>
                          <a:latin typeface="Assistant" pitchFamily="2" charset="-79"/>
                          <a:cs typeface="Assistant" pitchFamily="2" charset="-79"/>
                        </a:rPr>
                        <a:t>118%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850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720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1,570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One-time costs for an international bank license and international line of credit</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317906760"/>
                  </a:ext>
                </a:extLst>
              </a:tr>
              <a:tr h="303461">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243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10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253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Income taxes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11169230"/>
                  </a:ext>
                </a:extLst>
              </a:tr>
              <a:tr h="303461">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308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308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Share-based advertising expenses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686907734"/>
                  </a:ext>
                </a:extLst>
              </a:tr>
              <a:tr h="640171">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(675)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837</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endParaRPr lang="en-US" sz="1200" u="none" strike="noStrike" dirty="0">
                        <a:solidFill>
                          <a:srgbClr val="00B050"/>
                        </a:solidFill>
                        <a:effectLst/>
                        <a:latin typeface="Assistant" pitchFamily="2" charset="-79"/>
                        <a:cs typeface="Assistant" pitchFamily="2" charset="-79"/>
                      </a:endParaRPr>
                    </a:p>
                    <a:p>
                      <a:pPr algn="l" rtl="0" fontAlgn="b"/>
                      <a:r>
                        <a:rPr lang="en-US" sz="1200" u="none" strike="noStrike" dirty="0">
                          <a:solidFill>
                            <a:srgbClr val="00B050"/>
                          </a:solidFill>
                          <a:effectLst/>
                          <a:latin typeface="Assistant" pitchFamily="2" charset="-79"/>
                          <a:cs typeface="Assistant" pitchFamily="2" charset="-79"/>
                        </a:rPr>
                        <a:t>Net financing expenses that are not attributable to current activity</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020153503"/>
                  </a:ext>
                </a:extLst>
              </a:tr>
              <a:tr h="319431">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(67%)</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tc>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5,800</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u="none" strike="noStrike" dirty="0">
                          <a:effectLst/>
                          <a:latin typeface="Assistant" pitchFamily="2" charset="-79"/>
                          <a:cs typeface="Assistant" pitchFamily="2" charset="-79"/>
                        </a:rPr>
                        <a:t>(8,694)</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u="none" strike="noStrike" dirty="0">
                          <a:effectLst/>
                          <a:latin typeface="Assistant" pitchFamily="2" charset="-79"/>
                          <a:cs typeface="Assistant" pitchFamily="2" charset="-79"/>
                        </a:rPr>
                        <a:t>(2,894)</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0" fontAlgn="b"/>
                      <a:r>
                        <a:rPr lang="en-US" sz="1200" b="1" u="none" strike="noStrike" dirty="0">
                          <a:solidFill>
                            <a:srgbClr val="00B050"/>
                          </a:solidFill>
                          <a:effectLst/>
                          <a:latin typeface="Assistant" pitchFamily="2" charset="-79"/>
                          <a:cs typeface="Assistant" pitchFamily="2" charset="-79"/>
                        </a:rPr>
                        <a:t>Adjusted EBITDA</a:t>
                      </a:r>
                      <a:endParaRPr lang="en-US" sz="1200" b="1"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100863616"/>
                  </a:ext>
                </a:extLst>
              </a:tr>
            </a:tbl>
          </a:graphicData>
        </a:graphic>
      </p:graphicFrame>
    </p:spTree>
    <p:extLst>
      <p:ext uri="{BB962C8B-B14F-4D97-AF65-F5344CB8AC3E}">
        <p14:creationId xmlns:p14="http://schemas.microsoft.com/office/powerpoint/2010/main" val="156439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פינות מעוגלות 4">
            <a:extLst>
              <a:ext uri="{FF2B5EF4-FFF2-40B4-BE49-F238E27FC236}">
                <a16:creationId xmlns:a16="http://schemas.microsoft.com/office/drawing/2014/main" id="{2C30865B-967D-6E47-A543-95A3E655545D}"/>
              </a:ext>
            </a:extLst>
          </p:cNvPr>
          <p:cNvSpPr/>
          <p:nvPr/>
        </p:nvSpPr>
        <p:spPr>
          <a:xfrm>
            <a:off x="2447582" y="1000716"/>
            <a:ext cx="7169123" cy="5480961"/>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9741655" y="5854045"/>
            <a:ext cx="2263362" cy="677108"/>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Assistant Light" pitchFamily="2" charset="-79"/>
                <a:ea typeface="+mn-ea"/>
                <a:cs typeface="Assistant Light" pitchFamily="2" charset="-79"/>
              </a:rPr>
              <a:t>Financial data in thousands of NIS as of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Assistant Light" pitchFamily="2" charset="-79"/>
                <a:ea typeface="+mn-ea"/>
                <a:cs typeface="Assistant Light" pitchFamily="2" charset="-79"/>
              </a:rPr>
              <a:t>December 31, 2022</a:t>
            </a: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3">
            <a:extLst>
              <a:ext uri="{FF2B5EF4-FFF2-40B4-BE49-F238E27FC236}">
                <a16:creationId xmlns:a16="http://schemas.microsoft.com/office/drawing/2014/main" id="{893F5D4F-E150-1142-897B-7F4308F93D43}"/>
              </a:ext>
            </a:extLst>
          </p:cNvPr>
          <p:cNvSpPr txBox="1"/>
          <p:nvPr/>
        </p:nvSpPr>
        <p:spPr>
          <a:xfrm>
            <a:off x="2795273" y="1307425"/>
            <a:ext cx="6601454" cy="83099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br>
              <a:rPr lang="en-US" sz="2000" dirty="0"/>
            </a:br>
            <a:br>
              <a:rPr lang="en-US" sz="1400" dirty="0"/>
            </a:b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3" name="טבלה 2">
            <a:extLst>
              <a:ext uri="{FF2B5EF4-FFF2-40B4-BE49-F238E27FC236}">
                <a16:creationId xmlns:a16="http://schemas.microsoft.com/office/drawing/2014/main" id="{F4A91CC4-0BA8-857F-322F-1B314C1E5879}"/>
              </a:ext>
            </a:extLst>
          </p:cNvPr>
          <p:cNvGraphicFramePr>
            <a:graphicFrameLocks noGrp="1"/>
          </p:cNvGraphicFramePr>
          <p:nvPr>
            <p:extLst>
              <p:ext uri="{D42A27DB-BD31-4B8C-83A1-F6EECF244321}">
                <p14:modId xmlns:p14="http://schemas.microsoft.com/office/powerpoint/2010/main" val="810436806"/>
              </p:ext>
            </p:extLst>
          </p:nvPr>
        </p:nvGraphicFramePr>
        <p:xfrm>
          <a:off x="3305797" y="1121791"/>
          <a:ext cx="5941898" cy="5581671"/>
        </p:xfrm>
        <a:graphic>
          <a:graphicData uri="http://schemas.openxmlformats.org/drawingml/2006/table">
            <a:tbl>
              <a:tblPr>
                <a:tableStyleId>{6E25E649-3F16-4E02-A733-19D2CDBF48F0}</a:tableStyleId>
              </a:tblPr>
              <a:tblGrid>
                <a:gridCol w="610361">
                  <a:extLst>
                    <a:ext uri="{9D8B030D-6E8A-4147-A177-3AD203B41FA5}">
                      <a16:colId xmlns:a16="http://schemas.microsoft.com/office/drawing/2014/main" val="987930598"/>
                    </a:ext>
                  </a:extLst>
                </a:gridCol>
                <a:gridCol w="665138">
                  <a:extLst>
                    <a:ext uri="{9D8B030D-6E8A-4147-A177-3AD203B41FA5}">
                      <a16:colId xmlns:a16="http://schemas.microsoft.com/office/drawing/2014/main" val="127382168"/>
                    </a:ext>
                  </a:extLst>
                </a:gridCol>
                <a:gridCol w="897284">
                  <a:extLst>
                    <a:ext uri="{9D8B030D-6E8A-4147-A177-3AD203B41FA5}">
                      <a16:colId xmlns:a16="http://schemas.microsoft.com/office/drawing/2014/main" val="2649231005"/>
                    </a:ext>
                  </a:extLst>
                </a:gridCol>
                <a:gridCol w="899893">
                  <a:extLst>
                    <a:ext uri="{9D8B030D-6E8A-4147-A177-3AD203B41FA5}">
                      <a16:colId xmlns:a16="http://schemas.microsoft.com/office/drawing/2014/main" val="1463521897"/>
                    </a:ext>
                  </a:extLst>
                </a:gridCol>
                <a:gridCol w="2869222">
                  <a:extLst>
                    <a:ext uri="{9D8B030D-6E8A-4147-A177-3AD203B41FA5}">
                      <a16:colId xmlns:a16="http://schemas.microsoft.com/office/drawing/2014/main" val="680627122"/>
                    </a:ext>
                  </a:extLst>
                </a:gridCol>
              </a:tblGrid>
              <a:tr h="383139">
                <a:tc gridSpan="2">
                  <a:txBody>
                    <a:bodyPr/>
                    <a:lstStyle/>
                    <a:p>
                      <a:pPr algn="ctr" rtl="1" fontAlgn="b"/>
                      <a:r>
                        <a:rPr lang="en-US" sz="1100" b="1" u="none" strike="noStrike" dirty="0">
                          <a:effectLst/>
                          <a:latin typeface="Assistant" pitchFamily="2" charset="-79"/>
                          <a:cs typeface="Assistant" pitchFamily="2" charset="-79"/>
                        </a:rPr>
                        <a:t>Change</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pPr rtl="1"/>
                      <a:endParaRPr lang="he-IL"/>
                    </a:p>
                  </a:txBody>
                  <a:tcPr/>
                </a:tc>
                <a:tc>
                  <a:txBody>
                    <a:bodyPr/>
                    <a:lstStyle/>
                    <a:p>
                      <a:pPr algn="l" fontAlgn="b"/>
                      <a:r>
                        <a:rPr lang="he-IL" sz="1100" b="1" u="none" strike="noStrike" dirty="0">
                          <a:effectLst/>
                          <a:latin typeface="Assistant" pitchFamily="2" charset="-79"/>
                          <a:cs typeface="Assistant" pitchFamily="2" charset="-79"/>
                        </a:rPr>
                        <a:t> </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l" fontAlgn="b"/>
                      <a:r>
                        <a:rPr lang="he-IL" sz="1100" b="1" u="none" strike="noStrike" dirty="0">
                          <a:effectLst/>
                          <a:latin typeface="Assistant" pitchFamily="2" charset="-79"/>
                          <a:cs typeface="Assistant" pitchFamily="2" charset="-79"/>
                        </a:rPr>
                        <a:t> </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l"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899416324"/>
                  </a:ext>
                </a:extLst>
              </a:tr>
              <a:tr h="383139">
                <a:tc>
                  <a:txBody>
                    <a:bodyPr/>
                    <a:lstStyle/>
                    <a:p>
                      <a:pPr algn="ctr" rtl="1" fontAlgn="b"/>
                      <a:r>
                        <a:rPr lang="he-IL" sz="1100" b="1" u="none" strike="noStrike" dirty="0">
                          <a:effectLst/>
                          <a:latin typeface="Assistant" pitchFamily="2" charset="-79"/>
                          <a:cs typeface="Assistant" pitchFamily="2" charset="-79"/>
                        </a:rPr>
                        <a:t>%</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1" fontAlgn="b"/>
                      <a:r>
                        <a:rPr lang="en-US" sz="1100" b="1" u="none" strike="noStrike" dirty="0">
                          <a:effectLst/>
                          <a:latin typeface="Assistant" pitchFamily="2" charset="-79"/>
                          <a:cs typeface="Assistant" pitchFamily="2" charset="-79"/>
                        </a:rPr>
                        <a:t>NIS</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rtl="1" fontAlgn="b"/>
                      <a:r>
                        <a:rPr lang="he-IL" sz="1100" b="1" u="sng" strike="noStrike" dirty="0">
                          <a:effectLst/>
                          <a:latin typeface="Assistant" pitchFamily="2" charset="-79"/>
                          <a:cs typeface="Assistant" pitchFamily="2" charset="-79"/>
                        </a:rPr>
                        <a:t>2021</a:t>
                      </a:r>
                      <a:endParaRPr lang="he-IL" sz="1100" b="1" i="0" u="sng"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rtl="1" fontAlgn="b"/>
                      <a:r>
                        <a:rPr lang="he-IL" sz="1100" b="1" u="sng" strike="noStrike" dirty="0">
                          <a:effectLst/>
                          <a:latin typeface="Assistant" pitchFamily="2" charset="-79"/>
                          <a:cs typeface="Assistant" pitchFamily="2" charset="-79"/>
                        </a:rPr>
                        <a:t>2022</a:t>
                      </a:r>
                      <a:endParaRPr lang="he-IL" sz="1100" b="1" i="0" u="sng"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911371650"/>
                  </a:ext>
                </a:extLst>
              </a:tr>
              <a:tr h="383139">
                <a:tc>
                  <a:txBody>
                    <a:bodyPr/>
                    <a:lstStyle/>
                    <a:p>
                      <a:pPr algn="ctr" fontAlgn="b"/>
                      <a:r>
                        <a:rPr lang="he-IL" sz="1100" b="1" i="0" u="none" strike="noStrike" dirty="0">
                          <a:solidFill>
                            <a:schemeClr val="accent6">
                              <a:lumMod val="75000"/>
                            </a:schemeClr>
                          </a:solidFill>
                          <a:effectLst/>
                          <a:latin typeface="Assistant" pitchFamily="2" charset="-79"/>
                          <a:cs typeface="Assistant" pitchFamily="2" charset="-79"/>
                        </a:rPr>
                        <a:t>75%</a:t>
                      </a:r>
                    </a:p>
                  </a:txBody>
                  <a:tcPr marL="9525" marR="9525" marT="9525" marB="0" anchor="b"/>
                </a:tc>
                <a:tc>
                  <a:txBody>
                    <a:bodyPr/>
                    <a:lstStyle/>
                    <a:p>
                      <a:pPr algn="ctr" fontAlgn="b"/>
                      <a:r>
                        <a:rPr lang="he-IL" sz="1100" b="1" i="0" u="none" strike="noStrike" dirty="0">
                          <a:solidFill>
                            <a:schemeClr val="accent6">
                              <a:lumMod val="75000"/>
                            </a:schemeClr>
                          </a:solidFill>
                          <a:effectLst/>
                          <a:latin typeface="Assistant" pitchFamily="2" charset="-79"/>
                          <a:cs typeface="Assistant" pitchFamily="2" charset="-79"/>
                        </a:rPr>
                        <a:t>13,312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i="0" u="none" strike="noStrike" dirty="0">
                          <a:solidFill>
                            <a:srgbClr val="000000"/>
                          </a:solidFill>
                          <a:effectLst/>
                          <a:latin typeface="Assistant" pitchFamily="2" charset="-79"/>
                          <a:cs typeface="Assistant" pitchFamily="2" charset="-79"/>
                        </a:rPr>
                        <a:t>17,691</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i="0" u="none" strike="noStrike" dirty="0">
                          <a:solidFill>
                            <a:srgbClr val="000000"/>
                          </a:solidFill>
                          <a:effectLst/>
                          <a:latin typeface="Assistant" pitchFamily="2" charset="-79"/>
                          <a:cs typeface="Assistant" pitchFamily="2" charset="-79"/>
                        </a:rPr>
                        <a:t>31,003</a:t>
                      </a:r>
                    </a:p>
                  </a:txBody>
                  <a:tcPr marL="9525" marR="9525" marT="9525" marB="0" anchor="b"/>
                </a:tc>
                <a:tc>
                  <a:txBody>
                    <a:bodyPr/>
                    <a:lstStyle/>
                    <a:p>
                      <a:pPr algn="l" rtl="0" fontAlgn="b"/>
                      <a:r>
                        <a:rPr lang="en-US" sz="1200" b="1" i="0" u="none" strike="noStrike" dirty="0">
                          <a:solidFill>
                            <a:srgbClr val="00B050"/>
                          </a:solidFill>
                          <a:effectLst/>
                          <a:latin typeface="Assistant" pitchFamily="2" charset="-79"/>
                          <a:cs typeface="Assistant" pitchFamily="2" charset="-79"/>
                        </a:rPr>
                        <a:t>Gross revenue</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306093549"/>
                  </a:ext>
                </a:extLst>
              </a:tr>
              <a:tr h="383139">
                <a:tc>
                  <a:txBody>
                    <a:bodyPr/>
                    <a:lstStyle/>
                    <a:p>
                      <a:pPr algn="ctr" fontAlgn="b"/>
                      <a:r>
                        <a:rPr lang="he-IL" sz="1100" b="1" u="none" strike="noStrike" dirty="0">
                          <a:solidFill>
                            <a:schemeClr val="accent6">
                              <a:lumMod val="75000"/>
                            </a:schemeClr>
                          </a:solidFill>
                          <a:effectLst/>
                          <a:latin typeface="Assistant" pitchFamily="2" charset="-79"/>
                          <a:cs typeface="Assistant" pitchFamily="2" charset="-79"/>
                        </a:rPr>
                        <a:t>(18%)</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tc>
                <a:tc>
                  <a:txBody>
                    <a:bodyPr/>
                    <a:lstStyle/>
                    <a:p>
                      <a:pPr algn="ctr" fontAlgn="b"/>
                      <a:r>
                        <a:rPr lang="he-IL" sz="1100" b="1" u="none" strike="noStrike" dirty="0">
                          <a:solidFill>
                            <a:schemeClr val="accent6">
                              <a:lumMod val="75000"/>
                            </a:schemeClr>
                          </a:solidFill>
                          <a:effectLst/>
                          <a:latin typeface="Assistant" pitchFamily="2" charset="-79"/>
                          <a:cs typeface="Assistant" pitchFamily="2" charset="-79"/>
                        </a:rPr>
                        <a:t>3,718</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u="none" strike="noStrike" dirty="0">
                          <a:effectLst/>
                          <a:latin typeface="Assistant" pitchFamily="2" charset="-79"/>
                          <a:cs typeface="Assistant" pitchFamily="2" charset="-79"/>
                        </a:rPr>
                        <a:t>(20,892)</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u="none" strike="noStrike" dirty="0">
                          <a:effectLst/>
                          <a:latin typeface="Assistant" pitchFamily="2" charset="-79"/>
                          <a:cs typeface="Assistant" pitchFamily="2" charset="-79"/>
                        </a:rPr>
                        <a:t>(17,174)</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b="1" u="none" strike="noStrike" dirty="0">
                          <a:solidFill>
                            <a:srgbClr val="00B050"/>
                          </a:solidFill>
                          <a:effectLst/>
                          <a:latin typeface="Assistant" pitchFamily="2" charset="-79"/>
                          <a:cs typeface="Assistant" pitchFamily="2" charset="-79"/>
                        </a:rPr>
                        <a:t>Reported net loss</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803485590"/>
                  </a:ext>
                </a:extLst>
              </a:tr>
              <a:tr h="363981">
                <a:tc>
                  <a:txBody>
                    <a:bodyPr/>
                    <a:lstStyle/>
                    <a:p>
                      <a:pPr algn="l"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defTabSz="914400" rtl="1" eaLnBrk="1" fontAlgn="b" latinLnBrk="0" hangingPunct="1"/>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272025327"/>
                  </a:ext>
                </a:extLst>
              </a:tr>
              <a:tr h="363981">
                <a:tc>
                  <a:txBody>
                    <a:bodyPr/>
                    <a:lstStyle/>
                    <a:p>
                      <a:pPr algn="ctr" rtl="1" fontAlgn="b"/>
                      <a:r>
                        <a:rPr lang="en-US" sz="1100" u="none" strike="noStrike" dirty="0">
                          <a:effectLst/>
                          <a:latin typeface="Assistant" pitchFamily="2" charset="-79"/>
                          <a:cs typeface="Assistant" pitchFamily="2" charset="-79"/>
                        </a:rPr>
                        <a:t>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63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1,397</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1,460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he-IL" sz="1200" u="none" strike="noStrike" dirty="0">
                          <a:solidFill>
                            <a:srgbClr val="00B050"/>
                          </a:solidFill>
                          <a:effectLst/>
                          <a:latin typeface="Assistant" pitchFamily="2" charset="-79"/>
                          <a:cs typeface="Assistant" pitchFamily="2" charset="-79"/>
                        </a:rPr>
                        <a:t> </a:t>
                      </a:r>
                      <a:r>
                        <a:rPr lang="en-US" sz="1200" u="none" strike="noStrike" dirty="0">
                          <a:solidFill>
                            <a:srgbClr val="00B050"/>
                          </a:solidFill>
                          <a:effectLst/>
                          <a:latin typeface="Assistant" pitchFamily="2" charset="-79"/>
                          <a:cs typeface="Assistant" pitchFamily="2" charset="-79"/>
                        </a:rPr>
                        <a:t>Depreciation and amortization</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389396105"/>
                  </a:ext>
                </a:extLst>
              </a:tr>
              <a:tr h="363981">
                <a:tc>
                  <a:txBody>
                    <a:bodyPr/>
                    <a:lstStyle/>
                    <a:p>
                      <a:pPr algn="ctr" rtl="1" fontAlgn="b"/>
                      <a:r>
                        <a:rPr lang="en-US" sz="1100" u="none" strike="noStrike" dirty="0">
                          <a:effectLst/>
                          <a:latin typeface="Assistant" pitchFamily="2" charset="-79"/>
                          <a:cs typeface="Assistant" pitchFamily="2" charset="-79"/>
                        </a:rPr>
                        <a:t>66%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120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182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301</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Legal expenses for settling a lawsuit</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653040687"/>
                  </a:ext>
                </a:extLst>
              </a:tr>
              <a:tr h="363981">
                <a:tc>
                  <a:txBody>
                    <a:bodyPr/>
                    <a:lstStyle/>
                    <a:p>
                      <a:pPr algn="ctr" rtl="1" fontAlgn="b"/>
                      <a:r>
                        <a:rPr lang="he-IL" sz="1100" u="none" strike="noStrike" dirty="0">
                          <a:effectLst/>
                          <a:latin typeface="Assistant" pitchFamily="2" charset="-79"/>
                          <a:cs typeface="Assistant" pitchFamily="2" charset="-79"/>
                        </a:rPr>
                        <a:t>24%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155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646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801</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he-IL" sz="1200" u="none" strike="noStrike" dirty="0">
                          <a:solidFill>
                            <a:srgbClr val="00B050"/>
                          </a:solidFill>
                          <a:effectLst/>
                          <a:latin typeface="Assistant" pitchFamily="2" charset="-79"/>
                          <a:cs typeface="Assistant" pitchFamily="2" charset="-79"/>
                        </a:rPr>
                        <a:t> </a:t>
                      </a:r>
                      <a:r>
                        <a:rPr lang="en-US" sz="1200" u="none" strike="noStrike" dirty="0">
                          <a:solidFill>
                            <a:srgbClr val="00B050"/>
                          </a:solidFill>
                          <a:effectLst/>
                          <a:latin typeface="Assistant" pitchFamily="2" charset="-79"/>
                          <a:cs typeface="Assistant" pitchFamily="2" charset="-79"/>
                        </a:rPr>
                        <a:t>Share-based payment</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263456446"/>
                  </a:ext>
                </a:extLst>
              </a:tr>
              <a:tr h="416062">
                <a:tc>
                  <a:txBody>
                    <a:bodyPr/>
                    <a:lstStyle/>
                    <a:p>
                      <a:pPr algn="ctr" rtl="1" fontAlgn="b"/>
                      <a:r>
                        <a:rPr lang="en-US" sz="1100" u="none" strike="noStrike" dirty="0">
                          <a:effectLst/>
                          <a:latin typeface="Assistant" pitchFamily="2" charset="-79"/>
                          <a:cs typeface="Assistant" pitchFamily="2" charset="-79"/>
                        </a:rPr>
                        <a:t>209%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1,548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742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2,290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he-IL" sz="1200" u="none" strike="noStrike" dirty="0">
                          <a:solidFill>
                            <a:srgbClr val="00B050"/>
                          </a:solidFill>
                          <a:effectLst/>
                          <a:latin typeface="Assistant" pitchFamily="2" charset="-79"/>
                          <a:cs typeface="Assistant" pitchFamily="2" charset="-79"/>
                        </a:rPr>
                        <a:t> </a:t>
                      </a:r>
                      <a:endParaRPr lang="en-US" sz="1200" u="none" strike="noStrike" dirty="0">
                        <a:solidFill>
                          <a:srgbClr val="00B050"/>
                        </a:solidFill>
                        <a:effectLst/>
                        <a:latin typeface="Assistant" pitchFamily="2" charset="-79"/>
                        <a:cs typeface="Assistant" pitchFamily="2" charset="-79"/>
                      </a:endParaRPr>
                    </a:p>
                    <a:p>
                      <a:pPr algn="l" rtl="0" fontAlgn="b"/>
                      <a:endParaRPr lang="en-US" sz="1200" u="none" strike="noStrike" dirty="0">
                        <a:solidFill>
                          <a:srgbClr val="00B050"/>
                        </a:solidFill>
                        <a:effectLst/>
                        <a:latin typeface="Assistant" pitchFamily="2" charset="-79"/>
                        <a:cs typeface="Assistant" pitchFamily="2" charset="-79"/>
                      </a:endParaRPr>
                    </a:p>
                    <a:p>
                      <a:pPr algn="l" rtl="0" fontAlgn="b"/>
                      <a:r>
                        <a:rPr lang="en-US" sz="1200" u="none" strike="noStrike" dirty="0">
                          <a:solidFill>
                            <a:srgbClr val="00B050"/>
                          </a:solidFill>
                          <a:effectLst/>
                          <a:latin typeface="Assistant" pitchFamily="2" charset="-79"/>
                          <a:cs typeface="Assistant" pitchFamily="2" charset="-79"/>
                        </a:rPr>
                        <a:t>One-time costs for obtaining an international bank license and international credit line</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002786349"/>
                  </a:ext>
                </a:extLst>
              </a:tr>
              <a:tr h="363981">
                <a:tc>
                  <a:txBody>
                    <a:bodyPr/>
                    <a:lstStyle/>
                    <a:p>
                      <a:pPr algn="ctr" rtl="1" fontAlgn="b"/>
                      <a:r>
                        <a:rPr lang="he-IL" sz="1100" u="none" strike="noStrike" dirty="0">
                          <a:effectLst/>
                          <a:latin typeface="Assistant" pitchFamily="2" charset="-79"/>
                          <a:cs typeface="Assistant" pitchFamily="2" charset="-79"/>
                        </a:rPr>
                        <a:t>(</a:t>
                      </a:r>
                      <a:r>
                        <a:rPr lang="en-US" sz="1100" u="none" strike="noStrike" dirty="0">
                          <a:effectLst/>
                          <a:latin typeface="Assistant" pitchFamily="2" charset="-79"/>
                          <a:cs typeface="Assistant" pitchFamily="2" charset="-79"/>
                        </a:rPr>
                        <a:t>(19%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(61)</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324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263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Income taxes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362492012"/>
                  </a:ext>
                </a:extLst>
              </a:tr>
              <a:tr h="363981">
                <a:tc>
                  <a:txBody>
                    <a:bodyPr/>
                    <a:lstStyle/>
                    <a:p>
                      <a:pPr algn="ctr" rtl="1" fontAlgn="b"/>
                      <a:r>
                        <a:rPr lang="en-US" sz="1100" u="none" strike="noStrike" dirty="0">
                          <a:effectLst/>
                          <a:latin typeface="Assistant" pitchFamily="2" charset="-79"/>
                          <a:cs typeface="Assistant" pitchFamily="2" charset="-79"/>
                        </a:rPr>
                        <a:t>50%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(314)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622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308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solidFill>
                            <a:srgbClr val="00B050"/>
                          </a:solidFill>
                          <a:effectLst/>
                          <a:latin typeface="Assistant" pitchFamily="2" charset="-79"/>
                          <a:cs typeface="Assistant" pitchFamily="2" charset="-79"/>
                        </a:rPr>
                        <a:t>Noncash advertising expenses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89308262"/>
                  </a:ext>
                </a:extLst>
              </a:tr>
              <a:tr h="618346">
                <a:tc>
                  <a:txBody>
                    <a:bodyPr/>
                    <a:lstStyle/>
                    <a:p>
                      <a:pPr algn="ctr" rtl="1" fontAlgn="b"/>
                      <a:r>
                        <a:rPr lang="en-US" sz="1100" b="0" i="0" u="none" strike="noStrike" dirty="0">
                          <a:solidFill>
                            <a:srgbClr val="000000"/>
                          </a:solidFill>
                          <a:effectLst/>
                          <a:latin typeface="Assistant" pitchFamily="2" charset="-79"/>
                          <a:cs typeface="Assistant" pitchFamily="2" charset="-79"/>
                        </a:rPr>
                        <a:t>(82%)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en-US" sz="1100" b="0" i="0" u="none" strike="noStrike" dirty="0">
                          <a:solidFill>
                            <a:srgbClr val="000000"/>
                          </a:solidFill>
                          <a:effectLst/>
                          <a:latin typeface="Assistant" pitchFamily="2" charset="-79"/>
                          <a:cs typeface="Assistant" pitchFamily="2" charset="-79"/>
                        </a:rPr>
                        <a:t>(736)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898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162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endParaRPr lang="en-US" sz="1200" u="none" strike="noStrike" dirty="0">
                        <a:solidFill>
                          <a:srgbClr val="00B050"/>
                        </a:solidFill>
                        <a:effectLst/>
                        <a:latin typeface="Assistant" pitchFamily="2" charset="-79"/>
                        <a:cs typeface="Assistant" pitchFamily="2" charset="-79"/>
                      </a:endParaRPr>
                    </a:p>
                    <a:p>
                      <a:pPr algn="l" rtl="0" fontAlgn="b"/>
                      <a:endParaRPr lang="en-US" sz="1200" u="none" strike="noStrike" dirty="0">
                        <a:solidFill>
                          <a:srgbClr val="00B050"/>
                        </a:solidFill>
                        <a:effectLst/>
                        <a:latin typeface="Assistant" pitchFamily="2" charset="-79"/>
                        <a:cs typeface="Assistant" pitchFamily="2" charset="-79"/>
                      </a:endParaRPr>
                    </a:p>
                    <a:p>
                      <a:pPr algn="l" rtl="0" fontAlgn="b"/>
                      <a:r>
                        <a:rPr lang="en-US" sz="1200" u="none" strike="noStrike" dirty="0">
                          <a:solidFill>
                            <a:srgbClr val="00B050"/>
                          </a:solidFill>
                          <a:effectLst/>
                          <a:latin typeface="Assistant" pitchFamily="2" charset="-79"/>
                          <a:cs typeface="Assistant" pitchFamily="2" charset="-79"/>
                        </a:rPr>
                        <a:t>Net financing expenses that are not attributable to current activity</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165013109"/>
                  </a:ext>
                </a:extLst>
              </a:tr>
              <a:tr h="383139">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(28%)</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tc>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4,493</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u="none" strike="noStrike" dirty="0">
                          <a:effectLst/>
                          <a:latin typeface="Assistant" pitchFamily="2" charset="-79"/>
                          <a:cs typeface="Assistant" pitchFamily="2" charset="-79"/>
                        </a:rPr>
                        <a:t>(16,081)</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u="none" strike="noStrike" dirty="0">
                          <a:effectLst/>
                          <a:latin typeface="Assistant" pitchFamily="2" charset="-79"/>
                          <a:cs typeface="Assistant" pitchFamily="2" charset="-79"/>
                        </a:rPr>
                        <a:t>(</a:t>
                      </a:r>
                      <a:r>
                        <a:rPr lang="en-US" sz="1100" b="1" u="none" strike="noStrike" dirty="0">
                          <a:effectLst/>
                          <a:latin typeface="Assistant" pitchFamily="2" charset="-79"/>
                          <a:cs typeface="Assistant" pitchFamily="2" charset="-79"/>
                        </a:rPr>
                        <a:t>(11,589</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fontAlgn="b"/>
                      <a:r>
                        <a:rPr lang="en-US" sz="1100" b="1" u="none" strike="noStrike" dirty="0">
                          <a:effectLst/>
                          <a:latin typeface="Assistant" pitchFamily="2" charset="-79"/>
                          <a:cs typeface="Assistant" pitchFamily="2" charset="-79"/>
                        </a:rPr>
                        <a:t>Adjusted EBITDA</a:t>
                      </a:r>
                      <a:endParaRPr lang="en-US" sz="1100" b="1"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417802892"/>
                  </a:ext>
                </a:extLst>
              </a:tr>
            </a:tbl>
          </a:graphicData>
        </a:graphic>
      </p:graphicFrame>
      <p:sp>
        <p:nvSpPr>
          <p:cNvPr id="4" name="TextBox 28">
            <a:extLst>
              <a:ext uri="{FF2B5EF4-FFF2-40B4-BE49-F238E27FC236}">
                <a16:creationId xmlns:a16="http://schemas.microsoft.com/office/drawing/2014/main" id="{C55DADFD-DB95-2924-987D-750B29DB6D8C}"/>
              </a:ext>
            </a:extLst>
          </p:cNvPr>
          <p:cNvSpPr txBox="1"/>
          <p:nvPr/>
        </p:nvSpPr>
        <p:spPr>
          <a:xfrm>
            <a:off x="1775504" y="257129"/>
            <a:ext cx="9793538" cy="646331"/>
          </a:xfrm>
          <a:prstGeom prst="rect">
            <a:avLst/>
          </a:prstGeom>
          <a:noFill/>
        </p:spPr>
        <p:txBody>
          <a:bodyPr wrap="square" rtlCol="0">
            <a:spAutoFit/>
          </a:bodyPr>
          <a:lstStyle/>
          <a:p>
            <a:pPr algn="r" rtl="1" fontAlgn="b"/>
            <a:r>
              <a:rPr lang="he-IL" sz="3600" u="none" strike="noStrike" dirty="0">
                <a:effectLst/>
                <a:latin typeface="Assistant ExtraBold" pitchFamily="2" charset="-79"/>
                <a:cs typeface="Assistant ExtraBold" pitchFamily="2" charset="-79"/>
              </a:rPr>
              <a:t> </a:t>
            </a:r>
            <a:r>
              <a:rPr lang="en-US" sz="3600" u="none" strike="noStrike" dirty="0">
                <a:effectLst/>
                <a:latin typeface="Assistant ExtraBold" pitchFamily="2" charset="-79"/>
                <a:cs typeface="Assistant ExtraBold" pitchFamily="2" charset="-79"/>
              </a:rPr>
              <a:t>Adjusted EBITDA</a:t>
            </a:r>
            <a:r>
              <a:rPr lang="he-IL" sz="3600" u="none" strike="noStrike" dirty="0">
                <a:effectLst/>
                <a:latin typeface="Assistant ExtraBold" pitchFamily="2" charset="-79"/>
                <a:cs typeface="Assistant ExtraBold" pitchFamily="2" charset="-79"/>
              </a:rPr>
              <a:t> </a:t>
            </a:r>
            <a:r>
              <a:rPr lang="en-US" sz="3600" u="none" strike="noStrike" dirty="0">
                <a:solidFill>
                  <a:srgbClr val="00B050"/>
                </a:solidFill>
                <a:effectLst/>
                <a:latin typeface="Assistant ExtraBold" pitchFamily="2" charset="-79"/>
                <a:cs typeface="Assistant ExtraBold" pitchFamily="2" charset="-79"/>
              </a:rPr>
              <a:t>Annual reports</a:t>
            </a:r>
            <a:r>
              <a:rPr lang="en-US" sz="3600" u="none" strike="noStrike" dirty="0">
                <a:effectLst/>
                <a:latin typeface="Assistant ExtraBold" pitchFamily="2" charset="-79"/>
                <a:cs typeface="Assistant ExtraBold" pitchFamily="2" charset="-79"/>
              </a:rPr>
              <a:t> </a:t>
            </a:r>
            <a:endParaRPr lang="en-US" sz="3600" b="1" i="0" u="none" strike="noStrike" dirty="0">
              <a:solidFill>
                <a:srgbClr val="000000"/>
              </a:solidFill>
              <a:effectLst/>
              <a:latin typeface="Assistant ExtraBold" pitchFamily="2" charset="-79"/>
              <a:cs typeface="Assistant ExtraBold" pitchFamily="2" charset="-79"/>
            </a:endParaRPr>
          </a:p>
        </p:txBody>
      </p:sp>
    </p:spTree>
    <p:extLst>
      <p:ext uri="{BB962C8B-B14F-4D97-AF65-F5344CB8AC3E}">
        <p14:creationId xmlns:p14="http://schemas.microsoft.com/office/powerpoint/2010/main" val="19099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1650D94-78CD-1DB2-A1CB-40907441CAEF}"/>
              </a:ext>
            </a:extLst>
          </p:cNvPr>
          <p:cNvSpPr/>
          <p:nvPr/>
        </p:nvSpPr>
        <p:spPr>
          <a:xfrm rot="10800000">
            <a:off x="-2363" y="-12957"/>
            <a:ext cx="8454306" cy="6888787"/>
          </a:xfrm>
          <a:custGeom>
            <a:avLst/>
            <a:gdLst>
              <a:gd name="connsiteX0" fmla="*/ 8454306 w 8454306"/>
              <a:gd name="connsiteY0" fmla="*/ 6888787 h 6888787"/>
              <a:gd name="connsiteX1" fmla="*/ 5849980 w 8454306"/>
              <a:gd name="connsiteY1" fmla="*/ 6888787 h 6888787"/>
              <a:gd name="connsiteX2" fmla="*/ 3734651 w 8454306"/>
              <a:gd name="connsiteY2" fmla="*/ 6888787 h 6888787"/>
              <a:gd name="connsiteX3" fmla="*/ 1130325 w 8454306"/>
              <a:gd name="connsiteY3" fmla="*/ 6888787 h 6888787"/>
              <a:gd name="connsiteX4" fmla="*/ 991781 w 8454306"/>
              <a:gd name="connsiteY4" fmla="*/ 6693961 h 6888787"/>
              <a:gd name="connsiteX5" fmla="*/ 0 w 8454306"/>
              <a:gd name="connsiteY5" fmla="*/ 3447090 h 6888787"/>
              <a:gd name="connsiteX6" fmla="*/ 991781 w 8454306"/>
              <a:gd name="connsiteY6" fmla="*/ 200219 h 6888787"/>
              <a:gd name="connsiteX7" fmla="*/ 1134160 w 8454306"/>
              <a:gd name="connsiteY7" fmla="*/ 0 h 6888787"/>
              <a:gd name="connsiteX8" fmla="*/ 3738486 w 8454306"/>
              <a:gd name="connsiteY8" fmla="*/ 0 h 6888787"/>
              <a:gd name="connsiteX9" fmla="*/ 5849980 w 8454306"/>
              <a:gd name="connsiteY9" fmla="*/ 0 h 6888787"/>
              <a:gd name="connsiteX10" fmla="*/ 8454306 w 8454306"/>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306" h="6888787">
                <a:moveTo>
                  <a:pt x="8454306" y="6888787"/>
                </a:moveTo>
                <a:lnTo>
                  <a:pt x="5849980" y="6888787"/>
                </a:lnTo>
                <a:lnTo>
                  <a:pt x="3734651"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3738486" y="0"/>
                </a:lnTo>
                <a:lnTo>
                  <a:pt x="5849980" y="0"/>
                </a:lnTo>
                <a:lnTo>
                  <a:pt x="8454306" y="0"/>
                </a:lnTo>
                <a:close/>
              </a:path>
            </a:pathLst>
          </a:custGeom>
          <a:gradFill flip="none" rotWithShape="1">
            <a:gsLst>
              <a:gs pos="100000">
                <a:srgbClr val="00AEEF">
                  <a:alpha val="16000"/>
                </a:srgb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dirty="0"/>
          </a:p>
        </p:txBody>
      </p:sp>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TextBox 28">
            <a:extLst>
              <a:ext uri="{FF2B5EF4-FFF2-40B4-BE49-F238E27FC236}">
                <a16:creationId xmlns:a16="http://schemas.microsoft.com/office/drawing/2014/main" id="{B181A11A-8BC7-4BEB-AE18-3CA96AD73509}"/>
              </a:ext>
            </a:extLst>
          </p:cNvPr>
          <p:cNvSpPr txBox="1"/>
          <p:nvPr/>
        </p:nvSpPr>
        <p:spPr>
          <a:xfrm>
            <a:off x="220980" y="206031"/>
            <a:ext cx="3490691" cy="646331"/>
          </a:xfrm>
          <a:prstGeom prst="rect">
            <a:avLst/>
          </a:prstGeom>
          <a:noFill/>
        </p:spPr>
        <p:txBody>
          <a:bodyPr wrap="square" rtlCol="0">
            <a:spAutoFit/>
          </a:bodyPr>
          <a:lstStyle/>
          <a:p>
            <a:pPr algn="r">
              <a:defRPr/>
            </a:pPr>
            <a:r>
              <a:rPr lang="en-US" sz="3600" dirty="0">
                <a:solidFill>
                  <a:srgbClr val="00B050"/>
                </a:solidFill>
                <a:latin typeface="Assistant ExtraBold" pitchFamily="2" charset="-79"/>
                <a:cs typeface="Assistant ExtraBold" pitchFamily="2" charset="-79"/>
              </a:rPr>
              <a:t>Financial data</a:t>
            </a:r>
          </a:p>
        </p:txBody>
      </p:sp>
      <p:sp>
        <p:nvSpPr>
          <p:cNvPr id="29" name="תיבת טקסט 28">
            <a:extLst>
              <a:ext uri="{FF2B5EF4-FFF2-40B4-BE49-F238E27FC236}">
                <a16:creationId xmlns:a16="http://schemas.microsoft.com/office/drawing/2014/main" id="{BAD328EC-7608-0A2D-E63E-7962D63669BB}"/>
              </a:ext>
            </a:extLst>
          </p:cNvPr>
          <p:cNvSpPr txBox="1"/>
          <p:nvPr/>
        </p:nvSpPr>
        <p:spPr>
          <a:xfrm>
            <a:off x="391564" y="852362"/>
            <a:ext cx="38332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50"/>
                </a:solidFill>
                <a:effectLst/>
                <a:uLnTx/>
                <a:uFillTx/>
                <a:latin typeface="Assistant SemiBold" panose="00000700000000000000" pitchFamily="2" charset="-79"/>
                <a:ea typeface="+mn-ea"/>
                <a:cs typeface="Assistant SemiBold" panose="00000700000000000000" pitchFamily="2" charset="-79"/>
              </a:rPr>
              <a:t>Profit and loss (thousands of NIS)</a:t>
            </a:r>
          </a:p>
        </p:txBody>
      </p:sp>
      <p:graphicFrame>
        <p:nvGraphicFramePr>
          <p:cNvPr id="3" name="טבלה 2">
            <a:extLst>
              <a:ext uri="{FF2B5EF4-FFF2-40B4-BE49-F238E27FC236}">
                <a16:creationId xmlns:a16="http://schemas.microsoft.com/office/drawing/2014/main" id="{79970750-DA51-141E-3CD3-FE614280A828}"/>
              </a:ext>
            </a:extLst>
          </p:cNvPr>
          <p:cNvGraphicFramePr>
            <a:graphicFrameLocks noGrp="1"/>
          </p:cNvGraphicFramePr>
          <p:nvPr>
            <p:extLst>
              <p:ext uri="{D42A27DB-BD31-4B8C-83A1-F6EECF244321}">
                <p14:modId xmlns:p14="http://schemas.microsoft.com/office/powerpoint/2010/main" val="94807037"/>
              </p:ext>
            </p:extLst>
          </p:nvPr>
        </p:nvGraphicFramePr>
        <p:xfrm>
          <a:off x="3189949" y="1221694"/>
          <a:ext cx="6656015" cy="4939242"/>
        </p:xfrm>
        <a:graphic>
          <a:graphicData uri="http://schemas.openxmlformats.org/drawingml/2006/table">
            <a:tbl>
              <a:tblPr rtl="1">
                <a:tableStyleId>{8EC20E35-A176-4012-BC5E-935CFFF8708E}</a:tableStyleId>
              </a:tblPr>
              <a:tblGrid>
                <a:gridCol w="3444372">
                  <a:extLst>
                    <a:ext uri="{9D8B030D-6E8A-4147-A177-3AD203B41FA5}">
                      <a16:colId xmlns:a16="http://schemas.microsoft.com/office/drawing/2014/main" val="2408936709"/>
                    </a:ext>
                  </a:extLst>
                </a:gridCol>
                <a:gridCol w="353348">
                  <a:extLst>
                    <a:ext uri="{9D8B030D-6E8A-4147-A177-3AD203B41FA5}">
                      <a16:colId xmlns:a16="http://schemas.microsoft.com/office/drawing/2014/main" val="1258604869"/>
                    </a:ext>
                  </a:extLst>
                </a:gridCol>
                <a:gridCol w="952765">
                  <a:extLst>
                    <a:ext uri="{9D8B030D-6E8A-4147-A177-3AD203B41FA5}">
                      <a16:colId xmlns:a16="http://schemas.microsoft.com/office/drawing/2014/main" val="3883684831"/>
                    </a:ext>
                  </a:extLst>
                </a:gridCol>
                <a:gridCol w="952765">
                  <a:extLst>
                    <a:ext uri="{9D8B030D-6E8A-4147-A177-3AD203B41FA5}">
                      <a16:colId xmlns:a16="http://schemas.microsoft.com/office/drawing/2014/main" val="208348353"/>
                    </a:ext>
                  </a:extLst>
                </a:gridCol>
                <a:gridCol w="952765">
                  <a:extLst>
                    <a:ext uri="{9D8B030D-6E8A-4147-A177-3AD203B41FA5}">
                      <a16:colId xmlns:a16="http://schemas.microsoft.com/office/drawing/2014/main" val="2096073556"/>
                    </a:ext>
                  </a:extLst>
                </a:gridCol>
              </a:tblGrid>
              <a:tr h="206038">
                <a:tc>
                  <a:txBody>
                    <a:bodyPr/>
                    <a:lstStyle/>
                    <a:p>
                      <a:pPr algn="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endParaRPr lang="he-IL" sz="1100" b="1" i="0" u="none" strike="noStrike" dirty="0">
                        <a:solidFill>
                          <a:srgbClr val="00B05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gridSpan="3">
                  <a:txBody>
                    <a:bodyPr/>
                    <a:lstStyle/>
                    <a:p>
                      <a:pPr algn="ctr" rtl="1" fontAlgn="ctr"/>
                      <a:r>
                        <a:rPr lang="en-US" sz="1100" b="1" u="none" strike="noStrike" dirty="0">
                          <a:solidFill>
                            <a:srgbClr val="00B050"/>
                          </a:solidFill>
                          <a:effectLst/>
                          <a:latin typeface="Assistant" pitchFamily="2" charset="-79"/>
                          <a:cs typeface="Assistant" pitchFamily="2" charset="-79"/>
                        </a:rPr>
                        <a:t>For the years ending on December 31st</a:t>
                      </a:r>
                      <a:endParaRPr lang="he-IL" sz="1100" b="1" i="0" u="none" strike="noStrike" dirty="0">
                        <a:solidFill>
                          <a:srgbClr val="00B05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208057664"/>
                  </a:ext>
                </a:extLst>
              </a:tr>
              <a:tr h="206038">
                <a:tc>
                  <a:txBody>
                    <a:bodyPr/>
                    <a:lstStyle/>
                    <a:p>
                      <a:pPr algn="l" rtl="0" fontAlgn="ct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r>
                        <a:rPr lang="he-IL" sz="1100" b="1" u="none" strike="noStrike" dirty="0">
                          <a:effectLst/>
                          <a:latin typeface="Assistant" pitchFamily="2" charset="-79"/>
                          <a:cs typeface="Assistant" pitchFamily="2" charset="-79"/>
                        </a:rPr>
                        <a:t>2022</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r>
                        <a:rPr lang="he-IL" sz="1100" b="1" u="none" strike="noStrike" dirty="0">
                          <a:effectLst/>
                          <a:latin typeface="Assistant" pitchFamily="2" charset="-79"/>
                          <a:cs typeface="Assistant" pitchFamily="2" charset="-79"/>
                        </a:rPr>
                        <a:t>2021</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r>
                        <a:rPr lang="he-IL" sz="1100" b="1" u="none" strike="noStrike" dirty="0">
                          <a:effectLst/>
                          <a:latin typeface="Assistant" pitchFamily="2" charset="-79"/>
                          <a:cs typeface="Assistant" pitchFamily="2" charset="-79"/>
                        </a:rPr>
                        <a:t>2020</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extLst>
                  <a:ext uri="{0D108BD9-81ED-4DB2-BD59-A6C34878D82A}">
                    <a16:rowId xmlns:a16="http://schemas.microsoft.com/office/drawing/2014/main" val="3388331779"/>
                  </a:ext>
                </a:extLst>
              </a:tr>
              <a:tr h="206038">
                <a:tc>
                  <a:txBody>
                    <a:bodyPr/>
                    <a:lstStyle/>
                    <a:p>
                      <a:pPr marL="0" indent="0" algn="l" rtl="0" fontAlgn="ctr"/>
                      <a:r>
                        <a:rPr lang="en-US" sz="1100" u="none" strike="noStrike" dirty="0">
                          <a:solidFill>
                            <a:srgbClr val="00B050"/>
                          </a:solidFill>
                          <a:effectLst/>
                          <a:latin typeface="Assistant" pitchFamily="2" charset="-79"/>
                          <a:cs typeface="Assistant" pitchFamily="2" charset="-79"/>
                        </a:rPr>
                        <a:t>Credit operations fees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22,059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11,173(*)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9,588(*)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708601474"/>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Income from Interest on loans to customers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8,944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6,518(*)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5,159(*)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525179910"/>
                  </a:ext>
                </a:extLst>
              </a:tr>
              <a:tr h="206038">
                <a:tc>
                  <a:txBody>
                    <a:bodyPr/>
                    <a:lstStyle/>
                    <a:p>
                      <a:pPr algn="l" rtl="0" fontAlgn="ctr"/>
                      <a:r>
                        <a:rPr lang="en-US" sz="1100" b="1" u="none" strike="noStrike" dirty="0">
                          <a:solidFill>
                            <a:srgbClr val="00B050"/>
                          </a:solidFill>
                          <a:effectLst/>
                          <a:latin typeface="Assistant" pitchFamily="2" charset="-79"/>
                          <a:cs typeface="Assistant" pitchFamily="2" charset="-79"/>
                        </a:rPr>
                        <a:t>Total revenue, gross</a:t>
                      </a:r>
                      <a:endParaRPr lang="he-IL" sz="1100" b="1"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b="1" u="none" strike="noStrike" dirty="0">
                          <a:effectLst/>
                          <a:latin typeface="Assistant" pitchFamily="2" charset="-79"/>
                          <a:cs typeface="Assistant" pitchFamily="2" charset="-79"/>
                        </a:rPr>
                        <a:t>        31,003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17,691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14,747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260511296"/>
                  </a:ext>
                </a:extLst>
              </a:tr>
              <a:tr h="206038">
                <a:tc>
                  <a:txBody>
                    <a:bodyPr/>
                    <a:lstStyle/>
                    <a:p>
                      <a:pPr algn="l" rtl="0" fontAlgn="ct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940814102"/>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Credit loss provisions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(1,815)</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(381)</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(1,191)</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69731249"/>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Interest expenses related to lending activity</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(5,354)</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(5,013)</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(3,599)</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029080995"/>
                  </a:ext>
                </a:extLst>
              </a:tr>
              <a:tr h="206038">
                <a:tc>
                  <a:txBody>
                    <a:bodyPr/>
                    <a:lstStyle/>
                    <a:p>
                      <a:pPr algn="l" rtl="0" fontAlgn="ctr"/>
                      <a:r>
                        <a:rPr lang="en-US" sz="1100" b="1" u="none" strike="noStrike" dirty="0">
                          <a:solidFill>
                            <a:srgbClr val="00B050"/>
                          </a:solidFill>
                          <a:effectLst/>
                          <a:latin typeface="Assistant" pitchFamily="2" charset="-79"/>
                          <a:cs typeface="Assistant" pitchFamily="2" charset="-79"/>
                        </a:rPr>
                        <a:t>Total revenues, net</a:t>
                      </a:r>
                      <a:endParaRPr lang="he-IL" sz="1100" b="1"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b="1" u="none" strike="noStrike" dirty="0">
                          <a:effectLst/>
                          <a:latin typeface="Assistant" pitchFamily="2" charset="-79"/>
                          <a:cs typeface="Assistant" pitchFamily="2" charset="-79"/>
                        </a:rPr>
                        <a:t>        23,834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12,297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9,957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4033458429"/>
                  </a:ext>
                </a:extLst>
              </a:tr>
              <a:tr h="206038">
                <a:tc>
                  <a:txBody>
                    <a:bodyPr/>
                    <a:lstStyle/>
                    <a:p>
                      <a:pPr algn="l" rtl="0" fontAlgn="ct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093367152"/>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Costs for services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(10,402)</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(7,296)</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(5,544)</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634022282"/>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Research and development costs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(2,218)</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(1,595)</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(8,555)</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383894599"/>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Sales and marketing expenses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(10,266)</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(8,517)</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(5,020)</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76332371"/>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Administrative and general expenses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(17,697)</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(14,559)</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(14,548)</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653467567"/>
                  </a:ext>
                </a:extLst>
              </a:tr>
              <a:tr h="206038">
                <a:tc>
                  <a:txBody>
                    <a:bodyPr/>
                    <a:lstStyle/>
                    <a:p>
                      <a:pPr algn="l" rtl="0" fontAlgn="ctr"/>
                      <a:r>
                        <a:rPr lang="en-US" sz="1100" b="1" u="none" strike="noStrike" dirty="0">
                          <a:solidFill>
                            <a:srgbClr val="00B050"/>
                          </a:solidFill>
                          <a:effectLst/>
                          <a:latin typeface="Assistant" pitchFamily="2" charset="-79"/>
                          <a:cs typeface="Assistant" pitchFamily="2" charset="-79"/>
                        </a:rPr>
                        <a:t>Total operating expenses</a:t>
                      </a:r>
                      <a:endParaRPr lang="he-IL" sz="1100" b="1"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b="1" u="none" strike="noStrike" dirty="0">
                          <a:effectLst/>
                          <a:latin typeface="Assistant" pitchFamily="2" charset="-79"/>
                          <a:cs typeface="Assistant" pitchFamily="2" charset="-79"/>
                        </a:rPr>
                        <a:t>      (40,583)</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(31,967)</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(33,667)</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7751455"/>
                  </a:ext>
                </a:extLst>
              </a:tr>
              <a:tr h="206038">
                <a:tc>
                  <a:txBody>
                    <a:bodyPr/>
                    <a:lstStyle/>
                    <a:p>
                      <a:pPr algn="l" rtl="0" fontAlgn="ct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398500954"/>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Financial expenses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(162)</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(898)</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(347)</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394224023"/>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Income taxes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(263)</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(324)</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(132)</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13827004"/>
                  </a:ext>
                </a:extLst>
              </a:tr>
              <a:tr h="206038">
                <a:tc>
                  <a:txBody>
                    <a:bodyPr/>
                    <a:lstStyle/>
                    <a:p>
                      <a:pPr algn="l" rtl="0" fontAlgn="ctr"/>
                      <a:r>
                        <a:rPr lang="en-US" sz="1100" b="1" u="none" strike="noStrike" dirty="0">
                          <a:solidFill>
                            <a:srgbClr val="00B050"/>
                          </a:solidFill>
                          <a:effectLst/>
                          <a:latin typeface="Assistant" pitchFamily="2" charset="-79"/>
                          <a:cs typeface="Assistant" pitchFamily="2" charset="-79"/>
                        </a:rPr>
                        <a:t>Loss for the year</a:t>
                      </a:r>
                      <a:endParaRPr lang="he-IL" sz="1100" b="1"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b="1" u="none" strike="noStrike" dirty="0">
                          <a:effectLst/>
                          <a:latin typeface="Assistant" pitchFamily="2" charset="-79"/>
                          <a:cs typeface="Assistant" pitchFamily="2" charset="-79"/>
                        </a:rPr>
                        <a:t>      (17,174)</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(20,892)</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(24,189)</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681193910"/>
                  </a:ext>
                </a:extLst>
              </a:tr>
              <a:tr h="406406">
                <a:tc>
                  <a:txBody>
                    <a:bodyPr/>
                    <a:lstStyle/>
                    <a:p>
                      <a:pPr algn="l" rtl="0" fontAlgn="ctr"/>
                      <a:r>
                        <a:rPr lang="en-US" sz="1100" u="none" strike="noStrike" dirty="0">
                          <a:solidFill>
                            <a:srgbClr val="00B050"/>
                          </a:solidFill>
                          <a:effectLst/>
                          <a:latin typeface="Assistant" pitchFamily="2" charset="-79"/>
                          <a:cs typeface="Assistant" pitchFamily="2" charset="-79"/>
                        </a:rPr>
                        <a:t>Net profit (loss) attributed to non-controlling interests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16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(19)</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(5)</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652308260"/>
                  </a:ext>
                </a:extLst>
              </a:tr>
              <a:tr h="206038">
                <a:tc>
                  <a:txBody>
                    <a:bodyPr/>
                    <a:lstStyle/>
                    <a:p>
                      <a:pPr algn="l" rtl="0" fontAlgn="ctr"/>
                      <a:r>
                        <a:rPr lang="en-US" sz="1100" u="none" strike="noStrike" dirty="0">
                          <a:solidFill>
                            <a:srgbClr val="00B050"/>
                          </a:solidFill>
                          <a:effectLst/>
                          <a:latin typeface="Assistant" pitchFamily="2" charset="-79"/>
                          <a:cs typeface="Assistant" pitchFamily="2" charset="-79"/>
                        </a:rPr>
                        <a:t>Net loss attributable to the company's shareholders</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(17,190)</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(20,873)</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(24,184)</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963730512"/>
                  </a:ext>
                </a:extLst>
              </a:tr>
              <a:tr h="206038">
                <a:tc>
                  <a:txBody>
                    <a:bodyPr/>
                    <a:lstStyle/>
                    <a:p>
                      <a:pPr algn="l" rtl="0" fontAlgn="ctr"/>
                      <a:r>
                        <a:rPr lang="en-US" sz="1100" b="0" i="0" u="none" strike="noStrike" dirty="0">
                          <a:solidFill>
                            <a:srgbClr val="00B050"/>
                          </a:solidFill>
                          <a:effectLst/>
                          <a:latin typeface="Assistant" pitchFamily="2" charset="-79"/>
                          <a:cs typeface="Assistant" pitchFamily="2" charset="-79"/>
                        </a:rPr>
                        <a:t>(*) reclassified</a:t>
                      </a:r>
                      <a:endParaRPr lang="he-IL" sz="1100" b="0" i="0" u="none" strike="noStrike" dirty="0">
                        <a:solidFill>
                          <a:srgbClr val="00B05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577785155"/>
                  </a:ext>
                </a:extLst>
              </a:tr>
              <a:tr h="206038">
                <a:tc>
                  <a:txBody>
                    <a:bodyPr/>
                    <a:lstStyle/>
                    <a:p>
                      <a:pPr algn="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5986189"/>
                  </a:ext>
                </a:extLst>
              </a:tr>
            </a:tbl>
          </a:graphicData>
        </a:graphic>
      </p:graphicFrame>
    </p:spTree>
    <p:extLst>
      <p:ext uri="{BB962C8B-B14F-4D97-AF65-F5344CB8AC3E}">
        <p14:creationId xmlns:p14="http://schemas.microsoft.com/office/powerpoint/2010/main" val="7182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0A2060A1-FE6A-9622-2CCF-14409C369998}"/>
              </a:ext>
            </a:extLst>
          </p:cNvPr>
          <p:cNvSpPr/>
          <p:nvPr/>
        </p:nvSpPr>
        <p:spPr>
          <a:xfrm rot="10800000">
            <a:off x="-79030" y="-30787"/>
            <a:ext cx="8454306" cy="6888787"/>
          </a:xfrm>
          <a:custGeom>
            <a:avLst/>
            <a:gdLst>
              <a:gd name="connsiteX0" fmla="*/ 8454306 w 8454306"/>
              <a:gd name="connsiteY0" fmla="*/ 6888787 h 6888787"/>
              <a:gd name="connsiteX1" fmla="*/ 5849980 w 8454306"/>
              <a:gd name="connsiteY1" fmla="*/ 6888787 h 6888787"/>
              <a:gd name="connsiteX2" fmla="*/ 3734651 w 8454306"/>
              <a:gd name="connsiteY2" fmla="*/ 6888787 h 6888787"/>
              <a:gd name="connsiteX3" fmla="*/ 1130325 w 8454306"/>
              <a:gd name="connsiteY3" fmla="*/ 6888787 h 6888787"/>
              <a:gd name="connsiteX4" fmla="*/ 991781 w 8454306"/>
              <a:gd name="connsiteY4" fmla="*/ 6693961 h 6888787"/>
              <a:gd name="connsiteX5" fmla="*/ 0 w 8454306"/>
              <a:gd name="connsiteY5" fmla="*/ 3447090 h 6888787"/>
              <a:gd name="connsiteX6" fmla="*/ 991781 w 8454306"/>
              <a:gd name="connsiteY6" fmla="*/ 200219 h 6888787"/>
              <a:gd name="connsiteX7" fmla="*/ 1134160 w 8454306"/>
              <a:gd name="connsiteY7" fmla="*/ 0 h 6888787"/>
              <a:gd name="connsiteX8" fmla="*/ 3738486 w 8454306"/>
              <a:gd name="connsiteY8" fmla="*/ 0 h 6888787"/>
              <a:gd name="connsiteX9" fmla="*/ 5849980 w 8454306"/>
              <a:gd name="connsiteY9" fmla="*/ 0 h 6888787"/>
              <a:gd name="connsiteX10" fmla="*/ 8454306 w 8454306"/>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306" h="6888787">
                <a:moveTo>
                  <a:pt x="8454306" y="6888787"/>
                </a:moveTo>
                <a:lnTo>
                  <a:pt x="5849980" y="6888787"/>
                </a:lnTo>
                <a:lnTo>
                  <a:pt x="3734651"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3738486" y="0"/>
                </a:lnTo>
                <a:lnTo>
                  <a:pt x="5849980" y="0"/>
                </a:lnTo>
                <a:lnTo>
                  <a:pt x="8454306" y="0"/>
                </a:lnTo>
                <a:close/>
              </a:path>
            </a:pathLst>
          </a:custGeom>
          <a:gradFill flip="none" rotWithShape="1">
            <a:gsLst>
              <a:gs pos="100000">
                <a:srgbClr val="00AEEF">
                  <a:alpha val="16000"/>
                </a:srgb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dirty="0"/>
          </a:p>
        </p:txBody>
      </p:sp>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TextBox 28">
            <a:extLst>
              <a:ext uri="{FF2B5EF4-FFF2-40B4-BE49-F238E27FC236}">
                <a16:creationId xmlns:a16="http://schemas.microsoft.com/office/drawing/2014/main" id="{B181A11A-8BC7-4BEB-AE18-3CA96AD73509}"/>
              </a:ext>
            </a:extLst>
          </p:cNvPr>
          <p:cNvSpPr txBox="1"/>
          <p:nvPr/>
        </p:nvSpPr>
        <p:spPr>
          <a:xfrm>
            <a:off x="723082" y="207788"/>
            <a:ext cx="9800411" cy="646331"/>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Financial data</a:t>
            </a:r>
          </a:p>
        </p:txBody>
      </p:sp>
      <p:sp>
        <p:nvSpPr>
          <p:cNvPr id="29" name="תיבת טקסט 28">
            <a:extLst>
              <a:ext uri="{FF2B5EF4-FFF2-40B4-BE49-F238E27FC236}">
                <a16:creationId xmlns:a16="http://schemas.microsoft.com/office/drawing/2014/main" id="{BAD328EC-7608-0A2D-E63E-7962D63669BB}"/>
              </a:ext>
            </a:extLst>
          </p:cNvPr>
          <p:cNvSpPr txBox="1"/>
          <p:nvPr/>
        </p:nvSpPr>
        <p:spPr>
          <a:xfrm>
            <a:off x="-468967" y="733733"/>
            <a:ext cx="4587971"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AEEF"/>
                </a:solidFill>
                <a:effectLst/>
                <a:uLnTx/>
                <a:uFillTx/>
                <a:latin typeface="Assistant SemiBold" panose="00000700000000000000" pitchFamily="2" charset="-79"/>
                <a:ea typeface="+mn-ea"/>
                <a:cs typeface="Assistant SemiBold" panose="00000700000000000000" pitchFamily="2" charset="-79"/>
              </a:rPr>
              <a:t>Balance sheet (thousands of NIS)</a:t>
            </a:r>
          </a:p>
        </p:txBody>
      </p:sp>
      <p:graphicFrame>
        <p:nvGraphicFramePr>
          <p:cNvPr id="3" name="טבלה 2">
            <a:extLst>
              <a:ext uri="{FF2B5EF4-FFF2-40B4-BE49-F238E27FC236}">
                <a16:creationId xmlns:a16="http://schemas.microsoft.com/office/drawing/2014/main" id="{87F0F17B-F22B-69AA-1EAA-90534D2F9015}"/>
              </a:ext>
            </a:extLst>
          </p:cNvPr>
          <p:cNvGraphicFramePr>
            <a:graphicFrameLocks noGrp="1"/>
          </p:cNvGraphicFramePr>
          <p:nvPr>
            <p:extLst>
              <p:ext uri="{D42A27DB-BD31-4B8C-83A1-F6EECF244321}">
                <p14:modId xmlns:p14="http://schemas.microsoft.com/office/powerpoint/2010/main" val="490850915"/>
              </p:ext>
            </p:extLst>
          </p:nvPr>
        </p:nvGraphicFramePr>
        <p:xfrm>
          <a:off x="6181075" y="1251515"/>
          <a:ext cx="5166124" cy="5332375"/>
        </p:xfrm>
        <a:graphic>
          <a:graphicData uri="http://schemas.openxmlformats.org/drawingml/2006/table">
            <a:tbl>
              <a:tblPr rtl="1">
                <a:tableStyleId>{6E25E649-3F16-4E02-A733-19D2CDBF48F0}</a:tableStyleId>
              </a:tblPr>
              <a:tblGrid>
                <a:gridCol w="2439419">
                  <a:extLst>
                    <a:ext uri="{9D8B030D-6E8A-4147-A177-3AD203B41FA5}">
                      <a16:colId xmlns:a16="http://schemas.microsoft.com/office/drawing/2014/main" val="3400083270"/>
                    </a:ext>
                  </a:extLst>
                </a:gridCol>
                <a:gridCol w="1028939">
                  <a:extLst>
                    <a:ext uri="{9D8B030D-6E8A-4147-A177-3AD203B41FA5}">
                      <a16:colId xmlns:a16="http://schemas.microsoft.com/office/drawing/2014/main" val="1077448786"/>
                    </a:ext>
                  </a:extLst>
                </a:gridCol>
                <a:gridCol w="1697766">
                  <a:extLst>
                    <a:ext uri="{9D8B030D-6E8A-4147-A177-3AD203B41FA5}">
                      <a16:colId xmlns:a16="http://schemas.microsoft.com/office/drawing/2014/main" val="1369966583"/>
                    </a:ext>
                  </a:extLst>
                </a:gridCol>
              </a:tblGrid>
              <a:tr h="183875">
                <a:tc>
                  <a:txBody>
                    <a:bodyPr/>
                    <a:lstStyle/>
                    <a:p>
                      <a:pPr marL="0" algn="ctr" defTabSz="914400" rtl="1" eaLnBrk="1" fontAlgn="b" latinLnBrk="0" hangingPunct="1"/>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gridSpan="2">
                  <a:txBody>
                    <a:bodyPr/>
                    <a:lstStyle/>
                    <a:p>
                      <a:pPr marL="0" algn="ctr" defTabSz="914400" rtl="1" eaLnBrk="1" fontAlgn="b" latinLnBrk="0" hangingPunct="1"/>
                      <a:r>
                        <a:rPr lang="en-US" sz="1100" b="1" u="none" strike="noStrike" kern="1200" baseline="0" dirty="0">
                          <a:solidFill>
                            <a:srgbClr val="3D3B3C"/>
                          </a:solidFill>
                          <a:effectLst/>
                          <a:latin typeface="Assistant" pitchFamily="2" charset="-79"/>
                          <a:cs typeface="Assistant" pitchFamily="2" charset="-79"/>
                        </a:rPr>
                        <a:t>Through December 31st</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hMerge="1">
                  <a:txBody>
                    <a:bodyPr/>
                    <a:lstStyle/>
                    <a:p>
                      <a:pPr rtl="1"/>
                      <a:endParaRPr lang="he-IL"/>
                    </a:p>
                  </a:txBody>
                  <a:tcPr/>
                </a:tc>
                <a:extLst>
                  <a:ext uri="{0D108BD9-81ED-4DB2-BD59-A6C34878D82A}">
                    <a16:rowId xmlns:a16="http://schemas.microsoft.com/office/drawing/2014/main" val="4035535692"/>
                  </a:ext>
                </a:extLst>
              </a:tr>
              <a:tr h="183875">
                <a:tc>
                  <a:txBody>
                    <a:bodyPr/>
                    <a:lstStyle/>
                    <a:p>
                      <a:pPr marL="0" algn="ctr" defTabSz="914400" rtl="1" eaLnBrk="1" fontAlgn="b" latinLnBrk="0" hangingPunct="1"/>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a:txBody>
                    <a:bodyPr/>
                    <a:lstStyle/>
                    <a:p>
                      <a:pPr marL="0" algn="ctr" defTabSz="914400" rtl="1" eaLnBrk="1" fontAlgn="b" latinLnBrk="0" hangingPunct="1"/>
                      <a:r>
                        <a:rPr lang="he-IL" sz="1100" b="1" u="none" strike="noStrike" kern="1200" baseline="0" dirty="0">
                          <a:solidFill>
                            <a:srgbClr val="3D3B3C"/>
                          </a:solidFill>
                          <a:effectLst/>
                          <a:latin typeface="Assistant" pitchFamily="2" charset="-79"/>
                          <a:cs typeface="Assistant" pitchFamily="2" charset="-79"/>
                        </a:rPr>
                        <a:t>2022</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a:txBody>
                    <a:bodyPr/>
                    <a:lstStyle/>
                    <a:p>
                      <a:pPr marL="0" algn="ctr" defTabSz="914400" rtl="1" eaLnBrk="1" fontAlgn="b" latinLnBrk="0" hangingPunct="1"/>
                      <a:r>
                        <a:rPr lang="he-IL" sz="1100" b="1" u="none" strike="noStrike" kern="1200" baseline="0" dirty="0">
                          <a:solidFill>
                            <a:srgbClr val="3D3B3C"/>
                          </a:solidFill>
                          <a:effectLst/>
                          <a:latin typeface="Assistant" pitchFamily="2" charset="-79"/>
                          <a:cs typeface="Assistant" pitchFamily="2" charset="-79"/>
                        </a:rPr>
                        <a:t>2021</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extLst>
                  <a:ext uri="{0D108BD9-81ED-4DB2-BD59-A6C34878D82A}">
                    <a16:rowId xmlns:a16="http://schemas.microsoft.com/office/drawing/2014/main" val="3047006424"/>
                  </a:ext>
                </a:extLst>
              </a:tr>
              <a:tr h="183875">
                <a:tc>
                  <a:txBody>
                    <a:bodyPr/>
                    <a:lstStyle/>
                    <a:p>
                      <a:pPr marL="0" indent="0" algn="l" defTabSz="914400" rtl="0" eaLnBrk="1" fontAlgn="b" latinLnBrk="0" hangingPunct="1"/>
                      <a:r>
                        <a:rPr lang="en-US" sz="1100" b="1" u="none" strike="noStrike" kern="1200" baseline="0" dirty="0">
                          <a:solidFill>
                            <a:srgbClr val="00B050"/>
                          </a:solidFill>
                          <a:effectLst/>
                          <a:latin typeface="Assistant" pitchFamily="2" charset="-79"/>
                          <a:cs typeface="Assistant" pitchFamily="2" charset="-79"/>
                        </a:rPr>
                        <a:t>Assets </a:t>
                      </a:r>
                      <a:endParaRPr lang="he-IL" sz="1100" b="1"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1522497503"/>
                  </a:ext>
                </a:extLst>
              </a:tr>
              <a:tr h="183875">
                <a:tc>
                  <a:txBody>
                    <a:bodyPr/>
                    <a:lstStyle/>
                    <a:p>
                      <a:pPr marL="0" algn="l" defTabSz="914400" rtl="0" eaLnBrk="1" fontAlgn="b" latinLnBrk="0" hangingPunct="1"/>
                      <a:r>
                        <a:rPr lang="en-US" sz="1100" b="1" u="none" strike="noStrike" kern="1200" baseline="0" dirty="0">
                          <a:solidFill>
                            <a:srgbClr val="00B050"/>
                          </a:solidFill>
                          <a:effectLst/>
                          <a:latin typeface="Assistant" pitchFamily="2" charset="-79"/>
                          <a:cs typeface="Assistant" pitchFamily="2" charset="-79"/>
                        </a:rPr>
                        <a:t>Current assets:</a:t>
                      </a:r>
                      <a:endParaRPr lang="he-IL" sz="1100" b="1"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3207740992"/>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Cash and cash equivalents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31,533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64,928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602732419"/>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Limited cash assets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18,499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139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151960533"/>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Debt obligations from LTL Credit Union</a:t>
                      </a:r>
                      <a:endParaRPr lang="en-US"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14,655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4277446538"/>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Other debt obligations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7,599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6,476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395847877"/>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Current availability of loans to customers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23,823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16,501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123069824"/>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current assets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96,109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88,044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867035464"/>
                  </a:ext>
                </a:extLst>
              </a:tr>
              <a:tr h="183875">
                <a:tc>
                  <a:txBody>
                    <a:bodyPr/>
                    <a:lstStyle/>
                    <a:p>
                      <a:pPr marL="0" algn="ctr" defTabSz="914400" rtl="0" eaLnBrk="1" fontAlgn="b" latinLnBrk="0" hangingPunct="1"/>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838912404"/>
                  </a:ext>
                </a:extLst>
              </a:tr>
              <a:tr h="183875">
                <a:tc>
                  <a:txBody>
                    <a:bodyPr/>
                    <a:lstStyle/>
                    <a:p>
                      <a:pPr marL="0" algn="l" defTabSz="914400" rtl="0" eaLnBrk="1" fontAlgn="b" latinLnBrk="0" hangingPunct="1"/>
                      <a:r>
                        <a:rPr lang="en-US" sz="1100" b="1" u="none" strike="noStrike" kern="1200" baseline="0" dirty="0">
                          <a:solidFill>
                            <a:srgbClr val="00B050"/>
                          </a:solidFill>
                          <a:effectLst/>
                          <a:latin typeface="Assistant" pitchFamily="2" charset="-79"/>
                          <a:cs typeface="Assistant" pitchFamily="2" charset="-79"/>
                        </a:rPr>
                        <a:t>Non-current assets:</a:t>
                      </a:r>
                      <a:endParaRPr lang="he-IL" sz="1100" b="1"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925520198"/>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Loans to customers, net</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62,784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43,923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927219554"/>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Fixed assets, net</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1,598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1,336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969397534"/>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Intangible assets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4,860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3,041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4077994750"/>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Right-of-use assets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3,626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3,914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862691861"/>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Other long-term debt obligations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101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863343917"/>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Long-term limited cash assets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443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408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08956473"/>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non-current assets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73,357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52,723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766716926"/>
                  </a:ext>
                </a:extLst>
              </a:tr>
              <a:tr h="183875">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assets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169,466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140,767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024939686"/>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196137154"/>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211141584"/>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07848540"/>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965854614"/>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230295869"/>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977223030"/>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136350557"/>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565630885"/>
                  </a:ext>
                </a:extLst>
              </a:tr>
              <a:tr h="183875">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1414084102"/>
                  </a:ext>
                </a:extLst>
              </a:tr>
            </a:tbl>
          </a:graphicData>
        </a:graphic>
      </p:graphicFrame>
      <p:graphicFrame>
        <p:nvGraphicFramePr>
          <p:cNvPr id="2" name="טבלה 1">
            <a:extLst>
              <a:ext uri="{FF2B5EF4-FFF2-40B4-BE49-F238E27FC236}">
                <a16:creationId xmlns:a16="http://schemas.microsoft.com/office/drawing/2014/main" id="{91F57E94-8A81-A1B3-CB58-A964D3582982}"/>
              </a:ext>
            </a:extLst>
          </p:cNvPr>
          <p:cNvGraphicFramePr>
            <a:graphicFrameLocks noGrp="1"/>
          </p:cNvGraphicFramePr>
          <p:nvPr>
            <p:extLst>
              <p:ext uri="{D42A27DB-BD31-4B8C-83A1-F6EECF244321}">
                <p14:modId xmlns:p14="http://schemas.microsoft.com/office/powerpoint/2010/main" val="3476557420"/>
              </p:ext>
            </p:extLst>
          </p:nvPr>
        </p:nvGraphicFramePr>
        <p:xfrm>
          <a:off x="784052" y="1251504"/>
          <a:ext cx="5166124" cy="5310881"/>
        </p:xfrm>
        <a:graphic>
          <a:graphicData uri="http://schemas.openxmlformats.org/drawingml/2006/table">
            <a:tbl>
              <a:tblPr rtl="1">
                <a:tableStyleId>{6E25E649-3F16-4E02-A733-19D2CDBF48F0}</a:tableStyleId>
              </a:tblPr>
              <a:tblGrid>
                <a:gridCol w="2301812">
                  <a:extLst>
                    <a:ext uri="{9D8B030D-6E8A-4147-A177-3AD203B41FA5}">
                      <a16:colId xmlns:a16="http://schemas.microsoft.com/office/drawing/2014/main" val="3400083270"/>
                    </a:ext>
                  </a:extLst>
                </a:gridCol>
                <a:gridCol w="848986">
                  <a:extLst>
                    <a:ext uri="{9D8B030D-6E8A-4147-A177-3AD203B41FA5}">
                      <a16:colId xmlns:a16="http://schemas.microsoft.com/office/drawing/2014/main" val="1077448786"/>
                    </a:ext>
                  </a:extLst>
                </a:gridCol>
                <a:gridCol w="2015326">
                  <a:extLst>
                    <a:ext uri="{9D8B030D-6E8A-4147-A177-3AD203B41FA5}">
                      <a16:colId xmlns:a16="http://schemas.microsoft.com/office/drawing/2014/main" val="1369966583"/>
                    </a:ext>
                  </a:extLst>
                </a:gridCol>
              </a:tblGrid>
              <a:tr h="161414">
                <a:tc>
                  <a:txBody>
                    <a:bodyPr/>
                    <a:lstStyle/>
                    <a:p>
                      <a:pPr marL="0" algn="ctr" defTabSz="914400" rtl="1" eaLnBrk="1" fontAlgn="b" latinLnBrk="0" hangingPunct="1"/>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gridSpan="2">
                  <a:txBody>
                    <a:bodyPr/>
                    <a:lstStyle/>
                    <a:p>
                      <a:pPr marL="0" algn="ctr" defTabSz="914400" rtl="1" eaLnBrk="1" fontAlgn="b" latinLnBrk="0" hangingPunct="1"/>
                      <a:r>
                        <a:rPr lang="en-US" sz="1100" b="1" u="none" strike="noStrike" kern="1200" baseline="0" dirty="0">
                          <a:solidFill>
                            <a:srgbClr val="3D3B3C"/>
                          </a:solidFill>
                          <a:effectLst/>
                          <a:latin typeface="Assistant" pitchFamily="2" charset="-79"/>
                          <a:cs typeface="Assistant" pitchFamily="2" charset="-79"/>
                        </a:rPr>
                        <a:t>Through December 31st</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hMerge="1">
                  <a:txBody>
                    <a:bodyPr/>
                    <a:lstStyle/>
                    <a:p>
                      <a:pPr rtl="1"/>
                      <a:endParaRPr lang="he-IL"/>
                    </a:p>
                  </a:txBody>
                  <a:tcPr/>
                </a:tc>
                <a:extLst>
                  <a:ext uri="{0D108BD9-81ED-4DB2-BD59-A6C34878D82A}">
                    <a16:rowId xmlns:a16="http://schemas.microsoft.com/office/drawing/2014/main" val="4035535692"/>
                  </a:ext>
                </a:extLst>
              </a:tr>
              <a:tr h="161414">
                <a:tc>
                  <a:txBody>
                    <a:bodyPr/>
                    <a:lstStyle/>
                    <a:p>
                      <a:pPr marL="0" algn="ctr" defTabSz="914400" rtl="1" eaLnBrk="1" fontAlgn="b" latinLnBrk="0" hangingPunct="1"/>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a:txBody>
                    <a:bodyPr/>
                    <a:lstStyle/>
                    <a:p>
                      <a:pPr marL="0" algn="ctr" defTabSz="914400" rtl="1" eaLnBrk="1" fontAlgn="b" latinLnBrk="0" hangingPunct="1"/>
                      <a:r>
                        <a:rPr lang="he-IL" sz="1100" b="1" u="none" strike="noStrike" kern="1200" baseline="0" dirty="0">
                          <a:solidFill>
                            <a:srgbClr val="3D3B3C"/>
                          </a:solidFill>
                          <a:effectLst/>
                          <a:latin typeface="Assistant" pitchFamily="2" charset="-79"/>
                          <a:cs typeface="Assistant" pitchFamily="2" charset="-79"/>
                        </a:rPr>
                        <a:t>2022</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a:txBody>
                    <a:bodyPr/>
                    <a:lstStyle/>
                    <a:p>
                      <a:pPr marL="0" algn="ctr" defTabSz="914400" rtl="1" eaLnBrk="1" fontAlgn="b" latinLnBrk="0" hangingPunct="1"/>
                      <a:r>
                        <a:rPr lang="he-IL" sz="1100" b="1" u="none" strike="noStrike" kern="1200" baseline="0" dirty="0">
                          <a:solidFill>
                            <a:srgbClr val="3D3B3C"/>
                          </a:solidFill>
                          <a:effectLst/>
                          <a:latin typeface="Assistant" pitchFamily="2" charset="-79"/>
                          <a:cs typeface="Assistant" pitchFamily="2" charset="-79"/>
                        </a:rPr>
                        <a:t>2021</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extLst>
                  <a:ext uri="{0D108BD9-81ED-4DB2-BD59-A6C34878D82A}">
                    <a16:rowId xmlns:a16="http://schemas.microsoft.com/office/drawing/2014/main" val="3047006424"/>
                  </a:ext>
                </a:extLst>
              </a:tr>
              <a:tr h="161414">
                <a:tc>
                  <a:txBody>
                    <a:bodyPr/>
                    <a:lstStyle/>
                    <a:p>
                      <a:pPr marL="0" algn="l" defTabSz="914400" rtl="0" eaLnBrk="1" fontAlgn="b" latinLnBrk="0" hangingPunct="1"/>
                      <a:r>
                        <a:rPr lang="en-US" sz="1100" b="1" u="none" strike="noStrike" kern="1200" baseline="0" dirty="0">
                          <a:solidFill>
                            <a:srgbClr val="00B050"/>
                          </a:solidFill>
                          <a:effectLst/>
                          <a:latin typeface="Assistant" pitchFamily="2" charset="-79"/>
                          <a:cs typeface="Assistant" pitchFamily="2" charset="-79"/>
                        </a:rPr>
                        <a:t>Liabilities and equity</a:t>
                      </a:r>
                      <a:endParaRPr lang="he-IL" sz="1100" b="1"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211141584"/>
                  </a:ext>
                </a:extLst>
              </a:tr>
              <a:tr h="161414">
                <a:tc>
                  <a:txBody>
                    <a:bodyPr/>
                    <a:lstStyle/>
                    <a:p>
                      <a:pPr marL="0" algn="l" defTabSz="914400" rtl="0" eaLnBrk="1" fontAlgn="b" latinLnBrk="0" hangingPunct="1"/>
                      <a:r>
                        <a:rPr lang="en-US" sz="1100" b="1" u="none" strike="noStrike" kern="1200" baseline="0" dirty="0">
                          <a:solidFill>
                            <a:srgbClr val="00B050"/>
                          </a:solidFill>
                          <a:effectLst/>
                          <a:latin typeface="Assistant" pitchFamily="2" charset="-79"/>
                          <a:cs typeface="Assistant" pitchFamily="2" charset="-79"/>
                        </a:rPr>
                        <a:t>Current liabilities:</a:t>
                      </a:r>
                      <a:endParaRPr lang="he-IL" sz="1100" b="1"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07848540"/>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Current liabilities for loans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23,695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19,365(*)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965854614"/>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Credit balances from service providers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2,377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1,182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230295869"/>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Eligible credit and remaining credit</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6,370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7,556(*)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977223030"/>
                  </a:ext>
                </a:extLst>
              </a:tr>
              <a:tr h="318449">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Current liabilities for lease obligations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685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528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136350557"/>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current liabilities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33,127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28,631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565630885"/>
                  </a:ext>
                </a:extLst>
              </a:tr>
              <a:tr h="161414">
                <a:tc>
                  <a:txBody>
                    <a:bodyPr/>
                    <a:lstStyle/>
                    <a:p>
                      <a:pPr marL="0" algn="l" defTabSz="914400" rtl="0" eaLnBrk="1" fontAlgn="b" latinLnBrk="0" hangingPunct="1"/>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740469438"/>
                  </a:ext>
                </a:extLst>
              </a:tr>
              <a:tr h="161414">
                <a:tc>
                  <a:txBody>
                    <a:bodyPr/>
                    <a:lstStyle/>
                    <a:p>
                      <a:pPr marL="0" algn="l" defTabSz="914400" rtl="0" eaLnBrk="1" fontAlgn="b" latinLnBrk="0" hangingPunct="1"/>
                      <a:r>
                        <a:rPr lang="en-US" sz="1100" b="1" u="none" strike="noStrike" kern="1200" baseline="0" dirty="0">
                          <a:solidFill>
                            <a:srgbClr val="00B050"/>
                          </a:solidFill>
                          <a:effectLst/>
                          <a:latin typeface="Assistant" pitchFamily="2" charset="-79"/>
                          <a:cs typeface="Assistant" pitchFamily="2" charset="-79"/>
                        </a:rPr>
                        <a:t>Non-current liabilities:</a:t>
                      </a:r>
                      <a:endParaRPr lang="he-IL" sz="1100" b="1"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566579920"/>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Other long-term liabilities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510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655326359"/>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Long term loans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69,921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41,793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8450851"/>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Lease obligations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3,097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3,460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703606932"/>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non-current liabilities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a:t>
                      </a:r>
                      <a:r>
                        <a:rPr lang="en-US" sz="1100" b="0" u="none" strike="noStrike" kern="1200" baseline="0" dirty="0">
                          <a:solidFill>
                            <a:srgbClr val="3D3B3C"/>
                          </a:solidFill>
                          <a:effectLst/>
                          <a:latin typeface="Assistant" pitchFamily="2" charset="-79"/>
                          <a:cs typeface="Assistant" pitchFamily="2" charset="-79"/>
                        </a:rPr>
                        <a:t>73,018</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45,763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55266780"/>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liabilities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106,145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74,394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305506119"/>
                  </a:ext>
                </a:extLst>
              </a:tr>
              <a:tr h="161414">
                <a:tc>
                  <a:txBody>
                    <a:bodyPr/>
                    <a:lstStyle/>
                    <a:p>
                      <a:pPr marL="0" algn="l" defTabSz="914400" rtl="0" eaLnBrk="1" fontAlgn="b" latinLnBrk="0" hangingPunct="1"/>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02356944"/>
                  </a:ext>
                </a:extLst>
              </a:tr>
              <a:tr h="161414">
                <a:tc>
                  <a:txBody>
                    <a:bodyPr/>
                    <a:lstStyle/>
                    <a:p>
                      <a:pPr marL="0" algn="l" defTabSz="914400" rtl="0" eaLnBrk="1" fontAlgn="b" latinLnBrk="0" hangingPunct="1"/>
                      <a:r>
                        <a:rPr lang="en-US" sz="1100" b="1" u="none" strike="noStrike" kern="1200" baseline="0" dirty="0">
                          <a:solidFill>
                            <a:srgbClr val="00B050"/>
                          </a:solidFill>
                          <a:effectLst/>
                          <a:latin typeface="Assistant" pitchFamily="2" charset="-79"/>
                          <a:cs typeface="Assistant" pitchFamily="2" charset="-79"/>
                        </a:rPr>
                        <a:t>Equity</a:t>
                      </a:r>
                      <a:r>
                        <a:rPr lang="en-US" sz="1100" b="0" u="none" strike="noStrike" kern="1200" baseline="0" dirty="0">
                          <a:solidFill>
                            <a:srgbClr val="00B050"/>
                          </a:solidFill>
                          <a:effectLst/>
                          <a:latin typeface="Assistant" pitchFamily="2" charset="-79"/>
                          <a:cs typeface="Assistant" pitchFamily="2" charset="-79"/>
                        </a:rPr>
                        <a:t>:</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839603834"/>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Share capital</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97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74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209272468"/>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Premiums on shares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154,146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142,040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94919827"/>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Transformation fund</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88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206339762"/>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Venture capital fund</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23,921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22,002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59781240"/>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Accumulated loss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(114,924)</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(97,734)</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28587540"/>
                  </a:ext>
                </a:extLst>
              </a:tr>
              <a:tr h="318449">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equity attributable to the company owners</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63,328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66,396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127360382"/>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Rights that do not confer control</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(7)</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4280237671"/>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equity</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63,321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66,373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767166046"/>
                  </a:ext>
                </a:extLst>
              </a:tr>
              <a:tr h="161414">
                <a:tc>
                  <a:txBody>
                    <a:bodyPr/>
                    <a:lstStyle/>
                    <a:p>
                      <a:pPr marL="0" algn="l" defTabSz="914400" rtl="0" eaLnBrk="1" fontAlgn="b" latinLnBrk="0" hangingPunct="1"/>
                      <a:r>
                        <a:rPr lang="en-US" sz="1100" b="0" u="none" strike="noStrike" kern="1200" baseline="0" dirty="0">
                          <a:solidFill>
                            <a:srgbClr val="00B050"/>
                          </a:solidFill>
                          <a:effectLst/>
                          <a:latin typeface="Assistant" pitchFamily="2" charset="-79"/>
                          <a:cs typeface="Assistant" pitchFamily="2" charset="-79"/>
                        </a:rPr>
                        <a:t>Total liabilities and capital</a:t>
                      </a:r>
                      <a:endParaRPr lang="he-IL" sz="1100" b="0" i="0" u="none" strike="noStrike" kern="1200" baseline="0" dirty="0">
                        <a:solidFill>
                          <a:srgbClr val="00B050"/>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169,466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140,767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481783393"/>
                  </a:ext>
                </a:extLst>
              </a:tr>
              <a:tr h="161414">
                <a:tc>
                  <a:txBody>
                    <a:bodyPr/>
                    <a:lstStyle/>
                    <a:p>
                      <a:pPr marL="0" algn="l" defTabSz="914400" rtl="0"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1945897151"/>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(*)סווג מחדש</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1414084102"/>
                  </a:ext>
                </a:extLst>
              </a:tr>
            </a:tbl>
          </a:graphicData>
        </a:graphic>
      </p:graphicFrame>
    </p:spTree>
    <p:extLst>
      <p:ext uri="{BB962C8B-B14F-4D97-AF65-F5344CB8AC3E}">
        <p14:creationId xmlns:p14="http://schemas.microsoft.com/office/powerpoint/2010/main" val="33142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1650D94-78CD-1DB2-A1CB-40907441CAEF}"/>
              </a:ext>
            </a:extLst>
          </p:cNvPr>
          <p:cNvSpPr/>
          <p:nvPr/>
        </p:nvSpPr>
        <p:spPr>
          <a:xfrm rot="10800000">
            <a:off x="0" y="-30787"/>
            <a:ext cx="8454306" cy="6888787"/>
          </a:xfrm>
          <a:custGeom>
            <a:avLst/>
            <a:gdLst>
              <a:gd name="connsiteX0" fmla="*/ 8454306 w 8454306"/>
              <a:gd name="connsiteY0" fmla="*/ 6888787 h 6888787"/>
              <a:gd name="connsiteX1" fmla="*/ 5849980 w 8454306"/>
              <a:gd name="connsiteY1" fmla="*/ 6888787 h 6888787"/>
              <a:gd name="connsiteX2" fmla="*/ 3734651 w 8454306"/>
              <a:gd name="connsiteY2" fmla="*/ 6888787 h 6888787"/>
              <a:gd name="connsiteX3" fmla="*/ 1130325 w 8454306"/>
              <a:gd name="connsiteY3" fmla="*/ 6888787 h 6888787"/>
              <a:gd name="connsiteX4" fmla="*/ 991781 w 8454306"/>
              <a:gd name="connsiteY4" fmla="*/ 6693961 h 6888787"/>
              <a:gd name="connsiteX5" fmla="*/ 0 w 8454306"/>
              <a:gd name="connsiteY5" fmla="*/ 3447090 h 6888787"/>
              <a:gd name="connsiteX6" fmla="*/ 991781 w 8454306"/>
              <a:gd name="connsiteY6" fmla="*/ 200219 h 6888787"/>
              <a:gd name="connsiteX7" fmla="*/ 1134160 w 8454306"/>
              <a:gd name="connsiteY7" fmla="*/ 0 h 6888787"/>
              <a:gd name="connsiteX8" fmla="*/ 3738486 w 8454306"/>
              <a:gd name="connsiteY8" fmla="*/ 0 h 6888787"/>
              <a:gd name="connsiteX9" fmla="*/ 5849980 w 8454306"/>
              <a:gd name="connsiteY9" fmla="*/ 0 h 6888787"/>
              <a:gd name="connsiteX10" fmla="*/ 8454306 w 8454306"/>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306" h="6888787">
                <a:moveTo>
                  <a:pt x="8454306" y="6888787"/>
                </a:moveTo>
                <a:lnTo>
                  <a:pt x="5849980" y="6888787"/>
                </a:lnTo>
                <a:lnTo>
                  <a:pt x="3734651"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3738486" y="0"/>
                </a:lnTo>
                <a:lnTo>
                  <a:pt x="5849980" y="0"/>
                </a:lnTo>
                <a:lnTo>
                  <a:pt x="8454306" y="0"/>
                </a:lnTo>
                <a:close/>
              </a:path>
            </a:pathLst>
          </a:custGeom>
          <a:gradFill flip="none" rotWithShape="1">
            <a:gsLst>
              <a:gs pos="100000">
                <a:srgbClr val="00AEEF">
                  <a:alpha val="16000"/>
                </a:srgb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dirty="0"/>
          </a:p>
        </p:txBody>
      </p:sp>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4" name="TextBox 28">
            <a:extLst>
              <a:ext uri="{FF2B5EF4-FFF2-40B4-BE49-F238E27FC236}">
                <a16:creationId xmlns:a16="http://schemas.microsoft.com/office/drawing/2014/main" id="{B181A11A-8BC7-4BEB-AE18-3CA96AD73509}"/>
              </a:ext>
            </a:extLst>
          </p:cNvPr>
          <p:cNvSpPr txBox="1"/>
          <p:nvPr/>
        </p:nvSpPr>
        <p:spPr>
          <a:xfrm>
            <a:off x="1706520" y="272068"/>
            <a:ext cx="9800411" cy="646331"/>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Financial data</a:t>
            </a:r>
          </a:p>
        </p:txBody>
      </p:sp>
      <p:sp>
        <p:nvSpPr>
          <p:cNvPr id="29" name="תיבת טקסט 28">
            <a:extLst>
              <a:ext uri="{FF2B5EF4-FFF2-40B4-BE49-F238E27FC236}">
                <a16:creationId xmlns:a16="http://schemas.microsoft.com/office/drawing/2014/main" id="{BAD328EC-7608-0A2D-E63E-7962D63669BB}"/>
              </a:ext>
            </a:extLst>
          </p:cNvPr>
          <p:cNvSpPr txBox="1"/>
          <p:nvPr/>
        </p:nvSpPr>
        <p:spPr>
          <a:xfrm>
            <a:off x="1196342" y="816050"/>
            <a:ext cx="4899657"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AEEF"/>
                </a:solidFill>
                <a:effectLst/>
                <a:uLnTx/>
                <a:uFillTx/>
                <a:latin typeface="Assistant SemiBold" panose="00000700000000000000" pitchFamily="2" charset="-79"/>
                <a:ea typeface="+mn-ea"/>
                <a:cs typeface="Assistant SemiBold" panose="00000700000000000000" pitchFamily="2" charset="-79"/>
              </a:rPr>
              <a:t>Profits and losses by sectors (thousands of NIS)</a:t>
            </a:r>
          </a:p>
        </p:txBody>
      </p:sp>
      <p:graphicFrame>
        <p:nvGraphicFramePr>
          <p:cNvPr id="2" name="טבלה 1">
            <a:extLst>
              <a:ext uri="{FF2B5EF4-FFF2-40B4-BE49-F238E27FC236}">
                <a16:creationId xmlns:a16="http://schemas.microsoft.com/office/drawing/2014/main" id="{BC45496E-DE8A-9247-1717-4F913E6E14FC}"/>
              </a:ext>
            </a:extLst>
          </p:cNvPr>
          <p:cNvGraphicFramePr>
            <a:graphicFrameLocks noGrp="1"/>
          </p:cNvGraphicFramePr>
          <p:nvPr>
            <p:extLst>
              <p:ext uri="{D42A27DB-BD31-4B8C-83A1-F6EECF244321}">
                <p14:modId xmlns:p14="http://schemas.microsoft.com/office/powerpoint/2010/main" val="1608605143"/>
              </p:ext>
            </p:extLst>
          </p:nvPr>
        </p:nvGraphicFramePr>
        <p:xfrm>
          <a:off x="2161307" y="1251504"/>
          <a:ext cx="7860148" cy="5135989"/>
        </p:xfrm>
        <a:graphic>
          <a:graphicData uri="http://schemas.openxmlformats.org/drawingml/2006/table">
            <a:tbl>
              <a:tblPr rtl="1">
                <a:tableStyleId>{6E25E649-3F16-4E02-A733-19D2CDBF48F0}</a:tableStyleId>
              </a:tblPr>
              <a:tblGrid>
                <a:gridCol w="4466260">
                  <a:extLst>
                    <a:ext uri="{9D8B030D-6E8A-4147-A177-3AD203B41FA5}">
                      <a16:colId xmlns:a16="http://schemas.microsoft.com/office/drawing/2014/main" val="2772049430"/>
                    </a:ext>
                  </a:extLst>
                </a:gridCol>
                <a:gridCol w="848472">
                  <a:extLst>
                    <a:ext uri="{9D8B030D-6E8A-4147-A177-3AD203B41FA5}">
                      <a16:colId xmlns:a16="http://schemas.microsoft.com/office/drawing/2014/main" val="1617700408"/>
                    </a:ext>
                  </a:extLst>
                </a:gridCol>
                <a:gridCol w="848472">
                  <a:extLst>
                    <a:ext uri="{9D8B030D-6E8A-4147-A177-3AD203B41FA5}">
                      <a16:colId xmlns:a16="http://schemas.microsoft.com/office/drawing/2014/main" val="2893148710"/>
                    </a:ext>
                  </a:extLst>
                </a:gridCol>
                <a:gridCol w="848472">
                  <a:extLst>
                    <a:ext uri="{9D8B030D-6E8A-4147-A177-3AD203B41FA5}">
                      <a16:colId xmlns:a16="http://schemas.microsoft.com/office/drawing/2014/main" val="965674954"/>
                    </a:ext>
                  </a:extLst>
                </a:gridCol>
                <a:gridCol w="848472">
                  <a:extLst>
                    <a:ext uri="{9D8B030D-6E8A-4147-A177-3AD203B41FA5}">
                      <a16:colId xmlns:a16="http://schemas.microsoft.com/office/drawing/2014/main" val="175106715"/>
                    </a:ext>
                  </a:extLst>
                </a:gridCol>
              </a:tblGrid>
              <a:tr h="242092">
                <a:tc>
                  <a:txBody>
                    <a:bodyPr/>
                    <a:lstStyle/>
                    <a:p>
                      <a:pPr algn="ctr" rtl="1" fontAlgn="b"/>
                      <a:r>
                        <a:rPr lang="en-US" sz="1100" b="1" u="none" strike="noStrike" dirty="0">
                          <a:effectLst/>
                          <a:latin typeface="Assistant" pitchFamily="2" charset="-79"/>
                          <a:cs typeface="Assistant" pitchFamily="2" charset="-79"/>
                        </a:rPr>
                        <a:t>For the year ending December 31, 2022</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0"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0"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0"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0"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3299017426"/>
                  </a:ext>
                </a:extLst>
              </a:tr>
              <a:tr h="442533">
                <a:tc>
                  <a:txBody>
                    <a:bodyPr/>
                    <a:lstStyle/>
                    <a:p>
                      <a:pPr algn="r" rtl="1" fontAlgn="ctr"/>
                      <a:endParaRPr lang="he-IL" sz="9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tc>
                  <a:txBody>
                    <a:bodyPr/>
                    <a:lstStyle/>
                    <a:p>
                      <a:pPr algn="ctr" rtl="1" fontAlgn="ctr"/>
                      <a:r>
                        <a:rPr lang="en-US" sz="900" b="1" u="none" strike="noStrike" dirty="0">
                          <a:effectLst/>
                          <a:latin typeface="Assistant" pitchFamily="2" charset="-79"/>
                          <a:cs typeface="Assistant" pitchFamily="2" charset="-79"/>
                        </a:rPr>
                        <a:t>Credit brokerage</a:t>
                      </a:r>
                      <a:endParaRPr lang="he-IL" sz="9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tc>
                  <a:txBody>
                    <a:bodyPr/>
                    <a:lstStyle/>
                    <a:p>
                      <a:pPr algn="ctr" rtl="1" fontAlgn="ctr"/>
                      <a:r>
                        <a:rPr lang="en-US" sz="900" b="1" u="none" strike="noStrike" dirty="0">
                          <a:effectLst/>
                          <a:latin typeface="Assistant" pitchFamily="2" charset="-79"/>
                          <a:cs typeface="Assistant" pitchFamily="2" charset="-79"/>
                        </a:rPr>
                        <a:t>Credit</a:t>
                      </a:r>
                      <a:endParaRPr lang="he-IL" sz="9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tc>
                  <a:txBody>
                    <a:bodyPr/>
                    <a:lstStyle/>
                    <a:p>
                      <a:pPr algn="ctr" rtl="1" fontAlgn="ctr"/>
                      <a:r>
                        <a:rPr lang="en-US" sz="900" b="1" u="none" strike="noStrike" dirty="0">
                          <a:effectLst/>
                          <a:latin typeface="Assistant" pitchFamily="2" charset="-79"/>
                          <a:cs typeface="Assistant" pitchFamily="2" charset="-79"/>
                        </a:rPr>
                        <a:t>Adjustments</a:t>
                      </a:r>
                      <a:endParaRPr lang="he-IL" sz="9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tc>
                  <a:txBody>
                    <a:bodyPr/>
                    <a:lstStyle/>
                    <a:p>
                      <a:pPr algn="ctr" rtl="1" fontAlgn="ctr"/>
                      <a:r>
                        <a:rPr lang="en-US" sz="900" b="1" u="none" strike="noStrike" dirty="0">
                          <a:effectLst/>
                          <a:latin typeface="Assistant" pitchFamily="2" charset="-79"/>
                          <a:cs typeface="Assistant" pitchFamily="2" charset="-79"/>
                        </a:rPr>
                        <a:t>Total</a:t>
                      </a:r>
                      <a:endParaRPr lang="he-IL" sz="9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190867521"/>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Revenue</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583393073"/>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Credit operation fees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21,787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272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22,059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825797114"/>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Income from interest on loans to customers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8,944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8,944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947632313"/>
                  </a:ext>
                </a:extLst>
              </a:tr>
              <a:tr h="247298">
                <a:tc>
                  <a:txBody>
                    <a:bodyPr/>
                    <a:lstStyle/>
                    <a:p>
                      <a:pPr algn="l" rtl="0" fontAlgn="ct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933703288"/>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Total revenue, gross</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21,787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9,216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31,003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558832163"/>
                  </a:ext>
                </a:extLst>
              </a:tr>
              <a:tr h="247298">
                <a:tc>
                  <a:txBody>
                    <a:bodyPr/>
                    <a:lstStyle/>
                    <a:p>
                      <a:pPr algn="l" rtl="0" fontAlgn="ct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898786793"/>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Interest expenses related to lending activity</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(5,354)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(5,354)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619634923"/>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Credit loss provisions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(1,815)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(1,815)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681651727"/>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Total revenue, net</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21,787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2,047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23,834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353521026"/>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Total profit (loss) by sector.</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3,636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(7,789)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(4,153)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860339533"/>
                  </a:ext>
                </a:extLst>
              </a:tr>
              <a:tr h="247298">
                <a:tc>
                  <a:txBody>
                    <a:bodyPr/>
                    <a:lstStyle/>
                    <a:p>
                      <a:pPr algn="l" rtl="0" fontAlgn="ct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11997269"/>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Research and development costs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(1,864)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(1,864)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724827853"/>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Administrative, general and other expenses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(10,732)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(10,732)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389466005"/>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Total operating profit (loss).</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3,636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(7,789)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(12,596)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(16,749)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471729716"/>
                  </a:ext>
                </a:extLst>
              </a:tr>
              <a:tr h="247298">
                <a:tc>
                  <a:txBody>
                    <a:bodyPr/>
                    <a:lstStyle/>
                    <a:p>
                      <a:pPr algn="l" rtl="0" fontAlgn="ct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286840099"/>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Sector assets and liabilities</a:t>
                      </a:r>
                      <a:endParaRPr lang="he-IL" sz="1200" b="1"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555232174"/>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Loans to customers</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86,607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86,607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017545128"/>
                  </a:ext>
                </a:extLst>
              </a:tr>
              <a:tr h="247298">
                <a:tc>
                  <a:txBody>
                    <a:bodyPr/>
                    <a:lstStyle/>
                    <a:p>
                      <a:pPr algn="l" rtl="0" fontAlgn="ctr"/>
                      <a:r>
                        <a:rPr lang="en-US" sz="1200" u="none" strike="noStrike" dirty="0">
                          <a:solidFill>
                            <a:srgbClr val="00B050"/>
                          </a:solidFill>
                          <a:effectLst/>
                          <a:latin typeface="Assistant" pitchFamily="2" charset="-79"/>
                          <a:cs typeface="Assistant" pitchFamily="2" charset="-79"/>
                        </a:rPr>
                        <a:t>Loans received</a:t>
                      </a:r>
                      <a:endParaRPr lang="he-IL" sz="1200" b="0" i="0" u="none" strike="noStrike" dirty="0">
                        <a:solidFill>
                          <a:srgbClr val="00B05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(93,616)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(93,616)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179269032"/>
                  </a:ext>
                </a:extLst>
              </a:tr>
            </a:tbl>
          </a:graphicData>
        </a:graphic>
      </p:graphicFrame>
    </p:spTree>
    <p:extLst>
      <p:ext uri="{BB962C8B-B14F-4D97-AF65-F5344CB8AC3E}">
        <p14:creationId xmlns:p14="http://schemas.microsoft.com/office/powerpoint/2010/main" val="28809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A995DA-5FAE-82CF-0078-072D6FFC9B82}"/>
              </a:ext>
            </a:extLst>
          </p:cNvPr>
          <p:cNvGrpSpPr/>
          <p:nvPr/>
        </p:nvGrpSpPr>
        <p:grpSpPr>
          <a:xfrm>
            <a:off x="-4765538" y="-2104692"/>
            <a:ext cx="20277335" cy="10882000"/>
            <a:chOff x="-4765538" y="-2104692"/>
            <a:chExt cx="20277335" cy="1088200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6FAB"/>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6FAB"/>
                </a:solidFill>
                <a:effectLst/>
                <a:uLnTx/>
                <a:uFillTx/>
                <a:latin typeface="Assistant ExtraBold" pitchFamily="2" charset="-79"/>
                <a:ea typeface="+mn-ea"/>
                <a:cs typeface="Assistant ExtraBold" pitchFamily="2" charset="-79"/>
              </a:endParaRPr>
            </a:p>
          </p:txBody>
        </p:sp>
      </p:gr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artial Circle 83">
            <a:extLst>
              <a:ext uri="{FF2B5EF4-FFF2-40B4-BE49-F238E27FC236}">
                <a16:creationId xmlns:a16="http://schemas.microsoft.com/office/drawing/2014/main" id="{5A320108-13D6-46E0-8C09-CF78B367F2F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1" name="TextBox 50">
            <a:extLst>
              <a:ext uri="{FF2B5EF4-FFF2-40B4-BE49-F238E27FC236}">
                <a16:creationId xmlns:a16="http://schemas.microsoft.com/office/drawing/2014/main" id="{586391B7-3E6B-481C-B48A-6CC0732ED8F2}"/>
              </a:ext>
            </a:extLst>
          </p:cNvPr>
          <p:cNvSpPr txBox="1"/>
          <p:nvPr/>
        </p:nvSpPr>
        <p:spPr>
          <a:xfrm>
            <a:off x="6611008" y="3965630"/>
            <a:ext cx="5133352" cy="1924694"/>
          </a:xfrm>
          <a:prstGeom prst="rect">
            <a:avLst/>
          </a:prstGeom>
          <a:noFill/>
        </p:spPr>
        <p:txBody>
          <a:bodyPr wrap="square" rtlCol="0">
            <a:spAutoFit/>
          </a:bodyPr>
          <a:lstStyle/>
          <a:p>
            <a:pPr marL="0" marR="0" lvl="0" indent="0" algn="ctr" rtl="0">
              <a:lnSpc>
                <a:spcPct val="110714"/>
              </a:lnSpc>
              <a:spcBef>
                <a:spcPts val="0"/>
              </a:spcBef>
              <a:spcAft>
                <a:spcPts val="0"/>
              </a:spcAft>
              <a:buNone/>
            </a:pPr>
            <a:r>
              <a:rPr lang="en-US" sz="2800" dirty="0">
                <a:solidFill>
                  <a:srgbClr val="000000"/>
                </a:solidFill>
                <a:latin typeface="Calibri"/>
                <a:ea typeface="Calibri"/>
                <a:cs typeface="Calibri"/>
                <a:sym typeface="Calibri"/>
              </a:rPr>
              <a:t>To </a:t>
            </a:r>
            <a:r>
              <a:rPr lang="en-US" sz="2800" dirty="0">
                <a:solidFill>
                  <a:srgbClr val="00B050"/>
                </a:solidFill>
                <a:latin typeface="Calibri"/>
                <a:ea typeface="Calibri"/>
                <a:cs typeface="Calibri"/>
                <a:sym typeface="Calibri"/>
              </a:rPr>
              <a:t>provide fast </a:t>
            </a:r>
            <a:r>
              <a:rPr lang="en-US" sz="2800" dirty="0">
                <a:solidFill>
                  <a:srgbClr val="000000"/>
                </a:solidFill>
                <a:latin typeface="Calibri"/>
                <a:ea typeface="Calibri"/>
                <a:cs typeface="Calibri"/>
                <a:sym typeface="Calibri"/>
              </a:rPr>
              <a:t>and innovative credit solutions according to our clients preferences and needs</a:t>
            </a:r>
            <a:endParaRPr lang="en-US" sz="2800" b="0" i="0" u="none" strike="noStrike" cap="none" dirty="0">
              <a:solidFill>
                <a:srgbClr val="000000"/>
              </a:solidFill>
              <a:latin typeface="Calibri"/>
              <a:ea typeface="Calibri"/>
              <a:cs typeface="Calibri"/>
              <a:sym typeface="Calibri"/>
            </a:endParaRPr>
          </a:p>
          <a:p>
            <a:pPr marL="0" marR="0" lvl="0" indent="0" algn="r" defTabSz="914400" rtl="1" eaLnBrk="1" fontAlgn="auto" latinLnBrk="0" hangingPunct="1">
              <a:lnSpc>
                <a:spcPts val="3100"/>
              </a:lnSpc>
              <a:spcBef>
                <a:spcPts val="0"/>
              </a:spcBef>
              <a:spcAft>
                <a:spcPts val="0"/>
              </a:spcAft>
              <a:buClrTx/>
              <a:buSzTx/>
              <a:buFontTx/>
              <a:buNone/>
              <a:tabLst/>
              <a:defRPr/>
            </a:pPr>
            <a:endParaRPr kumimoji="0" lang="he-IL" sz="2800" b="0" i="0" u="none" strike="noStrike" kern="1200" cap="none" spc="-20" normalizeH="0" baseline="0" noProof="0" dirty="0">
              <a:ln>
                <a:noFill/>
              </a:ln>
              <a:solidFill>
                <a:prstClr val="black"/>
              </a:solidFill>
              <a:effectLst/>
              <a:uLnTx/>
              <a:uFillTx/>
              <a:latin typeface="Assistant" pitchFamily="2" charset="-79"/>
              <a:ea typeface="+mn-ea"/>
              <a:cs typeface="Assistant" pitchFamily="2" charset="-79"/>
            </a:endParaRPr>
          </a:p>
        </p:txBody>
      </p:sp>
      <p:sp>
        <p:nvSpPr>
          <p:cNvPr id="86" name="Arc 85">
            <a:extLst>
              <a:ext uri="{FF2B5EF4-FFF2-40B4-BE49-F238E27FC236}">
                <a16:creationId xmlns:a16="http://schemas.microsoft.com/office/drawing/2014/main" id="{6C84F382-F16F-4831-89EF-B21AF7613856}"/>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7" name="Oval 86">
            <a:extLst>
              <a:ext uri="{FF2B5EF4-FFF2-40B4-BE49-F238E27FC236}">
                <a16:creationId xmlns:a16="http://schemas.microsoft.com/office/drawing/2014/main" id="{2CB13BAE-2461-4B9D-B903-12D381879714}"/>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88" name="Arc 87">
            <a:extLst>
              <a:ext uri="{FF2B5EF4-FFF2-40B4-BE49-F238E27FC236}">
                <a16:creationId xmlns:a16="http://schemas.microsoft.com/office/drawing/2014/main" id="{A5D874F6-3000-487A-AAB2-282A53269DFB}"/>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4" name="Rectangle 73">
            <a:extLst>
              <a:ext uri="{FF2B5EF4-FFF2-40B4-BE49-F238E27FC236}">
                <a16:creationId xmlns:a16="http://schemas.microsoft.com/office/drawing/2014/main" id="{4FDB3D1D-7B08-493D-858D-E834874CA29E}"/>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4" name="Slide Number Placeholder 5">
            <a:extLst>
              <a:ext uri="{FF2B5EF4-FFF2-40B4-BE49-F238E27FC236}">
                <a16:creationId xmlns:a16="http://schemas.microsoft.com/office/drawing/2014/main" id="{A605748A-3CB8-4C45-B601-AD5564D667C8}"/>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11" name="Picture 2">
            <a:extLst>
              <a:ext uri="{FF2B5EF4-FFF2-40B4-BE49-F238E27FC236}">
                <a16:creationId xmlns:a16="http://schemas.microsoft.com/office/drawing/2014/main" id="{8CB40F3D-4693-CC3E-D98A-0D9AEAA880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44" t="2412" r="15689" b="3034"/>
          <a:stretch/>
        </p:blipFill>
        <p:spPr bwMode="auto">
          <a:xfrm>
            <a:off x="1764309" y="908994"/>
            <a:ext cx="4671872" cy="4662266"/>
          </a:xfrm>
          <a:prstGeom prst="ellipse">
            <a:avLst/>
          </a:prstGeom>
          <a:noFill/>
          <a:extLst>
            <a:ext uri="{909E8E84-426E-40DD-AFC4-6F175D3DCCD1}">
              <a14:hiddenFill xmlns:a14="http://schemas.microsoft.com/office/drawing/2010/main">
                <a:solidFill>
                  <a:srgbClr val="FFFFFF"/>
                </a:solidFill>
              </a14:hiddenFill>
            </a:ext>
          </a:extLst>
        </p:spPr>
      </p:pic>
      <p:sp>
        <p:nvSpPr>
          <p:cNvPr id="14" name="TextBox 28">
            <a:extLst>
              <a:ext uri="{FF2B5EF4-FFF2-40B4-BE49-F238E27FC236}">
                <a16:creationId xmlns:a16="http://schemas.microsoft.com/office/drawing/2014/main" id="{05E4A806-DE46-9543-73B9-90CB46435ADD}"/>
              </a:ext>
            </a:extLst>
          </p:cNvPr>
          <p:cNvSpPr txBox="1"/>
          <p:nvPr/>
        </p:nvSpPr>
        <p:spPr>
          <a:xfrm>
            <a:off x="3870520" y="2478760"/>
            <a:ext cx="804244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300" normalizeH="0" noProof="0" dirty="0">
                <a:ln>
                  <a:noFill/>
                </a:ln>
                <a:solidFill>
                  <a:srgbClr val="234458"/>
                </a:solidFill>
                <a:effectLst/>
                <a:uLnTx/>
                <a:uFillTx/>
                <a:latin typeface="Assistant SemiBold" pitchFamily="2" charset="-79"/>
                <a:cs typeface="Assistant SemiBold" pitchFamily="2" charset="-79"/>
              </a:rPr>
              <a:t>Our Mission</a:t>
            </a:r>
          </a:p>
        </p:txBody>
      </p:sp>
      <p:sp>
        <p:nvSpPr>
          <p:cNvPr id="18" name="Arc 28">
            <a:extLst>
              <a:ext uri="{FF2B5EF4-FFF2-40B4-BE49-F238E27FC236}">
                <a16:creationId xmlns:a16="http://schemas.microsoft.com/office/drawing/2014/main" id="{4444BC78-305E-CE71-F360-8F5630EE6EB8}"/>
              </a:ext>
            </a:extLst>
          </p:cNvPr>
          <p:cNvSpPr/>
          <p:nvPr/>
        </p:nvSpPr>
        <p:spPr>
          <a:xfrm>
            <a:off x="1764309" y="615459"/>
            <a:ext cx="4993988" cy="4993985"/>
          </a:xfrm>
          <a:prstGeom prst="arc">
            <a:avLst>
              <a:gd name="adj1" fmla="val 13837629"/>
              <a:gd name="adj2" fmla="val 3016667"/>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0" name="Oval 25">
            <a:extLst>
              <a:ext uri="{FF2B5EF4-FFF2-40B4-BE49-F238E27FC236}">
                <a16:creationId xmlns:a16="http://schemas.microsoft.com/office/drawing/2014/main" id="{490F2667-3710-45EC-FCCB-99957E64F0CC}"/>
              </a:ext>
            </a:extLst>
          </p:cNvPr>
          <p:cNvSpPr/>
          <p:nvPr/>
        </p:nvSpPr>
        <p:spPr>
          <a:xfrm>
            <a:off x="5576623" y="1119108"/>
            <a:ext cx="1454129" cy="1454129"/>
          </a:xfrm>
          <a:prstGeom prst="ellipse">
            <a:avLst/>
          </a:prstGeom>
          <a:gradFill>
            <a:gsLst>
              <a:gs pos="21000">
                <a:srgbClr val="00D4E3">
                  <a:alpha val="39000"/>
                </a:srgbClr>
              </a:gs>
              <a:gs pos="99000">
                <a:srgbClr val="00257C">
                  <a:alpha val="17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2" name="Oval 31">
            <a:extLst>
              <a:ext uri="{FF2B5EF4-FFF2-40B4-BE49-F238E27FC236}">
                <a16:creationId xmlns:a16="http://schemas.microsoft.com/office/drawing/2014/main" id="{389890E4-4728-0865-95D9-632772EC7650}"/>
              </a:ext>
            </a:extLst>
          </p:cNvPr>
          <p:cNvSpPr/>
          <p:nvPr/>
        </p:nvSpPr>
        <p:spPr>
          <a:xfrm>
            <a:off x="6328181" y="1744934"/>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24" name="Picture 30" descr="A screenshot of a computer&#10;&#10;Description automatically generated with low confidence">
            <a:extLst>
              <a:ext uri="{FF2B5EF4-FFF2-40B4-BE49-F238E27FC236}">
                <a16:creationId xmlns:a16="http://schemas.microsoft.com/office/drawing/2014/main" id="{DCED042B-ECDC-686B-902F-5F55A6C5DA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864" t="81120" r="35706" b="1970"/>
          <a:stretch/>
        </p:blipFill>
        <p:spPr>
          <a:xfrm>
            <a:off x="4271579" y="5525854"/>
            <a:ext cx="922487" cy="1027932"/>
          </a:xfrm>
          <a:prstGeom prst="rect">
            <a:avLst/>
          </a:prstGeom>
        </p:spPr>
      </p:pic>
      <p:pic>
        <p:nvPicPr>
          <p:cNvPr id="25" name="Picture 31" descr="A screenshot of a computer&#10;&#10;Description automatically generated with low confidence">
            <a:extLst>
              <a:ext uri="{FF2B5EF4-FFF2-40B4-BE49-F238E27FC236}">
                <a16:creationId xmlns:a16="http://schemas.microsoft.com/office/drawing/2014/main" id="{78B41C65-DCCE-72F5-54CB-32D99ED711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970" t="84776" r="43635" b="4835"/>
          <a:stretch/>
        </p:blipFill>
        <p:spPr>
          <a:xfrm>
            <a:off x="6096000" y="5092233"/>
            <a:ext cx="487112" cy="631558"/>
          </a:xfrm>
          <a:prstGeom prst="rect">
            <a:avLst/>
          </a:prstGeom>
        </p:spPr>
      </p:pic>
      <p:pic>
        <p:nvPicPr>
          <p:cNvPr id="26" name="Picture 32" descr="A screenshot of a computer&#10;&#10;Description automatically generated with low confidence">
            <a:extLst>
              <a:ext uri="{FF2B5EF4-FFF2-40B4-BE49-F238E27FC236}">
                <a16:creationId xmlns:a16="http://schemas.microsoft.com/office/drawing/2014/main" id="{F3C16248-E046-19A0-48E9-12933D427C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984" t="84776" r="48175" b="7228"/>
          <a:stretch/>
        </p:blipFill>
        <p:spPr>
          <a:xfrm>
            <a:off x="6511678" y="4539359"/>
            <a:ext cx="551175" cy="486120"/>
          </a:xfrm>
          <a:prstGeom prst="rect">
            <a:avLst/>
          </a:prstGeom>
        </p:spPr>
      </p:pic>
      <p:pic>
        <p:nvPicPr>
          <p:cNvPr id="27" name="Picture 33" descr="A screenshot of a computer&#10;&#10;Description automatically generated with low confidence">
            <a:extLst>
              <a:ext uri="{FF2B5EF4-FFF2-40B4-BE49-F238E27FC236}">
                <a16:creationId xmlns:a16="http://schemas.microsoft.com/office/drawing/2014/main" id="{F80E8FAA-A10A-7765-0BB9-2E07BABE3C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28" t="83304" r="70949" b="6545"/>
          <a:stretch/>
        </p:blipFill>
        <p:spPr>
          <a:xfrm>
            <a:off x="6808174" y="3509858"/>
            <a:ext cx="648889" cy="617106"/>
          </a:xfrm>
          <a:prstGeom prst="rect">
            <a:avLst/>
          </a:prstGeom>
        </p:spPr>
      </p:pic>
      <p:pic>
        <p:nvPicPr>
          <p:cNvPr id="28" name="Picture 36" descr="A screenshot of a computer&#10;&#10;Description automatically generated with low confidence">
            <a:extLst>
              <a:ext uri="{FF2B5EF4-FFF2-40B4-BE49-F238E27FC236}">
                <a16:creationId xmlns:a16="http://schemas.microsoft.com/office/drawing/2014/main" id="{7D30A70B-EA03-F29E-7C9E-9BFC53B79D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17" t="15757" r="88660" b="74092"/>
          <a:stretch/>
        </p:blipFill>
        <p:spPr>
          <a:xfrm>
            <a:off x="5252178" y="5418857"/>
            <a:ext cx="648889" cy="617106"/>
          </a:xfrm>
          <a:prstGeom prst="rect">
            <a:avLst/>
          </a:prstGeom>
        </p:spPr>
      </p:pic>
    </p:spTree>
    <p:extLst>
      <p:ext uri="{BB962C8B-B14F-4D97-AF65-F5344CB8AC3E}">
        <p14:creationId xmlns:p14="http://schemas.microsoft.com/office/powerpoint/2010/main" val="46144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artial Circle 83">
            <a:extLst>
              <a:ext uri="{FF2B5EF4-FFF2-40B4-BE49-F238E27FC236}">
                <a16:creationId xmlns:a16="http://schemas.microsoft.com/office/drawing/2014/main" id="{5A320108-13D6-46E0-8C09-CF78B367F2F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9" name="TextBox 54">
            <a:extLst>
              <a:ext uri="{FF2B5EF4-FFF2-40B4-BE49-F238E27FC236}">
                <a16:creationId xmlns:a16="http://schemas.microsoft.com/office/drawing/2014/main" id="{11E96A1C-436D-4C6F-8040-8CCFD5421657}"/>
              </a:ext>
            </a:extLst>
          </p:cNvPr>
          <p:cNvSpPr txBox="1"/>
          <p:nvPr/>
        </p:nvSpPr>
        <p:spPr>
          <a:xfrm>
            <a:off x="2108812" y="6145193"/>
            <a:ext cx="9434821" cy="430887"/>
          </a:xfrm>
          <a:prstGeom prst="rect">
            <a:avLst/>
          </a:prstGeom>
          <a:noFill/>
        </p:spPr>
        <p:txBody>
          <a:bodyPr wrap="square" rtlCol="0">
            <a:spAutoFit/>
          </a:bodyPr>
          <a:lstStyle/>
          <a:p>
            <a:pPr marL="0" marR="0" algn="l">
              <a:spcBef>
                <a:spcPts val="0"/>
              </a:spcBef>
              <a:spcAft>
                <a:spcPts val="0"/>
              </a:spcAft>
            </a:pPr>
            <a:r>
              <a:rPr lang="en-US" sz="1100" b="1" dirty="0">
                <a:effectLst/>
                <a:ea typeface="Calibri" panose="020F0502020204030204" pitchFamily="34" charset="0"/>
                <a:cs typeface="Assistant Light" pitchFamily="2" charset="-79"/>
              </a:rPr>
              <a:t>Financial data in NIS and is accurate as of </a:t>
            </a:r>
            <a:r>
              <a:rPr lang="en-US" sz="1100" b="1" dirty="0">
                <a:solidFill>
                  <a:srgbClr val="00B050"/>
                </a:solidFill>
                <a:effectLst/>
                <a:ea typeface="Calibri" panose="020F0502020204030204" pitchFamily="34" charset="0"/>
                <a:cs typeface="Assistant Light" pitchFamily="2" charset="-79"/>
              </a:rPr>
              <a:t>December 31, 2022</a:t>
            </a:r>
            <a:r>
              <a:rPr lang="en-US" sz="1100" b="1" dirty="0">
                <a:solidFill>
                  <a:schemeClr val="accent6">
                    <a:lumMod val="60000"/>
                    <a:lumOff val="40000"/>
                  </a:schemeClr>
                </a:solidFill>
                <a:effectLst/>
                <a:ea typeface="Calibri" panose="020F0502020204030204" pitchFamily="34" charset="0"/>
                <a:cs typeface="Assistant Light" pitchFamily="2" charset="-79"/>
              </a:rPr>
              <a:t>; </a:t>
            </a:r>
            <a:r>
              <a:rPr lang="en-US" sz="1100" b="1" dirty="0">
                <a:effectLst/>
                <a:ea typeface="Calibri" panose="020F0502020204030204" pitchFamily="34" charset="0"/>
                <a:cs typeface="Assistant Light" pitchFamily="2" charset="-79"/>
              </a:rPr>
              <a:t>including loans in the credit brokerage system; the rate of increase in revenues and the growth data refer to </a:t>
            </a:r>
            <a:r>
              <a:rPr lang="en-US" sz="1100" b="1" dirty="0">
                <a:solidFill>
                  <a:srgbClr val="00B050"/>
                </a:solidFill>
                <a:effectLst/>
                <a:ea typeface="Calibri" panose="020F0502020204030204" pitchFamily="34" charset="0"/>
                <a:cs typeface="Assistant Light" pitchFamily="2" charset="-79"/>
              </a:rPr>
              <a:t>December 31, 2022 compared to the year 2021</a:t>
            </a:r>
            <a:r>
              <a:rPr lang="en-US" sz="1100" b="1" dirty="0">
                <a:solidFill>
                  <a:schemeClr val="accent6">
                    <a:lumMod val="60000"/>
                    <a:lumOff val="40000"/>
                  </a:schemeClr>
                </a:solidFill>
                <a:effectLst/>
                <a:ea typeface="Calibri" panose="020F0502020204030204" pitchFamily="34" charset="0"/>
                <a:cs typeface="Assistant Light" pitchFamily="2" charset="-79"/>
              </a:rPr>
              <a:t>; </a:t>
            </a:r>
            <a:r>
              <a:rPr lang="en-US" sz="1100" b="1" dirty="0">
                <a:effectLst/>
                <a:ea typeface="Calibri" panose="020F0502020204030204" pitchFamily="34" charset="0"/>
                <a:cs typeface="Assistant Light" pitchFamily="2" charset="-79"/>
              </a:rPr>
              <a:t>NON-GAAP gross revenues</a:t>
            </a:r>
            <a:endParaRPr lang="he-IL" sz="1100" b="1" dirty="0">
              <a:cs typeface="Assistant Light" panose="00000400000000000000" pitchFamily="2" charset="-79"/>
            </a:endParaRPr>
          </a:p>
        </p:txBody>
      </p:sp>
      <p:sp>
        <p:nvSpPr>
          <p:cNvPr id="86" name="Arc 85">
            <a:extLst>
              <a:ext uri="{FF2B5EF4-FFF2-40B4-BE49-F238E27FC236}">
                <a16:creationId xmlns:a16="http://schemas.microsoft.com/office/drawing/2014/main" id="{6C84F382-F16F-4831-89EF-B21AF7613856}"/>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7" name="Oval 86">
            <a:extLst>
              <a:ext uri="{FF2B5EF4-FFF2-40B4-BE49-F238E27FC236}">
                <a16:creationId xmlns:a16="http://schemas.microsoft.com/office/drawing/2014/main" id="{2CB13BAE-2461-4B9D-B903-12D381879714}"/>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88" name="Arc 87">
            <a:extLst>
              <a:ext uri="{FF2B5EF4-FFF2-40B4-BE49-F238E27FC236}">
                <a16:creationId xmlns:a16="http://schemas.microsoft.com/office/drawing/2014/main" id="{A5D874F6-3000-487A-AAB2-282A53269DFB}"/>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74" name="Rectangle 73">
            <a:extLst>
              <a:ext uri="{FF2B5EF4-FFF2-40B4-BE49-F238E27FC236}">
                <a16:creationId xmlns:a16="http://schemas.microsoft.com/office/drawing/2014/main" id="{4FDB3D1D-7B08-493D-858D-E834874CA29E}"/>
              </a:ext>
            </a:extLst>
          </p:cNvPr>
          <p:cNvSpPr/>
          <p:nvPr/>
        </p:nvSpPr>
        <p:spPr>
          <a:xfrm>
            <a:off x="12171947" y="-3627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14" name="Slide Number Placeholder 5">
            <a:extLst>
              <a:ext uri="{FF2B5EF4-FFF2-40B4-BE49-F238E27FC236}">
                <a16:creationId xmlns:a16="http://schemas.microsoft.com/office/drawing/2014/main" id="{A605748A-3CB8-4C45-B601-AD5564D667C8}"/>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34" name="TextBox 28">
            <a:extLst>
              <a:ext uri="{FF2B5EF4-FFF2-40B4-BE49-F238E27FC236}">
                <a16:creationId xmlns:a16="http://schemas.microsoft.com/office/drawing/2014/main" id="{CCD863EE-22FA-4CF6-B44D-8794848816EB}"/>
              </a:ext>
            </a:extLst>
          </p:cNvPr>
          <p:cNvSpPr txBox="1"/>
          <p:nvPr/>
        </p:nvSpPr>
        <p:spPr>
          <a:xfrm>
            <a:off x="5724674" y="210111"/>
            <a:ext cx="6634286" cy="523220"/>
          </a:xfrm>
          <a:prstGeom prst="rect">
            <a:avLst/>
          </a:prstGeom>
          <a:noFill/>
        </p:spPr>
        <p:txBody>
          <a:bodyPr wrap="square" rtlCol="0">
            <a:spAutoFit/>
          </a:bodyPr>
          <a:lstStyle/>
          <a:p>
            <a:pPr marL="0" marR="0" lvl="0" indent="0" algn="ctr" rtl="0">
              <a:lnSpc>
                <a:spcPct val="100000"/>
              </a:lnSpc>
              <a:spcBef>
                <a:spcPts val="0"/>
              </a:spcBef>
              <a:spcAft>
                <a:spcPts val="0"/>
              </a:spcAft>
              <a:buClr>
                <a:srgbClr val="041634"/>
              </a:buClr>
              <a:buSzPts val="3600"/>
              <a:buFont typeface="Calibri"/>
              <a:buNone/>
            </a:pPr>
            <a:r>
              <a:rPr lang="en-US" sz="2800" b="1" dirty="0">
                <a:solidFill>
                  <a:srgbClr val="00B050"/>
                </a:solidFill>
                <a:latin typeface="Calibri"/>
                <a:ea typeface="Calibri"/>
                <a:cs typeface="Calibri"/>
                <a:sym typeface="Calibri"/>
              </a:rPr>
              <a:t>Blender’s </a:t>
            </a:r>
            <a:r>
              <a:rPr lang="en-US" sz="2800" b="1" dirty="0">
                <a:solidFill>
                  <a:srgbClr val="041634"/>
                </a:solidFill>
                <a:latin typeface="Calibri"/>
                <a:ea typeface="Calibri"/>
                <a:cs typeface="Calibri"/>
                <a:sym typeface="Calibri"/>
              </a:rPr>
              <a:t>Success by the Numbers</a:t>
            </a:r>
            <a:endParaRPr lang="en-US" sz="2800" b="1" i="0" u="none" strike="noStrike" cap="none" dirty="0">
              <a:solidFill>
                <a:srgbClr val="041634"/>
              </a:solidFill>
              <a:latin typeface="Calibri"/>
              <a:ea typeface="Calibri"/>
              <a:cs typeface="Calibri"/>
              <a:sym typeface="Calibri"/>
            </a:endParaRPr>
          </a:p>
        </p:txBody>
      </p:sp>
      <p:sp>
        <p:nvSpPr>
          <p:cNvPr id="113" name="תיבת טקסט 50">
            <a:extLst>
              <a:ext uri="{FF2B5EF4-FFF2-40B4-BE49-F238E27FC236}">
                <a16:creationId xmlns:a16="http://schemas.microsoft.com/office/drawing/2014/main" id="{186FCE09-569B-45EB-956B-F48217B67597}"/>
              </a:ext>
            </a:extLst>
          </p:cNvPr>
          <p:cNvSpPr txBox="1"/>
          <p:nvPr/>
        </p:nvSpPr>
        <p:spPr>
          <a:xfrm>
            <a:off x="1151327" y="1965576"/>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12" name="תיבת טקסט 48">
            <a:extLst>
              <a:ext uri="{FF2B5EF4-FFF2-40B4-BE49-F238E27FC236}">
                <a16:creationId xmlns:a16="http://schemas.microsoft.com/office/drawing/2014/main" id="{052FB2E4-8665-4727-B173-EB1DA7E1765F}"/>
              </a:ext>
            </a:extLst>
          </p:cNvPr>
          <p:cNvSpPr txBox="1"/>
          <p:nvPr/>
        </p:nvSpPr>
        <p:spPr>
          <a:xfrm>
            <a:off x="5366267" y="1953701"/>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09" name="תיבת טקסט 42">
            <a:extLst>
              <a:ext uri="{FF2B5EF4-FFF2-40B4-BE49-F238E27FC236}">
                <a16:creationId xmlns:a16="http://schemas.microsoft.com/office/drawing/2014/main" id="{94E79B9A-FF2F-473F-9518-8654E56489D3}"/>
              </a:ext>
            </a:extLst>
          </p:cNvPr>
          <p:cNvSpPr txBox="1"/>
          <p:nvPr/>
        </p:nvSpPr>
        <p:spPr>
          <a:xfrm>
            <a:off x="3260040" y="1971430"/>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2" name="תיבת טקסט 1">
            <a:extLst>
              <a:ext uri="{FF2B5EF4-FFF2-40B4-BE49-F238E27FC236}">
                <a16:creationId xmlns:a16="http://schemas.microsoft.com/office/drawing/2014/main" id="{C8F04A7F-24B1-4E5E-91CB-62E3765BBAAA}"/>
              </a:ext>
            </a:extLst>
          </p:cNvPr>
          <p:cNvSpPr txBox="1"/>
          <p:nvPr/>
        </p:nvSpPr>
        <p:spPr>
          <a:xfrm>
            <a:off x="895927" y="4096841"/>
            <a:ext cx="1984758" cy="1128497"/>
          </a:xfrm>
          <a:prstGeom prst="rect">
            <a:avLst/>
          </a:prstGeom>
          <a:noFill/>
        </p:spPr>
        <p:txBody>
          <a:bodyPr wrap="square" rtlCol="0">
            <a:noAutofit/>
          </a:bodyPr>
          <a:lstStyle/>
          <a:p>
            <a:pPr marL="0" marR="0" lvl="0" indent="0" algn="ctr" rtl="1">
              <a:lnSpc>
                <a:spcPct val="94444"/>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Countries:</a:t>
            </a:r>
            <a:endParaRPr lang="en-US" dirty="0"/>
          </a:p>
          <a:p>
            <a:pPr marL="0" marR="0" lvl="0" indent="0" algn="ctr" rtl="1">
              <a:lnSpc>
                <a:spcPct val="94444"/>
              </a:lnSpc>
              <a:spcBef>
                <a:spcPts val="60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Israel, Lithuania, Latvia, and Poland</a:t>
            </a:r>
          </a:p>
          <a:p>
            <a:pPr marL="0" marR="0" lvl="0" indent="0" algn="l" defTabSz="914400" eaLnBrk="1" fontAlgn="auto" latinLnBrk="0" hangingPunct="1">
              <a:lnSpc>
                <a:spcPts val="2100"/>
              </a:lnSpc>
              <a:spcBef>
                <a:spcPts val="0"/>
              </a:spcBef>
              <a:spcAft>
                <a:spcPts val="60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SemiBold" pitchFamily="2" charset="-79"/>
              <a:ea typeface="+mn-ea"/>
              <a:cs typeface="Assistant SemiBold" pitchFamily="2" charset="-79"/>
            </a:endParaRPr>
          </a:p>
        </p:txBody>
      </p:sp>
      <p:pic>
        <p:nvPicPr>
          <p:cNvPr id="77" name="Picture 4" descr="European union  premium icon">
            <a:extLst>
              <a:ext uri="{FF2B5EF4-FFF2-40B4-BE49-F238E27FC236}">
                <a16:creationId xmlns:a16="http://schemas.microsoft.com/office/drawing/2014/main" id="{F0F7FDB4-6735-4C0D-B273-EDB5F92B6D27}"/>
              </a:ext>
            </a:extLst>
          </p:cNvPr>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525843" y="2363603"/>
            <a:ext cx="582969" cy="582969"/>
          </a:xfrm>
          <a:prstGeom prst="rect">
            <a:avLst/>
          </a:prstGeom>
          <a:noFill/>
          <a:extLst>
            <a:ext uri="{909E8E84-426E-40DD-AFC4-6F175D3DCCD1}">
              <a14:hiddenFill xmlns:a14="http://schemas.microsoft.com/office/drawing/2010/main">
                <a:solidFill>
                  <a:srgbClr val="FFFFFF"/>
                </a:solidFill>
              </a14:hiddenFill>
            </a:ext>
          </a:extLst>
        </p:spPr>
      </p:pic>
      <p:sp>
        <p:nvSpPr>
          <p:cNvPr id="108" name="תיבת טקסט 40">
            <a:extLst>
              <a:ext uri="{FF2B5EF4-FFF2-40B4-BE49-F238E27FC236}">
                <a16:creationId xmlns:a16="http://schemas.microsoft.com/office/drawing/2014/main" id="{9106D3FB-08F8-4ABF-BA38-929EFBD6B95B}"/>
              </a:ext>
            </a:extLst>
          </p:cNvPr>
          <p:cNvSpPr txBox="1"/>
          <p:nvPr/>
        </p:nvSpPr>
        <p:spPr>
          <a:xfrm>
            <a:off x="9433529" y="1969294"/>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42" name="תיבת טקסט 41">
            <a:extLst>
              <a:ext uri="{FF2B5EF4-FFF2-40B4-BE49-F238E27FC236}">
                <a16:creationId xmlns:a16="http://schemas.microsoft.com/office/drawing/2014/main" id="{088B204A-7ED3-4A8D-8763-402BB1F9F951}"/>
              </a:ext>
            </a:extLst>
          </p:cNvPr>
          <p:cNvSpPr txBox="1"/>
          <p:nvPr/>
        </p:nvSpPr>
        <p:spPr>
          <a:xfrm>
            <a:off x="9367319" y="4096841"/>
            <a:ext cx="1548000" cy="1156878"/>
          </a:xfrm>
          <a:prstGeom prst="rect">
            <a:avLst/>
          </a:prstGeom>
          <a:noFill/>
        </p:spPr>
        <p:txBody>
          <a:bodyPr wrap="square" rtlCol="0">
            <a:noAutofit/>
          </a:bodyPr>
          <a:lstStyle/>
          <a:p>
            <a:pPr marL="0" marR="0" lvl="0" indent="0" algn="ctr" rtl="1">
              <a:lnSpc>
                <a:spcPct val="94444"/>
              </a:lnSpc>
              <a:spcBef>
                <a:spcPts val="0"/>
              </a:spcBef>
              <a:spcAft>
                <a:spcPts val="0"/>
              </a:spcAft>
              <a:buNone/>
            </a:pPr>
            <a:r>
              <a:rPr lang="en-US" sz="1800" dirty="0">
                <a:solidFill>
                  <a:schemeClr val="dk1"/>
                </a:solidFill>
                <a:latin typeface="Calibri"/>
                <a:ea typeface="Calibri"/>
                <a:cs typeface="Calibri"/>
                <a:sym typeface="Calibri"/>
              </a:rPr>
              <a:t>Total financed loans</a:t>
            </a:r>
          </a:p>
        </p:txBody>
      </p:sp>
      <p:pic>
        <p:nvPicPr>
          <p:cNvPr id="80" name="Picture 12" descr="Personal  free icon">
            <a:extLst>
              <a:ext uri="{FF2B5EF4-FFF2-40B4-BE49-F238E27FC236}">
                <a16:creationId xmlns:a16="http://schemas.microsoft.com/office/drawing/2014/main" id="{731607F5-60FC-4283-8809-E4197AF07B56}"/>
              </a:ext>
            </a:extLst>
          </p:cNvPr>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824583" y="2348064"/>
            <a:ext cx="549893" cy="549893"/>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A9AC47FD-9122-4EF2-8912-BB49067A5DBE}"/>
              </a:ext>
            </a:extLst>
          </p:cNvPr>
          <p:cNvSpPr txBox="1"/>
          <p:nvPr/>
        </p:nvSpPr>
        <p:spPr>
          <a:xfrm>
            <a:off x="9133967" y="3429000"/>
            <a:ext cx="201470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pc="-20" dirty="0">
                <a:latin typeface="Assistant ExtraBold" pitchFamily="2" charset="-79"/>
                <a:cs typeface="Assistant ExtraBold" pitchFamily="2" charset="-79"/>
              </a:rPr>
              <a:t>1.4B</a:t>
            </a:r>
            <a:endParaRPr lang="he-IL" sz="4000" spc="-20" dirty="0">
              <a:latin typeface="Assistant ExtraBold" pitchFamily="2" charset="-79"/>
              <a:cs typeface="Assistant ExtraBold" pitchFamily="2" charset="-79"/>
            </a:endParaRPr>
          </a:p>
        </p:txBody>
      </p:sp>
      <p:sp>
        <p:nvSpPr>
          <p:cNvPr id="110" name="תיבת טקסט 44">
            <a:extLst>
              <a:ext uri="{FF2B5EF4-FFF2-40B4-BE49-F238E27FC236}">
                <a16:creationId xmlns:a16="http://schemas.microsoft.com/office/drawing/2014/main" id="{5A2598C8-E2EB-4231-BECC-7DD9018DD51C}"/>
              </a:ext>
            </a:extLst>
          </p:cNvPr>
          <p:cNvSpPr txBox="1"/>
          <p:nvPr/>
        </p:nvSpPr>
        <p:spPr>
          <a:xfrm>
            <a:off x="7422612" y="1953701"/>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46" name="תיבת טקסט 45">
            <a:extLst>
              <a:ext uri="{FF2B5EF4-FFF2-40B4-BE49-F238E27FC236}">
                <a16:creationId xmlns:a16="http://schemas.microsoft.com/office/drawing/2014/main" id="{760F44ED-830F-4E5F-BB2B-A8446F3BFA41}"/>
              </a:ext>
            </a:extLst>
          </p:cNvPr>
          <p:cNvSpPr txBox="1"/>
          <p:nvPr/>
        </p:nvSpPr>
        <p:spPr>
          <a:xfrm>
            <a:off x="7314612" y="4079112"/>
            <a:ext cx="1548000" cy="1138782"/>
          </a:xfrm>
          <a:prstGeom prst="rect">
            <a:avLst/>
          </a:prstGeom>
          <a:noFill/>
        </p:spPr>
        <p:txBody>
          <a:bodyPr wrap="square" rtlCol="0">
            <a:noAutofit/>
          </a:bodyPr>
          <a:lstStyle/>
          <a:p>
            <a:pPr marL="0" marR="0" lvl="0" indent="0" algn="ctr" rtl="1">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Credit portfolio balance</a:t>
            </a:r>
          </a:p>
        </p:txBody>
      </p:sp>
      <p:pic>
        <p:nvPicPr>
          <p:cNvPr id="81" name="Picture 16">
            <a:extLst>
              <a:ext uri="{FF2B5EF4-FFF2-40B4-BE49-F238E27FC236}">
                <a16:creationId xmlns:a16="http://schemas.microsoft.com/office/drawing/2014/main" id="{14E86A35-1B92-4AAC-8554-019673AC0F6C}"/>
              </a:ext>
            </a:extLst>
          </p:cNvPr>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755151" y="2283667"/>
            <a:ext cx="666922" cy="666922"/>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50BC6949-1218-428D-81CE-0B045AFB19F0}"/>
              </a:ext>
            </a:extLst>
          </p:cNvPr>
          <p:cNvSpPr txBox="1"/>
          <p:nvPr/>
        </p:nvSpPr>
        <p:spPr>
          <a:xfrm>
            <a:off x="7314612" y="3413407"/>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4000" spc="-20" dirty="0">
                <a:latin typeface="Assistant ExtraBold" pitchFamily="2" charset="-79"/>
                <a:cs typeface="Assistant ExtraBold" pitchFamily="2" charset="-79"/>
              </a:rPr>
              <a:t>697</a:t>
            </a:r>
            <a:r>
              <a:rPr kumimoji="0" lang="en-US" sz="4000" b="0" i="0" u="none" strike="noStrike" kern="1200" cap="none" spc="-20" normalizeH="0" baseline="0" noProof="0" dirty="0">
                <a:ln>
                  <a:noFill/>
                </a:ln>
                <a:effectLst/>
                <a:uLnTx/>
                <a:uFillTx/>
                <a:latin typeface="Assistant ExtraBold" pitchFamily="2" charset="-79"/>
                <a:ea typeface="+mn-ea"/>
                <a:cs typeface="Assistant ExtraBold" pitchFamily="2" charset="-79"/>
              </a:rPr>
              <a:t>M</a:t>
            </a:r>
            <a:endParaRPr kumimoji="0" lang="he-IL" sz="4000" b="0" i="0"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pic>
        <p:nvPicPr>
          <p:cNvPr id="82" name="Picture 18" descr="Sales  free icon">
            <a:extLst>
              <a:ext uri="{FF2B5EF4-FFF2-40B4-BE49-F238E27FC236}">
                <a16:creationId xmlns:a16="http://schemas.microsoft.com/office/drawing/2014/main" id="{B2A34319-FCE2-45C5-A704-8608468A0B65}"/>
              </a:ext>
            </a:extLst>
          </p:cNvPr>
          <p:cNvPicPr>
            <a:picLocks noChangeAspect="1" noChangeArrowheads="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24674" y="2314917"/>
            <a:ext cx="609568" cy="609568"/>
          </a:xfrm>
          <a:prstGeom prst="rect">
            <a:avLst/>
          </a:prstGeom>
          <a:noFill/>
          <a:extLst>
            <a:ext uri="{909E8E84-426E-40DD-AFC4-6F175D3DCCD1}">
              <a14:hiddenFill xmlns:a14="http://schemas.microsoft.com/office/drawing/2010/main">
                <a:solidFill>
                  <a:srgbClr val="FFFFFF"/>
                </a:solidFill>
              </a14:hiddenFill>
            </a:ext>
          </a:extLst>
        </p:spPr>
      </p:pic>
      <p:sp>
        <p:nvSpPr>
          <p:cNvPr id="44" name="תיבת טקסט 43">
            <a:extLst>
              <a:ext uri="{FF2B5EF4-FFF2-40B4-BE49-F238E27FC236}">
                <a16:creationId xmlns:a16="http://schemas.microsoft.com/office/drawing/2014/main" id="{734BFC84-2398-4029-8B7C-D2DC050FB86E}"/>
              </a:ext>
            </a:extLst>
          </p:cNvPr>
          <p:cNvSpPr txBox="1"/>
          <p:nvPr/>
        </p:nvSpPr>
        <p:spPr>
          <a:xfrm>
            <a:off x="3152040" y="4096841"/>
            <a:ext cx="1548000" cy="1156878"/>
          </a:xfrm>
          <a:prstGeom prst="rect">
            <a:avLst/>
          </a:prstGeom>
          <a:noFill/>
        </p:spPr>
        <p:txBody>
          <a:bodyPr wrap="square" rtlCol="0">
            <a:noAutofit/>
          </a:bodyPr>
          <a:lstStyle/>
          <a:p>
            <a:pPr marL="0" marR="0" lvl="0" indent="0" algn="ctr" rtl="1">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Paying customers</a:t>
            </a:r>
            <a:endParaRPr lang="en-US" dirty="0"/>
          </a:p>
        </p:txBody>
      </p:sp>
      <p:pic>
        <p:nvPicPr>
          <p:cNvPr id="79" name="Picture 10" descr="Credit card  free icon">
            <a:extLst>
              <a:ext uri="{FF2B5EF4-FFF2-40B4-BE49-F238E27FC236}">
                <a16:creationId xmlns:a16="http://schemas.microsoft.com/office/drawing/2014/main" id="{35462193-9775-4951-8B15-FCFD7FF1717B}"/>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626625" y="2314154"/>
            <a:ext cx="643434" cy="643434"/>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8E9BC7CA-7517-47BA-A523-4A3E950568CA}"/>
              </a:ext>
            </a:extLst>
          </p:cNvPr>
          <p:cNvSpPr txBox="1"/>
          <p:nvPr/>
        </p:nvSpPr>
        <p:spPr>
          <a:xfrm>
            <a:off x="3152040" y="3431136"/>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67</a:t>
            </a: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K</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7" name="TextBox 106">
            <a:extLst>
              <a:ext uri="{FF2B5EF4-FFF2-40B4-BE49-F238E27FC236}">
                <a16:creationId xmlns:a16="http://schemas.microsoft.com/office/drawing/2014/main" id="{9628FD6D-F2F5-490D-9C65-55923A3A9280}"/>
              </a:ext>
            </a:extLst>
          </p:cNvPr>
          <p:cNvSpPr txBox="1"/>
          <p:nvPr/>
        </p:nvSpPr>
        <p:spPr>
          <a:xfrm>
            <a:off x="1043327" y="3425282"/>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4</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3" name="תיבת טקסט 42">
            <a:extLst>
              <a:ext uri="{FF2B5EF4-FFF2-40B4-BE49-F238E27FC236}">
                <a16:creationId xmlns:a16="http://schemas.microsoft.com/office/drawing/2014/main" id="{2EAC7A5F-5F9C-2439-3BAF-41D7FCAB43F3}"/>
              </a:ext>
            </a:extLst>
          </p:cNvPr>
          <p:cNvSpPr txBox="1"/>
          <p:nvPr/>
        </p:nvSpPr>
        <p:spPr>
          <a:xfrm>
            <a:off x="3182113" y="5477685"/>
            <a:ext cx="1548000" cy="488305"/>
          </a:xfrm>
          <a:prstGeom prst="rect">
            <a:avLst/>
          </a:prstGeom>
          <a:noFill/>
        </p:spPr>
        <p:txBody>
          <a:bodyPr wrap="square" rtlCol="0">
            <a:noAutofit/>
          </a:bodyPr>
          <a:lstStyle/>
          <a:p>
            <a:pPr marL="0" marR="0" lvl="0" indent="0" algn="ctr" defTabSz="914400" eaLnBrk="1" fontAlgn="auto" latinLnBrk="0" hangingPunct="1">
              <a:lnSpc>
                <a:spcPts val="1900"/>
              </a:lnSpc>
              <a:spcBef>
                <a:spcPts val="0"/>
              </a:spcBef>
              <a:spcAft>
                <a:spcPts val="600"/>
              </a:spcAft>
              <a:buClr>
                <a:srgbClr val="00AEEF"/>
              </a:buClr>
              <a:buSzTx/>
              <a:buFontTx/>
              <a:buNone/>
              <a:tabLst/>
              <a:defRPr/>
            </a:pPr>
            <a:r>
              <a:rPr lang="en-US" sz="2400" spc="-20" dirty="0">
                <a:solidFill>
                  <a:srgbClr val="009ED6"/>
                </a:solidFill>
                <a:latin typeface="Assistant SemiBold" pitchFamily="2" charset="-79"/>
                <a:cs typeface="Assistant SemiBold" pitchFamily="2" charset="-79"/>
              </a:rPr>
              <a:t>40%</a:t>
            </a:r>
          </a:p>
          <a:p>
            <a:pPr marL="0" marR="0" lvl="0" indent="0" algn="ctr" defTabSz="914400" eaLnBrk="1" fontAlgn="auto" latinLnBrk="0" hangingPunct="1">
              <a:lnSpc>
                <a:spcPts val="1900"/>
              </a:lnSpc>
              <a:spcBef>
                <a:spcPts val="0"/>
              </a:spcBef>
              <a:spcAft>
                <a:spcPts val="600"/>
              </a:spcAft>
              <a:buClr>
                <a:srgbClr val="00AEEF"/>
              </a:buClr>
              <a:buSzTx/>
              <a:buFontTx/>
              <a:buNone/>
              <a:tabLst/>
              <a:defRPr/>
            </a:pPr>
            <a:endParaRPr lang="en-US" sz="2400" spc="-20" dirty="0">
              <a:solidFill>
                <a:srgbClr val="009ED6"/>
              </a:solidFill>
              <a:latin typeface="Assistant SemiBold" pitchFamily="2" charset="-79"/>
              <a:cs typeface="Assistant SemiBold" pitchFamily="2" charset="-79"/>
            </a:endParaRPr>
          </a:p>
        </p:txBody>
      </p:sp>
      <p:sp>
        <p:nvSpPr>
          <p:cNvPr id="47" name="תיבת טקסט 46">
            <a:extLst>
              <a:ext uri="{FF2B5EF4-FFF2-40B4-BE49-F238E27FC236}">
                <a16:creationId xmlns:a16="http://schemas.microsoft.com/office/drawing/2014/main" id="{E571B9EB-3171-E225-20E4-A82028BACEF1}"/>
              </a:ext>
            </a:extLst>
          </p:cNvPr>
          <p:cNvSpPr txBox="1"/>
          <p:nvPr/>
        </p:nvSpPr>
        <p:spPr>
          <a:xfrm>
            <a:off x="7366715" y="5474192"/>
            <a:ext cx="1548000" cy="488305"/>
          </a:xfrm>
          <a:prstGeom prst="rect">
            <a:avLst/>
          </a:prstGeom>
          <a:noFill/>
        </p:spPr>
        <p:txBody>
          <a:bodyPr wrap="square" rtlCol="0">
            <a:noAutofit/>
          </a:bodyPr>
          <a:lstStyle/>
          <a:p>
            <a:pPr marL="0" marR="0" lvl="0" indent="0" algn="ctr" defTabSz="914400" eaLnBrk="1" fontAlgn="auto" latinLnBrk="0" hangingPunct="1">
              <a:lnSpc>
                <a:spcPts val="1900"/>
              </a:lnSpc>
              <a:spcBef>
                <a:spcPts val="0"/>
              </a:spcBef>
              <a:spcAft>
                <a:spcPts val="600"/>
              </a:spcAft>
              <a:buClr>
                <a:srgbClr val="00AEEF"/>
              </a:buClr>
              <a:buSzTx/>
              <a:buFontTx/>
              <a:buNone/>
              <a:tabLst/>
              <a:defRPr/>
            </a:pPr>
            <a:r>
              <a:rPr lang="en-US" sz="2400" spc="-20" dirty="0">
                <a:solidFill>
                  <a:srgbClr val="009ED6"/>
                </a:solidFill>
                <a:latin typeface="Assistant SemiBold" pitchFamily="2" charset="-79"/>
                <a:cs typeface="Assistant SemiBold" pitchFamily="2" charset="-79"/>
              </a:rPr>
              <a:t>53%</a:t>
            </a:r>
          </a:p>
          <a:p>
            <a:pPr algn="ctr">
              <a:lnSpc>
                <a:spcPts val="1900"/>
              </a:lnSpc>
              <a:spcAft>
                <a:spcPts val="600"/>
              </a:spcAft>
              <a:buClr>
                <a:srgbClr val="00AEEF"/>
              </a:buClr>
              <a:defRPr/>
            </a:pPr>
            <a:endParaRPr lang="en-US" sz="2400" spc="-20" dirty="0">
              <a:solidFill>
                <a:srgbClr val="009ED6"/>
              </a:solidFill>
              <a:latin typeface="Assistant SemiBold" pitchFamily="2" charset="-79"/>
              <a:cs typeface="Assistant SemiBold" pitchFamily="2" charset="-79"/>
            </a:endParaRPr>
          </a:p>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endParaRPr kumimoji="0" lang="en-US" sz="2000" b="0" i="0" u="none" strike="noStrike" kern="1200" cap="none" spc="-20" normalizeH="0" baseline="0" noProof="0" dirty="0">
              <a:ln>
                <a:noFill/>
              </a:ln>
              <a:solidFill>
                <a:srgbClr val="009ED6"/>
              </a:solidFill>
              <a:effectLst/>
              <a:highlight>
                <a:srgbClr val="FFFF00"/>
              </a:highlight>
              <a:uLnTx/>
              <a:uFillTx/>
              <a:latin typeface="Assistant SemiBold" pitchFamily="2" charset="-79"/>
              <a:ea typeface="+mn-ea"/>
              <a:cs typeface="Assistant SemiBold" pitchFamily="2" charset="-79"/>
            </a:endParaRPr>
          </a:p>
        </p:txBody>
      </p:sp>
      <p:sp>
        <p:nvSpPr>
          <p:cNvPr id="41" name="Arrow: Down 40">
            <a:extLst>
              <a:ext uri="{FF2B5EF4-FFF2-40B4-BE49-F238E27FC236}">
                <a16:creationId xmlns:a16="http://schemas.microsoft.com/office/drawing/2014/main" id="{54A2E815-B2E0-B09A-2295-D030B00E15CD}"/>
              </a:ext>
            </a:extLst>
          </p:cNvPr>
          <p:cNvSpPr/>
          <p:nvPr/>
        </p:nvSpPr>
        <p:spPr>
          <a:xfrm rot="10800000">
            <a:off x="7905849" y="4865896"/>
            <a:ext cx="365525" cy="425599"/>
          </a:xfrm>
          <a:prstGeom prst="downArrow">
            <a:avLst>
              <a:gd name="adj1" fmla="val 13011"/>
              <a:gd name="adj2" fmla="val 50000"/>
            </a:avLst>
          </a:prstGeom>
          <a:solidFill>
            <a:srgbClr val="009ED6"/>
          </a:solid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6" name="Group 5">
            <a:extLst>
              <a:ext uri="{FF2B5EF4-FFF2-40B4-BE49-F238E27FC236}">
                <a16:creationId xmlns:a16="http://schemas.microsoft.com/office/drawing/2014/main" id="{9DEB7AB7-701A-93BC-DC94-9168E2885CAD}"/>
              </a:ext>
            </a:extLst>
          </p:cNvPr>
          <p:cNvGrpSpPr/>
          <p:nvPr/>
        </p:nvGrpSpPr>
        <p:grpSpPr>
          <a:xfrm>
            <a:off x="5016373" y="3431136"/>
            <a:ext cx="2065178" cy="2367874"/>
            <a:chOff x="4938165" y="3431136"/>
            <a:chExt cx="2065178" cy="2367874"/>
          </a:xfrm>
        </p:grpSpPr>
        <p:sp>
          <p:nvSpPr>
            <p:cNvPr id="50" name="תיבת טקסט 49">
              <a:extLst>
                <a:ext uri="{FF2B5EF4-FFF2-40B4-BE49-F238E27FC236}">
                  <a16:creationId xmlns:a16="http://schemas.microsoft.com/office/drawing/2014/main" id="{17A081F3-A742-4015-8EB3-C668B0CEBAA4}"/>
                </a:ext>
              </a:extLst>
            </p:cNvPr>
            <p:cNvSpPr txBox="1"/>
            <p:nvPr/>
          </p:nvSpPr>
          <p:spPr>
            <a:xfrm>
              <a:off x="4938165" y="4054228"/>
              <a:ext cx="2065178" cy="1350534"/>
            </a:xfrm>
            <a:prstGeom prst="rect">
              <a:avLst/>
            </a:prstGeom>
            <a:noFill/>
          </p:spPr>
          <p:txBody>
            <a:bodyPr wrap="square" rtlCol="0">
              <a:noAutofit/>
            </a:bodyPr>
            <a:lstStyle>
              <a:defPPr>
                <a:defRPr lang="en-IL"/>
              </a:defPPr>
              <a:lvl1pPr marR="0" lvl="0" indent="0" algn="ctr" rtl="1" fontAlgn="auto">
                <a:lnSpc>
                  <a:spcPts val="1900"/>
                </a:lnSpc>
                <a:spcBef>
                  <a:spcPts val="0"/>
                </a:spcBef>
                <a:spcAft>
                  <a:spcPts val="600"/>
                </a:spcAft>
                <a:buClr>
                  <a:srgbClr val="00AEEF"/>
                </a:buClr>
                <a:buSzTx/>
                <a:buFontTx/>
                <a:buNone/>
                <a:tabLst/>
                <a:defRPr kumimoji="0" b="0" i="0" u="none" strike="noStrike" cap="none" spc="-20" normalizeH="0" baseline="0">
                  <a:ln>
                    <a:noFill/>
                  </a:ln>
                  <a:solidFill>
                    <a:prstClr val="black"/>
                  </a:solidFill>
                  <a:effectLst/>
                  <a:uLnTx/>
                  <a:uFillTx/>
                  <a:latin typeface="Assistant SemiBold" pitchFamily="2" charset="-79"/>
                  <a:cs typeface="Assistant SemiBold" pitchFamily="2" charset="-79"/>
                </a:defRPr>
              </a:lvl1pPr>
            </a:lstStyle>
            <a:p>
              <a:pPr marL="0" marR="0" lvl="0" indent="0" algn="ctr" rtl="1">
                <a:lnSpc>
                  <a:spcPct val="94444"/>
                </a:lnSpc>
                <a:spcBef>
                  <a:spcPts val="0"/>
                </a:spcBef>
                <a:spcAft>
                  <a:spcPts val="0"/>
                </a:spcAft>
                <a:buNone/>
              </a:pPr>
              <a:r>
                <a:rPr lang="en-US" sz="1800" dirty="0">
                  <a:solidFill>
                    <a:schemeClr val="dk1"/>
                  </a:solidFill>
                  <a:latin typeface="Calibri"/>
                  <a:ea typeface="Calibri"/>
                  <a:cs typeface="Calibri"/>
                  <a:sym typeface="Calibri"/>
                </a:rPr>
                <a:t>Total annual revenue</a:t>
              </a:r>
              <a:endParaRPr lang="en-US" dirty="0"/>
            </a:p>
          </p:txBody>
        </p:sp>
        <p:sp>
          <p:nvSpPr>
            <p:cNvPr id="104" name="TextBox 103">
              <a:extLst>
                <a:ext uri="{FF2B5EF4-FFF2-40B4-BE49-F238E27FC236}">
                  <a16:creationId xmlns:a16="http://schemas.microsoft.com/office/drawing/2014/main" id="{79C8E517-B807-444D-AF6B-6A491679F9A4}"/>
                </a:ext>
              </a:extLst>
            </p:cNvPr>
            <p:cNvSpPr txBox="1"/>
            <p:nvPr/>
          </p:nvSpPr>
          <p:spPr>
            <a:xfrm>
              <a:off x="5112367" y="3431136"/>
              <a:ext cx="171677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4000" spc="-20" dirty="0">
                  <a:latin typeface="Assistant ExtraBold" pitchFamily="2" charset="-79"/>
                  <a:cs typeface="Assistant ExtraBold" pitchFamily="2" charset="-79"/>
                </a:rPr>
                <a:t>6</a:t>
              </a:r>
              <a:r>
                <a:rPr lang="en-US" sz="4000" spc="-20" dirty="0">
                  <a:latin typeface="Assistant ExtraBold" pitchFamily="2" charset="-79"/>
                  <a:cs typeface="Assistant ExtraBold" pitchFamily="2" charset="-79"/>
                </a:rPr>
                <a:t>2</a:t>
              </a:r>
              <a:r>
                <a:rPr kumimoji="0" lang="en-US" sz="4000" b="0" i="0" u="none" strike="noStrike" kern="1200" cap="none" spc="-20" normalizeH="0" baseline="0" noProof="0" dirty="0">
                  <a:ln>
                    <a:noFill/>
                  </a:ln>
                  <a:effectLst/>
                  <a:uLnTx/>
                  <a:uFillTx/>
                  <a:latin typeface="Assistant ExtraBold" pitchFamily="2" charset="-79"/>
                  <a:ea typeface="+mn-ea"/>
                  <a:cs typeface="Assistant ExtraBold" pitchFamily="2" charset="-79"/>
                </a:rPr>
                <a:t>M</a:t>
              </a:r>
              <a:endParaRPr kumimoji="0" lang="he-IL" sz="4000" b="0" i="0"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grpSp>
          <p:nvGrpSpPr>
            <p:cNvPr id="5" name="קבוצה 4">
              <a:extLst>
                <a:ext uri="{FF2B5EF4-FFF2-40B4-BE49-F238E27FC236}">
                  <a16:creationId xmlns:a16="http://schemas.microsoft.com/office/drawing/2014/main" id="{73D93842-C8C5-E596-755B-3C6983FA240E}"/>
                </a:ext>
              </a:extLst>
            </p:cNvPr>
            <p:cNvGrpSpPr/>
            <p:nvPr/>
          </p:nvGrpSpPr>
          <p:grpSpPr>
            <a:xfrm>
              <a:off x="5196754" y="4870062"/>
              <a:ext cx="1548000" cy="928948"/>
              <a:chOff x="5250307" y="4543777"/>
              <a:chExt cx="1548000" cy="928948"/>
            </a:xfrm>
          </p:grpSpPr>
          <p:sp>
            <p:nvSpPr>
              <p:cNvPr id="49" name="תיבת טקסט 48">
                <a:extLst>
                  <a:ext uri="{FF2B5EF4-FFF2-40B4-BE49-F238E27FC236}">
                    <a16:creationId xmlns:a16="http://schemas.microsoft.com/office/drawing/2014/main" id="{563A5CC9-7340-82B7-1ABF-BE783809347B}"/>
                  </a:ext>
                </a:extLst>
              </p:cNvPr>
              <p:cNvSpPr txBox="1"/>
              <p:nvPr/>
            </p:nvSpPr>
            <p:spPr>
              <a:xfrm>
                <a:off x="5250307" y="5155566"/>
                <a:ext cx="1548000" cy="317159"/>
              </a:xfrm>
              <a:prstGeom prst="rect">
                <a:avLst/>
              </a:prstGeom>
              <a:noFill/>
            </p:spPr>
            <p:txBody>
              <a:bodyPr wrap="square" rtlCol="0">
                <a:noAutofit/>
              </a:bodyPr>
              <a:lstStyle/>
              <a:p>
                <a:pPr algn="ctr">
                  <a:lnSpc>
                    <a:spcPts val="1900"/>
                  </a:lnSpc>
                  <a:spcAft>
                    <a:spcPts val="600"/>
                  </a:spcAft>
                  <a:buClr>
                    <a:srgbClr val="00AEEF"/>
                  </a:buClr>
                  <a:defRPr/>
                </a:pPr>
                <a:r>
                  <a:rPr lang="en-US" sz="2400" spc="-20" dirty="0">
                    <a:solidFill>
                      <a:srgbClr val="009ED6"/>
                    </a:solidFill>
                    <a:latin typeface="Assistant SemiBold" pitchFamily="2" charset="-79"/>
                    <a:cs typeface="Assistant SemiBold" pitchFamily="2" charset="-79"/>
                  </a:rPr>
                  <a:t>60%</a:t>
                </a:r>
                <a:r>
                  <a:rPr lang="en-US" sz="2400" spc="-20" dirty="0">
                    <a:solidFill>
                      <a:srgbClr val="009ED6"/>
                    </a:solidFill>
                    <a:highlight>
                      <a:srgbClr val="FFFF00"/>
                    </a:highlight>
                    <a:latin typeface="Assistant SemiBold" pitchFamily="2" charset="-79"/>
                    <a:cs typeface="Assistant SemiBold" pitchFamily="2" charset="-79"/>
                  </a:rPr>
                  <a:t> </a:t>
                </a:r>
              </a:p>
              <a:p>
                <a:pPr algn="ctr">
                  <a:lnSpc>
                    <a:spcPts val="1900"/>
                  </a:lnSpc>
                  <a:spcAft>
                    <a:spcPts val="600"/>
                  </a:spcAft>
                  <a:buClr>
                    <a:srgbClr val="00AEEF"/>
                  </a:buClr>
                  <a:defRPr/>
                </a:pPr>
                <a:endParaRPr lang="en-US" sz="2400" spc="-20" dirty="0">
                  <a:solidFill>
                    <a:srgbClr val="009ED6"/>
                  </a:solidFill>
                  <a:latin typeface="Assistant SemiBold" pitchFamily="2" charset="-79"/>
                  <a:cs typeface="Assistant SemiBold" pitchFamily="2" charset="-79"/>
                </a:endParaRPr>
              </a:p>
              <a:p>
                <a:pPr marL="0" marR="0" lvl="0" indent="0" algn="ctr" defTabSz="914400" eaLnBrk="1" fontAlgn="auto" latinLnBrk="0" hangingPunct="1">
                  <a:lnSpc>
                    <a:spcPts val="1900"/>
                  </a:lnSpc>
                  <a:spcBef>
                    <a:spcPts val="0"/>
                  </a:spcBef>
                  <a:spcAft>
                    <a:spcPts val="600"/>
                  </a:spcAft>
                  <a:buClr>
                    <a:srgbClr val="00AEEF"/>
                  </a:buClr>
                  <a:buSzTx/>
                  <a:buFontTx/>
                  <a:buNone/>
                  <a:tabLst/>
                  <a:defRPr/>
                </a:pPr>
                <a:endParaRPr kumimoji="0" lang="en-US" sz="2000" b="0" i="0" u="none" strike="noStrike" kern="1200" cap="none" spc="-20" normalizeH="0" baseline="0" noProof="0" dirty="0">
                  <a:ln>
                    <a:noFill/>
                  </a:ln>
                  <a:solidFill>
                    <a:srgbClr val="009ED6"/>
                  </a:solidFill>
                  <a:effectLst/>
                  <a:highlight>
                    <a:srgbClr val="FFFF00"/>
                  </a:highlight>
                  <a:uLnTx/>
                  <a:uFillTx/>
                  <a:latin typeface="Assistant SemiBold" pitchFamily="2" charset="-79"/>
                  <a:ea typeface="+mn-ea"/>
                  <a:cs typeface="Assistant SemiBold" pitchFamily="2" charset="-79"/>
                </a:endParaRPr>
              </a:p>
            </p:txBody>
          </p:sp>
          <p:sp>
            <p:nvSpPr>
              <p:cNvPr id="48" name="Arrow: Down 47">
                <a:extLst>
                  <a:ext uri="{FF2B5EF4-FFF2-40B4-BE49-F238E27FC236}">
                    <a16:creationId xmlns:a16="http://schemas.microsoft.com/office/drawing/2014/main" id="{28EF3CD6-03FE-67CA-1437-DEC21DE8C8D8}"/>
                  </a:ext>
                </a:extLst>
              </p:cNvPr>
              <p:cNvSpPr/>
              <p:nvPr/>
            </p:nvSpPr>
            <p:spPr>
              <a:xfrm rot="10800000">
                <a:off x="5849504" y="4543777"/>
                <a:ext cx="365525" cy="425599"/>
              </a:xfrm>
              <a:prstGeom prst="downArrow">
                <a:avLst>
                  <a:gd name="adj1" fmla="val 13011"/>
                  <a:gd name="adj2" fmla="val 50000"/>
                </a:avLst>
              </a:prstGeom>
              <a:solidFill>
                <a:srgbClr val="009ED6"/>
              </a:solid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grpSp>
      <p:sp>
        <p:nvSpPr>
          <p:cNvPr id="54" name="Arrow: Down 53">
            <a:extLst>
              <a:ext uri="{FF2B5EF4-FFF2-40B4-BE49-F238E27FC236}">
                <a16:creationId xmlns:a16="http://schemas.microsoft.com/office/drawing/2014/main" id="{BA579A01-E9DF-108E-A90B-D0EE81F5E3BD}"/>
              </a:ext>
            </a:extLst>
          </p:cNvPr>
          <p:cNvSpPr/>
          <p:nvPr/>
        </p:nvSpPr>
        <p:spPr>
          <a:xfrm rot="10800000">
            <a:off x="3773350" y="4865896"/>
            <a:ext cx="365525" cy="425599"/>
          </a:xfrm>
          <a:prstGeom prst="downArrow">
            <a:avLst>
              <a:gd name="adj1" fmla="val 13011"/>
              <a:gd name="adj2" fmla="val 50000"/>
            </a:avLst>
          </a:prstGeom>
          <a:solidFill>
            <a:srgbClr val="009ED6"/>
          </a:solid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Rectangle 3">
            <a:extLst>
              <a:ext uri="{FF2B5EF4-FFF2-40B4-BE49-F238E27FC236}">
                <a16:creationId xmlns:a16="http://schemas.microsoft.com/office/drawing/2014/main" id="{9A576EAD-DF5A-9104-8F5F-42FBCCDCE1EE}"/>
              </a:ext>
            </a:extLst>
          </p:cNvPr>
          <p:cNvSpPr/>
          <p:nvPr/>
        </p:nvSpPr>
        <p:spPr>
          <a:xfrm>
            <a:off x="510364" y="-579686"/>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3977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8723B8E2-52F2-FA11-DDCD-266412AA70FC}"/>
              </a:ext>
            </a:extLst>
          </p:cNvPr>
          <p:cNvGrpSpPr/>
          <p:nvPr/>
        </p:nvGrpSpPr>
        <p:grpSpPr>
          <a:xfrm>
            <a:off x="-2870598" y="12722"/>
            <a:ext cx="9234902" cy="6877588"/>
            <a:chOff x="-13063" y="1092866"/>
            <a:chExt cx="6673150" cy="4969752"/>
          </a:xfrm>
        </p:grpSpPr>
        <p:sp>
          <p:nvSpPr>
            <p:cNvPr id="66" name="Freeform: Shape 65">
              <a:extLst>
                <a:ext uri="{FF2B5EF4-FFF2-40B4-BE49-F238E27FC236}">
                  <a16:creationId xmlns:a16="http://schemas.microsoft.com/office/drawing/2014/main" id="{2C7842CC-9676-1AB8-209D-FE68939ACA68}"/>
                </a:ext>
              </a:extLst>
            </p:cNvPr>
            <p:cNvSpPr/>
            <p:nvPr/>
          </p:nvSpPr>
          <p:spPr>
            <a:xfrm>
              <a:off x="5527002" y="1098679"/>
              <a:ext cx="1133085" cy="4963929"/>
            </a:xfrm>
            <a:custGeom>
              <a:avLst/>
              <a:gdLst>
                <a:gd name="connsiteX0" fmla="*/ 0 w 854878"/>
                <a:gd name="connsiteY0" fmla="*/ 0 h 3745132"/>
                <a:gd name="connsiteX1" fmla="*/ 127075 w 854878"/>
                <a:gd name="connsiteY1" fmla="*/ 115494 h 3745132"/>
                <a:gd name="connsiteX2" fmla="*/ 854878 w 854878"/>
                <a:gd name="connsiteY2" fmla="*/ 1872566 h 3745132"/>
                <a:gd name="connsiteX3" fmla="*/ 127075 w 854878"/>
                <a:gd name="connsiteY3" fmla="*/ 3629639 h 3745132"/>
                <a:gd name="connsiteX4" fmla="*/ 0 w 854878"/>
                <a:gd name="connsiteY4" fmla="*/ 3745132 h 374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78" h="3745132">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dirty="0"/>
            </a:p>
          </p:txBody>
        </p:sp>
        <p:sp>
          <p:nvSpPr>
            <p:cNvPr id="68" name="Rectangle 67">
              <a:extLst>
                <a:ext uri="{FF2B5EF4-FFF2-40B4-BE49-F238E27FC236}">
                  <a16:creationId xmlns:a16="http://schemas.microsoft.com/office/drawing/2014/main" id="{A59C787A-94BF-DE0F-AF1F-21698C1F3931}"/>
                </a:ext>
              </a:extLst>
            </p:cNvPr>
            <p:cNvSpPr/>
            <p:nvPr/>
          </p:nvSpPr>
          <p:spPr>
            <a:xfrm>
              <a:off x="-13063" y="1092866"/>
              <a:ext cx="5540055" cy="4969752"/>
            </a:xfrm>
            <a:prstGeom prst="rect">
              <a:avLst/>
            </a:pr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72" name="Arc 71">
            <a:extLst>
              <a:ext uri="{FF2B5EF4-FFF2-40B4-BE49-F238E27FC236}">
                <a16:creationId xmlns:a16="http://schemas.microsoft.com/office/drawing/2014/main" id="{C0AA2D9B-E4CA-4D29-8738-01882A6B2EF0}"/>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73" name="Oval 72">
            <a:extLst>
              <a:ext uri="{FF2B5EF4-FFF2-40B4-BE49-F238E27FC236}">
                <a16:creationId xmlns:a16="http://schemas.microsoft.com/office/drawing/2014/main" id="{7E691FF8-FA48-4C3D-AF49-70535DC239AE}"/>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74" name="Arc 73">
            <a:extLst>
              <a:ext uri="{FF2B5EF4-FFF2-40B4-BE49-F238E27FC236}">
                <a16:creationId xmlns:a16="http://schemas.microsoft.com/office/drawing/2014/main" id="{27D9E5F2-652F-4B55-B81E-BD201E44D9BD}"/>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9" name="Rectangle 28">
            <a:extLst>
              <a:ext uri="{FF2B5EF4-FFF2-40B4-BE49-F238E27FC236}">
                <a16:creationId xmlns:a16="http://schemas.microsoft.com/office/drawing/2014/main" id="{3AEB1552-B133-4FC0-B2D3-FA5C9E17A384}"/>
              </a:ext>
            </a:extLst>
          </p:cNvPr>
          <p:cNvSpPr/>
          <p:nvPr/>
        </p:nvSpPr>
        <p:spPr>
          <a:xfrm>
            <a:off x="-41135" y="6857954"/>
            <a:ext cx="12709358" cy="10141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2" name="Oval 41">
            <a:extLst>
              <a:ext uri="{FF2B5EF4-FFF2-40B4-BE49-F238E27FC236}">
                <a16:creationId xmlns:a16="http://schemas.microsoft.com/office/drawing/2014/main" id="{1AA4DA79-D4BD-42AC-A44A-36DD887383F8}"/>
              </a:ext>
            </a:extLst>
          </p:cNvPr>
          <p:cNvSpPr/>
          <p:nvPr/>
        </p:nvSpPr>
        <p:spPr>
          <a:xfrm>
            <a:off x="-5506907" y="-675952"/>
            <a:ext cx="941770" cy="94176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Oval 44">
            <a:extLst>
              <a:ext uri="{FF2B5EF4-FFF2-40B4-BE49-F238E27FC236}">
                <a16:creationId xmlns:a16="http://schemas.microsoft.com/office/drawing/2014/main" id="{49BA56F3-1431-4FA4-BC78-8C285E1D770A}"/>
              </a:ext>
            </a:extLst>
          </p:cNvPr>
          <p:cNvSpPr/>
          <p:nvPr/>
        </p:nvSpPr>
        <p:spPr>
          <a:xfrm>
            <a:off x="-9209581" y="-1444727"/>
            <a:ext cx="941770" cy="94176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1" name="Oval 60">
            <a:extLst>
              <a:ext uri="{FF2B5EF4-FFF2-40B4-BE49-F238E27FC236}">
                <a16:creationId xmlns:a16="http://schemas.microsoft.com/office/drawing/2014/main" id="{1C34AEFF-9B54-4AE8-8C15-7371E099F6F5}"/>
              </a:ext>
            </a:extLst>
          </p:cNvPr>
          <p:cNvSpPr/>
          <p:nvPr/>
        </p:nvSpPr>
        <p:spPr>
          <a:xfrm>
            <a:off x="17342540" y="7484928"/>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4" name="Oval 63">
            <a:extLst>
              <a:ext uri="{FF2B5EF4-FFF2-40B4-BE49-F238E27FC236}">
                <a16:creationId xmlns:a16="http://schemas.microsoft.com/office/drawing/2014/main" id="{CE3F5D87-8A3E-4146-869C-EADBC79EE4D1}"/>
              </a:ext>
            </a:extLst>
          </p:cNvPr>
          <p:cNvSpPr/>
          <p:nvPr/>
        </p:nvSpPr>
        <p:spPr>
          <a:xfrm>
            <a:off x="15565088" y="10151543"/>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8" name="Oval 77">
            <a:extLst>
              <a:ext uri="{FF2B5EF4-FFF2-40B4-BE49-F238E27FC236}">
                <a16:creationId xmlns:a16="http://schemas.microsoft.com/office/drawing/2014/main" id="{2E3C6CA2-ECBE-4F3B-AD26-C720A78F1224}"/>
              </a:ext>
            </a:extLst>
          </p:cNvPr>
          <p:cNvSpPr/>
          <p:nvPr/>
        </p:nvSpPr>
        <p:spPr>
          <a:xfrm>
            <a:off x="3789299" y="9305444"/>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7" name="Oval 36">
            <a:extLst>
              <a:ext uri="{FF2B5EF4-FFF2-40B4-BE49-F238E27FC236}">
                <a16:creationId xmlns:a16="http://schemas.microsoft.com/office/drawing/2014/main" id="{4DA2C30C-3682-4BBD-BD93-9CAF7436F39D}"/>
              </a:ext>
            </a:extLst>
          </p:cNvPr>
          <p:cNvSpPr/>
          <p:nvPr/>
        </p:nvSpPr>
        <p:spPr>
          <a:xfrm>
            <a:off x="4191957" y="1781470"/>
            <a:ext cx="3785052" cy="3785048"/>
          </a:xfrm>
          <a:prstGeom prst="ellipse">
            <a:avLst/>
          </a:prstGeom>
          <a:solidFill>
            <a:srgbClr val="25A6D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A0BD858-6E0E-41CD-B1B0-A8444E621F76}"/>
              </a:ext>
            </a:extLst>
          </p:cNvPr>
          <p:cNvSpPr/>
          <p:nvPr/>
        </p:nvSpPr>
        <p:spPr>
          <a:xfrm>
            <a:off x="-41135" y="-800954"/>
            <a:ext cx="12709358" cy="79438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a:t>
            </a: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Oval 35">
            <a:extLst>
              <a:ext uri="{FF2B5EF4-FFF2-40B4-BE49-F238E27FC236}">
                <a16:creationId xmlns:a16="http://schemas.microsoft.com/office/drawing/2014/main" id="{217A0D7D-D733-42B4-9E40-FE74FA9D320C}"/>
              </a:ext>
            </a:extLst>
          </p:cNvPr>
          <p:cNvSpPr/>
          <p:nvPr/>
        </p:nvSpPr>
        <p:spPr>
          <a:xfrm>
            <a:off x="4332548" y="1922061"/>
            <a:ext cx="3503870" cy="3503866"/>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69" name="Freeform: Shape 68">
            <a:extLst>
              <a:ext uri="{FF2B5EF4-FFF2-40B4-BE49-F238E27FC236}">
                <a16:creationId xmlns:a16="http://schemas.microsoft.com/office/drawing/2014/main" id="{6D40ACB2-59E3-4829-9A17-17D756B9A179}"/>
              </a:ext>
            </a:extLst>
          </p:cNvPr>
          <p:cNvSpPr/>
          <p:nvPr/>
        </p:nvSpPr>
        <p:spPr>
          <a:xfrm>
            <a:off x="5621279" y="2427707"/>
            <a:ext cx="979486" cy="869191"/>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3" name="Partial Circle 42">
            <a:extLst>
              <a:ext uri="{FF2B5EF4-FFF2-40B4-BE49-F238E27FC236}">
                <a16:creationId xmlns:a16="http://schemas.microsoft.com/office/drawing/2014/main" id="{B8F54FA8-765C-48E4-81C0-70F7A06934FD}"/>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47" name="Rectangle 46">
            <a:extLst>
              <a:ext uri="{FF2B5EF4-FFF2-40B4-BE49-F238E27FC236}">
                <a16:creationId xmlns:a16="http://schemas.microsoft.com/office/drawing/2014/main" id="{B47DBE04-8334-40E6-B381-CC62C8D50BD5}"/>
              </a:ext>
            </a:extLst>
          </p:cNvPr>
          <p:cNvSpPr/>
          <p:nvPr/>
        </p:nvSpPr>
        <p:spPr>
          <a:xfrm>
            <a:off x="12205063"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0" name="TextBox 28">
            <a:extLst>
              <a:ext uri="{FF2B5EF4-FFF2-40B4-BE49-F238E27FC236}">
                <a16:creationId xmlns:a16="http://schemas.microsoft.com/office/drawing/2014/main" id="{0A5D6BEF-45C0-4EA8-8120-0CF26191D44E}"/>
              </a:ext>
            </a:extLst>
          </p:cNvPr>
          <p:cNvSpPr txBox="1"/>
          <p:nvPr/>
        </p:nvSpPr>
        <p:spPr>
          <a:xfrm>
            <a:off x="5621279" y="253642"/>
            <a:ext cx="5971084" cy="646331"/>
          </a:xfrm>
          <a:prstGeom prst="rect">
            <a:avLst/>
          </a:prstGeom>
          <a:noFill/>
        </p:spPr>
        <p:txBody>
          <a:bodyPr wrap="square" rtlCol="0">
            <a:spAutoFit/>
          </a:bodyPr>
          <a:lstStyle/>
          <a:p>
            <a:pPr algn="l">
              <a:defRPr/>
            </a:pPr>
            <a:r>
              <a:rPr lang="en-US" sz="3600" dirty="0">
                <a:solidFill>
                  <a:srgbClr val="00B050"/>
                </a:solidFill>
                <a:latin typeface="Assistant ExtraBold" pitchFamily="2" charset="-79"/>
                <a:cs typeface="Assistant ExtraBold" pitchFamily="2" charset="-79"/>
              </a:rPr>
              <a:t>Blender’s Credit Platform</a:t>
            </a:r>
          </a:p>
        </p:txBody>
      </p:sp>
      <p:sp>
        <p:nvSpPr>
          <p:cNvPr id="75" name="Rectangle 74">
            <a:extLst>
              <a:ext uri="{FF2B5EF4-FFF2-40B4-BE49-F238E27FC236}">
                <a16:creationId xmlns:a16="http://schemas.microsoft.com/office/drawing/2014/main" id="{272F3F49-6C78-415C-B737-44751B01DC36}"/>
              </a:ext>
            </a:extLst>
          </p:cNvPr>
          <p:cNvSpPr/>
          <p:nvPr/>
        </p:nvSpPr>
        <p:spPr>
          <a:xfrm>
            <a:off x="-2985614" y="-46591"/>
            <a:ext cx="303361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91" name="Slide Number Placeholder 5">
            <a:extLst>
              <a:ext uri="{FF2B5EF4-FFF2-40B4-BE49-F238E27FC236}">
                <a16:creationId xmlns:a16="http://schemas.microsoft.com/office/drawing/2014/main" id="{317DA0FE-DB6C-4968-8269-1FB51BED599D}"/>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22" name="Group 21">
            <a:extLst>
              <a:ext uri="{FF2B5EF4-FFF2-40B4-BE49-F238E27FC236}">
                <a16:creationId xmlns:a16="http://schemas.microsoft.com/office/drawing/2014/main" id="{78A70F45-33EA-41EB-93E9-FD94AE08689F}"/>
              </a:ext>
            </a:extLst>
          </p:cNvPr>
          <p:cNvGrpSpPr/>
          <p:nvPr/>
        </p:nvGrpSpPr>
        <p:grpSpPr>
          <a:xfrm>
            <a:off x="7238435" y="2450645"/>
            <a:ext cx="3125060" cy="2376000"/>
            <a:chOff x="7102231" y="2385750"/>
            <a:chExt cx="3125060" cy="2376000"/>
          </a:xfrm>
        </p:grpSpPr>
        <p:grpSp>
          <p:nvGrpSpPr>
            <p:cNvPr id="4" name="Group 3">
              <a:extLst>
                <a:ext uri="{FF2B5EF4-FFF2-40B4-BE49-F238E27FC236}">
                  <a16:creationId xmlns:a16="http://schemas.microsoft.com/office/drawing/2014/main" id="{E7BD034B-EABF-4918-BBB2-5A6B6A5C479E}"/>
                </a:ext>
              </a:extLst>
            </p:cNvPr>
            <p:cNvGrpSpPr/>
            <p:nvPr/>
          </p:nvGrpSpPr>
          <p:grpSpPr>
            <a:xfrm>
              <a:off x="7102231" y="2385750"/>
              <a:ext cx="2901240" cy="2376000"/>
              <a:chOff x="6969879" y="2530134"/>
              <a:chExt cx="2901240" cy="2376000"/>
            </a:xfrm>
          </p:grpSpPr>
          <p:sp>
            <p:nvSpPr>
              <p:cNvPr id="36" name="Oval 35">
                <a:extLst>
                  <a:ext uri="{FF2B5EF4-FFF2-40B4-BE49-F238E27FC236}">
                    <a16:creationId xmlns:a16="http://schemas.microsoft.com/office/drawing/2014/main" id="{02410D96-6CBC-4624-9DFF-66C2723456D8}"/>
                  </a:ext>
                </a:extLst>
              </p:cNvPr>
              <p:cNvSpPr/>
              <p:nvPr/>
            </p:nvSpPr>
            <p:spPr>
              <a:xfrm>
                <a:off x="7439015" y="2644814"/>
                <a:ext cx="2182708" cy="2182706"/>
              </a:xfrm>
              <a:prstGeom prst="ellipse">
                <a:avLst/>
              </a:prstGeom>
              <a:solidFill>
                <a:srgbClr val="00AC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4104" name="Picture 8" descr="Give money  free icon">
                <a:extLst>
                  <a:ext uri="{FF2B5EF4-FFF2-40B4-BE49-F238E27FC236}">
                    <a16:creationId xmlns:a16="http://schemas.microsoft.com/office/drawing/2014/main" id="{119166B1-61E2-403C-A4D7-0D89518648F0}"/>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8336059" y="2910637"/>
                <a:ext cx="499596" cy="499596"/>
              </a:xfrm>
              <a:prstGeom prst="rect">
                <a:avLst/>
              </a:prstGeom>
              <a:extLst>
                <a:ext uri="{909E8E84-426E-40DD-AFC4-6F175D3DCCD1}">
                  <a14:hiddenFill xmlns:a14="http://schemas.microsoft.com/office/drawing/2010/main">
                    <a:solidFill>
                      <a:srgbClr val="FFFFFF"/>
                    </a:solidFill>
                  </a14:hiddenFill>
                </a:ext>
              </a:extLst>
            </p:spPr>
          </p:pic>
          <p:sp>
            <p:nvSpPr>
              <p:cNvPr id="85" name="TextBox 10">
                <a:extLst>
                  <a:ext uri="{FF2B5EF4-FFF2-40B4-BE49-F238E27FC236}">
                    <a16:creationId xmlns:a16="http://schemas.microsoft.com/office/drawing/2014/main" id="{C54F0B82-F286-4B5F-AC65-DD4FF44EFA98}"/>
                  </a:ext>
                </a:extLst>
              </p:cNvPr>
              <p:cNvSpPr txBox="1">
                <a:spLocks noChangeArrowheads="1"/>
              </p:cNvSpPr>
              <p:nvPr/>
            </p:nvSpPr>
            <p:spPr bwMode="auto">
              <a:xfrm>
                <a:off x="6969879" y="3531005"/>
                <a:ext cx="2901240" cy="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2800"/>
                  </a:lnSpc>
                  <a:spcBef>
                    <a:spcPts val="0"/>
                  </a:spcBef>
                  <a:spcAft>
                    <a:spcPts val="0"/>
                  </a:spcAft>
                  <a:buClrTx/>
                  <a:buSzTx/>
                  <a:buFontTx/>
                  <a:buNone/>
                  <a:tabLst/>
                  <a:defRPr/>
                </a:pPr>
                <a:r>
                  <a:rPr kumimoji="0" lang="he-IL" altLang="en-US" sz="36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משקיעים</a:t>
                </a:r>
                <a:r>
                  <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 </a:t>
                </a:r>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r>
                  <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 </a:t>
                </a:r>
              </a:p>
              <a:p>
                <a:pPr marL="0" marR="0" lvl="0" indent="0" algn="ctr" defTabSz="914400" rtl="0" eaLnBrk="1" fontAlgn="auto" latinLnBrk="0" hangingPunct="1">
                  <a:lnSpc>
                    <a:spcPts val="2800"/>
                  </a:lnSpc>
                  <a:spcBef>
                    <a:spcPts val="0"/>
                  </a:spcBef>
                  <a:spcAft>
                    <a:spcPts val="0"/>
                  </a:spcAft>
                  <a:buClrTx/>
                  <a:buSzTx/>
                  <a:buFontTx/>
                  <a:buNone/>
                  <a:tabLst/>
                  <a:defRPr/>
                </a:pPr>
                <a:r>
                  <a:rPr kumimoji="0" lang="he-IL" altLang="en-US" sz="20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מימון / הלוואה</a:t>
                </a:r>
                <a:endParaRPr kumimoji="0" lang="id-ID" altLang="en-US" sz="20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2" name="Arc 1">
                <a:extLst>
                  <a:ext uri="{FF2B5EF4-FFF2-40B4-BE49-F238E27FC236}">
                    <a16:creationId xmlns:a16="http://schemas.microsoft.com/office/drawing/2014/main" id="{22C7CB3E-4E97-4E9D-A0DB-380BE586826A}"/>
                  </a:ext>
                </a:extLst>
              </p:cNvPr>
              <p:cNvSpPr/>
              <p:nvPr/>
            </p:nvSpPr>
            <p:spPr>
              <a:xfrm>
                <a:off x="7344409" y="2530134"/>
                <a:ext cx="2376000" cy="2376000"/>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cxnSp>
          <p:nvCxnSpPr>
            <p:cNvPr id="67" name="מחבר חץ ישר 57">
              <a:extLst>
                <a:ext uri="{FF2B5EF4-FFF2-40B4-BE49-F238E27FC236}">
                  <a16:creationId xmlns:a16="http://schemas.microsoft.com/office/drawing/2014/main" id="{29707017-64B8-40D8-8DBB-C2285E60E0F1}"/>
                </a:ext>
              </a:extLst>
            </p:cNvPr>
            <p:cNvCxnSpPr>
              <a:cxnSpLocks/>
            </p:cNvCxnSpPr>
            <p:nvPr/>
          </p:nvCxnSpPr>
          <p:spPr>
            <a:xfrm flipH="1" flipV="1">
              <a:off x="9799843" y="4339308"/>
              <a:ext cx="427448" cy="258065"/>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87" name="Oval 86">
            <a:extLst>
              <a:ext uri="{FF2B5EF4-FFF2-40B4-BE49-F238E27FC236}">
                <a16:creationId xmlns:a16="http://schemas.microsoft.com/office/drawing/2014/main" id="{85E28903-9E52-4D4A-BD68-081D0C47649F}"/>
              </a:ext>
            </a:extLst>
          </p:cNvPr>
          <p:cNvSpPr/>
          <p:nvPr/>
        </p:nvSpPr>
        <p:spPr>
          <a:xfrm>
            <a:off x="7725442" y="2582492"/>
            <a:ext cx="2182708" cy="2182706"/>
          </a:xfrm>
          <a:prstGeom prst="ellipse">
            <a:avLst/>
          </a:prstGeom>
          <a:solidFill>
            <a:srgbClr val="00AC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88" name="Picture 8" descr="Give money  free icon">
            <a:extLst>
              <a:ext uri="{FF2B5EF4-FFF2-40B4-BE49-F238E27FC236}">
                <a16:creationId xmlns:a16="http://schemas.microsoft.com/office/drawing/2014/main" id="{BB6400F0-9586-452D-B42F-64D59216AC72}"/>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8511648" y="2717722"/>
            <a:ext cx="499596" cy="499596"/>
          </a:xfrm>
          <a:prstGeom prst="rect">
            <a:avLst/>
          </a:prstGeom>
          <a:extLst>
            <a:ext uri="{909E8E84-426E-40DD-AFC4-6F175D3DCCD1}">
              <a14:hiddenFill xmlns:a14="http://schemas.microsoft.com/office/drawing/2010/main">
                <a:solidFill>
                  <a:srgbClr val="FFFFFF"/>
                </a:solidFill>
              </a14:hiddenFill>
            </a:ext>
          </a:extLst>
        </p:spPr>
      </p:pic>
      <p:sp>
        <p:nvSpPr>
          <p:cNvPr id="89" name="TextBox 10">
            <a:extLst>
              <a:ext uri="{FF2B5EF4-FFF2-40B4-BE49-F238E27FC236}">
                <a16:creationId xmlns:a16="http://schemas.microsoft.com/office/drawing/2014/main" id="{4317988A-1E4F-4974-8665-69CDCD07EAB9}"/>
              </a:ext>
            </a:extLst>
          </p:cNvPr>
          <p:cNvSpPr txBox="1">
            <a:spLocks noChangeArrowheads="1"/>
          </p:cNvSpPr>
          <p:nvPr/>
        </p:nvSpPr>
        <p:spPr bwMode="auto">
          <a:xfrm>
            <a:off x="7779254" y="3241425"/>
            <a:ext cx="2322188" cy="1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Assistant" pitchFamily="2" charset="-79"/>
                <a:ea typeface="Times New Roman" panose="02020603050405020304" pitchFamily="18" charset="0"/>
                <a:cs typeface="Assistant" pitchFamily="2" charset="-79"/>
              </a:rPr>
              <a:t>Diverse funding sources</a:t>
            </a:r>
            <a:endParaRPr kumimoji="0" lang="he-IL" altLang="en-US" sz="3200" b="0" i="0" u="none" strike="noStrike" kern="1200" cap="none" spc="0" normalizeH="0" baseline="0" noProof="0" dirty="0">
              <a:ln>
                <a:noFill/>
              </a:ln>
              <a:solidFill>
                <a:srgbClr val="00B050"/>
              </a:solidFill>
              <a:effectLst/>
              <a:uLnTx/>
              <a:uFillTx/>
              <a:latin typeface="Assistant" pitchFamily="2" charset="-79"/>
              <a:ea typeface="Times New Roman" panose="02020603050405020304" pitchFamily="18" charset="0"/>
              <a:cs typeface="Assistant" pitchFamily="2" charset="-79"/>
            </a:endParaRPr>
          </a:p>
        </p:txBody>
      </p:sp>
      <p:sp>
        <p:nvSpPr>
          <p:cNvPr id="90" name="Arc 89">
            <a:extLst>
              <a:ext uri="{FF2B5EF4-FFF2-40B4-BE49-F238E27FC236}">
                <a16:creationId xmlns:a16="http://schemas.microsoft.com/office/drawing/2014/main" id="{D42A256C-86B1-4EBF-A8B0-6767E814AB75}"/>
              </a:ext>
            </a:extLst>
          </p:cNvPr>
          <p:cNvSpPr/>
          <p:nvPr/>
        </p:nvSpPr>
        <p:spPr>
          <a:xfrm>
            <a:off x="7630836" y="2467812"/>
            <a:ext cx="2376000" cy="2376000"/>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80" name="מלבן 50">
            <a:extLst>
              <a:ext uri="{FF2B5EF4-FFF2-40B4-BE49-F238E27FC236}">
                <a16:creationId xmlns:a16="http://schemas.microsoft.com/office/drawing/2014/main" id="{63CC2012-7C56-487D-9B6F-169A1D8DB7A0}"/>
              </a:ext>
            </a:extLst>
          </p:cNvPr>
          <p:cNvSpPr/>
          <p:nvPr/>
        </p:nvSpPr>
        <p:spPr>
          <a:xfrm>
            <a:off x="10678045" y="3233661"/>
            <a:ext cx="900000" cy="900000"/>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Assistant SemiBold" pitchFamily="2" charset="-79"/>
                <a:ea typeface="+mn-ea"/>
                <a:cs typeface="Assistant SemiBold" pitchFamily="2" charset="-79"/>
              </a:rPr>
              <a:t>Bank LOC</a:t>
            </a:r>
            <a:endParaRPr kumimoji="0" lang="en-IL" sz="1300" b="0" i="0" u="none" strike="noStrike" kern="1200" cap="none" spc="0" normalizeH="0" baseline="0" noProof="0" dirty="0">
              <a:ln>
                <a:noFill/>
              </a:ln>
              <a:solidFill>
                <a:schemeClr val="tx1"/>
              </a:solidFill>
              <a:effectLst/>
              <a:uLnTx/>
              <a:uFillTx/>
              <a:latin typeface="Assistant SemiBold" pitchFamily="2" charset="-79"/>
              <a:ea typeface="+mn-ea"/>
              <a:cs typeface="Assistant SemiBold" pitchFamily="2" charset="-79"/>
            </a:endParaRPr>
          </a:p>
        </p:txBody>
      </p:sp>
      <p:sp>
        <p:nvSpPr>
          <p:cNvPr id="81" name="מלבן 52">
            <a:extLst>
              <a:ext uri="{FF2B5EF4-FFF2-40B4-BE49-F238E27FC236}">
                <a16:creationId xmlns:a16="http://schemas.microsoft.com/office/drawing/2014/main" id="{A38D035D-90E2-4D16-8449-966950A2BF8A}"/>
              </a:ext>
            </a:extLst>
          </p:cNvPr>
          <p:cNvSpPr/>
          <p:nvPr/>
        </p:nvSpPr>
        <p:spPr>
          <a:xfrm>
            <a:off x="10514194" y="2045953"/>
            <a:ext cx="1021855" cy="900000"/>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accent6">
                    <a:lumMod val="60000"/>
                    <a:lumOff val="40000"/>
                  </a:schemeClr>
                </a:solidFill>
                <a:effectLst/>
                <a:uLnTx/>
                <a:uFillTx/>
                <a:latin typeface="Assistant SemiBold" pitchFamily="2" charset="-79"/>
                <a:ea typeface="+mn-ea"/>
                <a:cs typeface="Assistant SemiBold" pitchFamily="2" charset="-79"/>
              </a:rPr>
              <a:t>Investors</a:t>
            </a:r>
            <a:r>
              <a:rPr kumimoji="0" lang="he-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 )</a:t>
            </a:r>
            <a:r>
              <a:rPr kumimoji="0" lang="en-US"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P2P</a:t>
            </a:r>
            <a:r>
              <a:rPr kumimoji="0" lang="he-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a:t>
            </a:r>
            <a:endParaRPr kumimoji="0" lang="en-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grpSp>
        <p:nvGrpSpPr>
          <p:cNvPr id="82" name="Group 81">
            <a:extLst>
              <a:ext uri="{FF2B5EF4-FFF2-40B4-BE49-F238E27FC236}">
                <a16:creationId xmlns:a16="http://schemas.microsoft.com/office/drawing/2014/main" id="{3BB54DBF-66B5-4B11-BCCA-A6081C306368}"/>
              </a:ext>
            </a:extLst>
          </p:cNvPr>
          <p:cNvGrpSpPr/>
          <p:nvPr/>
        </p:nvGrpSpPr>
        <p:grpSpPr>
          <a:xfrm flipH="1">
            <a:off x="9970393" y="2745716"/>
            <a:ext cx="543802" cy="937945"/>
            <a:chOff x="9156968" y="2663654"/>
            <a:chExt cx="543802" cy="937945"/>
          </a:xfrm>
        </p:grpSpPr>
        <p:cxnSp>
          <p:nvCxnSpPr>
            <p:cNvPr id="83" name="מחבר חץ ישר 16">
              <a:extLst>
                <a:ext uri="{FF2B5EF4-FFF2-40B4-BE49-F238E27FC236}">
                  <a16:creationId xmlns:a16="http://schemas.microsoft.com/office/drawing/2014/main" id="{8A9DE14B-3786-40D7-91BC-799457CD639A}"/>
                </a:ext>
              </a:extLst>
            </p:cNvPr>
            <p:cNvCxnSpPr>
              <a:cxnSpLocks/>
            </p:cNvCxnSpPr>
            <p:nvPr/>
          </p:nvCxnSpPr>
          <p:spPr>
            <a:xfrm>
              <a:off x="9156968" y="3601599"/>
              <a:ext cx="427597" cy="0"/>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מחבר חץ ישר 58">
              <a:extLst>
                <a:ext uri="{FF2B5EF4-FFF2-40B4-BE49-F238E27FC236}">
                  <a16:creationId xmlns:a16="http://schemas.microsoft.com/office/drawing/2014/main" id="{5B937CC5-965C-4C60-B8C7-0DF1BAA2C175}"/>
                </a:ext>
              </a:extLst>
            </p:cNvPr>
            <p:cNvCxnSpPr>
              <a:cxnSpLocks/>
            </p:cNvCxnSpPr>
            <p:nvPr/>
          </p:nvCxnSpPr>
          <p:spPr>
            <a:xfrm>
              <a:off x="9230050" y="2663654"/>
              <a:ext cx="470720" cy="294435"/>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68096D4C-6600-4F6A-9297-2A4B16BF46DB}"/>
              </a:ext>
            </a:extLst>
          </p:cNvPr>
          <p:cNvSpPr txBox="1"/>
          <p:nvPr/>
        </p:nvSpPr>
        <p:spPr>
          <a:xfrm>
            <a:off x="7785367" y="3528752"/>
            <a:ext cx="353070" cy="461665"/>
          </a:xfrm>
          <a:prstGeom prst="rect">
            <a:avLst/>
          </a:prstGeom>
          <a:noFill/>
        </p:spPr>
        <p:txBody>
          <a:bodyPr wrap="square">
            <a:spAutoFit/>
          </a:bodyPr>
          <a:lstStyle/>
          <a:p>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nvGrpSpPr>
          <p:cNvPr id="10" name="Group 9">
            <a:extLst>
              <a:ext uri="{FF2B5EF4-FFF2-40B4-BE49-F238E27FC236}">
                <a16:creationId xmlns:a16="http://schemas.microsoft.com/office/drawing/2014/main" id="{1EBFB6E9-747D-4302-9BBA-79019A332777}"/>
              </a:ext>
            </a:extLst>
          </p:cNvPr>
          <p:cNvGrpSpPr/>
          <p:nvPr/>
        </p:nvGrpSpPr>
        <p:grpSpPr>
          <a:xfrm>
            <a:off x="846853" y="1670811"/>
            <a:ext cx="3705653" cy="3184344"/>
            <a:chOff x="846853" y="1670811"/>
            <a:chExt cx="3705653" cy="3184344"/>
          </a:xfrm>
        </p:grpSpPr>
        <p:grpSp>
          <p:nvGrpSpPr>
            <p:cNvPr id="23" name="Group 22">
              <a:extLst>
                <a:ext uri="{FF2B5EF4-FFF2-40B4-BE49-F238E27FC236}">
                  <a16:creationId xmlns:a16="http://schemas.microsoft.com/office/drawing/2014/main" id="{26B1E22F-CAEB-4E0F-8EB3-21D53BE065DE}"/>
                </a:ext>
              </a:extLst>
            </p:cNvPr>
            <p:cNvGrpSpPr/>
            <p:nvPr/>
          </p:nvGrpSpPr>
          <p:grpSpPr>
            <a:xfrm>
              <a:off x="846853" y="1670811"/>
              <a:ext cx="3705653" cy="3184344"/>
              <a:chOff x="472949" y="1588749"/>
              <a:chExt cx="3705653" cy="3184344"/>
            </a:xfrm>
          </p:grpSpPr>
          <p:grpSp>
            <p:nvGrpSpPr>
              <p:cNvPr id="6" name="Group 5">
                <a:extLst>
                  <a:ext uri="{FF2B5EF4-FFF2-40B4-BE49-F238E27FC236}">
                    <a16:creationId xmlns:a16="http://schemas.microsoft.com/office/drawing/2014/main" id="{C299D8CE-9ACA-4B6A-91A3-756378258AEA}"/>
                  </a:ext>
                </a:extLst>
              </p:cNvPr>
              <p:cNvGrpSpPr/>
              <p:nvPr/>
            </p:nvGrpSpPr>
            <p:grpSpPr>
              <a:xfrm>
                <a:off x="1779534" y="2374027"/>
                <a:ext cx="2399068" cy="2399066"/>
                <a:chOff x="814446" y="2523934"/>
                <a:chExt cx="2399068" cy="2399066"/>
              </a:xfrm>
            </p:grpSpPr>
            <p:sp>
              <p:nvSpPr>
                <p:cNvPr id="38" name="Oval 37">
                  <a:extLst>
                    <a:ext uri="{FF2B5EF4-FFF2-40B4-BE49-F238E27FC236}">
                      <a16:creationId xmlns:a16="http://schemas.microsoft.com/office/drawing/2014/main" id="{B9581EBB-AD3C-4ECF-B3F5-3CF9F95FA04C}"/>
                    </a:ext>
                  </a:extLst>
                </p:cNvPr>
                <p:cNvSpPr/>
                <p:nvPr/>
              </p:nvSpPr>
              <p:spPr>
                <a:xfrm>
                  <a:off x="942500" y="2644814"/>
                  <a:ext cx="2182708" cy="2182706"/>
                </a:xfrm>
                <a:prstGeom prst="ellipse">
                  <a:avLst/>
                </a:prstGeom>
                <a:solidFill>
                  <a:srgbClr val="006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pic>
              <p:nvPicPr>
                <p:cNvPr id="4098" name="Picture 2">
                  <a:extLst>
                    <a:ext uri="{FF2B5EF4-FFF2-40B4-BE49-F238E27FC236}">
                      <a16:creationId xmlns:a16="http://schemas.microsoft.com/office/drawing/2014/main" id="{CC21B23C-EECD-43DE-BAF7-E136331A7EAC}"/>
                    </a:ext>
                  </a:extLst>
                </p:cNvPr>
                <p:cNvPicPr>
                  <a:picLocks noChangeAspect="1" noChangeArrowheads="1"/>
                </p:cNvPicPr>
                <p:nvPr/>
              </p:nvPicPr>
              <p:blipFill>
                <a:blip r:embed="rId3">
                  <a:lum bright="70000" contrast="-70000"/>
                  <a:alphaModFix/>
                  <a:extLst>
                    <a:ext uri="{28A0092B-C50C-407E-A947-70E740481C1C}">
                      <a14:useLocalDpi xmlns:a14="http://schemas.microsoft.com/office/drawing/2010/main" val="0"/>
                    </a:ext>
                  </a:extLst>
                </a:blip>
                <a:srcRect/>
                <a:stretch/>
              </p:blipFill>
              <p:spPr bwMode="auto">
                <a:xfrm>
                  <a:off x="1813009" y="2795839"/>
                  <a:ext cx="435918" cy="43591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10">
                  <a:extLst>
                    <a:ext uri="{FF2B5EF4-FFF2-40B4-BE49-F238E27FC236}">
                      <a16:creationId xmlns:a16="http://schemas.microsoft.com/office/drawing/2014/main" id="{897B4EF5-C625-48AC-BDFB-5FD9D2D7C05A}"/>
                    </a:ext>
                  </a:extLst>
                </p:cNvPr>
                <p:cNvSpPr txBox="1">
                  <a:spLocks noChangeArrowheads="1"/>
                </p:cNvSpPr>
                <p:nvPr/>
              </p:nvSpPr>
              <p:spPr bwMode="auto">
                <a:xfrm>
                  <a:off x="1184748" y="3235567"/>
                  <a:ext cx="1915841" cy="124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lang="en-US" altLang="en-US" sz="3200" b="1" dirty="0">
                      <a:solidFill>
                        <a:srgbClr val="00B050"/>
                      </a:solidFill>
                      <a:latin typeface="Assistant" pitchFamily="2" charset="-79"/>
                      <a:cs typeface="Assistant" pitchFamily="2" charset="-79"/>
                    </a:rPr>
                    <a:t>Targeted credit solutions</a:t>
                  </a:r>
                  <a:endParaRPr lang="he-IL" altLang="en-US" sz="3200" b="1" dirty="0">
                    <a:solidFill>
                      <a:srgbClr val="00B050"/>
                    </a:solidFill>
                    <a:latin typeface="Assistant" pitchFamily="2" charset="-79"/>
                    <a:cs typeface="Assistant" pitchFamily="2" charset="-79"/>
                  </a:endParaRPr>
                </a:p>
              </p:txBody>
            </p:sp>
            <p:sp>
              <p:nvSpPr>
                <p:cNvPr id="55" name="Arc 54">
                  <a:extLst>
                    <a:ext uri="{FF2B5EF4-FFF2-40B4-BE49-F238E27FC236}">
                      <a16:creationId xmlns:a16="http://schemas.microsoft.com/office/drawing/2014/main" id="{E0B6EC04-6B12-4527-9648-AD68BA39A6E1}"/>
                    </a:ext>
                  </a:extLst>
                </p:cNvPr>
                <p:cNvSpPr/>
                <p:nvPr/>
              </p:nvSpPr>
              <p:spPr>
                <a:xfrm>
                  <a:off x="814446" y="2523934"/>
                  <a:ext cx="2399068" cy="2399066"/>
                </a:xfrm>
                <a:prstGeom prst="arc">
                  <a:avLst>
                    <a:gd name="adj1" fmla="val 16535089"/>
                    <a:gd name="adj2" fmla="val 7953272"/>
                  </a:avLst>
                </a:prstGeom>
                <a:ln w="9525">
                  <a:solidFill>
                    <a:srgbClr val="008EC0">
                      <a:alpha val="51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grpSp>
          <p:sp>
            <p:nvSpPr>
              <p:cNvPr id="48" name="מלבן 47">
                <a:extLst>
                  <a:ext uri="{FF2B5EF4-FFF2-40B4-BE49-F238E27FC236}">
                    <a16:creationId xmlns:a16="http://schemas.microsoft.com/office/drawing/2014/main" id="{398D2717-3BF6-42A1-B950-1493578A0306}"/>
                  </a:ext>
                </a:extLst>
              </p:cNvPr>
              <p:cNvSpPr/>
              <p:nvPr/>
            </p:nvSpPr>
            <p:spPr>
              <a:xfrm>
                <a:off x="1016025" y="1588749"/>
                <a:ext cx="900000" cy="900000"/>
              </a:xfrm>
              <a:prstGeom prst="ellipse">
                <a:avLst/>
              </a:prstGeom>
              <a:solidFill>
                <a:srgbClr val="006FA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Car</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51" name="מלבן 50">
                <a:extLst>
                  <a:ext uri="{FF2B5EF4-FFF2-40B4-BE49-F238E27FC236}">
                    <a16:creationId xmlns:a16="http://schemas.microsoft.com/office/drawing/2014/main" id="{7197A0A5-2FE5-43B9-ACEB-DCE32BB9355E}"/>
                  </a:ext>
                </a:extLst>
              </p:cNvPr>
              <p:cNvSpPr/>
              <p:nvPr/>
            </p:nvSpPr>
            <p:spPr>
              <a:xfrm>
                <a:off x="472949" y="3776470"/>
                <a:ext cx="900000" cy="900000"/>
              </a:xfrm>
              <a:prstGeom prst="ellipse">
                <a:avLst/>
              </a:prstGeom>
              <a:solidFill>
                <a:srgbClr val="006FA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Loan</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53" name="מלבן 52">
                <a:extLst>
                  <a:ext uri="{FF2B5EF4-FFF2-40B4-BE49-F238E27FC236}">
                    <a16:creationId xmlns:a16="http://schemas.microsoft.com/office/drawing/2014/main" id="{B9906890-DA18-4FA6-B30B-46BFD3DF6C7E}"/>
                  </a:ext>
                </a:extLst>
              </p:cNvPr>
              <p:cNvSpPr/>
              <p:nvPr/>
            </p:nvSpPr>
            <p:spPr>
              <a:xfrm>
                <a:off x="492820" y="2650398"/>
                <a:ext cx="900000" cy="900000"/>
              </a:xfrm>
              <a:prstGeom prst="ellipse">
                <a:avLst/>
              </a:prstGeom>
              <a:solidFill>
                <a:srgbClr val="006FA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Pay</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cxnSp>
            <p:nvCxnSpPr>
              <p:cNvPr id="17" name="מחבר חץ ישר 16">
                <a:extLst>
                  <a:ext uri="{FF2B5EF4-FFF2-40B4-BE49-F238E27FC236}">
                    <a16:creationId xmlns:a16="http://schemas.microsoft.com/office/drawing/2014/main" id="{981E4E44-20F4-410B-AF26-9659A82DC2D5}"/>
                  </a:ext>
                </a:extLst>
              </p:cNvPr>
              <p:cNvCxnSpPr>
                <a:cxnSpLocks/>
              </p:cNvCxnSpPr>
              <p:nvPr/>
            </p:nvCxnSpPr>
            <p:spPr>
              <a:xfrm flipH="1" flipV="1">
                <a:off x="1467949" y="3130125"/>
                <a:ext cx="347993" cy="79580"/>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מחבר חץ ישר 57">
                <a:extLst>
                  <a:ext uri="{FF2B5EF4-FFF2-40B4-BE49-F238E27FC236}">
                    <a16:creationId xmlns:a16="http://schemas.microsoft.com/office/drawing/2014/main" id="{1A0DA163-D29B-4BD6-941C-0C61EAFED8B4}"/>
                  </a:ext>
                </a:extLst>
              </p:cNvPr>
              <p:cNvCxnSpPr>
                <a:cxnSpLocks/>
              </p:cNvCxnSpPr>
              <p:nvPr/>
            </p:nvCxnSpPr>
            <p:spPr>
              <a:xfrm flipH="1">
                <a:off x="1499468" y="3949086"/>
                <a:ext cx="341396" cy="87635"/>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מחבר חץ ישר 58">
                <a:extLst>
                  <a:ext uri="{FF2B5EF4-FFF2-40B4-BE49-F238E27FC236}">
                    <a16:creationId xmlns:a16="http://schemas.microsoft.com/office/drawing/2014/main" id="{DB82D3B4-1A95-46F5-A724-D79DFA10E78C}"/>
                  </a:ext>
                </a:extLst>
              </p:cNvPr>
              <p:cNvCxnSpPr>
                <a:cxnSpLocks/>
              </p:cNvCxnSpPr>
              <p:nvPr/>
            </p:nvCxnSpPr>
            <p:spPr>
              <a:xfrm flipH="1" flipV="1">
                <a:off x="1886912" y="2413891"/>
                <a:ext cx="257301" cy="252328"/>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77865EDC-8054-40A7-981D-DAFBCA50FD10}"/>
                </a:ext>
              </a:extLst>
            </p:cNvPr>
            <p:cNvSpPr txBox="1"/>
            <p:nvPr/>
          </p:nvSpPr>
          <p:spPr>
            <a:xfrm>
              <a:off x="2324623" y="3437489"/>
              <a:ext cx="353070" cy="461665"/>
            </a:xfrm>
            <a:prstGeom prst="rect">
              <a:avLst/>
            </a:prstGeom>
            <a:noFill/>
          </p:spPr>
          <p:txBody>
            <a:bodyPr wrap="square">
              <a:spAutoFit/>
            </a:bodyPr>
            <a:lstStyle/>
            <a:p>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sp>
        <p:nvSpPr>
          <p:cNvPr id="92" name="מלבן 47">
            <a:extLst>
              <a:ext uri="{FF2B5EF4-FFF2-40B4-BE49-F238E27FC236}">
                <a16:creationId xmlns:a16="http://schemas.microsoft.com/office/drawing/2014/main" id="{20C98A3C-B7BB-40AE-A5BD-7065A39ADB69}"/>
              </a:ext>
            </a:extLst>
          </p:cNvPr>
          <p:cNvSpPr/>
          <p:nvPr/>
        </p:nvSpPr>
        <p:spPr>
          <a:xfrm>
            <a:off x="10393549" y="4451952"/>
            <a:ext cx="1142500" cy="935999"/>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rtl="0">
              <a:lnSpc>
                <a:spcPct val="100000"/>
              </a:lnSpc>
              <a:spcBef>
                <a:spcPts val="0"/>
              </a:spcBef>
              <a:spcAft>
                <a:spcPts val="0"/>
              </a:spcAft>
              <a:buClr>
                <a:srgbClr val="FFFFFF"/>
              </a:buClr>
              <a:buSzPts val="1600"/>
              <a:buFont typeface="Calibri"/>
              <a:buNone/>
            </a:pPr>
            <a:r>
              <a:rPr lang="en-US" sz="1200" dirty="0">
                <a:solidFill>
                  <a:schemeClr val="tx1"/>
                </a:solidFill>
                <a:latin typeface="Calibri"/>
                <a:ea typeface="Calibri"/>
                <a:cs typeface="Calibri"/>
                <a:sym typeface="Calibri"/>
              </a:rPr>
              <a:t>Institutional Facilities</a:t>
            </a:r>
          </a:p>
        </p:txBody>
      </p:sp>
      <p:sp>
        <p:nvSpPr>
          <p:cNvPr id="84" name="TextBox 10">
            <a:extLst>
              <a:ext uri="{FF2B5EF4-FFF2-40B4-BE49-F238E27FC236}">
                <a16:creationId xmlns:a16="http://schemas.microsoft.com/office/drawing/2014/main" id="{2911BDE4-8F13-1DF0-C46C-F4DDADFA038F}"/>
              </a:ext>
            </a:extLst>
          </p:cNvPr>
          <p:cNvSpPr txBox="1">
            <a:spLocks noChangeArrowheads="1"/>
          </p:cNvSpPr>
          <p:nvPr/>
        </p:nvSpPr>
        <p:spPr bwMode="auto">
          <a:xfrm>
            <a:off x="4875442" y="3429000"/>
            <a:ext cx="2503775" cy="1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B050"/>
                </a:solidFill>
                <a:effectLst/>
                <a:uLnTx/>
                <a:uFillTx/>
                <a:latin typeface="Assistant" pitchFamily="2" charset="-79"/>
                <a:ea typeface="Times New Roman" panose="02020603050405020304" pitchFamily="18" charset="0"/>
                <a:cs typeface="Assistant" pitchFamily="2" charset="-79"/>
              </a:rPr>
              <a:t>Credit Platform </a:t>
            </a:r>
            <a:r>
              <a:rPr lang="en-US" altLang="en-US" sz="3200" b="1" dirty="0">
                <a:solidFill>
                  <a:prstClr val="white"/>
                </a:solidFill>
                <a:latin typeface="Assistant" pitchFamily="2" charset="-79"/>
                <a:cs typeface="Assistant" pitchFamily="2" charset="-79"/>
              </a:rPr>
              <a:t>Rating 2.0™</a:t>
            </a:r>
            <a:endParaRPr lang="he-IL" altLang="en-US" sz="3200" b="1" dirty="0">
              <a:solidFill>
                <a:prstClr val="white"/>
              </a:solidFill>
              <a:latin typeface="Assistant" pitchFamily="2" charset="-79"/>
              <a:cs typeface="Assistant" pitchFamily="2" charset="-79"/>
            </a:endParaRPr>
          </a:p>
        </p:txBody>
      </p:sp>
      <p:sp>
        <p:nvSpPr>
          <p:cNvPr id="3" name="מלבן 50">
            <a:extLst>
              <a:ext uri="{FF2B5EF4-FFF2-40B4-BE49-F238E27FC236}">
                <a16:creationId xmlns:a16="http://schemas.microsoft.com/office/drawing/2014/main" id="{CA4F767A-38A6-CF0B-EB42-0FC44C2965E0}"/>
              </a:ext>
            </a:extLst>
          </p:cNvPr>
          <p:cNvSpPr/>
          <p:nvPr/>
        </p:nvSpPr>
        <p:spPr>
          <a:xfrm>
            <a:off x="1316724" y="4868695"/>
            <a:ext cx="900000" cy="900000"/>
          </a:xfrm>
          <a:prstGeom prst="ellipse">
            <a:avLst/>
          </a:prstGeom>
          <a:solidFill>
            <a:srgbClr val="006FA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Mortgage </a:t>
            </a:r>
            <a:r>
              <a:rPr lang="en-US" sz="1200" dirty="0">
                <a:solidFill>
                  <a:prstClr val="white"/>
                </a:solidFill>
                <a:latin typeface="Assistant" pitchFamily="2" charset="-79"/>
                <a:cs typeface="Assistant" pitchFamily="2" charset="-79"/>
              </a:rPr>
              <a:t>Solutions</a:t>
            </a:r>
            <a:r>
              <a:rPr kumimoji="0" lang="en-US" sz="12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 </a:t>
            </a:r>
            <a:endParaRPr kumimoji="0" lang="en-IL" sz="12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cxnSp>
        <p:nvCxnSpPr>
          <p:cNvPr id="5" name="מחבר חץ ישר 4">
            <a:extLst>
              <a:ext uri="{FF2B5EF4-FFF2-40B4-BE49-F238E27FC236}">
                <a16:creationId xmlns:a16="http://schemas.microsoft.com/office/drawing/2014/main" id="{766477D6-C4C0-29E0-C0C8-0E092C4BFA57}"/>
              </a:ext>
            </a:extLst>
          </p:cNvPr>
          <p:cNvCxnSpPr>
            <a:cxnSpLocks/>
          </p:cNvCxnSpPr>
          <p:nvPr/>
        </p:nvCxnSpPr>
        <p:spPr>
          <a:xfrm flipH="1">
            <a:off x="2214768" y="4727355"/>
            <a:ext cx="303349" cy="238584"/>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par>
                                <p:cTn id="8" presetID="35" presetClass="path" presetSubtype="0" accel="50000" decel="50000" fill="hold" nodeType="withEffect">
                                  <p:stCondLst>
                                    <p:cond delay="500"/>
                                  </p:stCondLst>
                                  <p:childTnLst>
                                    <p:animMotion origin="layout" path="M 0.09271 -0.00764 L -6.25E-7 -7.40741E-7 " pathEditMode="relative" rAng="0" ptsTypes="AA">
                                      <p:cBhvr>
                                        <p:cTn id="9" dur="1500" fill="hold"/>
                                        <p:tgtEl>
                                          <p:spTgt spid="10"/>
                                        </p:tgtEl>
                                        <p:attrNameLst>
                                          <p:attrName>ppt_x</p:attrName>
                                          <p:attrName>ppt_y</p:attrName>
                                        </p:attrNameLst>
                                      </p:cBhvr>
                                      <p:rCtr x="-4635"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52D7F89-BFE5-45FF-8C81-9B58C18EE57E}"/>
              </a:ext>
            </a:extLst>
          </p:cNvPr>
          <p:cNvSpPr/>
          <p:nvPr/>
        </p:nvSpPr>
        <p:spPr>
          <a:xfrm>
            <a:off x="0" y="3551075"/>
            <a:ext cx="12246222" cy="3355988"/>
          </a:xfrm>
          <a:prstGeom prst="rect">
            <a:avLst/>
          </a:prstGeom>
          <a:gradFill>
            <a:gsLst>
              <a:gs pos="100000">
                <a:schemeClr val="tx1">
                  <a:lumMod val="50000"/>
                  <a:lumOff val="50000"/>
                  <a:alpha val="37000"/>
                </a:scheme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18" name="Rectangle 17">
            <a:extLst>
              <a:ext uri="{FF2B5EF4-FFF2-40B4-BE49-F238E27FC236}">
                <a16:creationId xmlns:a16="http://schemas.microsoft.com/office/drawing/2014/main" id="{51C72723-C32F-4212-8B8F-FDF09E0E6ECC}"/>
              </a:ext>
            </a:extLst>
          </p:cNvPr>
          <p:cNvSpPr/>
          <p:nvPr/>
        </p:nvSpPr>
        <p:spPr>
          <a:xfrm>
            <a:off x="0" y="0"/>
            <a:ext cx="12205063" cy="3576087"/>
          </a:xfrm>
          <a:prstGeom prst="rect">
            <a:avLst/>
          </a:prstGeom>
          <a:gradFill>
            <a:gsLst>
              <a:gs pos="0">
                <a:srgbClr val="009ED6">
                  <a:alpha val="33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27407E14-42A9-4A22-90E0-D741060AF4B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TextBox 28">
            <a:extLst>
              <a:ext uri="{FF2B5EF4-FFF2-40B4-BE49-F238E27FC236}">
                <a16:creationId xmlns:a16="http://schemas.microsoft.com/office/drawing/2014/main" id="{F0EA6CB0-34D1-4E3B-BF10-16E5DA758B52}"/>
              </a:ext>
            </a:extLst>
          </p:cNvPr>
          <p:cNvSpPr txBox="1"/>
          <p:nvPr/>
        </p:nvSpPr>
        <p:spPr>
          <a:xfrm>
            <a:off x="5617944" y="253642"/>
            <a:ext cx="5891523" cy="1015663"/>
          </a:xfrm>
          <a:prstGeom prst="rect">
            <a:avLst/>
          </a:prstGeom>
          <a:noFill/>
        </p:spPr>
        <p:txBody>
          <a:bodyPr wrap="square" rtlCol="0">
            <a:spAutoFit/>
          </a:bodyPr>
          <a:lstStyle/>
          <a:p>
            <a:pPr>
              <a:defRPr/>
            </a:pPr>
            <a:r>
              <a:rPr lang="en-US" sz="3600" dirty="0">
                <a:solidFill>
                  <a:srgbClr val="041634"/>
                </a:solidFill>
                <a:latin typeface="Assistant ExtraBold" pitchFamily="2" charset="-79"/>
                <a:cs typeface="Assistant ExtraBold" pitchFamily="2" charset="-79"/>
              </a:rPr>
              <a:t>Key Events from the IPO</a:t>
            </a:r>
            <a:endParaRPr lang="he-IL" sz="3600" dirty="0">
              <a:solidFill>
                <a:srgbClr val="00B050"/>
              </a:solidFill>
              <a:latin typeface="Assistant ExtraBold" pitchFamily="2" charset="-79"/>
              <a:cs typeface="Assistant ExtraBold" pitchFamily="2" charset="-79"/>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January 2021 – March 2023</a:t>
            </a:r>
            <a:endParaRPr kumimoji="0" lang="en-US" sz="36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sp>
        <p:nvSpPr>
          <p:cNvPr id="22" name="Arc 21">
            <a:extLst>
              <a:ext uri="{FF2B5EF4-FFF2-40B4-BE49-F238E27FC236}">
                <a16:creationId xmlns:a16="http://schemas.microsoft.com/office/drawing/2014/main" id="{6F4C33A7-C33B-4BA5-B9EB-82B17D842AB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3" name="Arc 22">
            <a:extLst>
              <a:ext uri="{FF2B5EF4-FFF2-40B4-BE49-F238E27FC236}">
                <a16:creationId xmlns:a16="http://schemas.microsoft.com/office/drawing/2014/main" id="{EC06EB9B-A594-4FD8-A1EB-019998A5A6D3}"/>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24" name="Partial Circle 23">
            <a:extLst>
              <a:ext uri="{FF2B5EF4-FFF2-40B4-BE49-F238E27FC236}">
                <a16:creationId xmlns:a16="http://schemas.microsoft.com/office/drawing/2014/main" id="{41DC6D5A-1B06-4479-8350-33EEE0CD343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25" name="Rectangle 24">
            <a:extLst>
              <a:ext uri="{FF2B5EF4-FFF2-40B4-BE49-F238E27FC236}">
                <a16:creationId xmlns:a16="http://schemas.microsoft.com/office/drawing/2014/main" id="{DE6CC13D-ED87-4E63-B5BE-08435480123C}"/>
              </a:ext>
            </a:extLst>
          </p:cNvPr>
          <p:cNvSpPr/>
          <p:nvPr/>
        </p:nvSpPr>
        <p:spPr>
          <a:xfrm>
            <a:off x="12205063"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cxnSp>
        <p:nvCxnSpPr>
          <p:cNvPr id="6" name="Straight Connector 5">
            <a:extLst>
              <a:ext uri="{FF2B5EF4-FFF2-40B4-BE49-F238E27FC236}">
                <a16:creationId xmlns:a16="http://schemas.microsoft.com/office/drawing/2014/main" id="{7B040700-0BC6-4A72-BCD1-0FA3E567AF36}"/>
              </a:ext>
            </a:extLst>
          </p:cNvPr>
          <p:cNvCxnSpPr>
            <a:cxnSpLocks/>
          </p:cNvCxnSpPr>
          <p:nvPr/>
        </p:nvCxnSpPr>
        <p:spPr>
          <a:xfrm>
            <a:off x="16075" y="3564349"/>
            <a:ext cx="1217592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B67093F-C6D6-4F00-AC17-06B30ED0E354}"/>
              </a:ext>
            </a:extLst>
          </p:cNvPr>
          <p:cNvSpPr txBox="1"/>
          <p:nvPr/>
        </p:nvSpPr>
        <p:spPr>
          <a:xfrm>
            <a:off x="9232064" y="1875390"/>
            <a:ext cx="1863774" cy="1503681"/>
          </a:xfrm>
          <a:prstGeom prst="rect">
            <a:avLst/>
          </a:prstGeom>
          <a:noFill/>
        </p:spPr>
        <p:txBody>
          <a:bodyPr wrap="square">
            <a:spAutoFit/>
          </a:bodyPr>
          <a:lstStyle/>
          <a:p>
            <a:pPr marL="0" marR="0" lvl="0" indent="0">
              <a:lnSpc>
                <a:spcPct val="107142"/>
              </a:lnSpc>
              <a:spcBef>
                <a:spcPts val="0"/>
              </a:spcBef>
              <a:spcAft>
                <a:spcPts val="0"/>
              </a:spcAft>
              <a:buNone/>
            </a:pPr>
            <a:r>
              <a:rPr lang="en-US" sz="1400" b="1" dirty="0">
                <a:solidFill>
                  <a:srgbClr val="3A3838"/>
                </a:solidFill>
                <a:latin typeface="Calibri"/>
                <a:ea typeface="Calibri"/>
                <a:cs typeface="Calibri"/>
                <a:sym typeface="Calibri"/>
              </a:rPr>
              <a:t>February 2021</a:t>
            </a:r>
            <a:br>
              <a:rPr lang="en-US" sz="1400" b="1" dirty="0">
                <a:solidFill>
                  <a:srgbClr val="3A3838"/>
                </a:solidFill>
                <a:latin typeface="Calibri"/>
                <a:ea typeface="Calibri"/>
                <a:cs typeface="Calibri"/>
                <a:sym typeface="Calibri"/>
              </a:rPr>
            </a:br>
            <a:r>
              <a:rPr lang="en-US" sz="1400" dirty="0">
                <a:solidFill>
                  <a:srgbClr val="3A3838"/>
                </a:solidFill>
                <a:latin typeface="Calibri"/>
                <a:ea typeface="Calibri"/>
                <a:cs typeface="Calibri"/>
                <a:sym typeface="Calibri"/>
              </a:rPr>
              <a:t>blenderPay for E-commerce solution launched for </a:t>
            </a:r>
            <a:endParaRPr lang="en-US" sz="1400" dirty="0"/>
          </a:p>
          <a:p>
            <a:pPr marL="0" marR="0" lvl="0" indent="0">
              <a:lnSpc>
                <a:spcPct val="107142"/>
              </a:lnSpc>
              <a:spcBef>
                <a:spcPts val="300"/>
              </a:spcBef>
              <a:spcAft>
                <a:spcPts val="0"/>
              </a:spcAft>
              <a:buNone/>
            </a:pPr>
            <a:r>
              <a:rPr lang="en-US" sz="1400" dirty="0">
                <a:solidFill>
                  <a:srgbClr val="3A3838"/>
                </a:solidFill>
                <a:latin typeface="Calibri"/>
                <a:ea typeface="Calibri"/>
                <a:cs typeface="Calibri"/>
                <a:sym typeface="Calibri"/>
              </a:rPr>
              <a:t>E-commerce online checkouts</a:t>
            </a:r>
          </a:p>
        </p:txBody>
      </p:sp>
      <p:sp>
        <p:nvSpPr>
          <p:cNvPr id="52" name="TextBox 51">
            <a:extLst>
              <a:ext uri="{FF2B5EF4-FFF2-40B4-BE49-F238E27FC236}">
                <a16:creationId xmlns:a16="http://schemas.microsoft.com/office/drawing/2014/main" id="{13159EF5-1D7B-4C90-80EA-9A5D6B8BB1E9}"/>
              </a:ext>
            </a:extLst>
          </p:cNvPr>
          <p:cNvSpPr txBox="1"/>
          <p:nvPr/>
        </p:nvSpPr>
        <p:spPr>
          <a:xfrm>
            <a:off x="7968522" y="3767741"/>
            <a:ext cx="1388598" cy="1294585"/>
          </a:xfrm>
          <a:prstGeom prst="rect">
            <a:avLst/>
          </a:prstGeom>
          <a:noFill/>
        </p:spPr>
        <p:txBody>
          <a:bodyPr wrap="square">
            <a:spAutoFit/>
          </a:bodyPr>
          <a:lstStyle/>
          <a:p>
            <a:pPr marL="0" marR="0" lvl="0" indent="0" algn="l" rtl="1">
              <a:lnSpc>
                <a:spcPct val="92857"/>
              </a:lnSpc>
              <a:spcBef>
                <a:spcPts val="0"/>
              </a:spcBef>
              <a:spcAft>
                <a:spcPts val="0"/>
              </a:spcAft>
              <a:buNone/>
            </a:pPr>
            <a:r>
              <a:rPr lang="en-US" sz="1400" b="1" dirty="0">
                <a:latin typeface="Calibri"/>
                <a:ea typeface="Calibri"/>
                <a:cs typeface="Calibri"/>
                <a:sym typeface="Calibri"/>
              </a:rPr>
              <a:t>April 2021</a:t>
            </a:r>
            <a:br>
              <a:rPr lang="en-US" sz="1400" b="1" dirty="0">
                <a:latin typeface="Calibri"/>
                <a:ea typeface="Calibri"/>
                <a:cs typeface="Calibri"/>
                <a:sym typeface="Calibri"/>
              </a:rPr>
            </a:br>
            <a:r>
              <a:rPr lang="en-US" sz="1400" dirty="0">
                <a:latin typeface="Calibri"/>
                <a:ea typeface="Calibri"/>
                <a:cs typeface="Calibri"/>
                <a:sym typeface="Calibri"/>
              </a:rPr>
              <a:t>A 3</a:t>
            </a:r>
            <a:r>
              <a:rPr lang="en-US" sz="1400" baseline="30000" dirty="0">
                <a:latin typeface="Calibri"/>
                <a:ea typeface="Calibri"/>
                <a:cs typeface="Calibri"/>
                <a:sym typeface="Calibri"/>
              </a:rPr>
              <a:t>rd</a:t>
            </a:r>
            <a:r>
              <a:rPr lang="en-US" sz="1400" dirty="0">
                <a:latin typeface="Calibri"/>
                <a:ea typeface="Calibri"/>
                <a:cs typeface="Calibri"/>
                <a:sym typeface="Calibri"/>
              </a:rPr>
              <a:t> LOC (line of credit) received from the French investment group Eiffel</a:t>
            </a:r>
          </a:p>
        </p:txBody>
      </p:sp>
      <p:sp>
        <p:nvSpPr>
          <p:cNvPr id="57" name="TextBox 56">
            <a:extLst>
              <a:ext uri="{FF2B5EF4-FFF2-40B4-BE49-F238E27FC236}">
                <a16:creationId xmlns:a16="http://schemas.microsoft.com/office/drawing/2014/main" id="{FF8F53DD-1486-4FC6-AB93-982470EA63D1}"/>
              </a:ext>
            </a:extLst>
          </p:cNvPr>
          <p:cNvSpPr txBox="1"/>
          <p:nvPr/>
        </p:nvSpPr>
        <p:spPr>
          <a:xfrm>
            <a:off x="5737959" y="1662893"/>
            <a:ext cx="1803456" cy="1246495"/>
          </a:xfrm>
          <a:prstGeom prst="rect">
            <a:avLst/>
          </a:prstGeom>
          <a:noFill/>
        </p:spPr>
        <p:txBody>
          <a:bodyPr wrap="square">
            <a:spAutoFit/>
          </a:bodyPr>
          <a:lstStyle/>
          <a:p>
            <a:pPr algn="l">
              <a:lnSpc>
                <a:spcPts val="1500"/>
              </a:lnSpc>
              <a:buClr>
                <a:srgbClr val="00AEEF"/>
              </a:buClr>
              <a:defRPr/>
            </a:pPr>
            <a:r>
              <a:rPr lang="en-US" sz="1400" b="1" dirty="0">
                <a:solidFill>
                  <a:srgbClr val="00B050"/>
                </a:solidFill>
                <a:latin typeface="Assistant" pitchFamily="2" charset="-79"/>
                <a:cs typeface="Assistant" pitchFamily="2" charset="-79"/>
              </a:rPr>
              <a:t>November 2021</a:t>
            </a:r>
          </a:p>
          <a:p>
            <a:pPr algn="l">
              <a:lnSpc>
                <a:spcPts val="1500"/>
              </a:lnSpc>
              <a:buClr>
                <a:srgbClr val="00AEEF"/>
              </a:buClr>
              <a:defRPr/>
            </a:pPr>
            <a:r>
              <a:rPr lang="en-US" sz="1400" dirty="0">
                <a:solidFill>
                  <a:srgbClr val="00B050"/>
                </a:solidFill>
                <a:latin typeface="Assistant" pitchFamily="2" charset="-79"/>
                <a:cs typeface="Assistant" pitchFamily="2" charset="-79"/>
              </a:rPr>
              <a:t>Agreement signed establishing the blenderPay BNPL company with Bank Hapoalim</a:t>
            </a:r>
            <a:endParaRPr lang="he-IL" sz="1300" dirty="0">
              <a:solidFill>
                <a:srgbClr val="00B050"/>
              </a:solidFill>
              <a:latin typeface="Assistant" pitchFamily="2" charset="-79"/>
              <a:cs typeface="Assistant" pitchFamily="2" charset="-79"/>
            </a:endParaRPr>
          </a:p>
        </p:txBody>
      </p:sp>
      <p:sp>
        <p:nvSpPr>
          <p:cNvPr id="58" name="TextBox 57">
            <a:extLst>
              <a:ext uri="{FF2B5EF4-FFF2-40B4-BE49-F238E27FC236}">
                <a16:creationId xmlns:a16="http://schemas.microsoft.com/office/drawing/2014/main" id="{82283772-6D5E-478B-B156-36B0C62911C8}"/>
              </a:ext>
            </a:extLst>
          </p:cNvPr>
          <p:cNvSpPr txBox="1"/>
          <p:nvPr/>
        </p:nvSpPr>
        <p:spPr>
          <a:xfrm>
            <a:off x="6431941" y="3703520"/>
            <a:ext cx="1388598" cy="1571905"/>
          </a:xfrm>
          <a:prstGeom prst="rect">
            <a:avLst/>
          </a:prstGeom>
          <a:noFill/>
        </p:spPr>
        <p:txBody>
          <a:bodyPr wrap="square">
            <a:spAutoFit/>
          </a:bodyPr>
          <a:lstStyle/>
          <a:p>
            <a:pPr marL="0" marR="0" lvl="0" indent="0">
              <a:lnSpc>
                <a:spcPct val="92857"/>
              </a:lnSpc>
              <a:spcBef>
                <a:spcPts val="0"/>
              </a:spcBef>
              <a:spcAft>
                <a:spcPts val="0"/>
              </a:spcAft>
              <a:buNone/>
            </a:pPr>
            <a:r>
              <a:rPr lang="en-US" sz="1400" b="1" dirty="0">
                <a:latin typeface="Calibri"/>
                <a:ea typeface="Calibri"/>
                <a:cs typeface="Calibri"/>
                <a:sym typeface="Calibri"/>
              </a:rPr>
              <a:t>November 2021</a:t>
            </a:r>
          </a:p>
          <a:p>
            <a:pPr marL="0" marR="0" lvl="0" indent="0" algn="l" rtl="0">
              <a:lnSpc>
                <a:spcPct val="92857"/>
              </a:lnSpc>
              <a:spcBef>
                <a:spcPts val="600"/>
              </a:spcBef>
              <a:spcAft>
                <a:spcPts val="0"/>
              </a:spcAft>
              <a:buNone/>
            </a:pPr>
            <a:r>
              <a:rPr lang="en-US" sz="1400" dirty="0">
                <a:latin typeface="Calibri"/>
                <a:ea typeface="Calibri"/>
                <a:cs typeface="Calibri"/>
                <a:sym typeface="Calibri"/>
              </a:rPr>
              <a:t>4</a:t>
            </a:r>
            <a:r>
              <a:rPr lang="en-US" sz="1400" baseline="30000" dirty="0">
                <a:latin typeface="Calibri"/>
                <a:ea typeface="Calibri"/>
                <a:cs typeface="Calibri"/>
                <a:sym typeface="Calibri"/>
              </a:rPr>
              <a:t>th</a:t>
            </a:r>
            <a:r>
              <a:rPr lang="en-US" sz="1400" dirty="0">
                <a:latin typeface="Calibri"/>
                <a:ea typeface="Calibri"/>
                <a:cs typeface="Calibri"/>
                <a:sym typeface="Calibri"/>
              </a:rPr>
              <a:t> LOC received from the French investment group Eiffel, for total funding of € 18 million</a:t>
            </a:r>
            <a:endParaRPr lang="en-US" sz="1100" dirty="0"/>
          </a:p>
        </p:txBody>
      </p:sp>
      <p:sp>
        <p:nvSpPr>
          <p:cNvPr id="59" name="TextBox 58">
            <a:extLst>
              <a:ext uri="{FF2B5EF4-FFF2-40B4-BE49-F238E27FC236}">
                <a16:creationId xmlns:a16="http://schemas.microsoft.com/office/drawing/2014/main" id="{AC95A805-F9AC-4907-B7A4-5AAE8C333C3F}"/>
              </a:ext>
            </a:extLst>
          </p:cNvPr>
          <p:cNvSpPr txBox="1"/>
          <p:nvPr/>
        </p:nvSpPr>
        <p:spPr>
          <a:xfrm>
            <a:off x="7325178" y="2321016"/>
            <a:ext cx="1452578" cy="1162819"/>
          </a:xfrm>
          <a:prstGeom prst="rect">
            <a:avLst/>
          </a:prstGeom>
          <a:noFill/>
        </p:spPr>
        <p:txBody>
          <a:bodyPr wrap="square">
            <a:spAutoFit/>
          </a:bodyPr>
          <a:lstStyle/>
          <a:p>
            <a:pPr marL="0" marR="0" lvl="0" indent="0" algn="l" rtl="1">
              <a:lnSpc>
                <a:spcPct val="107142"/>
              </a:lnSpc>
              <a:spcBef>
                <a:spcPts val="0"/>
              </a:spcBef>
              <a:spcAft>
                <a:spcPts val="0"/>
              </a:spcAft>
              <a:buNone/>
            </a:pPr>
            <a:r>
              <a:rPr lang="en-US" sz="1400" b="1" dirty="0">
                <a:solidFill>
                  <a:srgbClr val="3A3838"/>
                </a:solidFill>
                <a:latin typeface="Calibri"/>
                <a:ea typeface="Calibri"/>
                <a:cs typeface="Calibri"/>
                <a:sym typeface="Calibri"/>
              </a:rPr>
              <a:t>September 2021</a:t>
            </a:r>
          </a:p>
          <a:p>
            <a:pPr marL="0" marR="0" lvl="0" indent="0" algn="l" rtl="0">
              <a:lnSpc>
                <a:spcPct val="92857"/>
              </a:lnSpc>
              <a:spcBef>
                <a:spcPts val="300"/>
              </a:spcBef>
              <a:spcAft>
                <a:spcPts val="0"/>
              </a:spcAft>
              <a:buNone/>
            </a:pPr>
            <a:r>
              <a:rPr lang="en-US" sz="1400" dirty="0">
                <a:solidFill>
                  <a:srgbClr val="3A3838"/>
                </a:solidFill>
                <a:latin typeface="Calibri"/>
                <a:ea typeface="Calibri"/>
                <a:cs typeface="Calibri"/>
                <a:sym typeface="Calibri"/>
              </a:rPr>
              <a:t>Extended consumer credit brokerage licence </a:t>
            </a:r>
            <a:r>
              <a:rPr lang="en-US" sz="1400" dirty="0">
                <a:solidFill>
                  <a:srgbClr val="00B050"/>
                </a:solidFill>
                <a:latin typeface="Calibri"/>
                <a:ea typeface="Calibri"/>
                <a:cs typeface="Calibri"/>
                <a:sym typeface="Calibri"/>
              </a:rPr>
              <a:t>obtained</a:t>
            </a:r>
            <a:endParaRPr lang="he-IL" sz="1300" dirty="0">
              <a:solidFill>
                <a:srgbClr val="00B050"/>
              </a:solidFill>
              <a:latin typeface="Assistant" pitchFamily="2" charset="-79"/>
              <a:cs typeface="Assistant" pitchFamily="2" charset="-79"/>
            </a:endParaRPr>
          </a:p>
        </p:txBody>
      </p:sp>
      <p:cxnSp>
        <p:nvCxnSpPr>
          <p:cNvPr id="63" name="Straight Connector 62">
            <a:extLst>
              <a:ext uri="{FF2B5EF4-FFF2-40B4-BE49-F238E27FC236}">
                <a16:creationId xmlns:a16="http://schemas.microsoft.com/office/drawing/2014/main" id="{4F6B39BE-9615-4E43-9075-C73E09B1F1F2}"/>
              </a:ext>
            </a:extLst>
          </p:cNvPr>
          <p:cNvCxnSpPr>
            <a:cxnSpLocks/>
          </p:cNvCxnSpPr>
          <p:nvPr/>
        </p:nvCxnSpPr>
        <p:spPr>
          <a:xfrm>
            <a:off x="7535036" y="1642395"/>
            <a:ext cx="0" cy="3872075"/>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B9446212-AF94-4DEF-B1BB-91B6109345AA}"/>
              </a:ext>
            </a:extLst>
          </p:cNvPr>
          <p:cNvSpPr/>
          <p:nvPr/>
        </p:nvSpPr>
        <p:spPr>
          <a:xfrm>
            <a:off x="7434911" y="3467683"/>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cxnSp>
        <p:nvCxnSpPr>
          <p:cNvPr id="80" name="Straight Connector 79">
            <a:extLst>
              <a:ext uri="{FF2B5EF4-FFF2-40B4-BE49-F238E27FC236}">
                <a16:creationId xmlns:a16="http://schemas.microsoft.com/office/drawing/2014/main" id="{C4219F7D-1840-4C93-B37F-6364C68E1A81}"/>
              </a:ext>
            </a:extLst>
          </p:cNvPr>
          <p:cNvCxnSpPr>
            <a:cxnSpLocks/>
          </p:cNvCxnSpPr>
          <p:nvPr/>
        </p:nvCxnSpPr>
        <p:spPr>
          <a:xfrm>
            <a:off x="8737460" y="2278764"/>
            <a:ext cx="0" cy="1314422"/>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0D01466A-77E7-44BC-A6A6-B6990CC6ED5F}"/>
              </a:ext>
            </a:extLst>
          </p:cNvPr>
          <p:cNvSpPr/>
          <p:nvPr/>
        </p:nvSpPr>
        <p:spPr>
          <a:xfrm>
            <a:off x="8617981" y="3462162"/>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cxnSp>
        <p:nvCxnSpPr>
          <p:cNvPr id="73" name="Straight Connector 72">
            <a:extLst>
              <a:ext uri="{FF2B5EF4-FFF2-40B4-BE49-F238E27FC236}">
                <a16:creationId xmlns:a16="http://schemas.microsoft.com/office/drawing/2014/main" id="{8A0F6912-9507-4EC8-A6E6-E4BA36BE9537}"/>
              </a:ext>
            </a:extLst>
          </p:cNvPr>
          <p:cNvCxnSpPr>
            <a:cxnSpLocks/>
          </p:cNvCxnSpPr>
          <p:nvPr/>
        </p:nvCxnSpPr>
        <p:spPr>
          <a:xfrm>
            <a:off x="9321513" y="3563021"/>
            <a:ext cx="0" cy="1287197"/>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7F505797-7DEE-4003-A906-70BCB23937A5}"/>
              </a:ext>
            </a:extLst>
          </p:cNvPr>
          <p:cNvSpPr/>
          <p:nvPr/>
        </p:nvSpPr>
        <p:spPr>
          <a:xfrm>
            <a:off x="9232064" y="3463490"/>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cxnSp>
        <p:nvCxnSpPr>
          <p:cNvPr id="72" name="Straight Connector 71">
            <a:extLst>
              <a:ext uri="{FF2B5EF4-FFF2-40B4-BE49-F238E27FC236}">
                <a16:creationId xmlns:a16="http://schemas.microsoft.com/office/drawing/2014/main" id="{E3B1EA95-09C3-4FC7-B823-931359DDCDC2}"/>
              </a:ext>
            </a:extLst>
          </p:cNvPr>
          <p:cNvCxnSpPr>
            <a:cxnSpLocks/>
          </p:cNvCxnSpPr>
          <p:nvPr/>
        </p:nvCxnSpPr>
        <p:spPr>
          <a:xfrm>
            <a:off x="10543068" y="2481465"/>
            <a:ext cx="0" cy="1173763"/>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DFE7C164-2259-437B-BB65-2AC7D7F4FE27}"/>
              </a:ext>
            </a:extLst>
          </p:cNvPr>
          <p:cNvSpPr/>
          <p:nvPr/>
        </p:nvSpPr>
        <p:spPr>
          <a:xfrm>
            <a:off x="10442209" y="3458412"/>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cxnSp>
        <p:nvCxnSpPr>
          <p:cNvPr id="62" name="Straight Connector 61">
            <a:extLst>
              <a:ext uri="{FF2B5EF4-FFF2-40B4-BE49-F238E27FC236}">
                <a16:creationId xmlns:a16="http://schemas.microsoft.com/office/drawing/2014/main" id="{46C2BFBE-6E98-4F6F-AC09-ECBB7B8D97A3}"/>
              </a:ext>
            </a:extLst>
          </p:cNvPr>
          <p:cNvCxnSpPr>
            <a:cxnSpLocks/>
          </p:cNvCxnSpPr>
          <p:nvPr/>
        </p:nvCxnSpPr>
        <p:spPr>
          <a:xfrm>
            <a:off x="10905664" y="1644728"/>
            <a:ext cx="13690" cy="1939184"/>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B13680D0-F705-4BEB-A8AA-91A58DF72321}"/>
              </a:ext>
            </a:extLst>
          </p:cNvPr>
          <p:cNvSpPr/>
          <p:nvPr/>
        </p:nvSpPr>
        <p:spPr>
          <a:xfrm>
            <a:off x="10817105" y="3458960"/>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8" name="TextBox 37">
            <a:extLst>
              <a:ext uri="{FF2B5EF4-FFF2-40B4-BE49-F238E27FC236}">
                <a16:creationId xmlns:a16="http://schemas.microsoft.com/office/drawing/2014/main" id="{4151A0AA-3DCB-46D7-9CE7-80661D5CF0BB}"/>
              </a:ext>
            </a:extLst>
          </p:cNvPr>
          <p:cNvSpPr txBox="1"/>
          <p:nvPr/>
        </p:nvSpPr>
        <p:spPr>
          <a:xfrm>
            <a:off x="9814426" y="1077569"/>
            <a:ext cx="2311705" cy="762068"/>
          </a:xfrm>
          <a:prstGeom prst="rect">
            <a:avLst/>
          </a:prstGeom>
          <a:noFill/>
        </p:spPr>
        <p:txBody>
          <a:bodyPr wrap="square">
            <a:spAutoFit/>
          </a:bodyPr>
          <a:lstStyle/>
          <a:p>
            <a:pPr marL="0" marR="0" lvl="0" indent="0" algn="l" rtl="1">
              <a:lnSpc>
                <a:spcPct val="107142"/>
              </a:lnSpc>
              <a:spcBef>
                <a:spcPts val="0"/>
              </a:spcBef>
              <a:spcAft>
                <a:spcPts val="0"/>
              </a:spcAft>
              <a:buClr>
                <a:srgbClr val="3A3838"/>
              </a:buClr>
              <a:buSzPts val="1400"/>
              <a:buFont typeface="Calibri"/>
              <a:buNone/>
            </a:pPr>
            <a:r>
              <a:rPr lang="en-US" sz="1400" b="1" dirty="0">
                <a:solidFill>
                  <a:srgbClr val="3A3838"/>
                </a:solidFill>
                <a:latin typeface="Calibri"/>
                <a:ea typeface="Calibri"/>
                <a:cs typeface="Calibri"/>
                <a:sym typeface="Calibri"/>
              </a:rPr>
              <a:t>January 2021</a:t>
            </a:r>
          </a:p>
          <a:p>
            <a:pPr marL="0" marR="0" lvl="0" indent="0" algn="l" rtl="0">
              <a:lnSpc>
                <a:spcPct val="92857"/>
              </a:lnSpc>
              <a:spcBef>
                <a:spcPts val="300"/>
              </a:spcBef>
              <a:spcAft>
                <a:spcPts val="0"/>
              </a:spcAft>
              <a:buClr>
                <a:srgbClr val="00AEEF"/>
              </a:buClr>
              <a:buSzPts val="1400"/>
              <a:buFont typeface="Calibri"/>
              <a:buNone/>
            </a:pPr>
            <a:r>
              <a:rPr lang="en-US" sz="1400" dirty="0">
                <a:solidFill>
                  <a:srgbClr val="3A3838"/>
                </a:solidFill>
                <a:latin typeface="Calibri"/>
                <a:ea typeface="Calibri"/>
                <a:cs typeface="Calibri"/>
                <a:sym typeface="Calibri"/>
              </a:rPr>
              <a:t>IPO at the Tel Aviv Stock Exchange</a:t>
            </a:r>
          </a:p>
        </p:txBody>
      </p:sp>
      <p:sp>
        <p:nvSpPr>
          <p:cNvPr id="77" name="TextBox 76">
            <a:extLst>
              <a:ext uri="{FF2B5EF4-FFF2-40B4-BE49-F238E27FC236}">
                <a16:creationId xmlns:a16="http://schemas.microsoft.com/office/drawing/2014/main" id="{C848784E-1E1F-43A4-A08E-393280208A32}"/>
              </a:ext>
            </a:extLst>
          </p:cNvPr>
          <p:cNvSpPr txBox="1"/>
          <p:nvPr/>
        </p:nvSpPr>
        <p:spPr>
          <a:xfrm>
            <a:off x="9530904" y="2921967"/>
            <a:ext cx="2355104" cy="317651"/>
          </a:xfrm>
          <a:prstGeom prst="rect">
            <a:avLst/>
          </a:prstGeom>
          <a:noFill/>
        </p:spPr>
        <p:txBody>
          <a:bodyPr wrap="square">
            <a:spAutoFit/>
          </a:bodyPr>
          <a:lstStyle/>
          <a:p>
            <a:pPr algn="r" rtl="1">
              <a:lnSpc>
                <a:spcPts val="1500"/>
              </a:lnSpc>
              <a:spcBef>
                <a:spcPts val="600"/>
              </a:spcBef>
              <a:defRPr/>
            </a:pPr>
            <a:r>
              <a:rPr lang="en-US" sz="2400" dirty="0">
                <a:solidFill>
                  <a:schemeClr val="accent6"/>
                </a:solidFill>
                <a:latin typeface="Assistant SemiBold" pitchFamily="2" charset="-79"/>
                <a:cs typeface="Assistant SemiBold" pitchFamily="2" charset="-79"/>
              </a:rPr>
              <a:t>Israel</a:t>
            </a:r>
            <a:endParaRPr lang="he-IL" sz="2400" dirty="0">
              <a:solidFill>
                <a:schemeClr val="accent6"/>
              </a:solidFill>
              <a:latin typeface="Assistant SemiBold" pitchFamily="2" charset="-79"/>
              <a:cs typeface="Assistant SemiBold" pitchFamily="2" charset="-79"/>
            </a:endParaRPr>
          </a:p>
        </p:txBody>
      </p:sp>
      <p:sp>
        <p:nvSpPr>
          <p:cNvPr id="78" name="TextBox 77">
            <a:extLst>
              <a:ext uri="{FF2B5EF4-FFF2-40B4-BE49-F238E27FC236}">
                <a16:creationId xmlns:a16="http://schemas.microsoft.com/office/drawing/2014/main" id="{07ACCEBF-1C77-40DB-BCEB-ADA3F780F2F5}"/>
              </a:ext>
            </a:extLst>
          </p:cNvPr>
          <p:cNvSpPr txBox="1"/>
          <p:nvPr/>
        </p:nvSpPr>
        <p:spPr>
          <a:xfrm>
            <a:off x="9118725" y="3951510"/>
            <a:ext cx="2848685" cy="317651"/>
          </a:xfrm>
          <a:prstGeom prst="rect">
            <a:avLst/>
          </a:prstGeom>
          <a:noFill/>
        </p:spPr>
        <p:txBody>
          <a:bodyPr wrap="square">
            <a:spAutoFit/>
          </a:bodyPr>
          <a:lstStyle/>
          <a:p>
            <a:pPr algn="r" rtl="1">
              <a:lnSpc>
                <a:spcPts val="1500"/>
              </a:lnSpc>
              <a:spcBef>
                <a:spcPts val="600"/>
              </a:spcBef>
              <a:defRPr/>
            </a:pPr>
            <a:r>
              <a:rPr lang="en-US" sz="2400" dirty="0">
                <a:solidFill>
                  <a:schemeClr val="accent6"/>
                </a:solidFill>
                <a:latin typeface="Assistant SemiBold" pitchFamily="2" charset="-79"/>
                <a:cs typeface="Assistant SemiBold" pitchFamily="2" charset="-79"/>
              </a:rPr>
              <a:t>Europe</a:t>
            </a:r>
            <a:endParaRPr lang="he-IL" sz="2400" dirty="0">
              <a:solidFill>
                <a:schemeClr val="accent6"/>
              </a:solidFill>
              <a:latin typeface="Assistant" pitchFamily="2" charset="-79"/>
              <a:cs typeface="Assistant" pitchFamily="2" charset="-79"/>
            </a:endParaRPr>
          </a:p>
        </p:txBody>
      </p:sp>
      <p:sp>
        <p:nvSpPr>
          <p:cNvPr id="46" name="Slide Number Placeholder 5">
            <a:extLst>
              <a:ext uri="{FF2B5EF4-FFF2-40B4-BE49-F238E27FC236}">
                <a16:creationId xmlns:a16="http://schemas.microsoft.com/office/drawing/2014/main" id="{862D0196-4C0B-447D-A776-4F42CD35BE1E}"/>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2" name="Group 1">
            <a:extLst>
              <a:ext uri="{FF2B5EF4-FFF2-40B4-BE49-F238E27FC236}">
                <a16:creationId xmlns:a16="http://schemas.microsoft.com/office/drawing/2014/main" id="{F96828BC-C602-4716-B127-3F7E59DEDB05}"/>
              </a:ext>
            </a:extLst>
          </p:cNvPr>
          <p:cNvGrpSpPr/>
          <p:nvPr/>
        </p:nvGrpSpPr>
        <p:grpSpPr>
          <a:xfrm>
            <a:off x="177795" y="3435121"/>
            <a:ext cx="413334" cy="286626"/>
            <a:chOff x="493250" y="3081287"/>
            <a:chExt cx="610755" cy="423529"/>
          </a:xfrm>
        </p:grpSpPr>
        <p:sp>
          <p:nvSpPr>
            <p:cNvPr id="13" name="L-Shape 12">
              <a:extLst>
                <a:ext uri="{FF2B5EF4-FFF2-40B4-BE49-F238E27FC236}">
                  <a16:creationId xmlns:a16="http://schemas.microsoft.com/office/drawing/2014/main" id="{CC5C9B2F-7156-425A-BF6E-E81B93558F60}"/>
                </a:ext>
              </a:extLst>
            </p:cNvPr>
            <p:cNvSpPr/>
            <p:nvPr/>
          </p:nvSpPr>
          <p:spPr>
            <a:xfrm rot="2700000">
              <a:off x="493250" y="3081288"/>
              <a:ext cx="423528" cy="423528"/>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8" name="L-Shape 47">
              <a:extLst>
                <a:ext uri="{FF2B5EF4-FFF2-40B4-BE49-F238E27FC236}">
                  <a16:creationId xmlns:a16="http://schemas.microsoft.com/office/drawing/2014/main" id="{2437C8A7-0EE7-4BFD-8BFF-42396588CF33}"/>
                </a:ext>
              </a:extLst>
            </p:cNvPr>
            <p:cNvSpPr/>
            <p:nvPr/>
          </p:nvSpPr>
          <p:spPr>
            <a:xfrm rot="2700000">
              <a:off x="680477" y="3081287"/>
              <a:ext cx="423528" cy="423528"/>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sp>
        <p:nvSpPr>
          <p:cNvPr id="54" name="TextBox 56">
            <a:extLst>
              <a:ext uri="{FF2B5EF4-FFF2-40B4-BE49-F238E27FC236}">
                <a16:creationId xmlns:a16="http://schemas.microsoft.com/office/drawing/2014/main" id="{3AF1E3B2-9774-45AE-8AAD-98457C8AD909}"/>
              </a:ext>
            </a:extLst>
          </p:cNvPr>
          <p:cNvSpPr txBox="1"/>
          <p:nvPr/>
        </p:nvSpPr>
        <p:spPr>
          <a:xfrm>
            <a:off x="4234881" y="1097236"/>
            <a:ext cx="1258114" cy="1823576"/>
          </a:xfrm>
          <a:prstGeom prst="rect">
            <a:avLst/>
          </a:prstGeom>
          <a:noFill/>
        </p:spPr>
        <p:txBody>
          <a:bodyPr wrap="square">
            <a:spAutoFit/>
          </a:bodyPr>
          <a:lstStyle/>
          <a:p>
            <a:pPr algn="l">
              <a:lnSpc>
                <a:spcPts val="1500"/>
              </a:lnSpc>
              <a:buClr>
                <a:srgbClr val="00AEEF"/>
              </a:buClr>
              <a:defRPr/>
            </a:pPr>
            <a:r>
              <a:rPr lang="en-US" sz="1400" b="1" dirty="0">
                <a:solidFill>
                  <a:srgbClr val="00B050"/>
                </a:solidFill>
                <a:latin typeface="Assistant" pitchFamily="2" charset="-79"/>
                <a:cs typeface="Assistant" pitchFamily="2" charset="-79"/>
              </a:rPr>
              <a:t>February 2022</a:t>
            </a:r>
          </a:p>
          <a:p>
            <a:pPr algn="l">
              <a:lnSpc>
                <a:spcPts val="1500"/>
              </a:lnSpc>
              <a:buClr>
                <a:srgbClr val="00AEEF"/>
              </a:buClr>
              <a:defRPr/>
            </a:pPr>
            <a:r>
              <a:rPr lang="en-US" sz="1400" dirty="0">
                <a:solidFill>
                  <a:srgbClr val="00B050"/>
                </a:solidFill>
                <a:latin typeface="Assistant" pitchFamily="2" charset="-79"/>
                <a:cs typeface="Assistant" pitchFamily="2" charset="-79"/>
              </a:rPr>
              <a:t>Line of Credit established for car loans from Mizrahi Bank for approximately NIS 50 million</a:t>
            </a:r>
            <a:endParaRPr lang="he-IL" sz="1300" dirty="0">
              <a:solidFill>
                <a:srgbClr val="00B050"/>
              </a:solidFill>
              <a:latin typeface="Assistant" pitchFamily="2" charset="-79"/>
              <a:cs typeface="Assistant" pitchFamily="2" charset="-79"/>
            </a:endParaRPr>
          </a:p>
        </p:txBody>
      </p:sp>
      <p:sp>
        <p:nvSpPr>
          <p:cNvPr id="49" name="Oval 84">
            <a:extLst>
              <a:ext uri="{FF2B5EF4-FFF2-40B4-BE49-F238E27FC236}">
                <a16:creationId xmlns:a16="http://schemas.microsoft.com/office/drawing/2014/main" id="{0A11624A-8168-40E2-8004-8680F318BC75}"/>
              </a:ext>
            </a:extLst>
          </p:cNvPr>
          <p:cNvSpPr/>
          <p:nvPr/>
        </p:nvSpPr>
        <p:spPr>
          <a:xfrm>
            <a:off x="6261734" y="3469983"/>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cxnSp>
        <p:nvCxnSpPr>
          <p:cNvPr id="68" name="Straight Connector 72">
            <a:extLst>
              <a:ext uri="{FF2B5EF4-FFF2-40B4-BE49-F238E27FC236}">
                <a16:creationId xmlns:a16="http://schemas.microsoft.com/office/drawing/2014/main" id="{1641F9F1-F2C0-43B6-8579-6E989F229CD9}"/>
              </a:ext>
            </a:extLst>
          </p:cNvPr>
          <p:cNvCxnSpPr>
            <a:cxnSpLocks/>
          </p:cNvCxnSpPr>
          <p:nvPr/>
        </p:nvCxnSpPr>
        <p:spPr>
          <a:xfrm>
            <a:off x="6347161" y="3604420"/>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9" name="TextBox 57">
            <a:extLst>
              <a:ext uri="{FF2B5EF4-FFF2-40B4-BE49-F238E27FC236}">
                <a16:creationId xmlns:a16="http://schemas.microsoft.com/office/drawing/2014/main" id="{FE6D115E-F021-46B0-A886-92868759F911}"/>
              </a:ext>
            </a:extLst>
          </p:cNvPr>
          <p:cNvSpPr txBox="1"/>
          <p:nvPr/>
        </p:nvSpPr>
        <p:spPr>
          <a:xfrm>
            <a:off x="4060842" y="4290437"/>
            <a:ext cx="1315976" cy="1054135"/>
          </a:xfrm>
          <a:prstGeom prst="rect">
            <a:avLst/>
          </a:prstGeom>
          <a:noFill/>
        </p:spPr>
        <p:txBody>
          <a:bodyPr wrap="square">
            <a:spAutoFit/>
          </a:bodyPr>
          <a:lstStyle/>
          <a:p>
            <a:pPr algn="l">
              <a:lnSpc>
                <a:spcPts val="1500"/>
              </a:lnSpc>
              <a:defRPr/>
            </a:pPr>
            <a:r>
              <a:rPr lang="en-US" sz="1400" b="1" dirty="0">
                <a:solidFill>
                  <a:srgbClr val="00B050"/>
                </a:solidFill>
                <a:latin typeface="Assistant" pitchFamily="2" charset="-79"/>
                <a:cs typeface="Assistant" pitchFamily="2" charset="-79"/>
              </a:rPr>
              <a:t>February 2022</a:t>
            </a:r>
          </a:p>
          <a:p>
            <a:pPr algn="l">
              <a:lnSpc>
                <a:spcPts val="1500"/>
              </a:lnSpc>
              <a:defRPr/>
            </a:pPr>
            <a:r>
              <a:rPr lang="en-US" sz="1400" dirty="0">
                <a:solidFill>
                  <a:srgbClr val="00B050"/>
                </a:solidFill>
                <a:latin typeface="Assistant" pitchFamily="2" charset="-79"/>
                <a:cs typeface="Assistant" pitchFamily="2" charset="-79"/>
              </a:rPr>
              <a:t>Acquisition of the LTL credit union in Lithuania</a:t>
            </a:r>
            <a:endParaRPr lang="he-IL" sz="1300" dirty="0">
              <a:solidFill>
                <a:srgbClr val="00B050"/>
              </a:solidFill>
              <a:latin typeface="Assistant" pitchFamily="2" charset="-79"/>
              <a:cs typeface="Assistant" pitchFamily="2" charset="-79"/>
            </a:endParaRPr>
          </a:p>
        </p:txBody>
      </p:sp>
      <p:sp>
        <p:nvSpPr>
          <p:cNvPr id="75" name="TextBox 57">
            <a:extLst>
              <a:ext uri="{FF2B5EF4-FFF2-40B4-BE49-F238E27FC236}">
                <a16:creationId xmlns:a16="http://schemas.microsoft.com/office/drawing/2014/main" id="{E944C90E-09D9-46A6-AF16-D90B00C6EB82}"/>
              </a:ext>
            </a:extLst>
          </p:cNvPr>
          <p:cNvSpPr txBox="1"/>
          <p:nvPr/>
        </p:nvSpPr>
        <p:spPr>
          <a:xfrm>
            <a:off x="5380930" y="3770169"/>
            <a:ext cx="1007868" cy="1294585"/>
          </a:xfrm>
          <a:prstGeom prst="rect">
            <a:avLst/>
          </a:prstGeom>
          <a:noFill/>
        </p:spPr>
        <p:txBody>
          <a:bodyPr wrap="square">
            <a:spAutoFit/>
          </a:bodyPr>
          <a:lstStyle/>
          <a:p>
            <a:pPr marL="0" marR="0" lvl="0" indent="0" algn="l" rtl="0">
              <a:lnSpc>
                <a:spcPct val="92857"/>
              </a:lnSpc>
              <a:spcBef>
                <a:spcPts val="0"/>
              </a:spcBef>
              <a:spcAft>
                <a:spcPts val="0"/>
              </a:spcAft>
              <a:buNone/>
            </a:pPr>
            <a:r>
              <a:rPr lang="en-US" sz="1400" b="1" dirty="0">
                <a:latin typeface="Calibri"/>
                <a:ea typeface="Calibri"/>
                <a:cs typeface="Calibri"/>
                <a:sym typeface="Calibri"/>
              </a:rPr>
              <a:t>January 2022</a:t>
            </a:r>
            <a:br>
              <a:rPr lang="en-US" sz="1400" dirty="0">
                <a:latin typeface="Calibri"/>
                <a:ea typeface="Calibri"/>
                <a:cs typeface="Calibri"/>
                <a:sym typeface="Calibri"/>
              </a:rPr>
            </a:br>
            <a:r>
              <a:rPr lang="en-US" sz="1400" dirty="0">
                <a:latin typeface="Calibri"/>
                <a:ea typeface="Calibri"/>
                <a:cs typeface="Calibri"/>
                <a:sym typeface="Calibri"/>
              </a:rPr>
              <a:t>Credit activity extended in Poland</a:t>
            </a:r>
            <a:endParaRPr lang="en-US" sz="1100" dirty="0"/>
          </a:p>
        </p:txBody>
      </p:sp>
      <p:sp>
        <p:nvSpPr>
          <p:cNvPr id="76" name="TextBox 57">
            <a:extLst>
              <a:ext uri="{FF2B5EF4-FFF2-40B4-BE49-F238E27FC236}">
                <a16:creationId xmlns:a16="http://schemas.microsoft.com/office/drawing/2014/main" id="{DEA4AA17-CD2E-7DFD-AD5D-59EAAF2C1EA0}"/>
              </a:ext>
            </a:extLst>
          </p:cNvPr>
          <p:cNvSpPr txBox="1"/>
          <p:nvPr/>
        </p:nvSpPr>
        <p:spPr>
          <a:xfrm>
            <a:off x="2858419" y="3702722"/>
            <a:ext cx="1238891" cy="1823576"/>
          </a:xfrm>
          <a:prstGeom prst="rect">
            <a:avLst/>
          </a:prstGeom>
          <a:noFill/>
        </p:spPr>
        <p:txBody>
          <a:bodyPr wrap="square">
            <a:spAutoFit/>
          </a:bodyPr>
          <a:lstStyle/>
          <a:p>
            <a:pPr algn="l">
              <a:lnSpc>
                <a:spcPts val="1500"/>
              </a:lnSpc>
              <a:defRPr/>
            </a:pPr>
            <a:r>
              <a:rPr lang="en-US" sz="1400" b="1" dirty="0">
                <a:solidFill>
                  <a:srgbClr val="00B050"/>
                </a:solidFill>
                <a:latin typeface="Assistant" pitchFamily="2" charset="-79"/>
                <a:cs typeface="Assistant" pitchFamily="2" charset="-79"/>
              </a:rPr>
              <a:t>May 2022</a:t>
            </a:r>
          </a:p>
          <a:p>
            <a:pPr algn="l">
              <a:lnSpc>
                <a:spcPts val="1500"/>
              </a:lnSpc>
              <a:defRPr/>
            </a:pPr>
            <a:r>
              <a:rPr lang="en-US" sz="1400" dirty="0">
                <a:solidFill>
                  <a:srgbClr val="00B050"/>
                </a:solidFill>
                <a:latin typeface="Assistant" pitchFamily="2" charset="-79"/>
                <a:cs typeface="Assistant" pitchFamily="2" charset="-79"/>
              </a:rPr>
              <a:t>LOC obtained from the Pollen Street Capital investment fund for a total funding of </a:t>
            </a:r>
            <a:r>
              <a:rPr lang="en-US" sz="1400" dirty="0">
                <a:solidFill>
                  <a:srgbClr val="00B050"/>
                </a:solidFill>
                <a:latin typeface="Calibri"/>
                <a:ea typeface="Calibri"/>
                <a:cs typeface="Calibri"/>
                <a:sym typeface="Calibri"/>
              </a:rPr>
              <a:t>€ </a:t>
            </a:r>
            <a:r>
              <a:rPr lang="en-US" sz="1400" dirty="0">
                <a:solidFill>
                  <a:srgbClr val="00B050"/>
                </a:solidFill>
                <a:latin typeface="Assistant" pitchFamily="2" charset="-79"/>
                <a:cs typeface="Assistant" pitchFamily="2" charset="-79"/>
              </a:rPr>
              <a:t>50 million</a:t>
            </a:r>
            <a:endParaRPr lang="en-US" sz="1300" dirty="0">
              <a:solidFill>
                <a:srgbClr val="00B050"/>
              </a:solidFill>
              <a:latin typeface="Assistant" pitchFamily="2" charset="-79"/>
              <a:cs typeface="Assistant" pitchFamily="2" charset="-79"/>
            </a:endParaRPr>
          </a:p>
        </p:txBody>
      </p:sp>
      <p:grpSp>
        <p:nvGrpSpPr>
          <p:cNvPr id="3" name="קבוצה 2">
            <a:extLst>
              <a:ext uri="{FF2B5EF4-FFF2-40B4-BE49-F238E27FC236}">
                <a16:creationId xmlns:a16="http://schemas.microsoft.com/office/drawing/2014/main" id="{4233AD7E-D4BE-0253-DD2E-65D4C8DA407E}"/>
              </a:ext>
            </a:extLst>
          </p:cNvPr>
          <p:cNvGrpSpPr/>
          <p:nvPr/>
        </p:nvGrpSpPr>
        <p:grpSpPr>
          <a:xfrm>
            <a:off x="5251726" y="1074563"/>
            <a:ext cx="201718" cy="4076808"/>
            <a:chOff x="3950011" y="1029991"/>
            <a:chExt cx="201718" cy="4076808"/>
          </a:xfrm>
        </p:grpSpPr>
        <p:cxnSp>
          <p:nvCxnSpPr>
            <p:cNvPr id="50" name="Straight Connector 62">
              <a:extLst>
                <a:ext uri="{FF2B5EF4-FFF2-40B4-BE49-F238E27FC236}">
                  <a16:creationId xmlns:a16="http://schemas.microsoft.com/office/drawing/2014/main" id="{710037AF-78B3-4FB6-9468-FA2575E1545F}"/>
                </a:ext>
              </a:extLst>
            </p:cNvPr>
            <p:cNvCxnSpPr>
              <a:cxnSpLocks/>
            </p:cNvCxnSpPr>
            <p:nvPr/>
          </p:nvCxnSpPr>
          <p:spPr>
            <a:xfrm>
              <a:off x="4059716" y="1029991"/>
              <a:ext cx="0" cy="2506217"/>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6" name="Oval 84">
              <a:extLst>
                <a:ext uri="{FF2B5EF4-FFF2-40B4-BE49-F238E27FC236}">
                  <a16:creationId xmlns:a16="http://schemas.microsoft.com/office/drawing/2014/main" id="{6663EE6C-2505-4829-85A0-77F7FCC066F9}"/>
                </a:ext>
              </a:extLst>
            </p:cNvPr>
            <p:cNvSpPr/>
            <p:nvPr/>
          </p:nvSpPr>
          <p:spPr>
            <a:xfrm>
              <a:off x="3950011" y="3442743"/>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cxnSp>
          <p:nvCxnSpPr>
            <p:cNvPr id="65" name="Straight Connector 72">
              <a:extLst>
                <a:ext uri="{FF2B5EF4-FFF2-40B4-BE49-F238E27FC236}">
                  <a16:creationId xmlns:a16="http://schemas.microsoft.com/office/drawing/2014/main" id="{9A589B8A-5F8D-0CC3-8155-D1440F319958}"/>
                </a:ext>
              </a:extLst>
            </p:cNvPr>
            <p:cNvCxnSpPr>
              <a:cxnSpLocks/>
            </p:cNvCxnSpPr>
            <p:nvPr/>
          </p:nvCxnSpPr>
          <p:spPr>
            <a:xfrm>
              <a:off x="4050870" y="3584726"/>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9" name="Straight Connector 72">
            <a:extLst>
              <a:ext uri="{FF2B5EF4-FFF2-40B4-BE49-F238E27FC236}">
                <a16:creationId xmlns:a16="http://schemas.microsoft.com/office/drawing/2014/main" id="{08930510-4692-136B-E4E9-124763556F9E}"/>
              </a:ext>
            </a:extLst>
          </p:cNvPr>
          <p:cNvCxnSpPr>
            <a:cxnSpLocks/>
          </p:cNvCxnSpPr>
          <p:nvPr/>
        </p:nvCxnSpPr>
        <p:spPr>
          <a:xfrm>
            <a:off x="4234881" y="3554100"/>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72">
            <a:extLst>
              <a:ext uri="{FF2B5EF4-FFF2-40B4-BE49-F238E27FC236}">
                <a16:creationId xmlns:a16="http://schemas.microsoft.com/office/drawing/2014/main" id="{BCB9BCF9-2D70-9B26-63CD-B5A9D90505CB}"/>
              </a:ext>
            </a:extLst>
          </p:cNvPr>
          <p:cNvCxnSpPr>
            <a:cxnSpLocks/>
          </p:cNvCxnSpPr>
          <p:nvPr/>
        </p:nvCxnSpPr>
        <p:spPr>
          <a:xfrm>
            <a:off x="1272646" y="3595138"/>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 name="TextBox 57">
            <a:extLst>
              <a:ext uri="{FF2B5EF4-FFF2-40B4-BE49-F238E27FC236}">
                <a16:creationId xmlns:a16="http://schemas.microsoft.com/office/drawing/2014/main" id="{0287F9A5-B293-EFCE-BD83-D2055AA36852}"/>
              </a:ext>
            </a:extLst>
          </p:cNvPr>
          <p:cNvSpPr txBox="1"/>
          <p:nvPr/>
        </p:nvSpPr>
        <p:spPr>
          <a:xfrm>
            <a:off x="60586" y="4042526"/>
            <a:ext cx="1509134" cy="1438855"/>
          </a:xfrm>
          <a:prstGeom prst="rect">
            <a:avLst/>
          </a:prstGeom>
          <a:noFill/>
        </p:spPr>
        <p:txBody>
          <a:bodyPr wrap="square">
            <a:spAutoFit/>
          </a:bodyPr>
          <a:lstStyle/>
          <a:p>
            <a:pPr algn="l">
              <a:lnSpc>
                <a:spcPts val="1500"/>
              </a:lnSpc>
              <a:defRPr/>
            </a:pPr>
            <a:r>
              <a:rPr lang="en-US" sz="1400" b="1" dirty="0">
                <a:solidFill>
                  <a:srgbClr val="00B050"/>
                </a:solidFill>
                <a:latin typeface="Assistant" pitchFamily="2" charset="-79"/>
                <a:cs typeface="Assistant" pitchFamily="2" charset="-79"/>
              </a:rPr>
              <a:t>December 2022- March 2023</a:t>
            </a:r>
          </a:p>
          <a:p>
            <a:pPr algn="l">
              <a:lnSpc>
                <a:spcPts val="1500"/>
              </a:lnSpc>
              <a:defRPr/>
            </a:pPr>
            <a:r>
              <a:rPr lang="en-US" sz="1400" dirty="0">
                <a:solidFill>
                  <a:srgbClr val="00B050"/>
                </a:solidFill>
                <a:latin typeface="Assistant" pitchFamily="2" charset="-79"/>
                <a:cs typeface="Assistant" pitchFamily="2" charset="-79"/>
              </a:rPr>
              <a:t>Cancelation of the LTL deal and return of the investment money</a:t>
            </a:r>
            <a:endParaRPr lang="en-US" sz="1300" dirty="0">
              <a:solidFill>
                <a:srgbClr val="00B050"/>
              </a:solidFill>
              <a:latin typeface="Assistant" pitchFamily="2" charset="-79"/>
              <a:cs typeface="Assistant" pitchFamily="2" charset="-79"/>
            </a:endParaRPr>
          </a:p>
        </p:txBody>
      </p:sp>
      <p:cxnSp>
        <p:nvCxnSpPr>
          <p:cNvPr id="10" name="Straight Connector 62">
            <a:extLst>
              <a:ext uri="{FF2B5EF4-FFF2-40B4-BE49-F238E27FC236}">
                <a16:creationId xmlns:a16="http://schemas.microsoft.com/office/drawing/2014/main" id="{943D3544-3B7E-3A36-6F34-9B3A0083D1DD}"/>
              </a:ext>
            </a:extLst>
          </p:cNvPr>
          <p:cNvCxnSpPr>
            <a:cxnSpLocks/>
          </p:cNvCxnSpPr>
          <p:nvPr/>
        </p:nvCxnSpPr>
        <p:spPr>
          <a:xfrm>
            <a:off x="2233721" y="1308931"/>
            <a:ext cx="0" cy="2245169"/>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56">
            <a:extLst>
              <a:ext uri="{FF2B5EF4-FFF2-40B4-BE49-F238E27FC236}">
                <a16:creationId xmlns:a16="http://schemas.microsoft.com/office/drawing/2014/main" id="{BCC01667-2963-5C12-B475-C3AA950DD326}"/>
              </a:ext>
            </a:extLst>
          </p:cNvPr>
          <p:cNvSpPr txBox="1"/>
          <p:nvPr/>
        </p:nvSpPr>
        <p:spPr>
          <a:xfrm>
            <a:off x="1272646" y="1376990"/>
            <a:ext cx="1053092" cy="1438855"/>
          </a:xfrm>
          <a:prstGeom prst="rect">
            <a:avLst/>
          </a:prstGeom>
          <a:noFill/>
        </p:spPr>
        <p:txBody>
          <a:bodyPr wrap="square">
            <a:spAutoFit/>
          </a:bodyPr>
          <a:lstStyle/>
          <a:p>
            <a:pPr algn="l">
              <a:lnSpc>
                <a:spcPts val="1500"/>
              </a:lnSpc>
              <a:buClr>
                <a:srgbClr val="00AEEF"/>
              </a:buClr>
              <a:defRPr/>
            </a:pPr>
            <a:r>
              <a:rPr lang="en-US" sz="1400" b="1" dirty="0">
                <a:solidFill>
                  <a:srgbClr val="00B050"/>
                </a:solidFill>
                <a:latin typeface="Assistant" pitchFamily="2" charset="-79"/>
                <a:cs typeface="Assistant" pitchFamily="2" charset="-79"/>
              </a:rPr>
              <a:t>January 2023</a:t>
            </a:r>
          </a:p>
          <a:p>
            <a:pPr algn="l">
              <a:lnSpc>
                <a:spcPts val="1500"/>
              </a:lnSpc>
              <a:buClr>
                <a:srgbClr val="00AEEF"/>
              </a:buClr>
              <a:defRPr/>
            </a:pPr>
            <a:r>
              <a:rPr lang="en-US" sz="1400" dirty="0">
                <a:solidFill>
                  <a:srgbClr val="00B050"/>
                </a:solidFill>
                <a:latin typeface="Assistant" pitchFamily="2" charset="-79"/>
                <a:cs typeface="Assistant" pitchFamily="2" charset="-79"/>
              </a:rPr>
              <a:t>All approvals received for blenderPay BNPL</a:t>
            </a:r>
            <a:endParaRPr lang="he-IL" sz="1300" dirty="0">
              <a:solidFill>
                <a:srgbClr val="00B050"/>
              </a:solidFill>
              <a:latin typeface="Assistant" pitchFamily="2" charset="-79"/>
              <a:cs typeface="Assistant" pitchFamily="2" charset="-79"/>
            </a:endParaRPr>
          </a:p>
        </p:txBody>
      </p:sp>
      <p:sp>
        <p:nvSpPr>
          <p:cNvPr id="14" name="TextBox 56">
            <a:extLst>
              <a:ext uri="{FF2B5EF4-FFF2-40B4-BE49-F238E27FC236}">
                <a16:creationId xmlns:a16="http://schemas.microsoft.com/office/drawing/2014/main" id="{E4A46466-D604-8BDC-421F-32B948DA8F31}"/>
              </a:ext>
            </a:extLst>
          </p:cNvPr>
          <p:cNvSpPr txBox="1"/>
          <p:nvPr/>
        </p:nvSpPr>
        <p:spPr>
          <a:xfrm>
            <a:off x="2271135" y="1326893"/>
            <a:ext cx="1244611" cy="1246495"/>
          </a:xfrm>
          <a:prstGeom prst="rect">
            <a:avLst/>
          </a:prstGeom>
          <a:noFill/>
        </p:spPr>
        <p:txBody>
          <a:bodyPr wrap="square">
            <a:spAutoFit/>
          </a:bodyPr>
          <a:lstStyle/>
          <a:p>
            <a:pPr algn="l">
              <a:lnSpc>
                <a:spcPts val="1500"/>
              </a:lnSpc>
              <a:buClr>
                <a:srgbClr val="00AEEF"/>
              </a:buClr>
              <a:defRPr/>
            </a:pPr>
            <a:r>
              <a:rPr lang="en-US" sz="1400" b="1" dirty="0">
                <a:solidFill>
                  <a:srgbClr val="00B050"/>
                </a:solidFill>
                <a:latin typeface="Assistant" pitchFamily="2" charset="-79"/>
                <a:cs typeface="Assistant" pitchFamily="2" charset="-79"/>
              </a:rPr>
              <a:t>December 2022</a:t>
            </a:r>
          </a:p>
          <a:p>
            <a:pPr algn="l">
              <a:lnSpc>
                <a:spcPts val="1500"/>
              </a:lnSpc>
              <a:buClr>
                <a:srgbClr val="00AEEF"/>
              </a:buClr>
              <a:defRPr/>
            </a:pPr>
            <a:r>
              <a:rPr lang="en-US" sz="1400" dirty="0">
                <a:solidFill>
                  <a:srgbClr val="00B050"/>
                </a:solidFill>
                <a:latin typeface="Assistant" pitchFamily="2" charset="-79"/>
                <a:cs typeface="Assistant" pitchFamily="2" charset="-79"/>
              </a:rPr>
              <a:t>Completion of rights issue and loans for NIS 22 million</a:t>
            </a:r>
            <a:endParaRPr lang="he-IL" sz="1300" dirty="0">
              <a:solidFill>
                <a:srgbClr val="00B050"/>
              </a:solidFill>
              <a:latin typeface="Assistant" pitchFamily="2" charset="-79"/>
              <a:cs typeface="Assistant" pitchFamily="2" charset="-79"/>
            </a:endParaRPr>
          </a:p>
        </p:txBody>
      </p:sp>
      <p:cxnSp>
        <p:nvCxnSpPr>
          <p:cNvPr id="15" name="Straight Connector 62">
            <a:extLst>
              <a:ext uri="{FF2B5EF4-FFF2-40B4-BE49-F238E27FC236}">
                <a16:creationId xmlns:a16="http://schemas.microsoft.com/office/drawing/2014/main" id="{9D3E5C28-C9AF-7A2D-E5C2-AC62537EAFB8}"/>
              </a:ext>
            </a:extLst>
          </p:cNvPr>
          <p:cNvCxnSpPr>
            <a:cxnSpLocks/>
          </p:cNvCxnSpPr>
          <p:nvPr/>
        </p:nvCxnSpPr>
        <p:spPr>
          <a:xfrm>
            <a:off x="3118330" y="1269305"/>
            <a:ext cx="0" cy="2245169"/>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62">
            <a:extLst>
              <a:ext uri="{FF2B5EF4-FFF2-40B4-BE49-F238E27FC236}">
                <a16:creationId xmlns:a16="http://schemas.microsoft.com/office/drawing/2014/main" id="{AA703780-FDE4-91CE-4A29-D41C5A82EDE4}"/>
              </a:ext>
            </a:extLst>
          </p:cNvPr>
          <p:cNvCxnSpPr>
            <a:cxnSpLocks/>
          </p:cNvCxnSpPr>
          <p:nvPr/>
        </p:nvCxnSpPr>
        <p:spPr>
          <a:xfrm>
            <a:off x="1272646" y="1251505"/>
            <a:ext cx="0" cy="2245169"/>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 name="TextBox 56">
            <a:extLst>
              <a:ext uri="{FF2B5EF4-FFF2-40B4-BE49-F238E27FC236}">
                <a16:creationId xmlns:a16="http://schemas.microsoft.com/office/drawing/2014/main" id="{98BA7A27-2D87-B445-CC78-1DE4C5567A0D}"/>
              </a:ext>
            </a:extLst>
          </p:cNvPr>
          <p:cNvSpPr txBox="1"/>
          <p:nvPr/>
        </p:nvSpPr>
        <p:spPr>
          <a:xfrm>
            <a:off x="166255" y="1308699"/>
            <a:ext cx="1149603" cy="861774"/>
          </a:xfrm>
          <a:prstGeom prst="rect">
            <a:avLst/>
          </a:prstGeom>
          <a:noFill/>
        </p:spPr>
        <p:txBody>
          <a:bodyPr wrap="square">
            <a:spAutoFit/>
          </a:bodyPr>
          <a:lstStyle/>
          <a:p>
            <a:pPr algn="l">
              <a:lnSpc>
                <a:spcPts val="1500"/>
              </a:lnSpc>
              <a:buClr>
                <a:srgbClr val="00AEEF"/>
              </a:buClr>
              <a:defRPr/>
            </a:pPr>
            <a:r>
              <a:rPr lang="en-US" sz="1400" b="1" dirty="0">
                <a:solidFill>
                  <a:srgbClr val="00B050"/>
                </a:solidFill>
                <a:latin typeface="Assistant" pitchFamily="2" charset="-79"/>
                <a:cs typeface="Assistant" pitchFamily="2" charset="-79"/>
              </a:rPr>
              <a:t>March 2023</a:t>
            </a:r>
          </a:p>
          <a:p>
            <a:pPr algn="l">
              <a:lnSpc>
                <a:spcPts val="1500"/>
              </a:lnSpc>
              <a:buClr>
                <a:srgbClr val="00AEEF"/>
              </a:buClr>
              <a:defRPr/>
            </a:pPr>
            <a:r>
              <a:rPr lang="en-US" sz="1400" dirty="0">
                <a:solidFill>
                  <a:srgbClr val="00B050"/>
                </a:solidFill>
                <a:latin typeface="Assistant" pitchFamily="2" charset="-79"/>
                <a:cs typeface="Assistant" pitchFamily="2" charset="-79"/>
              </a:rPr>
              <a:t>Launching of blenderPay BNPL</a:t>
            </a:r>
            <a:endParaRPr lang="he-IL" sz="1300" dirty="0">
              <a:solidFill>
                <a:srgbClr val="00B050"/>
              </a:solidFill>
              <a:latin typeface="Assistant" pitchFamily="2" charset="-79"/>
              <a:cs typeface="Assistant" pitchFamily="2" charset="-79"/>
            </a:endParaRPr>
          </a:p>
        </p:txBody>
      </p:sp>
      <p:sp>
        <p:nvSpPr>
          <p:cNvPr id="4" name="Oval 84">
            <a:extLst>
              <a:ext uri="{FF2B5EF4-FFF2-40B4-BE49-F238E27FC236}">
                <a16:creationId xmlns:a16="http://schemas.microsoft.com/office/drawing/2014/main" id="{707D928B-1659-7986-1F03-19F3C9EEE6D1}"/>
              </a:ext>
            </a:extLst>
          </p:cNvPr>
          <p:cNvSpPr/>
          <p:nvPr/>
        </p:nvSpPr>
        <p:spPr>
          <a:xfrm>
            <a:off x="4156051" y="3455724"/>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70" name="Oval 84">
            <a:extLst>
              <a:ext uri="{FF2B5EF4-FFF2-40B4-BE49-F238E27FC236}">
                <a16:creationId xmlns:a16="http://schemas.microsoft.com/office/drawing/2014/main" id="{5921E802-FEA9-454C-B46C-0133C9F8151E}"/>
              </a:ext>
            </a:extLst>
          </p:cNvPr>
          <p:cNvSpPr/>
          <p:nvPr/>
        </p:nvSpPr>
        <p:spPr>
          <a:xfrm>
            <a:off x="2124020" y="3471006"/>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12" name="Oval 84">
            <a:extLst>
              <a:ext uri="{FF2B5EF4-FFF2-40B4-BE49-F238E27FC236}">
                <a16:creationId xmlns:a16="http://schemas.microsoft.com/office/drawing/2014/main" id="{F0729F95-1F6E-5E09-DE5D-B6F591BBDFCF}"/>
              </a:ext>
            </a:extLst>
          </p:cNvPr>
          <p:cNvSpPr/>
          <p:nvPr/>
        </p:nvSpPr>
        <p:spPr>
          <a:xfrm>
            <a:off x="3025008" y="3463608"/>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7" name="Oval 84">
            <a:extLst>
              <a:ext uri="{FF2B5EF4-FFF2-40B4-BE49-F238E27FC236}">
                <a16:creationId xmlns:a16="http://schemas.microsoft.com/office/drawing/2014/main" id="{CA34A84B-4B07-E5E0-2249-9CA1A13E2BA2}"/>
              </a:ext>
            </a:extLst>
          </p:cNvPr>
          <p:cNvSpPr/>
          <p:nvPr/>
        </p:nvSpPr>
        <p:spPr>
          <a:xfrm>
            <a:off x="1162861" y="3430842"/>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8179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EE06D3E1-C36C-5871-69E6-3E2E3CA14C74}"/>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8" name="Chart 3">
            <a:extLst>
              <a:ext uri="{FF2B5EF4-FFF2-40B4-BE49-F238E27FC236}">
                <a16:creationId xmlns:a16="http://schemas.microsoft.com/office/drawing/2014/main" id="{1E755054-8F24-2C61-1A48-08CBD9F7015C}"/>
              </a:ext>
            </a:extLst>
          </p:cNvPr>
          <p:cNvGraphicFramePr>
            <a:graphicFrameLocks/>
          </p:cNvGraphicFramePr>
          <p:nvPr>
            <p:extLst>
              <p:ext uri="{D42A27DB-BD31-4B8C-83A1-F6EECF244321}">
                <p14:modId xmlns:p14="http://schemas.microsoft.com/office/powerpoint/2010/main" val="3134935954"/>
              </p:ext>
            </p:extLst>
          </p:nvPr>
        </p:nvGraphicFramePr>
        <p:xfrm>
          <a:off x="1552551" y="1546807"/>
          <a:ext cx="9162226" cy="4637870"/>
        </p:xfrm>
        <a:graphic>
          <a:graphicData uri="http://schemas.openxmlformats.org/drawingml/2006/chart">
            <c:chart xmlns:c="http://schemas.openxmlformats.org/drawingml/2006/chart" xmlns:r="http://schemas.openxmlformats.org/officeDocument/2006/relationships" r:id="rId3"/>
          </a:graphicData>
        </a:graphic>
      </p:graphicFrame>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280509" y="253642"/>
            <a:ext cx="11367466"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Assistant ExtraBold" pitchFamily="2" charset="-79"/>
                <a:ea typeface="+mn-ea"/>
                <a:cs typeface="Assistant ExtraBold" pitchFamily="2" charset="-79"/>
              </a:rPr>
              <a:t>Maintaining growth while striving for profitability</a:t>
            </a:r>
            <a:endParaRPr lang="he-IL" sz="3200" dirty="0">
              <a:solidFill>
                <a:srgbClr val="00B050"/>
              </a:solidFill>
              <a:latin typeface="Assistant ExtraBold" pitchFamily="2" charset="-79"/>
              <a:cs typeface="Assistant Extra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2038956" y="6421095"/>
            <a:ext cx="9539299" cy="246221"/>
          </a:xfrm>
          <a:prstGeom prst="rect">
            <a:avLst/>
          </a:prstGeom>
          <a:noFill/>
        </p:spPr>
        <p:txBody>
          <a:bodyPr wrap="square" rtlCol="0">
            <a:spAutoFit/>
          </a:bodyPr>
          <a:lstStyle/>
          <a:p>
            <a:pPr algn="l">
              <a:defRPr/>
            </a:pPr>
            <a:r>
              <a:rPr lang="en-US" sz="1000" dirty="0">
                <a:solidFill>
                  <a:srgbClr val="00B050"/>
                </a:solidFill>
                <a:cs typeface="Assistant Light" pitchFamily="2" charset="-79"/>
              </a:rPr>
              <a:t>Managed</a:t>
            </a:r>
            <a:r>
              <a:rPr kumimoji="0" lang="en-US" sz="1000" b="0" i="0" u="none" strike="noStrike" kern="1200" cap="none" spc="0" normalizeH="0" baseline="0" noProof="0" dirty="0">
                <a:ln>
                  <a:noFill/>
                </a:ln>
                <a:solidFill>
                  <a:srgbClr val="00B050"/>
                </a:solidFill>
                <a:effectLst/>
                <a:uLnTx/>
                <a:uFillTx/>
                <a:ea typeface="+mn-ea"/>
                <a:cs typeface="Assistant Light" pitchFamily="2" charset="-79"/>
              </a:rPr>
              <a:t> credit portfolio including loans in a credit brokerage system as of December 31, 2022</a:t>
            </a:r>
            <a:endParaRPr kumimoji="0" lang="en-IL" sz="1800" b="0" i="0" u="none" strike="noStrike" kern="1200" cap="none" spc="0" normalizeH="0" baseline="0" noProof="0" dirty="0">
              <a:ln>
                <a:noFill/>
              </a:ln>
              <a:solidFill>
                <a:srgbClr val="00B050"/>
              </a:solidFill>
              <a:effectLst/>
              <a:uLnTx/>
              <a:uFillTx/>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6E0FD423-DFB9-8CCD-7150-E3251E8217E2}"/>
              </a:ext>
            </a:extLst>
          </p:cNvPr>
          <p:cNvGrpSpPr/>
          <p:nvPr/>
        </p:nvGrpSpPr>
        <p:grpSpPr>
          <a:xfrm>
            <a:off x="5117839" y="1733749"/>
            <a:ext cx="4527271" cy="1205394"/>
            <a:chOff x="3116618" y="1983161"/>
            <a:chExt cx="3113359" cy="1206613"/>
          </a:xfrm>
        </p:grpSpPr>
        <p:cxnSp>
          <p:nvCxnSpPr>
            <p:cNvPr id="24" name="Straight Arrow Connector 1">
              <a:extLst>
                <a:ext uri="{FF2B5EF4-FFF2-40B4-BE49-F238E27FC236}">
                  <a16:creationId xmlns:a16="http://schemas.microsoft.com/office/drawing/2014/main" id="{4E54E784-FD26-0987-EB3A-93F86EEE8236}"/>
                </a:ext>
              </a:extLst>
            </p:cNvPr>
            <p:cNvCxnSpPr>
              <a:cxnSpLocks/>
            </p:cNvCxnSpPr>
            <p:nvPr/>
          </p:nvCxnSpPr>
          <p:spPr>
            <a:xfrm>
              <a:off x="3702073" y="2309405"/>
              <a:ext cx="25279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6EFD0B4B-26B5-23A9-3DD9-7612FEB34084}"/>
                </a:ext>
              </a:extLst>
            </p:cNvPr>
            <p:cNvCxnSpPr>
              <a:cxnSpLocks/>
            </p:cNvCxnSpPr>
            <p:nvPr/>
          </p:nvCxnSpPr>
          <p:spPr>
            <a:xfrm>
              <a:off x="3603000" y="2491619"/>
              <a:ext cx="0" cy="698155"/>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55">
              <a:extLst>
                <a:ext uri="{FF2B5EF4-FFF2-40B4-BE49-F238E27FC236}">
                  <a16:creationId xmlns:a16="http://schemas.microsoft.com/office/drawing/2014/main" id="{A80F7BED-9B96-70F8-E437-9DD66F7E90BF}"/>
                </a:ext>
              </a:extLst>
            </p:cNvPr>
            <p:cNvSpPr/>
            <p:nvPr/>
          </p:nvSpPr>
          <p:spPr>
            <a:xfrm>
              <a:off x="3373607" y="1983161"/>
              <a:ext cx="458787"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3" name="תיבת טקסט 32">
              <a:extLst>
                <a:ext uri="{FF2B5EF4-FFF2-40B4-BE49-F238E27FC236}">
                  <a16:creationId xmlns:a16="http://schemas.microsoft.com/office/drawing/2014/main" id="{E8636480-A69B-15BA-6E49-325C4AE44205}"/>
                </a:ext>
              </a:extLst>
            </p:cNvPr>
            <p:cNvSpPr txBox="1"/>
            <p:nvPr/>
          </p:nvSpPr>
          <p:spPr>
            <a:xfrm>
              <a:off x="3116618" y="2094281"/>
              <a:ext cx="972765" cy="425758"/>
            </a:xfrm>
            <a:prstGeom prst="rect">
              <a:avLst/>
            </a:prstGeom>
            <a:noFill/>
          </p:spPr>
          <p:txBody>
            <a:bodyPr wrap="square">
              <a:spAutoFit/>
            </a:bodyPr>
            <a:lstStyle/>
            <a:p>
              <a:pPr algn="ctr" rtl="0">
                <a:lnSpc>
                  <a:spcPts val="1300"/>
                </a:lnSpc>
              </a:pPr>
              <a:r>
                <a:rPr lang="en-US" sz="1200" b="1" i="0" u="none" strike="noStrike" kern="1200" baseline="0" dirty="0">
                  <a:solidFill>
                    <a:schemeClr val="bg1"/>
                  </a:solidFill>
                  <a:latin typeface="+mn-lt"/>
                  <a:ea typeface="+mn-ea"/>
                  <a:cs typeface="+mn-cs"/>
                </a:rPr>
                <a:t>53</a:t>
              </a:r>
              <a:r>
                <a:rPr lang="he-IL" sz="1200" b="1" i="0" u="none" strike="noStrike" kern="1200" baseline="0" dirty="0">
                  <a:solidFill>
                    <a:schemeClr val="bg1"/>
                  </a:solidFill>
                  <a:latin typeface="+mn-lt"/>
                  <a:ea typeface="+mn-ea"/>
                  <a:cs typeface="+mn-cs"/>
                </a:rPr>
                <a:t>%</a:t>
              </a:r>
            </a:p>
            <a:p>
              <a:pPr algn="ctr" rtl="0">
                <a:lnSpc>
                  <a:spcPts val="1300"/>
                </a:lnSpc>
              </a:pPr>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sp>
        <p:nvSpPr>
          <p:cNvPr id="5" name="TextBox 23">
            <a:extLst>
              <a:ext uri="{FF2B5EF4-FFF2-40B4-BE49-F238E27FC236}">
                <a16:creationId xmlns:a16="http://schemas.microsoft.com/office/drawing/2014/main" id="{6038CF24-4F92-3865-B92A-1F9B6281A3BD}"/>
              </a:ext>
            </a:extLst>
          </p:cNvPr>
          <p:cNvSpPr txBox="1"/>
          <p:nvPr/>
        </p:nvSpPr>
        <p:spPr>
          <a:xfrm>
            <a:off x="1373482" y="987223"/>
            <a:ext cx="9445036" cy="646331"/>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dirty="0">
                <a:solidFill>
                  <a:srgbClr val="00B050"/>
                </a:solidFill>
                <a:latin typeface="Assistant SemiBold" pitchFamily="2" charset="-79"/>
                <a:cs typeface="Assistant SemiBold" pitchFamily="2" charset="-79"/>
              </a:rPr>
              <a:t>Significant</a:t>
            </a:r>
            <a:r>
              <a:rPr kumimoji="0" lang="en-US"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 growth of approximately 53% in the credit portfolio in the 4</a:t>
            </a:r>
            <a:r>
              <a:rPr kumimoji="0" lang="en-US" b="0" i="0" u="none" strike="noStrike" kern="1200" cap="none" spc="0" normalizeH="0" baseline="30000" noProof="0" dirty="0">
                <a:ln>
                  <a:noFill/>
                </a:ln>
                <a:solidFill>
                  <a:srgbClr val="00B050"/>
                </a:solidFill>
                <a:effectLst/>
                <a:uLnTx/>
                <a:uFillTx/>
                <a:latin typeface="Assistant SemiBold" pitchFamily="2" charset="-79"/>
                <a:ea typeface="+mn-ea"/>
                <a:cs typeface="Assistant SemiBold" pitchFamily="2" charset="-79"/>
              </a:rPr>
              <a:t>th</a:t>
            </a:r>
            <a:r>
              <a:rPr kumimoji="0" lang="en-US"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 quarter of 2022 (millions of NIS)</a:t>
            </a:r>
          </a:p>
        </p:txBody>
      </p:sp>
      <p:pic>
        <p:nvPicPr>
          <p:cNvPr id="10" name="Picture 9">
            <a:extLst>
              <a:ext uri="{FF2B5EF4-FFF2-40B4-BE49-F238E27FC236}">
                <a16:creationId xmlns:a16="http://schemas.microsoft.com/office/drawing/2014/main" id="{7054C6FA-21DA-1A7B-41E5-85B6881E107A}"/>
              </a:ext>
            </a:extLst>
          </p:cNvPr>
          <p:cNvPicPr>
            <a:picLocks noChangeAspect="1"/>
          </p:cNvPicPr>
          <p:nvPr/>
        </p:nvPicPr>
        <p:blipFill>
          <a:blip r:embed="rId4"/>
          <a:stretch>
            <a:fillRect/>
          </a:stretch>
        </p:blipFill>
        <p:spPr>
          <a:xfrm>
            <a:off x="7407288" y="6118595"/>
            <a:ext cx="3076575" cy="561975"/>
          </a:xfrm>
          <a:prstGeom prst="rect">
            <a:avLst/>
          </a:prstGeom>
        </p:spPr>
      </p:pic>
    </p:spTree>
    <p:extLst>
      <p:ext uri="{BB962C8B-B14F-4D97-AF65-F5344CB8AC3E}">
        <p14:creationId xmlns:p14="http://schemas.microsoft.com/office/powerpoint/2010/main" val="27606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5" name="תרשים 4">
            <a:extLst>
              <a:ext uri="{FF2B5EF4-FFF2-40B4-BE49-F238E27FC236}">
                <a16:creationId xmlns:a16="http://schemas.microsoft.com/office/drawing/2014/main" id="{434F2828-80B1-1280-2735-83A72D32EC16}"/>
              </a:ext>
            </a:extLst>
          </p:cNvPr>
          <p:cNvGraphicFramePr>
            <a:graphicFrameLocks/>
          </p:cNvGraphicFramePr>
          <p:nvPr>
            <p:extLst>
              <p:ext uri="{D42A27DB-BD31-4B8C-83A1-F6EECF244321}">
                <p14:modId xmlns:p14="http://schemas.microsoft.com/office/powerpoint/2010/main" val="3947134634"/>
              </p:ext>
            </p:extLst>
          </p:nvPr>
        </p:nvGraphicFramePr>
        <p:xfrm>
          <a:off x="1676401" y="1677193"/>
          <a:ext cx="8982074" cy="4507484"/>
        </p:xfrm>
        <a:graphic>
          <a:graphicData uri="http://schemas.openxmlformats.org/drawingml/2006/chart">
            <c:chart xmlns:c="http://schemas.openxmlformats.org/drawingml/2006/chart" xmlns:r="http://schemas.openxmlformats.org/officeDocument/2006/relationships" r:id="rId3"/>
          </a:graphicData>
        </a:graphic>
      </p:graphicFrame>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280509" y="253642"/>
            <a:ext cx="11367466"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B050"/>
                </a:solidFill>
                <a:effectLst/>
                <a:uLnTx/>
                <a:uFillTx/>
                <a:latin typeface="Assistant ExtraBold" pitchFamily="2" charset="-79"/>
                <a:ea typeface="+mn-ea"/>
                <a:cs typeface="Assistant ExtraBold" pitchFamily="2" charset="-79"/>
              </a:rPr>
              <a:t>Maintaining growth while striving for profitability</a:t>
            </a:r>
            <a:endParaRPr lang="he-IL" sz="3200" dirty="0">
              <a:solidFill>
                <a:srgbClr val="00B050"/>
              </a:solidFill>
              <a:latin typeface="Assistant ExtraBold" pitchFamily="2" charset="-79"/>
              <a:cs typeface="Assistant Extra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2038956" y="6421095"/>
            <a:ext cx="9539299" cy="5232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B050"/>
                </a:solidFill>
                <a:effectLst/>
                <a:uLnTx/>
                <a:uFillTx/>
                <a:latin typeface="Assistant Light" panose="00000400000000000000" pitchFamily="2" charset="-79"/>
                <a:ea typeface="+mn-ea"/>
                <a:cs typeface="Assistant Light" panose="00000400000000000000" pitchFamily="2" charset="-79"/>
              </a:rPr>
              <a:t>NON-GAAP gross revenues include interest from loans in a credit brokerage system; Financial data in thousands of NIS as of December 31, 2022</a:t>
            </a:r>
            <a:endParaRPr kumimoji="0" lang="he-IL" sz="1050" b="0" i="0" u="none" strike="noStrike" kern="1200" cap="none" spc="0" normalizeH="0" baseline="0" noProof="0" dirty="0">
              <a:ln>
                <a:noFill/>
              </a:ln>
              <a:solidFill>
                <a:srgbClr val="00B05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8" name="Flowchart: Connector 55">
            <a:extLst>
              <a:ext uri="{FF2B5EF4-FFF2-40B4-BE49-F238E27FC236}">
                <a16:creationId xmlns:a16="http://schemas.microsoft.com/office/drawing/2014/main" id="{37E976FA-79DA-7870-CF4C-1D8F0174BA70}"/>
              </a:ext>
            </a:extLst>
          </p:cNvPr>
          <p:cNvSpPr/>
          <p:nvPr/>
        </p:nvSpPr>
        <p:spPr>
          <a:xfrm>
            <a:off x="5308766" y="1785814"/>
            <a:ext cx="648000"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7" name="קבוצה 6">
            <a:extLst>
              <a:ext uri="{FF2B5EF4-FFF2-40B4-BE49-F238E27FC236}">
                <a16:creationId xmlns:a16="http://schemas.microsoft.com/office/drawing/2014/main" id="{AC810FFC-F937-283C-B85A-1A7C558A9B17}"/>
              </a:ext>
            </a:extLst>
          </p:cNvPr>
          <p:cNvGrpSpPr/>
          <p:nvPr/>
        </p:nvGrpSpPr>
        <p:grpSpPr>
          <a:xfrm>
            <a:off x="5146384" y="1893531"/>
            <a:ext cx="3802523" cy="1291382"/>
            <a:chOff x="5151025" y="1780640"/>
            <a:chExt cx="3802523" cy="1291382"/>
          </a:xfrm>
        </p:grpSpPr>
        <p:cxnSp>
          <p:nvCxnSpPr>
            <p:cNvPr id="16" name="Straight Arrow Connector 1">
              <a:extLst>
                <a:ext uri="{FF2B5EF4-FFF2-40B4-BE49-F238E27FC236}">
                  <a16:creationId xmlns:a16="http://schemas.microsoft.com/office/drawing/2014/main" id="{F2785AD9-7611-62C5-56F8-0F35F50BD86E}"/>
                </a:ext>
              </a:extLst>
            </p:cNvPr>
            <p:cNvCxnSpPr>
              <a:cxnSpLocks/>
            </p:cNvCxnSpPr>
            <p:nvPr/>
          </p:nvCxnSpPr>
          <p:spPr>
            <a:xfrm>
              <a:off x="5961407" y="1993519"/>
              <a:ext cx="2992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596B8557-CC56-DE70-33F9-0B764DF37A39}"/>
                </a:ext>
              </a:extLst>
            </p:cNvPr>
            <p:cNvCxnSpPr>
              <a:cxnSpLocks/>
            </p:cNvCxnSpPr>
            <p:nvPr/>
          </p:nvCxnSpPr>
          <p:spPr>
            <a:xfrm>
              <a:off x="5637407" y="2317519"/>
              <a:ext cx="10003" cy="754503"/>
            </a:xfrm>
            <a:prstGeom prst="line">
              <a:avLst/>
            </a:prstGeom>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EEDB251E-0D3F-E950-943F-250DCBA5AB46}"/>
                </a:ext>
              </a:extLst>
            </p:cNvPr>
            <p:cNvSpPr txBox="1"/>
            <p:nvPr/>
          </p:nvSpPr>
          <p:spPr>
            <a:xfrm>
              <a:off x="5151025" y="1780640"/>
              <a:ext cx="972765" cy="425758"/>
            </a:xfrm>
            <a:prstGeom prst="rect">
              <a:avLst/>
            </a:prstGeom>
            <a:noFill/>
          </p:spPr>
          <p:txBody>
            <a:bodyPr wrap="square">
              <a:spAutoFit/>
            </a:bodyPr>
            <a:lstStyle/>
            <a:p>
              <a:pPr algn="ctr">
                <a:lnSpc>
                  <a:spcPts val="1300"/>
                </a:lnSpc>
              </a:pPr>
              <a:r>
                <a:rPr lang="en-US" sz="1200" b="1" i="0" u="none" strike="noStrike" kern="1200" baseline="0" dirty="0">
                  <a:solidFill>
                    <a:schemeClr val="bg1"/>
                  </a:solidFill>
                  <a:latin typeface="+mn-lt"/>
                  <a:ea typeface="+mn-ea"/>
                  <a:cs typeface="+mn-cs"/>
                </a:rPr>
                <a:t>70</a:t>
              </a:r>
              <a:r>
                <a:rPr lang="he-IL" sz="1200" b="1" dirty="0">
                  <a:solidFill>
                    <a:schemeClr val="bg1"/>
                  </a:solidFill>
                </a:rPr>
                <a:t>%</a:t>
              </a:r>
            </a:p>
            <a:p>
              <a:pPr algn="ctr">
                <a:lnSpc>
                  <a:spcPts val="1300"/>
                </a:lnSpc>
              </a:pPr>
              <a:r>
                <a:rPr lang="en-US" sz="1200" b="1" dirty="0">
                  <a:solidFill>
                    <a:schemeClr val="bg1"/>
                  </a:solidFill>
                </a:rPr>
                <a:t>Growth</a:t>
              </a:r>
              <a:endParaRPr lang="en-IL" sz="1200" b="1" dirty="0">
                <a:solidFill>
                  <a:schemeClr val="bg1"/>
                </a:solidFill>
              </a:endParaRPr>
            </a:p>
          </p:txBody>
        </p:sp>
      </p:grpSp>
      <p:sp>
        <p:nvSpPr>
          <p:cNvPr id="3" name="TextBox 23">
            <a:extLst>
              <a:ext uri="{FF2B5EF4-FFF2-40B4-BE49-F238E27FC236}">
                <a16:creationId xmlns:a16="http://schemas.microsoft.com/office/drawing/2014/main" id="{42557A1F-5C43-FA24-36F0-B03A32EC9942}"/>
              </a:ext>
            </a:extLst>
          </p:cNvPr>
          <p:cNvSpPr txBox="1"/>
          <p:nvPr/>
        </p:nvSpPr>
        <p:spPr>
          <a:xfrm>
            <a:off x="2518780" y="1007690"/>
            <a:ext cx="6641880" cy="61555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Increase of about 70% in the group's income 2022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(thousands of NIS)</a:t>
            </a:r>
          </a:p>
        </p:txBody>
      </p:sp>
      <p:pic>
        <p:nvPicPr>
          <p:cNvPr id="8" name="Picture 7">
            <a:extLst>
              <a:ext uri="{FF2B5EF4-FFF2-40B4-BE49-F238E27FC236}">
                <a16:creationId xmlns:a16="http://schemas.microsoft.com/office/drawing/2014/main" id="{08AAC066-3EFE-DF4C-1DC3-9D414084EB13}"/>
              </a:ext>
            </a:extLst>
          </p:cNvPr>
          <p:cNvPicPr>
            <a:picLocks noChangeAspect="1"/>
          </p:cNvPicPr>
          <p:nvPr/>
        </p:nvPicPr>
        <p:blipFill>
          <a:blip r:embed="rId4"/>
          <a:stretch>
            <a:fillRect/>
          </a:stretch>
        </p:blipFill>
        <p:spPr>
          <a:xfrm>
            <a:off x="3635860" y="6086329"/>
            <a:ext cx="4886325" cy="409575"/>
          </a:xfrm>
          <a:prstGeom prst="rect">
            <a:avLst/>
          </a:prstGeom>
        </p:spPr>
      </p:pic>
    </p:spTree>
    <p:extLst>
      <p:ext uri="{BB962C8B-B14F-4D97-AF65-F5344CB8AC3E}">
        <p14:creationId xmlns:p14="http://schemas.microsoft.com/office/powerpoint/2010/main" val="37826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c 33">
            <a:extLst>
              <a:ext uri="{FF2B5EF4-FFF2-40B4-BE49-F238E27FC236}">
                <a16:creationId xmlns:a16="http://schemas.microsoft.com/office/drawing/2014/main" id="{F9E7E9E7-E81A-4BDA-B853-3C0068963AA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Oval 34">
            <a:extLst>
              <a:ext uri="{FF2B5EF4-FFF2-40B4-BE49-F238E27FC236}">
                <a16:creationId xmlns:a16="http://schemas.microsoft.com/office/drawing/2014/main" id="{38558675-D366-4956-9068-B06CE098D936}"/>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6" name="Arc 35">
            <a:extLst>
              <a:ext uri="{FF2B5EF4-FFF2-40B4-BE49-F238E27FC236}">
                <a16:creationId xmlns:a16="http://schemas.microsoft.com/office/drawing/2014/main" id="{02C78C6A-223F-433E-A5DC-53A876F0C71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7" name="Partial Circle 36">
            <a:extLst>
              <a:ext uri="{FF2B5EF4-FFF2-40B4-BE49-F238E27FC236}">
                <a16:creationId xmlns:a16="http://schemas.microsoft.com/office/drawing/2014/main" id="{EEFBB0E6-676D-445A-8DAA-780A330F4E1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pic>
        <p:nvPicPr>
          <p:cNvPr id="8" name="Picture 7">
            <a:extLst>
              <a:ext uri="{FF2B5EF4-FFF2-40B4-BE49-F238E27FC236}">
                <a16:creationId xmlns:a16="http://schemas.microsoft.com/office/drawing/2014/main" id="{5B0B1F84-13BC-487C-8FD9-E899A42B6E81}"/>
              </a:ext>
            </a:extLst>
          </p:cNvPr>
          <p:cNvPicPr>
            <a:picLocks noChangeAspect="1"/>
          </p:cNvPicPr>
          <p:nvPr/>
        </p:nvPicPr>
        <p:blipFill>
          <a:blip r:embed="rId3"/>
          <a:stretch>
            <a:fillRect/>
          </a:stretch>
        </p:blipFill>
        <p:spPr>
          <a:xfrm>
            <a:off x="4186532" y="1546317"/>
            <a:ext cx="4011516" cy="3999323"/>
          </a:xfrm>
          <a:prstGeom prst="rect">
            <a:avLst/>
          </a:prstGeom>
        </p:spPr>
      </p:pic>
      <p:sp>
        <p:nvSpPr>
          <p:cNvPr id="17" name="תיבת טקסט 82">
            <a:extLst>
              <a:ext uri="{FF2B5EF4-FFF2-40B4-BE49-F238E27FC236}">
                <a16:creationId xmlns:a16="http://schemas.microsoft.com/office/drawing/2014/main" id="{2F563246-42A6-4642-BE69-927454109257}"/>
              </a:ext>
            </a:extLst>
          </p:cNvPr>
          <p:cNvSpPr txBox="1"/>
          <p:nvPr/>
        </p:nvSpPr>
        <p:spPr>
          <a:xfrm>
            <a:off x="3049594" y="5994924"/>
            <a:ext cx="2810318" cy="598049"/>
          </a:xfrm>
          <a:prstGeom prst="rect">
            <a:avLst/>
          </a:prstGeom>
          <a:noFill/>
        </p:spPr>
        <p:txBody>
          <a:bodyPr wrap="square" rtlCol="1" anchor="ctr">
            <a:spAutoFit/>
          </a:bodyPr>
          <a:lstStyle/>
          <a:p>
            <a:pPr marL="0" marR="0" lvl="0" indent="0" defTabSz="914400" rtl="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An advanced, accessible, and simple digital platform </a:t>
            </a:r>
            <a:r>
              <a:rPr kumimoji="0" lang="en-US" sz="1400" b="0" i="0" u="none" strike="noStrike" kern="1200" cap="none" spc="0" normalizeH="0" baseline="0" noProof="0" dirty="0">
                <a:ln>
                  <a:noFill/>
                </a:ln>
                <a:solidFill>
                  <a:srgbClr val="00B050"/>
                </a:solidFill>
                <a:effectLst/>
                <a:uLnTx/>
                <a:uFillTx/>
                <a:latin typeface="Assistant" pitchFamily="2" charset="-79"/>
                <a:ea typeface="+mn-ea"/>
                <a:cs typeface="Assistant" pitchFamily="2" charset="-79"/>
              </a:rPr>
              <a:t>without forms or paperwork</a:t>
            </a:r>
          </a:p>
        </p:txBody>
      </p:sp>
      <p:sp>
        <p:nvSpPr>
          <p:cNvPr id="19" name="תיבת טקסט 18">
            <a:extLst>
              <a:ext uri="{FF2B5EF4-FFF2-40B4-BE49-F238E27FC236}">
                <a16:creationId xmlns:a16="http://schemas.microsoft.com/office/drawing/2014/main" id="{CDA967C3-59B1-4B12-8203-2B78F889BC58}"/>
              </a:ext>
            </a:extLst>
          </p:cNvPr>
          <p:cNvSpPr txBox="1"/>
          <p:nvPr/>
        </p:nvSpPr>
        <p:spPr>
          <a:xfrm>
            <a:off x="3049594" y="5654594"/>
            <a:ext cx="1287032" cy="307777"/>
          </a:xfrm>
          <a:prstGeom prst="rect">
            <a:avLst/>
          </a:prstGeom>
          <a:noFill/>
        </p:spPr>
        <p:txBody>
          <a:bodyPr wrap="square" rtlCol="1" anchor="t">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Digital</a:t>
            </a:r>
            <a:endPar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sp>
        <p:nvSpPr>
          <p:cNvPr id="39" name="מציין מיקום תוכן 3">
            <a:extLst>
              <a:ext uri="{FF2B5EF4-FFF2-40B4-BE49-F238E27FC236}">
                <a16:creationId xmlns:a16="http://schemas.microsoft.com/office/drawing/2014/main" id="{63977DBD-D73C-4887-B16C-E72D30767D0C}"/>
              </a:ext>
            </a:extLst>
          </p:cNvPr>
          <p:cNvSpPr txBox="1">
            <a:spLocks/>
          </p:cNvSpPr>
          <p:nvPr/>
        </p:nvSpPr>
        <p:spPr>
          <a:xfrm>
            <a:off x="4851922" y="2607664"/>
            <a:ext cx="2663274" cy="1441992"/>
          </a:xfrm>
          <a:prstGeom prst="rect">
            <a:avLst/>
          </a:prstGeom>
          <a:noFill/>
        </p:spPr>
        <p:txBody>
          <a:bodyPr anchor="t"/>
          <a:lstStyle>
            <a:lvl1pPr marL="18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6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54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72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1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00000"/>
              </a:lnSpc>
              <a:spcBef>
                <a:spcPts val="0"/>
              </a:spcBef>
              <a:spcAft>
                <a:spcPts val="600"/>
              </a:spcAft>
              <a:buFont typeface="Wingdings" panose="05000000000000000000"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ts val="2100"/>
              </a:lnSpc>
              <a:spcBef>
                <a:spcPts val="0"/>
              </a:spcBef>
              <a:spcAft>
                <a:spcPts val="0"/>
              </a:spcAft>
              <a:buClr>
                <a:srgbClr val="2E75B6"/>
              </a:buClr>
              <a:buSzTx/>
              <a:buFont typeface="Wingdings" panose="05000000000000000000" pitchFamily="2" charset="2"/>
              <a:buNone/>
              <a:tabLst/>
              <a:defRPr/>
            </a:pPr>
            <a:r>
              <a:rPr kumimoji="0" lang="en-US"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Rating2.0™ </a:t>
            </a:r>
            <a:r>
              <a:rPr kumimoji="0" lang="he-IL"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 </a:t>
            </a:r>
          </a:p>
          <a:p>
            <a:pPr marL="0" marR="0" lvl="0" indent="0" algn="ctr" defTabSz="914400" rtl="1" eaLnBrk="1" fontAlgn="auto" latinLnBrk="0" hangingPunct="1">
              <a:lnSpc>
                <a:spcPts val="2100"/>
              </a:lnSpc>
              <a:spcBef>
                <a:spcPts val="0"/>
              </a:spcBef>
              <a:spcAft>
                <a:spcPts val="0"/>
              </a:spcAft>
              <a:buClr>
                <a:srgbClr val="2E75B6"/>
              </a:buClr>
              <a:buSzTx/>
              <a:buFont typeface="Wingdings" panose="05000000000000000000" pitchFamily="2" charset="2"/>
              <a:buNone/>
              <a:tabLst/>
              <a:defRPr/>
            </a:pPr>
            <a:r>
              <a:rPr lang="en-US" altLang="en-US" dirty="0">
                <a:solidFill>
                  <a:srgbClr val="00B050"/>
                </a:solidFill>
                <a:latin typeface="Assistant SemiBold" pitchFamily="2" charset="-79"/>
                <a:cs typeface="Assistant SemiBold" pitchFamily="2" charset="-79"/>
              </a:rPr>
              <a:t>Blender’s specially developed</a:t>
            </a:r>
            <a:r>
              <a:rPr kumimoji="0" lang="en-US" altLang="en-US"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 underwriting and credit rating system, which allows the customer to receive digital credit quickly and accurately</a:t>
            </a:r>
            <a:endParaRPr kumimoji="0" lang="he-IL" b="0" i="0" u="none" strike="noStrike" kern="1200" cap="none" spc="-50" normalizeH="0" baseline="0" noProof="0" dirty="0">
              <a:ln>
                <a:noFill/>
              </a:ln>
              <a:solidFill>
                <a:srgbClr val="00B050"/>
              </a:solidFill>
              <a:effectLst/>
              <a:uLnTx/>
              <a:uFillTx/>
              <a:latin typeface="Assistant SemiBold" pitchFamily="2" charset="-79"/>
              <a:ea typeface="+mn-ea"/>
              <a:cs typeface="Assistant SemiBold" pitchFamily="2" charset="-79"/>
            </a:endParaRPr>
          </a:p>
        </p:txBody>
      </p:sp>
      <p:cxnSp>
        <p:nvCxnSpPr>
          <p:cNvPr id="9" name="Straight Arrow Connector 8">
            <a:extLst>
              <a:ext uri="{FF2B5EF4-FFF2-40B4-BE49-F238E27FC236}">
                <a16:creationId xmlns:a16="http://schemas.microsoft.com/office/drawing/2014/main" id="{2E1403F9-6CE3-44BC-8D95-D36B170CA1B5}"/>
              </a:ext>
            </a:extLst>
          </p:cNvPr>
          <p:cNvCxnSpPr>
            <a:cxnSpLocks/>
          </p:cNvCxnSpPr>
          <p:nvPr/>
        </p:nvCxnSpPr>
        <p:spPr>
          <a:xfrm flipV="1">
            <a:off x="7102630" y="1743342"/>
            <a:ext cx="328926" cy="478943"/>
          </a:xfrm>
          <a:prstGeom prst="straightConnector1">
            <a:avLst/>
          </a:prstGeom>
          <a:ln>
            <a:solidFill>
              <a:srgbClr val="55555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C854EDA-F613-4430-A9BC-48BDF3DFB79D}"/>
              </a:ext>
            </a:extLst>
          </p:cNvPr>
          <p:cNvCxnSpPr>
            <a:cxnSpLocks/>
          </p:cNvCxnSpPr>
          <p:nvPr/>
        </p:nvCxnSpPr>
        <p:spPr>
          <a:xfrm flipV="1">
            <a:off x="4130054" y="4052091"/>
            <a:ext cx="627707" cy="172345"/>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pic>
        <p:nvPicPr>
          <p:cNvPr id="2052" name="Picture 4" descr="Digitalization  free icon">
            <a:extLst>
              <a:ext uri="{FF2B5EF4-FFF2-40B4-BE49-F238E27FC236}">
                <a16:creationId xmlns:a16="http://schemas.microsoft.com/office/drawing/2014/main" id="{10551816-A74D-468B-BEDA-8380FC04E7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572" y="4174139"/>
            <a:ext cx="520851" cy="520851"/>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Arrow Connector 73">
            <a:extLst>
              <a:ext uri="{FF2B5EF4-FFF2-40B4-BE49-F238E27FC236}">
                <a16:creationId xmlns:a16="http://schemas.microsoft.com/office/drawing/2014/main" id="{F4C466B0-997B-41A0-8322-00F4E9D0185A}"/>
              </a:ext>
            </a:extLst>
          </p:cNvPr>
          <p:cNvCxnSpPr>
            <a:cxnSpLocks/>
          </p:cNvCxnSpPr>
          <p:nvPr/>
        </p:nvCxnSpPr>
        <p:spPr>
          <a:xfrm flipH="1" flipV="1">
            <a:off x="4939264" y="1761830"/>
            <a:ext cx="382055" cy="517338"/>
          </a:xfrm>
          <a:prstGeom prst="straightConnector1">
            <a:avLst/>
          </a:prstGeom>
          <a:ln>
            <a:solidFill>
              <a:srgbClr val="55555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96D6B58-4B0F-4E25-A9B6-7FD77E6F5C57}"/>
              </a:ext>
            </a:extLst>
          </p:cNvPr>
          <p:cNvCxnSpPr>
            <a:cxnSpLocks/>
          </p:cNvCxnSpPr>
          <p:nvPr/>
        </p:nvCxnSpPr>
        <p:spPr>
          <a:xfrm flipH="1" flipV="1">
            <a:off x="7661125" y="4040661"/>
            <a:ext cx="763288" cy="294117"/>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1C7F4EFF-AA55-4848-8E5F-B871BB7B0B93}"/>
              </a:ext>
            </a:extLst>
          </p:cNvPr>
          <p:cNvSpPr txBox="1"/>
          <p:nvPr/>
        </p:nvSpPr>
        <p:spPr>
          <a:xfrm>
            <a:off x="8141207" y="1527797"/>
            <a:ext cx="2183740" cy="764761"/>
          </a:xfrm>
          <a:prstGeom prst="rect">
            <a:avLst/>
          </a:prstGeom>
          <a:noFill/>
        </p:spPr>
        <p:txBody>
          <a:bodyPr wrap="square" rtlCol="1" anchor="ctr">
            <a:spAutoFit/>
          </a:bodyPr>
          <a:lstStyle/>
          <a:p>
            <a:pPr marL="0" marR="0" lvl="0" indent="0" defTabSz="914400" eaLnBrk="1" fontAlgn="auto" latinLnBrk="0" hangingPunct="1">
              <a:lnSpc>
                <a:spcPts val="13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B050"/>
                </a:solidFill>
                <a:effectLst/>
                <a:uLnTx/>
                <a:uFillTx/>
                <a:latin typeface="Assistant" pitchFamily="2" charset="-79"/>
                <a:ea typeface="+mn-ea"/>
                <a:cs typeface="Assistant" pitchFamily="2" charset="-79"/>
              </a:rPr>
              <a:t>Broad mapping using a variety of information sources for forecasting and managing credit risks</a:t>
            </a:r>
            <a:endParaRPr kumimoji="0" lang="en-US" sz="1400" b="1" i="0" u="none" strike="noStrike" kern="1200" cap="none" spc="0" normalizeH="0" baseline="0" noProof="0" dirty="0">
              <a:ln>
                <a:noFill/>
              </a:ln>
              <a:solidFill>
                <a:srgbClr val="00B050"/>
              </a:solidFill>
              <a:effectLst/>
              <a:uLnTx/>
              <a:uFillTx/>
              <a:latin typeface="Assistant" pitchFamily="2" charset="-79"/>
              <a:ea typeface="+mn-ea"/>
              <a:cs typeface="Assistant" pitchFamily="2" charset="-79"/>
            </a:endParaRPr>
          </a:p>
        </p:txBody>
      </p:sp>
      <p:sp>
        <p:nvSpPr>
          <p:cNvPr id="20" name="תיבת טקסט 19">
            <a:extLst>
              <a:ext uri="{FF2B5EF4-FFF2-40B4-BE49-F238E27FC236}">
                <a16:creationId xmlns:a16="http://schemas.microsoft.com/office/drawing/2014/main" id="{0FB41EF0-EA86-47C7-8E06-42BB5935701A}"/>
              </a:ext>
            </a:extLst>
          </p:cNvPr>
          <p:cNvSpPr txBox="1"/>
          <p:nvPr/>
        </p:nvSpPr>
        <p:spPr>
          <a:xfrm>
            <a:off x="8170022" y="1137327"/>
            <a:ext cx="1778493" cy="307777"/>
          </a:xfrm>
          <a:prstGeom prst="rect">
            <a:avLst/>
          </a:prstGeom>
          <a:noFill/>
        </p:spPr>
        <p:txBody>
          <a:bodyPr wrap="square" rtlCol="1" anchor="t">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B050"/>
                </a:solidFill>
                <a:effectLst/>
                <a:uLnTx/>
                <a:uFillTx/>
                <a:latin typeface="Assistant ExtraBold" pitchFamily="2" charset="-79"/>
                <a:cs typeface="Assistant ExtraBold" pitchFamily="2" charset="-79"/>
              </a:rPr>
              <a:t>Big data systems</a:t>
            </a:r>
            <a:endParaRPr kumimoji="0" lang="he-IL" sz="1000" b="0" i="0" u="none" strike="noStrike" kern="1200" cap="none" spc="0" normalizeH="0" baseline="0" noProof="0" dirty="0">
              <a:ln>
                <a:noFill/>
              </a:ln>
              <a:solidFill>
                <a:srgbClr val="00B050"/>
              </a:solidFill>
              <a:effectLst/>
              <a:uLnTx/>
              <a:uFillTx/>
              <a:latin typeface="Assistant ExtraBold" pitchFamily="2" charset="-79"/>
              <a:cs typeface="Assistant ExtraBold" pitchFamily="2" charset="-79"/>
            </a:endParaRPr>
          </a:p>
        </p:txBody>
      </p:sp>
      <p:pic>
        <p:nvPicPr>
          <p:cNvPr id="2050" name="Picture 2" descr="Big data  premium icon">
            <a:extLst>
              <a:ext uri="{FF2B5EF4-FFF2-40B4-BE49-F238E27FC236}">
                <a16:creationId xmlns:a16="http://schemas.microsoft.com/office/drawing/2014/main" id="{D061A01B-1964-4B2E-BD90-E0402FDAB7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00000">
            <a:off x="7417219" y="1320829"/>
            <a:ext cx="402637" cy="402637"/>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875D32AA-8FAE-4320-A424-C7537D44E794}"/>
              </a:ext>
            </a:extLst>
          </p:cNvPr>
          <p:cNvGrpSpPr/>
          <p:nvPr/>
        </p:nvGrpSpPr>
        <p:grpSpPr>
          <a:xfrm>
            <a:off x="4652134" y="1972411"/>
            <a:ext cx="3127920" cy="3127918"/>
            <a:chOff x="4429732" y="2196983"/>
            <a:chExt cx="3308028" cy="3308027"/>
          </a:xfrm>
          <a:effectLst>
            <a:outerShdw blurRad="88900" dist="88900" dir="8100000" algn="tr" rotWithShape="0">
              <a:prstClr val="black">
                <a:alpha val="40000"/>
              </a:prstClr>
            </a:outerShdw>
          </a:effectLst>
        </p:grpSpPr>
        <p:sp>
          <p:nvSpPr>
            <p:cNvPr id="76" name="Block Arc 75">
              <a:extLst>
                <a:ext uri="{FF2B5EF4-FFF2-40B4-BE49-F238E27FC236}">
                  <a16:creationId xmlns:a16="http://schemas.microsoft.com/office/drawing/2014/main" id="{1E7F49F7-403C-4763-870A-4CDA0F74AF9F}"/>
                </a:ext>
              </a:extLst>
            </p:cNvPr>
            <p:cNvSpPr/>
            <p:nvPr/>
          </p:nvSpPr>
          <p:spPr>
            <a:xfrm>
              <a:off x="4429732" y="2196983"/>
              <a:ext cx="3308027" cy="3308027"/>
            </a:xfrm>
            <a:prstGeom prst="blockArc">
              <a:avLst>
                <a:gd name="adj1" fmla="val 10800000"/>
                <a:gd name="adj2" fmla="val 16187492"/>
                <a:gd name="adj3" fmla="val 570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7" name="Block Arc 76">
              <a:extLst>
                <a:ext uri="{FF2B5EF4-FFF2-40B4-BE49-F238E27FC236}">
                  <a16:creationId xmlns:a16="http://schemas.microsoft.com/office/drawing/2014/main" id="{42487D8C-29DE-4C45-95D1-07A0AA4EFB17}"/>
                </a:ext>
              </a:extLst>
            </p:cNvPr>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8" name="Block Arc 77">
              <a:extLst>
                <a:ext uri="{FF2B5EF4-FFF2-40B4-BE49-F238E27FC236}">
                  <a16:creationId xmlns:a16="http://schemas.microsoft.com/office/drawing/2014/main" id="{9D361A73-EED4-4A65-ADE2-6EDE59BF6C79}"/>
                </a:ext>
              </a:extLst>
            </p:cNvPr>
            <p:cNvSpPr/>
            <p:nvPr/>
          </p:nvSpPr>
          <p:spPr>
            <a:xfrm rot="10800000">
              <a:off x="4429733" y="2196983"/>
              <a:ext cx="3308027" cy="3308027"/>
            </a:xfrm>
            <a:prstGeom prst="blockArc">
              <a:avLst>
                <a:gd name="adj1" fmla="val 10800000"/>
                <a:gd name="adj2" fmla="val 16187492"/>
                <a:gd name="adj3" fmla="val 5702"/>
              </a:avLst>
            </a:prstGeom>
            <a:solidFill>
              <a:srgbClr val="006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79" name="Block Arc 78">
              <a:extLst>
                <a:ext uri="{FF2B5EF4-FFF2-40B4-BE49-F238E27FC236}">
                  <a16:creationId xmlns:a16="http://schemas.microsoft.com/office/drawing/2014/main" id="{19DF1DBF-B5D9-4863-8CD9-9BC51194734A}"/>
                </a:ext>
              </a:extLst>
            </p:cNvPr>
            <p:cNvSpPr/>
            <p:nvPr/>
          </p:nvSpPr>
          <p:spPr>
            <a:xfrm rot="10800000" flipH="1">
              <a:off x="4429733" y="2196983"/>
              <a:ext cx="3308027" cy="3308027"/>
            </a:xfrm>
            <a:prstGeom prst="blockArc">
              <a:avLst>
                <a:gd name="adj1" fmla="val 10800000"/>
                <a:gd name="adj2" fmla="val 16187492"/>
                <a:gd name="adj3" fmla="val 5702"/>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sp>
        <p:nvSpPr>
          <p:cNvPr id="18" name="תיבת טקסט 17">
            <a:extLst>
              <a:ext uri="{FF2B5EF4-FFF2-40B4-BE49-F238E27FC236}">
                <a16:creationId xmlns:a16="http://schemas.microsoft.com/office/drawing/2014/main" id="{1DBA4623-218D-4F0E-8975-0A6BCA9AECF7}"/>
              </a:ext>
            </a:extLst>
          </p:cNvPr>
          <p:cNvSpPr txBox="1"/>
          <p:nvPr/>
        </p:nvSpPr>
        <p:spPr>
          <a:xfrm>
            <a:off x="1859100" y="4469128"/>
            <a:ext cx="1758321" cy="954107"/>
          </a:xfrm>
          <a:prstGeom prst="rect">
            <a:avLst/>
          </a:prstGeom>
          <a:noFill/>
        </p:spPr>
        <p:txBody>
          <a:bodyPr wrap="square" rtlCol="1" anchor="ctr">
            <a:spAutoFit/>
          </a:bodyPr>
          <a:lstStyle/>
          <a:p>
            <a:pPr marL="0" marR="0" lvl="0" indent="0" algn="l" rtl="0">
              <a:spcBef>
                <a:spcPts val="0"/>
              </a:spcBef>
              <a:spcAft>
                <a:spcPts val="0"/>
              </a:spcAft>
              <a:buClr>
                <a:srgbClr val="262626"/>
              </a:buClr>
              <a:buSzPts val="1600"/>
              <a:buFont typeface="Calibri"/>
              <a:buNone/>
            </a:pPr>
            <a:r>
              <a:rPr lang="en-US" sz="1400" b="0" i="0" u="none" strike="noStrike" cap="none" dirty="0">
                <a:solidFill>
                  <a:srgbClr val="262626"/>
                </a:solidFill>
                <a:latin typeface="Calibri"/>
                <a:ea typeface="Calibri"/>
                <a:cs typeface="Calibri"/>
                <a:sym typeface="Calibri"/>
              </a:rPr>
              <a:t>A multi-dimensional model for credit risk assessment and fraud</a:t>
            </a:r>
            <a:r>
              <a:rPr lang="en-US" sz="1400" dirty="0">
                <a:solidFill>
                  <a:srgbClr val="262626"/>
                </a:solidFill>
                <a:latin typeface="Calibri"/>
                <a:ea typeface="Calibri"/>
                <a:cs typeface="Calibri"/>
                <a:sym typeface="Calibri"/>
              </a:rPr>
              <a:t> prevention </a:t>
            </a:r>
            <a:endParaRPr lang="en-US" sz="1400" b="0" i="0" u="none" strike="noStrike" cap="none" dirty="0">
              <a:solidFill>
                <a:srgbClr val="262626"/>
              </a:solidFill>
              <a:latin typeface="Calibri"/>
              <a:ea typeface="Calibri"/>
              <a:cs typeface="Calibri"/>
              <a:sym typeface="Calibri"/>
            </a:endParaRPr>
          </a:p>
        </p:txBody>
      </p:sp>
      <p:sp>
        <p:nvSpPr>
          <p:cNvPr id="21" name="תיבת טקסט 20">
            <a:extLst>
              <a:ext uri="{FF2B5EF4-FFF2-40B4-BE49-F238E27FC236}">
                <a16:creationId xmlns:a16="http://schemas.microsoft.com/office/drawing/2014/main" id="{2175737D-F51C-42F3-8DCF-15FEE4C7BAD5}"/>
              </a:ext>
            </a:extLst>
          </p:cNvPr>
          <p:cNvSpPr txBox="1"/>
          <p:nvPr/>
        </p:nvSpPr>
        <p:spPr>
          <a:xfrm>
            <a:off x="1727677" y="4205599"/>
            <a:ext cx="1758321" cy="307777"/>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1400" b="1" dirty="0">
                <a:solidFill>
                  <a:prstClr val="black"/>
                </a:solidFill>
                <a:latin typeface="Assistant ExtraBold" pitchFamily="2" charset="-79"/>
                <a:cs typeface="Assistant ExtraBold" pitchFamily="2" charset="-79"/>
              </a:rPr>
              <a:t>Fraud</a:t>
            </a:r>
            <a:r>
              <a:rPr kumimoji="0" lang="en-US"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 Prevention</a:t>
            </a:r>
            <a:endPar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sp>
        <p:nvSpPr>
          <p:cNvPr id="22" name="תיבת טקסט 21">
            <a:extLst>
              <a:ext uri="{FF2B5EF4-FFF2-40B4-BE49-F238E27FC236}">
                <a16:creationId xmlns:a16="http://schemas.microsoft.com/office/drawing/2014/main" id="{17A611B4-CE9A-4C7E-A72C-B4BD4FE109AA}"/>
              </a:ext>
            </a:extLst>
          </p:cNvPr>
          <p:cNvSpPr txBox="1"/>
          <p:nvPr/>
        </p:nvSpPr>
        <p:spPr>
          <a:xfrm>
            <a:off x="2243484" y="1408060"/>
            <a:ext cx="2149865" cy="738664"/>
          </a:xfrm>
          <a:prstGeom prst="rect">
            <a:avLst/>
          </a:prstGeom>
          <a:noFill/>
        </p:spPr>
        <p:txBody>
          <a:bodyPr wrap="square" rtlCol="1" anchor="ctr">
            <a:spAutoFit/>
          </a:bodyPr>
          <a:lstStyle/>
          <a:p>
            <a:pPr marL="0" marR="0" lvl="0" indent="0" algn="l" rtl="0">
              <a:spcBef>
                <a:spcPts val="0"/>
              </a:spcBef>
              <a:spcAft>
                <a:spcPts val="0"/>
              </a:spcAft>
              <a:buNone/>
            </a:pPr>
            <a:r>
              <a:rPr lang="en-US" sz="1400" dirty="0">
                <a:solidFill>
                  <a:srgbClr val="262626"/>
                </a:solidFill>
                <a:latin typeface="Calibri"/>
                <a:ea typeface="Calibri"/>
                <a:cs typeface="Calibri"/>
                <a:sym typeface="Calibri"/>
              </a:rPr>
              <a:t>Credit risk assessment in seconds without prior client </a:t>
            </a:r>
            <a:r>
              <a:rPr lang="en-US" sz="1400" dirty="0">
                <a:solidFill>
                  <a:srgbClr val="00B050"/>
                </a:solidFill>
                <a:latin typeface="Calibri"/>
                <a:ea typeface="Calibri"/>
                <a:cs typeface="Calibri"/>
                <a:sym typeface="Calibri"/>
              </a:rPr>
              <a:t>acquaintance</a:t>
            </a:r>
            <a:r>
              <a:rPr lang="en-US" sz="1400" dirty="0">
                <a:solidFill>
                  <a:srgbClr val="262626"/>
                </a:solidFill>
                <a:latin typeface="Calibri"/>
                <a:ea typeface="Calibri"/>
                <a:cs typeface="Calibri"/>
                <a:sym typeface="Calibri"/>
              </a:rPr>
              <a:t>  </a:t>
            </a:r>
            <a:endParaRPr lang="en-US" sz="1400" b="0" i="0" u="none" strike="noStrike" cap="none" dirty="0">
              <a:solidFill>
                <a:srgbClr val="262626"/>
              </a:solidFill>
              <a:latin typeface="Calibri"/>
              <a:ea typeface="Calibri"/>
              <a:cs typeface="Calibri"/>
              <a:sym typeface="Calibri"/>
            </a:endParaRPr>
          </a:p>
        </p:txBody>
      </p:sp>
      <p:sp>
        <p:nvSpPr>
          <p:cNvPr id="23" name="תיבת טקסט 22">
            <a:extLst>
              <a:ext uri="{FF2B5EF4-FFF2-40B4-BE49-F238E27FC236}">
                <a16:creationId xmlns:a16="http://schemas.microsoft.com/office/drawing/2014/main" id="{176482D8-9257-4C2A-A963-9675AC48105C}"/>
              </a:ext>
            </a:extLst>
          </p:cNvPr>
          <p:cNvSpPr txBox="1"/>
          <p:nvPr/>
        </p:nvSpPr>
        <p:spPr>
          <a:xfrm>
            <a:off x="2279239" y="1152462"/>
            <a:ext cx="1778492" cy="307777"/>
          </a:xfrm>
          <a:prstGeom prst="rect">
            <a:avLst/>
          </a:prstGeom>
          <a:noFill/>
        </p:spPr>
        <p:txBody>
          <a:bodyPr wrap="square" rtlCol="1" anchor="t">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Fast underwriting</a:t>
            </a:r>
            <a:endPar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pic>
        <p:nvPicPr>
          <p:cNvPr id="3074" name="Picture 2" descr="Back in time  free icon">
            <a:extLst>
              <a:ext uri="{FF2B5EF4-FFF2-40B4-BE49-F238E27FC236}">
                <a16:creationId xmlns:a16="http://schemas.microsoft.com/office/drawing/2014/main" id="{697777AB-4EB5-40AE-A2A4-6F6735ABFE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9741" y="1345804"/>
            <a:ext cx="442387" cy="442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cker  premium icon">
            <a:extLst>
              <a:ext uri="{FF2B5EF4-FFF2-40B4-BE49-F238E27FC236}">
                <a16:creationId xmlns:a16="http://schemas.microsoft.com/office/drawing/2014/main" id="{7140D4EE-3B1C-441B-BDF6-346B3A6638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3483" y="4103261"/>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C56D1E7-092F-47B9-98E3-FA7B5474DF8D}"/>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0" name="TextBox 28">
            <a:extLst>
              <a:ext uri="{FF2B5EF4-FFF2-40B4-BE49-F238E27FC236}">
                <a16:creationId xmlns:a16="http://schemas.microsoft.com/office/drawing/2014/main" id="{22ABC6CF-E9F1-42A6-95D4-0F028C93917E}"/>
              </a:ext>
            </a:extLst>
          </p:cNvPr>
          <p:cNvSpPr txBox="1"/>
          <p:nvPr/>
        </p:nvSpPr>
        <p:spPr>
          <a:xfrm>
            <a:off x="169700" y="271285"/>
            <a:ext cx="11038375" cy="523220"/>
          </a:xfrm>
          <a:prstGeom prst="rect">
            <a:avLst/>
          </a:prstGeom>
          <a:noFill/>
        </p:spPr>
        <p:txBody>
          <a:bodyPr wrap="square" rtlCol="0">
            <a:spAutoFit/>
          </a:bodyPr>
          <a:lstStyle/>
          <a:p>
            <a:pPr algn="r">
              <a:defRPr/>
            </a:pPr>
            <a:r>
              <a:rPr lang="en-US" sz="2800" dirty="0">
                <a:solidFill>
                  <a:srgbClr val="00B050"/>
                </a:solidFill>
                <a:latin typeface="Assistant ExtraBold" pitchFamily="2" charset="-79"/>
                <a:cs typeface="Assistant ExtraBold" pitchFamily="2" charset="-79"/>
              </a:rPr>
              <a:t>Technological leadership for fast and accurate credit underwriting</a:t>
            </a:r>
          </a:p>
        </p:txBody>
      </p:sp>
      <p:sp>
        <p:nvSpPr>
          <p:cNvPr id="40" name="Rectangle 39">
            <a:extLst>
              <a:ext uri="{FF2B5EF4-FFF2-40B4-BE49-F238E27FC236}">
                <a16:creationId xmlns:a16="http://schemas.microsoft.com/office/drawing/2014/main" id="{1D15D2BC-808C-47F8-AA9D-4AAD8D901025}"/>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1" name="Rectangle 40">
            <a:extLst>
              <a:ext uri="{FF2B5EF4-FFF2-40B4-BE49-F238E27FC236}">
                <a16:creationId xmlns:a16="http://schemas.microsoft.com/office/drawing/2014/main" id="{A18CD03C-CD9E-42F5-9159-1A867E469581}"/>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42" name="Picture 41">
            <a:extLst>
              <a:ext uri="{FF2B5EF4-FFF2-40B4-BE49-F238E27FC236}">
                <a16:creationId xmlns:a16="http://schemas.microsoft.com/office/drawing/2014/main" id="{3BDC2C6D-11F6-4AB5-BA91-2444EE465E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43" name="Picture 42">
            <a:extLst>
              <a:ext uri="{FF2B5EF4-FFF2-40B4-BE49-F238E27FC236}">
                <a16:creationId xmlns:a16="http://schemas.microsoft.com/office/drawing/2014/main" id="{2B99E18E-D8BE-4F37-843E-A4A8A725B319}"/>
              </a:ext>
            </a:extLst>
          </p:cNvPr>
          <p:cNvPicPr>
            <a:picLocks noChangeAspect="1"/>
          </p:cNvPicPr>
          <p:nvPr/>
        </p:nvPicPr>
        <p:blipFill>
          <a:blip r:embed="rId9" cstate="print">
            <a:biLevel thresh="75000"/>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49" name="Straight Connector 48">
            <a:extLst>
              <a:ext uri="{FF2B5EF4-FFF2-40B4-BE49-F238E27FC236}">
                <a16:creationId xmlns:a16="http://schemas.microsoft.com/office/drawing/2014/main" id="{98D1DB99-96DB-41F4-AE59-44BD91A1FAA2}"/>
              </a:ext>
            </a:extLst>
          </p:cNvPr>
          <p:cNvCxnSpPr>
            <a:cxnSpLocks/>
          </p:cNvCxnSpPr>
          <p:nvPr/>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50" name="Slide Number Placeholder 5">
            <a:extLst>
              <a:ext uri="{FF2B5EF4-FFF2-40B4-BE49-F238E27FC236}">
                <a16:creationId xmlns:a16="http://schemas.microsoft.com/office/drawing/2014/main" id="{BA47B9FF-FEC4-47CF-8D80-1878B96F723C}"/>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667D3CD-E1E4-4669-A80B-F5AF036BE1ED}"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t>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6" name="תיבת טקסט 82">
            <a:extLst>
              <a:ext uri="{FF2B5EF4-FFF2-40B4-BE49-F238E27FC236}">
                <a16:creationId xmlns:a16="http://schemas.microsoft.com/office/drawing/2014/main" id="{2200C077-9C8E-4368-9181-C85C5B80A761}"/>
              </a:ext>
            </a:extLst>
          </p:cNvPr>
          <p:cNvSpPr txBox="1"/>
          <p:nvPr/>
        </p:nvSpPr>
        <p:spPr>
          <a:xfrm>
            <a:off x="8898582" y="4435426"/>
            <a:ext cx="2498745" cy="1169551"/>
          </a:xfrm>
          <a:prstGeom prst="rect">
            <a:avLst/>
          </a:prstGeom>
          <a:noFill/>
        </p:spPr>
        <p:txBody>
          <a:bodyPr wrap="square" rtlCol="1" anchor="ctr">
            <a:spAutoFit/>
          </a:bodyPr>
          <a:lstStyle/>
          <a:p>
            <a:pPr marL="0" marR="0" lvl="0" indent="0" algn="l" rtl="0">
              <a:spcBef>
                <a:spcPts val="0"/>
              </a:spcBef>
              <a:spcAft>
                <a:spcPts val="0"/>
              </a:spcAft>
              <a:buClr>
                <a:srgbClr val="262626"/>
              </a:buClr>
              <a:buSzPts val="1600"/>
              <a:buFont typeface="Calibri"/>
              <a:buNone/>
            </a:pPr>
            <a:r>
              <a:rPr lang="en-US" sz="1400" b="0" i="0" u="none" strike="noStrike" cap="none" dirty="0">
                <a:solidFill>
                  <a:srgbClr val="262626"/>
                </a:solidFill>
                <a:latin typeface="Calibri"/>
                <a:ea typeface="Calibri"/>
                <a:cs typeface="Calibri"/>
                <a:sym typeface="Calibri"/>
              </a:rPr>
              <a:t>A robust Salesforce-based </a:t>
            </a:r>
            <a:r>
              <a:rPr lang="en-US" sz="1400" b="0" i="0" u="none" strike="noStrike" cap="none" dirty="0">
                <a:solidFill>
                  <a:srgbClr val="00B050"/>
                </a:solidFill>
                <a:latin typeface="Calibri"/>
                <a:ea typeface="Calibri"/>
                <a:cs typeface="Calibri"/>
                <a:sym typeface="Calibri"/>
              </a:rPr>
              <a:t>financial</a:t>
            </a:r>
            <a:r>
              <a:rPr lang="en-US" sz="1400" b="0" i="0" u="none" strike="noStrike" cap="none" dirty="0">
                <a:solidFill>
                  <a:srgbClr val="262626"/>
                </a:solidFill>
                <a:latin typeface="Calibri"/>
                <a:ea typeface="Calibri"/>
                <a:cs typeface="Calibri"/>
                <a:sym typeface="Calibri"/>
              </a:rPr>
              <a:t> system</a:t>
            </a:r>
            <a:r>
              <a:rPr lang="en-US" sz="1400" b="0" i="0" u="none" strike="noStrike" cap="none" dirty="0">
                <a:solidFill>
                  <a:srgbClr val="00B050"/>
                </a:solidFill>
                <a:latin typeface="Calibri"/>
                <a:ea typeface="Calibri"/>
                <a:cs typeface="Calibri"/>
                <a:sym typeface="Calibri"/>
              </a:rPr>
              <a:t>, which significantly improves work processes and the ability to interface with databases</a:t>
            </a:r>
            <a:endParaRPr lang="en-US" sz="1100" dirty="0">
              <a:solidFill>
                <a:srgbClr val="00B050"/>
              </a:solidFill>
            </a:endParaRPr>
          </a:p>
        </p:txBody>
      </p:sp>
      <p:sp>
        <p:nvSpPr>
          <p:cNvPr id="51" name="תיבת טקסט 18">
            <a:extLst>
              <a:ext uri="{FF2B5EF4-FFF2-40B4-BE49-F238E27FC236}">
                <a16:creationId xmlns:a16="http://schemas.microsoft.com/office/drawing/2014/main" id="{0909C8D8-7A38-4467-9FA4-7F03DA6C1980}"/>
              </a:ext>
            </a:extLst>
          </p:cNvPr>
          <p:cNvSpPr txBox="1"/>
          <p:nvPr/>
        </p:nvSpPr>
        <p:spPr>
          <a:xfrm>
            <a:off x="9080362" y="4040661"/>
            <a:ext cx="2800533" cy="307777"/>
          </a:xfrm>
          <a:prstGeom prst="rect">
            <a:avLst/>
          </a:prstGeom>
          <a:noFill/>
        </p:spPr>
        <p:txBody>
          <a:bodyPr wrap="square" rtlCol="1" anchor="t">
            <a:spAutoFit/>
          </a:bodyPr>
          <a:lstStyle/>
          <a:p>
            <a:pPr marL="0" marR="0" lvl="0" indent="0" algn="l" rtl="0">
              <a:lnSpc>
                <a:spcPct val="100000"/>
              </a:lnSpc>
              <a:spcBef>
                <a:spcPts val="0"/>
              </a:spcBef>
              <a:spcAft>
                <a:spcPts val="0"/>
              </a:spcAft>
              <a:buClr>
                <a:srgbClr val="000000"/>
              </a:buClr>
              <a:buSzPts val="1600"/>
              <a:buFont typeface="Calibri"/>
              <a:buNone/>
            </a:pPr>
            <a:r>
              <a:rPr lang="en-US" sz="1400" b="1" i="0" u="none" strike="noStrike" cap="none" dirty="0">
                <a:solidFill>
                  <a:srgbClr val="000000"/>
                </a:solidFill>
                <a:latin typeface="Calibri"/>
                <a:ea typeface="Calibri"/>
                <a:cs typeface="Calibri"/>
                <a:sym typeface="Calibri"/>
              </a:rPr>
              <a:t>Secured Integral </a:t>
            </a:r>
            <a:r>
              <a:rPr lang="en-US" sz="1400" b="1" dirty="0">
                <a:solidFill>
                  <a:srgbClr val="000000"/>
                </a:solidFill>
                <a:latin typeface="Calibri"/>
                <a:ea typeface="Calibri"/>
                <a:cs typeface="Calibri"/>
                <a:sym typeface="Calibri"/>
              </a:rPr>
              <a:t>Architecture</a:t>
            </a:r>
            <a:endParaRPr lang="en-US" sz="1400" b="1" i="0" u="none" strike="noStrike" cap="none" dirty="0">
              <a:solidFill>
                <a:srgbClr val="000000"/>
              </a:solidFill>
              <a:latin typeface="Calibri"/>
              <a:ea typeface="Calibri"/>
              <a:cs typeface="Calibri"/>
              <a:sym typeface="Calibri"/>
            </a:endParaRPr>
          </a:p>
        </p:txBody>
      </p:sp>
      <p:pic>
        <p:nvPicPr>
          <p:cNvPr id="52" name="Picture 4" descr="Digitalization  free icon">
            <a:extLst>
              <a:ext uri="{FF2B5EF4-FFF2-40B4-BE49-F238E27FC236}">
                <a16:creationId xmlns:a16="http://schemas.microsoft.com/office/drawing/2014/main" id="{150B58CD-2502-4938-820C-DD5E2287A1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908" y="5893796"/>
            <a:ext cx="520851" cy="52085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74">
            <a:extLst>
              <a:ext uri="{FF2B5EF4-FFF2-40B4-BE49-F238E27FC236}">
                <a16:creationId xmlns:a16="http://schemas.microsoft.com/office/drawing/2014/main" id="{2C640467-9F79-4A46-A829-703CF8C87898}"/>
              </a:ext>
            </a:extLst>
          </p:cNvPr>
          <p:cNvCxnSpPr>
            <a:cxnSpLocks/>
          </p:cNvCxnSpPr>
          <p:nvPr/>
        </p:nvCxnSpPr>
        <p:spPr>
          <a:xfrm flipV="1">
            <a:off x="6200360" y="5100329"/>
            <a:ext cx="0" cy="627974"/>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14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3E98D3D4219B41ABE185697B72D702" ma:contentTypeVersion="6" ma:contentTypeDescription="Create a new document." ma:contentTypeScope="" ma:versionID="6b63c21fb7c1a26318f478f2e3968908">
  <xsd:schema xmlns:xsd="http://www.w3.org/2001/XMLSchema" xmlns:xs="http://www.w3.org/2001/XMLSchema" xmlns:p="http://schemas.microsoft.com/office/2006/metadata/properties" xmlns:ns3="5eed9e41-c7a4-4e4b-bd17-afa38d942e18" xmlns:ns4="76909394-9099-465c-ba12-bd59bbaec477" targetNamespace="http://schemas.microsoft.com/office/2006/metadata/properties" ma:root="true" ma:fieldsID="dcc14c1359e4f009a383e8a0cc03e19d" ns3:_="" ns4:_="">
    <xsd:import namespace="5eed9e41-c7a4-4e4b-bd17-afa38d942e18"/>
    <xsd:import namespace="76909394-9099-465c-ba12-bd59bbaec4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d9e41-c7a4-4e4b-bd17-afa38d942e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909394-9099-465c-ba12-bd59bbaec4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63184E-E265-4331-9F65-1BB454956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d9e41-c7a4-4e4b-bd17-afa38d942e18"/>
    <ds:schemaRef ds:uri="76909394-9099-465c-ba12-bd59bbaec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BA75B1-DB40-41C9-811C-B5E9C67A14FF}">
  <ds:schemaRef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76909394-9099-465c-ba12-bd59bbaec477"/>
    <ds:schemaRef ds:uri="5eed9e41-c7a4-4e4b-bd17-afa38d942e18"/>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BFC6839-B4A9-4861-B5FD-3DBA7D369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75681</TotalTime>
  <Words>3101</Words>
  <Application>Microsoft Office PowerPoint</Application>
  <PresentationFormat>Widescreen</PresentationFormat>
  <Paragraphs>687</Paragraphs>
  <Slides>26</Slides>
  <Notes>12</Notes>
  <HiddenSlides>3</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9" baseType="lpstr">
      <vt:lpstr>Assistant ExtraBold</vt:lpstr>
      <vt:lpstr>Wingdings</vt:lpstr>
      <vt:lpstr>Calibri Light</vt:lpstr>
      <vt:lpstr>Arial</vt:lpstr>
      <vt:lpstr>Assistant Light</vt:lpstr>
      <vt:lpstr>Assistant</vt:lpstr>
      <vt:lpstr>Assistant SemiBold</vt:lpstr>
      <vt:lpstr>Calibri</vt:lpstr>
      <vt:lpstr>ערכת נושא Office</vt:lpstr>
      <vt:lpstr>Custom Design</vt:lpstr>
      <vt:lpstr>1_Custom Design</vt:lpstr>
      <vt:lpstr>1_ערכת נושא Office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avihai eliasi</dc:creator>
  <cp:lastModifiedBy>Allison</cp:lastModifiedBy>
  <cp:revision>1103</cp:revision>
  <cp:lastPrinted>2023-03-30T08:48:35Z</cp:lastPrinted>
  <dcterms:created xsi:type="dcterms:W3CDTF">2021-05-27T10:35:19Z</dcterms:created>
  <dcterms:modified xsi:type="dcterms:W3CDTF">2023-04-14T05:19:17Z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0x010100DD3E98D3D4219B41ABE185697B72D702</vt:lpwstr>
  </property>
</Properties>
</file>