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86_DA2175CA.xml" ContentType="application/vnd.ms-powerpoint.comments+xml"/>
  <Override PartName="/ppt/notesSlides/notesSlide3.xml" ContentType="application/vnd.openxmlformats-officedocument.presentationml.notesSlide+xml"/>
  <Override PartName="/ppt/comments/modernComment_2FD_F2EEE8A6.xml" ContentType="application/vnd.ms-powerpoint.comments+xml"/>
  <Override PartName="/ppt/notesSlides/notesSlide4.xml" ContentType="application/vnd.openxmlformats-officedocument.presentationml.notesSlide+xml"/>
  <Override PartName="/ppt/comments/modernComment_2D6_BB75B6DC.xml" ContentType="application/vnd.ms-powerpoint.comments+xml"/>
  <Override PartName="/ppt/notesSlides/notesSlide5.xml" ContentType="application/vnd.openxmlformats-officedocument.presentationml.notesSlide+xml"/>
  <Override PartName="/ppt/comments/modernComment_301_23A52AC3.xml" ContentType="application/vnd.ms-powerpoint.comments+xml"/>
  <Override PartName="/ppt/notesSlides/notesSlide6.xml" ContentType="application/vnd.openxmlformats-officedocument.presentationml.notesSlide+xml"/>
  <Override PartName="/ppt/comments/modernComment_2F9_5CB8DDCF.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305_F89A0622.xml" ContentType="application/vnd.ms-powerpoint.comments+xml"/>
  <Override PartName="/ppt/notesSlides/notesSlide11.xml" ContentType="application/vnd.openxmlformats-officedocument.presentationml.notesSlide+xml"/>
  <Override PartName="/ppt/comments/modernComment_28D_3C387383.xml" ContentType="application/vnd.ms-powerpoint.comment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omments/modernComment_2E7_42C3395A.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omments/modernComment_2CD_84149B37.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omments/modernComment_304_66534779.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omments/modernComment_2E9_A00CF2FE.xml" ContentType="application/vnd.ms-powerpoint.comment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omments/modernComment_2E0_FD9E600.xml" ContentType="application/vnd.ms-powerpoint.comment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omments/modernComment_2E2_B0EF2C3.xml" ContentType="application/vnd.ms-powerpoint.comment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omments/modernComment_2C6_1C1E1D1.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2EA_E857263F.xml" ContentType="application/vnd.ms-powerpoint.comment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comments/modernComment_2E5_A67D6470.xml" ContentType="application/vnd.ms-powerpoint.comment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omments/modernComment_2E6_AA164C78.xml" ContentType="application/vnd.ms-powerpoint.comment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2EF_4A2C5FB9.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2CA_4A527AE5.xml" ContentType="application/vnd.ms-powerpoint.comments+xml"/>
  <Override PartName="/ppt/notesSlides/notesSlide29.xml" ContentType="application/vnd.openxmlformats-officedocument.presentationml.notesSlide+xml"/>
  <Override PartName="/ppt/comments/modernComment_308_313AFA35.xml" ContentType="application/vnd.ms-powerpoint.comments+xml"/>
  <Override PartName="/ppt/notesSlides/notesSlide30.xml" ContentType="application/vnd.openxmlformats-officedocument.presentationml.notesSlide+xml"/>
  <Override PartName="/ppt/comments/modernComment_309_17E67774.xml" ContentType="application/vnd.ms-powerpoint.comments+xml"/>
  <Override PartName="/ppt/notesSlides/notesSlide31.xml" ContentType="application/vnd.openxmlformats-officedocument.presentationml.notesSlide+xml"/>
  <Override PartName="/ppt/comments/modernComment_307_867E7AF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4"/>
    <p:sldMasterId id="2147483660" r:id="rId5"/>
  </p:sldMasterIdLst>
  <p:notesMasterIdLst>
    <p:notesMasterId r:id="rId37"/>
  </p:notesMasterIdLst>
  <p:handoutMasterIdLst>
    <p:handoutMasterId r:id="rId38"/>
  </p:handoutMasterIdLst>
  <p:sldIdLst>
    <p:sldId id="258" r:id="rId6"/>
    <p:sldId id="390" r:id="rId7"/>
    <p:sldId id="765" r:id="rId8"/>
    <p:sldId id="726" r:id="rId9"/>
    <p:sldId id="769" r:id="rId10"/>
    <p:sldId id="761" r:id="rId11"/>
    <p:sldId id="763" r:id="rId12"/>
    <p:sldId id="724" r:id="rId13"/>
    <p:sldId id="774" r:id="rId14"/>
    <p:sldId id="773" r:id="rId15"/>
    <p:sldId id="653" r:id="rId16"/>
    <p:sldId id="657" r:id="rId17"/>
    <p:sldId id="743" r:id="rId18"/>
    <p:sldId id="717" r:id="rId19"/>
    <p:sldId id="744" r:id="rId20"/>
    <p:sldId id="772" r:id="rId21"/>
    <p:sldId id="745" r:id="rId22"/>
    <p:sldId id="736" r:id="rId23"/>
    <p:sldId id="738" r:id="rId24"/>
    <p:sldId id="710" r:id="rId25"/>
    <p:sldId id="739" r:id="rId26"/>
    <p:sldId id="746" r:id="rId27"/>
    <p:sldId id="741" r:id="rId28"/>
    <p:sldId id="742" r:id="rId29"/>
    <p:sldId id="770" r:id="rId30"/>
    <p:sldId id="751" r:id="rId31"/>
    <p:sldId id="757" r:id="rId32"/>
    <p:sldId id="714" r:id="rId33"/>
    <p:sldId id="776" r:id="rId34"/>
    <p:sldId id="777" r:id="rId35"/>
    <p:sldId id="775" r:id="rId36"/>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F71A9439-C99A-A349-1A24-13891C7ADFD5}" name="Noit Kadosh" initials="NK" userId="S::NoitK@cet.ac.il::a88fd2da-46ef-4d0a-a96f-6959a89f09b8" providerId="AD"/>
  <p188:author id="{5B7C3148-3A73-A08E-4614-0356EC7C60DE}" name="ALE editor" initials="ALE" userId="ALE editor" providerId="None"/>
  <p188:author id="{C14B6895-27AD-58B3-B4A0-4CE36647677E}" name="Tasneem Masri" initials="TM" userId="S::TasneemM@cet.ac.il::c9f7b723-5d18-4e7f-880f-1f101a54cd58" providerId="AD"/>
  <p188:author id="{DD10229C-F1ED-F3C4-D39A-2FF1926A8C6A}" name="Tal Mishaan Spiegel" initials="TMS" userId="S::talm@cet.ac.il::3b49d4d9-3b89-4d06-aedf-35a2972b16e6" providerId="AD"/>
  <p188:author id="{ED68FF9D-704C-32C0-762B-AB52A6F1D7CF}" name="Miri Goldberg" initials="MG" userId="S::MiriG@cet.ac.il::3ab4ac8b-0b46-4d55-9d73-19e66b186353" providerId="AD"/>
  <p188:author id="{FB3328A0-F013-F3B3-C99A-9FFA353D1EA3}" name="Tal Mishaan Spiegel" initials="TMS" userId="S::TalM@cet.ac.il::3b49d4d9-3b89-4d06-aedf-35a2972b16e6" providerId="AD"/>
  <p188:author id="{32D145CE-3CEA-5153-9B39-BF37DB1552C8}" name="Alona Tsirulnikov" initials="AT" userId="S::AlonaT@cet.ac.il::4bbafd77-0cd3-4d60-af1e-94ad4b8daf43" providerId="AD"/>
  <p188:author id="{1D7B81D6-9D3D-E923-EA06-B05BF7599A32}" name="Reoute Diamant" initials="RD" userId="S::ReouteD@cet.ac.il::be6a48ef-9416-48fa-89ef-aeff849bcc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imrit Slonim Franco" initials="SSF" lastIdx="2" clrIdx="0">
    <p:extLst>
      <p:ext uri="{19B8F6BF-5375-455C-9EA6-DF929625EA0E}">
        <p15:presenceInfo xmlns:p15="http://schemas.microsoft.com/office/powerpoint/2012/main" userId="S-1-5-21-606772748-477572614-688488514-18817" providerId="AD"/>
      </p:ext>
    </p:extLst>
  </p:cmAuthor>
  <p:cmAuthor id="2" name="Shimrit Slonim Franco" initials="SF" lastIdx="1" clrIdx="1">
    <p:extLst>
      <p:ext uri="{19B8F6BF-5375-455C-9EA6-DF929625EA0E}">
        <p15:presenceInfo xmlns:p15="http://schemas.microsoft.com/office/powerpoint/2012/main" userId="S::shimrits@cet.ac.il::9e9607ab-c139-44fc-b39b-884e37ca43d9" providerId="AD"/>
      </p:ext>
    </p:extLst>
  </p:cmAuthor>
  <p:cmAuthor id="3" name="Alona Tsirulnikov" initials="AT" lastIdx="2" clrIdx="2">
    <p:extLst>
      <p:ext uri="{19B8F6BF-5375-455C-9EA6-DF929625EA0E}">
        <p15:presenceInfo xmlns:p15="http://schemas.microsoft.com/office/powerpoint/2012/main" userId="S::alonat@cet.ac.il::4bbafd77-0cd3-4d60-af1e-94ad4b8daf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DC72"/>
    <a:srgbClr val="6AA5B5"/>
    <a:srgbClr val="A5A5A5"/>
    <a:srgbClr val="F9BC25"/>
    <a:srgbClr val="D9D9D9"/>
    <a:srgbClr val="36636F"/>
    <a:srgbClr val="9AB1B7"/>
    <a:srgbClr val="B4DE86"/>
    <a:srgbClr val="C8E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79" autoAdjust="0"/>
    <p:restoredTop sz="90012" autoAdjust="0"/>
  </p:normalViewPr>
  <p:slideViewPr>
    <p:cSldViewPr snapToGrid="0">
      <p:cViewPr>
        <p:scale>
          <a:sx n="100" d="100"/>
          <a:sy n="100" d="100"/>
        </p:scale>
        <p:origin x="23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492;&#1499;&#1513;&#1512;&#1514;%20&#1502;&#1504;&#1492;&#1497;&#1490;&#1493;&#151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492;&#1499;&#1513;&#1512;&#1514;%20&#1502;&#1504;&#1492;&#1497;&#1490;&#1493;&#151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492;&#1499;&#1513;&#1512;&#1514;%20&#1502;&#1504;&#1492;&#1497;&#1490;&#1493;&#1514;.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1;&#1492;&#1500;%20&#1497;&#1506;&#1491;%20&#1499;&#1500;&#1500;&#1497;%20&#1492;&#1499;&#1513;&#1512;&#1493;&#1514;%20&#1502;&#1511;&#1510;&#1493;&#1506;&#1497;&#1493;&#1514;.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1;&#1492;&#1500;%20&#1497;&#1506;&#1491;%20&#1499;&#1500;&#1500;&#1497;%20&#1492;&#1499;&#1513;&#1512;&#1493;&#1514;%20&#1502;&#1511;&#1510;&#1493;&#1506;&#1497;&#1493;&#151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1;&#1492;&#1500;%20&#1497;&#1506;&#1491;%20&#1499;&#1500;&#1500;&#1497;%20&#1512;&#1513;&#1493;&#1497;&#1493;&#1514;%20&#1506;&#1493;&#1490;&#1503;%20&#1492;&#1499;&#1513;&#1512;&#1493;&#1514;%20&#1502;&#1511;&#1510;&#1493;&#1506;&#1497;&#1493;&#1514;.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1;&#1492;&#1500;%20&#1497;&#1506;&#1491;%20&#1499;&#1500;&#1500;&#1497;%20&#1512;&#1513;&#1493;&#1497;&#1493;&#1514;%20&#1506;&#1493;&#1490;&#1503;%20&#1492;&#1499;&#1513;&#1512;&#1493;&#1514;%20&#1502;&#1511;&#1510;&#1493;&#1506;&#1497;&#1493;&#151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0;&#1493;&#1493;&#1514;&#1497;&#1501;%20&#1506;&#1497;&#1512;&#1493;&#1504;&#1497;&#1497;&#1501;%20&#1492;&#1499;&#1513;&#1512;&#1493;&#1514;%20&#1502;&#1511;&#1510;&#1493;&#1506;&#1497;&#1493;&#1514;%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0;&#1493;&#1493;&#1514;&#1497;&#1501;%20&#1506;&#1497;&#1512;&#1493;&#1504;&#1497;&#1497;&#1501;%20&#1492;&#1499;&#1513;&#1512;&#1493;&#1514;%20&#1502;&#1511;&#1510;&#1493;&#1506;&#1497;&#1493;&#1514;%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400" b="1" dirty="0"/>
              <a:t>Years in </a:t>
            </a:r>
          </a:p>
          <a:p>
            <a:pPr algn="ctr" rtl="1">
              <a:defRPr sz="1400" b="1"/>
            </a:pPr>
            <a:r>
              <a:rPr lang="en-US" sz="1400" b="1" dirty="0"/>
              <a:t>the field</a:t>
            </a:r>
            <a:br>
              <a:rPr lang="en-US" sz="1400" b="1" dirty="0"/>
            </a:br>
            <a:r>
              <a:rPr lang="en-US" sz="1400" b="1" dirty="0"/>
              <a:t>n=20</a:t>
            </a:r>
          </a:p>
        </c:rich>
      </c:tx>
      <c:layout>
        <c:manualLayout>
          <c:xMode val="edge"/>
          <c:yMode val="edge"/>
          <c:x val="0.17682431102362206"/>
          <c:y val="0.29963519053164378"/>
        </c:manualLayout>
      </c:layout>
      <c:overlay val="0"/>
      <c:spPr>
        <a:noFill/>
        <a:ln>
          <a:noFill/>
        </a:ln>
        <a:effectLst/>
      </c:spPr>
      <c:txPr>
        <a:bodyPr rot="0" spcFirstLastPara="1" vertOverflow="ellipsis" vert="horz" wrap="square" anchor="ctr" anchorCtr="1"/>
        <a:lstStyle/>
        <a:p>
          <a:pPr algn="ctr" rtl="1">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5.8689468503937012E-2"/>
          <c:y val="0.11000569725038127"/>
          <c:w val="0.45762130905511805"/>
          <c:h val="0.63867344384190416"/>
        </c:manualLayout>
      </c:layout>
      <c:doughnutChart>
        <c:varyColors val="1"/>
        <c:ser>
          <c:idx val="0"/>
          <c:order val="0"/>
          <c:tx>
            <c:strRef>
              <c:f>Sheet1!$B$1</c:f>
              <c:strCache>
                <c:ptCount val="1"/>
                <c:pt idx="0">
                  <c:v>שנות וותק בתחום (n=20)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14-4D5E-9053-F9549FBC9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14-4D5E-9053-F9549FBC92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14-4D5E-9053-F9549FBC92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14-4D5E-9053-F9549FBC928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עד שנתיים</c:v>
                </c:pt>
                <c:pt idx="1">
                  <c:v>3-4 שנות וותק</c:v>
                </c:pt>
                <c:pt idx="2">
                  <c:v>5-10 שנות וותק</c:v>
                </c:pt>
                <c:pt idx="3">
                  <c:v>מעל 10 שנות וותק</c:v>
                </c:pt>
              </c:strCache>
            </c:strRef>
          </c:cat>
          <c:val>
            <c:numRef>
              <c:f>Sheet1!$B$2:$B$5</c:f>
              <c:numCache>
                <c:formatCode>General</c:formatCode>
                <c:ptCount val="4"/>
                <c:pt idx="0">
                  <c:v>6</c:v>
                </c:pt>
                <c:pt idx="1">
                  <c:v>4</c:v>
                </c:pt>
                <c:pt idx="2">
                  <c:v>5</c:v>
                </c:pt>
                <c:pt idx="3">
                  <c:v>5</c:v>
                </c:pt>
              </c:numCache>
            </c:numRef>
          </c:val>
          <c:extLst>
            <c:ext xmlns:c16="http://schemas.microsoft.com/office/drawing/2014/chart" uri="{C3380CC4-5D6E-409C-BE32-E72D297353CC}">
              <c16:uniqueId val="{00000000-837A-4A33-99FA-F26E0A6DE355}"/>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i="0" baseline="0" dirty="0">
                <a:effectLst/>
              </a:rPr>
              <a:t>באיזו מידה נתרמת בכל אחד מההיבטים הבאים (</a:t>
            </a:r>
            <a:r>
              <a:rPr lang="en-US" sz="1100" b="1" i="0" baseline="0" dirty="0">
                <a:effectLst/>
              </a:rPr>
              <a:t>n=33</a:t>
            </a:r>
            <a:r>
              <a:rPr lang="he-IL" sz="1100" b="1" i="0" baseline="0" dirty="0">
                <a:effectLst/>
              </a:rPr>
              <a:t>)</a:t>
            </a:r>
            <a:endParaRPr lang="en-US" sz="1100" dirty="0">
              <a:effectLst/>
            </a:endParaRPr>
          </a:p>
          <a:p>
            <a:pPr>
              <a:defRPr sz="1200"/>
            </a:pPr>
            <a:r>
              <a:rPr lang="he-IL" sz="1100" b="0" i="0" baseline="0" dirty="0">
                <a:effectLst/>
              </a:rPr>
              <a:t>מוצג אחוז המשיבים במידה רבה-רבה מאוד</a:t>
            </a:r>
            <a:endParaRPr lang="en-US" sz="1100" b="0" dirty="0">
              <a:effectLst/>
            </a:endParaRPr>
          </a:p>
        </c:rich>
      </c:tx>
      <c:layout>
        <c:manualLayout>
          <c:xMode val="edge"/>
          <c:yMode val="edge"/>
          <c:x val="0.19962630569318346"/>
          <c:y val="2.30121219877865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5.142207934951392E-2"/>
          <c:y val="0.15269423215221659"/>
          <c:w val="0.8993844194810654"/>
          <c:h val="0.6255439353493984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'ידע ופרקטיקות'!$Y$19:$Y$21</c:f>
              <c:strCache>
                <c:ptCount val="3"/>
                <c:pt idx="0">
                  <c:v>הכלים והידע שרכשת ישמשו אותך בעבודתך בפועל, בחצי השנה הקרובה?</c:v>
                </c:pt>
                <c:pt idx="1">
                  <c:v>ההכשרה סיפקה עבורך ידע חדש, הרלוונטי לעבודתך? </c:v>
                </c:pt>
                <c:pt idx="2">
                  <c:v>ההכשרה סיפקה עבורך פרקטיקות ו/או כלים מעשיים שתוכל/י להשתמש בהם בעבודתך</c:v>
                </c:pt>
              </c:strCache>
            </c:strRef>
          </c:cat>
          <c:val>
            <c:numRef>
              <c:f>'ידע ופרקטיקות'!$Z$19:$Z$21</c:f>
              <c:numCache>
                <c:formatCode>0%</c:formatCode>
                <c:ptCount val="3"/>
                <c:pt idx="0">
                  <c:v>0.7</c:v>
                </c:pt>
                <c:pt idx="1">
                  <c:v>0.76</c:v>
                </c:pt>
                <c:pt idx="2">
                  <c:v>0.79</c:v>
                </c:pt>
              </c:numCache>
            </c:numRef>
          </c:val>
          <c:extLst>
            <c:ext xmlns:c16="http://schemas.microsoft.com/office/drawing/2014/chart" uri="{C3380CC4-5D6E-409C-BE32-E72D297353CC}">
              <c16:uniqueId val="{00000000-202F-4557-A6FE-632BC182E06A}"/>
            </c:ext>
          </c:extLst>
        </c:ser>
        <c:dLbls>
          <c:dLblPos val="outEnd"/>
          <c:showLegendKey val="0"/>
          <c:showVal val="1"/>
          <c:showCatName val="0"/>
          <c:showSerName val="0"/>
          <c:showPercent val="0"/>
          <c:showBubbleSize val="0"/>
        </c:dLbls>
        <c:gapWidth val="182"/>
        <c:axId val="566007984"/>
        <c:axId val="566012144"/>
      </c:barChart>
      <c:catAx>
        <c:axId val="566007984"/>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566012144"/>
        <c:crosses val="autoZero"/>
        <c:auto val="1"/>
        <c:lblAlgn val="ctr"/>
        <c:lblOffset val="100"/>
        <c:noMultiLvlLbl val="0"/>
      </c:catAx>
      <c:valAx>
        <c:axId val="566012144"/>
        <c:scaling>
          <c:orientation val="minMax"/>
          <c:max val="1"/>
        </c:scaling>
        <c:delete val="1"/>
        <c:axPos val="r"/>
        <c:numFmt formatCode="0%" sourceLinked="1"/>
        <c:majorTickMark val="out"/>
        <c:minorTickMark val="none"/>
        <c:tickLblPos val="nextTo"/>
        <c:crossAx val="5660079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הזדמנויות חדשות, שיתוף עמיתים והמלצות לאחרים (22=</a:t>
            </a:r>
            <a:r>
              <a:rPr lang="en-US" sz="1100" b="1" dirty="0"/>
              <a:t>N</a:t>
            </a:r>
            <a:r>
              <a:rPr lang="he-IL" sz="1100" b="1" dirty="0"/>
              <a:t>)</a:t>
            </a:r>
            <a:endParaRPr lang="en-IL" sz="1100" b="1" dirty="0"/>
          </a:p>
          <a:p>
            <a:pPr>
              <a:defRPr sz="1100"/>
            </a:pPr>
            <a:r>
              <a:rPr lang="he-IL" sz="1100" dirty="0"/>
              <a:t>מוצג אחוז המשיבים במידה רבה-רבה מאוד</a:t>
            </a:r>
            <a:endParaRPr lang="en-IL" sz="1100" dirty="0"/>
          </a:p>
        </c:rich>
      </c:tx>
      <c:layout>
        <c:manualLayout>
          <c:xMode val="edge"/>
          <c:yMode val="edge"/>
          <c:x val="0.12586164309121148"/>
          <c:y val="1.4804690289084892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
          <c:y val="0.27585525768306091"/>
          <c:w val="0.98666379797004855"/>
          <c:h val="0.4581445468176473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אמליץ על ההכשרה לאחרים</c:v>
                </c:pt>
                <c:pt idx="1">
                  <c:v>שיתפתי עמיתים שלא השתתפו בהכשרה במה שלמדתי</c:v>
                </c:pt>
                <c:pt idx="2">
                  <c:v>ההכשרה פתחה הזדמנויות חדשות לממשקי עבודה משותפים עם גורמים חדשים</c:v>
                </c:pt>
              </c:strCache>
            </c:strRef>
          </c:cat>
          <c:val>
            <c:numRef>
              <c:f>Sheet1!$B$2:$B$4</c:f>
              <c:numCache>
                <c:formatCode>0%</c:formatCode>
                <c:ptCount val="3"/>
                <c:pt idx="0">
                  <c:v>0.95</c:v>
                </c:pt>
                <c:pt idx="1">
                  <c:v>0.55000000000000004</c:v>
                </c:pt>
                <c:pt idx="2">
                  <c:v>0.5</c:v>
                </c:pt>
              </c:numCache>
            </c:numRef>
          </c:val>
          <c:extLst>
            <c:ext xmlns:c16="http://schemas.microsoft.com/office/drawing/2014/chart" uri="{C3380CC4-5D6E-409C-BE32-E72D297353CC}">
              <c16:uniqueId val="{00000000-91B7-429D-B8D1-FFBAC40C5C77}"/>
            </c:ext>
          </c:extLst>
        </c:ser>
        <c:dLbls>
          <c:showLegendKey val="0"/>
          <c:showVal val="0"/>
          <c:showCatName val="0"/>
          <c:showSerName val="0"/>
          <c:showPercent val="0"/>
          <c:showBubbleSize val="0"/>
        </c:dLbls>
        <c:gapWidth val="219"/>
        <c:overlap val="-27"/>
        <c:axId val="1894984255"/>
        <c:axId val="1894991455"/>
      </c:barChart>
      <c:catAx>
        <c:axId val="189498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894991455"/>
        <c:crosses val="autoZero"/>
        <c:auto val="1"/>
        <c:lblAlgn val="ctr"/>
        <c:lblOffset val="100"/>
        <c:noMultiLvlLbl val="0"/>
      </c:catAx>
      <c:valAx>
        <c:axId val="1894991455"/>
        <c:scaling>
          <c:orientation val="minMax"/>
        </c:scaling>
        <c:delete val="1"/>
        <c:axPos val="l"/>
        <c:numFmt formatCode="0%" sourceLinked="1"/>
        <c:majorTickMark val="none"/>
        <c:minorTickMark val="none"/>
        <c:tickLblPos val="nextTo"/>
        <c:crossAx val="1894984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000" b="0" dirty="0"/>
              <a:t>Complete </a:t>
            </a:r>
          </a:p>
          <a:p>
            <a:pPr algn="ctr" rtl="1">
              <a:defRPr sz="1400" b="1"/>
            </a:pPr>
            <a:r>
              <a:rPr lang="en-US" sz="1000" b="0" dirty="0"/>
              <a:t>feedback</a:t>
            </a:r>
            <a:r>
              <a:rPr lang="en-US" sz="1000" b="0" baseline="0" dirty="0"/>
              <a:t> </a:t>
            </a:r>
          </a:p>
          <a:p>
            <a:pPr algn="ctr" rtl="1">
              <a:defRPr sz="1400" b="1"/>
            </a:pPr>
            <a:r>
              <a:rPr lang="en-US" sz="1000" b="0" baseline="0" dirty="0"/>
              <a:t>responses </a:t>
            </a:r>
          </a:p>
          <a:p>
            <a:pPr algn="ctr" rtl="1">
              <a:defRPr sz="1400" b="1"/>
            </a:pPr>
            <a:r>
              <a:rPr lang="en-US" sz="1000" b="0" baseline="0" dirty="0"/>
              <a:t>by team affiliation </a:t>
            </a:r>
          </a:p>
          <a:p>
            <a:pPr algn="ctr" rtl="1">
              <a:defRPr sz="1400" b="1"/>
            </a:pPr>
            <a:r>
              <a:rPr lang="en-US" sz="1000" b="0" baseline="0" dirty="0"/>
              <a:t>N=71</a:t>
            </a:r>
            <a:endParaRPr lang="en-US" sz="1000" b="0" dirty="0"/>
          </a:p>
        </c:rich>
      </c:tx>
      <c:layout>
        <c:manualLayout>
          <c:xMode val="edge"/>
          <c:yMode val="edge"/>
          <c:x val="0.51071875"/>
          <c:y val="0.26910562097796958"/>
        </c:manualLayout>
      </c:layout>
      <c:overlay val="0"/>
      <c:spPr>
        <a:noFill/>
        <a:ln>
          <a:noFill/>
        </a:ln>
        <a:effectLst/>
      </c:spPr>
      <c:txPr>
        <a:bodyPr rot="0" spcFirstLastPara="1" vertOverflow="ellipsis" vert="horz" wrap="square" anchor="ctr" anchorCtr="1"/>
        <a:lstStyle/>
        <a:p>
          <a:pPr algn="ctr" rtl="1">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43056446850393698"/>
          <c:y val="0.11000569725038127"/>
          <c:w val="0.45762130905511805"/>
          <c:h val="0.63867344384190416"/>
        </c:manualLayout>
      </c:layout>
      <c:doughnutChart>
        <c:varyColors val="1"/>
        <c:ser>
          <c:idx val="0"/>
          <c:order val="0"/>
          <c:tx>
            <c:strRef>
              <c:f>Sheet1!$B$1</c:f>
              <c:strCache>
                <c:ptCount val="1"/>
                <c:pt idx="0">
                  <c:v>שנות וותק בתחום (n=20)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1C-4177-88FC-3B1EB0D93B2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1C-4177-88FC-3B1EB0D93B2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1C-4177-88FC-3B1EB0D93B2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1C-4177-88FC-3B1EB0D93B2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צוות מטה</c:v>
                </c:pt>
                <c:pt idx="1">
                  <c:v>צוות טירה</c:v>
                </c:pt>
                <c:pt idx="2">
                  <c:v>צוות אשדוד</c:v>
                </c:pt>
                <c:pt idx="3">
                  <c:v>צוות בית שמש</c:v>
                </c:pt>
              </c:strCache>
            </c:strRef>
          </c:cat>
          <c:val>
            <c:numRef>
              <c:f>Sheet1!$B$2:$B$5</c:f>
              <c:numCache>
                <c:formatCode>General</c:formatCode>
                <c:ptCount val="4"/>
                <c:pt idx="0">
                  <c:v>9</c:v>
                </c:pt>
                <c:pt idx="1">
                  <c:v>23</c:v>
                </c:pt>
                <c:pt idx="2">
                  <c:v>18</c:v>
                </c:pt>
                <c:pt idx="3">
                  <c:v>9</c:v>
                </c:pt>
              </c:numCache>
            </c:numRef>
          </c:val>
          <c:extLst>
            <c:ext xmlns:c16="http://schemas.microsoft.com/office/drawing/2014/chart" uri="{C3380CC4-5D6E-409C-BE32-E72D297353CC}">
              <c16:uniqueId val="{00000008-F41C-4177-88FC-3B1EB0D93B25}"/>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משוב סיכום הכשרה - שביעות רצון</a:t>
            </a:r>
            <a:r>
              <a:rPr lang="en-US" sz="1100" b="1" dirty="0"/>
              <a:t>*</a:t>
            </a:r>
            <a:r>
              <a:rPr lang="he-IL" sz="1100" b="1" dirty="0"/>
              <a:t> (</a:t>
            </a:r>
            <a:r>
              <a:rPr lang="en-US" sz="1100" b="1" dirty="0"/>
              <a:t>n=8</a:t>
            </a:r>
            <a:r>
              <a:rPr lang="he-IL" sz="1100" b="1" dirty="0"/>
              <a:t>)</a:t>
            </a:r>
            <a:br>
              <a:rPr lang="en-US" sz="1100" b="1" dirty="0"/>
            </a:br>
            <a:r>
              <a:rPr lang="he-IL" sz="1100" b="1" dirty="0"/>
              <a:t>מוצג אחוז משיבים במידה רבה-רבה מאוד</a:t>
            </a:r>
            <a:endParaRPr lang="en-US" sz="1100" b="1" dirty="0"/>
          </a:p>
        </c:rich>
      </c:tx>
      <c:layout>
        <c:manualLayout>
          <c:xMode val="edge"/>
          <c:yMode val="edge"/>
          <c:x val="9.4339144879991468E-2"/>
          <c:y val="1.7739337889689254E-2"/>
        </c:manualLayout>
      </c:layout>
      <c:overlay val="0"/>
      <c:spPr>
        <a:noFill/>
        <a:ln>
          <a:noFill/>
        </a:ln>
        <a:effectLst/>
      </c:spPr>
      <c:txPr>
        <a:bodyPr rot="0" spcFirstLastPara="1" vertOverflow="ellipsis" vert="horz" wrap="square" anchor="ctr" anchorCtr="1"/>
        <a:lstStyle/>
        <a:p>
          <a:pPr algn="ctr" rtl="1">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3.2304167248174649E-2"/>
          <c:y val="0.25009114108640174"/>
          <c:w val="0.94485095645298089"/>
          <c:h val="0.3636229780806856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'איכות ההנחייה'!$F$29:$F$32</c:f>
              <c:strCache>
                <c:ptCount val="4"/>
                <c:pt idx="0">
                  <c:v>פורמט ה-offsite  היה מוצלח </c:v>
                </c:pt>
                <c:pt idx="1">
                  <c:v>אשתמש בחומרי העזר, אם היו, לאחר הסדנה</c:v>
                </c:pt>
                <c:pt idx="2">
                  <c:v>מס' הרצאות/ משך כל מפגש היו באורך המתאים</c:v>
                </c:pt>
                <c:pt idx="3">
                  <c:v>חומרי העזר תרמו להבנת הנושא ותכני ההכשרה</c:v>
                </c:pt>
              </c:strCache>
            </c:strRef>
          </c:cat>
          <c:val>
            <c:numRef>
              <c:f>'איכות ההנחייה'!$G$29:$G$32</c:f>
              <c:numCache>
                <c:formatCode>General</c:formatCode>
                <c:ptCount val="4"/>
                <c:pt idx="0">
                  <c:v>5</c:v>
                </c:pt>
                <c:pt idx="1">
                  <c:v>6</c:v>
                </c:pt>
                <c:pt idx="2">
                  <c:v>7</c:v>
                </c:pt>
                <c:pt idx="3">
                  <c:v>8</c:v>
                </c:pt>
              </c:numCache>
            </c:numRef>
          </c:val>
          <c:extLst>
            <c:ext xmlns:c16="http://schemas.microsoft.com/office/drawing/2014/chart" uri="{C3380CC4-5D6E-409C-BE32-E72D297353CC}">
              <c16:uniqueId val="{00000000-013E-4BC1-9A2A-43F59591067B}"/>
            </c:ext>
          </c:extLst>
        </c:ser>
        <c:dLbls>
          <c:dLblPos val="outEnd"/>
          <c:showLegendKey val="0"/>
          <c:showVal val="1"/>
          <c:showCatName val="0"/>
          <c:showSerName val="0"/>
          <c:showPercent val="0"/>
          <c:showBubbleSize val="0"/>
        </c:dLbls>
        <c:gapWidth val="120"/>
        <c:overlap val="-27"/>
        <c:axId val="233292608"/>
        <c:axId val="233290944"/>
      </c:barChart>
      <c:catAx>
        <c:axId val="233292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33290944"/>
        <c:crosses val="autoZero"/>
        <c:auto val="1"/>
        <c:lblAlgn val="ctr"/>
        <c:lblOffset val="100"/>
        <c:noMultiLvlLbl val="0"/>
      </c:catAx>
      <c:valAx>
        <c:axId val="233290944"/>
        <c:scaling>
          <c:orientation val="minMax"/>
          <c:max val="8"/>
        </c:scaling>
        <c:delete val="1"/>
        <c:axPos val="r"/>
        <c:numFmt formatCode="General" sourceLinked="1"/>
        <c:majorTickMark val="none"/>
        <c:minorTickMark val="none"/>
        <c:tickLblPos val="nextTo"/>
        <c:crossAx val="233292608"/>
        <c:crosses val="autoZero"/>
        <c:crossBetween val="between"/>
      </c:valAx>
      <c:spPr>
        <a:noFill/>
        <a:ln w="25400">
          <a:noFill/>
        </a:ln>
        <a:effectLst/>
      </c:spPr>
    </c:plotArea>
    <c:plotVisOnly val="1"/>
    <c:dispBlanksAs val="gap"/>
    <c:showDLblsOverMax val="0"/>
  </c:chart>
  <c:spPr>
    <a:solidFill>
      <a:schemeClr val="accent4">
        <a:lumMod val="20000"/>
        <a:lumOff val="80000"/>
      </a:schemeClr>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תרומות ההכשרה (</a:t>
            </a:r>
            <a:r>
              <a:rPr lang="en-US" sz="1100" b="1" dirty="0"/>
              <a:t>n=8</a:t>
            </a:r>
            <a:r>
              <a:rPr lang="he-IL" sz="1100" b="1" dirty="0"/>
              <a:t>)</a:t>
            </a:r>
            <a:endParaRPr lang="en-US" sz="1100" b="1" dirty="0"/>
          </a:p>
          <a:p>
            <a:pPr>
              <a:defRPr sz="1100" b="1"/>
            </a:pPr>
            <a:r>
              <a:rPr lang="he-IL" sz="1100" b="1" dirty="0"/>
              <a:t>שאלת בחירה מרובה*</a:t>
            </a:r>
            <a:endParaRPr lang="en-US" sz="1100" b="1" dirty="0"/>
          </a:p>
        </c:rich>
      </c:tx>
      <c:layout>
        <c:manualLayout>
          <c:xMode val="edge"/>
          <c:yMode val="edge"/>
          <c:x val="0.45398548903488584"/>
          <c:y val="1.1133092750201931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7.1506629445162008E-3"/>
          <c:y val="0.20087163854646872"/>
          <c:w val="0.98435311553477256"/>
          <c:h val="0.3472306363966127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'משוב סיכום'!$J$25:$J$32</c:f>
              <c:strCache>
                <c:ptCount val="8"/>
                <c:pt idx="0">
                  <c:v>הרחבתי את ידיעותיי ביחס לתוכנית Urban95 והשפעותיה בישראל ובעולם</c:v>
                </c:pt>
                <c:pt idx="1">
                  <c:v>נפגשתי עם עמיתים למקצוע ולמדתי מהם</c:v>
                </c:pt>
                <c:pt idx="2">
                  <c:v>העמקתי את הידע שלי אודות צורכי הגיל הרך ומלוויהם</c:v>
                </c:pt>
                <c:pt idx="3">
                  <c:v>רכשתי כלים פרקטיים ליישום בעבודתי</c:v>
                </c:pt>
                <c:pt idx="4">
                  <c:v>יצרתי קשרים מקצועיים / עסקיים / חברתיים חדשים</c:v>
                </c:pt>
                <c:pt idx="5">
                  <c:v>קיבלתי ידע מקצועי חדש בתחומי העיסוק שלי</c:v>
                </c:pt>
                <c:pt idx="6">
                  <c:v>קיבלתי מוטיבציה ליישום רעיונות נוספים, ברוח תוכנית Urban95</c:v>
                </c:pt>
                <c:pt idx="7">
                  <c:v>ההכשרה עוררה בי השראה וחשבתי על רעיונות חדשים ליישום, ברוח תוכנית Urban95</c:v>
                </c:pt>
              </c:strCache>
            </c:strRef>
          </c:cat>
          <c:val>
            <c:numRef>
              <c:f>'משוב סיכום'!$K$25:$K$32</c:f>
              <c:numCache>
                <c:formatCode>0</c:formatCode>
                <c:ptCount val="8"/>
                <c:pt idx="0">
                  <c:v>2</c:v>
                </c:pt>
                <c:pt idx="1">
                  <c:v>4</c:v>
                </c:pt>
                <c:pt idx="2">
                  <c:v>4</c:v>
                </c:pt>
                <c:pt idx="3">
                  <c:v>5</c:v>
                </c:pt>
                <c:pt idx="4">
                  <c:v>5</c:v>
                </c:pt>
                <c:pt idx="5">
                  <c:v>6</c:v>
                </c:pt>
                <c:pt idx="6">
                  <c:v>6</c:v>
                </c:pt>
                <c:pt idx="7">
                  <c:v>7</c:v>
                </c:pt>
              </c:numCache>
            </c:numRef>
          </c:val>
          <c:extLst>
            <c:ext xmlns:c16="http://schemas.microsoft.com/office/drawing/2014/chart" uri="{C3380CC4-5D6E-409C-BE32-E72D297353CC}">
              <c16:uniqueId val="{00000000-44BA-40F0-8309-CE7372CC3D48}"/>
            </c:ext>
          </c:extLst>
        </c:ser>
        <c:dLbls>
          <c:dLblPos val="outEnd"/>
          <c:showLegendKey val="0"/>
          <c:showVal val="1"/>
          <c:showCatName val="0"/>
          <c:showSerName val="0"/>
          <c:showPercent val="0"/>
          <c:showBubbleSize val="0"/>
        </c:dLbls>
        <c:gapWidth val="120"/>
        <c:overlap val="-27"/>
        <c:axId val="1596621424"/>
        <c:axId val="1596606448"/>
      </c:barChart>
      <c:catAx>
        <c:axId val="159662142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596606448"/>
        <c:crosses val="autoZero"/>
        <c:auto val="1"/>
        <c:lblAlgn val="ctr"/>
        <c:lblOffset val="100"/>
        <c:noMultiLvlLbl val="0"/>
      </c:catAx>
      <c:valAx>
        <c:axId val="1596606448"/>
        <c:scaling>
          <c:orientation val="minMax"/>
        </c:scaling>
        <c:delete val="1"/>
        <c:axPos val="r"/>
        <c:numFmt formatCode="0" sourceLinked="1"/>
        <c:majorTickMark val="none"/>
        <c:minorTickMark val="none"/>
        <c:tickLblPos val="nextTo"/>
        <c:crossAx val="15966214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תרומות ההכשרות (</a:t>
            </a:r>
            <a:r>
              <a:rPr lang="en-US" sz="1100" b="1" dirty="0"/>
              <a:t>n=63</a:t>
            </a:r>
            <a:r>
              <a:rPr lang="he-IL" sz="1100" b="1" dirty="0"/>
              <a:t>)</a:t>
            </a:r>
          </a:p>
          <a:p>
            <a:pPr>
              <a:defRPr sz="1100" b="1"/>
            </a:pPr>
            <a:r>
              <a:rPr lang="he-IL" sz="1100" b="1" i="0" u="none" strike="noStrike" baseline="0" dirty="0">
                <a:effectLst/>
              </a:rPr>
              <a:t>מוצג אחוז משיבים במידה רבה-רבה מאוד</a:t>
            </a:r>
            <a:endParaRPr lang="he-IL" sz="1100" b="1" dirty="0"/>
          </a:p>
        </c:rich>
      </c:tx>
      <c:layout>
        <c:manualLayout>
          <c:xMode val="edge"/>
          <c:yMode val="edge"/>
          <c:x val="0.10240000290876389"/>
          <c:y val="7.544221314583534E-3"/>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1.453988051646315E-2"/>
          <c:y val="0.14085397813126271"/>
          <c:w val="0.98420691428173035"/>
          <c:h val="0.3944475323168898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'ידע חדש רלוונטי'!$J$29:$J$32</c:f>
              <c:strCache>
                <c:ptCount val="4"/>
                <c:pt idx="0">
                  <c:v>הכלים והידע שרכשתי ישמשו אותי בעבודתי בפועל, בחצי השנה הקרובה</c:v>
                </c:pt>
                <c:pt idx="1">
                  <c:v>ההכשרה סיפקה עבורי פרקטיקות ו/או כלים מעשיים שאוכל להשתמש בהם בעבודתי</c:v>
                </c:pt>
                <c:pt idx="2">
                  <c:v>ההכשרה סיפקה עבורי ידע חדש, הרלוונטי לעבודתך</c:v>
                </c:pt>
                <c:pt idx="3">
                  <c:v>צוות ההנחייה העביר את התכנים בצורה בהירה ומובנת</c:v>
                </c:pt>
              </c:strCache>
            </c:strRef>
          </c:cat>
          <c:val>
            <c:numRef>
              <c:f>'ידע חדש רלוונטי'!$K$29:$K$32</c:f>
              <c:numCache>
                <c:formatCode>0%</c:formatCode>
                <c:ptCount val="4"/>
                <c:pt idx="0">
                  <c:v>0.62</c:v>
                </c:pt>
                <c:pt idx="1">
                  <c:v>0.68</c:v>
                </c:pt>
                <c:pt idx="2">
                  <c:v>0.71</c:v>
                </c:pt>
                <c:pt idx="3">
                  <c:v>0.94</c:v>
                </c:pt>
              </c:numCache>
            </c:numRef>
          </c:val>
          <c:extLst>
            <c:ext xmlns:c16="http://schemas.microsoft.com/office/drawing/2014/chart" uri="{C3380CC4-5D6E-409C-BE32-E72D297353CC}">
              <c16:uniqueId val="{00000000-5DB9-4B1B-94B3-BC64F2D5A460}"/>
            </c:ext>
          </c:extLst>
        </c:ser>
        <c:dLbls>
          <c:dLblPos val="outEnd"/>
          <c:showLegendKey val="0"/>
          <c:showVal val="1"/>
          <c:showCatName val="0"/>
          <c:showSerName val="0"/>
          <c:showPercent val="0"/>
          <c:showBubbleSize val="0"/>
        </c:dLbls>
        <c:gapWidth val="120"/>
        <c:axId val="1575899216"/>
        <c:axId val="1806437344"/>
      </c:barChart>
      <c:catAx>
        <c:axId val="157589921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806437344"/>
        <c:crosses val="autoZero"/>
        <c:auto val="1"/>
        <c:lblAlgn val="ctr"/>
        <c:lblOffset val="100"/>
        <c:noMultiLvlLbl val="0"/>
      </c:catAx>
      <c:valAx>
        <c:axId val="1806437344"/>
        <c:scaling>
          <c:orientation val="minMax"/>
        </c:scaling>
        <c:delete val="1"/>
        <c:axPos val="r"/>
        <c:numFmt formatCode="0%" sourceLinked="1"/>
        <c:majorTickMark val="out"/>
        <c:minorTickMark val="none"/>
        <c:tickLblPos val="nextTo"/>
        <c:crossAx val="15758992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1">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200" b="1" dirty="0"/>
              <a:t>שביעות רצון (</a:t>
            </a:r>
            <a:r>
              <a:rPr lang="en-US" sz="1200" b="1" dirty="0"/>
              <a:t>n=20</a:t>
            </a:r>
            <a:r>
              <a:rPr lang="he-IL" sz="1200" b="1" dirty="0"/>
              <a:t>)</a:t>
            </a:r>
            <a:br>
              <a:rPr lang="en-US" sz="1200" b="1" dirty="0"/>
            </a:br>
            <a:r>
              <a:rPr lang="he-IL" sz="1200" b="0" dirty="0"/>
              <a:t>מוצג אחוז המשיבים במידה רבה-רבה מאוד</a:t>
            </a:r>
            <a:endParaRPr lang="en-US" sz="1200" b="0" dirty="0"/>
          </a:p>
        </c:rich>
      </c:tx>
      <c:layout>
        <c:manualLayout>
          <c:xMode val="edge"/>
          <c:yMode val="edge"/>
          <c:x val="0.12017742636257039"/>
          <c:y val="2.156537449885975E-2"/>
        </c:manualLayout>
      </c:layout>
      <c:overlay val="0"/>
      <c:spPr>
        <a:noFill/>
        <a:ln>
          <a:noFill/>
        </a:ln>
        <a:effectLst/>
      </c:spPr>
      <c:txPr>
        <a:bodyPr rot="0" spcFirstLastPara="1" vertOverflow="ellipsis" vert="horz" wrap="square" anchor="ctr" anchorCtr="1"/>
        <a:lstStyle/>
        <a:p>
          <a:pPr rtl="1">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3.2510963432264096E-2"/>
          <c:y val="0.26672949314184313"/>
          <c:w val="0.9690594086238814"/>
          <c:h val="0.5200067857201490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'משך הכשרה ופורמט'!$B$18:$B$19</c:f>
              <c:strCache>
                <c:ptCount val="2"/>
                <c:pt idx="0">
                  <c:v>באיזו מידה צוות ההנחייה העביר את התכנים בצורה בהירה ומובנת?</c:v>
                </c:pt>
                <c:pt idx="1">
                  <c:v>באיזו מידה פורמט ההכשרה (סיור/ יום עיון/ הרצאה / ובינר) היה מוצלח בעיניך?</c:v>
                </c:pt>
              </c:strCache>
            </c:strRef>
          </c:cat>
          <c:val>
            <c:numRef>
              <c:f>'משך הכשרה ופורמט'!$C$18:$C$19</c:f>
              <c:numCache>
                <c:formatCode>0%</c:formatCode>
                <c:ptCount val="2"/>
                <c:pt idx="0">
                  <c:v>0.9</c:v>
                </c:pt>
                <c:pt idx="1">
                  <c:v>0.95</c:v>
                </c:pt>
              </c:numCache>
            </c:numRef>
          </c:val>
          <c:extLst>
            <c:ext xmlns:c16="http://schemas.microsoft.com/office/drawing/2014/chart" uri="{C3380CC4-5D6E-409C-BE32-E72D297353CC}">
              <c16:uniqueId val="{00000000-39EE-4C9D-92C4-61017DB19E83}"/>
            </c:ext>
          </c:extLst>
        </c:ser>
        <c:dLbls>
          <c:dLblPos val="outEnd"/>
          <c:showLegendKey val="0"/>
          <c:showVal val="1"/>
          <c:showCatName val="0"/>
          <c:showSerName val="0"/>
          <c:showPercent val="0"/>
          <c:showBubbleSize val="0"/>
        </c:dLbls>
        <c:gapWidth val="219"/>
        <c:overlap val="-27"/>
        <c:axId val="1416316255"/>
        <c:axId val="1126480271"/>
      </c:barChart>
      <c:catAx>
        <c:axId val="1416316255"/>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26480271"/>
        <c:crosses val="autoZero"/>
        <c:auto val="1"/>
        <c:lblAlgn val="ctr"/>
        <c:lblOffset val="100"/>
        <c:noMultiLvlLbl val="0"/>
      </c:catAx>
      <c:valAx>
        <c:axId val="1126480271"/>
        <c:scaling>
          <c:orientation val="minMax"/>
          <c:min val="0"/>
        </c:scaling>
        <c:delete val="1"/>
        <c:axPos val="r"/>
        <c:numFmt formatCode="0%" sourceLinked="1"/>
        <c:majorTickMark val="none"/>
        <c:minorTickMark val="none"/>
        <c:tickLblPos val="nextTo"/>
        <c:crossAx val="1416316255"/>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i="0" u="none" strike="noStrike" kern="1200" spc="0" baseline="0" dirty="0">
                <a:solidFill>
                  <a:prstClr val="black">
                    <a:lumMod val="65000"/>
                    <a:lumOff val="35000"/>
                  </a:prstClr>
                </a:solidFill>
                <a:latin typeface="Segoe UI" panose="020B0502040204020203" pitchFamily="34" charset="0"/>
                <a:ea typeface="+mn-ea"/>
                <a:cs typeface="Segoe UI" panose="020B0502040204020203" pitchFamily="34" charset="0"/>
              </a:rPr>
              <a:t>תרומות ההכשרה (</a:t>
            </a:r>
            <a:r>
              <a:rPr lang="en-US" sz="1100" b="1" i="0" u="none" strike="noStrike" kern="1200" spc="0" baseline="0" dirty="0">
                <a:solidFill>
                  <a:prstClr val="black">
                    <a:lumMod val="65000"/>
                    <a:lumOff val="35000"/>
                  </a:prstClr>
                </a:solidFill>
                <a:latin typeface="Segoe UI" panose="020B0502040204020203" pitchFamily="34" charset="0"/>
                <a:ea typeface="+mn-ea"/>
                <a:cs typeface="Segoe UI" panose="020B0502040204020203" pitchFamily="34" charset="0"/>
              </a:rPr>
              <a:t>n=20</a:t>
            </a:r>
            <a:r>
              <a:rPr lang="he-IL" sz="1100" b="1" i="0" u="none" strike="noStrike" kern="1200" spc="0" baseline="0" dirty="0">
                <a:solidFill>
                  <a:prstClr val="black">
                    <a:lumMod val="65000"/>
                    <a:lumOff val="35000"/>
                  </a:prstClr>
                </a:solidFill>
                <a:latin typeface="Segoe UI" panose="020B0502040204020203" pitchFamily="34" charset="0"/>
                <a:ea typeface="+mn-ea"/>
                <a:cs typeface="Segoe UI" panose="020B0502040204020203" pitchFamily="34" charset="0"/>
              </a:rPr>
              <a:t>)</a:t>
            </a:r>
          </a:p>
          <a:p>
            <a:pPr>
              <a:defRPr sz="1100"/>
            </a:pPr>
            <a:r>
              <a:rPr lang="he-IL" sz="1100" b="0" i="0" u="none" strike="noStrike" kern="1200" spc="0" baseline="0" dirty="0">
                <a:solidFill>
                  <a:prstClr val="black">
                    <a:lumMod val="65000"/>
                    <a:lumOff val="35000"/>
                  </a:prstClr>
                </a:solidFill>
                <a:latin typeface="Segoe UI" panose="020B0502040204020203" pitchFamily="34" charset="0"/>
                <a:ea typeface="+mn-ea"/>
                <a:cs typeface="Segoe UI" panose="020B0502040204020203" pitchFamily="34" charset="0"/>
              </a:rPr>
              <a:t>שאלת בחירה מרובה</a:t>
            </a:r>
          </a:p>
        </c:rich>
      </c:tx>
      <c:layout>
        <c:manualLayout>
          <c:xMode val="edge"/>
          <c:yMode val="edge"/>
          <c:x val="0.3696710378260788"/>
          <c:y val="2.40681716749204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7.3985928886367422E-3"/>
          <c:y val="2.7252583724310567E-2"/>
          <c:w val="0.98197174747558147"/>
          <c:h val="0.62186270710878178"/>
        </c:manualLayout>
      </c:layout>
      <c:barChart>
        <c:barDir val="col"/>
        <c:grouping val="clustered"/>
        <c:varyColors val="0"/>
        <c:ser>
          <c:idx val="0"/>
          <c:order val="0"/>
          <c:tx>
            <c:strRef>
              <c:f>'תרומות ההכשרה'!$N$2</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'תרומות ההכשרה'!$M$3:$M$10</c:f>
              <c:strCache>
                <c:ptCount val="8"/>
                <c:pt idx="0">
                  <c:v>יצרתי קשרים מקצועיים / עסקיים / חברתיים חדשים</c:v>
                </c:pt>
                <c:pt idx="1">
                  <c:v>רכשתי כלים פרקטיים ליישום בעבודתי</c:v>
                </c:pt>
                <c:pt idx="2">
                  <c:v>נפגשתי עם עמיתים למקצוע ולמדתי מהם</c:v>
                </c:pt>
                <c:pt idx="3">
                  <c:v>קיבלתי ידע מקצועי חדש בתחומי העיסוק שלי</c:v>
                </c:pt>
                <c:pt idx="4">
                  <c:v>קיבלתי מוטיבציה ליישום רעיונות נוספים, ברוח תוכנית Urban95</c:v>
                </c:pt>
                <c:pt idx="5">
                  <c:v>העמקתי את הידע שלי אודות צורכי הגיל הרך ומלוויהם</c:v>
                </c:pt>
                <c:pt idx="6">
                  <c:v>ההכשרה עוררה בי השראה וחשבתי על רעיונות חדשים ליישום, ברוח תוכנית Urban95</c:v>
                </c:pt>
                <c:pt idx="7">
                  <c:v>הרחבתי את ידיעותיי ביחס לתוכנית Urban95 והשפעותיה בישראל ובעולם</c:v>
                </c:pt>
              </c:strCache>
            </c:strRef>
          </c:cat>
          <c:val>
            <c:numRef>
              <c:f>'תרומות ההכשרה'!$N$3:$N$10</c:f>
              <c:numCache>
                <c:formatCode>0%</c:formatCode>
                <c:ptCount val="8"/>
                <c:pt idx="0">
                  <c:v>0.15</c:v>
                </c:pt>
                <c:pt idx="1">
                  <c:v>0.2</c:v>
                </c:pt>
                <c:pt idx="2">
                  <c:v>0.35</c:v>
                </c:pt>
                <c:pt idx="3">
                  <c:v>0.35</c:v>
                </c:pt>
                <c:pt idx="4">
                  <c:v>0.4</c:v>
                </c:pt>
                <c:pt idx="5">
                  <c:v>0.5</c:v>
                </c:pt>
                <c:pt idx="6">
                  <c:v>0.55000000000000004</c:v>
                </c:pt>
                <c:pt idx="7">
                  <c:v>0.7</c:v>
                </c:pt>
              </c:numCache>
            </c:numRef>
          </c:val>
          <c:extLst>
            <c:ext xmlns:c16="http://schemas.microsoft.com/office/drawing/2014/chart" uri="{C3380CC4-5D6E-409C-BE32-E72D297353CC}">
              <c16:uniqueId val="{00000000-D775-49FB-93C1-052E49B2D9A2}"/>
            </c:ext>
          </c:extLst>
        </c:ser>
        <c:dLbls>
          <c:dLblPos val="outEnd"/>
          <c:showLegendKey val="0"/>
          <c:showVal val="1"/>
          <c:showCatName val="0"/>
          <c:showSerName val="0"/>
          <c:showPercent val="0"/>
          <c:showBubbleSize val="0"/>
        </c:dLbls>
        <c:gapWidth val="120"/>
        <c:overlap val="-27"/>
        <c:axId val="1118219488"/>
        <c:axId val="1118228640"/>
      </c:barChart>
      <c:catAx>
        <c:axId val="111821948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18228640"/>
        <c:crosses val="autoZero"/>
        <c:auto val="1"/>
        <c:lblAlgn val="ctr"/>
        <c:lblOffset val="100"/>
        <c:noMultiLvlLbl val="0"/>
      </c:catAx>
      <c:valAx>
        <c:axId val="1118228640"/>
        <c:scaling>
          <c:orientation val="minMax"/>
          <c:max val="1"/>
        </c:scaling>
        <c:delete val="1"/>
        <c:axPos val="r"/>
        <c:numFmt formatCode="0%" sourceLinked="1"/>
        <c:majorTickMark val="none"/>
        <c:minorTickMark val="none"/>
        <c:tickLblPos val="nextTo"/>
        <c:crossAx val="1118219488"/>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i="0" u="none" strike="noStrike" kern="1200" spc="0" baseline="0" dirty="0">
                <a:solidFill>
                  <a:prstClr val="black">
                    <a:lumMod val="65000"/>
                    <a:lumOff val="35000"/>
                  </a:prstClr>
                </a:solidFill>
                <a:effectLst/>
                <a:latin typeface="Segoe UI" panose="020B0502040204020203" pitchFamily="34" charset="0"/>
                <a:ea typeface="+mn-ea"/>
                <a:cs typeface="Segoe UI" panose="020B0502040204020203" pitchFamily="34" charset="0"/>
              </a:rPr>
              <a:t>באיזו מידה נתרמת בכל אחד מההיבטים הבאים (</a:t>
            </a:r>
            <a:r>
              <a:rPr lang="en-US" sz="1100" b="1" i="0" u="none" strike="noStrike" kern="1200" spc="0" baseline="0" dirty="0">
                <a:solidFill>
                  <a:prstClr val="black">
                    <a:lumMod val="65000"/>
                    <a:lumOff val="35000"/>
                  </a:prstClr>
                </a:solidFill>
                <a:effectLst/>
                <a:latin typeface="Segoe UI" panose="020B0502040204020203" pitchFamily="34" charset="0"/>
                <a:ea typeface="+mn-ea"/>
                <a:cs typeface="Segoe UI" panose="020B0502040204020203" pitchFamily="34" charset="0"/>
              </a:rPr>
              <a:t>n=20</a:t>
            </a:r>
            <a:r>
              <a:rPr lang="he-IL" sz="1100" b="1" i="0" u="none" strike="noStrike" kern="1200" spc="0" baseline="0" dirty="0">
                <a:solidFill>
                  <a:prstClr val="black">
                    <a:lumMod val="65000"/>
                    <a:lumOff val="35000"/>
                  </a:prstClr>
                </a:solidFill>
                <a:effectLst/>
                <a:latin typeface="Segoe UI" panose="020B0502040204020203" pitchFamily="34" charset="0"/>
                <a:ea typeface="+mn-ea"/>
                <a:cs typeface="Segoe UI" panose="020B0502040204020203" pitchFamily="34" charset="0"/>
              </a:rPr>
              <a:t>)</a:t>
            </a:r>
          </a:p>
          <a:p>
            <a:pPr algn="ctr" rtl="1">
              <a:defRPr sz="1100"/>
            </a:pPr>
            <a:r>
              <a:rPr lang="he-IL" sz="1100" b="0" i="0" u="none" strike="noStrike" kern="1200" spc="0" baseline="0" dirty="0">
                <a:solidFill>
                  <a:prstClr val="black">
                    <a:lumMod val="65000"/>
                    <a:lumOff val="35000"/>
                  </a:prstClr>
                </a:solidFill>
                <a:effectLst/>
                <a:latin typeface="Segoe UI" panose="020B0502040204020203" pitchFamily="34" charset="0"/>
                <a:ea typeface="+mn-ea"/>
                <a:cs typeface="Segoe UI" panose="020B0502040204020203" pitchFamily="34" charset="0"/>
              </a:rPr>
              <a:t>מוצג אחוז </a:t>
            </a:r>
            <a:r>
              <a:rPr lang="he-IL" sz="1100" b="0" i="0" u="none" strike="noStrike" baseline="0" dirty="0">
                <a:effectLst/>
              </a:rPr>
              <a:t>המשיבים במידה רבה-רבה מאוד</a:t>
            </a:r>
            <a:endParaRPr lang="he-IL" sz="1100" b="0" dirty="0"/>
          </a:p>
        </c:rich>
      </c:tx>
      <c:layout>
        <c:manualLayout>
          <c:xMode val="edge"/>
          <c:yMode val="edge"/>
          <c:x val="0.23557978978337579"/>
          <c:y val="2.5560742992431738E-2"/>
        </c:manualLayout>
      </c:layout>
      <c:overlay val="0"/>
      <c:spPr>
        <a:noFill/>
        <a:ln>
          <a:noFill/>
        </a:ln>
        <a:effectLst/>
      </c:spPr>
      <c:txPr>
        <a:bodyPr rot="0" spcFirstLastPara="1" vertOverflow="ellipsis" vert="horz" wrap="square" anchor="ctr" anchorCtr="1"/>
        <a:lstStyle/>
        <a:p>
          <a:pPr algn="ctr" rtl="1">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8.5375176376421644E-3"/>
          <c:y val="0.10179247226055588"/>
          <c:w val="0.9740704189433228"/>
          <c:h val="0.6064105135830861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'ידע ופרקטיקות'!$I$1:$I$5</c:f>
              <c:strCache>
                <c:ptCount val="5"/>
                <c:pt idx="0">
                  <c:v>ההכשרה סיפקה פרקטיקות ו/או כלים מעשיים שתוכל/י להשתמש בהם בעבודתך</c:v>
                </c:pt>
                <c:pt idx="1">
                  <c:v>הכלים והידע שרכשת ישמשו אותך בעבודתך בפועל, בחצי השנה הקרובה</c:v>
                </c:pt>
                <c:pt idx="2">
                  <c:v>הכשרה סיפקה עבורך ידע חדש, הרלוונטי לעבודתך</c:v>
                </c:pt>
                <c:pt idx="3">
                  <c:v>ההכשרה פתחה בפניך הזדמנויות חדשות לממשקי עבודה משותפים עם גורמים חדשים</c:v>
                </c:pt>
                <c:pt idx="4">
                  <c:v>התחדד בעיניך הצורך לשלב את צרכי ותכני הגיל הרך במסגרת עבודתך המקצועית</c:v>
                </c:pt>
              </c:strCache>
            </c:strRef>
          </c:cat>
          <c:val>
            <c:numRef>
              <c:f>'ידע ופרקטיקות'!$J$1:$J$5</c:f>
              <c:numCache>
                <c:formatCode>0%</c:formatCode>
                <c:ptCount val="5"/>
                <c:pt idx="0">
                  <c:v>0.4</c:v>
                </c:pt>
                <c:pt idx="1">
                  <c:v>0.45</c:v>
                </c:pt>
                <c:pt idx="2">
                  <c:v>0.6</c:v>
                </c:pt>
                <c:pt idx="3">
                  <c:v>0.7</c:v>
                </c:pt>
                <c:pt idx="4">
                  <c:v>0.75</c:v>
                </c:pt>
              </c:numCache>
            </c:numRef>
          </c:val>
          <c:extLst>
            <c:ext xmlns:c16="http://schemas.microsoft.com/office/drawing/2014/chart" uri="{C3380CC4-5D6E-409C-BE32-E72D297353CC}">
              <c16:uniqueId val="{00000000-AD6E-47EC-91FA-0523F7E3DBEA}"/>
            </c:ext>
          </c:extLst>
        </c:ser>
        <c:dLbls>
          <c:dLblPos val="outEnd"/>
          <c:showLegendKey val="0"/>
          <c:showVal val="1"/>
          <c:showCatName val="0"/>
          <c:showSerName val="0"/>
          <c:showPercent val="0"/>
          <c:showBubbleSize val="0"/>
        </c:dLbls>
        <c:gapWidth val="182"/>
        <c:axId val="1381488880"/>
        <c:axId val="1381489296"/>
      </c:barChart>
      <c:catAx>
        <c:axId val="138148888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81489296"/>
        <c:crosses val="autoZero"/>
        <c:auto val="1"/>
        <c:lblAlgn val="ctr"/>
        <c:lblOffset val="100"/>
        <c:noMultiLvlLbl val="0"/>
      </c:catAx>
      <c:valAx>
        <c:axId val="1381489296"/>
        <c:scaling>
          <c:orientation val="minMax"/>
          <c:max val="1"/>
        </c:scaling>
        <c:delete val="1"/>
        <c:axPos val="r"/>
        <c:numFmt formatCode="0%" sourceLinked="1"/>
        <c:majorTickMark val="out"/>
        <c:minorTickMark val="none"/>
        <c:tickLblPos val="nextTo"/>
        <c:crossAx val="138148888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Years in </a:t>
            </a:r>
          </a:p>
          <a:p>
            <a:pPr>
              <a:defRPr/>
            </a:pPr>
            <a:r>
              <a:rPr lang="en-US" b="1" dirty="0"/>
              <a:t>the field</a:t>
            </a:r>
            <a:endParaRPr lang="he-IL" b="1" dirty="0"/>
          </a:p>
          <a:p>
            <a:pPr>
              <a:defRPr/>
            </a:pPr>
            <a:r>
              <a:rPr lang="en-US" b="1" dirty="0"/>
              <a:t>N = 18</a:t>
            </a:r>
            <a:endParaRPr lang="he-IL" b="1" dirty="0"/>
          </a:p>
        </c:rich>
      </c:tx>
      <c:layout>
        <c:manualLayout>
          <c:xMode val="edge"/>
          <c:yMode val="edge"/>
          <c:x val="0.35657633420822399"/>
          <c:y val="0.3796296296296296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434995625546807"/>
          <c:y val="0.16029345290172062"/>
          <c:w val="0.39741141732283469"/>
          <c:h val="0.66235236220472449"/>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4F-43A6-AE67-747C3EE5AB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4F-43A6-AE67-747C3EE5AB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E4F-43A6-AE67-747C3EE5AB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E4F-43A6-AE67-747C3EE5AB8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וותק!$J$4:$J$7</c:f>
              <c:strCache>
                <c:ptCount val="4"/>
                <c:pt idx="0">
                  <c:v>עד שנתיים</c:v>
                </c:pt>
                <c:pt idx="1">
                  <c:v>3-10 שנות וותק</c:v>
                </c:pt>
                <c:pt idx="2">
                  <c:v>11-20 שנות וותק</c:v>
                </c:pt>
                <c:pt idx="3">
                  <c:v>מעל 20 שנות וותק</c:v>
                </c:pt>
              </c:strCache>
            </c:strRef>
          </c:cat>
          <c:val>
            <c:numRef>
              <c:f>וותק!$K$4:$K$7</c:f>
              <c:numCache>
                <c:formatCode>General</c:formatCode>
                <c:ptCount val="4"/>
                <c:pt idx="0">
                  <c:v>4</c:v>
                </c:pt>
                <c:pt idx="1">
                  <c:v>3</c:v>
                </c:pt>
                <c:pt idx="2">
                  <c:v>4</c:v>
                </c:pt>
                <c:pt idx="3">
                  <c:v>7</c:v>
                </c:pt>
              </c:numCache>
            </c:numRef>
          </c:val>
          <c:extLst>
            <c:ext xmlns:c16="http://schemas.microsoft.com/office/drawing/2014/chart" uri="{C3380CC4-5D6E-409C-BE32-E72D297353CC}">
              <c16:uniqueId val="{00000008-0E4F-43A6-AE67-747C3EE5AB8B}"/>
            </c:ext>
          </c:extLst>
        </c:ser>
        <c:dLbls>
          <c:showLegendKey val="0"/>
          <c:showVal val="1"/>
          <c:showCatName val="0"/>
          <c:showSerName val="0"/>
          <c:showPercent val="0"/>
          <c:showBubbleSize val="0"/>
          <c:showLeaderLines val="1"/>
        </c:dLbls>
        <c:firstSliceAng val="36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i="0" baseline="0" dirty="0">
                <a:effectLst/>
              </a:rPr>
              <a:t>תרומות ההכשרה (</a:t>
            </a:r>
            <a:r>
              <a:rPr lang="en-US" sz="1100" b="1" i="0" baseline="0" dirty="0">
                <a:effectLst/>
              </a:rPr>
              <a:t>n=20</a:t>
            </a:r>
            <a:r>
              <a:rPr lang="he-IL" sz="1100" b="1" i="0" baseline="0" dirty="0">
                <a:effectLst/>
              </a:rPr>
              <a:t>)</a:t>
            </a:r>
            <a:endParaRPr lang="en-US" sz="1100" dirty="0">
              <a:effectLst/>
            </a:endParaRPr>
          </a:p>
          <a:p>
            <a:pPr>
              <a:defRPr sz="1200" b="1"/>
            </a:pPr>
            <a:r>
              <a:rPr lang="he-IL" sz="1100" b="0" i="0" baseline="0" dirty="0">
                <a:effectLst/>
              </a:rPr>
              <a:t>שאלת בחירה מרובה</a:t>
            </a:r>
            <a:endParaRPr lang="en-US" sz="1100" b="0" dirty="0">
              <a:effectLst/>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6.9978738272975819E-3"/>
          <c:y val="0.13486896504085577"/>
          <c:w val="0.98802611588977352"/>
          <c:h val="0.45073321447983355"/>
        </c:manualLayout>
      </c:layout>
      <c:barChart>
        <c:barDir val="col"/>
        <c:grouping val="clustered"/>
        <c:varyColors val="0"/>
        <c:ser>
          <c:idx val="0"/>
          <c:order val="0"/>
          <c:tx>
            <c:strRef>
              <c:f>'תרומות ההכשרה'!$L$3</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'תרומות ההכשרה'!$K$4:$K$11</c:f>
              <c:strCache>
                <c:ptCount val="8"/>
                <c:pt idx="0">
                  <c:v>יצרתי קשרים מקצועיים / עסקיים / חברתיים חדשים</c:v>
                </c:pt>
                <c:pt idx="1">
                  <c:v>נפגשתי עם עמיתים למקצוע ולמדתי מהם</c:v>
                </c:pt>
                <c:pt idx="2">
                  <c:v>רכשתי כלים פרקטיים ליישום בעבודתי</c:v>
                </c:pt>
                <c:pt idx="3">
                  <c:v>הרחבתי את ידיעותיי ביחס לתוכנית Urban95 והשפעותיה בישראל ובעולם</c:v>
                </c:pt>
                <c:pt idx="4">
                  <c:v>העמקתי את הידע שלי אודות צורכי הגיל הרך ומלוויהם</c:v>
                </c:pt>
                <c:pt idx="5">
                  <c:v>קיבלתי ידע מקצועי חדש בתחומי העיסוק שלי</c:v>
                </c:pt>
                <c:pt idx="6">
                  <c:v>קיבלתי מוטיבציה ליישום רעיונות נוספים, ברוח תוכנית Urban95</c:v>
                </c:pt>
                <c:pt idx="7">
                  <c:v>ההכשרה עוררה בי השראה וחשבתי על רעיונות חדשים ליישום, ברוח תוכנית Urban95</c:v>
                </c:pt>
              </c:strCache>
            </c:strRef>
          </c:cat>
          <c:val>
            <c:numRef>
              <c:f>'תרומות ההכשרה'!$L$4:$L$11</c:f>
              <c:numCache>
                <c:formatCode>0%</c:formatCode>
                <c:ptCount val="8"/>
                <c:pt idx="0">
                  <c:v>0.17</c:v>
                </c:pt>
                <c:pt idx="1">
                  <c:v>0.33</c:v>
                </c:pt>
                <c:pt idx="2">
                  <c:v>0.39</c:v>
                </c:pt>
                <c:pt idx="3">
                  <c:v>0.39</c:v>
                </c:pt>
                <c:pt idx="4">
                  <c:v>0.5</c:v>
                </c:pt>
                <c:pt idx="5">
                  <c:v>0.56000000000000005</c:v>
                </c:pt>
                <c:pt idx="6">
                  <c:v>0.67</c:v>
                </c:pt>
                <c:pt idx="7">
                  <c:v>0.72</c:v>
                </c:pt>
              </c:numCache>
            </c:numRef>
          </c:val>
          <c:extLst>
            <c:ext xmlns:c16="http://schemas.microsoft.com/office/drawing/2014/chart" uri="{C3380CC4-5D6E-409C-BE32-E72D297353CC}">
              <c16:uniqueId val="{00000000-637D-436A-ADAE-B265E5CAFBE2}"/>
            </c:ext>
          </c:extLst>
        </c:ser>
        <c:dLbls>
          <c:dLblPos val="outEnd"/>
          <c:showLegendKey val="0"/>
          <c:showVal val="1"/>
          <c:showCatName val="0"/>
          <c:showSerName val="0"/>
          <c:showPercent val="0"/>
          <c:showBubbleSize val="0"/>
        </c:dLbls>
        <c:gapWidth val="120"/>
        <c:overlap val="-27"/>
        <c:axId val="2023734368"/>
        <c:axId val="2023732288"/>
      </c:barChart>
      <c:catAx>
        <c:axId val="20237343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023732288"/>
        <c:crosses val="autoZero"/>
        <c:auto val="1"/>
        <c:lblAlgn val="ctr"/>
        <c:lblOffset val="100"/>
        <c:noMultiLvlLbl val="0"/>
      </c:catAx>
      <c:valAx>
        <c:axId val="2023732288"/>
        <c:scaling>
          <c:orientation val="minMax"/>
          <c:max val="1"/>
        </c:scaling>
        <c:delete val="1"/>
        <c:axPos val="r"/>
        <c:numFmt formatCode="0%" sourceLinked="1"/>
        <c:majorTickMark val="none"/>
        <c:minorTickMark val="none"/>
        <c:tickLblPos val="nextTo"/>
        <c:crossAx val="2023734368"/>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באיזו מידה נתרמת בכל אחד מההיבטים הבאים (</a:t>
            </a:r>
            <a:r>
              <a:rPr lang="en-US" sz="1100" b="1" dirty="0"/>
              <a:t>n=20</a:t>
            </a:r>
            <a:r>
              <a:rPr lang="he-IL" sz="1100" b="1" dirty="0"/>
              <a:t>)</a:t>
            </a:r>
            <a:endParaRPr lang="en-US" sz="1100" b="1" dirty="0"/>
          </a:p>
          <a:p>
            <a:pPr algn="ctr" rtl="1">
              <a:defRPr sz="1200" b="1"/>
            </a:pPr>
            <a:r>
              <a:rPr lang="he-IL" sz="1100" b="0" dirty="0"/>
              <a:t>מוצג אחוז המשיבים במידה רבה-רבה מאוד</a:t>
            </a:r>
            <a:endParaRPr lang="en-US" sz="1100" b="0" dirty="0"/>
          </a:p>
        </c:rich>
      </c:tx>
      <c:overlay val="0"/>
      <c:spPr>
        <a:noFill/>
        <a:ln>
          <a:noFill/>
        </a:ln>
        <a:effectLst/>
      </c:spPr>
      <c:txPr>
        <a:bodyPr rot="0" spcFirstLastPara="1" vertOverflow="ellipsis" vert="horz" wrap="square" anchor="ctr" anchorCtr="1"/>
        <a:lstStyle/>
        <a:p>
          <a:pPr algn="ctr" rtl="1">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4.4596637711191147E-3"/>
          <c:y val="0.22519608264391788"/>
          <c:w val="0.98449380439476764"/>
          <c:h val="0.5152922978274737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'ידע ופרקטיקות'!$J$4:$J$8</c:f>
              <c:strCache>
                <c:ptCount val="5"/>
                <c:pt idx="0">
                  <c:v>ההכשרה פתחה בפניך הזדמנויות חדשות לממשקי עבודה משותפים עם גורמים חדשים</c:v>
                </c:pt>
                <c:pt idx="1">
                  <c:v>ההכשרה סיפקה עבורך פרקטיקות ו/או כלים מעשיים שתוכל/י להשתמש בהם בעבודתך</c:v>
                </c:pt>
                <c:pt idx="2">
                  <c:v>הכלים והידע שרכשת ישמשו אותך בעבודתך בפועל, בחצי השנה הקרובה</c:v>
                </c:pt>
                <c:pt idx="3">
                  <c:v>התחדד בעיניך הצורך לשלב את צרכי ותכני הגיל הרך במסגרת עבודתך המקצועית</c:v>
                </c:pt>
                <c:pt idx="4">
                  <c:v>ההכשרה סיפקה עבורך ידע חדש, הרלוונטי לעבודתך </c:v>
                </c:pt>
              </c:strCache>
            </c:strRef>
          </c:cat>
          <c:val>
            <c:numRef>
              <c:f>'ידע ופרקטיקות'!$K$4:$K$8</c:f>
              <c:numCache>
                <c:formatCode>0%</c:formatCode>
                <c:ptCount val="5"/>
                <c:pt idx="0">
                  <c:v>0.72</c:v>
                </c:pt>
                <c:pt idx="1">
                  <c:v>0.78</c:v>
                </c:pt>
                <c:pt idx="2">
                  <c:v>0.83</c:v>
                </c:pt>
                <c:pt idx="3">
                  <c:v>0.89</c:v>
                </c:pt>
                <c:pt idx="4">
                  <c:v>0.94</c:v>
                </c:pt>
              </c:numCache>
            </c:numRef>
          </c:val>
          <c:extLst>
            <c:ext xmlns:c16="http://schemas.microsoft.com/office/drawing/2014/chart" uri="{C3380CC4-5D6E-409C-BE32-E72D297353CC}">
              <c16:uniqueId val="{00000000-B9BE-4696-A0BC-29EA7E830E6F}"/>
            </c:ext>
          </c:extLst>
        </c:ser>
        <c:dLbls>
          <c:dLblPos val="outEnd"/>
          <c:showLegendKey val="0"/>
          <c:showVal val="1"/>
          <c:showCatName val="0"/>
          <c:showSerName val="0"/>
          <c:showPercent val="0"/>
          <c:showBubbleSize val="0"/>
        </c:dLbls>
        <c:gapWidth val="182"/>
        <c:axId val="1749103360"/>
        <c:axId val="1749106688"/>
      </c:barChart>
      <c:catAx>
        <c:axId val="17491033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749106688"/>
        <c:crosses val="autoZero"/>
        <c:auto val="1"/>
        <c:lblAlgn val="ctr"/>
        <c:lblOffset val="100"/>
        <c:noMultiLvlLbl val="0"/>
      </c:catAx>
      <c:valAx>
        <c:axId val="1749106688"/>
        <c:scaling>
          <c:orientation val="minMax"/>
        </c:scaling>
        <c:delete val="1"/>
        <c:axPos val="r"/>
        <c:numFmt formatCode="0%" sourceLinked="1"/>
        <c:majorTickMark val="out"/>
        <c:minorTickMark val="none"/>
        <c:tickLblPos val="nextTo"/>
        <c:crossAx val="174910336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200" b="1" i="0" baseline="0" dirty="0">
                <a:effectLst/>
              </a:rPr>
              <a:t>שביעות רצון (</a:t>
            </a:r>
            <a:r>
              <a:rPr lang="en-US" sz="1200" b="1" i="0" baseline="0" dirty="0">
                <a:effectLst/>
              </a:rPr>
              <a:t>n=33</a:t>
            </a:r>
            <a:r>
              <a:rPr lang="he-IL" sz="1200" b="1" i="0" baseline="0" dirty="0">
                <a:effectLst/>
              </a:rPr>
              <a:t>)</a:t>
            </a:r>
            <a:br>
              <a:rPr lang="en-US" sz="1200" b="1" i="0" baseline="0" dirty="0">
                <a:effectLst/>
              </a:rPr>
            </a:br>
            <a:r>
              <a:rPr lang="he-IL" sz="1200" b="1" i="0" baseline="0" dirty="0">
                <a:effectLst/>
              </a:rPr>
              <a:t>מוצג אחוז המשיבים במידה רבה-רבה מאוד</a:t>
            </a:r>
            <a:endParaRPr lang="en-US"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2.4645959121227773E-2"/>
          <c:y val="0.24399500222248396"/>
          <c:w val="0.9507080817575444"/>
          <c:h val="0.4269077997645528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'משך ההכשרה ופורמט'!$A$23:$A$27</c:f>
              <c:strCache>
                <c:ptCount val="5"/>
                <c:pt idx="0">
                  <c:v>באיזו מידה פורמט ההכשרה (סיור/ יום עיון/ הרצאה / ובינר) היה מוצלח בעיניך?</c:v>
                </c:pt>
                <c:pt idx="1">
                  <c:v>ההכשרה (מס' המפגשים/ משך המפגש) היתה באורך המתאים</c:v>
                </c:pt>
                <c:pt idx="2">
                  <c:v>באיזו מידה צוות ההנחייה העביר את התכנים בצורה בהירה ומובנת?</c:v>
                </c:pt>
                <c:pt idx="3">
                  <c:v>באיזו מידה חומרי העזר תרמו להבנת הנושא ותכני ההכשרה?</c:v>
                </c:pt>
                <c:pt idx="4">
                  <c:v>באיזו מידה השתמשת בחומרי העזר, אם היו, לאחר ההכשרה?</c:v>
                </c:pt>
              </c:strCache>
            </c:strRef>
          </c:cat>
          <c:val>
            <c:numRef>
              <c:f>'משך ההכשרה ופורמט'!$B$23:$B$27</c:f>
              <c:numCache>
                <c:formatCode>0%</c:formatCode>
                <c:ptCount val="5"/>
                <c:pt idx="0">
                  <c:v>0.97</c:v>
                </c:pt>
                <c:pt idx="1">
                  <c:v>0.91</c:v>
                </c:pt>
                <c:pt idx="2">
                  <c:v>0.91</c:v>
                </c:pt>
                <c:pt idx="3">
                  <c:v>0.88</c:v>
                </c:pt>
                <c:pt idx="4">
                  <c:v>0.64</c:v>
                </c:pt>
              </c:numCache>
            </c:numRef>
          </c:val>
          <c:extLst>
            <c:ext xmlns:c16="http://schemas.microsoft.com/office/drawing/2014/chart" uri="{C3380CC4-5D6E-409C-BE32-E72D297353CC}">
              <c16:uniqueId val="{00000000-E6DE-4CE8-9901-3F48748DC9BB}"/>
            </c:ext>
          </c:extLst>
        </c:ser>
        <c:dLbls>
          <c:dLblPos val="outEnd"/>
          <c:showLegendKey val="0"/>
          <c:showVal val="1"/>
          <c:showCatName val="0"/>
          <c:showSerName val="0"/>
          <c:showPercent val="0"/>
          <c:showBubbleSize val="0"/>
        </c:dLbls>
        <c:gapWidth val="219"/>
        <c:overlap val="-27"/>
        <c:axId val="1115248704"/>
        <c:axId val="1115236224"/>
      </c:barChart>
      <c:catAx>
        <c:axId val="111524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15236224"/>
        <c:crosses val="autoZero"/>
        <c:auto val="1"/>
        <c:lblAlgn val="ctr"/>
        <c:lblOffset val="100"/>
        <c:noMultiLvlLbl val="0"/>
      </c:catAx>
      <c:valAx>
        <c:axId val="1115236224"/>
        <c:scaling>
          <c:orientation val="minMax"/>
          <c:max val="1"/>
        </c:scaling>
        <c:delete val="1"/>
        <c:axPos val="l"/>
        <c:numFmt formatCode="0%" sourceLinked="1"/>
        <c:majorTickMark val="none"/>
        <c:minorTickMark val="none"/>
        <c:tickLblPos val="nextTo"/>
        <c:crossAx val="111524870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תרומות ההכשרה (</a:t>
            </a:r>
            <a:r>
              <a:rPr lang="en-US" sz="1100" b="1" dirty="0"/>
              <a:t>n=33</a:t>
            </a:r>
            <a:r>
              <a:rPr lang="he-IL" sz="1100" b="1" dirty="0"/>
              <a:t>)</a:t>
            </a:r>
            <a:endParaRPr lang="en-US" sz="1100" b="1" dirty="0"/>
          </a:p>
          <a:p>
            <a:pPr>
              <a:defRPr sz="1200" b="1"/>
            </a:pPr>
            <a:r>
              <a:rPr lang="he-IL" sz="1100" b="0" dirty="0"/>
              <a:t>שאלת בחירה מרובה</a:t>
            </a:r>
            <a:endParaRPr lang="en-US" sz="1100" b="0"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1.92001980532237E-3"/>
          <c:y val="9.7592734742666817E-2"/>
          <c:w val="0.71733106239039413"/>
          <c:h val="0.52057936500190316"/>
        </c:manualLayout>
      </c:layout>
      <c:barChart>
        <c:barDir val="col"/>
        <c:grouping val="clustered"/>
        <c:varyColors val="0"/>
        <c:ser>
          <c:idx val="0"/>
          <c:order val="0"/>
          <c:tx>
            <c:strRef>
              <c:f>'תרומת ההכשרה'!$V$3</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'תרומת ההכשרה'!$U$4:$U$11</c:f>
              <c:strCache>
                <c:ptCount val="8"/>
                <c:pt idx="0">
                  <c:v>יצרתי קשרים מקצועיים / עסקיים / חברתיים חדשים</c:v>
                </c:pt>
                <c:pt idx="1">
                  <c:v>העמקתי את הידע שלי אודות צורכי הגיל הרך ומלוויהם</c:v>
                </c:pt>
                <c:pt idx="2">
                  <c:v>הרחבתי את ידיעותיי ביחס לתוכנית Urban95 והשפעותיה בישראל ובעולם</c:v>
                </c:pt>
                <c:pt idx="3">
                  <c:v>קיבלתי ידע מקצועי חדש בתחומי העיסוק שלי</c:v>
                </c:pt>
                <c:pt idx="4">
                  <c:v>נפגשתי עם עמיתים למקצוע ולמדתי מהם</c:v>
                </c:pt>
                <c:pt idx="5">
                  <c:v>ההכשרה עוררה בי השראה וחשבתי על רעיונות חדשים ליישום, ברוח תוכנית Urban95</c:v>
                </c:pt>
                <c:pt idx="6">
                  <c:v>קיבלתי מוטיבציה ליישום רעיונות נוספים, ברוח תוכנית Urban95</c:v>
                </c:pt>
                <c:pt idx="7">
                  <c:v>רכשתי כלים פרקטיים ליישום בעבודתי</c:v>
                </c:pt>
              </c:strCache>
            </c:strRef>
          </c:cat>
          <c:val>
            <c:numRef>
              <c:f>'תרומת ההכשרה'!$V$4:$V$11</c:f>
              <c:numCache>
                <c:formatCode>0%</c:formatCode>
                <c:ptCount val="8"/>
                <c:pt idx="0">
                  <c:v>0.18</c:v>
                </c:pt>
                <c:pt idx="1">
                  <c:v>0.18</c:v>
                </c:pt>
                <c:pt idx="2">
                  <c:v>0.24</c:v>
                </c:pt>
                <c:pt idx="3">
                  <c:v>0.3</c:v>
                </c:pt>
                <c:pt idx="4">
                  <c:v>0.45</c:v>
                </c:pt>
                <c:pt idx="5">
                  <c:v>0.48</c:v>
                </c:pt>
                <c:pt idx="6">
                  <c:v>0.48</c:v>
                </c:pt>
                <c:pt idx="7">
                  <c:v>0.73</c:v>
                </c:pt>
              </c:numCache>
            </c:numRef>
          </c:val>
          <c:extLst>
            <c:ext xmlns:c16="http://schemas.microsoft.com/office/drawing/2014/chart" uri="{C3380CC4-5D6E-409C-BE32-E72D297353CC}">
              <c16:uniqueId val="{00000000-B366-482F-86A8-899080E7E167}"/>
            </c:ext>
          </c:extLst>
        </c:ser>
        <c:dLbls>
          <c:dLblPos val="outEnd"/>
          <c:showLegendKey val="0"/>
          <c:showVal val="1"/>
          <c:showCatName val="0"/>
          <c:showSerName val="0"/>
          <c:showPercent val="0"/>
          <c:showBubbleSize val="0"/>
        </c:dLbls>
        <c:gapWidth val="120"/>
        <c:overlap val="-27"/>
        <c:axId val="407140847"/>
        <c:axId val="407130031"/>
      </c:barChart>
      <c:catAx>
        <c:axId val="407140847"/>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407130031"/>
        <c:crosses val="autoZero"/>
        <c:auto val="1"/>
        <c:lblAlgn val="ctr"/>
        <c:lblOffset val="100"/>
        <c:noMultiLvlLbl val="0"/>
      </c:catAx>
      <c:valAx>
        <c:axId val="407130031"/>
        <c:scaling>
          <c:orientation val="minMax"/>
          <c:max val="1"/>
        </c:scaling>
        <c:delete val="1"/>
        <c:axPos val="r"/>
        <c:numFmt formatCode="0%" sourceLinked="1"/>
        <c:majorTickMark val="none"/>
        <c:minorTickMark val="none"/>
        <c:tickLblPos val="nextTo"/>
        <c:crossAx val="407140847"/>
        <c:crosses val="autoZero"/>
        <c:crossBetween val="between"/>
      </c:valAx>
      <c:spPr>
        <a:noFill/>
        <a:ln>
          <a:noFill/>
        </a:ln>
        <a:effectLst/>
      </c:spPr>
    </c:plotArea>
    <c:plotVisOnly val="1"/>
    <c:dispBlanksAs val="gap"/>
    <c:showDLblsOverMax val="0"/>
  </c:chart>
  <c:spPr>
    <a:solidFill>
      <a:srgbClr val="FFC000">
        <a:lumMod val="20000"/>
        <a:lumOff val="80000"/>
      </a:srgbClr>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86_DA2175CA.xml><?xml version="1.0" encoding="utf-8"?>
<p188:cmLst xmlns:a="http://schemas.openxmlformats.org/drawingml/2006/main" xmlns:r="http://schemas.openxmlformats.org/officeDocument/2006/relationships" xmlns:p188="http://schemas.microsoft.com/office/powerpoint/2018/8/main">
  <p188:cm id="{9578C778-5307-42E5-A49E-8E80B870148B}" authorId="{32D145CE-3CEA-5153-9B39-BF37DB1552C8}" created="2023-05-03T08:32:18.899">
    <pc:sldMkLst xmlns:pc="http://schemas.microsoft.com/office/powerpoint/2013/main/command">
      <pc:docMk/>
      <pc:sldMk cId="3659625930" sldId="390"/>
    </pc:sldMkLst>
    <p188:txBody>
      <a:bodyPr/>
      <a:lstStyle/>
      <a:p>
        <a:r>
          <a:rPr lang="en-IL"/>
          <a:t>שקף לא לתרגום</a:t>
        </a:r>
      </a:p>
    </p188:txBody>
  </p188:cm>
</p188:cmLst>
</file>

<file path=ppt/comments/modernComment_28D_3C387383.xml><?xml version="1.0" encoding="utf-8"?>
<p188:cmLst xmlns:a="http://schemas.openxmlformats.org/drawingml/2006/main" xmlns:r="http://schemas.openxmlformats.org/officeDocument/2006/relationships" xmlns:p188="http://schemas.microsoft.com/office/powerpoint/2018/8/main">
  <p188:cm id="{AAC1DD5F-035D-4A87-99AA-285F7771B361}" authorId="{32D145CE-3CEA-5153-9B39-BF37DB1552C8}" created="2023-05-11T13:43:12.003">
    <ac:txMkLst xmlns:ac="http://schemas.microsoft.com/office/drawing/2013/main/command">
      <pc:docMk xmlns:pc="http://schemas.microsoft.com/office/powerpoint/2013/main/command"/>
      <pc:sldMk xmlns:pc="http://schemas.microsoft.com/office/powerpoint/2013/main/command" cId="1010332547" sldId="653"/>
      <ac:spMk id="10" creationId="{E4D41CD6-9D90-CF97-892D-35DC9A028399}"/>
      <ac:txMk cp="587" len="9">
        <ac:context len="1092" hash="242751700"/>
      </ac:txMk>
    </ac:txMkLst>
    <p188:pos x="3015260" y="1491122"/>
    <p188:txBody>
      <a:bodyPr/>
      <a:lstStyle/>
      <a:p>
        <a:r>
          <a:rPr lang="en-IL"/>
          <a:t>תפוקות - outputs
תוצאות outcomes</a:t>
        </a:r>
      </a:p>
    </p188:txBody>
  </p188:cm>
  <p188:cm id="{70961D36-522A-49BA-811B-482CC249F70A}" authorId="{5B7C3148-3A73-A08E-4614-0356EC7C60DE}" created="2023-05-14T07:24:16.203">
    <pc:sldMkLst xmlns:pc="http://schemas.microsoft.com/office/powerpoint/2013/main/command">
      <pc:docMk/>
      <pc:sldMk cId="1010332547" sldId="653"/>
    </pc:sldMkLst>
    <p188:txBody>
      <a:bodyPr/>
      <a:lstStyle/>
      <a:p>
        <a:r>
          <a:rPr lang="en-US"/>
          <a:t>Translation was reviewed through this slide</a:t>
        </a:r>
      </a:p>
    </p188:txBody>
  </p188:cm>
</p188:cmLst>
</file>

<file path=ppt/comments/modernComment_2C6_1C1E1D1.xml><?xml version="1.0" encoding="utf-8"?>
<p188:cmLst xmlns:a="http://schemas.openxmlformats.org/drawingml/2006/main" xmlns:r="http://schemas.openxmlformats.org/officeDocument/2006/relationships" xmlns:p188="http://schemas.microsoft.com/office/powerpoint/2018/8/main">
  <p188:cm id="{C52566DC-2E55-4DC0-94F1-A05D29D575DA}" authorId="{32D145CE-3CEA-5153-9B39-BF37DB1552C8}" created="2023-05-03T08:35:03.502">
    <pc:sldMkLst xmlns:pc="http://schemas.microsoft.com/office/powerpoint/2013/main/command">
      <pc:docMk/>
      <pc:sldMk cId="29483473" sldId="710"/>
    </pc:sldMkLst>
    <p188:txBody>
      <a:bodyPr/>
      <a:lstStyle/>
      <a:p>
        <a:r>
          <a:rPr lang="en-IL"/>
          <a:t>לתרגם רק את המסקנות בתכלת</a:t>
        </a:r>
      </a:p>
    </p188:txBody>
  </p188:cm>
</p188:cmLst>
</file>

<file path=ppt/comments/modernComment_2CA_4A527AE5.xml><?xml version="1.0" encoding="utf-8"?>
<p188:cmLst xmlns:a="http://schemas.openxmlformats.org/drawingml/2006/main" xmlns:r="http://schemas.openxmlformats.org/officeDocument/2006/relationships" xmlns:p188="http://schemas.microsoft.com/office/powerpoint/2018/8/main">
  <p188:cm id="{4EA9DD54-2A5A-4569-9134-F22EFED890D0}" authorId="{32D145CE-3CEA-5153-9B39-BF37DB1552C8}" created="2023-05-03T08:50:13.140">
    <pc:sldMkLst xmlns:pc="http://schemas.microsoft.com/office/powerpoint/2013/main/command">
      <pc:docMk/>
      <pc:sldMk cId="1246919397" sldId="714"/>
    </pc:sldMkLst>
    <p188:txBody>
      <a:bodyPr/>
      <a:lstStyle/>
      <a:p>
        <a:r>
          <a:rPr lang="en-IL"/>
          <a:t>שקף לא לתרגום</a:t>
        </a:r>
      </a:p>
    </p188:txBody>
  </p188:cm>
</p188:cmLst>
</file>

<file path=ppt/comments/modernComment_2CD_84149B37.xml><?xml version="1.0" encoding="utf-8"?>
<p188:cmLst xmlns:a="http://schemas.openxmlformats.org/drawingml/2006/main" xmlns:r="http://schemas.openxmlformats.org/officeDocument/2006/relationships" xmlns:p188="http://schemas.microsoft.com/office/powerpoint/2018/8/main">
  <p188:cm id="{8B9EDBEA-CA74-4B7E-BE63-612AA4CED0BD}" authorId="{32D145CE-3CEA-5153-9B39-BF37DB1552C8}" created="2023-05-03T08:33:02.316">
    <pc:sldMkLst xmlns:pc="http://schemas.microsoft.com/office/powerpoint/2013/main/command">
      <pc:docMk/>
      <pc:sldMk cId="2215942967" sldId="717"/>
    </pc:sldMkLst>
    <p188:txBody>
      <a:bodyPr/>
      <a:lstStyle/>
      <a:p>
        <a:r>
          <a:rPr lang="en-IL"/>
          <a:t>גרפים לא לתרגום</a:t>
        </a:r>
      </a:p>
    </p188:txBody>
  </p188:cm>
</p188:cmLst>
</file>

<file path=ppt/comments/modernComment_2D6_BB75B6DC.xml><?xml version="1.0" encoding="utf-8"?>
<p188:cmLst xmlns:a="http://schemas.openxmlformats.org/drawingml/2006/main" xmlns:r="http://schemas.openxmlformats.org/officeDocument/2006/relationships" xmlns:p188="http://schemas.microsoft.com/office/powerpoint/2018/8/main">
  <p188:cm id="{46214EB2-49F9-4003-BBB4-4676144EAF8A}" authorId="{5B7C3148-3A73-A08E-4614-0356EC7C60DE}" created="2023-05-11T05:42:01.912">
    <pc:sldMkLst xmlns:pc="http://schemas.microsoft.com/office/powerpoint/2013/main/command">
      <pc:docMk/>
      <pc:sldMk cId="3145053916" sldId="726"/>
    </pc:sldMkLst>
    <p188:replyLst>
      <p188:reply id="{85219099-E684-4D2E-A94A-583253A97DBC}" authorId="{32D145CE-3CEA-5153-9B39-BF37DB1552C8}" created="2023-05-11T13:21:34.299">
        <p188:txBody>
          <a:bodyPr/>
          <a:lstStyle/>
          <a:p>
            <a:r>
              <a:rPr lang="en-IL"/>
              <a:t>זה מונח סטטיסטי מקובל...
אולי אפשר לתרגם כ the dominant group</a:t>
            </a:r>
          </a:p>
        </p188:txBody>
      </p188:reply>
      <p188:reply id="{F3FE2F41-3B1F-4832-9E59-02D4F15BE116}" authorId="{32D145CE-3CEA-5153-9B39-BF37DB1552C8}" created="2023-05-11T13:48:36.385">
        <p188:txBody>
          <a:bodyPr/>
          <a:lstStyle/>
          <a:p>
            <a:r>
              <a:rPr lang="en-IL"/>
              <a:t>התרגום הנוכחי מטעה ושגוי.</a:t>
            </a:r>
          </a:p>
        </p188:txBody>
      </p188:reply>
      <p188:reply id="{D35A1F35-17D4-4CD5-9B23-FD4AB6D97645}" authorId="{5B7C3148-3A73-A08E-4614-0356EC7C60DE}" created="2023-05-12T05:27:17.113">
        <p188:txBody>
          <a:bodyPr/>
          <a:lstStyle/>
          <a:p>
            <a:r>
              <a:rPr lang="en-US"/>
              <a:t>I changed it to overall population, does that work? I saw it in some academic articles.</a:t>
            </a:r>
          </a:p>
        </p188:txBody>
      </p188:reply>
    </p188:replyLst>
    <p188:txBody>
      <a:bodyPr/>
      <a:lstStyle/>
      <a:p>
        <a:r>
          <a:rPr lang="en-US"/>
          <a:t>Is this is what is meant by קבוצה חזקה?</a:t>
        </a:r>
      </a:p>
    </p188:txBody>
  </p188:cm>
  <p188:cm id="{90A1E3D6-3C4B-4AB6-8E66-CF7563B60151}" authorId="{5B7C3148-3A73-A08E-4614-0356EC7C60DE}" created="2023-05-11T06:52:50.226">
    <ac:deMkLst xmlns:ac="http://schemas.microsoft.com/office/drawing/2013/main/command">
      <pc:docMk xmlns:pc="http://schemas.microsoft.com/office/powerpoint/2013/main/command"/>
      <pc:sldMk xmlns:pc="http://schemas.microsoft.com/office/powerpoint/2013/main/command" cId="3145053916" sldId="726"/>
      <ac:graphicFrameMk id="3" creationId="{02EA3F46-E9D2-A99B-8247-C66C6F9A791C}"/>
    </ac:deMkLst>
    <p188:replyLst>
      <p188:reply id="{2D2CC034-B3BA-48BD-AF7F-5DA94D104658}" authorId="{32D145CE-3CEA-5153-9B39-BF37DB1552C8}" created="2023-05-11T13:04:53.963">
        <p188:txBody>
          <a:bodyPr/>
          <a:lstStyle/>
          <a:p>
            <a:r>
              <a:rPr lang="en-IL"/>
              <a:t>בגלל שכבר הטמענו את השימוש ב ultra orthodox בדוחות קודמים במחקר זה - יש להמשיך ולהשתמש במונח זה ולא רק ORTHODOX או חרדי.</a:t>
            </a:r>
          </a:p>
        </p188:txBody>
      </p188:reply>
      <p188:reply id="{E889CE28-E8C3-4E07-8EC0-AD657CC380AF}" authorId="{5B7C3148-3A73-A08E-4614-0356EC7C60DE}" created="2023-05-12T05:27:34.386">
        <p188:txBody>
          <a:bodyPr/>
          <a:lstStyle/>
          <a:p>
            <a:r>
              <a:rPr lang="en-US"/>
              <a:t>Ok
</a:t>
            </a:r>
          </a:p>
        </p188:txBody>
      </p188:reply>
    </p188:replyLst>
    <p188:txBody>
      <a:bodyPr/>
      <a:lstStyle/>
      <a:p>
        <a:r>
          <a:rPr lang="en-US"/>
          <a:t>"Ultra-Orthodox" is considered offensive by some, so I simply used Orthodox, but the Hebrew term Haredi could be used.</a:t>
        </a:r>
      </a:p>
    </p188:txBody>
  </p188:cm>
</p188:cmLst>
</file>

<file path=ppt/comments/modernComment_2E0_FD9E600.xml><?xml version="1.0" encoding="utf-8"?>
<p188:cmLst xmlns:a="http://schemas.openxmlformats.org/drawingml/2006/main" xmlns:r="http://schemas.openxmlformats.org/officeDocument/2006/relationships" xmlns:p188="http://schemas.microsoft.com/office/powerpoint/2018/8/main">
  <p188:cm id="{6FDB32AD-80FA-4419-8396-CFA626EBF722}" authorId="{32D145CE-3CEA-5153-9B39-BF37DB1552C8}" created="2023-05-03T08:33:48.599">
    <pc:sldMkLst xmlns:pc="http://schemas.microsoft.com/office/powerpoint/2013/main/command">
      <pc:docMk/>
      <pc:sldMk cId="265938432" sldId="736"/>
    </pc:sldMkLst>
    <p188:txBody>
      <a:bodyPr/>
      <a:lstStyle/>
      <a:p>
        <a:r>
          <a:rPr lang="en-IL"/>
          <a:t>גרפים לא לתרגום</a:t>
        </a:r>
      </a:p>
    </p188:txBody>
  </p188:cm>
</p188:cmLst>
</file>

<file path=ppt/comments/modernComment_2E2_B0EF2C3.xml><?xml version="1.0" encoding="utf-8"?>
<p188:cmLst xmlns:a="http://schemas.openxmlformats.org/drawingml/2006/main" xmlns:r="http://schemas.openxmlformats.org/officeDocument/2006/relationships" xmlns:p188="http://schemas.microsoft.com/office/powerpoint/2018/8/main">
  <p188:cm id="{D80B6CBE-8985-48FA-A688-0DA1EDABC40A}" authorId="{32D145CE-3CEA-5153-9B39-BF37DB1552C8}" created="2023-05-03T08:34:09.065">
    <pc:sldMkLst xmlns:pc="http://schemas.microsoft.com/office/powerpoint/2013/main/command">
      <pc:docMk/>
      <pc:sldMk cId="185529027" sldId="738"/>
    </pc:sldMkLst>
    <p188:txBody>
      <a:bodyPr/>
      <a:lstStyle/>
      <a:p>
        <a:r>
          <a:rPr lang="en-IL"/>
          <a:t>גרף לא לתרגום</a:t>
        </a:r>
      </a:p>
    </p188:txBody>
  </p188:cm>
  <p188:cm id="{5355ED97-CC06-4DE9-B50A-CADAA3700066}" authorId="{5B7C3148-3A73-A08E-4614-0356EC7C60DE}" created="2023-05-14T12:03:48.566">
    <ac:deMkLst xmlns:ac="http://schemas.microsoft.com/office/drawing/2013/main/command">
      <pc:docMk xmlns:pc="http://schemas.microsoft.com/office/powerpoint/2013/main/command"/>
      <pc:sldMk xmlns:pc="http://schemas.microsoft.com/office/powerpoint/2013/main/command" cId="185529027" sldId="738"/>
      <ac:spMk id="6" creationId="{EB0EDD35-2384-4A7E-5498-01A8ABE2BF3E}"/>
    </ac:deMkLst>
    <p188:txBody>
      <a:bodyPr/>
      <a:lstStyle/>
      <a:p>
        <a:r>
          <a:rPr lang="en-US"/>
          <a:t>The quote repeats the previous text; are both needed?</a:t>
        </a:r>
      </a:p>
    </p188:txBody>
  </p188:cm>
</p188:cmLst>
</file>

<file path=ppt/comments/modernComment_2E5_A67D6470.xml><?xml version="1.0" encoding="utf-8"?>
<p188:cmLst xmlns:a="http://schemas.openxmlformats.org/drawingml/2006/main" xmlns:r="http://schemas.openxmlformats.org/officeDocument/2006/relationships" xmlns:p188="http://schemas.microsoft.com/office/powerpoint/2018/8/main">
  <p188:cm id="{E9A5F828-47E6-4F16-BE92-7D4B35915F9C}" authorId="{32D145CE-3CEA-5153-9B39-BF37DB1552C8}" created="2023-05-03T08:35:24.091">
    <pc:sldMkLst xmlns:pc="http://schemas.microsoft.com/office/powerpoint/2013/main/command">
      <pc:docMk/>
      <pc:sldMk cId="2793235568" sldId="741"/>
    </pc:sldMkLst>
    <p188:txBody>
      <a:bodyPr/>
      <a:lstStyle/>
      <a:p>
        <a:r>
          <a:rPr lang="en-IL"/>
          <a:t>גרפים לא לתרגום</a:t>
        </a:r>
      </a:p>
    </p188:txBody>
  </p188:cm>
</p188:cmLst>
</file>

<file path=ppt/comments/modernComment_2E6_AA164C78.xml><?xml version="1.0" encoding="utf-8"?>
<p188:cmLst xmlns:a="http://schemas.openxmlformats.org/drawingml/2006/main" xmlns:r="http://schemas.openxmlformats.org/officeDocument/2006/relationships" xmlns:p188="http://schemas.microsoft.com/office/powerpoint/2018/8/main">
  <p188:cm id="{840ADE53-C69E-479B-877E-DC913C286ACC}" authorId="{32D145CE-3CEA-5153-9B39-BF37DB1552C8}" created="2023-05-03T08:35:33.967">
    <pc:sldMkLst xmlns:pc="http://schemas.microsoft.com/office/powerpoint/2013/main/command">
      <pc:docMk/>
      <pc:sldMk cId="2853588088" sldId="742"/>
    </pc:sldMkLst>
    <p188:txBody>
      <a:bodyPr/>
      <a:lstStyle/>
      <a:p>
        <a:r>
          <a:rPr lang="en-IL"/>
          <a:t>גרף לא לתרגום</a:t>
        </a:r>
      </a:p>
    </p188:txBody>
  </p188:cm>
</p188:cmLst>
</file>

<file path=ppt/comments/modernComment_2E7_42C3395A.xml><?xml version="1.0" encoding="utf-8"?>
<p188:cmLst xmlns:a="http://schemas.openxmlformats.org/drawingml/2006/main" xmlns:r="http://schemas.openxmlformats.org/officeDocument/2006/relationships" xmlns:p188="http://schemas.microsoft.com/office/powerpoint/2018/8/main">
  <p188:cm id="{A78554B2-7577-4AB5-B35A-86CA21B36186}" authorId="{32D145CE-3CEA-5153-9B39-BF37DB1552C8}" created="2023-05-03T09:22:29.546">
    <pc:sldMkLst xmlns:pc="http://schemas.microsoft.com/office/powerpoint/2013/main/command">
      <pc:docMk/>
      <pc:sldMk cId="1120090458" sldId="743"/>
    </pc:sldMkLst>
    <p188:txBody>
      <a:bodyPr/>
      <a:lstStyle/>
      <a:p>
        <a:r>
          <a:rPr lang="en-IL"/>
          <a:t>גרף לא לתרגום</a:t>
        </a:r>
      </a:p>
    </p188:txBody>
  </p188:cm>
</p188:cmLst>
</file>

<file path=ppt/comments/modernComment_2E9_A00CF2FE.xml><?xml version="1.0" encoding="utf-8"?>
<p188:cmLst xmlns:a="http://schemas.openxmlformats.org/drawingml/2006/main" xmlns:r="http://schemas.openxmlformats.org/officeDocument/2006/relationships" xmlns:p188="http://schemas.microsoft.com/office/powerpoint/2018/8/main">
  <p188:cm id="{1A45F540-EA23-46A5-9B01-BA6F42CAF617}" authorId="{32D145CE-3CEA-5153-9B39-BF37DB1552C8}" created="2023-05-03T08:33:34.662">
    <pc:sldMkLst xmlns:pc="http://schemas.microsoft.com/office/powerpoint/2013/main/command">
      <pc:docMk/>
      <pc:sldMk cId="2685203198" sldId="745"/>
    </pc:sldMkLst>
    <p188:txBody>
      <a:bodyPr/>
      <a:lstStyle/>
      <a:p>
        <a:r>
          <a:rPr lang="en-IL"/>
          <a:t>גרף לא לתרגום</a:t>
        </a:r>
      </a:p>
    </p188:txBody>
  </p188:cm>
  <p188:cm id="{EAFACFD7-1D3B-4AE1-A9C1-367ACFEEA578}" authorId="{5B7C3148-3A73-A08E-4614-0356EC7C60DE}" created="2023-05-14T11:12:38.996">
    <ac:deMkLst xmlns:ac="http://schemas.microsoft.com/office/drawing/2013/main/command">
      <pc:docMk xmlns:pc="http://schemas.microsoft.com/office/powerpoint/2013/main/command"/>
      <pc:sldMk xmlns:pc="http://schemas.microsoft.com/office/powerpoint/2013/main/command" cId="2685203198" sldId="745"/>
      <ac:spMk id="21" creationId="{891DE663-7104-94F8-2DF4-7350CF05F376}"/>
    </ac:deMkLst>
    <p188:txBody>
      <a:bodyPr/>
      <a:lstStyle/>
      <a:p>
        <a:r>
          <a:rPr lang="en-US"/>
          <a:t>Since the rest is in percentages, perhaps give the percentage here too (about 64% instead of 2/3). Also, should this say they predicted they would use the tools (as on other slides)?</a:t>
        </a:r>
      </a:p>
    </p188:txBody>
  </p188:cm>
</p188:cmLst>
</file>

<file path=ppt/comments/modernComment_2EA_E857263F.xml><?xml version="1.0" encoding="utf-8"?>
<p188:cmLst xmlns:a="http://schemas.openxmlformats.org/drawingml/2006/main" xmlns:r="http://schemas.openxmlformats.org/officeDocument/2006/relationships" xmlns:p188="http://schemas.microsoft.com/office/powerpoint/2018/8/main">
  <p188:cm id="{ED3E1DBD-0DED-4844-B383-D2CB306B75B3}" authorId="{5B7C3148-3A73-A08E-4614-0356EC7C60DE}" created="2023-05-15T09:03:26.397">
    <ac:deMkLst xmlns:ac="http://schemas.microsoft.com/office/drawing/2013/main/command">
      <pc:docMk xmlns:pc="http://schemas.microsoft.com/office/powerpoint/2013/main/command"/>
      <pc:sldMk xmlns:pc="http://schemas.microsoft.com/office/powerpoint/2013/main/command" cId="3898025535" sldId="746"/>
      <ac:spMk id="11" creationId="{849F943B-7E67-4EE0-90CE-2DA8546AC1E5}"/>
    </ac:deMkLst>
    <p188:txBody>
      <a:bodyPr/>
      <a:lstStyle/>
      <a:p>
        <a:r>
          <a:rPr lang="en-US"/>
          <a:t>Is Offsite a specific program or general term?</a:t>
        </a:r>
      </a:p>
    </p188:txBody>
  </p188:cm>
</p188:cmLst>
</file>

<file path=ppt/comments/modernComment_2EF_4A2C5FB9.xml><?xml version="1.0" encoding="utf-8"?>
<p188:cmLst xmlns:a="http://schemas.openxmlformats.org/drawingml/2006/main" xmlns:r="http://schemas.openxmlformats.org/officeDocument/2006/relationships" xmlns:p188="http://schemas.microsoft.com/office/powerpoint/2018/8/main">
  <p188:cm id="{85BF197A-AB29-4AE8-ADA3-D116FC953B9D}" authorId="{32D145CE-3CEA-5153-9B39-BF37DB1552C8}" created="2023-05-03T08:36:00.867">
    <pc:sldMkLst xmlns:pc="http://schemas.microsoft.com/office/powerpoint/2013/main/command">
      <pc:docMk/>
      <pc:sldMk cId="1244422073" sldId="751"/>
    </pc:sldMkLst>
    <p188:txBody>
      <a:bodyPr/>
      <a:lstStyle/>
      <a:p>
        <a:r>
          <a:rPr lang="en-IL"/>
          <a:t>בתרשים - לתרגם רק את המסקנות בתכלת</a:t>
        </a:r>
      </a:p>
    </p188:txBody>
  </p188:cm>
  <p188:cm id="{75D6A329-11FF-4968-BDA9-E6D79641DB3A}" authorId="{5B7C3148-3A73-A08E-4614-0356EC7C60DE}" created="2023-05-15T11:35:11.065">
    <ac:deMkLst xmlns:ac="http://schemas.microsoft.com/office/drawing/2013/main/command">
      <pc:docMk xmlns:pc="http://schemas.microsoft.com/office/powerpoint/2013/main/command"/>
      <pc:sldMk xmlns:pc="http://schemas.microsoft.com/office/powerpoint/2013/main/command" cId="1244422073" sldId="751"/>
      <ac:spMk id="25" creationId="{0FCE35E9-2A3B-9E2C-F74B-5BC27AF771C6}"/>
    </ac:deMkLst>
    <p188:txBody>
      <a:bodyPr/>
      <a:lstStyle/>
      <a:p>
        <a:r>
          <a:rPr lang="en-US"/>
          <a:t>Sometimes it says the near future and sometimes specifically within the next six months. Is that correct?</a:t>
        </a:r>
      </a:p>
    </p188:txBody>
  </p188:cm>
</p188:cmLst>
</file>

<file path=ppt/comments/modernComment_2F9_5CB8DDCF.xml><?xml version="1.0" encoding="utf-8"?>
<p188:cmLst xmlns:a="http://schemas.openxmlformats.org/drawingml/2006/main" xmlns:r="http://schemas.openxmlformats.org/officeDocument/2006/relationships" xmlns:p188="http://schemas.microsoft.com/office/powerpoint/2018/8/main">
  <p188:cm id="{5DEE913C-46D8-45F0-B5E7-4F97FFC0AE0E}" authorId="{5B7C3148-3A73-A08E-4614-0356EC7C60DE}" created="2023-05-11T07:30:03.832">
    <pc:sldMkLst xmlns:pc="http://schemas.microsoft.com/office/powerpoint/2013/main/command">
      <pc:docMk/>
      <pc:sldMk cId="1555619279" sldId="761"/>
    </pc:sldMkLst>
    <p188:replyLst>
      <p188:reply id="{56495441-0E2E-4EDE-B799-E39A977D61F6}" authorId="{32D145CE-3CEA-5153-9B39-BF37DB1552C8}" created="2023-05-11T13:25:00.090">
        <p188:txBody>
          <a:bodyPr/>
          <a:lstStyle/>
          <a:p>
            <a:r>
              <a:rPr lang="en-IL"/>
              <a:t>תשובתי כנל. שימי לב שביטוי "ממוצע ארצי" הוא בתיבת טקסט חיה</a:t>
            </a:r>
          </a:p>
        </p188:txBody>
      </p188:reply>
      <p188:reply id="{12BAA9A8-FEEC-4B9B-80B4-1D71D23A8748}" authorId="{5B7C3148-3A73-A08E-4614-0356EC7C60DE}" created="2023-05-14T07:15:21.903">
        <p188:txBody>
          <a:bodyPr/>
          <a:lstStyle/>
          <a:p>
            <a:r>
              <a:rPr lang="en-US"/>
              <a:t>I translated "national average" in the live text boxes. The rest is in the word document.</a:t>
            </a:r>
          </a:p>
        </p188:txBody>
      </p188:reply>
    </p188:replyLst>
    <p188:txBody>
      <a:bodyPr/>
      <a:lstStyle/>
      <a:p>
        <a:r>
          <a:rPr lang="en-US"/>
          <a:t>Same comment for this slide, I did not translate the figure, if it needs to be translated please supply an editable version.</a:t>
        </a:r>
      </a:p>
    </p188:txBody>
  </p188:cm>
</p188:cmLst>
</file>

<file path=ppt/comments/modernComment_2FD_F2EEE8A6.xml><?xml version="1.0" encoding="utf-8"?>
<p188:cmLst xmlns:a="http://schemas.openxmlformats.org/drawingml/2006/main" xmlns:r="http://schemas.openxmlformats.org/officeDocument/2006/relationships" xmlns:p188="http://schemas.microsoft.com/office/powerpoint/2018/8/main">
  <p188:cm id="{6BB45037-793A-4DD7-A4A3-14580FE52529}" authorId="{32D145CE-3CEA-5153-9B39-BF37DB1552C8}" created="2023-05-11T13:02:31.287">
    <pc:sldMkLst xmlns:pc="http://schemas.microsoft.com/office/powerpoint/2013/main/command">
      <pc:docMk/>
      <pc:sldMk cId="4075743398" sldId="765"/>
    </pc:sldMkLst>
    <p188:replyLst>
      <p188:reply id="{4B4DCCEC-5F4B-4ED5-9CAB-7E544081053D}" authorId="{5B7C3148-3A73-A08E-4614-0356EC7C60DE}" created="2023-05-12T06:46:23.358">
        <p188:txBody>
          <a:bodyPr/>
          <a:lstStyle/>
          <a:p>
            <a:r>
              <a:rPr lang="en-US"/>
              <a:t>I changed it to arenas. Would "life issues" be better?</a:t>
            </a:r>
          </a:p>
        </p188:txBody>
      </p188:reply>
    </p188:replyLst>
    <p188:txBody>
      <a:bodyPr/>
      <a:lstStyle/>
      <a:p>
        <a:r>
          <a:rPr lang="en-IL"/>
          <a:t>Not sure if "life areas" is the correct professional term, when considering CBS terminology, please double check</a:t>
        </a:r>
      </a:p>
    </p188:txBody>
  </p188:cm>
</p188:cmLst>
</file>

<file path=ppt/comments/modernComment_301_23A52AC3.xml><?xml version="1.0" encoding="utf-8"?>
<p188:cmLst xmlns:a="http://schemas.openxmlformats.org/drawingml/2006/main" xmlns:r="http://schemas.openxmlformats.org/officeDocument/2006/relationships" xmlns:p188="http://schemas.microsoft.com/office/powerpoint/2018/8/main">
  <p188:cm id="{C0A384E7-CCEE-4724-A2CB-14C73550B765}" authorId="{5B7C3148-3A73-A08E-4614-0356EC7C60DE}" created="2023-05-11T07:06:52.016">
    <ac:deMkLst xmlns:ac="http://schemas.microsoft.com/office/drawing/2013/main/command">
      <pc:docMk xmlns:pc="http://schemas.microsoft.com/office/powerpoint/2013/main/command"/>
      <pc:sldMk xmlns:pc="http://schemas.microsoft.com/office/powerpoint/2013/main/command" cId="598026947" sldId="769"/>
      <ac:spMk id="17" creationId="{E75612B4-999E-429E-C7E5-6B8ACE7835C3}"/>
    </ac:deMkLst>
    <p188:replyLst>
      <p188:reply id="{647D5728-536C-4BD0-BB6F-3C4DC08AE159}" authorId="{32D145CE-3CEA-5153-9B39-BF37DB1552C8}" created="2023-05-11T13:23:37.688">
        <p188:txBody>
          <a:bodyPr/>
          <a:lstStyle/>
          <a:p>
            <a:r>
              <a:rPr lang="en-IL"/>
              <a:t>דיברנו על זה עם מרדית. לצערי אין לי גרסה טובה יותר. סיכמנו שנסתפק בתרגום הקריטריונים המוקפים בעיגול ירוק בלבד. פשוט בתיבת טקסט שעולה על הטקסט בעברית. מקווה שזה בסדר</a:t>
            </a:r>
          </a:p>
        </p188:txBody>
      </p188:reply>
      <p188:reply id="{41FC6FC5-DEFF-4997-AA8C-1B7FCA3DE817}" authorId="{32D145CE-3CEA-5153-9B39-BF37DB1552C8}" created="2023-05-11T13:24:10.087">
        <p188:txBody>
          <a:bodyPr/>
          <a:lstStyle/>
          <a:p>
            <a:r>
              <a:rPr lang="en-IL"/>
              <a:t>כן לתרגם את כותרת התרשים (שוב בתיבת טקסט)</a:t>
            </a:r>
          </a:p>
        </p188:txBody>
      </p188:reply>
      <p188:reply id="{B1C9D2D4-B345-4B40-8AA4-F614E692C8BA}" authorId="{5B7C3148-3A73-A08E-4614-0356EC7C60DE}" created="2023-05-12T09:47:39.498">
        <p188:txBody>
          <a:bodyPr/>
          <a:lstStyle/>
          <a:p>
            <a:r>
              <a:rPr lang="en-US"/>
              <a:t>I translated the items in a word document, which I will submit along with the powerpoint.</a:t>
            </a:r>
          </a:p>
        </p188:txBody>
      </p188:reply>
    </p188:replyLst>
    <p188:txBody>
      <a:bodyPr/>
      <a:lstStyle/>
      <a:p>
        <a:r>
          <a:rPr lang="en-US"/>
          <a:t>Although there was no note here not to translate the graph, it is extremely difficult to read and the figure is not editable. I did not attempt to translate it. Let me know if this is required, and if so if a more easily readable and editable version can be provided.</a:t>
        </a:r>
      </a:p>
    </p188:txBody>
  </p188:cm>
</p188:cmLst>
</file>

<file path=ppt/comments/modernComment_304_66534779.xml><?xml version="1.0" encoding="utf-8"?>
<p188:cmLst xmlns:a="http://schemas.openxmlformats.org/drawingml/2006/main" xmlns:r="http://schemas.openxmlformats.org/officeDocument/2006/relationships" xmlns:p188="http://schemas.microsoft.com/office/powerpoint/2018/8/main">
  <p188:cm id="{9FC3D821-8F63-4B88-9E0A-7C56215E049C}" authorId="{32D145CE-3CEA-5153-9B39-BF37DB1552C8}" created="2023-05-03T08:33:21.089">
    <pc:sldMkLst xmlns:pc="http://schemas.microsoft.com/office/powerpoint/2013/main/command">
      <pc:docMk/>
      <pc:sldMk cId="1716733817" sldId="772"/>
    </pc:sldMkLst>
    <p188:txBody>
      <a:bodyPr/>
      <a:lstStyle/>
      <a:p>
        <a:r>
          <a:rPr lang="en-IL"/>
          <a:t>גרפים לא לתרגום</a:t>
        </a:r>
      </a:p>
    </p188:txBody>
  </p188:cm>
  <p188:cm id="{EF2939B6-D35A-40C3-AB71-27F2A9EF52FE}" authorId="{5B7C3148-3A73-A08E-4614-0356EC7C60DE}" created="2023-05-14T10:40:00.791">
    <ac:txMkLst xmlns:ac="http://schemas.microsoft.com/office/drawing/2013/main/command">
      <pc:docMk xmlns:pc="http://schemas.microsoft.com/office/powerpoint/2013/main/command"/>
      <pc:sldMk xmlns:pc="http://schemas.microsoft.com/office/powerpoint/2013/main/command" cId="1716733817" sldId="772"/>
      <ac:spMk id="2" creationId="{6FD82CBC-AD45-6198-5053-E385BCF28E93}"/>
      <ac:txMk cp="1201" len="29">
        <ac:context len="1387" hash="2705202358"/>
      </ac:txMk>
    </ac:txMkLst>
    <p188:pos x="4432952" y="3278215"/>
    <p188:txBody>
      <a:bodyPr/>
      <a:lstStyle/>
      <a:p>
        <a:r>
          <a:rPr lang="en-US"/>
          <a:t>Which aspects do each of these figures refer to? It is unclear.</a:t>
        </a:r>
      </a:p>
    </p188:txBody>
  </p188:cm>
</p188:cmLst>
</file>

<file path=ppt/comments/modernComment_305_F89A0622.xml><?xml version="1.0" encoding="utf-8"?>
<p188:cmLst xmlns:a="http://schemas.openxmlformats.org/drawingml/2006/main" xmlns:r="http://schemas.openxmlformats.org/officeDocument/2006/relationships" xmlns:p188="http://schemas.microsoft.com/office/powerpoint/2018/8/main">
  <p188:cm id="{258A90DE-826F-4A03-8C90-50892F767189}" authorId="{5B7C3148-3A73-A08E-4614-0356EC7C60DE}" created="2023-05-11T09:21:12.604">
    <ac:deMkLst xmlns:ac="http://schemas.microsoft.com/office/drawing/2013/main/command">
      <pc:docMk xmlns:pc="http://schemas.microsoft.com/office/powerpoint/2013/main/command"/>
      <pc:sldMk xmlns:pc="http://schemas.microsoft.com/office/powerpoint/2013/main/command" cId="4170843682" sldId="773"/>
      <ac:spMk id="9" creationId="{23C7A1CF-A820-CD5B-B268-62DCC1A83D4D}"/>
    </ac:deMkLst>
    <p188:replyLst>
      <p188:reply id="{D724CFF7-6705-4D15-9064-48C537FA9E6B}" authorId="{32D145CE-3CEA-5153-9B39-BF37DB1552C8}" created="2023-05-11T13:32:48.366">
        <p188:txBody>
          <a:bodyPr/>
          <a:lstStyle/>
          <a:p>
            <a:r>
              <a:rPr lang="en-IL"/>
              <a:t>תודה, אני אבדוק. כמובן שהכתוב בעברית היה בעצם בתרגום מהמאמרים באנגלית</a:t>
            </a:r>
          </a:p>
        </p188:txBody>
      </p188:reply>
    </p188:replyLst>
    <p188:txBody>
      <a:bodyPr/>
      <a:lstStyle/>
      <a:p>
        <a:r>
          <a:rPr lang="en-US"/>
          <a:t>This is extremely close to a quote from Hoppe &amp; Reinelt (also note the last name is Hoppe, not Bruce). I paraphrased it, but you may want to use the direct quote. See https://citeseerx.ist.psu.edu/document?repid=rep1&amp;type=pdf&amp;doi=7e6e0608e8f838449f764be765306ad439eed8f3
</a:t>
        </a:r>
      </a:p>
    </p188:txBody>
  </p188:cm>
</p188:cmLst>
</file>

<file path=ppt/comments/modernComment_307_867E7AFB.xml><?xml version="1.0" encoding="utf-8"?>
<p188:cmLst xmlns:a="http://schemas.openxmlformats.org/drawingml/2006/main" xmlns:r="http://schemas.openxmlformats.org/officeDocument/2006/relationships" xmlns:p188="http://schemas.microsoft.com/office/powerpoint/2018/8/main">
  <p188:cm id="{4042DF29-9073-44F4-9710-37E2EB235381}" authorId="{32D145CE-3CEA-5153-9B39-BF37DB1552C8}" created="2023-05-03T07:25:31.080">
    <pc:sldMkLst xmlns:pc="http://schemas.microsoft.com/office/powerpoint/2013/main/command">
      <pc:docMk/>
      <pc:sldMk cId="2256435963" sldId="775"/>
    </pc:sldMkLst>
    <p188:txBody>
      <a:bodyPr/>
      <a:lstStyle/>
      <a:p>
        <a:r>
          <a:rPr lang="en-IL"/>
          <a:t>לא לתרגום</a:t>
        </a:r>
      </a:p>
    </p188:txBody>
  </p188:cm>
</p188:cmLst>
</file>

<file path=ppt/comments/modernComment_308_313AFA35.xml><?xml version="1.0" encoding="utf-8"?>
<p188:cmLst xmlns:a="http://schemas.openxmlformats.org/drawingml/2006/main" xmlns:r="http://schemas.openxmlformats.org/officeDocument/2006/relationships" xmlns:p188="http://schemas.microsoft.com/office/powerpoint/2018/8/main">
  <p188:cm id="{432B7F59-FDD4-473E-B5CE-6BDF97B9BD13}" authorId="{32D145CE-3CEA-5153-9B39-BF37DB1552C8}" created="2023-05-03T08:50:13.140">
    <pc:sldMkLst xmlns:pc="http://schemas.microsoft.com/office/powerpoint/2013/main/command">
      <pc:docMk/>
      <pc:sldMk cId="1246919397" sldId="714"/>
    </pc:sldMkLst>
    <p188:txBody>
      <a:bodyPr/>
      <a:lstStyle/>
      <a:p>
        <a:r>
          <a:rPr lang="en-IL"/>
          <a:t>שקף לא לתרגום</a:t>
        </a:r>
      </a:p>
    </p188:txBody>
  </p188:cm>
</p188:cmLst>
</file>

<file path=ppt/comments/modernComment_309_17E67774.xml><?xml version="1.0" encoding="utf-8"?>
<p188:cmLst xmlns:a="http://schemas.openxmlformats.org/drawingml/2006/main" xmlns:r="http://schemas.openxmlformats.org/officeDocument/2006/relationships" xmlns:p188="http://schemas.microsoft.com/office/powerpoint/2018/8/main">
  <p188:cm id="{6A457652-ABAE-4B2D-BCAD-FE41317AB1EE}" authorId="{32D145CE-3CEA-5153-9B39-BF37DB1552C8}" created="2023-05-03T08:50:13.140">
    <pc:sldMkLst xmlns:pc="http://schemas.microsoft.com/office/powerpoint/2013/main/command">
      <pc:docMk/>
      <pc:sldMk cId="1246919397" sldId="714"/>
    </pc:sldMkLst>
    <p188:txBody>
      <a:bodyPr/>
      <a:lstStyle/>
      <a:p>
        <a:r>
          <a:rPr lang="en-IL"/>
          <a:t>שקף לא לתרגום</a:t>
        </a:r>
      </a:p>
    </p188:txBody>
  </p188:cm>
</p188:cmLst>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0.80784</cdr:y>
    </cdr:to>
    <cdr:pic>
      <cdr:nvPicPr>
        <cdr:cNvPr id="2" name="chart">
          <a:extLst xmlns:a="http://schemas.openxmlformats.org/drawingml/2006/main">
            <a:ext uri="{FF2B5EF4-FFF2-40B4-BE49-F238E27FC236}">
              <a16:creationId xmlns:a16="http://schemas.microsoft.com/office/drawing/2014/main" id="{FA1FC4CD-7F34-63D6-4305-73116FE7698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606394"/>
          <a:ext cx="4064000" cy="235238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0.10097</cdr:y>
    </cdr:from>
    <cdr:to>
      <cdr:x>0.42417</cdr:x>
      <cdr:y>0.62754</cdr:y>
    </cdr:to>
    <cdr:pic>
      <cdr:nvPicPr>
        <cdr:cNvPr id="2" name="chart">
          <a:extLst xmlns:a="http://schemas.openxmlformats.org/drawingml/2006/main">
            <a:ext uri="{FF2B5EF4-FFF2-40B4-BE49-F238E27FC236}">
              <a16:creationId xmlns:a16="http://schemas.microsoft.com/office/drawing/2014/main" id="{05303EEC-2710-AC5E-FB68-0AF827FCDA4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57014" y="294030"/>
          <a:ext cx="1723810" cy="153333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DE943F-4AA5-4D49-9022-969DD2AB3F9E}"/>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r">
              <a:defRPr sz="1200"/>
            </a:lvl1pPr>
          </a:lstStyle>
          <a:p>
            <a:endParaRPr lang="he-IL" dirty="0"/>
          </a:p>
        </p:txBody>
      </p:sp>
      <p:sp>
        <p:nvSpPr>
          <p:cNvPr id="3" name="Date Placeholder 2">
            <a:extLst>
              <a:ext uri="{FF2B5EF4-FFF2-40B4-BE49-F238E27FC236}">
                <a16:creationId xmlns:a16="http://schemas.microsoft.com/office/drawing/2014/main" id="{7F8FDBF6-6A27-4B37-86B2-6AD925171561}"/>
              </a:ext>
            </a:extLst>
          </p:cNvPr>
          <p:cNvSpPr>
            <a:spLocks noGrp="1"/>
          </p:cNvSpPr>
          <p:nvPr>
            <p:ph type="dt" sz="quarter" idx="1"/>
          </p:nvPr>
        </p:nvSpPr>
        <p:spPr>
          <a:xfrm>
            <a:off x="3850443" y="0"/>
            <a:ext cx="2945659" cy="498055"/>
          </a:xfrm>
          <a:prstGeom prst="rect">
            <a:avLst/>
          </a:prstGeom>
        </p:spPr>
        <p:txBody>
          <a:bodyPr vert="horz" lIns="93177" tIns="46589" rIns="93177" bIns="46589" rtlCol="0"/>
          <a:lstStyle>
            <a:lvl1pPr algn="l">
              <a:defRPr sz="1200"/>
            </a:lvl1pPr>
          </a:lstStyle>
          <a:p>
            <a:fld id="{A41E4979-9028-4A0F-B383-38083DBC9900}" type="datetimeFigureOut">
              <a:rPr lang="he-IL" smtClean="0"/>
              <a:t>כ"ה/אייר/תשפ"ג</a:t>
            </a:fld>
            <a:endParaRPr lang="he-IL" dirty="0"/>
          </a:p>
        </p:txBody>
      </p:sp>
      <p:sp>
        <p:nvSpPr>
          <p:cNvPr id="4" name="Footer Placeholder 3">
            <a:extLst>
              <a:ext uri="{FF2B5EF4-FFF2-40B4-BE49-F238E27FC236}">
                <a16:creationId xmlns:a16="http://schemas.microsoft.com/office/drawing/2014/main" id="{1BB4E224-C798-480E-9644-C3A3E19E2970}"/>
              </a:ext>
            </a:extLst>
          </p:cNvPr>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r">
              <a:defRPr sz="1200"/>
            </a:lvl1pPr>
          </a:lstStyle>
          <a:p>
            <a:endParaRPr lang="he-IL" dirty="0"/>
          </a:p>
        </p:txBody>
      </p:sp>
      <p:sp>
        <p:nvSpPr>
          <p:cNvPr id="5" name="Slide Number Placeholder 4">
            <a:extLst>
              <a:ext uri="{FF2B5EF4-FFF2-40B4-BE49-F238E27FC236}">
                <a16:creationId xmlns:a16="http://schemas.microsoft.com/office/drawing/2014/main" id="{BC664178-CEDA-46F4-B5A8-675DA206E688}"/>
              </a:ext>
            </a:extLst>
          </p:cNvPr>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l">
              <a:defRPr sz="1200"/>
            </a:lvl1pPr>
          </a:lstStyle>
          <a:p>
            <a:fld id="{FCF7DE61-DF8B-4BF3-A0D9-04CA72390EDD}" type="slidenum">
              <a:rPr lang="he-IL" smtClean="0"/>
              <a:t>‹#›</a:t>
            </a:fld>
            <a:endParaRPr lang="he-IL" dirty="0"/>
          </a:p>
        </p:txBody>
      </p:sp>
    </p:spTree>
    <p:extLst>
      <p:ext uri="{BB962C8B-B14F-4D97-AF65-F5344CB8AC3E}">
        <p14:creationId xmlns:p14="http://schemas.microsoft.com/office/powerpoint/2010/main" val="3083749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r">
              <a:defRPr sz="1200"/>
            </a:lvl1pPr>
          </a:lstStyle>
          <a:p>
            <a:endParaRPr lang="he-IL" dirty="0"/>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l">
              <a:defRPr sz="1200"/>
            </a:lvl1pPr>
          </a:lstStyle>
          <a:p>
            <a:fld id="{8FCB7351-3695-4B34-BD16-7CEA73C1ACEA}" type="datetimeFigureOut">
              <a:rPr lang="he-IL" smtClean="0"/>
              <a:t>כ"ה/אייר/תשפ"ג</a:t>
            </a:fld>
            <a:endParaRPr lang="he-IL"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he-IL"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r">
              <a:defRPr sz="1200"/>
            </a:lvl1pPr>
          </a:lstStyle>
          <a:p>
            <a:endParaRPr lang="he-IL" dirty="0"/>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l">
              <a:defRPr sz="1200"/>
            </a:lvl1pPr>
          </a:lstStyle>
          <a:p>
            <a:fld id="{280EF0F0-FBE1-4FA8-80B3-11666AFBA521}" type="slidenum">
              <a:rPr lang="he-IL" smtClean="0"/>
              <a:t>‹#›</a:t>
            </a:fld>
            <a:endParaRPr lang="he-IL" dirty="0"/>
          </a:p>
        </p:txBody>
      </p:sp>
    </p:spTree>
    <p:extLst>
      <p:ext uri="{BB962C8B-B14F-4D97-AF65-F5344CB8AC3E}">
        <p14:creationId xmlns:p14="http://schemas.microsoft.com/office/powerpoint/2010/main" val="4062827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כותרת עליונה 3"/>
          <p:cNvSpPr>
            <a:spLocks noGrp="1"/>
          </p:cNvSpPr>
          <p:nvPr>
            <p:ph type="hdr" sz="quarter" idx="10"/>
          </p:nvPr>
        </p:nvSpPr>
        <p:spPr/>
        <p:txBody>
          <a:bodyPr/>
          <a:lstStyle/>
          <a:p>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385C5E3-89C5-4A23-9E5F-BA1AEA4DA736}" type="slidenum">
              <a:rPr lang="he-IL" smtClean="0"/>
              <a:t>1</a:t>
            </a:fld>
            <a:endParaRPr lang="he-IL" dirty="0"/>
          </a:p>
        </p:txBody>
      </p:sp>
    </p:spTree>
    <p:extLst>
      <p:ext uri="{BB962C8B-B14F-4D97-AF65-F5344CB8AC3E}">
        <p14:creationId xmlns:p14="http://schemas.microsoft.com/office/powerpoint/2010/main" val="53020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10</a:t>
            </a:fld>
            <a:endParaRPr dirty="0"/>
          </a:p>
        </p:txBody>
      </p:sp>
    </p:spTree>
    <p:extLst>
      <p:ext uri="{BB962C8B-B14F-4D97-AF65-F5344CB8AC3E}">
        <p14:creationId xmlns:p14="http://schemas.microsoft.com/office/powerpoint/2010/main" val="322323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11</a:t>
            </a:fld>
            <a:endParaRPr dirty="0"/>
          </a:p>
        </p:txBody>
      </p:sp>
    </p:spTree>
    <p:extLst>
      <p:ext uri="{BB962C8B-B14F-4D97-AF65-F5344CB8AC3E}">
        <p14:creationId xmlns:p14="http://schemas.microsoft.com/office/powerpoint/2010/main" val="68437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12</a:t>
            </a:fld>
            <a:endParaRPr lang="en-US" dirty="0"/>
          </a:p>
        </p:txBody>
      </p:sp>
    </p:spTree>
    <p:extLst>
      <p:ext uri="{BB962C8B-B14F-4D97-AF65-F5344CB8AC3E}">
        <p14:creationId xmlns:p14="http://schemas.microsoft.com/office/powerpoint/2010/main" val="247448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13</a:t>
            </a:fld>
            <a:endParaRPr lang="en-US" dirty="0"/>
          </a:p>
        </p:txBody>
      </p:sp>
    </p:spTree>
    <p:extLst>
      <p:ext uri="{BB962C8B-B14F-4D97-AF65-F5344CB8AC3E}">
        <p14:creationId xmlns:p14="http://schemas.microsoft.com/office/powerpoint/2010/main" val="574472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98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62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7443"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16</a:t>
            </a:fld>
            <a:endParaRPr lang="en-US" dirty="0"/>
          </a:p>
        </p:txBody>
      </p:sp>
    </p:spTree>
    <p:extLst>
      <p:ext uri="{BB962C8B-B14F-4D97-AF65-F5344CB8AC3E}">
        <p14:creationId xmlns:p14="http://schemas.microsoft.com/office/powerpoint/2010/main" val="124427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17</a:t>
            </a:fld>
            <a:endParaRPr lang="en-US" dirty="0"/>
          </a:p>
        </p:txBody>
      </p:sp>
    </p:spTree>
    <p:extLst>
      <p:ext uri="{BB962C8B-B14F-4D97-AF65-F5344CB8AC3E}">
        <p14:creationId xmlns:p14="http://schemas.microsoft.com/office/powerpoint/2010/main" val="3447572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7443" rtl="1" eaLnBrk="1" fontAlgn="auto" latinLnBrk="0" hangingPunct="1">
              <a:lnSpc>
                <a:spcPct val="100000"/>
              </a:lnSpc>
              <a:spcBef>
                <a:spcPts val="0"/>
              </a:spcBef>
              <a:spcAft>
                <a:spcPts val="0"/>
              </a:spcAft>
              <a:buClrTx/>
              <a:buSzTx/>
              <a:buFontTx/>
              <a:buNone/>
              <a:tabLst/>
              <a:defRPr/>
            </a:pPr>
            <a:endParaRPr lang="he-IL" b="0"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29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55254" rtl="1" eaLnBrk="1" fontAlgn="auto" latinLnBrk="0" hangingPunct="1">
              <a:lnSpc>
                <a:spcPct val="100000"/>
              </a:lnSpc>
              <a:spcBef>
                <a:spcPts val="0"/>
              </a:spcBef>
              <a:spcAft>
                <a:spcPts val="0"/>
              </a:spcAft>
              <a:buClrTx/>
              <a:buSzTx/>
              <a:buFontTx/>
              <a:buNone/>
              <a:tabLst/>
              <a:defRPr/>
            </a:pPr>
            <a:r>
              <a:rPr lang="he-IL" dirty="0"/>
              <a:t>מחציתם דיווחו שההכשרה פתחה בפניהם הזדמנויות לממשקי עבודה חדשים (נמוך בהשוואה ל</a:t>
            </a:r>
            <a:r>
              <a:rPr lang="he-IL" b="0" dirty="0"/>
              <a:t>קהל יעד כללי- 70% ורשויות עוגן- 72%).</a:t>
            </a:r>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63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2</a:t>
            </a:fld>
            <a:endParaRPr lang="en-US" dirty="0"/>
          </a:p>
        </p:txBody>
      </p:sp>
    </p:spTree>
    <p:extLst>
      <p:ext uri="{BB962C8B-B14F-4D97-AF65-F5344CB8AC3E}">
        <p14:creationId xmlns:p14="http://schemas.microsoft.com/office/powerpoint/2010/main" val="3049933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defTabSz="937443" rtl="1"/>
            <a:endParaRPr lang="he-IL" b="0" dirty="0"/>
          </a:p>
        </p:txBody>
      </p:sp>
      <p:sp>
        <p:nvSpPr>
          <p:cNvPr id="4" name="מציין מיקום של מספר שקופית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BCAE1-5F72-474F-B970-09885B17872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06190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82563" y="1439863"/>
            <a:ext cx="6897688" cy="3881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53344" y="5537660"/>
            <a:ext cx="5226740" cy="4530813"/>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700763" y="10929490"/>
            <a:ext cx="2831151" cy="577339"/>
          </a:xfrm>
          <a:prstGeom prst="rect">
            <a:avLst/>
          </a:prstGeom>
          <a:noFill/>
          <a:ln>
            <a:noFill/>
          </a:ln>
        </p:spPr>
        <p:txBody>
          <a:bodyPr spcFirstLastPara="1" wrap="square" lIns="93162" tIns="46568" rIns="93162" bIns="46568"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w-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211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22</a:t>
            </a:fld>
            <a:endParaRPr lang="en-US" dirty="0"/>
          </a:p>
        </p:txBody>
      </p:sp>
    </p:spTree>
    <p:extLst>
      <p:ext uri="{BB962C8B-B14F-4D97-AF65-F5344CB8AC3E}">
        <p14:creationId xmlns:p14="http://schemas.microsoft.com/office/powerpoint/2010/main" val="3425529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7443" rtl="1"/>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047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7443"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399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7443"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282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defTabSz="937443" rtl="1"/>
            <a:endParaRPr lang="he-IL" b="1" dirty="0"/>
          </a:p>
          <a:p>
            <a:pPr algn="r" defTabSz="937443" rtl="1"/>
            <a:endParaRPr lang="he-IL" b="1" dirty="0"/>
          </a:p>
        </p:txBody>
      </p:sp>
      <p:sp>
        <p:nvSpPr>
          <p:cNvPr id="4" name="מציין מיקום של מספר שקופית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BCAE1-5F72-474F-B970-09885B17872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7325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591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dirty="0"/>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74284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dirty="0"/>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0622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82563" y="1439863"/>
            <a:ext cx="6897688" cy="3881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53344" y="5537660"/>
            <a:ext cx="5226740" cy="4530813"/>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700763" y="10929490"/>
            <a:ext cx="2831151" cy="577339"/>
          </a:xfrm>
          <a:prstGeom prst="rect">
            <a:avLst/>
          </a:prstGeom>
          <a:noFill/>
          <a:ln>
            <a:noFill/>
          </a:ln>
        </p:spPr>
        <p:txBody>
          <a:bodyPr spcFirstLastPara="1" wrap="square" lIns="93162" tIns="46568" rIns="93162" bIns="46568"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w-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245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dirty="0"/>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19717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dirty="0"/>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897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4</a:t>
            </a:fld>
            <a:endParaRPr dirty="0"/>
          </a:p>
        </p:txBody>
      </p:sp>
    </p:spTree>
    <p:extLst>
      <p:ext uri="{BB962C8B-B14F-4D97-AF65-F5344CB8AC3E}">
        <p14:creationId xmlns:p14="http://schemas.microsoft.com/office/powerpoint/2010/main" val="227396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5</a:t>
            </a:fld>
            <a:endParaRPr dirty="0"/>
          </a:p>
        </p:txBody>
      </p:sp>
    </p:spTree>
    <p:extLst>
      <p:ext uri="{BB962C8B-B14F-4D97-AF65-F5344CB8AC3E}">
        <p14:creationId xmlns:p14="http://schemas.microsoft.com/office/powerpoint/2010/main" val="120521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6</a:t>
            </a:fld>
            <a:endParaRPr dirty="0"/>
          </a:p>
        </p:txBody>
      </p:sp>
    </p:spTree>
    <p:extLst>
      <p:ext uri="{BB962C8B-B14F-4D97-AF65-F5344CB8AC3E}">
        <p14:creationId xmlns:p14="http://schemas.microsoft.com/office/powerpoint/2010/main" val="3964755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7</a:t>
            </a:fld>
            <a:endParaRPr dirty="0"/>
          </a:p>
        </p:txBody>
      </p:sp>
    </p:spTree>
    <p:extLst>
      <p:ext uri="{BB962C8B-B14F-4D97-AF65-F5344CB8AC3E}">
        <p14:creationId xmlns:p14="http://schemas.microsoft.com/office/powerpoint/2010/main" val="67721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8</a:t>
            </a:fld>
            <a:endParaRPr dirty="0"/>
          </a:p>
        </p:txBody>
      </p:sp>
    </p:spTree>
    <p:extLst>
      <p:ext uri="{BB962C8B-B14F-4D97-AF65-F5344CB8AC3E}">
        <p14:creationId xmlns:p14="http://schemas.microsoft.com/office/powerpoint/2010/main" val="170623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כותרת עליונה 3"/>
          <p:cNvSpPr>
            <a:spLocks noGrp="1"/>
          </p:cNvSpPr>
          <p:nvPr>
            <p:ph type="hdr" sz="quarter" idx="10"/>
          </p:nvPr>
        </p:nvSpPr>
        <p:spPr/>
        <p:txBody>
          <a:bodyPr/>
          <a:lstStyle/>
          <a:p>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385C5E3-89C5-4A23-9E5F-BA1AEA4DA736}" type="slidenum">
              <a:rPr lang="he-IL" smtClean="0"/>
              <a:t>9</a:t>
            </a:fld>
            <a:endParaRPr lang="he-IL" dirty="0"/>
          </a:p>
        </p:txBody>
      </p:sp>
    </p:spTree>
    <p:extLst>
      <p:ext uri="{BB962C8B-B14F-4D97-AF65-F5344CB8AC3E}">
        <p14:creationId xmlns:p14="http://schemas.microsoft.com/office/powerpoint/2010/main" val="387567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A3BA864-CBF3-4BA7-A5FF-AF8C8FB6476C}" type="datetime8">
              <a:rPr lang="he-IL" smtClean="0"/>
              <a:t>16 מאי 23</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29196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B4598CFB-5F6B-46C5-B0E9-8606F42A9C63}" type="datetime8">
              <a:rPr lang="he-IL" smtClean="0"/>
              <a:t>16 מאי 23</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36304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4215C41-AF7C-4533-BF80-9B91E6F9AA61}" type="datetime8">
              <a:rPr lang="he-IL" smtClean="0"/>
              <a:t>16 מאי 23</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3604124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24F6-CC59-4135-A706-7FBB362C49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38B34F-005B-452D-AA86-847F48D63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61CBE6-E90D-4EF6-A32D-E25C7879A778}"/>
              </a:ext>
            </a:extLst>
          </p:cNvPr>
          <p:cNvSpPr>
            <a:spLocks noGrp="1"/>
          </p:cNvSpPr>
          <p:nvPr>
            <p:ph type="dt" sz="half" idx="10"/>
          </p:nvPr>
        </p:nvSpPr>
        <p:spPr/>
        <p:txBody>
          <a:bodyPr/>
          <a:lstStyle/>
          <a:p>
            <a:fld id="{21B8BE59-E50C-4BC7-9461-426643B8B457}" type="datetimeFigureOut">
              <a:rPr lang="en-US" smtClean="0"/>
              <a:t>16-May-23</a:t>
            </a:fld>
            <a:endParaRPr lang="en-US" dirty="0"/>
          </a:p>
        </p:txBody>
      </p:sp>
      <p:sp>
        <p:nvSpPr>
          <p:cNvPr id="5" name="Footer Placeholder 4">
            <a:extLst>
              <a:ext uri="{FF2B5EF4-FFF2-40B4-BE49-F238E27FC236}">
                <a16:creationId xmlns:a16="http://schemas.microsoft.com/office/drawing/2014/main" id="{2A01EB9D-CAA0-4688-BE49-59EEAA10FE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DE0216-0EC4-4DD2-99F5-0CE7FC23E304}"/>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212111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FF8B-8BA4-4832-8359-32CADCF67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A1F32-A2E2-4DA8-AFD0-88FA26EA8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47844-F9B5-475C-A848-F27F3C7D542B}"/>
              </a:ext>
            </a:extLst>
          </p:cNvPr>
          <p:cNvSpPr>
            <a:spLocks noGrp="1"/>
          </p:cNvSpPr>
          <p:nvPr>
            <p:ph type="dt" sz="half" idx="10"/>
          </p:nvPr>
        </p:nvSpPr>
        <p:spPr/>
        <p:txBody>
          <a:bodyPr/>
          <a:lstStyle/>
          <a:p>
            <a:fld id="{21B8BE59-E50C-4BC7-9461-426643B8B457}" type="datetimeFigureOut">
              <a:rPr lang="en-US" smtClean="0"/>
              <a:t>16-May-23</a:t>
            </a:fld>
            <a:endParaRPr lang="en-US" dirty="0"/>
          </a:p>
        </p:txBody>
      </p:sp>
      <p:sp>
        <p:nvSpPr>
          <p:cNvPr id="5" name="Footer Placeholder 4">
            <a:extLst>
              <a:ext uri="{FF2B5EF4-FFF2-40B4-BE49-F238E27FC236}">
                <a16:creationId xmlns:a16="http://schemas.microsoft.com/office/drawing/2014/main" id="{1F109B1D-21E5-418A-BDD7-73085F3A47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3B98BB-0222-4CC3-9D46-7B0301420FEE}"/>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329637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39D6-C7A3-4D1B-BF5C-6C048E739D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6A7BD9-4C48-4973-AE85-6CF0DA4E0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2AFAA7-CC95-45D7-B979-CA3DFCEA3392}"/>
              </a:ext>
            </a:extLst>
          </p:cNvPr>
          <p:cNvSpPr>
            <a:spLocks noGrp="1"/>
          </p:cNvSpPr>
          <p:nvPr>
            <p:ph type="dt" sz="half" idx="10"/>
          </p:nvPr>
        </p:nvSpPr>
        <p:spPr/>
        <p:txBody>
          <a:bodyPr/>
          <a:lstStyle/>
          <a:p>
            <a:fld id="{21B8BE59-E50C-4BC7-9461-426643B8B457}" type="datetimeFigureOut">
              <a:rPr lang="en-US" smtClean="0"/>
              <a:t>16-May-23</a:t>
            </a:fld>
            <a:endParaRPr lang="en-US" dirty="0"/>
          </a:p>
        </p:txBody>
      </p:sp>
      <p:sp>
        <p:nvSpPr>
          <p:cNvPr id="5" name="Footer Placeholder 4">
            <a:extLst>
              <a:ext uri="{FF2B5EF4-FFF2-40B4-BE49-F238E27FC236}">
                <a16:creationId xmlns:a16="http://schemas.microsoft.com/office/drawing/2014/main" id="{EB498845-BF3F-4390-90D9-1B30827A41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70389F-71CD-47D6-B29C-37B331BB4F0C}"/>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498611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15C4-BBA3-4FCA-A2F8-975176A92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16F47-7629-4011-883B-942C493A2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0C7F12-D226-40B3-BDCC-ECE0BE0940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77300C-BB7C-4DBD-B388-B8A7CD201D82}"/>
              </a:ext>
            </a:extLst>
          </p:cNvPr>
          <p:cNvSpPr>
            <a:spLocks noGrp="1"/>
          </p:cNvSpPr>
          <p:nvPr>
            <p:ph type="dt" sz="half" idx="10"/>
          </p:nvPr>
        </p:nvSpPr>
        <p:spPr/>
        <p:txBody>
          <a:bodyPr/>
          <a:lstStyle/>
          <a:p>
            <a:fld id="{21B8BE59-E50C-4BC7-9461-426643B8B457}" type="datetimeFigureOut">
              <a:rPr lang="en-US" smtClean="0"/>
              <a:t>16-May-23</a:t>
            </a:fld>
            <a:endParaRPr lang="en-US" dirty="0"/>
          </a:p>
        </p:txBody>
      </p:sp>
      <p:sp>
        <p:nvSpPr>
          <p:cNvPr id="6" name="Footer Placeholder 5">
            <a:extLst>
              <a:ext uri="{FF2B5EF4-FFF2-40B4-BE49-F238E27FC236}">
                <a16:creationId xmlns:a16="http://schemas.microsoft.com/office/drawing/2014/main" id="{539EEBED-9F69-481F-9EE7-47FEB1756B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86256C-065E-40B1-AE15-F4283244252F}"/>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2726269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7E93-454A-4665-B213-187AEE4978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7AA2E3-D3EE-4A4A-BEBA-6DDA12860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C9073-A3F2-46BA-9ECA-F1E67B1A8F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8178D0-46DF-48B9-A38E-938C03EA3D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87CA11-83DB-496F-873A-FCE25DF7E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2E38C1-BF3B-41FB-8607-5F40D0C7A1C2}"/>
              </a:ext>
            </a:extLst>
          </p:cNvPr>
          <p:cNvSpPr>
            <a:spLocks noGrp="1"/>
          </p:cNvSpPr>
          <p:nvPr>
            <p:ph type="dt" sz="half" idx="10"/>
          </p:nvPr>
        </p:nvSpPr>
        <p:spPr/>
        <p:txBody>
          <a:bodyPr/>
          <a:lstStyle/>
          <a:p>
            <a:fld id="{21B8BE59-E50C-4BC7-9461-426643B8B457}" type="datetimeFigureOut">
              <a:rPr lang="en-US" smtClean="0"/>
              <a:t>16-May-23</a:t>
            </a:fld>
            <a:endParaRPr lang="en-US" dirty="0"/>
          </a:p>
        </p:txBody>
      </p:sp>
      <p:sp>
        <p:nvSpPr>
          <p:cNvPr id="8" name="Footer Placeholder 7">
            <a:extLst>
              <a:ext uri="{FF2B5EF4-FFF2-40B4-BE49-F238E27FC236}">
                <a16:creationId xmlns:a16="http://schemas.microsoft.com/office/drawing/2014/main" id="{B843303F-AD25-4728-9E71-9EAF0A4DAC9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0751E0-91FA-4224-8EF9-517EAB071760}"/>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1693777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1084-3D08-452A-B691-C790F06B26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D70197-3FAB-45A1-93A1-499861DA09C5}"/>
              </a:ext>
            </a:extLst>
          </p:cNvPr>
          <p:cNvSpPr>
            <a:spLocks noGrp="1"/>
          </p:cNvSpPr>
          <p:nvPr>
            <p:ph type="dt" sz="half" idx="10"/>
          </p:nvPr>
        </p:nvSpPr>
        <p:spPr/>
        <p:txBody>
          <a:bodyPr/>
          <a:lstStyle/>
          <a:p>
            <a:fld id="{21B8BE59-E50C-4BC7-9461-426643B8B457}" type="datetimeFigureOut">
              <a:rPr lang="en-US" smtClean="0"/>
              <a:t>16-May-23</a:t>
            </a:fld>
            <a:endParaRPr lang="en-US" dirty="0"/>
          </a:p>
        </p:txBody>
      </p:sp>
      <p:sp>
        <p:nvSpPr>
          <p:cNvPr id="4" name="Footer Placeholder 3">
            <a:extLst>
              <a:ext uri="{FF2B5EF4-FFF2-40B4-BE49-F238E27FC236}">
                <a16:creationId xmlns:a16="http://schemas.microsoft.com/office/drawing/2014/main" id="{CCD0CAE4-9B11-4078-9D8A-3ED6E85A61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41BC54-6110-45B2-833B-97CEAF3F3A79}"/>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3792849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F1FAB-B0A1-42E2-8BC1-DA1C66696A81}"/>
              </a:ext>
            </a:extLst>
          </p:cNvPr>
          <p:cNvSpPr>
            <a:spLocks noGrp="1"/>
          </p:cNvSpPr>
          <p:nvPr>
            <p:ph type="dt" sz="half" idx="10"/>
          </p:nvPr>
        </p:nvSpPr>
        <p:spPr/>
        <p:txBody>
          <a:bodyPr/>
          <a:lstStyle/>
          <a:p>
            <a:fld id="{21B8BE59-E50C-4BC7-9461-426643B8B457}" type="datetimeFigureOut">
              <a:rPr lang="en-US" smtClean="0"/>
              <a:t>16-May-23</a:t>
            </a:fld>
            <a:endParaRPr lang="en-US" dirty="0"/>
          </a:p>
        </p:txBody>
      </p:sp>
      <p:sp>
        <p:nvSpPr>
          <p:cNvPr id="3" name="Footer Placeholder 2">
            <a:extLst>
              <a:ext uri="{FF2B5EF4-FFF2-40B4-BE49-F238E27FC236}">
                <a16:creationId xmlns:a16="http://schemas.microsoft.com/office/drawing/2014/main" id="{2C8A11FD-B980-4EC1-BB26-F12937A3944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8529CB-BD66-4BF7-8FB0-EC684008AC8E}"/>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77498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34BA-267C-4D76-A188-C87F3D82F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94074F-8E3C-4C1D-A064-6CA634E6E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F968B1-1C36-4C11-A6C3-BEE0AA0ED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8D5CE-8A0D-43BB-BB8B-E913D6BA8F3B}"/>
              </a:ext>
            </a:extLst>
          </p:cNvPr>
          <p:cNvSpPr>
            <a:spLocks noGrp="1"/>
          </p:cNvSpPr>
          <p:nvPr>
            <p:ph type="dt" sz="half" idx="10"/>
          </p:nvPr>
        </p:nvSpPr>
        <p:spPr/>
        <p:txBody>
          <a:bodyPr/>
          <a:lstStyle/>
          <a:p>
            <a:fld id="{21B8BE59-E50C-4BC7-9461-426643B8B457}" type="datetimeFigureOut">
              <a:rPr lang="en-US" smtClean="0"/>
              <a:t>16-May-23</a:t>
            </a:fld>
            <a:endParaRPr lang="en-US" dirty="0"/>
          </a:p>
        </p:txBody>
      </p:sp>
      <p:sp>
        <p:nvSpPr>
          <p:cNvPr id="6" name="Footer Placeholder 5">
            <a:extLst>
              <a:ext uri="{FF2B5EF4-FFF2-40B4-BE49-F238E27FC236}">
                <a16:creationId xmlns:a16="http://schemas.microsoft.com/office/drawing/2014/main" id="{00DBAD8D-C6A0-4354-BC88-D8832F3BE9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C3049B-4A8F-4651-8885-8D8E2C39F1EE}"/>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344599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048DDC1-D380-45B0-BCA0-963052317ACC}" type="datetime8">
              <a:rPr lang="he-IL" smtClean="0"/>
              <a:t>16 מאי 23</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3239925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373-5411-42E7-9175-B8AF815D5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DB8805-BE71-437F-9AB2-6EB46528E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FC53F8F-43CA-4112-882B-F70D5FA46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2F1BE-6BD3-4983-BA92-FD6385D6065E}"/>
              </a:ext>
            </a:extLst>
          </p:cNvPr>
          <p:cNvSpPr>
            <a:spLocks noGrp="1"/>
          </p:cNvSpPr>
          <p:nvPr>
            <p:ph type="dt" sz="half" idx="10"/>
          </p:nvPr>
        </p:nvSpPr>
        <p:spPr/>
        <p:txBody>
          <a:bodyPr/>
          <a:lstStyle/>
          <a:p>
            <a:fld id="{21B8BE59-E50C-4BC7-9461-426643B8B457}" type="datetimeFigureOut">
              <a:rPr lang="en-US" smtClean="0"/>
              <a:t>16-May-23</a:t>
            </a:fld>
            <a:endParaRPr lang="en-US" dirty="0"/>
          </a:p>
        </p:txBody>
      </p:sp>
      <p:sp>
        <p:nvSpPr>
          <p:cNvPr id="6" name="Footer Placeholder 5">
            <a:extLst>
              <a:ext uri="{FF2B5EF4-FFF2-40B4-BE49-F238E27FC236}">
                <a16:creationId xmlns:a16="http://schemas.microsoft.com/office/drawing/2014/main" id="{23B9CCE6-A318-4CF1-BD67-629999BA52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031FBF-DE08-4175-ACA0-AC73D655C8C0}"/>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1925303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325A-68E5-41CB-86A5-1D6C15F169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A37FAA-93B5-4BDF-BE20-D12C2A14EE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ABBED-4ECF-4FE3-9463-245CA1CA5220}"/>
              </a:ext>
            </a:extLst>
          </p:cNvPr>
          <p:cNvSpPr>
            <a:spLocks noGrp="1"/>
          </p:cNvSpPr>
          <p:nvPr>
            <p:ph type="dt" sz="half" idx="10"/>
          </p:nvPr>
        </p:nvSpPr>
        <p:spPr/>
        <p:txBody>
          <a:bodyPr/>
          <a:lstStyle/>
          <a:p>
            <a:fld id="{21B8BE59-E50C-4BC7-9461-426643B8B457}" type="datetimeFigureOut">
              <a:rPr lang="en-US" smtClean="0"/>
              <a:t>16-May-23</a:t>
            </a:fld>
            <a:endParaRPr lang="en-US" dirty="0"/>
          </a:p>
        </p:txBody>
      </p:sp>
      <p:sp>
        <p:nvSpPr>
          <p:cNvPr id="5" name="Footer Placeholder 4">
            <a:extLst>
              <a:ext uri="{FF2B5EF4-FFF2-40B4-BE49-F238E27FC236}">
                <a16:creationId xmlns:a16="http://schemas.microsoft.com/office/drawing/2014/main" id="{AB051A7C-89B2-4ADF-AED6-BE52AAD8A4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9E64B-C1A5-443D-9537-B624AF56B8F3}"/>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4185616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B2698C-E339-47E4-98AE-169A7B305C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5AA428-CF82-4A22-BE3C-AE18728FB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7ECA5-A502-451C-BDDA-30A0C5BDAC0A}"/>
              </a:ext>
            </a:extLst>
          </p:cNvPr>
          <p:cNvSpPr>
            <a:spLocks noGrp="1"/>
          </p:cNvSpPr>
          <p:nvPr>
            <p:ph type="dt" sz="half" idx="10"/>
          </p:nvPr>
        </p:nvSpPr>
        <p:spPr/>
        <p:txBody>
          <a:bodyPr/>
          <a:lstStyle/>
          <a:p>
            <a:fld id="{21B8BE59-E50C-4BC7-9461-426643B8B457}" type="datetimeFigureOut">
              <a:rPr lang="en-US" smtClean="0"/>
              <a:t>16-May-23</a:t>
            </a:fld>
            <a:endParaRPr lang="en-US" dirty="0"/>
          </a:p>
        </p:txBody>
      </p:sp>
      <p:sp>
        <p:nvSpPr>
          <p:cNvPr id="5" name="Footer Placeholder 4">
            <a:extLst>
              <a:ext uri="{FF2B5EF4-FFF2-40B4-BE49-F238E27FC236}">
                <a16:creationId xmlns:a16="http://schemas.microsoft.com/office/drawing/2014/main" id="{5FA65614-8FC3-45B6-BDF4-27F6CFD0D3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A299E5-7C26-4C7D-8BC7-F659533048C2}"/>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28306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32B81D0-5BA0-4EE9-8462-DFAEA3C3364A}" type="datetime8">
              <a:rPr lang="he-IL" smtClean="0"/>
              <a:t>16 מאי 23</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1291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355AE30E-6A74-4B44-ACCE-93389B19577C}" type="datetime8">
              <a:rPr lang="he-IL" smtClean="0"/>
              <a:t>16 מאי 23</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21066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8828D37-3BC3-49E2-9B6E-AA3E49152A08}" type="datetime8">
              <a:rPr lang="he-IL" smtClean="0"/>
              <a:t>16 מאי 23</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408741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AB7D7F2-C66C-4BCE-9CD0-AE4065EEA5D4}" type="datetime8">
              <a:rPr lang="he-IL" smtClean="0"/>
              <a:t>16 מאי 23</a:t>
            </a:fld>
            <a:endParaRPr lang="he-IL" dirty="0"/>
          </a:p>
        </p:txBody>
      </p:sp>
      <p:sp>
        <p:nvSpPr>
          <p:cNvPr id="4" name="מציין מיקום של כותרת תחתונה 3"/>
          <p:cNvSpPr>
            <a:spLocks noGrp="1"/>
          </p:cNvSpPr>
          <p:nvPr>
            <p:ph type="ftr" sz="quarter" idx="11"/>
          </p:nvPr>
        </p:nvSpPr>
        <p:spPr/>
        <p:txBody>
          <a:bodyPr/>
          <a:lstStyle/>
          <a:p>
            <a:endParaRPr lang="he-IL" dirty="0"/>
          </a:p>
        </p:txBody>
      </p:sp>
      <p:sp>
        <p:nvSpPr>
          <p:cNvPr id="5" name="מציין מיקום של מספר שקופית 4"/>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19520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A8606E6-71FD-43C0-ABC7-30E7BCD8069F}" type="datetime8">
              <a:rPr lang="he-IL" smtClean="0"/>
              <a:t>16 מאי 23</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296066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CEBAEB-9DD4-48E0-B1DD-F2DCF6C107C2}" type="datetime8">
              <a:rPr lang="he-IL" smtClean="0"/>
              <a:t>16 מאי 23</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257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C496306-4841-4BBA-9748-02233F45205C}" type="datetime8">
              <a:rPr lang="he-IL" smtClean="0"/>
              <a:t>16 מאי 23</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109346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D32661-FF80-4BE4-BD26-2BB349EF55FF}" type="datetime8">
              <a:rPr lang="he-IL" smtClean="0"/>
              <a:t>16 מאי 23</a:t>
            </a:fld>
            <a:endParaRPr lang="he-IL" dirty="0"/>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9E282D-D310-42D8-B8FF-78ED45A44D81}" type="slidenum">
              <a:rPr lang="he-IL" smtClean="0"/>
              <a:t>‹#›</a:t>
            </a:fld>
            <a:endParaRPr lang="he-IL" dirty="0"/>
          </a:p>
        </p:txBody>
      </p:sp>
    </p:spTree>
    <p:extLst>
      <p:ext uri="{BB962C8B-B14F-4D97-AF65-F5344CB8AC3E}">
        <p14:creationId xmlns:p14="http://schemas.microsoft.com/office/powerpoint/2010/main" val="299589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C1157E-0283-4FEF-8020-844B45BD2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886DF3-9694-4F88-8EC8-5047300C9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2CD9B-5F0D-4A53-AC30-B39EB7BAB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8BE59-E50C-4BC7-9461-426643B8B457}" type="datetimeFigureOut">
              <a:rPr lang="en-US" smtClean="0"/>
              <a:t>16-May-23</a:t>
            </a:fld>
            <a:endParaRPr lang="en-US" dirty="0"/>
          </a:p>
        </p:txBody>
      </p:sp>
      <p:sp>
        <p:nvSpPr>
          <p:cNvPr id="5" name="Footer Placeholder 4">
            <a:extLst>
              <a:ext uri="{FF2B5EF4-FFF2-40B4-BE49-F238E27FC236}">
                <a16:creationId xmlns:a16="http://schemas.microsoft.com/office/drawing/2014/main" id="{84841597-FC1F-4903-A86B-8C784D1B2D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0E0E073-C1C5-4731-BF89-F12352953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427C8-A335-4358-AEB7-80E435CBBF0F}" type="slidenum">
              <a:rPr lang="en-US" smtClean="0"/>
              <a:t>‹#›</a:t>
            </a:fld>
            <a:endParaRPr lang="en-US" dirty="0"/>
          </a:p>
        </p:txBody>
      </p:sp>
    </p:spTree>
    <p:extLst>
      <p:ext uri="{BB962C8B-B14F-4D97-AF65-F5344CB8AC3E}">
        <p14:creationId xmlns:p14="http://schemas.microsoft.com/office/powerpoint/2010/main" val="1178749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305_F89A0622.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8D_3C387383.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E7_42C3395A.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chart" Target="../charts/char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2CD_84149B37.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304_66534779.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E9_A00CF2FE.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microsoft.com/office/2018/10/relationships/comments" Target="../comments/modernComment_2E0_FD9E600.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2E2_B0EF2C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microsoft.com/office/2018/10/relationships/comments" Target="../comments/modernComment_186_DA2175CA.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2C6_1C1E1D1.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2EA_E857263F.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chart" Target="../charts/chart1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microsoft.com/office/2018/10/relationships/comments" Target="../comments/modernComment_2E5_A67D6470.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2E6_AA164C78.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microsoft.com/office/2018/10/relationships/comments" Target="../comments/modernComment_2EF_4A2C5FB9.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2CA_4A527AE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308_313AFA35.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FD_F2EEE8A6.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microsoft.com/office/2018/10/relationships/comments" Target="../comments/modernComment_309_17E67774.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307_867E7AFB.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18/10/relationships/comments" Target="../comments/modernComment_2D6_BB75B6DC.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301_23A52AC3.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18/10/relationships/comments" Target="../comments/modernComment_2F9_5CB8DDCF.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2">
            <a:extLst>
              <a:ext uri="{FF2B5EF4-FFF2-40B4-BE49-F238E27FC236}">
                <a16:creationId xmlns:a16="http://schemas.microsoft.com/office/drawing/2014/main" id="{82FD4D24-73E5-38B4-2C47-EDA05713BBB4}"/>
              </a:ext>
            </a:extLst>
          </p:cNvPr>
          <p:cNvPicPr>
            <a:picLocks noChangeAspect="1"/>
          </p:cNvPicPr>
          <p:nvPr/>
        </p:nvPicPr>
        <p:blipFill rotWithShape="1">
          <a:blip r:embed="rId3"/>
          <a:srcRect l="6055" t="-3890"/>
          <a:stretch/>
        </p:blipFill>
        <p:spPr>
          <a:xfrm>
            <a:off x="-15339" y="-590495"/>
            <a:ext cx="7447628" cy="7142140"/>
          </a:xfrm>
          <a:prstGeom prst="rect">
            <a:avLst/>
          </a:prstGeom>
        </p:spPr>
      </p:pic>
      <p:sp>
        <p:nvSpPr>
          <p:cNvPr id="11" name="מלבן מעוגל 10"/>
          <p:cNvSpPr/>
          <p:nvPr/>
        </p:nvSpPr>
        <p:spPr>
          <a:xfrm rot="4329447">
            <a:off x="6485617" y="241591"/>
            <a:ext cx="5891601" cy="5891601"/>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מלבן מעוגל 1"/>
          <p:cNvSpPr/>
          <p:nvPr/>
        </p:nvSpPr>
        <p:spPr>
          <a:xfrm rot="4329447">
            <a:off x="6628611" y="22305"/>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לבן מעוגל 8"/>
          <p:cNvSpPr/>
          <p:nvPr/>
        </p:nvSpPr>
        <p:spPr>
          <a:xfrm rot="4329447">
            <a:off x="6848692" y="92002"/>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p:cNvSpPr/>
          <p:nvPr/>
        </p:nvSpPr>
        <p:spPr>
          <a:xfrm>
            <a:off x="6952616" y="810602"/>
            <a:ext cx="5190836" cy="4185761"/>
          </a:xfrm>
          <a:prstGeom prst="rect">
            <a:avLst/>
          </a:prstGeom>
        </p:spPr>
        <p:txBody>
          <a:bodyPr wrap="square" lIns="91440" tIns="45720" rIns="91440" bIns="45720" anchor="t">
            <a:spAutoFit/>
          </a:bodyPr>
          <a:lstStyle/>
          <a:p>
            <a:pPr algn="ctr" rtl="1">
              <a:spcBef>
                <a:spcPts val="1800"/>
              </a:spcBef>
            </a:pPr>
            <a:r>
              <a:rPr lang="en-US" sz="3200" b="1" dirty="0">
                <a:solidFill>
                  <a:schemeClr val="bg1"/>
                </a:solidFill>
                <a:latin typeface="Segoe UI" panose="020B0502040204020203" pitchFamily="34" charset="0"/>
                <a:ea typeface="Tahoma" panose="020B0604030504040204" pitchFamily="34" charset="0"/>
                <a:cs typeface="Segoe UI" panose="020B0502040204020203" pitchFamily="34" charset="0"/>
              </a:rPr>
              <a:t>Urban95 IL National Expansion Program </a:t>
            </a:r>
          </a:p>
          <a:p>
            <a:pPr algn="ctr" rtl="1">
              <a:spcBef>
                <a:spcPts val="1800"/>
              </a:spcBef>
            </a:pPr>
            <a:r>
              <a:rPr lang="en-US" sz="3600" b="1" dirty="0">
                <a:solidFill>
                  <a:schemeClr val="bg1"/>
                </a:solidFill>
                <a:latin typeface="Segoe UI" panose="020B0502040204020203" pitchFamily="34" charset="0"/>
                <a:ea typeface="Tahoma" panose="020B0604030504040204" pitchFamily="34" charset="0"/>
                <a:cs typeface="Segoe UI" panose="020B0502040204020203" pitchFamily="34" charset="0"/>
              </a:rPr>
              <a:t>National Trends and Evaluation of Professional Trainings in 2022</a:t>
            </a:r>
          </a:p>
          <a:p>
            <a:pPr algn="ctr" rtl="0">
              <a:spcBef>
                <a:spcPts val="1800"/>
              </a:spcBef>
            </a:pPr>
            <a:r>
              <a:rPr lang="en-US" sz="2000" dirty="0">
                <a:solidFill>
                  <a:schemeClr val="bg1"/>
                </a:solidFill>
                <a:latin typeface="Segoe UI"/>
                <a:ea typeface="Tahoma"/>
                <a:cs typeface="Segoe UI"/>
              </a:rPr>
              <a:t> April </a:t>
            </a:r>
            <a:r>
              <a:rPr lang="he-IL" sz="2000" dirty="0">
                <a:solidFill>
                  <a:schemeClr val="bg1"/>
                </a:solidFill>
                <a:latin typeface="Segoe UI"/>
                <a:ea typeface="Tahoma"/>
                <a:cs typeface="Segoe UI"/>
              </a:rPr>
              <a:t>2023</a:t>
            </a:r>
          </a:p>
        </p:txBody>
      </p:sp>
      <p:grpSp>
        <p:nvGrpSpPr>
          <p:cNvPr id="27" name="Group 26">
            <a:extLst>
              <a:ext uri="{FF2B5EF4-FFF2-40B4-BE49-F238E27FC236}">
                <a16:creationId xmlns:a16="http://schemas.microsoft.com/office/drawing/2014/main" id="{84D03AFD-BA4B-47BD-9358-C1102574F075}"/>
              </a:ext>
            </a:extLst>
          </p:cNvPr>
          <p:cNvGrpSpPr/>
          <p:nvPr/>
        </p:nvGrpSpPr>
        <p:grpSpPr>
          <a:xfrm>
            <a:off x="-113664" y="6410133"/>
            <a:ext cx="7862497" cy="451978"/>
            <a:chOff x="-116959" y="6457504"/>
            <a:chExt cx="7862497" cy="594107"/>
          </a:xfrm>
        </p:grpSpPr>
        <p:sp>
          <p:nvSpPr>
            <p:cNvPr id="28" name="Rectangle: Rounded Corners 27">
              <a:extLst>
                <a:ext uri="{FF2B5EF4-FFF2-40B4-BE49-F238E27FC236}">
                  <a16:creationId xmlns:a16="http://schemas.microsoft.com/office/drawing/2014/main" id="{E1DF3481-E3F9-40B5-B1E5-F5E4C63AC59E}"/>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9" name="Rectangle: Rounded Corners 28">
              <a:extLst>
                <a:ext uri="{FF2B5EF4-FFF2-40B4-BE49-F238E27FC236}">
                  <a16:creationId xmlns:a16="http://schemas.microsoft.com/office/drawing/2014/main" id="{38E446F3-211A-4960-BDF8-EF79A4AF8809}"/>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1" name="TextBox 20">
            <a:extLst>
              <a:ext uri="{FF2B5EF4-FFF2-40B4-BE49-F238E27FC236}">
                <a16:creationId xmlns:a16="http://schemas.microsoft.com/office/drawing/2014/main" id="{66D1B4D4-AB9A-4A06-B049-EAFCD7F63F85}"/>
              </a:ext>
            </a:extLst>
          </p:cNvPr>
          <p:cNvSpPr txBox="1"/>
          <p:nvPr/>
        </p:nvSpPr>
        <p:spPr>
          <a:xfrm>
            <a:off x="10851504" y="6580833"/>
            <a:ext cx="803425" cy="215444"/>
          </a:xfrm>
          <a:prstGeom prst="rect">
            <a:avLst/>
          </a:prstGeom>
          <a:noFill/>
        </p:spPr>
        <p:txBody>
          <a:bodyPr wrap="none" rtlCol="1">
            <a:spAutoFit/>
          </a:bodyPr>
          <a:lstStyle/>
          <a:p>
            <a:r>
              <a:rPr lang="he-IL" sz="800" dirty="0">
                <a:solidFill>
                  <a:schemeClr val="bg1"/>
                </a:solidFill>
                <a:latin typeface="Tahoma" panose="020B0604030504040204" pitchFamily="34" charset="0"/>
                <a:ea typeface="Tahoma" panose="020B0604030504040204" pitchFamily="34" charset="0"/>
                <a:cs typeface="Tahoma" panose="020B0604030504040204" pitchFamily="34" charset="0"/>
              </a:rPr>
              <a:t>צילום: "מסע"</a:t>
            </a:r>
          </a:p>
        </p:txBody>
      </p:sp>
      <p:pic>
        <p:nvPicPr>
          <p:cNvPr id="23" name="Picture 4" descr="https://westeurope1-mediap.svc.ms/transform/thumbnail?provider=spo&amp;inputFormat=png&amp;cs=fFNQTw&amp;docid=https%3A%2F%2Fcet365.sharepoint.com%3A443%2F_api%2Fv2.0%2Fdrives%2Fb!2wHxPgjkP0ysVFtsv2YxNyW-o0uqA8JFuQ_YwlUQfrcd6ZYw1-vlTLKzVtdDkLVX%2Fitems%2F01GQLBMVY2TSVRJLQYBRHZYZ6G6RQST3WC%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6&amp;height=297&amp;action=Access">
            <a:extLst>
              <a:ext uri="{FF2B5EF4-FFF2-40B4-BE49-F238E27FC236}">
                <a16:creationId xmlns:a16="http://schemas.microsoft.com/office/drawing/2014/main" id="{4DFA9EBE-D88D-41A6-BA43-81C2409006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39" t="16728" r="36226" b="19001"/>
          <a:stretch/>
        </p:blipFill>
        <p:spPr bwMode="auto">
          <a:xfrm>
            <a:off x="11289717" y="5949018"/>
            <a:ext cx="889591" cy="8793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s://westeurope1-mediap.svc.ms/transform/thumbnail?provider=spo&amp;inputFormat=png&amp;cs=fFNQTw&amp;docid=https%3A%2F%2Fcet365.sharepoint.com%3A443%2F_api%2Fv2.0%2Fdrives%2Fb!2wHxPgjkP0ysVFtsv2YxNyW-o0uqA8JFuQ_YwlUQfrcd6ZYw1-vlTLKzVtdDkLVX%2Fitems%2F01GQLBMV4Y45AL73IKCBAJKNHWMEYT2TW5%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8&amp;height=228&amp;action=Access">
            <a:extLst>
              <a:ext uri="{FF2B5EF4-FFF2-40B4-BE49-F238E27FC236}">
                <a16:creationId xmlns:a16="http://schemas.microsoft.com/office/drawing/2014/main" id="{1DBAE475-63F4-4C1C-A304-319DEFEC7F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26" t="30056" r="22199" b="43315"/>
          <a:stretch/>
        </p:blipFill>
        <p:spPr bwMode="auto">
          <a:xfrm>
            <a:off x="10082517" y="6493978"/>
            <a:ext cx="1207200" cy="2326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A10E769-95BF-4BF6-BA3D-46193B534248}"/>
              </a:ext>
            </a:extLst>
          </p:cNvPr>
          <p:cNvPicPr>
            <a:picLocks noChangeAspect="1"/>
          </p:cNvPicPr>
          <p:nvPr/>
        </p:nvPicPr>
        <p:blipFill>
          <a:blip r:embed="rId6"/>
          <a:stretch>
            <a:fillRect/>
          </a:stretch>
        </p:blipFill>
        <p:spPr>
          <a:xfrm>
            <a:off x="9033610" y="6410133"/>
            <a:ext cx="1081950" cy="425149"/>
          </a:xfrm>
          <a:prstGeom prst="rect">
            <a:avLst/>
          </a:prstGeom>
        </p:spPr>
      </p:pic>
    </p:spTree>
    <p:extLst>
      <p:ext uri="{BB962C8B-B14F-4D97-AF65-F5344CB8AC3E}">
        <p14:creationId xmlns:p14="http://schemas.microsoft.com/office/powerpoint/2010/main" val="397622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97913"/>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4</a:t>
            </a:r>
            <a:endParaRPr dirty="0"/>
          </a:p>
        </p:txBody>
      </p:sp>
      <p:sp>
        <p:nvSpPr>
          <p:cNvPr id="12" name="TextBox 11">
            <a:extLst>
              <a:ext uri="{FF2B5EF4-FFF2-40B4-BE49-F238E27FC236}">
                <a16:creationId xmlns:a16="http://schemas.microsoft.com/office/drawing/2014/main" id="{419D4D5E-3B3D-4BB0-99C5-728C7C9B1C25}"/>
              </a:ext>
            </a:extLst>
          </p:cNvPr>
          <p:cNvSpPr txBox="1"/>
          <p:nvPr/>
        </p:nvSpPr>
        <p:spPr>
          <a:xfrm>
            <a:off x="0" y="390"/>
            <a:ext cx="12192000" cy="351186"/>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Highlights from the literature on expanding the training program for target audiences in network municipalities</a:t>
            </a:r>
            <a:endParaRPr kumimoji="0" lang="he-IL" sz="1600" b="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F8CDF7CD-6894-9EAE-6FE2-7A2473F3E360}"/>
              </a:ext>
            </a:extLst>
          </p:cNvPr>
          <p:cNvGrpSpPr/>
          <p:nvPr/>
        </p:nvGrpSpPr>
        <p:grpSpPr>
          <a:xfrm>
            <a:off x="-113664" y="6410133"/>
            <a:ext cx="7862497" cy="451978"/>
            <a:chOff x="-116959" y="6457504"/>
            <a:chExt cx="7862497" cy="594107"/>
          </a:xfrm>
        </p:grpSpPr>
        <p:sp>
          <p:nvSpPr>
            <p:cNvPr id="7" name="Rectangle: Rounded Corners 6">
              <a:extLst>
                <a:ext uri="{FF2B5EF4-FFF2-40B4-BE49-F238E27FC236}">
                  <a16:creationId xmlns:a16="http://schemas.microsoft.com/office/drawing/2014/main" id="{EFF42BF2-DBFF-51EA-03AC-60F3F3B35782}"/>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Rectangle: Rounded Corners 7">
              <a:extLst>
                <a:ext uri="{FF2B5EF4-FFF2-40B4-BE49-F238E27FC236}">
                  <a16:creationId xmlns:a16="http://schemas.microsoft.com/office/drawing/2014/main" id="{A10A7A85-1545-7EDB-1414-A7EBE9EBBBF5}"/>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 name="מלבן מעוגל 10">
            <a:extLst>
              <a:ext uri="{FF2B5EF4-FFF2-40B4-BE49-F238E27FC236}">
                <a16:creationId xmlns:a16="http://schemas.microsoft.com/office/drawing/2014/main" id="{FE162984-D007-46BB-00F6-BBC8A6DECA0B}"/>
              </a:ext>
            </a:extLst>
          </p:cNvPr>
          <p:cNvSpPr/>
          <p:nvPr/>
        </p:nvSpPr>
        <p:spPr>
          <a:xfrm rot="4329447">
            <a:off x="423487" y="645469"/>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Rectangle 2">
            <a:extLst>
              <a:ext uri="{FF2B5EF4-FFF2-40B4-BE49-F238E27FC236}">
                <a16:creationId xmlns:a16="http://schemas.microsoft.com/office/drawing/2014/main" id="{0741306A-1FD7-53C3-1D07-D05D0CEB9A4C}"/>
              </a:ext>
            </a:extLst>
          </p:cNvPr>
          <p:cNvSpPr/>
          <p:nvPr/>
        </p:nvSpPr>
        <p:spPr>
          <a:xfrm>
            <a:off x="693323" y="554215"/>
            <a:ext cx="10942516" cy="2125134"/>
          </a:xfrm>
          <a:prstGeom prst="rect">
            <a:avLst/>
          </a:prstGeom>
        </p:spPr>
        <p:txBody>
          <a:bodyPr wrap="square">
            <a:spAutoFit/>
          </a:bodyPr>
          <a:lstStyle/>
          <a:p>
            <a:pPr marL="0" lvl="1" algn="l" rtl="0">
              <a:lnSpc>
                <a:spcPct val="150000"/>
              </a:lnSpc>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There is a plan to launch a training program in June 2023 in six municipalities within the </a:t>
            </a:r>
            <a:r>
              <a:rPr lang="en-US" sz="1200" b="1" dirty="0">
                <a:latin typeface="Segoe UI" panose="020B0502040204020203" pitchFamily="34" charset="0"/>
                <a:ea typeface="Segoe UI Black" panose="020B0A02040204020203" pitchFamily="34" charset="0"/>
                <a:cs typeface="Segoe UI" panose="020B0502040204020203" pitchFamily="34" charset="0"/>
              </a:rPr>
              <a:t>Urban95 IL </a:t>
            </a:r>
            <a:r>
              <a:rPr lang="en-US" sz="1200" dirty="0">
                <a:latin typeface="Segoe UI" panose="020B0502040204020203" pitchFamily="34" charset="0"/>
                <a:ea typeface="Segoe UI Black" panose="020B0A02040204020203" pitchFamily="34" charset="0"/>
                <a:cs typeface="Segoe UI" panose="020B0502040204020203" pitchFamily="34" charset="0"/>
              </a:rPr>
              <a:t>network, in addition to the three anchor municipalities that are currently operating as part of the national program. The planned training will last about a year, and will include learning sessions, tours, and practical workshops, in preparation for the implementation of pilot projects in each of the municipalities in the network. Implementation will be guided by the project team. The goal of the training is to inculcate the Urban95 principles among participants, and to create a community of local authorities to promote an urban environment that is optimal for young children and their caregivers.</a:t>
            </a:r>
          </a:p>
          <a:p>
            <a:pPr marL="0" lvl="1" algn="l" rtl="0">
              <a:lnSpc>
                <a:spcPct val="150000"/>
              </a:lnSpc>
              <a:spcBef>
                <a:spcPts val="1000"/>
              </a:spcBef>
            </a:pPr>
            <a:r>
              <a:rPr lang="en-US" sz="1200" b="1" dirty="0">
                <a:latin typeface="Segoe UI" panose="020B0502040204020203" pitchFamily="34" charset="0"/>
                <a:ea typeface="Segoe UI Black" panose="020B0A02040204020203" pitchFamily="34" charset="0"/>
                <a:cs typeface="Segoe UI" panose="020B0502040204020203" pitchFamily="34" charset="0"/>
              </a:rPr>
              <a:t>As part of the process of defining the training program’s goals and objectives, formulating the structure and content of the sessions, and ensuring the appropriateness of the training components, we offer several highlights from the academic literature:</a:t>
            </a:r>
          </a:p>
        </p:txBody>
      </p:sp>
      <p:sp>
        <p:nvSpPr>
          <p:cNvPr id="9" name="TextBox 8">
            <a:extLst>
              <a:ext uri="{FF2B5EF4-FFF2-40B4-BE49-F238E27FC236}">
                <a16:creationId xmlns:a16="http://schemas.microsoft.com/office/drawing/2014/main" id="{23C7A1CF-A820-CD5B-B268-62DCC1A83D4D}"/>
              </a:ext>
            </a:extLst>
          </p:cNvPr>
          <p:cNvSpPr txBox="1"/>
          <p:nvPr/>
        </p:nvSpPr>
        <p:spPr>
          <a:xfrm>
            <a:off x="367373" y="2697317"/>
            <a:ext cx="11519827" cy="3381888"/>
          </a:xfrm>
          <a:prstGeom prst="rect">
            <a:avLst/>
          </a:prstGeom>
          <a:solidFill>
            <a:srgbClr val="FFF2CC"/>
          </a:solidFill>
        </p:spPr>
        <p:txBody>
          <a:bodyPr wrap="square">
            <a:spAutoFit/>
          </a:bodyPr>
          <a:lstStyle/>
          <a:p>
            <a:pPr indent="228600" algn="l" rtl="0" fontAlgn="base">
              <a:lnSpc>
                <a:spcPct val="150000"/>
              </a:lnSpc>
            </a:pPr>
            <a:r>
              <a:rPr lang="en-US" sz="1200" dirty="0">
                <a:solidFill>
                  <a:srgbClr val="222222"/>
                </a:solidFill>
                <a:latin typeface="Segoe UI" panose="020B0502040204020203" pitchFamily="34" charset="0"/>
                <a:cs typeface="Segoe UI" panose="020B0502040204020203" pitchFamily="34" charset="0"/>
              </a:rPr>
              <a:t>Strong systems must be developed to support the implementation of policies regarding early childhood at various levels: international, national, and municipal </a:t>
            </a:r>
            <a:r>
              <a:rPr lang="en-US" sz="1000" dirty="0">
                <a:solidFill>
                  <a:srgbClr val="222222"/>
                </a:solidFill>
                <a:latin typeface="Segoe UI" panose="020B0502040204020203" pitchFamily="34" charset="0"/>
                <a:cs typeface="Segoe UI" panose="020B0502040204020203" pitchFamily="34" charset="0"/>
              </a:rPr>
              <a:t>(Yoshikawa et al., 2018)</a:t>
            </a:r>
            <a:r>
              <a:rPr lang="en-US" sz="1200" dirty="0">
                <a:solidFill>
                  <a:srgbClr val="222222"/>
                </a:solidFill>
                <a:latin typeface="Segoe UI" panose="020B0502040204020203" pitchFamily="34" charset="0"/>
                <a:cs typeface="Segoe UI" panose="020B0502040204020203" pitchFamily="34" charset="0"/>
              </a:rPr>
              <a:t>. As part of this process, </a:t>
            </a:r>
            <a:r>
              <a:rPr lang="en-US" sz="1200" b="1" dirty="0">
                <a:solidFill>
                  <a:srgbClr val="222222"/>
                </a:solidFill>
                <a:latin typeface="Segoe UI" panose="020B0502040204020203" pitchFamily="34" charset="0"/>
                <a:cs typeface="Segoe UI" panose="020B0502040204020203" pitchFamily="34" charset="0"/>
              </a:rPr>
              <a:t>leadership networks </a:t>
            </a:r>
            <a:r>
              <a:rPr lang="en-US" sz="1200" dirty="0">
                <a:solidFill>
                  <a:srgbClr val="222222"/>
                </a:solidFill>
                <a:latin typeface="Segoe UI" panose="020B0502040204020203" pitchFamily="34" charset="0"/>
                <a:cs typeface="Segoe UI" panose="020B0502040204020203" pitchFamily="34" charset="0"/>
              </a:rPr>
              <a:t>must be expanded to provide resources and support, and to increase the scope of their members’ influence, as individuals and as a group. One type of leadership networks is the </a:t>
            </a:r>
            <a:r>
              <a:rPr lang="en-US" sz="1200" b="1" dirty="0">
                <a:solidFill>
                  <a:srgbClr val="222222"/>
                </a:solidFill>
                <a:latin typeface="Segoe UI" panose="020B0502040204020203" pitchFamily="34" charset="0"/>
                <a:cs typeface="Segoe UI" panose="020B0502040204020203" pitchFamily="34" charset="0"/>
              </a:rPr>
              <a:t>Field-Policy Leadership Network, </a:t>
            </a:r>
            <a:r>
              <a:rPr lang="en-US" sz="1200" dirty="0">
                <a:solidFill>
                  <a:srgbClr val="222222"/>
                </a:solidFill>
                <a:latin typeface="Segoe UI" panose="020B0502040204020203" pitchFamily="34" charset="0"/>
                <a:cs typeface="Segoe UI" panose="020B0502040204020203" pitchFamily="34" charset="0"/>
              </a:rPr>
              <a:t>which</a:t>
            </a:r>
            <a:r>
              <a:rPr lang="en-US" sz="1200" b="1" dirty="0">
                <a:solidFill>
                  <a:srgbClr val="222222"/>
                </a:solidFill>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connects leaders who have shared interests and a commitment to influence a field of practice or policy. E</a:t>
            </a:r>
            <a:r>
              <a:rPr lang="en-US" sz="1200" kern="100" dirty="0">
                <a:effectLst/>
                <a:latin typeface="Segoe UI" panose="020B0502040204020203" pitchFamily="34" charset="0"/>
                <a:ea typeface="Calibri" panose="020F0502020204030204" pitchFamily="34" charset="0"/>
                <a:cs typeface="Segoe UI" panose="020B0502040204020203" pitchFamily="34" charset="0"/>
              </a:rPr>
              <a:t>ffective and successful leadership networks help participants find common ground, including with unexpected allies, on issues that are important to its members, mobilize support, and influence policy and resource allocation. Participants develop relationships with communities in other parts of the country and entities operating in various areas, levels of government, fields of activity, and sectors </a:t>
            </a:r>
            <a:r>
              <a:rPr lang="en-US" sz="1000" kern="100" dirty="0">
                <a:effectLst/>
                <a:latin typeface="Segoe UI" panose="020B0502040204020203" pitchFamily="34" charset="0"/>
                <a:ea typeface="Calibri" panose="020F0502020204030204" pitchFamily="34" charset="0"/>
                <a:cs typeface="Segoe UI" panose="020B0502040204020203" pitchFamily="34" charset="0"/>
              </a:rPr>
              <a:t>(Hoppe &amp; Reinelt, 2010).</a:t>
            </a:r>
            <a:endParaRPr lang="en-US" sz="1200" kern="100" dirty="0">
              <a:effectLst/>
              <a:latin typeface="Segoe UI" panose="020B0502040204020203" pitchFamily="34" charset="0"/>
              <a:ea typeface="Calibri" panose="020F0502020204030204" pitchFamily="34" charset="0"/>
              <a:cs typeface="Segoe UI" panose="020B0502040204020203" pitchFamily="34" charset="0"/>
            </a:endParaRPr>
          </a:p>
          <a:p>
            <a:pPr indent="228600" algn="l" rtl="0" fontAlgn="base">
              <a:lnSpc>
                <a:spcPct val="150000"/>
              </a:lnSpc>
            </a:pPr>
            <a:r>
              <a:rPr lang="en-US" sz="1200" kern="100" dirty="0">
                <a:effectLst/>
                <a:latin typeface="Segoe UI" panose="020B0502040204020203" pitchFamily="34" charset="0"/>
                <a:ea typeface="Calibri" panose="020F0502020204030204" pitchFamily="34" charset="0"/>
                <a:cs typeface="Segoe UI" panose="020B0502040204020203" pitchFamily="34" charset="0"/>
              </a:rPr>
              <a:t>These networks can develop within </a:t>
            </a:r>
            <a:r>
              <a:rPr lang="en-US" sz="1200" b="1" kern="100" dirty="0">
                <a:effectLst/>
                <a:latin typeface="Segoe UI" panose="020B0502040204020203" pitchFamily="34" charset="0"/>
                <a:ea typeface="Calibri" panose="020F0502020204030204" pitchFamily="34" charset="0"/>
                <a:cs typeface="Segoe UI" panose="020B0502040204020203" pitchFamily="34" charset="0"/>
              </a:rPr>
              <a:t>professional communities</a:t>
            </a:r>
            <a:r>
              <a:rPr lang="en-US" sz="1200" kern="100" dirty="0">
                <a:effectLst/>
                <a:latin typeface="Segoe UI" panose="020B0502040204020203" pitchFamily="34" charset="0"/>
                <a:ea typeface="Calibri" panose="020F0502020204030204" pitchFamily="34" charset="0"/>
                <a:cs typeface="Segoe UI" panose="020B0502040204020203" pitchFamily="34" charset="0"/>
              </a:rPr>
              <a:t>; groups of individuals with a common professional interest and a desire to lead improvement in their field by sharing their knowledge and insights. To promote a culture that emphasizes ongoing professional development, responsibility for transmitting content should be in the hands of professional coaches, consultants, and group facilitators </a:t>
            </a:r>
            <a:r>
              <a:rPr lang="en-US" sz="1000" kern="100" dirty="0">
                <a:effectLst/>
                <a:latin typeface="Segoe UI" panose="020B0502040204020203" pitchFamily="34" charset="0"/>
                <a:ea typeface="Calibri" panose="020F0502020204030204" pitchFamily="34" charset="0"/>
                <a:cs typeface="Segoe UI" panose="020B0502040204020203" pitchFamily="34" charset="0"/>
              </a:rPr>
              <a:t>(Sheridan et al. 2009). </a:t>
            </a:r>
            <a:r>
              <a:rPr lang="en-US" sz="1200" kern="100" dirty="0">
                <a:effectLst/>
                <a:latin typeface="Segoe UI" panose="020B0502040204020203" pitchFamily="34" charset="0"/>
                <a:ea typeface="Calibri" panose="020F0502020204030204" pitchFamily="34" charset="0"/>
                <a:cs typeface="Segoe UI" panose="020B0502040204020203" pitchFamily="34" charset="0"/>
              </a:rPr>
              <a:t>The effectiveness of professional training depends on a comprehensive and ongoing system that provides participants with tools, applied practices, and a method for assessing the results of their implementation in the field. In addition, facilitators should encourage participants to undergo a reflective process and independent thinking about the implementation of new practices, in order to realize their vision. </a:t>
            </a:r>
            <a:r>
              <a:rPr lang="en-US" sz="1200" kern="100" dirty="0">
                <a:latin typeface="Segoe UI" panose="020B0502040204020203" pitchFamily="34" charset="0"/>
                <a:ea typeface="Calibri" panose="020F0502020204030204" pitchFamily="34" charset="0"/>
                <a:cs typeface="Segoe UI" panose="020B0502040204020203" pitchFamily="34" charset="0"/>
              </a:rPr>
              <a:t>Ideally, p</a:t>
            </a:r>
            <a:r>
              <a:rPr lang="en-US" sz="1200" kern="100" dirty="0">
                <a:effectLst/>
                <a:latin typeface="Segoe UI" panose="020B0502040204020203" pitchFamily="34" charset="0"/>
                <a:ea typeface="Calibri" panose="020F0502020204030204" pitchFamily="34" charset="0"/>
                <a:cs typeface="Segoe UI" panose="020B0502040204020203" pitchFamily="34" charset="0"/>
              </a:rPr>
              <a:t>rofessional training should take place in cooperation with a professional learning community </a:t>
            </a:r>
            <a:r>
              <a:rPr lang="en-US" sz="1000" kern="100" dirty="0">
                <a:effectLst/>
                <a:latin typeface="Segoe UI" panose="020B0502040204020203" pitchFamily="34" charset="0"/>
                <a:ea typeface="Calibri" panose="020F0502020204030204" pitchFamily="34" charset="0"/>
                <a:cs typeface="Segoe UI" panose="020B0502040204020203" pitchFamily="34" charset="0"/>
              </a:rPr>
              <a:t>(Brown &amp; Englehardt, 2016).</a:t>
            </a:r>
            <a:endParaRPr lang="en-US" sz="1200" kern="1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417084368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97913"/>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4</a:t>
            </a:r>
            <a:endParaRPr dirty="0"/>
          </a:p>
        </p:txBody>
      </p:sp>
      <p:sp>
        <p:nvSpPr>
          <p:cNvPr id="12" name="TextBox 11">
            <a:extLst>
              <a:ext uri="{FF2B5EF4-FFF2-40B4-BE49-F238E27FC236}">
                <a16:creationId xmlns:a16="http://schemas.microsoft.com/office/drawing/2014/main" id="{419D4D5E-3B3D-4BB0-99C5-728C7C9B1C25}"/>
              </a:ext>
            </a:extLst>
          </p:cNvPr>
          <p:cNvSpPr txBox="1"/>
          <p:nvPr/>
        </p:nvSpPr>
        <p:spPr>
          <a:xfrm>
            <a:off x="0" y="390"/>
            <a:ext cx="12192000" cy="369332"/>
          </a:xfrm>
          <a:prstGeom prst="rect">
            <a:avLst/>
          </a:prstGeom>
          <a:solidFill>
            <a:srgbClr val="36636F"/>
          </a:solidFill>
        </p:spPr>
        <p:txBody>
          <a:bodyPr wrap="square" rtlCol="0">
            <a:spAutoFit/>
          </a:bodyPr>
          <a:lstStyle/>
          <a:p>
            <a:pPr algn="l" rtl="0"/>
            <a:r>
              <a:rPr lang="en-US" b="1" dirty="0">
                <a:solidFill>
                  <a:schemeClr val="bg1"/>
                </a:solidFill>
                <a:latin typeface="Tahoma" pitchFamily="34" charset="0"/>
                <a:ea typeface="Tahoma" pitchFamily="34" charset="0"/>
                <a:cs typeface="Tahoma" pitchFamily="34" charset="0"/>
              </a:rPr>
              <a:t>Background: Professional Training System 2022</a:t>
            </a:r>
            <a:endParaRPr lang="he-IL" b="1" dirty="0">
              <a:solidFill>
                <a:schemeClr val="bg1"/>
              </a:solidFill>
              <a:latin typeface="Tahoma" pitchFamily="34" charset="0"/>
              <a:ea typeface="Tahoma" pitchFamily="34" charset="0"/>
              <a:cs typeface="Tahoma" pitchFamily="34" charset="0"/>
            </a:endParaRPr>
          </a:p>
        </p:txBody>
      </p:sp>
      <p:sp>
        <p:nvSpPr>
          <p:cNvPr id="9" name="מלבן מעוגל 10">
            <a:extLst>
              <a:ext uri="{FF2B5EF4-FFF2-40B4-BE49-F238E27FC236}">
                <a16:creationId xmlns:a16="http://schemas.microsoft.com/office/drawing/2014/main" id="{2F5ECBE2-C424-C162-36BE-C8772B74EEC5}"/>
              </a:ext>
            </a:extLst>
          </p:cNvPr>
          <p:cNvSpPr/>
          <p:nvPr/>
        </p:nvSpPr>
        <p:spPr>
          <a:xfrm rot="4329447">
            <a:off x="5365175" y="585615"/>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Rectangle 9">
            <a:extLst>
              <a:ext uri="{FF2B5EF4-FFF2-40B4-BE49-F238E27FC236}">
                <a16:creationId xmlns:a16="http://schemas.microsoft.com/office/drawing/2014/main" id="{E4D41CD6-9D90-CF97-892D-35DC9A028399}"/>
              </a:ext>
            </a:extLst>
          </p:cNvPr>
          <p:cNvSpPr/>
          <p:nvPr/>
        </p:nvSpPr>
        <p:spPr>
          <a:xfrm>
            <a:off x="5657685" y="522405"/>
            <a:ext cx="6434464" cy="3062377"/>
          </a:xfrm>
          <a:prstGeom prst="rect">
            <a:avLst/>
          </a:prstGeom>
        </p:spPr>
        <p:txBody>
          <a:bodyPr wrap="square">
            <a:spAutoFit/>
          </a:bodyPr>
          <a:lstStyle/>
          <a:p>
            <a:pPr marL="0" lvl="1" algn="l" rtl="0">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One of the main activities* in the Urban95 national expansion program is developing a training system for municipalities. This is in addition to offering seminar days for the target audience - creators of the built environment – so they can acquire knowledge and tools, and to raise their awareness of the importance of addressing early childhood in all aspects of life. </a:t>
            </a:r>
          </a:p>
          <a:p>
            <a:pPr marL="0" lvl="1" algn="l" rtl="0">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In this context, the assessed outputs include the participation of various officials in the training sessions and study days and their degree of satisfaction with them, according to various indicators. The expected outcomes</a:t>
            </a:r>
            <a:r>
              <a:rPr lang="en-US" sz="1200" dirty="0">
                <a:solidFill>
                  <a:srgbClr val="FF0000"/>
                </a:solidFill>
                <a:latin typeface="Segoe UI" panose="020B0502040204020203" pitchFamily="34" charset="0"/>
                <a:ea typeface="Segoe UI Black" panose="020B0A02040204020203" pitchFamily="34" charset="0"/>
                <a:cs typeface="Segoe UI" panose="020B0502040204020203" pitchFamily="34" charset="0"/>
              </a:rPr>
              <a:t> </a:t>
            </a:r>
            <a:r>
              <a:rPr lang="en-US" sz="1200" dirty="0">
                <a:latin typeface="Segoe UI" panose="020B0502040204020203" pitchFamily="34" charset="0"/>
                <a:ea typeface="Segoe UI Black" panose="020B0A02040204020203" pitchFamily="34" charset="0"/>
                <a:cs typeface="Segoe UI" panose="020B0502040204020203" pitchFamily="34" charset="0"/>
              </a:rPr>
              <a:t>include:</a:t>
            </a:r>
          </a:p>
          <a:p>
            <a:pPr marL="171450" lvl="1" indent="-171450" algn="l" rtl="0">
              <a:spcBef>
                <a:spcPts val="1000"/>
              </a:spcBef>
              <a:buFont typeface="Arial" panose="020B0604020202020204" pitchFamily="34" charset="0"/>
              <a:buChar char="•"/>
            </a:pPr>
            <a:r>
              <a:rPr lang="en-US" sz="1200" dirty="0">
                <a:latin typeface="Segoe UI" panose="020B0502040204020203" pitchFamily="34" charset="0"/>
                <a:ea typeface="Segoe UI Black" panose="020B0A02040204020203" pitchFamily="34" charset="0"/>
                <a:cs typeface="Segoe UI" panose="020B0502040204020203" pitchFamily="34" charset="0"/>
              </a:rPr>
              <a:t>Municipal leaders and creators of the built environment have knowledge and understanding of young children’s needs, and are aware of possible planning constraints, so this issue is on the municipality’s agenda.</a:t>
            </a:r>
          </a:p>
          <a:p>
            <a:pPr marL="171450" lvl="1" indent="-171450" algn="l" rtl="0">
              <a:spcBef>
                <a:spcPts val="1000"/>
              </a:spcBef>
              <a:buFont typeface="Arial" panose="020B0604020202020204" pitchFamily="34" charset="0"/>
              <a:buChar char="•"/>
            </a:pPr>
            <a:r>
              <a:rPr lang="en-US" sz="1200" dirty="0">
                <a:latin typeface="Segoe UI" panose="020B0502040204020203" pitchFamily="34" charset="0"/>
                <a:ea typeface="Segoe UI Black" panose="020B0A02040204020203" pitchFamily="34" charset="0"/>
                <a:cs typeface="Segoe UI" panose="020B0502040204020203" pitchFamily="34" charset="0"/>
              </a:rPr>
              <a:t>The anchor municipalities promote the issue of early childhood by applying their new knowledge and practices, implementing models that reflect the spirit of Urban95, and utilizing mechanisms for cooperation between municipal officials and their partners in external entities.</a:t>
            </a:r>
          </a:p>
        </p:txBody>
      </p:sp>
      <p:sp>
        <p:nvSpPr>
          <p:cNvPr id="11" name="מלבן מעוגל 10">
            <a:extLst>
              <a:ext uri="{FF2B5EF4-FFF2-40B4-BE49-F238E27FC236}">
                <a16:creationId xmlns:a16="http://schemas.microsoft.com/office/drawing/2014/main" id="{28227D00-EE2D-8FB3-EF3E-B259FA4D74F9}"/>
              </a:ext>
            </a:extLst>
          </p:cNvPr>
          <p:cNvSpPr/>
          <p:nvPr/>
        </p:nvSpPr>
        <p:spPr>
          <a:xfrm rot="4329447">
            <a:off x="5365175" y="4495739"/>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12">
            <a:extLst>
              <a:ext uri="{FF2B5EF4-FFF2-40B4-BE49-F238E27FC236}">
                <a16:creationId xmlns:a16="http://schemas.microsoft.com/office/drawing/2014/main" id="{F3FAB4C4-DFC7-EAD5-F7C8-E46099D532AC}"/>
              </a:ext>
            </a:extLst>
          </p:cNvPr>
          <p:cNvSpPr/>
          <p:nvPr/>
        </p:nvSpPr>
        <p:spPr>
          <a:xfrm>
            <a:off x="5703087" y="4380661"/>
            <a:ext cx="6434464" cy="1996893"/>
          </a:xfrm>
          <a:prstGeom prst="rect">
            <a:avLst/>
          </a:prstGeom>
        </p:spPr>
        <p:txBody>
          <a:bodyPr wrap="square">
            <a:spAutoFit/>
          </a:bodyPr>
          <a:lstStyle/>
          <a:p>
            <a:pPr algn="l" rtl="0">
              <a:lnSpc>
                <a:spcPct val="150000"/>
              </a:lnSpc>
            </a:pPr>
            <a:r>
              <a:rPr lang="en-US" sz="1200" kern="1200" baseline="0" dirty="0">
                <a:latin typeface="Segoe UI"/>
                <a:ea typeface="Tahoma"/>
                <a:cs typeface="Segoe UI"/>
              </a:rPr>
              <a:t>The findings of the current report focus on the feedback on training sessions for various target audiences:* </a:t>
            </a:r>
          </a:p>
          <a:p>
            <a:pPr marL="285750" indent="-285750" algn="l" rtl="0">
              <a:lnSpc>
                <a:spcPct val="150000"/>
              </a:lnSpc>
              <a:buFont typeface="Wingdings" panose="05000000000000000000" pitchFamily="2" charset="2"/>
              <a:buChar char="ü"/>
            </a:pPr>
            <a:r>
              <a:rPr lang="en-US" sz="1200" kern="1200" baseline="0" dirty="0">
                <a:latin typeface="Segoe UI"/>
                <a:ea typeface="Tahoma"/>
                <a:cs typeface="Segoe UI"/>
              </a:rPr>
              <a:t>Lectures at conferences to an audience of creators of the built environment</a:t>
            </a:r>
          </a:p>
          <a:p>
            <a:pPr marL="285750" indent="-285750" algn="l" rtl="0">
              <a:lnSpc>
                <a:spcPct val="150000"/>
              </a:lnSpc>
              <a:buFont typeface="Wingdings" panose="05000000000000000000" pitchFamily="2" charset="2"/>
              <a:buChar char="ü"/>
            </a:pPr>
            <a:r>
              <a:rPr lang="en-US" sz="1200" kern="1200" baseline="0" dirty="0">
                <a:latin typeface="Segoe UI"/>
                <a:ea typeface="Tahoma"/>
                <a:cs typeface="Segoe UI"/>
              </a:rPr>
              <a:t>Lectures and training sessions for officials in the anchor municipalities</a:t>
            </a:r>
          </a:p>
          <a:p>
            <a:pPr marL="285750" indent="-285750" algn="l" rtl="0">
              <a:lnSpc>
                <a:spcPct val="150000"/>
              </a:lnSpc>
              <a:buFont typeface="Wingdings" panose="05000000000000000000" pitchFamily="2" charset="2"/>
              <a:buChar char="ü"/>
            </a:pPr>
            <a:r>
              <a:rPr lang="en-US" sz="1200" kern="1200" baseline="0" dirty="0">
                <a:latin typeface="Segoe UI"/>
                <a:ea typeface="Tahoma"/>
                <a:cs typeface="Segoe UI"/>
              </a:rPr>
              <a:t>Training for Urban95 teams in the anchor municipalities</a:t>
            </a:r>
            <a:endParaRPr lang="en-US" sz="1200" strike="sngStrike" kern="1200" baseline="0" dirty="0">
              <a:latin typeface="Segoe UI"/>
              <a:ea typeface="Tahoma"/>
              <a:cs typeface="Segoe UI"/>
            </a:endParaRPr>
          </a:p>
          <a:p>
            <a:pPr marL="285750" indent="-285750" algn="l" rtl="0">
              <a:lnSpc>
                <a:spcPct val="150000"/>
              </a:lnSpc>
              <a:buFont typeface="Wingdings" panose="05000000000000000000" pitchFamily="2" charset="2"/>
              <a:buChar char="ü"/>
            </a:pPr>
            <a:r>
              <a:rPr lang="en-US" sz="1200" kern="1200" baseline="0" dirty="0">
                <a:latin typeface="Segoe UI"/>
                <a:ea typeface="Tahoma"/>
                <a:cs typeface="Segoe UI"/>
              </a:rPr>
              <a:t>Case study - leadership training for Urban95 anchor municipalities’ teams</a:t>
            </a:r>
            <a:endParaRPr lang="en-US" sz="1200" strike="sngStrike" kern="1200" baseline="0" dirty="0">
              <a:latin typeface="Segoe UI"/>
              <a:ea typeface="Tahoma"/>
              <a:cs typeface="Segoe UI"/>
            </a:endParaRPr>
          </a:p>
          <a:p>
            <a:pPr algn="l" rtl="0">
              <a:lnSpc>
                <a:spcPct val="150000"/>
              </a:lnSpc>
            </a:pPr>
            <a:endParaRPr lang="en-US" sz="1200" kern="1200" baseline="0" dirty="0">
              <a:latin typeface="Segoe UI"/>
              <a:ea typeface="Tahoma"/>
              <a:cs typeface="Segoe UI"/>
            </a:endParaRPr>
          </a:p>
        </p:txBody>
      </p:sp>
      <p:sp>
        <p:nvSpPr>
          <p:cNvPr id="24" name="Rectangle 9">
            <a:extLst>
              <a:ext uri="{FF2B5EF4-FFF2-40B4-BE49-F238E27FC236}">
                <a16:creationId xmlns:a16="http://schemas.microsoft.com/office/drawing/2014/main" id="{0B38B1A6-D720-6205-6B50-06968B215BF0}"/>
              </a:ext>
            </a:extLst>
          </p:cNvPr>
          <p:cNvSpPr/>
          <p:nvPr/>
        </p:nvSpPr>
        <p:spPr>
          <a:xfrm>
            <a:off x="6357814" y="6539747"/>
            <a:ext cx="4939546" cy="294504"/>
          </a:xfrm>
          <a:prstGeom prst="rect">
            <a:avLst/>
          </a:prstGeom>
        </p:spPr>
        <p:txBody>
          <a:bodyPr wrap="square">
            <a:spAutoFit/>
          </a:bodyPr>
          <a:lstStyle/>
          <a:p>
            <a:pPr marL="0" lvl="1" algn="l" rtl="0">
              <a:lnSpc>
                <a:spcPct val="150000"/>
              </a:lnSpc>
              <a:spcBef>
                <a:spcPts val="1000"/>
              </a:spcBef>
            </a:pPr>
            <a:r>
              <a:rPr lang="en-US" sz="1000" dirty="0">
                <a:latin typeface="Segoe UI" panose="020B0502040204020203" pitchFamily="34" charset="0"/>
                <a:ea typeface="Segoe UI Black" panose="020B0A02040204020203" pitchFamily="34" charset="0"/>
                <a:cs typeface="Segoe UI" panose="020B0502040204020203" pitchFamily="34" charset="0"/>
              </a:rPr>
              <a:t>* The logic model and feedback questionnaires are given in the appendices</a:t>
            </a:r>
          </a:p>
        </p:txBody>
      </p:sp>
      <p:sp>
        <p:nvSpPr>
          <p:cNvPr id="2" name="מלבן מעוגל 10">
            <a:extLst>
              <a:ext uri="{FF2B5EF4-FFF2-40B4-BE49-F238E27FC236}">
                <a16:creationId xmlns:a16="http://schemas.microsoft.com/office/drawing/2014/main" id="{9C1612F0-DAEB-339C-4D89-D2DBC022063C}"/>
              </a:ext>
            </a:extLst>
          </p:cNvPr>
          <p:cNvSpPr/>
          <p:nvPr/>
        </p:nvSpPr>
        <p:spPr>
          <a:xfrm rot="4329447">
            <a:off x="5404294" y="3687782"/>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Rectangle 9">
            <a:extLst>
              <a:ext uri="{FF2B5EF4-FFF2-40B4-BE49-F238E27FC236}">
                <a16:creationId xmlns:a16="http://schemas.microsoft.com/office/drawing/2014/main" id="{31CDEA76-87EA-0C66-17A3-A8C834933E3A}"/>
              </a:ext>
            </a:extLst>
          </p:cNvPr>
          <p:cNvSpPr/>
          <p:nvPr/>
        </p:nvSpPr>
        <p:spPr>
          <a:xfrm>
            <a:off x="5719715" y="3610849"/>
            <a:ext cx="6417836" cy="611899"/>
          </a:xfrm>
          <a:prstGeom prst="rect">
            <a:avLst/>
          </a:prstGeom>
        </p:spPr>
        <p:txBody>
          <a:bodyPr wrap="square">
            <a:spAutoFit/>
          </a:bodyPr>
          <a:lstStyle/>
          <a:p>
            <a:pPr marL="0" lvl="1" algn="l" rtl="0">
              <a:lnSpc>
                <a:spcPct val="150000"/>
              </a:lnSpc>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In 2022, 16 professional trainings were held as part of the national expansion program, including Urban95 presentations at seven conferences.</a:t>
            </a:r>
          </a:p>
        </p:txBody>
      </p:sp>
      <p:pic>
        <p:nvPicPr>
          <p:cNvPr id="5" name="תמונה 9">
            <a:extLst>
              <a:ext uri="{FF2B5EF4-FFF2-40B4-BE49-F238E27FC236}">
                <a16:creationId xmlns:a16="http://schemas.microsoft.com/office/drawing/2014/main" id="{A2A338CA-04C4-5741-FD89-37884A2DDBD0}"/>
              </a:ext>
            </a:extLst>
          </p:cNvPr>
          <p:cNvPicPr>
            <a:picLocks noChangeAspect="1"/>
          </p:cNvPicPr>
          <p:nvPr/>
        </p:nvPicPr>
        <p:blipFill rotWithShape="1">
          <a:blip r:embed="rId4"/>
          <a:srcRect l="26458" t="3073" r="6137"/>
          <a:stretch/>
        </p:blipFill>
        <p:spPr>
          <a:xfrm>
            <a:off x="337" y="381596"/>
            <a:ext cx="5181353" cy="6020992"/>
          </a:xfrm>
          <a:prstGeom prst="rect">
            <a:avLst/>
          </a:prstGeom>
        </p:spPr>
      </p:pic>
      <p:grpSp>
        <p:nvGrpSpPr>
          <p:cNvPr id="6" name="Group 5">
            <a:extLst>
              <a:ext uri="{FF2B5EF4-FFF2-40B4-BE49-F238E27FC236}">
                <a16:creationId xmlns:a16="http://schemas.microsoft.com/office/drawing/2014/main" id="{F8CDF7CD-6894-9EAE-6FE2-7A2473F3E360}"/>
              </a:ext>
            </a:extLst>
          </p:cNvPr>
          <p:cNvGrpSpPr/>
          <p:nvPr/>
        </p:nvGrpSpPr>
        <p:grpSpPr>
          <a:xfrm>
            <a:off x="-71130" y="6410135"/>
            <a:ext cx="6434464" cy="450182"/>
            <a:chOff x="-74426" y="6457504"/>
            <a:chExt cx="7819964" cy="591746"/>
          </a:xfrm>
        </p:grpSpPr>
        <p:sp>
          <p:nvSpPr>
            <p:cNvPr id="7" name="Rectangle: Rounded Corners 6">
              <a:extLst>
                <a:ext uri="{FF2B5EF4-FFF2-40B4-BE49-F238E27FC236}">
                  <a16:creationId xmlns:a16="http://schemas.microsoft.com/office/drawing/2014/main" id="{EFF42BF2-DBFF-51EA-03AC-60F3F3B35782}"/>
                </a:ext>
              </a:extLst>
            </p:cNvPr>
            <p:cNvSpPr/>
            <p:nvPr/>
          </p:nvSpPr>
          <p:spPr>
            <a:xfrm>
              <a:off x="-74426" y="6526031"/>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Rectangle: Rounded Corners 7">
              <a:extLst>
                <a:ext uri="{FF2B5EF4-FFF2-40B4-BE49-F238E27FC236}">
                  <a16:creationId xmlns:a16="http://schemas.microsoft.com/office/drawing/2014/main" id="{A10A7A85-1545-7EDB-1414-A7EBE9EBBBF5}"/>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1010332547"/>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17945D0-15A6-A36F-B9D3-75E04DDE06A7}"/>
              </a:ext>
            </a:extLst>
          </p:cNvPr>
          <p:cNvSpPr/>
          <p:nvPr/>
        </p:nvSpPr>
        <p:spPr>
          <a:xfrm>
            <a:off x="0" y="5131292"/>
            <a:ext cx="4866623" cy="1687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תמונה 4">
            <a:extLst>
              <a:ext uri="{FF2B5EF4-FFF2-40B4-BE49-F238E27FC236}">
                <a16:creationId xmlns:a16="http://schemas.microsoft.com/office/drawing/2014/main" id="{6359E053-3868-4FC6-E960-929712B89184}"/>
              </a:ext>
            </a:extLst>
          </p:cNvPr>
          <p:cNvPicPr>
            <a:picLocks noChangeAspect="1"/>
          </p:cNvPicPr>
          <p:nvPr/>
        </p:nvPicPr>
        <p:blipFill rotWithShape="1">
          <a:blip r:embed="rId3"/>
          <a:srcRect t="11902" r="8041" b="24791"/>
          <a:stretch/>
        </p:blipFill>
        <p:spPr>
          <a:xfrm>
            <a:off x="4763035" y="3046324"/>
            <a:ext cx="7428322" cy="3836710"/>
          </a:xfrm>
          <a:prstGeom prst="rect">
            <a:avLst/>
          </a:prstGeom>
        </p:spPr>
      </p:pic>
      <p:sp>
        <p:nvSpPr>
          <p:cNvPr id="2" name="Slide Number Placeholder 1"/>
          <p:cNvSpPr>
            <a:spLocks noGrp="1"/>
          </p:cNvSpPr>
          <p:nvPr>
            <p:ph type="sldNum" sz="quarter" idx="12"/>
          </p:nvPr>
        </p:nvSpPr>
        <p:spPr>
          <a:xfrm>
            <a:off x="11732855" y="6480523"/>
            <a:ext cx="638122" cy="365125"/>
          </a:xfrm>
        </p:spPr>
        <p:txBody>
          <a:bodyPr/>
          <a:lstStyle/>
          <a:p>
            <a:fld id="{F2736200-3204-44C4-A5EC-985817706BA3}" type="slidenum">
              <a:rPr lang="en-US" sz="1400" smtClean="0"/>
              <a:t>12</a:t>
            </a:fld>
            <a:endParaRPr lang="en-US" sz="1400" dirty="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algn="l" defTabSz="937443" rtl="0"/>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Background on training for creators of the built environment</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4648201" y="551328"/>
            <a:ext cx="7294940" cy="698525"/>
          </a:xfrm>
          <a:prstGeom prst="rect">
            <a:avLst/>
          </a:prstGeom>
          <a:noFill/>
        </p:spPr>
        <p:txBody>
          <a:bodyPr wrap="square" rtlCol="1">
            <a:spAutoFit/>
          </a:bodyPr>
          <a:lstStyle/>
          <a:p>
            <a:pPr algn="l" rtl="0">
              <a:lnSpc>
                <a:spcPct val="150000"/>
              </a:lnSpc>
              <a:buClr>
                <a:srgbClr val="FFC000"/>
              </a:buClr>
              <a:defRPr/>
            </a:pPr>
            <a:r>
              <a:rPr lang="en-US" sz="1400" b="1" dirty="0">
                <a:latin typeface="Segoe UI" panose="020B0502040204020203" pitchFamily="34" charset="0"/>
                <a:ea typeface="Tahoma" panose="020B0604030504040204" pitchFamily="34" charset="0"/>
                <a:cs typeface="Segoe UI" panose="020B0502040204020203" pitchFamily="34" charset="0"/>
              </a:rPr>
              <a:t>In 2022, five lectures on the Urban95 program were presented to audiences of creators of the built environment (20 completed feedback responses):</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4" name="Rectangle 12">
            <a:extLst>
              <a:ext uri="{FF2B5EF4-FFF2-40B4-BE49-F238E27FC236}">
                <a16:creationId xmlns:a16="http://schemas.microsoft.com/office/drawing/2014/main" id="{FF1CA15A-988B-35ED-1D7B-3A6BF37F55BB}"/>
              </a:ext>
            </a:extLst>
          </p:cNvPr>
          <p:cNvSpPr/>
          <p:nvPr/>
        </p:nvSpPr>
        <p:spPr>
          <a:xfrm>
            <a:off x="725523" y="3880898"/>
            <a:ext cx="5856251" cy="415819"/>
          </a:xfrm>
          <a:prstGeom prst="rect">
            <a:avLst/>
          </a:prstGeom>
        </p:spPr>
        <p:txBody>
          <a:bodyPr wrap="square">
            <a:spAutoFit/>
          </a:bodyPr>
          <a:lstStyle/>
          <a:p>
            <a:pPr algn="r" rtl="1">
              <a:lnSpc>
                <a:spcPct val="150000"/>
              </a:lnSpc>
            </a:pPr>
            <a:endParaRPr lang="he-IL" sz="1600" kern="1200" baseline="0" dirty="0">
              <a:latin typeface="Segoe UI"/>
              <a:ea typeface="Tahoma"/>
              <a:cs typeface="Segoe UI"/>
            </a:endParaRPr>
          </a:p>
        </p:txBody>
      </p:sp>
      <p:grpSp>
        <p:nvGrpSpPr>
          <p:cNvPr id="3" name="Group 2">
            <a:extLst>
              <a:ext uri="{FF2B5EF4-FFF2-40B4-BE49-F238E27FC236}">
                <a16:creationId xmlns:a16="http://schemas.microsoft.com/office/drawing/2014/main" id="{48F58AEA-6760-5D1E-A611-C976CD7A1E80}"/>
              </a:ext>
            </a:extLst>
          </p:cNvPr>
          <p:cNvGrpSpPr/>
          <p:nvPr/>
        </p:nvGrpSpPr>
        <p:grpSpPr>
          <a:xfrm>
            <a:off x="-113664" y="6410133"/>
            <a:ext cx="7862497" cy="451978"/>
            <a:chOff x="-116959" y="6457504"/>
            <a:chExt cx="7862497" cy="594107"/>
          </a:xfrm>
        </p:grpSpPr>
        <p:sp>
          <p:nvSpPr>
            <p:cNvPr id="10" name="Rectangle: Rounded Corners 9">
              <a:extLst>
                <a:ext uri="{FF2B5EF4-FFF2-40B4-BE49-F238E27FC236}">
                  <a16:creationId xmlns:a16="http://schemas.microsoft.com/office/drawing/2014/main" id="{4E2D1A76-2AA4-163C-04C5-4D8650A28089}"/>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74EC9FC2-EE0A-982F-2651-9C1CD87E3E71}"/>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aphicFrame>
        <p:nvGraphicFramePr>
          <p:cNvPr id="14" name="Table 14">
            <a:extLst>
              <a:ext uri="{FF2B5EF4-FFF2-40B4-BE49-F238E27FC236}">
                <a16:creationId xmlns:a16="http://schemas.microsoft.com/office/drawing/2014/main" id="{D6B7DD2F-A34F-7669-8BC1-D67F64059940}"/>
              </a:ext>
            </a:extLst>
          </p:cNvPr>
          <p:cNvGraphicFramePr>
            <a:graphicFrameLocks noGrp="1"/>
          </p:cNvGraphicFramePr>
          <p:nvPr>
            <p:extLst>
              <p:ext uri="{D42A27DB-BD31-4B8C-83A1-F6EECF244321}">
                <p14:modId xmlns:p14="http://schemas.microsoft.com/office/powerpoint/2010/main" val="2220586580"/>
              </p:ext>
            </p:extLst>
          </p:nvPr>
        </p:nvGraphicFramePr>
        <p:xfrm>
          <a:off x="4763034" y="1279709"/>
          <a:ext cx="7428965" cy="2194560"/>
        </p:xfrm>
        <a:graphic>
          <a:graphicData uri="http://schemas.openxmlformats.org/drawingml/2006/table">
            <a:tbl>
              <a:tblPr firstRow="1" bandRow="1">
                <a:tableStyleId>{F5AB1C69-6EDB-4FF4-983F-18BD219EF322}</a:tableStyleId>
              </a:tblPr>
              <a:tblGrid>
                <a:gridCol w="1367909">
                  <a:extLst>
                    <a:ext uri="{9D8B030D-6E8A-4147-A177-3AD203B41FA5}">
                      <a16:colId xmlns:a16="http://schemas.microsoft.com/office/drawing/2014/main" val="2598434138"/>
                    </a:ext>
                  </a:extLst>
                </a:gridCol>
                <a:gridCol w="6061056">
                  <a:extLst>
                    <a:ext uri="{9D8B030D-6E8A-4147-A177-3AD203B41FA5}">
                      <a16:colId xmlns:a16="http://schemas.microsoft.com/office/drawing/2014/main" val="628175441"/>
                    </a:ext>
                  </a:extLst>
                </a:gridCol>
              </a:tblGrid>
              <a:tr h="0">
                <a:tc>
                  <a:txBody>
                    <a:bodyPr/>
                    <a:lstStyle/>
                    <a:p>
                      <a:pPr algn="ctr" rtl="0"/>
                      <a:r>
                        <a:rPr lang="en-US" sz="1200" dirty="0">
                          <a:latin typeface="Segoe UI" panose="020B0502040204020203" pitchFamily="34" charset="0"/>
                          <a:cs typeface="Segoe UI" panose="020B0502040204020203" pitchFamily="34" charset="0"/>
                        </a:rPr>
                        <a:t>Time</a:t>
                      </a:r>
                    </a:p>
                  </a:txBody>
                  <a:tcPr/>
                </a:tc>
                <a:tc>
                  <a:txBody>
                    <a:bodyPr/>
                    <a:lstStyle/>
                    <a:p>
                      <a:pPr algn="ctr" rtl="0"/>
                      <a:r>
                        <a:rPr lang="en-US" sz="1200" dirty="0">
                          <a:latin typeface="Segoe UI" panose="020B0502040204020203" pitchFamily="34" charset="0"/>
                          <a:cs typeface="Segoe UI" panose="020B0502040204020203" pitchFamily="34" charset="0"/>
                        </a:rPr>
                        <a:t>Training</a:t>
                      </a:r>
                    </a:p>
                  </a:txBody>
                  <a:tcPr/>
                </a:tc>
                <a:extLst>
                  <a:ext uri="{0D108BD9-81ED-4DB2-BD59-A6C34878D82A}">
                    <a16:rowId xmlns:a16="http://schemas.microsoft.com/office/drawing/2014/main" val="1959294402"/>
                  </a:ext>
                </a:extLst>
              </a:tr>
              <a:tr h="0">
                <a:tc>
                  <a:txBody>
                    <a:bodyPr/>
                    <a:lstStyle/>
                    <a:p>
                      <a:pPr algn="l" rtl="0"/>
                      <a:r>
                        <a:rPr lang="en-US" sz="1200" dirty="0">
                          <a:latin typeface="Segoe UI" panose="020B0502040204020203" pitchFamily="34" charset="0"/>
                          <a:cs typeface="Segoe UI" panose="020B0502040204020203" pitchFamily="34" charset="0"/>
                        </a:rPr>
                        <a:t>June 2022</a:t>
                      </a:r>
                    </a:p>
                  </a:txBody>
                  <a:tcPr/>
                </a:tc>
                <a:tc>
                  <a:txBody>
                    <a:bodyPr/>
                    <a:lstStyle/>
                    <a:p>
                      <a:pPr marL="457200" lvl="1" indent="-342900" algn="l" rtl="0"/>
                      <a:r>
                        <a:rPr lang="en-US" sz="1200" dirty="0">
                          <a:latin typeface="Segoe UI"/>
                          <a:ea typeface="Tahoma"/>
                          <a:cs typeface="Segoe UI"/>
                        </a:rPr>
                        <a:t>Lecture by Urban95 at the Israel Planners Association conference</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68335356"/>
                  </a:ext>
                </a:extLst>
              </a:tr>
              <a:tr h="0">
                <a:tc>
                  <a:txBody>
                    <a:bodyPr/>
                    <a:lstStyle/>
                    <a:p>
                      <a:pPr algn="l" rtl="0"/>
                      <a:r>
                        <a:rPr lang="en-US" sz="1200" dirty="0">
                          <a:latin typeface="Segoe UI" panose="020B0502040204020203" pitchFamily="34" charset="0"/>
                          <a:cs typeface="Segoe UI" panose="020B0502040204020203" pitchFamily="34" charset="0"/>
                        </a:rPr>
                        <a:t>September 2022</a:t>
                      </a:r>
                    </a:p>
                  </a:txBody>
                  <a:tcPr/>
                </a:tc>
                <a:tc>
                  <a:txBody>
                    <a:bodyPr/>
                    <a:lstStyle/>
                    <a:p>
                      <a:pPr marL="457200" lvl="1" indent="-342900" algn="l" rtl="0"/>
                      <a:r>
                        <a:rPr lang="en-US" sz="1200" dirty="0">
                          <a:latin typeface="Segoe UI"/>
                          <a:ea typeface="Tahoma"/>
                          <a:cs typeface="Segoe UI"/>
                        </a:rPr>
                        <a:t>Session led by Urban95 at the Israeli Green Building Council conference</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75065157"/>
                  </a:ext>
                </a:extLst>
              </a:tr>
              <a:tr h="0">
                <a:tc>
                  <a:txBody>
                    <a:bodyPr/>
                    <a:lstStyle/>
                    <a:p>
                      <a:pPr algn="l" rtl="0"/>
                      <a:r>
                        <a:rPr lang="en-US" sz="1200" dirty="0">
                          <a:latin typeface="Segoe UI" panose="020B0502040204020203" pitchFamily="34" charset="0"/>
                          <a:cs typeface="Segoe UI" panose="020B0502040204020203" pitchFamily="34" charset="0"/>
                        </a:rPr>
                        <a:t>October 2022</a:t>
                      </a:r>
                    </a:p>
                  </a:txBody>
                  <a:tcPr/>
                </a:tc>
                <a:tc>
                  <a:txBody>
                    <a:bodyPr/>
                    <a:lstStyle/>
                    <a:p>
                      <a:pPr marL="288925" lvl="1" indent="-174625" algn="l" rtl="0"/>
                      <a:r>
                        <a:rPr lang="en-US" sz="1200" dirty="0">
                          <a:latin typeface="Segoe UI" panose="020B0502040204020203" pitchFamily="34" charset="0"/>
                          <a:ea typeface="Tahoma"/>
                          <a:cs typeface="Segoe UI" panose="020B0502040204020203" pitchFamily="34" charset="0"/>
                        </a:rPr>
                        <a:t>Forum for local authority leaders and supervisors in the Central District on </a:t>
                      </a:r>
                      <a:r>
                        <a:rPr lang="en-US" sz="1200" b="0" i="0" kern="1200" dirty="0">
                          <a:solidFill>
                            <a:schemeClr val="dk1"/>
                          </a:solidFill>
                          <a:effectLst/>
                          <a:latin typeface="Segoe UI" panose="020B0502040204020203" pitchFamily="34" charset="0"/>
                          <a:ea typeface="+mn-ea"/>
                          <a:cs typeface="Segoe UI" panose="020B0502040204020203" pitchFamily="34" charset="0"/>
                        </a:rPr>
                        <a:t>the 360</a:t>
                      </a:r>
                      <a:r>
                        <a:rPr lang="en-US" sz="1200" b="0" i="0" kern="1200" baseline="30000" dirty="0">
                          <a:solidFill>
                            <a:schemeClr val="dk1"/>
                          </a:solidFill>
                          <a:effectLst/>
                          <a:latin typeface="Segoe UI" panose="020B0502040204020203" pitchFamily="34" charset="0"/>
                          <a:ea typeface="+mn-ea"/>
                          <a:cs typeface="Segoe UI" panose="020B0502040204020203" pitchFamily="34" charset="0"/>
                        </a:rPr>
                        <a:t>o</a:t>
                      </a:r>
                      <a:r>
                        <a:rPr lang="en-US" sz="1200" b="0" i="0" kern="1200" dirty="0">
                          <a:solidFill>
                            <a:schemeClr val="dk1"/>
                          </a:solidFill>
                          <a:effectLst/>
                          <a:latin typeface="Segoe UI" panose="020B0502040204020203" pitchFamily="34" charset="0"/>
                          <a:ea typeface="+mn-ea"/>
                          <a:cs typeface="Segoe UI" panose="020B0502040204020203" pitchFamily="34" charset="0"/>
                        </a:rPr>
                        <a:t> National Program for Children and Youth at Risk</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0847707"/>
                  </a:ext>
                </a:extLst>
              </a:tr>
              <a:tr h="0">
                <a:tc>
                  <a:txBody>
                    <a:bodyPr/>
                    <a:lstStyle/>
                    <a:p>
                      <a:pPr algn="l" rtl="0"/>
                      <a:r>
                        <a:rPr lang="en-US" sz="1200" dirty="0">
                          <a:latin typeface="Segoe UI" panose="020B0502040204020203" pitchFamily="34" charset="0"/>
                          <a:cs typeface="Segoe UI" panose="020B0502040204020203" pitchFamily="34" charset="0"/>
                        </a:rPr>
                        <a:t>January</a:t>
                      </a:r>
                      <a:r>
                        <a:rPr lang="he-IL" sz="1200" dirty="0">
                          <a:latin typeface="Segoe UI" panose="020B0502040204020203" pitchFamily="34" charset="0"/>
                          <a:cs typeface="Segoe UI" panose="020B0502040204020203" pitchFamily="34" charset="0"/>
                        </a:rPr>
                        <a:t> 2023</a:t>
                      </a:r>
                      <a:endParaRPr lang="en-US" sz="1200" dirty="0">
                        <a:latin typeface="Segoe UI" panose="020B0502040204020203" pitchFamily="34" charset="0"/>
                        <a:cs typeface="Segoe UI" panose="020B0502040204020203" pitchFamily="34" charset="0"/>
                      </a:endParaRPr>
                    </a:p>
                  </a:txBody>
                  <a:tcPr/>
                </a:tc>
                <a:tc>
                  <a:txBody>
                    <a:bodyPr/>
                    <a:lstStyle/>
                    <a:p>
                      <a:pPr marL="288925" lvl="1" indent="-174625" algn="l" rtl="0"/>
                      <a:r>
                        <a:rPr lang="en-US" sz="1200" dirty="0">
                          <a:latin typeface="Segoe UI"/>
                          <a:ea typeface="Tahoma"/>
                          <a:cs typeface="Segoe UI"/>
                        </a:rPr>
                        <a:t>Urban95 workshop: “The World from a Height of 95 cm” at the Cadets for Local Government conference</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3742791"/>
                  </a:ext>
                </a:extLst>
              </a:tr>
              <a:tr h="217447">
                <a:tc>
                  <a:txBody>
                    <a:bodyPr/>
                    <a:lstStyle/>
                    <a:p>
                      <a:pPr algn="l" rtl="0"/>
                      <a:r>
                        <a:rPr lang="en-US" sz="1200" dirty="0">
                          <a:latin typeface="Segoe UI" panose="020B0502040204020203" pitchFamily="34" charset="0"/>
                          <a:cs typeface="Segoe UI" panose="020B0502040204020203" pitchFamily="34" charset="0"/>
                        </a:rPr>
                        <a:t>February </a:t>
                      </a:r>
                      <a:r>
                        <a:rPr lang="he-IL" sz="1200" dirty="0">
                          <a:latin typeface="Segoe UI" panose="020B0502040204020203" pitchFamily="34" charset="0"/>
                          <a:cs typeface="Segoe UI" panose="020B0502040204020203" pitchFamily="34" charset="0"/>
                        </a:rPr>
                        <a:t> 2023</a:t>
                      </a:r>
                      <a:endParaRPr lang="en-US" sz="1200" dirty="0">
                        <a:latin typeface="Segoe UI" panose="020B0502040204020203" pitchFamily="34" charset="0"/>
                        <a:cs typeface="Segoe UI" panose="020B0502040204020203" pitchFamily="34" charset="0"/>
                      </a:endParaRPr>
                    </a:p>
                  </a:txBody>
                  <a:tcPr/>
                </a:tc>
                <a:tc>
                  <a:txBody>
                    <a:bodyPr/>
                    <a:lstStyle/>
                    <a:p>
                      <a:pPr marL="228600" lvl="1" indent="-114300" algn="l" rtl="0"/>
                      <a:r>
                        <a:rPr lang="en-US" sz="1200" dirty="0">
                          <a:latin typeface="Segoe UI"/>
                          <a:ea typeface="Tahoma"/>
                          <a:cs typeface="Segoe UI"/>
                        </a:rPr>
                        <a:t>Presentation by Urban95 to 30 director generals and engineers of local authorities at the City Pro conference </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964595472"/>
                  </a:ext>
                </a:extLst>
              </a:tr>
            </a:tbl>
          </a:graphicData>
        </a:graphic>
      </p:graphicFrame>
      <p:graphicFrame>
        <p:nvGraphicFramePr>
          <p:cNvPr id="18" name="Chart 17">
            <a:extLst>
              <a:ext uri="{FF2B5EF4-FFF2-40B4-BE49-F238E27FC236}">
                <a16:creationId xmlns:a16="http://schemas.microsoft.com/office/drawing/2014/main" id="{5079B688-6131-0C85-0741-3B00982C94AE}"/>
              </a:ext>
            </a:extLst>
          </p:cNvPr>
          <p:cNvGraphicFramePr/>
          <p:nvPr>
            <p:extLst>
              <p:ext uri="{D42A27DB-BD31-4B8C-83A1-F6EECF244321}">
                <p14:modId xmlns:p14="http://schemas.microsoft.com/office/powerpoint/2010/main" val="833267807"/>
              </p:ext>
            </p:extLst>
          </p:nvPr>
        </p:nvGraphicFramePr>
        <p:xfrm>
          <a:off x="239242" y="2606394"/>
          <a:ext cx="4064000" cy="291193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F62C6AF5-FF3E-2D7E-9BDD-29B1E9472BFD}"/>
              </a:ext>
            </a:extLst>
          </p:cNvPr>
          <p:cNvSpPr txBox="1"/>
          <p:nvPr/>
        </p:nvSpPr>
        <p:spPr>
          <a:xfrm>
            <a:off x="111480" y="4964679"/>
            <a:ext cx="4319524" cy="1021690"/>
          </a:xfrm>
          <a:prstGeom prst="rect">
            <a:avLst/>
          </a:prstGeom>
          <a:noFill/>
        </p:spPr>
        <p:txBody>
          <a:bodyPr wrap="square">
            <a:spAutoFit/>
          </a:bodyPr>
          <a:lstStyle/>
          <a:p>
            <a:pPr marL="285750" indent="-285750" algn="l" rtl="0">
              <a:lnSpc>
                <a:spcPct val="150000"/>
              </a:lnSpc>
              <a:buClr>
                <a:srgbClr val="FFC000"/>
              </a:buClr>
              <a:buFontTx/>
              <a:buChar char="█"/>
              <a:defRPr/>
            </a:pPr>
            <a:r>
              <a:rPr lang="en-US" sz="1400" b="1" dirty="0">
                <a:latin typeface="Segoe UI" panose="020B0502040204020203" pitchFamily="34" charset="0"/>
                <a:ea typeface="Tahoma" panose="020B0604030504040204" pitchFamily="34" charset="0"/>
                <a:cs typeface="Segoe UI" panose="020B0502040204020203" pitchFamily="34" charset="0"/>
              </a:rPr>
              <a:t>65% of respondents said that prior to the training, they had never heard of Urban95 program or were unfamiliar with it.</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25" name="TextBox 24">
            <a:extLst>
              <a:ext uri="{FF2B5EF4-FFF2-40B4-BE49-F238E27FC236}">
                <a16:creationId xmlns:a16="http://schemas.microsoft.com/office/drawing/2014/main" id="{9924517C-144C-0DE1-B4DE-FBCB9AD11F60}"/>
              </a:ext>
            </a:extLst>
          </p:cNvPr>
          <p:cNvSpPr txBox="1"/>
          <p:nvPr/>
        </p:nvSpPr>
        <p:spPr>
          <a:xfrm>
            <a:off x="0" y="476943"/>
            <a:ext cx="4583414" cy="2181559"/>
          </a:xfrm>
          <a:prstGeom prst="rect">
            <a:avLst/>
          </a:prstGeom>
          <a:noFill/>
        </p:spPr>
        <p:txBody>
          <a:bodyPr wrap="square" rtlCol="1">
            <a:spAutoFit/>
          </a:bodyPr>
          <a:lstStyle/>
          <a:p>
            <a:pPr>
              <a:lnSpc>
                <a:spcPct val="150000"/>
              </a:lnSpc>
              <a:buClr>
                <a:srgbClr val="FFC000"/>
              </a:buClr>
              <a:defRPr/>
            </a:pPr>
            <a:endParaRPr lang="he-IL" sz="8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Clr>
                <a:srgbClr val="FFC000"/>
              </a:buClr>
              <a:buFontTx/>
              <a:buChar char="█"/>
              <a:defRPr/>
            </a:pPr>
            <a:r>
              <a:rPr lang="en-US" sz="1200" u="sng" dirty="0">
                <a:latin typeface="Segoe UI" panose="020B0502040204020203" pitchFamily="34" charset="0"/>
                <a:ea typeface="Tahoma" panose="020B0604030504040204" pitchFamily="34" charset="0"/>
                <a:cs typeface="Segoe UI" panose="020B0502040204020203" pitchFamily="34" charset="0"/>
              </a:rPr>
              <a:t>Participants at the trainings:</a:t>
            </a:r>
            <a:br>
              <a:rPr lang="en-US" sz="1200" dirty="0">
                <a:latin typeface="Segoe UI" panose="020B0502040204020203" pitchFamily="34" charset="0"/>
                <a:ea typeface="Tahoma" panose="020B0604030504040204" pitchFamily="34" charset="0"/>
                <a:cs typeface="Segoe UI" panose="020B0502040204020203" pitchFamily="34" charset="0"/>
              </a:rPr>
            </a:br>
            <a:r>
              <a:rPr lang="en-US" sz="1200" dirty="0">
                <a:latin typeface="Segoe UI" panose="020B0502040204020203" pitchFamily="34" charset="0"/>
                <a:ea typeface="Tahoma" panose="020B0604030504040204" pitchFamily="34" charset="0"/>
                <a:cs typeface="Segoe UI" panose="020B0502040204020203" pitchFamily="34" charset="0"/>
              </a:rPr>
              <a:t>Local authority leaders in the 360</a:t>
            </a:r>
            <a:r>
              <a:rPr lang="en-US" sz="1200" b="0" i="0" kern="1200" baseline="30000" dirty="0">
                <a:solidFill>
                  <a:schemeClr val="dk1"/>
                </a:solidFill>
                <a:effectLst/>
                <a:latin typeface="Segoe UI" panose="020B0502040204020203" pitchFamily="34" charset="0"/>
                <a:ea typeface="+mn-ea"/>
                <a:cs typeface="Segoe UI" panose="020B0502040204020203" pitchFamily="34" charset="0"/>
              </a:rPr>
              <a:t>o</a:t>
            </a:r>
            <a:r>
              <a:rPr lang="en-US" sz="1200" dirty="0">
                <a:latin typeface="Segoe UI" panose="020B0502040204020203" pitchFamily="34" charset="0"/>
                <a:ea typeface="Tahoma" panose="020B0604030504040204" pitchFamily="34" charset="0"/>
                <a:cs typeface="Segoe UI" panose="020B0502040204020203" pitchFamily="34" charset="0"/>
              </a:rPr>
              <a:t> Program, programmers, consultants, planning managers for the municipalities of Yavne and Yeruham, an early childhood educational director, urban planners, an architecture student, participants in Cadets for Local Government.</a:t>
            </a:r>
            <a:endParaRPr lang="he-IL" sz="12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Clr>
                <a:srgbClr val="FFC000"/>
              </a:buClr>
              <a:buFontTx/>
              <a:buChar char="█"/>
              <a:defRPr/>
            </a:pPr>
            <a:r>
              <a:rPr lang="en-US" sz="1200" dirty="0">
                <a:latin typeface="Segoe UI" panose="020B0502040204020203" pitchFamily="34" charset="0"/>
                <a:ea typeface="Tahoma" panose="020B0604030504040204" pitchFamily="34" charset="0"/>
                <a:cs typeface="Segoe UI" panose="020B0502040204020203" pitchFamily="34" charset="0"/>
              </a:rPr>
              <a:t>Participants’ seniority in their fields ranges from:</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14451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DB1AA2-894D-9ABB-C5A4-13736EC9959B}"/>
              </a:ext>
            </a:extLst>
          </p:cNvPr>
          <p:cNvSpPr/>
          <p:nvPr/>
        </p:nvSpPr>
        <p:spPr>
          <a:xfrm>
            <a:off x="12692" y="4136066"/>
            <a:ext cx="12390274" cy="27433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תמונה 2">
            <a:extLst>
              <a:ext uri="{FF2B5EF4-FFF2-40B4-BE49-F238E27FC236}">
                <a16:creationId xmlns:a16="http://schemas.microsoft.com/office/drawing/2014/main" id="{17ECFD9E-AE47-4946-6C27-A256778EBFC2}"/>
              </a:ext>
            </a:extLst>
          </p:cNvPr>
          <p:cNvPicPr>
            <a:picLocks noChangeAspect="1"/>
          </p:cNvPicPr>
          <p:nvPr/>
        </p:nvPicPr>
        <p:blipFill rotWithShape="1">
          <a:blip r:embed="rId4"/>
          <a:srcRect t="45208" r="5033"/>
          <a:stretch/>
        </p:blipFill>
        <p:spPr>
          <a:xfrm>
            <a:off x="-139699" y="4135340"/>
            <a:ext cx="5456383" cy="2361061"/>
          </a:xfrm>
          <a:prstGeom prst="rect">
            <a:avLst/>
          </a:prstGeom>
        </p:spPr>
      </p:pic>
      <p:sp>
        <p:nvSpPr>
          <p:cNvPr id="2" name="Slide Number Placeholder 1"/>
          <p:cNvSpPr>
            <a:spLocks noGrp="1"/>
          </p:cNvSpPr>
          <p:nvPr>
            <p:ph type="sldNum" sz="quarter" idx="12"/>
          </p:nvPr>
        </p:nvSpPr>
        <p:spPr>
          <a:xfrm>
            <a:off x="11752152" y="6480523"/>
            <a:ext cx="638122" cy="365125"/>
          </a:xfrm>
        </p:spPr>
        <p:txBody>
          <a:bodyPr/>
          <a:lstStyle/>
          <a:p>
            <a:fld id="{F2736200-3204-44C4-A5EC-985817706BA3}" type="slidenum">
              <a:rPr lang="en-US" sz="1400" smtClean="0"/>
              <a:t>13</a:t>
            </a:fld>
            <a:endParaRPr lang="en-US" sz="1400" dirty="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algn="l" defTabSz="937443" rtl="0"/>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General satisfaction with training, among creators of the built environment</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8631352" y="414206"/>
            <a:ext cx="3304801" cy="3754874"/>
          </a:xfrm>
          <a:prstGeom prst="rect">
            <a:avLst/>
          </a:prstGeom>
          <a:noFill/>
        </p:spPr>
        <p:txBody>
          <a:bodyPr wrap="square" rtlCol="1">
            <a:spAutoFit/>
          </a:bodyPr>
          <a:lstStyle/>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Overall, most surveyed participants in the trainings for creators of the built environment (N=20) reported a </a:t>
            </a:r>
            <a:r>
              <a:rPr lang="en-US" sz="1400" b="1" dirty="0">
                <a:latin typeface="Segoe UI" panose="020B0502040204020203" pitchFamily="34" charset="0"/>
                <a:ea typeface="Tahoma" panose="020B0604030504040204" pitchFamily="34" charset="0"/>
                <a:cs typeface="Segoe UI" panose="020B0502040204020203" pitchFamily="34" charset="0"/>
              </a:rPr>
              <a:t>generally high level of satisfaction</a:t>
            </a:r>
            <a:r>
              <a:rPr lang="en-US" sz="1400" dirty="0">
                <a:latin typeface="Segoe UI" panose="020B0502040204020203" pitchFamily="34" charset="0"/>
                <a:ea typeface="Tahoma" panose="020B0604030504040204" pitchFamily="34" charset="0"/>
                <a:cs typeface="Segoe UI" panose="020B0502040204020203" pitchFamily="34" charset="0"/>
              </a:rPr>
              <a:t> (see graph). </a:t>
            </a:r>
          </a:p>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Among the surveyed participants in the forum for the </a:t>
            </a:r>
            <a:r>
              <a:rPr lang="en-US" sz="1400" b="1" i="0" kern="1200" dirty="0">
                <a:solidFill>
                  <a:schemeClr val="dk1"/>
                </a:solidFill>
                <a:effectLst/>
                <a:latin typeface="Segoe UI" panose="020B0502040204020203" pitchFamily="34" charset="0"/>
                <a:ea typeface="+mn-ea"/>
                <a:cs typeface="Segoe UI" panose="020B0502040204020203" pitchFamily="34" charset="0"/>
              </a:rPr>
              <a:t>360</a:t>
            </a:r>
            <a:r>
              <a:rPr lang="en-US" sz="1400" b="1" i="0" kern="1200" baseline="30000" dirty="0">
                <a:solidFill>
                  <a:schemeClr val="dk1"/>
                </a:solidFill>
                <a:effectLst/>
                <a:latin typeface="Segoe UI" panose="020B0502040204020203" pitchFamily="34" charset="0"/>
                <a:ea typeface="+mn-ea"/>
                <a:cs typeface="Segoe UI" panose="020B0502040204020203" pitchFamily="34" charset="0"/>
              </a:rPr>
              <a:t>o</a:t>
            </a:r>
            <a:r>
              <a:rPr lang="en-US" sz="1400" b="1" i="0" kern="1200" dirty="0">
                <a:solidFill>
                  <a:schemeClr val="dk1"/>
                </a:solidFill>
                <a:effectLst/>
                <a:latin typeface="Segoe UI" panose="020B0502040204020203" pitchFamily="34" charset="0"/>
                <a:ea typeface="+mn-ea"/>
                <a:cs typeface="Segoe UI" panose="020B0502040204020203" pitchFamily="34" charset="0"/>
              </a:rPr>
              <a:t> National Program for Children and Youth at Risk</a:t>
            </a:r>
            <a:r>
              <a:rPr lang="en-US" sz="1400" b="0" i="0" kern="1200" dirty="0">
                <a:solidFill>
                  <a:schemeClr val="dk1"/>
                </a:solidFill>
                <a:effectLst/>
                <a:latin typeface="Segoe UI" panose="020B0502040204020203" pitchFamily="34" charset="0"/>
                <a:ea typeface="+mn-ea"/>
                <a:cs typeface="Segoe UI" panose="020B0502040204020203" pitchFamily="34" charset="0"/>
              </a:rPr>
              <a:t>, a lower percentage </a:t>
            </a:r>
            <a:r>
              <a:rPr lang="en-US" sz="1400" dirty="0">
                <a:latin typeface="Segoe UI" panose="020B0502040204020203" pitchFamily="34" charset="0"/>
                <a:ea typeface="Tahoma" panose="020B0604030504040204" pitchFamily="34" charset="0"/>
                <a:cs typeface="Segoe UI" panose="020B0502040204020203" pitchFamily="34" charset="0"/>
              </a:rPr>
              <a:t>(75%) reported satisfaction with the format.</a:t>
            </a:r>
          </a:p>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Among the surveyed participants from the </a:t>
            </a:r>
            <a:r>
              <a:rPr lang="en-US" sz="1400" b="1" dirty="0">
                <a:latin typeface="Segoe UI"/>
                <a:ea typeface="Tahoma"/>
                <a:cs typeface="Segoe UI"/>
              </a:rPr>
              <a:t>Cadets for Local Government </a:t>
            </a:r>
            <a:r>
              <a:rPr lang="en-US" sz="1400" dirty="0">
                <a:latin typeface="Segoe UI"/>
                <a:ea typeface="Tahoma"/>
                <a:cs typeface="Segoe UI"/>
              </a:rPr>
              <a:t>conference, a lower percentage (71%) </a:t>
            </a:r>
            <a:r>
              <a:rPr lang="en-US" sz="1400" dirty="0">
                <a:latin typeface="Segoe UI" panose="020B0502040204020203" pitchFamily="34" charset="0"/>
                <a:ea typeface="Tahoma" panose="020B0604030504040204" pitchFamily="34" charset="0"/>
                <a:cs typeface="Segoe UI" panose="020B0502040204020203" pitchFamily="34" charset="0"/>
              </a:rPr>
              <a:t>reported satisfaction with the way the content was delivered.</a:t>
            </a:r>
            <a:r>
              <a:rPr lang="he-IL" sz="1400" dirty="0">
                <a:latin typeface="Segoe UI" panose="020B0502040204020203" pitchFamily="34" charset="0"/>
                <a:ea typeface="Tahoma" panose="020B0604030504040204" pitchFamily="34" charset="0"/>
                <a:cs typeface="Segoe UI" panose="020B0502040204020203" pitchFamily="34" charset="0"/>
              </a:rPr>
              <a:t> </a:t>
            </a:r>
          </a:p>
        </p:txBody>
      </p:sp>
      <p:graphicFrame>
        <p:nvGraphicFramePr>
          <p:cNvPr id="10" name="תרשים 9">
            <a:extLst>
              <a:ext uri="{FF2B5EF4-FFF2-40B4-BE49-F238E27FC236}">
                <a16:creationId xmlns:a16="http://schemas.microsoft.com/office/drawing/2014/main" id="{F18CC42A-9DD8-2D45-A1CD-4AB9AC9AE7A1}"/>
              </a:ext>
            </a:extLst>
          </p:cNvPr>
          <p:cNvGraphicFramePr>
            <a:graphicFrameLocks/>
          </p:cNvGraphicFramePr>
          <p:nvPr>
            <p:extLst>
              <p:ext uri="{D42A27DB-BD31-4B8C-83A1-F6EECF244321}">
                <p14:modId xmlns:p14="http://schemas.microsoft.com/office/powerpoint/2010/main" val="4002107207"/>
              </p:ext>
            </p:extLst>
          </p:nvPr>
        </p:nvGraphicFramePr>
        <p:xfrm>
          <a:off x="5392847" y="534052"/>
          <a:ext cx="3112149" cy="3899411"/>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a:extLst>
              <a:ext uri="{FF2B5EF4-FFF2-40B4-BE49-F238E27FC236}">
                <a16:creationId xmlns:a16="http://schemas.microsoft.com/office/drawing/2014/main" id="{F0AF985B-B3CF-7E71-30C1-4ACFDB1D6BD1}"/>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4AD6FAA8-0495-9AC9-DC98-B8F3D72A1A49}"/>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Rounded Corners 12">
              <a:extLst>
                <a:ext uri="{FF2B5EF4-FFF2-40B4-BE49-F238E27FC236}">
                  <a16:creationId xmlns:a16="http://schemas.microsoft.com/office/drawing/2014/main" id="{3EA9A13C-E726-DBD7-1BF9-BE3CA09FE18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pic>
        <p:nvPicPr>
          <p:cNvPr id="17" name="Picture 16" descr="A group of people sitting at tables&#10;&#10;Description automatically generated with medium confidence">
            <a:extLst>
              <a:ext uri="{FF2B5EF4-FFF2-40B4-BE49-F238E27FC236}">
                <a16:creationId xmlns:a16="http://schemas.microsoft.com/office/drawing/2014/main" id="{18E6460B-3D4D-E086-41AF-3BF83819BE06}"/>
              </a:ext>
            </a:extLst>
          </p:cNvPr>
          <p:cNvPicPr>
            <a:picLocks noChangeAspect="1"/>
          </p:cNvPicPr>
          <p:nvPr/>
        </p:nvPicPr>
        <p:blipFill rotWithShape="1">
          <a:blip r:embed="rId6">
            <a:extLst>
              <a:ext uri="{28A0092B-C50C-407E-A947-70E740481C1C}">
                <a14:useLocalDpi xmlns:a14="http://schemas.microsoft.com/office/drawing/2010/main" val="0"/>
              </a:ext>
            </a:extLst>
          </a:blip>
          <a:srcRect l="22390" t="29139"/>
          <a:stretch/>
        </p:blipFill>
        <p:spPr>
          <a:xfrm>
            <a:off x="-215442" y="569966"/>
            <a:ext cx="5532126" cy="3364071"/>
          </a:xfrm>
          <a:prstGeom prst="rect">
            <a:avLst/>
          </a:prstGeom>
        </p:spPr>
      </p:pic>
      <p:sp>
        <p:nvSpPr>
          <p:cNvPr id="6" name="TextBox 5">
            <a:extLst>
              <a:ext uri="{FF2B5EF4-FFF2-40B4-BE49-F238E27FC236}">
                <a16:creationId xmlns:a16="http://schemas.microsoft.com/office/drawing/2014/main" id="{BB8ECC94-48F7-E367-BD42-E88BCFD09BA0}"/>
              </a:ext>
            </a:extLst>
          </p:cNvPr>
          <p:cNvSpPr txBox="1"/>
          <p:nvPr/>
        </p:nvSpPr>
        <p:spPr>
          <a:xfrm>
            <a:off x="5392847" y="4216375"/>
            <a:ext cx="6893742" cy="2043060"/>
          </a:xfrm>
          <a:prstGeom prst="rect">
            <a:avLst/>
          </a:prstGeom>
          <a:noFill/>
        </p:spPr>
        <p:txBody>
          <a:bodyPr wrap="square">
            <a:spAutoFit/>
          </a:bodyPr>
          <a:lstStyle/>
          <a:p>
            <a:pPr algn="l" rtl="0">
              <a:lnSpc>
                <a:spcPct val="150000"/>
              </a:lnSpc>
              <a:buClr>
                <a:srgbClr val="FFC000"/>
              </a:buClr>
              <a:defRPr/>
            </a:pP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Respondents requested that future training sessions:</a:t>
            </a:r>
          </a:p>
          <a:p>
            <a:pPr marL="171450" indent="-171450" algn="l" rtl="0">
              <a:lnSpc>
                <a:spcPct val="150000"/>
              </a:lnSpc>
              <a:buClr>
                <a:srgbClr val="FFC000"/>
              </a:buClr>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Deepen their understanding of children's needs in the context of adapted planning for public spaces: “Make references to planning for children regarding everything related to streets, sidewalks, crosswalks...more relevant to my work."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(Planners Association conference)</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p>
          <a:p>
            <a:pPr marL="171450" indent="-171450" algn="l" rtl="0">
              <a:lnSpc>
                <a:spcPct val="150000"/>
              </a:lnSpc>
              <a:buClr>
                <a:srgbClr val="FFC000"/>
              </a:buClr>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Delve deeper into planning solutions that have already been implemented in the field: "I would be happy to hear more explanations about planning solutions that have been implemented in order to meet the specific needs of children (cause and effect).”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(Planners Association conference).</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112009045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תרשים 14">
            <a:extLst>
              <a:ext uri="{FF2B5EF4-FFF2-40B4-BE49-F238E27FC236}">
                <a16:creationId xmlns:a16="http://schemas.microsoft.com/office/drawing/2014/main" id="{8449DFE6-5F18-223D-5EEB-C16B62A7A971}"/>
              </a:ext>
            </a:extLst>
          </p:cNvPr>
          <p:cNvGraphicFramePr>
            <a:graphicFrameLocks/>
          </p:cNvGraphicFramePr>
          <p:nvPr>
            <p:extLst>
              <p:ext uri="{D42A27DB-BD31-4B8C-83A1-F6EECF244321}">
                <p14:modId xmlns:p14="http://schemas.microsoft.com/office/powerpoint/2010/main" val="1014050361"/>
              </p:ext>
            </p:extLst>
          </p:nvPr>
        </p:nvGraphicFramePr>
        <p:xfrm>
          <a:off x="-641" y="323797"/>
          <a:ext cx="6564086" cy="3298146"/>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a:xfrm>
            <a:off x="11843657" y="6483018"/>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Contribution of the trainings for creators of the built environment </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6563445" y="403809"/>
            <a:ext cx="5410841" cy="5816977"/>
          </a:xfrm>
          <a:prstGeom prst="rect">
            <a:avLst/>
          </a:prstGeom>
          <a:noFill/>
        </p:spPr>
        <p:txBody>
          <a:bodyPr wrap="square" rtlCol="1">
            <a:spAutoFit/>
          </a:bodyPr>
          <a:lstStyle/>
          <a:p>
            <a:pPr algn="l" rtl="0">
              <a:buClr>
                <a:srgbClr val="FFC000"/>
              </a:buClr>
              <a:defRPr/>
            </a:pP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Respondents first indicated the ways in which the training made a contribution (multiple choice) then rated the extent to which the training made a contribution regarding each aspect (see graphs):</a:t>
            </a:r>
          </a:p>
          <a:p>
            <a:pPr algn="l" rtl="0">
              <a:buClr>
                <a:srgbClr val="FFC000"/>
              </a:buClr>
              <a:defRPr/>
            </a:pPr>
            <a:endPar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buClr>
                <a:srgbClr val="FFC000"/>
              </a:buClr>
              <a:buFont typeface="Wingdings" panose="05000000000000000000" pitchFamily="2" charset="2"/>
              <a:buChar char="q"/>
              <a:defRPr/>
            </a:pP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The main contributions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of the trainings were: becoming familiar with Urban95; inspiring and motivating participants to implement new ideas in the program’s spirit; deepening their knowledge about the needs of young children and their caregivers; clarifying </a:t>
            </a:r>
            <a:r>
              <a:rPr kumimoji="0" lang="en-US" sz="1200" i="0"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the need to integrate this knowledge into the framework of their professional work</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 Most respondents said they gained relevant and new knowledge for their work, but less than half said they received practical tools and methods for applying it.</a:t>
            </a:r>
          </a:p>
          <a:p>
            <a:pPr marL="285750" indent="-285750" algn="l" rtl="0">
              <a:buClr>
                <a:srgbClr val="FFC000"/>
              </a:buClr>
              <a:buFont typeface="Wingdings" panose="05000000000000000000" pitchFamily="2" charset="2"/>
              <a:buChar char="q"/>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The trainings provided opportunities to work with new entities, but the format limited the possibility for meeting and creating new relationships with colleagues.</a:t>
            </a:r>
          </a:p>
          <a:p>
            <a:pPr marL="285750" indent="-285750" algn="l" rtl="0">
              <a:buClr>
                <a:srgbClr val="FFC000"/>
              </a:buClr>
              <a:buFont typeface="Wingdings" panose="05000000000000000000" pitchFamily="2" charset="2"/>
              <a:buChar char="§"/>
              <a:defRPr/>
            </a:pPr>
            <a:r>
              <a:rPr lang="en-US" sz="1200" i="0" u="sng" kern="1200" dirty="0">
                <a:solidFill>
                  <a:schemeClr val="dk1"/>
                </a:solidFill>
                <a:effectLst/>
                <a:latin typeface="Segoe UI" panose="020B0502040204020203" pitchFamily="34" charset="0"/>
                <a:ea typeface="+mn-ea"/>
                <a:cs typeface="Segoe UI" panose="020B0502040204020203" pitchFamily="34" charset="0"/>
              </a:rPr>
              <a:t>Training for the 360</a:t>
            </a:r>
            <a:r>
              <a:rPr lang="en-US" sz="1200" i="0" u="sng" kern="1200" baseline="30000" dirty="0">
                <a:solidFill>
                  <a:schemeClr val="dk1"/>
                </a:solidFill>
                <a:effectLst/>
                <a:latin typeface="Segoe UI" panose="020B0502040204020203" pitchFamily="34" charset="0"/>
                <a:ea typeface="+mn-ea"/>
                <a:cs typeface="Segoe UI" panose="020B0502040204020203" pitchFamily="34" charset="0"/>
              </a:rPr>
              <a:t>o</a:t>
            </a:r>
            <a:r>
              <a:rPr lang="en-US" sz="1200" i="0" u="sng" kern="1200" dirty="0">
                <a:solidFill>
                  <a:schemeClr val="dk1"/>
                </a:solidFill>
                <a:effectLst/>
                <a:latin typeface="Segoe UI" panose="020B0502040204020203" pitchFamily="34" charset="0"/>
                <a:ea typeface="+mn-ea"/>
                <a:cs typeface="Segoe UI" panose="020B0502040204020203" pitchFamily="34" charset="0"/>
              </a:rPr>
              <a:t> Program for Children and Youth at Risk</a:t>
            </a: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 T</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he training contributed to a great extent to gaining new knowledge (100%); a high percentage said the training deepened their knowledge about young children’s needs and that they will apply the tools they acquired in their work in the next six months (75%).</a:t>
            </a:r>
          </a:p>
          <a:p>
            <a:pPr marL="285750" indent="-285750" algn="l" rtl="0">
              <a:buClr>
                <a:srgbClr val="FFC000"/>
              </a:buClr>
              <a:buFont typeface="Wingdings" panose="05000000000000000000" pitchFamily="2" charset="2"/>
              <a:buChar char="§"/>
              <a:defRPr/>
            </a:pP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The Israeli Green Building Council conference</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 A higher percentage of respondents said they were inspired to implement new ideas (75%) and that they received new professional knowledge (50%).</a:t>
            </a:r>
          </a:p>
          <a:p>
            <a:pPr marL="285750" indent="-285750" algn="l" rtl="0">
              <a:buClr>
                <a:srgbClr val="FFC000"/>
              </a:buClr>
              <a:buFont typeface="Wingdings" panose="05000000000000000000" pitchFamily="2" charset="2"/>
              <a:buChar char="§"/>
              <a:defRPr/>
            </a:pP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Association of Planners Conference</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 A higher percentage said the trainings contributing to learning from their colleagues (75%) and making new connections (50%).</a:t>
            </a:r>
          </a:p>
          <a:p>
            <a:pPr marL="285750" indent="-285750" algn="l" rtl="0">
              <a:buClr>
                <a:srgbClr val="FFC000"/>
              </a:buClr>
              <a:buFont typeface="Wingdings" panose="05000000000000000000" pitchFamily="2" charset="2"/>
              <a:buChar char="q"/>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Respondents said benefits of the trainings included "looking at public space from a different perspective" and "thinking about the balance between factors of risks and danger" (Cadets conference) and acquiring tools to enhance public participation and community solidarity (Planners conference).</a:t>
            </a:r>
          </a:p>
        </p:txBody>
      </p:sp>
      <p:graphicFrame>
        <p:nvGraphicFramePr>
          <p:cNvPr id="4" name="תרשים 3">
            <a:extLst>
              <a:ext uri="{FF2B5EF4-FFF2-40B4-BE49-F238E27FC236}">
                <a16:creationId xmlns:a16="http://schemas.microsoft.com/office/drawing/2014/main" id="{CDE830EA-ED48-3F53-23C4-50C0FED9DD14}"/>
              </a:ext>
            </a:extLst>
          </p:cNvPr>
          <p:cNvGraphicFramePr>
            <a:graphicFrameLocks/>
          </p:cNvGraphicFramePr>
          <p:nvPr>
            <p:extLst>
              <p:ext uri="{D42A27DB-BD31-4B8C-83A1-F6EECF244321}">
                <p14:modId xmlns:p14="http://schemas.microsoft.com/office/powerpoint/2010/main" val="65110351"/>
              </p:ext>
            </p:extLst>
          </p:nvPr>
        </p:nvGraphicFramePr>
        <p:xfrm>
          <a:off x="0" y="3537862"/>
          <a:ext cx="6564086" cy="2981134"/>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a:extLst>
              <a:ext uri="{FF2B5EF4-FFF2-40B4-BE49-F238E27FC236}">
                <a16:creationId xmlns:a16="http://schemas.microsoft.com/office/drawing/2014/main" id="{8375884B-9BE3-A144-414E-29F202772319}"/>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50ADA92E-85EB-CAA5-2DEC-1A2F56A2A764}"/>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Rounded Corners 12">
              <a:extLst>
                <a:ext uri="{FF2B5EF4-FFF2-40B4-BE49-F238E27FC236}">
                  <a16:creationId xmlns:a16="http://schemas.microsoft.com/office/drawing/2014/main" id="{9B08CDA6-D8F8-7D58-FE72-2372952FA515}"/>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2215942967"/>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21DABD-C0D1-EC0B-5B1D-8036AD9FA200}"/>
              </a:ext>
            </a:extLst>
          </p:cNvPr>
          <p:cNvSpPr/>
          <p:nvPr/>
        </p:nvSpPr>
        <p:spPr>
          <a:xfrm>
            <a:off x="0" y="5109179"/>
            <a:ext cx="6453643" cy="15052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תמונה 12">
            <a:extLst>
              <a:ext uri="{FF2B5EF4-FFF2-40B4-BE49-F238E27FC236}">
                <a16:creationId xmlns:a16="http://schemas.microsoft.com/office/drawing/2014/main" id="{7A261D40-7914-2D26-83DF-E9BFC29B8142}"/>
              </a:ext>
            </a:extLst>
          </p:cNvPr>
          <p:cNvPicPr>
            <a:picLocks noChangeAspect="1"/>
          </p:cNvPicPr>
          <p:nvPr/>
        </p:nvPicPr>
        <p:blipFill rotWithShape="1">
          <a:blip r:embed="rId3"/>
          <a:srcRect l="5200" b="17670"/>
          <a:stretch/>
        </p:blipFill>
        <p:spPr>
          <a:xfrm>
            <a:off x="6226629" y="2445782"/>
            <a:ext cx="6134786" cy="4411828"/>
          </a:xfrm>
          <a:prstGeom prst="rect">
            <a:avLst/>
          </a:prstGeom>
        </p:spPr>
      </p:pic>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algn="l" defTabSz="937443" rtl="0">
              <a:defRPr/>
            </a:pPr>
            <a:r>
              <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Background on the trainings for officials in the anchor municipalities</a:t>
            </a:r>
            <a:endParaRPr lang="he-IL"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12">
            <a:extLst>
              <a:ext uri="{FF2B5EF4-FFF2-40B4-BE49-F238E27FC236}">
                <a16:creationId xmlns:a16="http://schemas.microsoft.com/office/drawing/2014/main" id="{FF1CA15A-988B-35ED-1D7B-3A6BF37F55BB}"/>
              </a:ext>
            </a:extLst>
          </p:cNvPr>
          <p:cNvSpPr/>
          <p:nvPr/>
        </p:nvSpPr>
        <p:spPr>
          <a:xfrm>
            <a:off x="725523" y="3880898"/>
            <a:ext cx="5856251" cy="415819"/>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600" b="0" i="0" u="none" strike="noStrike" kern="1200" cap="none" spc="0" normalizeH="0" baseline="0" noProof="0" dirty="0">
              <a:ln>
                <a:noFill/>
              </a:ln>
              <a:solidFill>
                <a:prstClr val="black"/>
              </a:solidFill>
              <a:effectLst/>
              <a:uLnTx/>
              <a:uFillTx/>
              <a:latin typeface="Segoe UI"/>
              <a:ea typeface="Tahoma"/>
              <a:cs typeface="Segoe UI"/>
            </a:endParaRPr>
          </a:p>
        </p:txBody>
      </p:sp>
      <p:grpSp>
        <p:nvGrpSpPr>
          <p:cNvPr id="3" name="Group 2">
            <a:extLst>
              <a:ext uri="{FF2B5EF4-FFF2-40B4-BE49-F238E27FC236}">
                <a16:creationId xmlns:a16="http://schemas.microsoft.com/office/drawing/2014/main" id="{D5FDC6EE-5B54-5CDB-8C75-4D8E98BF99FC}"/>
              </a:ext>
            </a:extLst>
          </p:cNvPr>
          <p:cNvGrpSpPr/>
          <p:nvPr/>
        </p:nvGrpSpPr>
        <p:grpSpPr>
          <a:xfrm>
            <a:off x="-92398" y="6445650"/>
            <a:ext cx="7862497" cy="451978"/>
            <a:chOff x="-116959" y="6457504"/>
            <a:chExt cx="7862497" cy="594107"/>
          </a:xfrm>
        </p:grpSpPr>
        <p:sp>
          <p:nvSpPr>
            <p:cNvPr id="10" name="Rectangle: Rounded Corners 9">
              <a:extLst>
                <a:ext uri="{FF2B5EF4-FFF2-40B4-BE49-F238E27FC236}">
                  <a16:creationId xmlns:a16="http://schemas.microsoft.com/office/drawing/2014/main" id="{13EE96A2-59CB-4163-9CEB-5289FCE6E7AC}"/>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0A1CDC45-0723-A650-3FCB-6463A8D11CED}"/>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14" name="TextBox 13">
            <a:extLst>
              <a:ext uri="{FF2B5EF4-FFF2-40B4-BE49-F238E27FC236}">
                <a16:creationId xmlns:a16="http://schemas.microsoft.com/office/drawing/2014/main" id="{8C3C2762-0B23-95B9-E64D-6670C4C16F27}"/>
              </a:ext>
            </a:extLst>
          </p:cNvPr>
          <p:cNvSpPr txBox="1"/>
          <p:nvPr/>
        </p:nvSpPr>
        <p:spPr>
          <a:xfrm>
            <a:off x="6019800" y="455685"/>
            <a:ext cx="6248400" cy="334900"/>
          </a:xfrm>
          <a:prstGeom prst="rect">
            <a:avLst/>
          </a:prstGeom>
          <a:noFill/>
        </p:spPr>
        <p:txBody>
          <a:bodyPr wrap="square" rtlCol="1">
            <a:spAutoFit/>
          </a:bodyPr>
          <a:lstStyle/>
          <a:p>
            <a:pPr algn="l" rtl="0">
              <a:lnSpc>
                <a:spcPct val="150000"/>
              </a:lnSpc>
              <a:buClr>
                <a:srgbClr val="FFC000"/>
              </a:buClr>
              <a:defRPr/>
            </a:pPr>
            <a:r>
              <a:rPr lang="en-US" sz="1200" b="1" dirty="0">
                <a:latin typeface="Segoe UI" panose="020B0502040204020203" pitchFamily="34" charset="0"/>
                <a:ea typeface="Tahoma" panose="020B0604030504040204" pitchFamily="34" charset="0"/>
                <a:cs typeface="Segoe UI" panose="020B0502040204020203" pitchFamily="34" charset="0"/>
              </a:rPr>
              <a:t>In 2022, three training sessions were offered to officials in the anchor municipalities:</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5" name="Table 14">
            <a:extLst>
              <a:ext uri="{FF2B5EF4-FFF2-40B4-BE49-F238E27FC236}">
                <a16:creationId xmlns:a16="http://schemas.microsoft.com/office/drawing/2014/main" id="{705560DB-5A0C-D5F7-85CD-1B9A94EF2D86}"/>
              </a:ext>
            </a:extLst>
          </p:cNvPr>
          <p:cNvGraphicFramePr>
            <a:graphicFrameLocks noGrp="1"/>
          </p:cNvGraphicFramePr>
          <p:nvPr>
            <p:extLst>
              <p:ext uri="{D42A27DB-BD31-4B8C-83A1-F6EECF244321}">
                <p14:modId xmlns:p14="http://schemas.microsoft.com/office/powerpoint/2010/main" val="3713520250"/>
              </p:ext>
            </p:extLst>
          </p:nvPr>
        </p:nvGraphicFramePr>
        <p:xfrm>
          <a:off x="6226629" y="941473"/>
          <a:ext cx="5965370" cy="2011680"/>
        </p:xfrm>
        <a:graphic>
          <a:graphicData uri="http://schemas.openxmlformats.org/drawingml/2006/table">
            <a:tbl>
              <a:tblPr firstRow="1" bandRow="1">
                <a:tableStyleId>{F5AB1C69-6EDB-4FF4-983F-18BD219EF322}</a:tableStyleId>
              </a:tblPr>
              <a:tblGrid>
                <a:gridCol w="903514">
                  <a:extLst>
                    <a:ext uri="{9D8B030D-6E8A-4147-A177-3AD203B41FA5}">
                      <a16:colId xmlns:a16="http://schemas.microsoft.com/office/drawing/2014/main" val="2598434138"/>
                    </a:ext>
                  </a:extLst>
                </a:gridCol>
                <a:gridCol w="1129937">
                  <a:extLst>
                    <a:ext uri="{9D8B030D-6E8A-4147-A177-3AD203B41FA5}">
                      <a16:colId xmlns:a16="http://schemas.microsoft.com/office/drawing/2014/main" val="661952717"/>
                    </a:ext>
                  </a:extLst>
                </a:gridCol>
                <a:gridCol w="3931919">
                  <a:extLst>
                    <a:ext uri="{9D8B030D-6E8A-4147-A177-3AD203B41FA5}">
                      <a16:colId xmlns:a16="http://schemas.microsoft.com/office/drawing/2014/main" val="628175441"/>
                    </a:ext>
                  </a:extLst>
                </a:gridCol>
              </a:tblGrid>
              <a:tr h="292431">
                <a:tc>
                  <a:txBody>
                    <a:bodyPr/>
                    <a:lstStyle/>
                    <a:p>
                      <a:pPr algn="ctr"/>
                      <a:r>
                        <a:rPr lang="en-US" sz="1200" dirty="0">
                          <a:latin typeface="Segoe UI" panose="020B0502040204020203" pitchFamily="34" charset="0"/>
                          <a:cs typeface="Segoe UI" panose="020B0502040204020203" pitchFamily="34" charset="0"/>
                        </a:rPr>
                        <a:t>Time</a:t>
                      </a:r>
                    </a:p>
                  </a:txBody>
                  <a:tcPr/>
                </a:tc>
                <a:tc>
                  <a:txBody>
                    <a:bodyPr/>
                    <a:lstStyle/>
                    <a:p>
                      <a:pPr algn="ctr"/>
                      <a:r>
                        <a:rPr lang="en-US" sz="1200" dirty="0">
                          <a:latin typeface="Segoe UI" panose="020B0502040204020203" pitchFamily="34" charset="0"/>
                          <a:cs typeface="Segoe UI" panose="020B0502040204020203" pitchFamily="34" charset="0"/>
                        </a:rPr>
                        <a:t>Participating anchor municipality</a:t>
                      </a:r>
                    </a:p>
                  </a:txBody>
                  <a:tcPr/>
                </a:tc>
                <a:tc>
                  <a:txBody>
                    <a:bodyPr/>
                    <a:lstStyle/>
                    <a:p>
                      <a:pPr algn="ctr"/>
                      <a:r>
                        <a:rPr lang="en-US" sz="1200" dirty="0">
                          <a:latin typeface="Segoe UI" panose="020B0502040204020203" pitchFamily="34" charset="0"/>
                          <a:cs typeface="Segoe UI" panose="020B0502040204020203" pitchFamily="34" charset="0"/>
                        </a:rPr>
                        <a:t>Training</a:t>
                      </a:r>
                    </a:p>
                  </a:txBody>
                  <a:tcPr/>
                </a:tc>
                <a:extLst>
                  <a:ext uri="{0D108BD9-81ED-4DB2-BD59-A6C34878D82A}">
                    <a16:rowId xmlns:a16="http://schemas.microsoft.com/office/drawing/2014/main" val="1959294402"/>
                  </a:ext>
                </a:extLst>
              </a:tr>
              <a:tr h="292431">
                <a:tc>
                  <a:txBody>
                    <a:bodyPr/>
                    <a:lstStyle/>
                    <a:p>
                      <a:pPr algn="ctr" rtl="0"/>
                      <a:r>
                        <a:rPr lang="en-US" sz="1200" dirty="0">
                          <a:latin typeface="Segoe UI" panose="020B0502040204020203" pitchFamily="34" charset="0"/>
                          <a:cs typeface="Segoe UI" panose="020B0502040204020203" pitchFamily="34" charset="0"/>
                        </a:rPr>
                        <a:t>July </a:t>
                      </a:r>
                      <a:r>
                        <a:rPr lang="he-IL" sz="1200" dirty="0">
                          <a:latin typeface="Segoe UI" panose="020B0502040204020203" pitchFamily="34" charset="0"/>
                          <a:cs typeface="Segoe UI" panose="020B0502040204020203" pitchFamily="34" charset="0"/>
                        </a:rPr>
                        <a:t> 2022</a:t>
                      </a:r>
                      <a:endParaRPr lang="en-US" sz="1200" dirty="0">
                        <a:latin typeface="Segoe UI" panose="020B0502040204020203" pitchFamily="34" charset="0"/>
                        <a:cs typeface="Segoe UI" panose="020B0502040204020203" pitchFamily="34" charset="0"/>
                      </a:endParaRPr>
                    </a:p>
                  </a:txBody>
                  <a:tcPr/>
                </a:tc>
                <a:tc>
                  <a:txBody>
                    <a:bodyPr/>
                    <a:lstStyle/>
                    <a:p>
                      <a:pPr lvl="0" algn="ctr"/>
                      <a:r>
                        <a:rPr lang="en-US" sz="1200" dirty="0">
                          <a:latin typeface="Segoe UI" panose="020B0502040204020203" pitchFamily="34" charset="0"/>
                          <a:cs typeface="Segoe UI" panose="020B0502040204020203" pitchFamily="34" charset="0"/>
                        </a:rPr>
                        <a:t>Beit Shemesh</a:t>
                      </a:r>
                    </a:p>
                  </a:txBody>
                  <a:tcPr/>
                </a:tc>
                <a:tc>
                  <a:txBody>
                    <a:bodyPr/>
                    <a:lstStyle/>
                    <a:p>
                      <a:pPr marL="174625" lvl="1" indent="-114300" algn="l" rtl="0"/>
                      <a:r>
                        <a:rPr lang="en-US" sz="1200" dirty="0">
                          <a:latin typeface="Segoe UI"/>
                          <a:ea typeface="Tahoma"/>
                          <a:cs typeface="Segoe UI"/>
                        </a:rPr>
                        <a:t>Lecture on planning nature play for young children, led by Julie Feld</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68335356"/>
                  </a:ext>
                </a:extLst>
              </a:tr>
              <a:tr h="292431">
                <a:tc>
                  <a:txBody>
                    <a:bodyPr/>
                    <a:lstStyle/>
                    <a:p>
                      <a:pPr algn="ctr" rtl="0"/>
                      <a:r>
                        <a:rPr lang="en-US" sz="1200" dirty="0">
                          <a:latin typeface="Segoe UI" panose="020B0502040204020203" pitchFamily="34" charset="0"/>
                          <a:cs typeface="Segoe UI" panose="020B0502040204020203" pitchFamily="34" charset="0"/>
                        </a:rPr>
                        <a:t>January</a:t>
                      </a:r>
                      <a:r>
                        <a:rPr lang="he-IL" sz="1200" dirty="0">
                          <a:latin typeface="Segoe UI" panose="020B0502040204020203" pitchFamily="34" charset="0"/>
                          <a:cs typeface="Segoe UI" panose="020B0502040204020203" pitchFamily="34" charset="0"/>
                        </a:rPr>
                        <a:t> 2023</a:t>
                      </a:r>
                      <a:endParaRPr lang="en-US" sz="1200" dirty="0">
                        <a:latin typeface="Segoe UI" panose="020B0502040204020203" pitchFamily="34" charset="0"/>
                        <a:cs typeface="Segoe UI" panose="020B0502040204020203" pitchFamily="34" charset="0"/>
                      </a:endParaRPr>
                    </a:p>
                  </a:txBody>
                  <a:tcPr/>
                </a:tc>
                <a:tc>
                  <a:txBody>
                    <a:bodyPr/>
                    <a:lstStyle/>
                    <a:p>
                      <a:pPr lvl="0" algn="ctr"/>
                      <a:r>
                        <a:rPr lang="en-US" sz="1200" dirty="0">
                          <a:latin typeface="Segoe UI" panose="020B0502040204020203" pitchFamily="34" charset="0"/>
                          <a:cs typeface="Segoe UI" panose="020B0502040204020203" pitchFamily="34" charset="0"/>
                        </a:rPr>
                        <a:t>Ashdod</a:t>
                      </a:r>
                    </a:p>
                  </a:txBody>
                  <a:tcPr/>
                </a:tc>
                <a:tc>
                  <a:txBody>
                    <a:bodyPr/>
                    <a:lstStyle/>
                    <a:p>
                      <a:pPr marL="457200" lvl="1" indent="-396875" algn="l" rtl="0"/>
                      <a:r>
                        <a:rPr lang="en-US" sz="1200" dirty="0">
                          <a:latin typeface="Segoe UI"/>
                          <a:ea typeface="Tahoma"/>
                          <a:cs typeface="Segoe UI"/>
                        </a:rPr>
                        <a:t>Study tour in Tel Aviv-Yafo</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75065157"/>
                  </a:ext>
                </a:extLst>
              </a:tr>
              <a:tr h="292431">
                <a:tc>
                  <a:txBody>
                    <a:bodyPr/>
                    <a:lstStyle/>
                    <a:p>
                      <a:pPr algn="ctr" rtl="0"/>
                      <a:r>
                        <a:rPr lang="en-US" sz="1200" dirty="0">
                          <a:latin typeface="Segoe UI" panose="020B0502040204020203" pitchFamily="34" charset="0"/>
                          <a:cs typeface="Segoe UI" panose="020B0502040204020203" pitchFamily="34" charset="0"/>
                        </a:rPr>
                        <a:t>January</a:t>
                      </a:r>
                      <a:r>
                        <a:rPr lang="he-IL" sz="1200" dirty="0">
                          <a:latin typeface="Segoe UI" panose="020B0502040204020203" pitchFamily="34" charset="0"/>
                          <a:cs typeface="Segoe UI" panose="020B0502040204020203" pitchFamily="34" charset="0"/>
                        </a:rPr>
                        <a:t> 2023</a:t>
                      </a:r>
                      <a:endParaRPr lang="en-US" sz="1200" dirty="0">
                        <a:latin typeface="Segoe UI" panose="020B0502040204020203" pitchFamily="34" charset="0"/>
                        <a:cs typeface="Segoe UI" panose="020B0502040204020203" pitchFamily="34" charset="0"/>
                      </a:endParaRPr>
                    </a:p>
                  </a:txBody>
                  <a:tcPr/>
                </a:tc>
                <a:tc>
                  <a:txBody>
                    <a:bodyPr/>
                    <a:lstStyle/>
                    <a:p>
                      <a:pPr lvl="0" algn="ctr"/>
                      <a:r>
                        <a:rPr lang="en-US" sz="1200" dirty="0">
                          <a:latin typeface="Segoe UI" panose="020B0502040204020203" pitchFamily="34" charset="0"/>
                          <a:cs typeface="Segoe UI" panose="020B0502040204020203" pitchFamily="34" charset="0"/>
                        </a:rPr>
                        <a:t>Ashdod</a:t>
                      </a:r>
                    </a:p>
                  </a:txBody>
                  <a:tcPr/>
                </a:tc>
                <a:tc>
                  <a:txBody>
                    <a:bodyPr/>
                    <a:lstStyle/>
                    <a:p>
                      <a:pPr marL="457200" lvl="1" indent="-396875" algn="l" rtl="0"/>
                      <a:r>
                        <a:rPr lang="en-US" sz="1200" dirty="0">
                          <a:latin typeface="Segoe UI"/>
                          <a:ea typeface="Tahoma"/>
                          <a:cs typeface="Segoe UI"/>
                        </a:rPr>
                        <a:t>Lecture on the natural playground</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0847707"/>
                  </a:ext>
                </a:extLst>
              </a:tr>
            </a:tbl>
          </a:graphicData>
        </a:graphic>
      </p:graphicFrame>
      <p:sp>
        <p:nvSpPr>
          <p:cNvPr id="16" name="TextBox 15">
            <a:extLst>
              <a:ext uri="{FF2B5EF4-FFF2-40B4-BE49-F238E27FC236}">
                <a16:creationId xmlns:a16="http://schemas.microsoft.com/office/drawing/2014/main" id="{8B8F9E5E-5448-DC3E-7C8F-B64C2FA98AFB}"/>
              </a:ext>
            </a:extLst>
          </p:cNvPr>
          <p:cNvSpPr txBox="1"/>
          <p:nvPr/>
        </p:nvSpPr>
        <p:spPr>
          <a:xfrm>
            <a:off x="304800" y="244654"/>
            <a:ext cx="5791200" cy="1668021"/>
          </a:xfrm>
          <a:prstGeom prst="rect">
            <a:avLst/>
          </a:prstGeom>
          <a:noFill/>
        </p:spPr>
        <p:txBody>
          <a:bodyPr wrap="square" rtlCol="1">
            <a:spAutoFit/>
          </a:bodyPr>
          <a:lstStyle/>
          <a:p>
            <a:pPr>
              <a:lnSpc>
                <a:spcPct val="150000"/>
              </a:lnSpc>
              <a:buClr>
                <a:srgbClr val="FFC000"/>
              </a:buClr>
              <a:defRPr/>
            </a:pPr>
            <a:endParaRPr lang="he-IL" sz="8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buClr>
                <a:srgbClr val="FFC000"/>
              </a:buClr>
              <a:buFontTx/>
              <a:buChar char="█"/>
              <a:defRPr/>
            </a:pPr>
            <a:r>
              <a:rPr lang="en-US" sz="1200" u="sng" dirty="0">
                <a:latin typeface="Segoe UI" panose="020B0502040204020203" pitchFamily="34" charset="0"/>
                <a:ea typeface="Tahoma" panose="020B0604030504040204" pitchFamily="34" charset="0"/>
                <a:cs typeface="Segoe UI" panose="020B0502040204020203" pitchFamily="34" charset="0"/>
              </a:rPr>
              <a:t>Officials participating in the trainings: </a:t>
            </a:r>
            <a:r>
              <a:rPr lang="en-US" sz="1200" dirty="0">
                <a:latin typeface="Segoe UI" panose="020B0502040204020203" pitchFamily="34" charset="0"/>
                <a:ea typeface="Tahoma" panose="020B0604030504040204" pitchFamily="34" charset="0"/>
                <a:cs typeface="Segoe UI" panose="020B0502040204020203" pitchFamily="34" charset="0"/>
              </a:rPr>
              <a:t>Architect from Stav Architects, Urban95 teams in anchor municipalities (Beit Shemesh and Ashdod), the architect and plan assessor from the Beit Shemesh municipality, officials in the Ashdod municipality, professionals from organizations in the field of early childhood - educational instructor, directors for the preschool/kindergarten department and afterschool programs.</a:t>
            </a:r>
            <a:endParaRPr lang="he-IL" sz="12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Participants’ seniority in their fields ranges from:</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8" name="TextBox 17">
            <a:extLst>
              <a:ext uri="{FF2B5EF4-FFF2-40B4-BE49-F238E27FC236}">
                <a16:creationId xmlns:a16="http://schemas.microsoft.com/office/drawing/2014/main" id="{F9FCAC8A-00BD-B00B-963C-45F7F29487EC}"/>
              </a:ext>
            </a:extLst>
          </p:cNvPr>
          <p:cNvSpPr txBox="1"/>
          <p:nvPr/>
        </p:nvSpPr>
        <p:spPr>
          <a:xfrm>
            <a:off x="304800" y="5093764"/>
            <a:ext cx="5791200" cy="1344855"/>
          </a:xfrm>
          <a:prstGeom prst="rect">
            <a:avLst/>
          </a:prstGeom>
          <a:noFill/>
        </p:spPr>
        <p:txBody>
          <a:bodyPr wrap="square">
            <a:spAutoFit/>
          </a:bodyPr>
          <a:lstStyle/>
          <a:p>
            <a:pPr marL="285750" indent="-285750" algn="l" rtl="0">
              <a:lnSpc>
                <a:spcPct val="150000"/>
              </a:lnSpc>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Half of the respondents are part of the Urban95 municipal teams or program in the anchor municipalities; 22% of respondents said they had not heard of the Urban95 program or were not familiar it, prior to the training.</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9" name="TextBox 18">
            <a:extLst>
              <a:ext uri="{FF2B5EF4-FFF2-40B4-BE49-F238E27FC236}">
                <a16:creationId xmlns:a16="http://schemas.microsoft.com/office/drawing/2014/main" id="{21CDE067-736F-5C44-CA22-1AC3C1AA3A1C}"/>
              </a:ext>
            </a:extLst>
          </p:cNvPr>
          <p:cNvSpPr txBox="1"/>
          <p:nvPr/>
        </p:nvSpPr>
        <p:spPr>
          <a:xfrm>
            <a:off x="0" y="3702271"/>
            <a:ext cx="6096000" cy="1165897"/>
          </a:xfrm>
          <a:prstGeom prst="rect">
            <a:avLst/>
          </a:prstGeom>
          <a:noFill/>
        </p:spPr>
        <p:txBody>
          <a:bodyPr wrap="square" rtlCol="1">
            <a:spAutoFit/>
          </a:bodyPr>
          <a:lstStyle/>
          <a:p>
            <a:pPr algn="l" rtl="0">
              <a:lnSpc>
                <a:spcPct val="150000"/>
              </a:lnSpc>
              <a:buClr>
                <a:srgbClr val="FFC000"/>
              </a:buClr>
              <a:defRPr/>
            </a:pPr>
            <a:r>
              <a:rPr lang="en-US" sz="1200" b="1" dirty="0">
                <a:latin typeface="Segoe UI" panose="020B0502040204020203" pitchFamily="34" charset="0"/>
                <a:ea typeface="Tahoma" panose="020B0604030504040204" pitchFamily="34" charset="0"/>
                <a:cs typeface="Segoe UI" panose="020B0502040204020203" pitchFamily="34" charset="0"/>
              </a:rPr>
              <a:t>The training participants (N=18) reported a very high level of satisfaction: </a:t>
            </a:r>
            <a:r>
              <a:rPr lang="en-US" sz="1200" dirty="0">
                <a:latin typeface="Segoe UI" panose="020B0502040204020203" pitchFamily="34" charset="0"/>
                <a:ea typeface="Tahoma" panose="020B0604030504040204" pitchFamily="34" charset="0"/>
                <a:cs typeface="Segoe UI" panose="020B0502040204020203" pitchFamily="34" charset="0"/>
              </a:rPr>
              <a:t>All respondents said they were satisfied to a large/very large extent with the format of the meetings (seminar/tour/lecture/webinar) and that the instruction team conveyed the content in a clear and comprehensible way, to a large/very large extent.</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21" name="תרשים 20">
            <a:extLst>
              <a:ext uri="{FF2B5EF4-FFF2-40B4-BE49-F238E27FC236}">
                <a16:creationId xmlns:a16="http://schemas.microsoft.com/office/drawing/2014/main" id="{E3EF645A-CF73-DA29-D099-0185589B4838}"/>
              </a:ext>
            </a:extLst>
          </p:cNvPr>
          <p:cNvGraphicFramePr>
            <a:graphicFrameLocks/>
          </p:cNvGraphicFramePr>
          <p:nvPr>
            <p:extLst>
              <p:ext uri="{D42A27DB-BD31-4B8C-83A1-F6EECF244321}">
                <p14:modId xmlns:p14="http://schemas.microsoft.com/office/powerpoint/2010/main" val="747113640"/>
              </p:ext>
            </p:extLst>
          </p:nvPr>
        </p:nvGraphicFramePr>
        <p:xfrm>
          <a:off x="-710289" y="1462145"/>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chart">
            <a:extLst>
              <a:ext uri="{FF2B5EF4-FFF2-40B4-BE49-F238E27FC236}">
                <a16:creationId xmlns:a16="http://schemas.microsoft.com/office/drawing/2014/main" id="{05578878-CC99-6547-1BEE-181C3E962F1A}"/>
              </a:ext>
            </a:extLst>
          </p:cNvPr>
          <p:cNvPicPr>
            <a:picLocks noChangeAspect="1"/>
          </p:cNvPicPr>
          <p:nvPr/>
        </p:nvPicPr>
        <p:blipFill>
          <a:blip r:embed="rId5"/>
          <a:stretch>
            <a:fillRect/>
          </a:stretch>
        </p:blipFill>
        <p:spPr>
          <a:xfrm>
            <a:off x="2355682" y="1969936"/>
            <a:ext cx="2390476" cy="1742857"/>
          </a:xfrm>
          <a:prstGeom prst="rect">
            <a:avLst/>
          </a:prstGeom>
        </p:spPr>
      </p:pic>
    </p:spTree>
    <p:extLst>
      <p:ext uri="{BB962C8B-B14F-4D97-AF65-F5344CB8AC3E}">
        <p14:creationId xmlns:p14="http://schemas.microsoft.com/office/powerpoint/2010/main" val="1924344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תרשים 2">
            <a:extLst>
              <a:ext uri="{FF2B5EF4-FFF2-40B4-BE49-F238E27FC236}">
                <a16:creationId xmlns:a16="http://schemas.microsoft.com/office/drawing/2014/main" id="{3485C32C-9CCB-4BC2-5D68-70EC39B9D716}"/>
              </a:ext>
            </a:extLst>
          </p:cNvPr>
          <p:cNvGraphicFramePr>
            <a:graphicFrameLocks/>
          </p:cNvGraphicFramePr>
          <p:nvPr>
            <p:extLst>
              <p:ext uri="{D42A27DB-BD31-4B8C-83A1-F6EECF244321}">
                <p14:modId xmlns:p14="http://schemas.microsoft.com/office/powerpoint/2010/main" val="1003887259"/>
              </p:ext>
            </p:extLst>
          </p:nvPr>
        </p:nvGraphicFramePr>
        <p:xfrm>
          <a:off x="-7630" y="311049"/>
          <a:ext cx="6266189" cy="341653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6FD82CBC-AD45-6198-5053-E385BCF28E93}"/>
              </a:ext>
            </a:extLst>
          </p:cNvPr>
          <p:cNvSpPr txBox="1"/>
          <p:nvPr/>
        </p:nvSpPr>
        <p:spPr>
          <a:xfrm>
            <a:off x="6280768" y="524165"/>
            <a:ext cx="5840111" cy="3939540"/>
          </a:xfrm>
          <a:prstGeom prst="rect">
            <a:avLst/>
          </a:prstGeom>
          <a:noFill/>
        </p:spPr>
        <p:txBody>
          <a:bodyPr wrap="square">
            <a:spAutoFit/>
          </a:bodyPr>
          <a:lstStyle/>
          <a:p>
            <a:pPr algn="l" rtl="0">
              <a:buClr>
                <a:srgbClr val="FFC000"/>
              </a:buClr>
              <a:defRPr/>
            </a:pPr>
            <a:r>
              <a:rPr lang="en-US" sz="1400" u="sng" dirty="0">
                <a:solidFill>
                  <a:prstClr val="black"/>
                </a:solidFill>
                <a:latin typeface="Segoe UI" panose="020B0502040204020203" pitchFamily="34" charset="0"/>
                <a:ea typeface="Tahoma" panose="020B0604030504040204" pitchFamily="34" charset="0"/>
                <a:cs typeface="Segoe UI" panose="020B0502040204020203" pitchFamily="34" charset="0"/>
              </a:rPr>
              <a:t>Respondents first indicated the ways in which the training made a contribution (multiple choice) then rated the extent to which the training made a contribution regarding each aspect (see graphs):</a:t>
            </a:r>
          </a:p>
          <a:p>
            <a:pPr algn="l" rtl="0">
              <a:buClr>
                <a:srgbClr val="FFC000"/>
              </a:buClr>
              <a:defRPr/>
            </a:pPr>
            <a:endParaRPr lang="en-US" sz="14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buClr>
                <a:srgbClr val="FFC000"/>
              </a:buClr>
              <a:buFontTx/>
              <a:buChar char="█"/>
              <a:defRPr/>
            </a:pPr>
            <a:r>
              <a:rPr kumimoji="0" lang="en-US" sz="1200" b="1" i="0"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The main contributions </a:t>
            </a:r>
            <a:r>
              <a:rPr kumimoji="0" lang="en-US" sz="1200" i="0"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were inspiring and motivating participants to implement new ideas; about half said they received new and/or deeper professional knowledge about the needs of young children (most responded “to a very large extent”), and that the trainings clarified the need to integrate young children’s needs and relevant issues in the framework of their professional work. </a:t>
            </a:r>
          </a:p>
          <a:p>
            <a:pPr marL="171450" indent="-171450" algn="l" rtl="0">
              <a:buClr>
                <a:srgbClr val="FFC000"/>
              </a:buClr>
              <a:buFont typeface="Arial" panose="020B0604020202020204" pitchFamily="34" charset="0"/>
              <a:buChar char="•"/>
              <a:defRPr/>
            </a:pPr>
            <a:r>
              <a:rPr lang="en-US" sz="1200" dirty="0">
                <a:latin typeface="Segoe UI" panose="020B0502040204020203" pitchFamily="34" charset="0"/>
                <a:ea typeface="Tahoma" panose="020B0604030504040204" pitchFamily="34" charset="0"/>
                <a:cs typeface="Segoe UI" panose="020B0502040204020203" pitchFamily="34" charset="0"/>
              </a:rPr>
              <a:t>A higher percentage of respondents from the natural playground lecture reported that it made a contribution (78% compared to 50% of respondents overall). Participants said this lecture contributed to “thinking outside the box in relation to what a public playground ‘should’ look like" and that they received practical tools for "implementing urban principles in developing a new service".</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lower percentage said it made a contribution to acquiring tools, learning from colleagues, and making new connections.</a:t>
            </a:r>
          </a:p>
          <a:p>
            <a:pPr marL="171450" indent="-171450" algn="l" rtl="0">
              <a:buClr>
                <a:srgbClr val="FFC000"/>
              </a:buClr>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 higher percentage of respondents from the study tour in Tel Aviv-Yafo said it contributed to these aspects (57%, 57% and 29% respectively). Respondents said the tour exposed them to "ideas for play in urban parks" and that they received “professional insights regarding development processes."</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6" name="TextBox 5">
            <a:extLst>
              <a:ext uri="{FF2B5EF4-FFF2-40B4-BE49-F238E27FC236}">
                <a16:creationId xmlns:a16="http://schemas.microsoft.com/office/drawing/2014/main" id="{C8C944DA-6D99-A671-4DC2-60922C3B3B93}"/>
              </a:ext>
            </a:extLst>
          </p:cNvPr>
          <p:cNvSpPr txBox="1"/>
          <p:nvPr/>
        </p:nvSpPr>
        <p:spPr>
          <a:xfrm>
            <a:off x="6258559" y="4371926"/>
            <a:ext cx="6024880" cy="1991186"/>
          </a:xfrm>
          <a:prstGeom prst="rect">
            <a:avLst/>
          </a:prstGeom>
          <a:noFill/>
        </p:spPr>
        <p:txBody>
          <a:bodyPr wrap="square" rtlCol="1">
            <a:spAutoFit/>
          </a:bodyPr>
          <a:lstStyle/>
          <a:p>
            <a:pPr marL="285750" indent="-285750" algn="l" rtl="0">
              <a:lnSpc>
                <a:spcPct val="150000"/>
              </a:lnSpc>
              <a:buClr>
                <a:srgbClr val="FFC000"/>
              </a:buClr>
              <a:buFontTx/>
              <a:buChar char="█"/>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About 80% of participants overall, and 100% of those in the Tel Aviv-Jaffa tour, reported that the training provided tools and methods to a large extent, and that they expected to implement them soon.</a:t>
            </a:r>
          </a:p>
          <a:p>
            <a:pPr marL="285750" indent="-285750" algn="l" rtl="0">
              <a:lnSpc>
                <a:spcPct val="150000"/>
              </a:lnSpc>
              <a:buClr>
                <a:srgbClr val="FFC000"/>
              </a:buClr>
              <a:buFontTx/>
              <a:buChar char="█"/>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There were requests for future trainings about "budgetary practices for implementing ideas regarding planning for young children" (lecture on </a:t>
            </a:r>
            <a:r>
              <a:rPr lang="en-US" sz="1400" dirty="0">
                <a:latin typeface="Segoe UI"/>
                <a:ea typeface="Tahoma"/>
                <a:cs typeface="Segoe UI"/>
              </a:rPr>
              <a:t>planning nature play for young children</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a:t>
            </a:r>
          </a:p>
        </p:txBody>
      </p:sp>
      <p:graphicFrame>
        <p:nvGraphicFramePr>
          <p:cNvPr id="4" name="תרשים 3">
            <a:extLst>
              <a:ext uri="{FF2B5EF4-FFF2-40B4-BE49-F238E27FC236}">
                <a16:creationId xmlns:a16="http://schemas.microsoft.com/office/drawing/2014/main" id="{C8024A22-12ED-5F4A-1B57-6706DC0FF608}"/>
              </a:ext>
            </a:extLst>
          </p:cNvPr>
          <p:cNvGraphicFramePr>
            <a:graphicFrameLocks/>
          </p:cNvGraphicFramePr>
          <p:nvPr>
            <p:extLst>
              <p:ext uri="{D42A27DB-BD31-4B8C-83A1-F6EECF244321}">
                <p14:modId xmlns:p14="http://schemas.microsoft.com/office/powerpoint/2010/main" val="389094549"/>
              </p:ext>
            </p:extLst>
          </p:nvPr>
        </p:nvGraphicFramePr>
        <p:xfrm>
          <a:off x="-29838" y="3601976"/>
          <a:ext cx="6288397" cy="2957178"/>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a:extLst>
              <a:ext uri="{FF2B5EF4-FFF2-40B4-BE49-F238E27FC236}">
                <a16:creationId xmlns:a16="http://schemas.microsoft.com/office/drawing/2014/main" id="{44DC0F48-1DD0-E781-8A55-5332DB869BCA}"/>
              </a:ext>
            </a:extLst>
          </p:cNvPr>
          <p:cNvGrpSpPr/>
          <p:nvPr/>
        </p:nvGrpSpPr>
        <p:grpSpPr>
          <a:xfrm>
            <a:off x="-156194" y="6509459"/>
            <a:ext cx="7862497" cy="451978"/>
            <a:chOff x="-116959" y="6457504"/>
            <a:chExt cx="7862497" cy="594107"/>
          </a:xfrm>
        </p:grpSpPr>
        <p:sp>
          <p:nvSpPr>
            <p:cNvPr id="11" name="Rectangle: Rounded Corners 10">
              <a:extLst>
                <a:ext uri="{FF2B5EF4-FFF2-40B4-BE49-F238E27FC236}">
                  <a16:creationId xmlns:a16="http://schemas.microsoft.com/office/drawing/2014/main" id="{2F1C95B3-1357-2835-A375-395F1CBA90B6}"/>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C8113A2B-F2CD-B68A-36EB-27D01A520DF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Contributions of the trainings for officials in the anchor municipalities</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673381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A988A1E-3393-82B0-AC76-A842D525BEC7}"/>
              </a:ext>
            </a:extLst>
          </p:cNvPr>
          <p:cNvSpPr/>
          <p:nvPr/>
        </p:nvSpPr>
        <p:spPr>
          <a:xfrm>
            <a:off x="0" y="5301055"/>
            <a:ext cx="5998865" cy="15674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person giving a presentation to a group of people&#10;&#10;Description automatically generated with medium confidence">
            <a:extLst>
              <a:ext uri="{FF2B5EF4-FFF2-40B4-BE49-F238E27FC236}">
                <a16:creationId xmlns:a16="http://schemas.microsoft.com/office/drawing/2014/main" id="{C9FBFC52-4CA7-CB57-63B0-F6B0F2B1C3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34" t="35897" r="1501" b="4814"/>
          <a:stretch/>
        </p:blipFill>
        <p:spPr>
          <a:xfrm>
            <a:off x="5275385" y="3626135"/>
            <a:ext cx="6916615" cy="3231865"/>
          </a:xfrm>
          <a:prstGeom prst="rect">
            <a:avLst/>
          </a:prstGeom>
        </p:spPr>
      </p:pic>
      <p:sp>
        <p:nvSpPr>
          <p:cNvPr id="2" name="Slide Number Placeholder 1"/>
          <p:cNvSpPr>
            <a:spLocks noGrp="1"/>
          </p:cNvSpPr>
          <p:nvPr>
            <p:ph type="sldNum" sz="quarter" idx="12"/>
          </p:nvPr>
        </p:nvSpPr>
        <p:spPr>
          <a:xfrm>
            <a:off x="11800401" y="6466653"/>
            <a:ext cx="638122" cy="365125"/>
          </a:xfrm>
        </p:spPr>
        <p:txBody>
          <a:bodyPr/>
          <a:lstStyle/>
          <a:p>
            <a:fld id="{F2736200-3204-44C4-A5EC-985817706BA3}" type="slidenum">
              <a:rPr lang="en-US" sz="1400" smtClean="0"/>
              <a:t>17</a:t>
            </a:fld>
            <a:endParaRPr lang="en-US" sz="1400" dirty="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algn="l" defTabSz="937443" rtl="0"/>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Background on the trainings for municipal teams</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12">
            <a:extLst>
              <a:ext uri="{FF2B5EF4-FFF2-40B4-BE49-F238E27FC236}">
                <a16:creationId xmlns:a16="http://schemas.microsoft.com/office/drawing/2014/main" id="{FF1CA15A-988B-35ED-1D7B-3A6BF37F55BB}"/>
              </a:ext>
            </a:extLst>
          </p:cNvPr>
          <p:cNvSpPr/>
          <p:nvPr/>
        </p:nvSpPr>
        <p:spPr>
          <a:xfrm>
            <a:off x="725523" y="3880898"/>
            <a:ext cx="5856251" cy="415819"/>
          </a:xfrm>
          <a:prstGeom prst="rect">
            <a:avLst/>
          </a:prstGeom>
        </p:spPr>
        <p:txBody>
          <a:bodyPr wrap="square">
            <a:spAutoFit/>
          </a:bodyPr>
          <a:lstStyle/>
          <a:p>
            <a:pPr algn="r" rtl="1">
              <a:lnSpc>
                <a:spcPct val="150000"/>
              </a:lnSpc>
            </a:pPr>
            <a:endParaRPr lang="he-IL" sz="1600" kern="1200" baseline="0" dirty="0">
              <a:latin typeface="Segoe UI"/>
              <a:ea typeface="Tahoma"/>
              <a:cs typeface="Segoe UI"/>
            </a:endParaRPr>
          </a:p>
        </p:txBody>
      </p:sp>
      <p:grpSp>
        <p:nvGrpSpPr>
          <p:cNvPr id="3" name="Group 2">
            <a:extLst>
              <a:ext uri="{FF2B5EF4-FFF2-40B4-BE49-F238E27FC236}">
                <a16:creationId xmlns:a16="http://schemas.microsoft.com/office/drawing/2014/main" id="{7AFBB9E1-7279-D630-8501-949C2DDB6548}"/>
              </a:ext>
            </a:extLst>
          </p:cNvPr>
          <p:cNvGrpSpPr/>
          <p:nvPr/>
        </p:nvGrpSpPr>
        <p:grpSpPr>
          <a:xfrm>
            <a:off x="-113664" y="6410133"/>
            <a:ext cx="7862497" cy="451978"/>
            <a:chOff x="-116959" y="6457504"/>
            <a:chExt cx="7862497" cy="594107"/>
          </a:xfrm>
        </p:grpSpPr>
        <p:sp>
          <p:nvSpPr>
            <p:cNvPr id="10" name="Rectangle: Rounded Corners 9">
              <a:extLst>
                <a:ext uri="{FF2B5EF4-FFF2-40B4-BE49-F238E27FC236}">
                  <a16:creationId xmlns:a16="http://schemas.microsoft.com/office/drawing/2014/main" id="{19F5E1E6-D8B1-3F34-012B-3534DCD0E564}"/>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5BC146CD-1276-361A-E0A1-0DCA8167A32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14" name="TextBox 13">
            <a:extLst>
              <a:ext uri="{FF2B5EF4-FFF2-40B4-BE49-F238E27FC236}">
                <a16:creationId xmlns:a16="http://schemas.microsoft.com/office/drawing/2014/main" id="{BC473270-90F7-F540-ADE0-38454F0D1B01}"/>
              </a:ext>
            </a:extLst>
          </p:cNvPr>
          <p:cNvSpPr txBox="1"/>
          <p:nvPr/>
        </p:nvSpPr>
        <p:spPr>
          <a:xfrm>
            <a:off x="5275385" y="387029"/>
            <a:ext cx="7228400" cy="334900"/>
          </a:xfrm>
          <a:prstGeom prst="rect">
            <a:avLst/>
          </a:prstGeom>
          <a:noFill/>
        </p:spPr>
        <p:txBody>
          <a:bodyPr wrap="square" rtlCol="1">
            <a:spAutoFit/>
          </a:bodyPr>
          <a:lstStyle/>
          <a:p>
            <a:pPr algn="l" rtl="0">
              <a:lnSpc>
                <a:spcPct val="150000"/>
              </a:lnSpc>
              <a:buClr>
                <a:srgbClr val="FFC000"/>
              </a:buClr>
              <a:defRPr/>
            </a:pPr>
            <a:r>
              <a:rPr lang="en-US" sz="1200" b="1" dirty="0">
                <a:latin typeface="Segoe UI" panose="020B0502040204020203" pitchFamily="34" charset="0"/>
                <a:ea typeface="Tahoma" panose="020B0604030504040204" pitchFamily="34" charset="0"/>
                <a:cs typeface="Segoe UI" panose="020B0502040204020203" pitchFamily="34" charset="0"/>
              </a:rPr>
              <a:t>In 2022, there were three training sessions for municipal teams (33 completed responses):</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5" name="Table 14">
            <a:extLst>
              <a:ext uri="{FF2B5EF4-FFF2-40B4-BE49-F238E27FC236}">
                <a16:creationId xmlns:a16="http://schemas.microsoft.com/office/drawing/2014/main" id="{6736DA20-24FD-B5E2-E147-9876468EE9EF}"/>
              </a:ext>
            </a:extLst>
          </p:cNvPr>
          <p:cNvGraphicFramePr>
            <a:graphicFrameLocks noGrp="1"/>
          </p:cNvGraphicFramePr>
          <p:nvPr>
            <p:extLst>
              <p:ext uri="{D42A27DB-BD31-4B8C-83A1-F6EECF244321}">
                <p14:modId xmlns:p14="http://schemas.microsoft.com/office/powerpoint/2010/main" val="3325363323"/>
              </p:ext>
            </p:extLst>
          </p:nvPr>
        </p:nvGraphicFramePr>
        <p:xfrm>
          <a:off x="5325582" y="718118"/>
          <a:ext cx="6752493" cy="2560320"/>
        </p:xfrm>
        <a:graphic>
          <a:graphicData uri="http://schemas.openxmlformats.org/drawingml/2006/table">
            <a:tbl>
              <a:tblPr firstRow="1" bandRow="1">
                <a:tableStyleId>{F5AB1C69-6EDB-4FF4-983F-18BD219EF322}</a:tableStyleId>
              </a:tblPr>
              <a:tblGrid>
                <a:gridCol w="942535">
                  <a:extLst>
                    <a:ext uri="{9D8B030D-6E8A-4147-A177-3AD203B41FA5}">
                      <a16:colId xmlns:a16="http://schemas.microsoft.com/office/drawing/2014/main" val="2598434138"/>
                    </a:ext>
                  </a:extLst>
                </a:gridCol>
                <a:gridCol w="4131882">
                  <a:extLst>
                    <a:ext uri="{9D8B030D-6E8A-4147-A177-3AD203B41FA5}">
                      <a16:colId xmlns:a16="http://schemas.microsoft.com/office/drawing/2014/main" val="661952717"/>
                    </a:ext>
                  </a:extLst>
                </a:gridCol>
                <a:gridCol w="1678076">
                  <a:extLst>
                    <a:ext uri="{9D8B030D-6E8A-4147-A177-3AD203B41FA5}">
                      <a16:colId xmlns:a16="http://schemas.microsoft.com/office/drawing/2014/main" val="628175441"/>
                    </a:ext>
                  </a:extLst>
                </a:gridCol>
              </a:tblGrid>
              <a:tr h="144142">
                <a:tc>
                  <a:txBody>
                    <a:bodyPr/>
                    <a:lstStyle/>
                    <a:p>
                      <a:pPr algn="ctr"/>
                      <a:r>
                        <a:rPr lang="en-US" sz="1200" dirty="0">
                          <a:latin typeface="Segoe UI" panose="020B0502040204020203" pitchFamily="34" charset="0"/>
                          <a:cs typeface="Segoe UI" panose="020B0502040204020203" pitchFamily="34" charset="0"/>
                        </a:rPr>
                        <a:t>Time</a:t>
                      </a:r>
                    </a:p>
                  </a:txBody>
                  <a:tcPr/>
                </a:tc>
                <a:tc>
                  <a:txBody>
                    <a:bodyPr/>
                    <a:lstStyle/>
                    <a:p>
                      <a:pPr algn="ctr"/>
                      <a:r>
                        <a:rPr lang="en-US" sz="1200" dirty="0">
                          <a:latin typeface="Segoe UI" panose="020B0502040204020203" pitchFamily="34" charset="0"/>
                          <a:cs typeface="Segoe UI" panose="020B0502040204020203" pitchFamily="34" charset="0"/>
                        </a:rPr>
                        <a:t>Participants</a:t>
                      </a:r>
                    </a:p>
                  </a:txBody>
                  <a:tcPr/>
                </a:tc>
                <a:tc>
                  <a:txBody>
                    <a:bodyPr/>
                    <a:lstStyle/>
                    <a:p>
                      <a:pPr algn="ctr"/>
                      <a:r>
                        <a:rPr lang="en-US" sz="1200" dirty="0">
                          <a:latin typeface="Segoe UI" panose="020B0502040204020203" pitchFamily="34" charset="0"/>
                          <a:cs typeface="Segoe UI" panose="020B0502040204020203" pitchFamily="34" charset="0"/>
                        </a:rPr>
                        <a:t>Training</a:t>
                      </a:r>
                    </a:p>
                  </a:txBody>
                  <a:tcPr/>
                </a:tc>
                <a:extLst>
                  <a:ext uri="{0D108BD9-81ED-4DB2-BD59-A6C34878D82A}">
                    <a16:rowId xmlns:a16="http://schemas.microsoft.com/office/drawing/2014/main" val="1959294402"/>
                  </a:ext>
                </a:extLst>
              </a:tr>
              <a:tr h="0">
                <a:tc>
                  <a:txBody>
                    <a:bodyPr/>
                    <a:lstStyle/>
                    <a:p>
                      <a:pPr algn="ctr" rtl="0"/>
                      <a:r>
                        <a:rPr lang="en-US" sz="1200" dirty="0">
                          <a:latin typeface="Segoe UI" panose="020B0502040204020203" pitchFamily="34" charset="0"/>
                          <a:cs typeface="Segoe UI" panose="020B0502040204020203" pitchFamily="34" charset="0"/>
                        </a:rPr>
                        <a:t>May </a:t>
                      </a:r>
                      <a:r>
                        <a:rPr lang="he-IL" sz="1200" dirty="0">
                          <a:latin typeface="Segoe UI" panose="020B0502040204020203" pitchFamily="34" charset="0"/>
                          <a:cs typeface="Segoe UI" panose="020B0502040204020203" pitchFamily="34" charset="0"/>
                        </a:rPr>
                        <a:t> 2022</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dirty="0">
                          <a:latin typeface="Segoe UI" panose="020B0502040204020203" pitchFamily="34" charset="0"/>
                          <a:cs typeface="Segoe UI" panose="020B0502040204020203" pitchFamily="34" charset="0"/>
                        </a:rPr>
                        <a:t>City administrations leaders from Tira and Beit Shemesh; the Tel Aviv-Jaffa municipal team, strategy team, and assessment and evaluation team</a:t>
                      </a:r>
                    </a:p>
                  </a:txBody>
                  <a:tcPr/>
                </a:tc>
                <a:tc>
                  <a:txBody>
                    <a:bodyPr/>
                    <a:lstStyle/>
                    <a:p>
                      <a:pPr lvl="0" algn="l" rtl="0"/>
                      <a:r>
                        <a:rPr lang="en-US" sz="1200" dirty="0">
                          <a:latin typeface="Segoe UI"/>
                          <a:ea typeface="Tahoma"/>
                          <a:cs typeface="Segoe UI"/>
                        </a:rPr>
                        <a:t>Storytelling workshop</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68335356"/>
                  </a:ext>
                </a:extLst>
              </a:tr>
              <a:tr h="0">
                <a:tc>
                  <a:txBody>
                    <a:bodyPr/>
                    <a:lstStyle/>
                    <a:p>
                      <a:pPr algn="ctr" rtl="0"/>
                      <a:r>
                        <a:rPr lang="en-US" sz="1200" dirty="0">
                          <a:latin typeface="Segoe UI" panose="020B0502040204020203" pitchFamily="34" charset="0"/>
                          <a:cs typeface="Segoe UI" panose="020B0502040204020203" pitchFamily="34" charset="0"/>
                        </a:rPr>
                        <a:t>September</a:t>
                      </a:r>
                      <a:r>
                        <a:rPr lang="he-IL" sz="1200" dirty="0">
                          <a:latin typeface="Segoe UI" panose="020B0502040204020203" pitchFamily="34" charset="0"/>
                          <a:cs typeface="Segoe UI" panose="020B0502040204020203" pitchFamily="34" charset="0"/>
                        </a:rPr>
                        <a:t> 2022</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u="sng" dirty="0">
                          <a:latin typeface="Segoe UI" panose="020B0502040204020203" pitchFamily="34" charset="0"/>
                          <a:cs typeface="Segoe UI" panose="020B0502040204020203" pitchFamily="34" charset="0"/>
                        </a:rPr>
                        <a:t>Urban95 IL community: </a:t>
                      </a:r>
                      <a:r>
                        <a:rPr lang="en-US" sz="1200" u="none" dirty="0">
                          <a:latin typeface="Segoe UI" panose="020B0502040204020203" pitchFamily="34" charset="0"/>
                          <a:cs typeface="Segoe UI" panose="020B0502040204020203" pitchFamily="34" charset="0"/>
                        </a:rPr>
                        <a:t>Tel Aviv-Jaffa municipal team, municipal teams from the three anchor cities (Tira, Beit Shemesh, Ashdod), team from Gavrieli-Segal Architects, headquarters teams, strategy team, assessment and evaluation team</a:t>
                      </a:r>
                    </a:p>
                  </a:txBody>
                  <a:tcPr/>
                </a:tc>
                <a:tc>
                  <a:txBody>
                    <a:bodyPr/>
                    <a:lstStyle/>
                    <a:p>
                      <a:pPr lvl="0" algn="l" rtl="0"/>
                      <a:r>
                        <a:rPr lang="en-US" sz="1200" dirty="0">
                          <a:latin typeface="Segoe UI"/>
                          <a:ea typeface="Tahoma"/>
                          <a:cs typeface="Segoe UI"/>
                        </a:rPr>
                        <a:t>Workshop on tools and strategies to promote walking in and spending time in public spaces</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75065157"/>
                  </a:ext>
                </a:extLst>
              </a:tr>
              <a:tr h="0">
                <a:tc>
                  <a:txBody>
                    <a:bodyPr/>
                    <a:lstStyle/>
                    <a:p>
                      <a:pPr algn="ctr" rtl="0"/>
                      <a:r>
                        <a:rPr lang="en-US" sz="1200" dirty="0">
                          <a:latin typeface="Segoe UI" panose="020B0502040204020203" pitchFamily="34" charset="0"/>
                          <a:cs typeface="Segoe UI" panose="020B0502040204020203" pitchFamily="34" charset="0"/>
                        </a:rPr>
                        <a:t>December</a:t>
                      </a:r>
                      <a:r>
                        <a:rPr lang="he-IL" sz="1200" dirty="0">
                          <a:latin typeface="Segoe UI" panose="020B0502040204020203" pitchFamily="34" charset="0"/>
                          <a:cs typeface="Segoe UI" panose="020B0502040204020203" pitchFamily="34" charset="0"/>
                        </a:rPr>
                        <a:t> 2022</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dirty="0">
                          <a:latin typeface="Segoe UI" panose="020B0502040204020203" pitchFamily="34" charset="0"/>
                          <a:cs typeface="Segoe UI" panose="020B0502040204020203" pitchFamily="34" charset="0"/>
                        </a:rPr>
                        <a:t>Administration and strategy teams from the three anchor municipalities</a:t>
                      </a:r>
                    </a:p>
                  </a:txBody>
                  <a:tcPr/>
                </a:tc>
                <a:tc>
                  <a:txBody>
                    <a:bodyPr/>
                    <a:lstStyle/>
                    <a:p>
                      <a:pPr lvl="0" algn="l" rtl="0"/>
                      <a:r>
                        <a:rPr lang="en-US" sz="1200" dirty="0">
                          <a:latin typeface="Segoe UI"/>
                          <a:ea typeface="Tahoma"/>
                          <a:cs typeface="Segoe UI"/>
                        </a:rPr>
                        <a:t>Digital marketing workshop with Arava Garzon Raz</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0847707"/>
                  </a:ext>
                </a:extLst>
              </a:tr>
            </a:tbl>
          </a:graphicData>
        </a:graphic>
      </p:graphicFrame>
      <p:graphicFrame>
        <p:nvGraphicFramePr>
          <p:cNvPr id="16" name="תרשים 2">
            <a:extLst>
              <a:ext uri="{FF2B5EF4-FFF2-40B4-BE49-F238E27FC236}">
                <a16:creationId xmlns:a16="http://schemas.microsoft.com/office/drawing/2014/main" id="{78D28E6C-3E5E-A36A-D58B-90E0E5C0FB7C}"/>
              </a:ext>
            </a:extLst>
          </p:cNvPr>
          <p:cNvGraphicFramePr>
            <a:graphicFrameLocks/>
          </p:cNvGraphicFramePr>
          <p:nvPr>
            <p:extLst>
              <p:ext uri="{D42A27DB-BD31-4B8C-83A1-F6EECF244321}">
                <p14:modId xmlns:p14="http://schemas.microsoft.com/office/powerpoint/2010/main" val="201358515"/>
              </p:ext>
            </p:extLst>
          </p:nvPr>
        </p:nvGraphicFramePr>
        <p:xfrm>
          <a:off x="60291" y="625184"/>
          <a:ext cx="5054124" cy="4626509"/>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891DE663-7104-94F8-2DF4-7350CF05F376}"/>
              </a:ext>
            </a:extLst>
          </p:cNvPr>
          <p:cNvSpPr txBox="1"/>
          <p:nvPr/>
        </p:nvSpPr>
        <p:spPr>
          <a:xfrm>
            <a:off x="40192" y="5299972"/>
            <a:ext cx="5122017" cy="1169551"/>
          </a:xfrm>
          <a:prstGeom prst="rect">
            <a:avLst/>
          </a:prstGeom>
          <a:noFill/>
        </p:spPr>
        <p:txBody>
          <a:bodyPr wrap="square" rtlCol="1">
            <a:spAutoFit/>
          </a:bodyPr>
          <a:lstStyle/>
          <a:p>
            <a:pPr marL="285750" indent="-285750" algn="l" rtl="0">
              <a:buClr>
                <a:srgbClr val="FFC000"/>
              </a:buClr>
              <a:buFontTx/>
              <a:buChar char="█"/>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F</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or most indicators,</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t</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raining participants reported a high level of satisfaction</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buClr>
                <a:srgbClr val="FFC000"/>
              </a:buClr>
              <a:buFontTx/>
              <a:buChar char="█"/>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About ⅔ said they used the tools and materials after the training (75% among the respondents from the Storytelling workshop)</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23" name="TextBox 22">
            <a:extLst>
              <a:ext uri="{FF2B5EF4-FFF2-40B4-BE49-F238E27FC236}">
                <a16:creationId xmlns:a16="http://schemas.microsoft.com/office/drawing/2014/main" id="{400587B5-C075-D8AE-0CE0-F887F63C757B}"/>
              </a:ext>
            </a:extLst>
          </p:cNvPr>
          <p:cNvSpPr txBox="1"/>
          <p:nvPr/>
        </p:nvSpPr>
        <p:spPr>
          <a:xfrm>
            <a:off x="5275385" y="3237603"/>
            <a:ext cx="7228400" cy="314702"/>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
                <a:srgbClr val="FFC000"/>
              </a:buClr>
              <a:buSzTx/>
              <a:buFontTx/>
              <a:buChar char="█"/>
              <a:tabLst/>
              <a:defRPr/>
            </a:pPr>
            <a:r>
              <a:rPr lang="en-US" sz="1100" b="1" dirty="0">
                <a:solidFill>
                  <a:prstClr val="black"/>
                </a:solidFill>
                <a:latin typeface="Segoe UI" panose="020B0502040204020203" pitchFamily="34" charset="0"/>
                <a:ea typeface="Tahoma" panose="020B0604030504040204" pitchFamily="34" charset="0"/>
                <a:cs typeface="Segoe UI" panose="020B0502040204020203" pitchFamily="34" charset="0"/>
              </a:rPr>
              <a:t>82% </a:t>
            </a:r>
            <a:r>
              <a:rPr lang="en-US" sz="1100" dirty="0">
                <a:solidFill>
                  <a:prstClr val="black"/>
                </a:solidFill>
                <a:latin typeface="Segoe UI" panose="020B0502040204020203" pitchFamily="34" charset="0"/>
                <a:ea typeface="Tahoma" panose="020B0604030504040204" pitchFamily="34" charset="0"/>
                <a:cs typeface="Segoe UI" panose="020B0502040204020203" pitchFamily="34" charset="0"/>
              </a:rPr>
              <a:t>participated in the entire training session; 15% participated partially (at least half of the session).</a:t>
            </a:r>
            <a:endParaRPr lang="he-IL" sz="11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68520319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Contributions of the trainings</a:t>
            </a:r>
            <a:r>
              <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for municipal teams</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66F3119-84AA-2745-43F3-A7C1B0B86860}"/>
              </a:ext>
            </a:extLst>
          </p:cNvPr>
          <p:cNvSpPr txBox="1"/>
          <p:nvPr/>
        </p:nvSpPr>
        <p:spPr>
          <a:xfrm>
            <a:off x="5613992" y="448267"/>
            <a:ext cx="6578008" cy="3046988"/>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
                <a:srgbClr val="FFC000"/>
              </a:buClr>
              <a:buSzTx/>
              <a:buFontTx/>
              <a:buChar char="█"/>
              <a:tabLst/>
              <a:defRPr/>
            </a:pP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Compared to the training in 2021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(N=36), more participants said they acquired practical tools (19% vs. 73%) and the percentage of those who predicted that they would implement the knowledge and tools in their work increased (from 58% to 70%).</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a:t>
            </a:r>
          </a:p>
          <a:p>
            <a:pPr marL="285750" lvl="0" indent="-285750" algn="l" rtl="0">
              <a:buClr>
                <a:srgbClr val="FFC000"/>
              </a:buClr>
              <a:buFontTx/>
              <a:buChar char="█"/>
              <a:defRPr/>
            </a:pP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Comparing the municipal teams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(Beit Shemesh N=7, Ashdod N=9, Tira N=3), found the </a:t>
            </a: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Ashdod team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was more likely to say they gained knowledge about the Urban95 program (N=5), and gained new information and practical tools that they predicted they would use in the near future (N=6). The </a:t>
            </a: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Beit Shemesh team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said the greatest contribution was in being motivated to implement ideas (N=6) and learning from colleagues (N = 4).</a:t>
            </a:r>
          </a:p>
          <a:p>
            <a:pPr marL="285750" lvl="0" indent="-285750" algn="l" rtl="0">
              <a:buClr>
                <a:srgbClr val="FFC000"/>
              </a:buClr>
              <a:buFontTx/>
              <a:buChar char="█"/>
              <a:defRPr/>
            </a:pP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Comparing all respondents (N = 33)</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 A higher percentage of those in the </a:t>
            </a: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Storytelling workshop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said they acquired practical tools (100%) and new professional knowledge (62%) and predicted using them in their work in the near future (87%). Respondents described what they learned in this workshop:</a:t>
            </a:r>
          </a:p>
          <a:p>
            <a:pPr marL="403225" lvl="0" indent="-114300" algn="l" rtl="0">
              <a:buClr>
                <a:srgbClr val="FFC000"/>
              </a:buClr>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“It clarified the need to present ideas in a way that is adapted to the listener, and the tools to do so.“</a:t>
            </a:r>
          </a:p>
          <a:p>
            <a:pPr marL="403225" lvl="0" indent="-114300" algn="l" rtl="0">
              <a:buClr>
                <a:srgbClr val="FFC000"/>
              </a:buClr>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"How to present and publicize my projects.“</a:t>
            </a:r>
          </a:p>
          <a:p>
            <a:pPr marL="403225" lvl="0" indent="-114300" algn="l" rtl="0">
              <a:buClr>
                <a:srgbClr val="FFC000"/>
              </a:buClr>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"How to look at the information from a different perspective"</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2" name="תרשים 2">
            <a:extLst>
              <a:ext uri="{FF2B5EF4-FFF2-40B4-BE49-F238E27FC236}">
                <a16:creationId xmlns:a16="http://schemas.microsoft.com/office/drawing/2014/main" id="{544C9E96-11A0-6570-E023-A84FA0856762}"/>
              </a:ext>
            </a:extLst>
          </p:cNvPr>
          <p:cNvGraphicFramePr>
            <a:graphicFrameLocks/>
          </p:cNvGraphicFramePr>
          <p:nvPr>
            <p:extLst>
              <p:ext uri="{D42A27DB-BD31-4B8C-83A1-F6EECF244321}">
                <p14:modId xmlns:p14="http://schemas.microsoft.com/office/powerpoint/2010/main" val="3129247679"/>
              </p:ext>
            </p:extLst>
          </p:nvPr>
        </p:nvGraphicFramePr>
        <p:xfrm>
          <a:off x="-16111" y="402964"/>
          <a:ext cx="5704532" cy="3483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תרשים 8">
            <a:extLst>
              <a:ext uri="{FF2B5EF4-FFF2-40B4-BE49-F238E27FC236}">
                <a16:creationId xmlns:a16="http://schemas.microsoft.com/office/drawing/2014/main" id="{59CC9533-E5F1-3889-DBDB-70A031C396FA}"/>
              </a:ext>
            </a:extLst>
          </p:cNvPr>
          <p:cNvGraphicFramePr>
            <a:graphicFrameLocks/>
          </p:cNvGraphicFramePr>
          <p:nvPr>
            <p:extLst>
              <p:ext uri="{D42A27DB-BD31-4B8C-83A1-F6EECF244321}">
                <p14:modId xmlns:p14="http://schemas.microsoft.com/office/powerpoint/2010/main" val="3952665289"/>
              </p:ext>
            </p:extLst>
          </p:nvPr>
        </p:nvGraphicFramePr>
        <p:xfrm>
          <a:off x="-16113" y="3826953"/>
          <a:ext cx="5704534" cy="262531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B159AE5C-087F-23A1-626F-11A3BF1A4906}"/>
              </a:ext>
            </a:extLst>
          </p:cNvPr>
          <p:cNvSpPr txBox="1"/>
          <p:nvPr/>
        </p:nvSpPr>
        <p:spPr>
          <a:xfrm>
            <a:off x="5743439" y="3826953"/>
            <a:ext cx="5953789" cy="2273892"/>
          </a:xfrm>
          <a:prstGeom prst="rect">
            <a:avLst/>
          </a:prstGeom>
          <a:noFill/>
        </p:spPr>
        <p:txBody>
          <a:bodyPr wrap="square">
            <a:spAutoFit/>
          </a:bodyPr>
          <a:lstStyle/>
          <a:p>
            <a:pPr marL="285750" indent="-285750" algn="l" rtl="0">
              <a:lnSpc>
                <a:spcPct val="150000"/>
              </a:lnSpc>
              <a:buClr>
                <a:srgbClr val="FFC000"/>
              </a:buClr>
              <a:buFontTx/>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In the </a:t>
            </a:r>
            <a:r>
              <a:rPr lang="en-US" sz="1200" dirty="0">
                <a:latin typeface="Segoe UI"/>
                <a:ea typeface="Tahoma"/>
                <a:cs typeface="Segoe UI"/>
              </a:rPr>
              <a:t>workshop on tools and strategies to promote walking and spending time in public spaces</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 a higher percentage said they acquired knowledge on the subject (40%). It can be assumed that these are responses from the Ashdod team, as this was their first exposure to the program. In addition, the respondents said that they contributed by adopting a different point of view and "thinking outside the box".</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p>
          <a:p>
            <a:pPr marL="285750" indent="-285750" algn="l" rtl="0">
              <a:lnSpc>
                <a:spcPct val="150000"/>
              </a:lnSpc>
              <a:buClr>
                <a:srgbClr val="FFC000"/>
              </a:buClr>
              <a:buFontTx/>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 lower percentage of respondents from the digital </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marketing workshop reported receiving new professional knowledge.</a:t>
            </a:r>
            <a:endParaRPr kumimoji="0" lang="he-IL"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B21527F0-09D6-1D01-9798-022E85B9B0E8}"/>
              </a:ext>
            </a:extLst>
          </p:cNvPr>
          <p:cNvGrpSpPr/>
          <p:nvPr/>
        </p:nvGrpSpPr>
        <p:grpSpPr>
          <a:xfrm>
            <a:off x="-113664" y="6410133"/>
            <a:ext cx="7862497" cy="451978"/>
            <a:chOff x="-116959" y="6457504"/>
            <a:chExt cx="7862497" cy="594107"/>
          </a:xfrm>
        </p:grpSpPr>
        <p:sp>
          <p:nvSpPr>
            <p:cNvPr id="9" name="Rectangle: Rounded Corners 8">
              <a:extLst>
                <a:ext uri="{FF2B5EF4-FFF2-40B4-BE49-F238E27FC236}">
                  <a16:creationId xmlns:a16="http://schemas.microsoft.com/office/drawing/2014/main" id="{88C31FFB-E696-C275-3F76-124D66F5DADB}"/>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Rectangle: Rounded Corners 10">
              <a:extLst>
                <a:ext uri="{FF2B5EF4-FFF2-40B4-BE49-F238E27FC236}">
                  <a16:creationId xmlns:a16="http://schemas.microsoft.com/office/drawing/2014/main" id="{90A0FD51-02F8-8CE0-87BE-7BE971BE4A7C}"/>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265938432"/>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C29972-F06E-0F96-746F-0B6FAFA52211}"/>
              </a:ext>
            </a:extLst>
          </p:cNvPr>
          <p:cNvSpPr/>
          <p:nvPr/>
        </p:nvSpPr>
        <p:spPr>
          <a:xfrm>
            <a:off x="4171309" y="3726242"/>
            <a:ext cx="8008367" cy="22780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itting at a table&#10;&#10;Description automatically generated with low confidence">
            <a:extLst>
              <a:ext uri="{FF2B5EF4-FFF2-40B4-BE49-F238E27FC236}">
                <a16:creationId xmlns:a16="http://schemas.microsoft.com/office/drawing/2014/main" id="{2CEE9290-D049-1EBF-EC4B-B59300CE83BC}"/>
              </a:ext>
            </a:extLst>
          </p:cNvPr>
          <p:cNvPicPr>
            <a:picLocks noChangeAspect="1"/>
          </p:cNvPicPr>
          <p:nvPr/>
        </p:nvPicPr>
        <p:blipFill rotWithShape="1">
          <a:blip r:embed="rId4">
            <a:extLst>
              <a:ext uri="{28A0092B-C50C-407E-A947-70E740481C1C}">
                <a14:useLocalDpi xmlns:a14="http://schemas.microsoft.com/office/drawing/2010/main" val="0"/>
              </a:ext>
            </a:extLst>
          </a:blip>
          <a:srcRect l="15860" t="13773" r="1319" b="4341"/>
          <a:stretch/>
        </p:blipFill>
        <p:spPr>
          <a:xfrm>
            <a:off x="0" y="3097109"/>
            <a:ext cx="4171309" cy="3508813"/>
          </a:xfrm>
          <a:prstGeom prst="rect">
            <a:avLst/>
          </a:prstGeom>
        </p:spPr>
      </p:pic>
      <p:sp>
        <p:nvSpPr>
          <p:cNvPr id="2" name="Slide Number Placeholder 1"/>
          <p:cNvSpPr>
            <a:spLocks noGrp="1"/>
          </p:cNvSpPr>
          <p:nvPr>
            <p:ph type="sldNum" sz="quarter" idx="12"/>
          </p:nvPr>
        </p:nvSpPr>
        <p:spPr>
          <a:xfrm>
            <a:off x="11827711" y="6514323"/>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Contributions of training for municipal teams</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7814930" y="439862"/>
            <a:ext cx="4171308" cy="2492990"/>
          </a:xfrm>
          <a:prstGeom prst="rect">
            <a:avLst/>
          </a:prstGeom>
          <a:noFill/>
        </p:spPr>
        <p:txBody>
          <a:bodyPr wrap="square" rtlCol="1">
            <a:spAutoFit/>
          </a:bodyPr>
          <a:lstStyle/>
          <a:p>
            <a:pPr marL="285750" marR="0" lvl="0" indent="-285750" algn="l" rtl="0" fontAlgn="auto">
              <a:spcBef>
                <a:spcPts val="0"/>
              </a:spcBef>
              <a:spcAft>
                <a:spcPts val="0"/>
              </a:spcAft>
              <a:buClr>
                <a:srgbClr val="FFC000"/>
              </a:buClr>
              <a:buSzTx/>
              <a:buFontTx/>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An absolute majority of respondents said they would recommend participating in Urban95 trainings to others. About half said they shared what they learned with their colleagues who were not present at the training and that the training was an opportunity for them to work with new organizations</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a:t>
            </a:r>
          </a:p>
          <a:p>
            <a:pPr marL="285750" marR="0" lvl="0" indent="-285750" algn="l" rtl="0" fontAlgn="auto">
              <a:spcBef>
                <a:spcPts val="0"/>
              </a:spcBef>
              <a:spcAft>
                <a:spcPts val="0"/>
              </a:spcAft>
              <a:buClr>
                <a:srgbClr val="FFC000"/>
              </a:buClr>
              <a:buSzTx/>
              <a:buFontTx/>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Compared to the trainings in 2021, there were significant increases in the percentages of respondents who said: they shared what they learned with colleagues (from 20% to. 55%), the training provided an opportunity to develop new work connections (from 25% to. 55%) and they would recommend the training to others (from 72% to 95%).</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pic>
        <p:nvPicPr>
          <p:cNvPr id="14" name="Picture 13" descr="A group of people sitting in a classroom&#10;&#10;Description automatically generated with low confidence">
            <a:extLst>
              <a:ext uri="{FF2B5EF4-FFF2-40B4-BE49-F238E27FC236}">
                <a16:creationId xmlns:a16="http://schemas.microsoft.com/office/drawing/2014/main" id="{37DACA5C-FEF9-0991-815F-5993EEF68FAE}"/>
              </a:ext>
            </a:extLst>
          </p:cNvPr>
          <p:cNvPicPr>
            <a:picLocks noChangeAspect="1"/>
          </p:cNvPicPr>
          <p:nvPr/>
        </p:nvPicPr>
        <p:blipFill rotWithShape="1">
          <a:blip r:embed="rId5">
            <a:extLst>
              <a:ext uri="{28A0092B-C50C-407E-A947-70E740481C1C}">
                <a14:useLocalDpi xmlns:a14="http://schemas.microsoft.com/office/drawing/2010/main" val="0"/>
              </a:ext>
            </a:extLst>
          </a:blip>
          <a:srcRect t="39461" b="15751"/>
          <a:stretch/>
        </p:blipFill>
        <p:spPr>
          <a:xfrm>
            <a:off x="1" y="400500"/>
            <a:ext cx="4171308" cy="2686755"/>
          </a:xfrm>
          <a:prstGeom prst="rect">
            <a:avLst/>
          </a:prstGeom>
        </p:spPr>
      </p:pic>
      <p:grpSp>
        <p:nvGrpSpPr>
          <p:cNvPr id="3" name="Group 2">
            <a:extLst>
              <a:ext uri="{FF2B5EF4-FFF2-40B4-BE49-F238E27FC236}">
                <a16:creationId xmlns:a16="http://schemas.microsoft.com/office/drawing/2014/main" id="{ED73E08E-1D50-69B8-DA39-9FD658B40222}"/>
              </a:ext>
            </a:extLst>
          </p:cNvPr>
          <p:cNvGrpSpPr/>
          <p:nvPr/>
        </p:nvGrpSpPr>
        <p:grpSpPr>
          <a:xfrm>
            <a:off x="-2" y="6527560"/>
            <a:ext cx="5633147" cy="453164"/>
            <a:chOff x="604830" y="6442992"/>
            <a:chExt cx="7162044" cy="667390"/>
          </a:xfrm>
        </p:grpSpPr>
        <p:sp>
          <p:nvSpPr>
            <p:cNvPr id="10" name="Rectangle: Rounded Corners 9">
              <a:extLst>
                <a:ext uri="{FF2B5EF4-FFF2-40B4-BE49-F238E27FC236}">
                  <a16:creationId xmlns:a16="http://schemas.microsoft.com/office/drawing/2014/main" id="{215B9078-EE3C-0505-D8B5-AD4BC46F4553}"/>
                </a:ext>
              </a:extLst>
            </p:cNvPr>
            <p:cNvSpPr/>
            <p:nvPr/>
          </p:nvSpPr>
          <p:spPr>
            <a:xfrm>
              <a:off x="604830" y="6442992"/>
              <a:ext cx="7162044" cy="66739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Rounded Corners 12">
              <a:extLst>
                <a:ext uri="{FF2B5EF4-FFF2-40B4-BE49-F238E27FC236}">
                  <a16:creationId xmlns:a16="http://schemas.microsoft.com/office/drawing/2014/main" id="{84101A06-A165-9B17-3441-D1BA19CB52C2}"/>
                </a:ext>
              </a:extLst>
            </p:cNvPr>
            <p:cNvSpPr/>
            <p:nvPr/>
          </p:nvSpPr>
          <p:spPr>
            <a:xfrm>
              <a:off x="604833" y="6457504"/>
              <a:ext cx="7140705"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6" name="TextBox 5">
            <a:extLst>
              <a:ext uri="{FF2B5EF4-FFF2-40B4-BE49-F238E27FC236}">
                <a16:creationId xmlns:a16="http://schemas.microsoft.com/office/drawing/2014/main" id="{EB0EDD35-2384-4A7E-5498-01A8ABE2BF3E}"/>
              </a:ext>
            </a:extLst>
          </p:cNvPr>
          <p:cNvSpPr txBox="1"/>
          <p:nvPr/>
        </p:nvSpPr>
        <p:spPr>
          <a:xfrm>
            <a:off x="4199808" y="3680166"/>
            <a:ext cx="7775543" cy="2591350"/>
          </a:xfrm>
          <a:prstGeom prst="rect">
            <a:avLst/>
          </a:prstGeom>
          <a:noFill/>
        </p:spPr>
        <p:txBody>
          <a:bodyPr wrap="square" rtlCol="1">
            <a:spAutoFit/>
          </a:bodyPr>
          <a:lstStyle/>
          <a:p>
            <a:pPr marL="285750" marR="0" lvl="0" indent="-285750" algn="l" rtl="0" fontAlgn="auto">
              <a:spcBef>
                <a:spcPts val="0"/>
              </a:spcBef>
              <a:spcAft>
                <a:spcPts val="0"/>
              </a:spcAft>
              <a:buClr>
                <a:srgbClr val="FFC000"/>
              </a:buClr>
              <a:buSzTx/>
              <a:buFontTx/>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Below are suggestions and requests for future trainings:</a:t>
            </a:r>
          </a:p>
          <a:p>
            <a:pPr marL="285750" marR="0" lvl="0" indent="-285750" algn="l" rtl="0" fontAlgn="auto">
              <a:spcBef>
                <a:spcPts val="0"/>
              </a:spcBef>
              <a:spcAft>
                <a:spcPts val="0"/>
              </a:spcAft>
              <a:buClr>
                <a:srgbClr val="FFC000"/>
              </a:buClr>
              <a:buSzTx/>
              <a:buFont typeface="Arial" panose="020B0604020202020204" pitchFamily="34" charset="0"/>
              <a:buChar char="•"/>
              <a:tabLst/>
              <a:defRPr/>
            </a:pP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 workshop in which ideas are translated into practice : "Many of the things that were presented are a wonderful inspiration, but when it comes to implementation, challenges in safety and standards will prevent us from carrying out these beautiful ideas.“</a:t>
            </a:r>
          </a:p>
          <a:p>
            <a:pPr marL="285750" marR="0" lvl="0" indent="-285750" algn="l" rtl="0" fontAlgn="auto">
              <a:spcBef>
                <a:spcPts val="0"/>
              </a:spcBef>
              <a:spcAft>
                <a:spcPts val="0"/>
              </a:spcAft>
              <a:buClr>
                <a:srgbClr val="FFC000"/>
              </a:buClr>
              <a:buSzTx/>
              <a:buFont typeface="Arial" panose="020B0604020202020204" pitchFamily="34" charset="0"/>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Training in crisis management and conflict resolution, as well as in the aspects of working in the local authority: "Crisis management and working with the politics in a local authority.“</a:t>
            </a:r>
          </a:p>
          <a:p>
            <a:pPr marL="285750" marR="0" lvl="0" indent="-285750" algn="l" rtl="0" fontAlgn="auto">
              <a:spcBef>
                <a:spcPts val="0"/>
              </a:spcBef>
              <a:spcAft>
                <a:spcPts val="0"/>
              </a:spcAft>
              <a:buClr>
                <a:srgbClr val="FFC000"/>
              </a:buClr>
              <a:buSzTx/>
              <a:buFont typeface="Arial" panose="020B0604020202020204" pitchFamily="34" charset="0"/>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Training to help define goals and develop a work plan.</a:t>
            </a:r>
          </a:p>
          <a:p>
            <a:pPr marL="285750" marR="0" lvl="0" indent="-285750" algn="l" rtl="0" fontAlgn="auto">
              <a:spcBef>
                <a:spcPts val="0"/>
              </a:spcBef>
              <a:spcAft>
                <a:spcPts val="0"/>
              </a:spcAft>
              <a:buClr>
                <a:srgbClr val="FFC000"/>
              </a:buClr>
              <a:buSzTx/>
              <a:buFont typeface="Arial" panose="020B0604020202020204" pitchFamily="34" charset="0"/>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Gaining professional knowledge from other places in Israel and around the world.</a:t>
            </a:r>
          </a:p>
          <a:p>
            <a:pPr marR="0" lvl="0" algn="l" rtl="0" fontAlgn="auto">
              <a:spcBef>
                <a:spcPts val="0"/>
              </a:spcBef>
              <a:spcAft>
                <a:spcPts val="0"/>
              </a:spcAft>
              <a:buClr>
                <a:srgbClr val="FFC000"/>
              </a:buClr>
              <a:buSzTx/>
              <a:tabLst/>
              <a:defRPr/>
            </a:pPr>
            <a:endPar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rtl="0" fontAlgn="auto">
              <a:spcBef>
                <a:spcPts val="0"/>
              </a:spcBef>
              <a:spcAft>
                <a:spcPts val="0"/>
              </a:spcAft>
              <a:buClr>
                <a:srgbClr val="FFC000"/>
              </a:buClr>
              <a:buSzTx/>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An example of a contribution of the training: "Local administrators who know how to tell the story of their city in a better way, headquarters staff who know how to give better support to the municipal teams." (Storytelling workshop)</a:t>
            </a:r>
          </a:p>
          <a:p>
            <a:pPr marL="285750" marR="0" lvl="0" indent="-285750" algn="l" rtl="0" fontAlgn="auto">
              <a:lnSpc>
                <a:spcPct val="150000"/>
              </a:lnSpc>
              <a:spcBef>
                <a:spcPts val="0"/>
              </a:spcBef>
              <a:spcAft>
                <a:spcPts val="0"/>
              </a:spcAft>
              <a:buClr>
                <a:srgbClr val="FFC000"/>
              </a:buClr>
              <a:buSzTx/>
              <a:buFont typeface="Arial" panose="020B0604020202020204" pitchFamily="34" charset="0"/>
              <a:buChar char="•"/>
              <a:tabLst/>
              <a:defRPr/>
            </a:pP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9" name="Chart 8">
            <a:extLst>
              <a:ext uri="{FF2B5EF4-FFF2-40B4-BE49-F238E27FC236}">
                <a16:creationId xmlns:a16="http://schemas.microsoft.com/office/drawing/2014/main" id="{B28FF8CC-E9B2-12DC-4B89-D070D4E80048}"/>
              </a:ext>
            </a:extLst>
          </p:cNvPr>
          <p:cNvGraphicFramePr/>
          <p:nvPr>
            <p:extLst>
              <p:ext uri="{D42A27DB-BD31-4B8C-83A1-F6EECF244321}">
                <p14:modId xmlns:p14="http://schemas.microsoft.com/office/powerpoint/2010/main" val="1186133466"/>
              </p:ext>
            </p:extLst>
          </p:nvPr>
        </p:nvGraphicFramePr>
        <p:xfrm>
          <a:off x="4171309" y="399605"/>
          <a:ext cx="3643620" cy="3280561"/>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F79DC003-9278-38AF-975C-CBA2E4A7EA03}"/>
              </a:ext>
            </a:extLst>
          </p:cNvPr>
          <p:cNvSpPr txBox="1"/>
          <p:nvPr/>
        </p:nvSpPr>
        <p:spPr>
          <a:xfrm>
            <a:off x="4287720" y="6040683"/>
            <a:ext cx="7775543" cy="461665"/>
          </a:xfrm>
          <a:prstGeom prst="rect">
            <a:avLst/>
          </a:prstGeom>
          <a:noFill/>
        </p:spPr>
        <p:txBody>
          <a:bodyPr wrap="square">
            <a:spAutoFit/>
          </a:bodyPr>
          <a:lstStyle/>
          <a:p>
            <a:pPr algn="l" rtl="0"/>
            <a:r>
              <a:rPr lang="en-US" sz="1200" dirty="0"/>
              <a:t>Half of the participants from municipal teams said that the training offered opportunities to develop new work connections (this was low compared to the general target audience (70%) and teams from anchor municipalities (72%).</a:t>
            </a:r>
          </a:p>
        </p:txBody>
      </p:sp>
    </p:spTree>
    <p:extLst>
      <p:ext uri="{BB962C8B-B14F-4D97-AF65-F5344CB8AC3E}">
        <p14:creationId xmlns:p14="http://schemas.microsoft.com/office/powerpoint/2010/main" val="18552902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a:t>
            </a:fld>
            <a:endParaRPr lang="en-US" sz="1400" dirty="0"/>
          </a:p>
        </p:txBody>
      </p:sp>
      <p:sp>
        <p:nvSpPr>
          <p:cNvPr id="17" name="TextBox 16"/>
          <p:cNvSpPr txBox="1"/>
          <p:nvPr/>
        </p:nvSpPr>
        <p:spPr>
          <a:xfrm>
            <a:off x="1" y="0"/>
            <a:ext cx="12191999" cy="400110"/>
          </a:xfrm>
          <a:prstGeom prst="rect">
            <a:avLst/>
          </a:prstGeom>
          <a:solidFill>
            <a:srgbClr val="36636F"/>
          </a:solidFill>
        </p:spPr>
        <p:txBody>
          <a:bodyPr wrap="square" rtlCol="0">
            <a:spAutoFit/>
          </a:bodyPr>
          <a:lstStyle/>
          <a:p>
            <a:pPr algn="r"/>
            <a:r>
              <a:rPr lang="he-IL" sz="2000" b="1" dirty="0">
                <a:solidFill>
                  <a:schemeClr val="bg1"/>
                </a:solidFill>
                <a:latin typeface="Tahoma" pitchFamily="34" charset="0"/>
                <a:ea typeface="Tahoma" pitchFamily="34" charset="0"/>
                <a:cs typeface="Tahoma" pitchFamily="34" charset="0"/>
              </a:rPr>
              <a:t>תוכן העניינים</a:t>
            </a:r>
          </a:p>
        </p:txBody>
      </p:sp>
      <p:sp>
        <p:nvSpPr>
          <p:cNvPr id="3" name="Rectangle 2"/>
          <p:cNvSpPr/>
          <p:nvPr/>
        </p:nvSpPr>
        <p:spPr>
          <a:xfrm>
            <a:off x="2277430" y="687111"/>
            <a:ext cx="8475563" cy="5667129"/>
          </a:xfrm>
          <a:prstGeom prst="rect">
            <a:avLst/>
          </a:prstGeom>
        </p:spPr>
        <p:txBody>
          <a:bodyPr wrap="square" lIns="91440" tIns="45720" rIns="91440" bIns="45720" anchor="t">
            <a:spAutoFit/>
          </a:bodyPr>
          <a:lstStyle/>
          <a:p>
            <a:pPr>
              <a:lnSpc>
                <a:spcPct val="150000"/>
              </a:lnSpc>
            </a:pPr>
            <a:r>
              <a:rPr lang="he-IL" sz="1200" b="1" dirty="0">
                <a:latin typeface="Segoe UI" panose="020B0502040204020203" pitchFamily="34" charset="0"/>
                <a:ea typeface="Tahoma" pitchFamily="34" charset="0"/>
                <a:cs typeface="Segoe UI" panose="020B0502040204020203" pitchFamily="34" charset="0"/>
              </a:rPr>
              <a:t>  </a:t>
            </a:r>
            <a:r>
              <a:rPr lang="he-IL" sz="1200" b="1" dirty="0">
                <a:solidFill>
                  <a:srgbClr val="FF0000"/>
                </a:solidFill>
                <a:latin typeface="Segoe UI" panose="020B0502040204020203" pitchFamily="34" charset="0"/>
                <a:ea typeface="Tahoma" pitchFamily="34" charset="0"/>
                <a:cs typeface="Segoe UI" panose="020B0502040204020203" pitchFamily="34" charset="0"/>
              </a:rPr>
              <a:t>מגמות ארציות ב- 2020/21 בתחומי חיים שונים, לפי קבוצות אוכלוסייה..............................................................................3-8</a:t>
            </a:r>
          </a:p>
          <a:p>
            <a:pPr marL="107950">
              <a:lnSpc>
                <a:spcPts val="1600"/>
              </a:lnSpc>
            </a:pPr>
            <a:r>
              <a:rPr lang="he-IL" sz="1200" dirty="0">
                <a:solidFill>
                  <a:srgbClr val="FF0000"/>
                </a:solidFill>
                <a:latin typeface="Segoe UI" panose="020B0502040204020203" pitchFamily="34" charset="0"/>
                <a:ea typeface="Tahoma" pitchFamily="34" charset="0"/>
                <a:cs typeface="Segoe UI" panose="020B0502040204020203" pitchFamily="34" charset="0"/>
              </a:rPr>
              <a:t>מגמות ארציות בתחומי שייכות, דיגיטל ובריאות, לפי קבוצות אוכלוסייה.............................................................................................................4</a:t>
            </a:r>
          </a:p>
          <a:p>
            <a:pPr marL="107950" algn="r" rtl="1">
              <a:lnSpc>
                <a:spcPts val="1600"/>
              </a:lnSpc>
            </a:pPr>
            <a:r>
              <a:rPr lang="he-IL" sz="1200" dirty="0">
                <a:solidFill>
                  <a:srgbClr val="FF0000"/>
                </a:solidFill>
                <a:latin typeface="Segoe UI" panose="020B0502040204020203" pitchFamily="34" charset="0"/>
                <a:ea typeface="Tahoma" pitchFamily="34" charset="0"/>
                <a:cs typeface="Segoe UI" panose="020B0502040204020203" pitchFamily="34" charset="0"/>
              </a:rPr>
              <a:t>מדדי איכות חיים בישראל, פערים בין יהודים לערבים................................................................................................................................................5</a:t>
            </a:r>
          </a:p>
          <a:p>
            <a:pPr marL="107950" algn="r" rtl="1">
              <a:lnSpc>
                <a:spcPts val="1600"/>
              </a:lnSpc>
            </a:pPr>
            <a:r>
              <a:rPr lang="he-IL" sz="1200" dirty="0">
                <a:solidFill>
                  <a:srgbClr val="FF0000"/>
                </a:solidFill>
                <a:latin typeface="Segoe UI" panose="020B0502040204020203" pitchFamily="34" charset="0"/>
                <a:ea typeface="Tahoma" pitchFamily="34" charset="0"/>
                <a:cs typeface="Segoe UI" panose="020B0502040204020203" pitchFamily="34" charset="0"/>
              </a:rPr>
              <a:t>מדדי איכות חיים בערים הגדולות.....................................................................................................................................................................................6</a:t>
            </a:r>
          </a:p>
          <a:p>
            <a:pPr marL="107950" algn="r" rtl="1">
              <a:lnSpc>
                <a:spcPts val="1600"/>
              </a:lnSpc>
            </a:pPr>
            <a:r>
              <a:rPr lang="he-IL" sz="1200" dirty="0">
                <a:solidFill>
                  <a:srgbClr val="FF0000"/>
                </a:solidFill>
                <a:latin typeface="Segoe UI" panose="020B0502040204020203" pitchFamily="34" charset="0"/>
                <a:ea typeface="Tahoma" pitchFamily="34" charset="0"/>
                <a:cs typeface="Segoe UI" panose="020B0502040204020203" pitchFamily="34" charset="0"/>
              </a:rPr>
              <a:t>מדדי איכות חיים בבית שמש ובאשדוד – השוואתי......................................................................................................................................................8</a:t>
            </a:r>
          </a:p>
          <a:p>
            <a:pPr marL="107950">
              <a:lnSpc>
                <a:spcPts val="1600"/>
              </a:lnSpc>
            </a:pPr>
            <a:r>
              <a:rPr lang="he-IL" sz="1200" b="1" dirty="0">
                <a:solidFill>
                  <a:srgbClr val="FF0000"/>
                </a:solidFill>
                <a:latin typeface="Segoe UI"/>
                <a:ea typeface="Tahoma"/>
                <a:cs typeface="Segoe UI"/>
              </a:rPr>
              <a:t>הערכת הכשרות מקצועיות לקהלי היעד השונים במהלך 2022...........................................................................................9-31 </a:t>
            </a:r>
            <a:r>
              <a:rPr lang="he-IL" sz="1200" dirty="0">
                <a:solidFill>
                  <a:srgbClr val="FF0000"/>
                </a:solidFill>
                <a:latin typeface="Segoe UI"/>
                <a:ea typeface="Tahoma"/>
                <a:cs typeface="Segoe UI"/>
              </a:rPr>
              <a:t>דגשים מן הספרות לקראת התרחבות מערך ההכשרות לקהל ערי הרשת......................................................................................................10</a:t>
            </a:r>
          </a:p>
          <a:p>
            <a:pPr marL="107950">
              <a:lnSpc>
                <a:spcPts val="1600"/>
              </a:lnSpc>
            </a:pPr>
            <a:r>
              <a:rPr lang="he-IL" sz="1200" dirty="0">
                <a:solidFill>
                  <a:srgbClr val="FF0000"/>
                </a:solidFill>
                <a:latin typeface="Segoe UI"/>
                <a:ea typeface="Tahoma"/>
                <a:cs typeface="Segoe UI"/>
              </a:rPr>
              <a:t>רקע: מערך הכשרות מקצועיות 2022..........................................................................................................................................................................11</a:t>
            </a:r>
          </a:p>
          <a:p>
            <a:pPr marL="107950">
              <a:lnSpc>
                <a:spcPts val="1600"/>
              </a:lnSpc>
            </a:pPr>
            <a:r>
              <a:rPr lang="he-IL" sz="1200" dirty="0">
                <a:solidFill>
                  <a:srgbClr val="FF0000"/>
                </a:solidFill>
                <a:latin typeface="Segoe UI"/>
                <a:ea typeface="Tahoma"/>
                <a:cs typeface="Segoe UI"/>
              </a:rPr>
              <a:t>רקע על הכשרות עבור </a:t>
            </a:r>
            <a:r>
              <a:rPr lang="he-IL" sz="1200" u="sng" dirty="0">
                <a:solidFill>
                  <a:srgbClr val="FF0000"/>
                </a:solidFill>
                <a:latin typeface="Segoe UI"/>
                <a:ea typeface="Tahoma"/>
                <a:cs typeface="Segoe UI"/>
              </a:rPr>
              <a:t>קהל יוצרי המרחב הבנוי</a:t>
            </a:r>
            <a:r>
              <a:rPr lang="he-IL" sz="1200" dirty="0">
                <a:solidFill>
                  <a:srgbClr val="FF0000"/>
                </a:solidFill>
                <a:latin typeface="Segoe UI"/>
                <a:ea typeface="Tahoma"/>
                <a:cs typeface="Segoe UI"/>
              </a:rPr>
              <a:t>......................................................................................................................................................12</a:t>
            </a:r>
          </a:p>
          <a:p>
            <a:pPr marL="107950">
              <a:lnSpc>
                <a:spcPts val="1600"/>
              </a:lnSpc>
            </a:pPr>
            <a:r>
              <a:rPr lang="he-IL" sz="1200" dirty="0">
                <a:solidFill>
                  <a:srgbClr val="FF0000"/>
                </a:solidFill>
                <a:latin typeface="Segoe UI"/>
                <a:ea typeface="Tahoma"/>
                <a:cs typeface="Segoe UI"/>
              </a:rPr>
              <a:t>שביעות רצון כללית מההכשרות: קהל יוצרי המרחב הבנוי...................................................................................................................................13 תרומות הכשרות: קהל יוצרי המרחב הבנוי...................................................................................................................................</a:t>
            </a:r>
            <a:r>
              <a:rPr lang="he-IL" sz="1200" dirty="0">
                <a:solidFill>
                  <a:srgbClr val="FF0000"/>
                </a:solidFill>
                <a:latin typeface="Segoe UI" panose="020B0502040204020203" pitchFamily="34" charset="0"/>
                <a:ea typeface="Tahoma" pitchFamily="34" charset="0"/>
                <a:cs typeface="Segoe UI" panose="020B0502040204020203" pitchFamily="34" charset="0"/>
              </a:rPr>
              <a:t>.............................14</a:t>
            </a:r>
          </a:p>
          <a:p>
            <a:pPr marL="107950">
              <a:lnSpc>
                <a:spcPts val="1600"/>
              </a:lnSpc>
            </a:pPr>
            <a:r>
              <a:rPr lang="he-IL" sz="1200" dirty="0">
                <a:solidFill>
                  <a:srgbClr val="FF0000"/>
                </a:solidFill>
                <a:latin typeface="Segoe UI"/>
                <a:ea typeface="Tahoma"/>
                <a:cs typeface="Segoe UI"/>
              </a:rPr>
              <a:t>רקע על ההכשרות: </a:t>
            </a:r>
            <a:r>
              <a:rPr lang="he-IL" sz="1200" u="sng" dirty="0">
                <a:solidFill>
                  <a:srgbClr val="FF0000"/>
                </a:solidFill>
                <a:latin typeface="Segoe UI"/>
                <a:ea typeface="Tahoma"/>
                <a:cs typeface="Segoe UI"/>
              </a:rPr>
              <a:t>קהל בעלי תפקידים ברשויות העוגן</a:t>
            </a:r>
            <a:r>
              <a:rPr lang="he-IL" sz="1200" dirty="0">
                <a:solidFill>
                  <a:srgbClr val="FF0000"/>
                </a:solidFill>
                <a:latin typeface="Segoe UI"/>
                <a:ea typeface="Tahoma"/>
                <a:cs typeface="Segoe UI"/>
              </a:rPr>
              <a:t>........................................................................................................................................15</a:t>
            </a:r>
          </a:p>
          <a:p>
            <a:pPr marL="107950">
              <a:lnSpc>
                <a:spcPts val="1600"/>
              </a:lnSpc>
            </a:pPr>
            <a:r>
              <a:rPr lang="he-IL" sz="1200" dirty="0">
                <a:solidFill>
                  <a:srgbClr val="FF0000"/>
                </a:solidFill>
                <a:latin typeface="Segoe UI"/>
                <a:ea typeface="Tahoma"/>
                <a:cs typeface="Segoe UI"/>
              </a:rPr>
              <a:t>תרומות הכשרות: קהל בעלי תפקידים ברשויות העוגן...........................................................................................................................................16 </a:t>
            </a:r>
          </a:p>
          <a:p>
            <a:pPr marL="107950">
              <a:lnSpc>
                <a:spcPts val="1600"/>
              </a:lnSpc>
            </a:pPr>
            <a:r>
              <a:rPr lang="he-IL" sz="1200" dirty="0">
                <a:solidFill>
                  <a:srgbClr val="FF0000"/>
                </a:solidFill>
                <a:latin typeface="Segoe UI"/>
                <a:ea typeface="Tahoma"/>
                <a:cs typeface="Segoe UI"/>
              </a:rPr>
              <a:t>רקע על ההכשרות: </a:t>
            </a:r>
            <a:r>
              <a:rPr lang="he-IL" sz="1200" u="sng" dirty="0">
                <a:solidFill>
                  <a:srgbClr val="FF0000"/>
                </a:solidFill>
                <a:latin typeface="Segoe UI"/>
                <a:ea typeface="Tahoma"/>
                <a:cs typeface="Segoe UI"/>
              </a:rPr>
              <a:t>קהל יעד צוותים עירוניים</a:t>
            </a:r>
            <a:r>
              <a:rPr lang="he-IL" sz="1200" dirty="0">
                <a:solidFill>
                  <a:srgbClr val="FF0000"/>
                </a:solidFill>
                <a:latin typeface="Segoe UI"/>
                <a:ea typeface="Tahoma"/>
                <a:cs typeface="Segoe UI"/>
              </a:rPr>
              <a:t>...........................................................................................................................................................17</a:t>
            </a:r>
          </a:p>
          <a:p>
            <a:pPr marL="107950">
              <a:lnSpc>
                <a:spcPts val="1600"/>
              </a:lnSpc>
            </a:pPr>
            <a:r>
              <a:rPr lang="he-IL" sz="1200" dirty="0">
                <a:solidFill>
                  <a:srgbClr val="FF0000"/>
                </a:solidFill>
                <a:latin typeface="Segoe UI"/>
                <a:ea typeface="Tahoma"/>
                <a:cs typeface="Segoe UI"/>
              </a:rPr>
              <a:t>תרומות הכשרות: קהל יעד צוותים עירוניים..............................................................................................................................................................18 </a:t>
            </a:r>
          </a:p>
          <a:p>
            <a:pPr marL="107950">
              <a:lnSpc>
                <a:spcPts val="1600"/>
              </a:lnSpc>
            </a:pPr>
            <a:r>
              <a:rPr lang="he-IL" sz="1200" b="1" dirty="0">
                <a:solidFill>
                  <a:srgbClr val="FF0000"/>
                </a:solidFill>
                <a:latin typeface="Segoe UI"/>
                <a:ea typeface="Tahoma"/>
                <a:cs typeface="Segoe UI"/>
              </a:rPr>
              <a:t>סיכום: תרומות ההכשרות עבור קהלי היעד השונים...............................................................................................................20</a:t>
            </a:r>
          </a:p>
          <a:p>
            <a:r>
              <a:rPr lang="he-IL" sz="1200" b="1" dirty="0">
                <a:solidFill>
                  <a:srgbClr val="FF0000"/>
                </a:solidFill>
                <a:latin typeface="Segoe UI"/>
                <a:ea typeface="Tahoma"/>
                <a:cs typeface="Segoe UI"/>
              </a:rPr>
              <a:t>  </a:t>
            </a:r>
            <a:r>
              <a:rPr lang="he-IL" sz="1200" u="sng" dirty="0">
                <a:solidFill>
                  <a:srgbClr val="FF0000"/>
                </a:solidFill>
                <a:latin typeface="Segoe UI"/>
                <a:ea typeface="Tahoma"/>
                <a:cs typeface="Segoe UI"/>
              </a:rPr>
              <a:t>מקרה בוחן- הכשרת מנהיגות לצוותים עירוניים</a:t>
            </a:r>
            <a:r>
              <a:rPr lang="he-IL" sz="1200" dirty="0">
                <a:solidFill>
                  <a:srgbClr val="FF0000"/>
                </a:solidFill>
                <a:latin typeface="Segoe UI"/>
                <a:ea typeface="Tahoma"/>
                <a:cs typeface="Segoe UI"/>
              </a:rPr>
              <a:t>................................................................................................................................................21-25</a:t>
            </a:r>
          </a:p>
          <a:p>
            <a:pPr marL="107950">
              <a:lnSpc>
                <a:spcPts val="1600"/>
              </a:lnSpc>
            </a:pPr>
            <a:r>
              <a:rPr lang="he-IL" sz="1200" dirty="0">
                <a:solidFill>
                  <a:srgbClr val="FF0000"/>
                </a:solidFill>
                <a:latin typeface="Segoe UI"/>
                <a:ea typeface="Tahoma"/>
                <a:cs typeface="Segoe UI"/>
              </a:rPr>
              <a:t>רקע על הכשרת מנהיגות לצוותים עירוניים..............................................................................................................................................................22</a:t>
            </a:r>
          </a:p>
          <a:p>
            <a:pPr marL="107950">
              <a:lnSpc>
                <a:spcPts val="1600"/>
              </a:lnSpc>
            </a:pPr>
            <a:r>
              <a:rPr lang="he-IL" sz="1200" dirty="0">
                <a:solidFill>
                  <a:srgbClr val="FF0000"/>
                </a:solidFill>
                <a:latin typeface="Segoe UI"/>
                <a:ea typeface="Tahoma"/>
                <a:cs typeface="Segoe UI"/>
              </a:rPr>
              <a:t>תרומות הכשרת מנהיגות: משוב סיכום......................................................................................................................................................................23 </a:t>
            </a:r>
          </a:p>
          <a:p>
            <a:pPr marL="107950">
              <a:lnSpc>
                <a:spcPts val="1600"/>
              </a:lnSpc>
            </a:pPr>
            <a:r>
              <a:rPr lang="he-IL" sz="1200" dirty="0">
                <a:solidFill>
                  <a:srgbClr val="FF0000"/>
                </a:solidFill>
                <a:latin typeface="Segoe UI"/>
                <a:ea typeface="Tahoma"/>
                <a:cs typeface="Segoe UI"/>
              </a:rPr>
              <a:t>תרומות הכשרת מנהיגות: משובי פעילויות................................................................................................................................................................24</a:t>
            </a:r>
          </a:p>
          <a:p>
            <a:pPr marL="107950">
              <a:lnSpc>
                <a:spcPts val="1600"/>
              </a:lnSpc>
            </a:pPr>
            <a:r>
              <a:rPr lang="he-IL" sz="1200" dirty="0">
                <a:solidFill>
                  <a:srgbClr val="FF0000"/>
                </a:solidFill>
                <a:latin typeface="Segoe UI"/>
                <a:ea typeface="Tahoma"/>
                <a:cs typeface="Segoe UI"/>
              </a:rPr>
              <a:t>דוגמאות ליישום רעיונות בהשראת ההכשרה – אשדוד...........................................................................................................................................25</a:t>
            </a:r>
          </a:p>
          <a:p>
            <a:pPr marL="107950">
              <a:lnSpc>
                <a:spcPts val="1600"/>
              </a:lnSpc>
            </a:pPr>
            <a:r>
              <a:rPr lang="he-IL" sz="1200" b="1" dirty="0">
                <a:solidFill>
                  <a:srgbClr val="FF0000"/>
                </a:solidFill>
                <a:latin typeface="Segoe UI"/>
                <a:ea typeface="Tahoma"/>
                <a:cs typeface="Segoe UI"/>
              </a:rPr>
              <a:t>סיכום: השוואה בין סוגי ההכשרות..........................................................................................................................................26</a:t>
            </a:r>
          </a:p>
          <a:p>
            <a:pPr marL="107950">
              <a:lnSpc>
                <a:spcPts val="1600"/>
              </a:lnSpc>
            </a:pPr>
            <a:r>
              <a:rPr lang="he-IL" sz="1200" b="1" dirty="0">
                <a:solidFill>
                  <a:srgbClr val="FF0000"/>
                </a:solidFill>
                <a:latin typeface="Segoe UI"/>
                <a:ea typeface="Tahoma"/>
                <a:cs typeface="Segoe UI"/>
              </a:rPr>
              <a:t>סיכום: השוואה אל מול מדדי המודל הלוגי...............................................................................................................................27</a:t>
            </a:r>
          </a:p>
          <a:p>
            <a:pPr marL="107950">
              <a:lnSpc>
                <a:spcPts val="1600"/>
              </a:lnSpc>
            </a:pPr>
            <a:r>
              <a:rPr lang="he-IL" sz="1200" dirty="0">
                <a:solidFill>
                  <a:srgbClr val="FF0000"/>
                </a:solidFill>
                <a:latin typeface="Segoe UI"/>
                <a:ea typeface="Tahoma"/>
                <a:cs typeface="Segoe UI"/>
              </a:rPr>
              <a:t>נספח א' - משוב הכשרות קהל יוצרי המרחב הבנוי ובעלי תפקידים ברשויות עוגן.........................................................................................28</a:t>
            </a:r>
          </a:p>
          <a:p>
            <a:pPr marL="107950">
              <a:lnSpc>
                <a:spcPts val="1600"/>
              </a:lnSpc>
            </a:pPr>
            <a:r>
              <a:rPr lang="he-IL" sz="1200" dirty="0">
                <a:solidFill>
                  <a:srgbClr val="FF0000"/>
                </a:solidFill>
                <a:latin typeface="Segoe UI"/>
                <a:ea typeface="Tahoma"/>
                <a:cs typeface="Segoe UI"/>
              </a:rPr>
              <a:t>נספח ב' - משוב הכשרות צוותים עירוניים.................................................................................................................................................................29</a:t>
            </a:r>
          </a:p>
          <a:p>
            <a:pPr marL="107950">
              <a:lnSpc>
                <a:spcPts val="1600"/>
              </a:lnSpc>
            </a:pPr>
            <a:r>
              <a:rPr lang="he-IL" sz="1200" dirty="0">
                <a:solidFill>
                  <a:srgbClr val="FF0000"/>
                </a:solidFill>
                <a:latin typeface="Segoe UI"/>
                <a:ea typeface="Tahoma"/>
                <a:cs typeface="Segoe UI"/>
              </a:rPr>
              <a:t>נספח ג' - שאלון הכשרת מנהיגות................................................................................................................................................................................30</a:t>
            </a:r>
          </a:p>
          <a:p>
            <a:pPr marL="107950">
              <a:lnSpc>
                <a:spcPts val="1600"/>
              </a:lnSpc>
            </a:pPr>
            <a:r>
              <a:rPr lang="he-IL" sz="1200" dirty="0">
                <a:solidFill>
                  <a:srgbClr val="FF0000"/>
                </a:solidFill>
                <a:latin typeface="Segoe UI"/>
                <a:ea typeface="Tahoma"/>
                <a:cs typeface="Segoe UI"/>
              </a:rPr>
              <a:t>נספח ד' - מודל הערכה ראשי </a:t>
            </a:r>
            <a:r>
              <a:rPr lang="en-US" sz="1200" dirty="0">
                <a:solidFill>
                  <a:srgbClr val="FF0000"/>
                </a:solidFill>
                <a:latin typeface="Segoe UI"/>
                <a:ea typeface="Tahoma"/>
                <a:cs typeface="Segoe UI"/>
              </a:rPr>
              <a:t>Urban95 IL</a:t>
            </a:r>
            <a:r>
              <a:rPr lang="he-IL" sz="1200" dirty="0">
                <a:solidFill>
                  <a:srgbClr val="FF0000"/>
                </a:solidFill>
                <a:latin typeface="Segoe UI"/>
                <a:ea typeface="Tahoma"/>
                <a:cs typeface="Segoe UI"/>
              </a:rPr>
              <a:t> מול רשויות העוגן...............................................................................................................................3</a:t>
            </a:r>
            <a:r>
              <a:rPr lang="he-IL" sz="1200" dirty="0">
                <a:latin typeface="Segoe UI"/>
                <a:ea typeface="Tahoma"/>
                <a:cs typeface="Segoe UI"/>
              </a:rPr>
              <a:t>1</a:t>
            </a:r>
          </a:p>
        </p:txBody>
      </p:sp>
      <p:grpSp>
        <p:nvGrpSpPr>
          <p:cNvPr id="4" name="Group 3">
            <a:extLst>
              <a:ext uri="{FF2B5EF4-FFF2-40B4-BE49-F238E27FC236}">
                <a16:creationId xmlns:a16="http://schemas.microsoft.com/office/drawing/2014/main" id="{A09C1AED-E772-39B0-CE03-783760430525}"/>
              </a:ext>
            </a:extLst>
          </p:cNvPr>
          <p:cNvGrpSpPr/>
          <p:nvPr/>
        </p:nvGrpSpPr>
        <p:grpSpPr>
          <a:xfrm>
            <a:off x="-113664" y="6410133"/>
            <a:ext cx="7862497" cy="451978"/>
            <a:chOff x="-116959" y="6457504"/>
            <a:chExt cx="7862497" cy="594107"/>
          </a:xfrm>
        </p:grpSpPr>
        <p:sp>
          <p:nvSpPr>
            <p:cNvPr id="5" name="Rectangle: Rounded Corners 4">
              <a:extLst>
                <a:ext uri="{FF2B5EF4-FFF2-40B4-BE49-F238E27FC236}">
                  <a16:creationId xmlns:a16="http://schemas.microsoft.com/office/drawing/2014/main" id="{7CDE0B36-7AD5-B46B-9EEC-2362D4D7A7D2}"/>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Rectangle: Rounded Corners 5">
              <a:extLst>
                <a:ext uri="{FF2B5EF4-FFF2-40B4-BE49-F238E27FC236}">
                  <a16:creationId xmlns:a16="http://schemas.microsoft.com/office/drawing/2014/main" id="{880AE897-34C7-5488-C053-BA53C45F4CE2}"/>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TextBox 6">
              <a:extLst>
                <a:ext uri="{FF2B5EF4-FFF2-40B4-BE49-F238E27FC236}">
                  <a16:creationId xmlns:a16="http://schemas.microsoft.com/office/drawing/2014/main" id="{543EA63F-FF2F-8996-DD2E-16CCFC195CE0}"/>
                </a:ext>
              </a:extLst>
            </p:cNvPr>
            <p:cNvSpPr txBox="1"/>
            <p:nvPr/>
          </p:nvSpPr>
          <p:spPr>
            <a:xfrm>
              <a:off x="9397" y="6618211"/>
              <a:ext cx="5522296" cy="246221"/>
            </a:xfrm>
            <a:prstGeom prst="rect">
              <a:avLst/>
            </a:prstGeom>
            <a:noFill/>
          </p:spPr>
          <p:txBody>
            <a:bodyPr wrap="square" rtlCol="1">
              <a:spAutoFit/>
            </a:bodyPr>
            <a:lstStyle/>
            <a:p>
              <a:r>
                <a:rPr lang="he-IL" sz="1000" dirty="0">
                  <a:solidFill>
                    <a:schemeClr val="bg1">
                      <a:lumMod val="50000"/>
                    </a:schemeClr>
                  </a:solidFill>
                  <a:latin typeface="Calibri" panose="020F0502020204030204" pitchFamily="34" charset="0"/>
                  <a:cs typeface="Calibri" panose="020F0502020204030204" pitchFamily="34" charset="0"/>
                </a:rPr>
                <a:t>היחידה להערכת תוכניות במטח מציעה מגוון כלים ושירותים התומכים ביוזמות חברתיות וחינוכיות ומסייעים להצלחתן</a:t>
              </a:r>
            </a:p>
          </p:txBody>
        </p:sp>
      </p:grpSp>
    </p:spTree>
    <p:extLst>
      <p:ext uri="{BB962C8B-B14F-4D97-AF65-F5344CB8AC3E}">
        <p14:creationId xmlns:p14="http://schemas.microsoft.com/office/powerpoint/2010/main" val="3659625930"/>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E947A0B-83B1-4EDF-98CA-FE50F5F3305C}"/>
              </a:ext>
            </a:extLst>
          </p:cNvPr>
          <p:cNvSpPr/>
          <p:nvPr/>
        </p:nvSpPr>
        <p:spPr>
          <a:xfrm>
            <a:off x="2395015" y="558436"/>
            <a:ext cx="8222754" cy="5596745"/>
          </a:xfrm>
          <a:prstGeom prst="rect">
            <a:avLst/>
          </a:prstGeom>
          <a:gradFill flip="none" rotWithShape="1">
            <a:gsLst>
              <a:gs pos="0">
                <a:srgbClr val="E4E0CA"/>
              </a:gs>
              <a:gs pos="100000">
                <a:srgbClr val="67A4B5"/>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8D5962D9-A16D-FEE0-647C-C42CA03A98F2}"/>
              </a:ext>
            </a:extLst>
          </p:cNvPr>
          <p:cNvSpPr txBox="1"/>
          <p:nvPr/>
        </p:nvSpPr>
        <p:spPr>
          <a:xfrm>
            <a:off x="0" y="0"/>
            <a:ext cx="12192000" cy="415883"/>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15000"/>
              </a:lnSpc>
              <a:spcBef>
                <a:spcPts val="0"/>
              </a:spcBef>
              <a:spcAft>
                <a:spcPts val="600"/>
              </a:spcAft>
              <a:buClrTx/>
              <a:buSzTx/>
              <a:buFontTx/>
              <a:buNone/>
              <a:tabLst/>
              <a:defRPr/>
            </a:pPr>
            <a:r>
              <a:rPr kumimoji="0" lang="he-IL" sz="2000" b="1"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סיכום:</a:t>
            </a:r>
            <a:r>
              <a:rPr kumimoji="0" lang="he-IL" sz="2000" b="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 תרומות ההכשרות עבור קהלי היעד השונים </a:t>
            </a:r>
            <a:r>
              <a:rPr kumimoji="0" lang="he-IL" b="0" i="0" u="none" strike="noStrike" kern="1200" cap="none" spc="0" normalizeH="0" baseline="0" noProof="0" dirty="0">
                <a:ln>
                  <a:noFill/>
                </a:ln>
                <a:solidFill>
                  <a:schemeClr val="bg1"/>
                </a:solidFill>
                <a:effectLst/>
                <a:uLnTx/>
                <a:uFillTx/>
                <a:latin typeface="Segoe UI" panose="020B0502040204020203" pitchFamily="34" charset="0"/>
                <a:ea typeface="Tahoma" panose="020B0604030504040204" pitchFamily="34" charset="0"/>
                <a:cs typeface="Segoe UI" panose="020B0502040204020203" pitchFamily="34" charset="0"/>
              </a:rPr>
              <a:t>(</a:t>
            </a:r>
            <a:r>
              <a:rPr lang="he-IL" dirty="0">
                <a:solidFill>
                  <a:schemeClr val="bg1"/>
                </a:solidFill>
                <a:latin typeface="Segoe UI" panose="020B0502040204020203" pitchFamily="34" charset="0"/>
                <a:ea typeface="Segoe UI Black" panose="020B0A02040204020203" pitchFamily="34" charset="0"/>
                <a:cs typeface="Segoe UI" panose="020B0502040204020203" pitchFamily="34" charset="0"/>
              </a:rPr>
              <a:t>במה ההכשרה תרמה לך?*) </a:t>
            </a:r>
            <a:endParaRPr kumimoji="0" lang="he-IL" b="0" i="0" u="none" strike="noStrike" kern="1200" cap="none" spc="0" normalizeH="0" baseline="0" noProof="0" dirty="0">
              <a:ln>
                <a:noFill/>
              </a:ln>
              <a:solidFill>
                <a:schemeClr val="bg1"/>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3" name="Rectangle: Rounded Corners 2">
            <a:extLst>
              <a:ext uri="{FF2B5EF4-FFF2-40B4-BE49-F238E27FC236}">
                <a16:creationId xmlns:a16="http://schemas.microsoft.com/office/drawing/2014/main" id="{9C13302C-619C-4A8A-31C6-60F79760E1E3}"/>
              </a:ext>
            </a:extLst>
          </p:cNvPr>
          <p:cNvSpPr/>
          <p:nvPr/>
        </p:nvSpPr>
        <p:spPr>
          <a:xfrm>
            <a:off x="3923676" y="702819"/>
            <a:ext cx="958613" cy="3582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 70%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37" name="Rectangle: Rounded Corners 36">
            <a:extLst>
              <a:ext uri="{FF2B5EF4-FFF2-40B4-BE49-F238E27FC236}">
                <a16:creationId xmlns:a16="http://schemas.microsoft.com/office/drawing/2014/main" id="{A6B84B79-4EE9-2427-1A86-B277ED946D6A}"/>
              </a:ext>
            </a:extLst>
          </p:cNvPr>
          <p:cNvSpPr/>
          <p:nvPr/>
        </p:nvSpPr>
        <p:spPr>
          <a:xfrm>
            <a:off x="6527972" y="540470"/>
            <a:ext cx="821020" cy="285897"/>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44%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8" name="Rectangle 57">
            <a:extLst>
              <a:ext uri="{FF2B5EF4-FFF2-40B4-BE49-F238E27FC236}">
                <a16:creationId xmlns:a16="http://schemas.microsoft.com/office/drawing/2014/main" id="{C8D23CE9-8341-45FC-A38D-EFE0B7FD8118}"/>
              </a:ext>
            </a:extLst>
          </p:cNvPr>
          <p:cNvSpPr/>
          <p:nvPr/>
        </p:nvSpPr>
        <p:spPr>
          <a:xfrm>
            <a:off x="10663853" y="556018"/>
            <a:ext cx="1441718" cy="605388"/>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הרחבת ידע ביחס לתוכנית </a:t>
            </a: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Urban95</a:t>
            </a: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בארץ ובעולם</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Rectangle 58">
            <a:extLst>
              <a:ext uri="{FF2B5EF4-FFF2-40B4-BE49-F238E27FC236}">
                <a16:creationId xmlns:a16="http://schemas.microsoft.com/office/drawing/2014/main" id="{5BA58121-A995-4450-9050-303842121644}"/>
              </a:ext>
            </a:extLst>
          </p:cNvPr>
          <p:cNvSpPr/>
          <p:nvPr/>
        </p:nvSpPr>
        <p:spPr>
          <a:xfrm>
            <a:off x="10663853" y="1245192"/>
            <a:ext cx="1443770" cy="737034"/>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העמקת ידע אודות צרכי הגיל הרך ומלוויהם</a:t>
            </a:r>
            <a:endPar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1" name="Rectangle 60">
            <a:extLst>
              <a:ext uri="{FF2B5EF4-FFF2-40B4-BE49-F238E27FC236}">
                <a16:creationId xmlns:a16="http://schemas.microsoft.com/office/drawing/2014/main" id="{B43070BB-5A39-4317-B27C-E4905D9BAE3E}"/>
              </a:ext>
            </a:extLst>
          </p:cNvPr>
          <p:cNvSpPr/>
          <p:nvPr/>
        </p:nvSpPr>
        <p:spPr>
          <a:xfrm>
            <a:off x="10655130" y="2074734"/>
            <a:ext cx="1444860" cy="674841"/>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השראה לרעיונות חדשים ליישום ברוח התוכנית</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4" name="Rectangle 63">
            <a:extLst>
              <a:ext uri="{FF2B5EF4-FFF2-40B4-BE49-F238E27FC236}">
                <a16:creationId xmlns:a16="http://schemas.microsoft.com/office/drawing/2014/main" id="{1FADEEA9-AF02-4E1C-8F1F-B64A5FB23022}"/>
              </a:ext>
            </a:extLst>
          </p:cNvPr>
          <p:cNvSpPr/>
          <p:nvPr/>
        </p:nvSpPr>
        <p:spPr>
          <a:xfrm>
            <a:off x="10649387" y="2833362"/>
            <a:ext cx="1458236" cy="575130"/>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מוטיבציה ליישום רעיונות נוספים ברוח התוכנית</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5" name="Rectangle 64">
            <a:extLst>
              <a:ext uri="{FF2B5EF4-FFF2-40B4-BE49-F238E27FC236}">
                <a16:creationId xmlns:a16="http://schemas.microsoft.com/office/drawing/2014/main" id="{52FB230F-61DD-4E72-BEC7-EF206221F0F5}"/>
              </a:ext>
            </a:extLst>
          </p:cNvPr>
          <p:cNvSpPr/>
          <p:nvPr/>
        </p:nvSpPr>
        <p:spPr>
          <a:xfrm>
            <a:off x="10659325" y="3488041"/>
            <a:ext cx="1445302" cy="625188"/>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b="1" dirty="0">
                <a:solidFill>
                  <a:prstClr val="black"/>
                </a:solidFill>
                <a:latin typeface="Segoe UI" panose="020B0502040204020203" pitchFamily="34" charset="0"/>
                <a:cs typeface="Segoe UI" panose="020B0502040204020203" pitchFamily="34" charset="0"/>
              </a:rPr>
              <a:t>ידע מקצועי חדש בתחום העיסוק</a:t>
            </a:r>
            <a:endParaRPr lang="en-US" sz="1200" b="1" dirty="0">
              <a:solidFill>
                <a:prstClr val="black"/>
              </a:solidFill>
              <a:latin typeface="Segoe UI" panose="020B0502040204020203" pitchFamily="34" charset="0"/>
              <a:cs typeface="Segoe UI" panose="020B0502040204020203" pitchFamily="34" charset="0"/>
            </a:endParaRPr>
          </a:p>
        </p:txBody>
      </p:sp>
      <p:sp>
        <p:nvSpPr>
          <p:cNvPr id="66" name="Rectangle 65">
            <a:extLst>
              <a:ext uri="{FF2B5EF4-FFF2-40B4-BE49-F238E27FC236}">
                <a16:creationId xmlns:a16="http://schemas.microsoft.com/office/drawing/2014/main" id="{ADC0CD07-23AC-4334-B7CD-D87B5B568748}"/>
              </a:ext>
            </a:extLst>
          </p:cNvPr>
          <p:cNvSpPr/>
          <p:nvPr/>
        </p:nvSpPr>
        <p:spPr>
          <a:xfrm>
            <a:off x="10666073" y="4195498"/>
            <a:ext cx="1446105" cy="552493"/>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רכישת כלים פרקטיים ליישום בעבודה</a:t>
            </a:r>
            <a:endPar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cxnSp>
        <p:nvCxnSpPr>
          <p:cNvPr id="4" name="Straight Connector 3">
            <a:extLst>
              <a:ext uri="{FF2B5EF4-FFF2-40B4-BE49-F238E27FC236}">
                <a16:creationId xmlns:a16="http://schemas.microsoft.com/office/drawing/2014/main" id="{2302C74F-7694-407A-932B-CC459604C427}"/>
              </a:ext>
            </a:extLst>
          </p:cNvPr>
          <p:cNvCxnSpPr>
            <a:cxnSpLocks/>
          </p:cNvCxnSpPr>
          <p:nvPr/>
        </p:nvCxnSpPr>
        <p:spPr>
          <a:xfrm flipH="1">
            <a:off x="1410776" y="4792706"/>
            <a:ext cx="9216000"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6160C7C-85B2-497C-A929-89C32F8512C1}"/>
              </a:ext>
            </a:extLst>
          </p:cNvPr>
          <p:cNvCxnSpPr/>
          <p:nvPr/>
        </p:nvCxnSpPr>
        <p:spPr>
          <a:xfrm flipH="1">
            <a:off x="1442626" y="2028244"/>
            <a:ext cx="9175143"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B956BCE-8982-4B58-96BD-225BE1FD90F5}"/>
              </a:ext>
            </a:extLst>
          </p:cNvPr>
          <p:cNvCxnSpPr>
            <a:cxnSpLocks/>
          </p:cNvCxnSpPr>
          <p:nvPr/>
        </p:nvCxnSpPr>
        <p:spPr>
          <a:xfrm flipH="1" flipV="1">
            <a:off x="1376039" y="2777232"/>
            <a:ext cx="9252000" cy="12459"/>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D5522F0-2FF7-46D8-9139-A14B8901E77B}"/>
              </a:ext>
            </a:extLst>
          </p:cNvPr>
          <p:cNvCxnSpPr>
            <a:cxnSpLocks/>
          </p:cNvCxnSpPr>
          <p:nvPr/>
        </p:nvCxnSpPr>
        <p:spPr>
          <a:xfrm flipH="1" flipV="1">
            <a:off x="1442626" y="3408492"/>
            <a:ext cx="9180000" cy="43568"/>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59533A1-F849-4EA6-8BF1-8F1C2F1D2AAC}"/>
              </a:ext>
            </a:extLst>
          </p:cNvPr>
          <p:cNvCxnSpPr>
            <a:cxnSpLocks/>
          </p:cNvCxnSpPr>
          <p:nvPr/>
        </p:nvCxnSpPr>
        <p:spPr>
          <a:xfrm flipH="1" flipV="1">
            <a:off x="1371604" y="4152074"/>
            <a:ext cx="9216000" cy="13523"/>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30F87F1F-F2B2-1D91-1A91-5DFAB51A536A}"/>
              </a:ext>
            </a:extLst>
          </p:cNvPr>
          <p:cNvSpPr/>
          <p:nvPr/>
        </p:nvSpPr>
        <p:spPr>
          <a:xfrm>
            <a:off x="8739323" y="771815"/>
            <a:ext cx="957229" cy="3411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24%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cxnSp>
        <p:nvCxnSpPr>
          <p:cNvPr id="8" name="Straight Connector 3">
            <a:extLst>
              <a:ext uri="{FF2B5EF4-FFF2-40B4-BE49-F238E27FC236}">
                <a16:creationId xmlns:a16="http://schemas.microsoft.com/office/drawing/2014/main" id="{6E58B28A-9FF2-E282-3018-3CF66B2657B9}"/>
              </a:ext>
            </a:extLst>
          </p:cNvPr>
          <p:cNvCxnSpPr>
            <a:cxnSpLocks/>
          </p:cNvCxnSpPr>
          <p:nvPr/>
        </p:nvCxnSpPr>
        <p:spPr>
          <a:xfrm flipH="1">
            <a:off x="1467433" y="1210095"/>
            <a:ext cx="9118804"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64">
            <a:extLst>
              <a:ext uri="{FF2B5EF4-FFF2-40B4-BE49-F238E27FC236}">
                <a16:creationId xmlns:a16="http://schemas.microsoft.com/office/drawing/2014/main" id="{4CE777EB-E79F-4EFF-215A-B85EFA567968}"/>
              </a:ext>
            </a:extLst>
          </p:cNvPr>
          <p:cNvSpPr/>
          <p:nvPr/>
        </p:nvSpPr>
        <p:spPr>
          <a:xfrm>
            <a:off x="10659325" y="4840500"/>
            <a:ext cx="1449327" cy="492986"/>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למידת עמיתים</a:t>
            </a:r>
            <a:endPar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cxnSp>
        <p:nvCxnSpPr>
          <p:cNvPr id="10" name="Straight Connector 3">
            <a:extLst>
              <a:ext uri="{FF2B5EF4-FFF2-40B4-BE49-F238E27FC236}">
                <a16:creationId xmlns:a16="http://schemas.microsoft.com/office/drawing/2014/main" id="{D172B50A-87AB-F3A8-A135-FBD0B09516DC}"/>
              </a:ext>
            </a:extLst>
          </p:cNvPr>
          <p:cNvCxnSpPr>
            <a:cxnSpLocks/>
          </p:cNvCxnSpPr>
          <p:nvPr/>
        </p:nvCxnSpPr>
        <p:spPr>
          <a:xfrm flipH="1">
            <a:off x="1452744" y="5378186"/>
            <a:ext cx="9144000"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64">
            <a:extLst>
              <a:ext uri="{FF2B5EF4-FFF2-40B4-BE49-F238E27FC236}">
                <a16:creationId xmlns:a16="http://schemas.microsoft.com/office/drawing/2014/main" id="{16A62ADE-58EA-A371-0199-A8FF57F50A38}"/>
              </a:ext>
            </a:extLst>
          </p:cNvPr>
          <p:cNvSpPr/>
          <p:nvPr/>
        </p:nvSpPr>
        <p:spPr>
          <a:xfrm>
            <a:off x="10659325" y="5425995"/>
            <a:ext cx="1441701" cy="743693"/>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יצירת קשרים חדשים</a:t>
            </a:r>
            <a:endPar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2" name="Group 1">
            <a:extLst>
              <a:ext uri="{FF2B5EF4-FFF2-40B4-BE49-F238E27FC236}">
                <a16:creationId xmlns:a16="http://schemas.microsoft.com/office/drawing/2014/main" id="{98EEC658-BA64-3F46-04BD-1EFBB960BDCF}"/>
              </a:ext>
            </a:extLst>
          </p:cNvPr>
          <p:cNvGrpSpPr/>
          <p:nvPr/>
        </p:nvGrpSpPr>
        <p:grpSpPr>
          <a:xfrm>
            <a:off x="-113664" y="6410133"/>
            <a:ext cx="7862497" cy="451978"/>
            <a:chOff x="-116959" y="6457504"/>
            <a:chExt cx="7862497" cy="594107"/>
          </a:xfrm>
        </p:grpSpPr>
        <p:sp>
          <p:nvSpPr>
            <p:cNvPr id="5" name="Rectangle: Rounded Corners 4">
              <a:extLst>
                <a:ext uri="{FF2B5EF4-FFF2-40B4-BE49-F238E27FC236}">
                  <a16:creationId xmlns:a16="http://schemas.microsoft.com/office/drawing/2014/main" id="{956A2CE6-787C-E64F-85A7-0BB98F76F1AC}"/>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Rectangle: Rounded Corners 5">
              <a:extLst>
                <a:ext uri="{FF2B5EF4-FFF2-40B4-BE49-F238E27FC236}">
                  <a16:creationId xmlns:a16="http://schemas.microsoft.com/office/drawing/2014/main" id="{1A83A1F6-4E91-518E-6339-FDC26F35F905}"/>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3" name="Rectangle: Rounded Corners 22">
            <a:extLst>
              <a:ext uri="{FF2B5EF4-FFF2-40B4-BE49-F238E27FC236}">
                <a16:creationId xmlns:a16="http://schemas.microsoft.com/office/drawing/2014/main" id="{15642160-7204-734E-747B-ED6259C63878}"/>
              </a:ext>
            </a:extLst>
          </p:cNvPr>
          <p:cNvSpPr/>
          <p:nvPr/>
        </p:nvSpPr>
        <p:spPr>
          <a:xfrm>
            <a:off x="6926725" y="827271"/>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39%</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4" name="תיבת טקסט 34">
            <a:extLst>
              <a:ext uri="{FF2B5EF4-FFF2-40B4-BE49-F238E27FC236}">
                <a16:creationId xmlns:a16="http://schemas.microsoft.com/office/drawing/2014/main" id="{715743E9-C320-89FA-1F4B-E95EBB3FA208}"/>
              </a:ext>
            </a:extLst>
          </p:cNvPr>
          <p:cNvSpPr txBox="1"/>
          <p:nvPr/>
        </p:nvSpPr>
        <p:spPr>
          <a:xfrm>
            <a:off x="10246859" y="550445"/>
            <a:ext cx="352931" cy="230832"/>
          </a:xfrm>
          <a:prstGeom prst="rect">
            <a:avLst/>
          </a:prstGeom>
          <a:noFill/>
          <a:ln>
            <a:solidFill>
              <a:srgbClr val="36636F"/>
            </a:solidFill>
          </a:ln>
        </p:spPr>
        <p:txBody>
          <a:bodyPr wrap="square" rtlCol="1">
            <a:spAutoFit/>
          </a:bodyPr>
          <a:lstStyle/>
          <a:p>
            <a:r>
              <a:rPr lang="he-IL" sz="900" dirty="0"/>
              <a:t>0%</a:t>
            </a:r>
          </a:p>
        </p:txBody>
      </p:sp>
      <p:sp>
        <p:nvSpPr>
          <p:cNvPr id="25" name="תיבת טקסט 35">
            <a:extLst>
              <a:ext uri="{FF2B5EF4-FFF2-40B4-BE49-F238E27FC236}">
                <a16:creationId xmlns:a16="http://schemas.microsoft.com/office/drawing/2014/main" id="{B8D47D71-6F42-2840-3B91-C51982B5A48E}"/>
              </a:ext>
            </a:extLst>
          </p:cNvPr>
          <p:cNvSpPr txBox="1"/>
          <p:nvPr/>
        </p:nvSpPr>
        <p:spPr>
          <a:xfrm>
            <a:off x="2395015" y="551560"/>
            <a:ext cx="482488" cy="230832"/>
          </a:xfrm>
          <a:prstGeom prst="rect">
            <a:avLst/>
          </a:prstGeom>
          <a:noFill/>
          <a:ln>
            <a:solidFill>
              <a:srgbClr val="36636F"/>
            </a:solidFill>
          </a:ln>
        </p:spPr>
        <p:txBody>
          <a:bodyPr wrap="square" rtlCol="1">
            <a:spAutoFit/>
          </a:bodyPr>
          <a:lstStyle/>
          <a:p>
            <a:r>
              <a:rPr lang="he-IL" sz="900" dirty="0"/>
              <a:t>100%</a:t>
            </a:r>
          </a:p>
        </p:txBody>
      </p:sp>
      <p:sp>
        <p:nvSpPr>
          <p:cNvPr id="12" name="Rectangle 11">
            <a:extLst>
              <a:ext uri="{FF2B5EF4-FFF2-40B4-BE49-F238E27FC236}">
                <a16:creationId xmlns:a16="http://schemas.microsoft.com/office/drawing/2014/main" id="{ADB13CBC-40EA-F4EF-4072-B15B07480BEC}"/>
              </a:ext>
            </a:extLst>
          </p:cNvPr>
          <p:cNvSpPr/>
          <p:nvPr/>
        </p:nvSpPr>
        <p:spPr>
          <a:xfrm>
            <a:off x="86428" y="513007"/>
            <a:ext cx="2993761" cy="648399"/>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As expected, the main effect is among the general audience, which has not yet been exposed to Urban95 (as noted in a previous question).</a:t>
            </a:r>
          </a:p>
        </p:txBody>
      </p:sp>
      <p:sp>
        <p:nvSpPr>
          <p:cNvPr id="32" name="תיבת טקסט 34">
            <a:extLst>
              <a:ext uri="{FF2B5EF4-FFF2-40B4-BE49-F238E27FC236}">
                <a16:creationId xmlns:a16="http://schemas.microsoft.com/office/drawing/2014/main" id="{23991264-9529-0F3E-08B2-13047FB04F55}"/>
              </a:ext>
            </a:extLst>
          </p:cNvPr>
          <p:cNvSpPr txBox="1"/>
          <p:nvPr/>
        </p:nvSpPr>
        <p:spPr>
          <a:xfrm>
            <a:off x="10251479" y="6152312"/>
            <a:ext cx="352931" cy="230832"/>
          </a:xfrm>
          <a:prstGeom prst="rect">
            <a:avLst/>
          </a:prstGeom>
          <a:noFill/>
          <a:ln>
            <a:solidFill>
              <a:srgbClr val="36636F"/>
            </a:solidFill>
          </a:ln>
        </p:spPr>
        <p:txBody>
          <a:bodyPr wrap="square" rtlCol="1">
            <a:spAutoFit/>
          </a:bodyPr>
          <a:lstStyle/>
          <a:p>
            <a:r>
              <a:rPr lang="he-IL" sz="900" dirty="0"/>
              <a:t>0%</a:t>
            </a:r>
          </a:p>
        </p:txBody>
      </p:sp>
      <p:sp>
        <p:nvSpPr>
          <p:cNvPr id="35" name="תיבת טקסט 35">
            <a:extLst>
              <a:ext uri="{FF2B5EF4-FFF2-40B4-BE49-F238E27FC236}">
                <a16:creationId xmlns:a16="http://schemas.microsoft.com/office/drawing/2014/main" id="{98EF1B15-18E8-590B-3393-A39A71D0D425}"/>
              </a:ext>
            </a:extLst>
          </p:cNvPr>
          <p:cNvSpPr txBox="1"/>
          <p:nvPr/>
        </p:nvSpPr>
        <p:spPr>
          <a:xfrm>
            <a:off x="2399635" y="6154239"/>
            <a:ext cx="482488" cy="230832"/>
          </a:xfrm>
          <a:prstGeom prst="rect">
            <a:avLst/>
          </a:prstGeom>
          <a:noFill/>
          <a:ln>
            <a:solidFill>
              <a:srgbClr val="36636F"/>
            </a:solidFill>
          </a:ln>
        </p:spPr>
        <p:txBody>
          <a:bodyPr wrap="square" rtlCol="1">
            <a:spAutoFit/>
          </a:bodyPr>
          <a:lstStyle/>
          <a:p>
            <a:r>
              <a:rPr lang="he-IL" sz="900" dirty="0"/>
              <a:t>100%</a:t>
            </a:r>
          </a:p>
        </p:txBody>
      </p:sp>
      <p:sp>
        <p:nvSpPr>
          <p:cNvPr id="36" name="Rectangle: Rounded Corners 35">
            <a:extLst>
              <a:ext uri="{FF2B5EF4-FFF2-40B4-BE49-F238E27FC236}">
                <a16:creationId xmlns:a16="http://schemas.microsoft.com/office/drawing/2014/main" id="{18AC92A7-C513-81EB-751E-6195B4F2E1BC}"/>
              </a:ext>
            </a:extLst>
          </p:cNvPr>
          <p:cNvSpPr/>
          <p:nvPr/>
        </p:nvSpPr>
        <p:spPr>
          <a:xfrm>
            <a:off x="5955419" y="1242435"/>
            <a:ext cx="958613" cy="3582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 50%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2" name="Rectangle: Rounded Corners 41">
            <a:extLst>
              <a:ext uri="{FF2B5EF4-FFF2-40B4-BE49-F238E27FC236}">
                <a16:creationId xmlns:a16="http://schemas.microsoft.com/office/drawing/2014/main" id="{4A3EA7BA-2E7A-62FA-5841-E5AAF80DA131}"/>
              </a:ext>
            </a:extLst>
          </p:cNvPr>
          <p:cNvSpPr/>
          <p:nvPr/>
        </p:nvSpPr>
        <p:spPr>
          <a:xfrm>
            <a:off x="9481644" y="1512075"/>
            <a:ext cx="957229" cy="3411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18%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3" name="Rectangle: Rounded Corners 42">
            <a:extLst>
              <a:ext uri="{FF2B5EF4-FFF2-40B4-BE49-F238E27FC236}">
                <a16:creationId xmlns:a16="http://schemas.microsoft.com/office/drawing/2014/main" id="{79C62769-59E3-E318-6F55-70A34C418B63}"/>
              </a:ext>
            </a:extLst>
          </p:cNvPr>
          <p:cNvSpPr/>
          <p:nvPr/>
        </p:nvSpPr>
        <p:spPr>
          <a:xfrm>
            <a:off x="5760474" y="1607754"/>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50%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4" name="Rectangle: Rounded Corners 43">
            <a:extLst>
              <a:ext uri="{FF2B5EF4-FFF2-40B4-BE49-F238E27FC236}">
                <a16:creationId xmlns:a16="http://schemas.microsoft.com/office/drawing/2014/main" id="{E84628FE-0858-146C-FBF9-3D98587987A7}"/>
              </a:ext>
            </a:extLst>
          </p:cNvPr>
          <p:cNvSpPr/>
          <p:nvPr/>
        </p:nvSpPr>
        <p:spPr>
          <a:xfrm>
            <a:off x="4642280" y="1458522"/>
            <a:ext cx="821020" cy="285897"/>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64%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A645696F-5DF4-2EA2-D1AE-9B1A401306FC}"/>
              </a:ext>
            </a:extLst>
          </p:cNvPr>
          <p:cNvSpPr/>
          <p:nvPr/>
        </p:nvSpPr>
        <p:spPr>
          <a:xfrm>
            <a:off x="86427" y="1257269"/>
            <a:ext cx="3773103" cy="723473"/>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Segoe UI" panose="020B0502040204020203" pitchFamily="34" charset="0"/>
                <a:cs typeface="Segoe UI" panose="020B0502040204020203" pitchFamily="34" charset="0"/>
              </a:rPr>
              <a:t>Because the trainings in 2021 greatly contributed to deepening knowledge on the subject, municipal teams participating in 2022 said they already have sufficient knowledge. There may be room for further enrichment of knowledge. The other audiences benefited to a large extent.</a:t>
            </a:r>
            <a:endPar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46" name="Rectangle 45">
            <a:extLst>
              <a:ext uri="{FF2B5EF4-FFF2-40B4-BE49-F238E27FC236}">
                <a16:creationId xmlns:a16="http://schemas.microsoft.com/office/drawing/2014/main" id="{094B2441-5A61-EEF1-6238-A78993134F14}"/>
              </a:ext>
            </a:extLst>
          </p:cNvPr>
          <p:cNvSpPr/>
          <p:nvPr/>
        </p:nvSpPr>
        <p:spPr>
          <a:xfrm>
            <a:off x="86427" y="2082174"/>
            <a:ext cx="3235903" cy="2031056"/>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Officials in the anchor authorities benefited more than others, being “at the junction": while they had little previous knowledge about Urban95 and its principles, they hold key positions in the anchor authority, which enables them to implement the initiatives.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Segoe UI" panose="020B0502040204020203" pitchFamily="34" charset="0"/>
                <a:cs typeface="Segoe UI" panose="020B0502040204020203" pitchFamily="34" charset="0"/>
              </a:rPr>
              <a:t>Similarly, t</a:t>
            </a:r>
            <a:r>
              <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he other audiences benefited, according to the various parameters. Comparison between the reports from the 2021 and 2022 trainings for the municipal teams indicates that the trainings continue to provide participants with innovative ideas and relevant professional knowledge.</a:t>
            </a:r>
          </a:p>
        </p:txBody>
      </p:sp>
      <p:sp>
        <p:nvSpPr>
          <p:cNvPr id="53" name="Rectangle: Rounded Corners 52">
            <a:extLst>
              <a:ext uri="{FF2B5EF4-FFF2-40B4-BE49-F238E27FC236}">
                <a16:creationId xmlns:a16="http://schemas.microsoft.com/office/drawing/2014/main" id="{513B925A-9349-B5CC-4727-63F7C9412B01}"/>
              </a:ext>
            </a:extLst>
          </p:cNvPr>
          <p:cNvSpPr/>
          <p:nvPr/>
        </p:nvSpPr>
        <p:spPr>
          <a:xfrm>
            <a:off x="6342658" y="2502062"/>
            <a:ext cx="1323273" cy="1954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48%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4" name="Rectangle: Rounded Corners 53">
            <a:extLst>
              <a:ext uri="{FF2B5EF4-FFF2-40B4-BE49-F238E27FC236}">
                <a16:creationId xmlns:a16="http://schemas.microsoft.com/office/drawing/2014/main" id="{72C1E211-D322-3B2B-8A3B-2E28F0DF8DD7}"/>
              </a:ext>
            </a:extLst>
          </p:cNvPr>
          <p:cNvSpPr/>
          <p:nvPr/>
        </p:nvSpPr>
        <p:spPr>
          <a:xfrm>
            <a:off x="3560970" y="2300831"/>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72%</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5" name="Rectangle: Rounded Corners 54">
            <a:extLst>
              <a:ext uri="{FF2B5EF4-FFF2-40B4-BE49-F238E27FC236}">
                <a16:creationId xmlns:a16="http://schemas.microsoft.com/office/drawing/2014/main" id="{91BD0431-7911-3B76-2287-E5ECF3349913}"/>
              </a:ext>
            </a:extLst>
          </p:cNvPr>
          <p:cNvSpPr/>
          <p:nvPr/>
        </p:nvSpPr>
        <p:spPr>
          <a:xfrm>
            <a:off x="5692108" y="2087560"/>
            <a:ext cx="1503631" cy="1806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55%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2" name="Rectangle: Rounded Corners 51">
            <a:extLst>
              <a:ext uri="{FF2B5EF4-FFF2-40B4-BE49-F238E27FC236}">
                <a16:creationId xmlns:a16="http://schemas.microsoft.com/office/drawing/2014/main" id="{D3E5DF21-0729-D973-1B31-E97EA76353A1}"/>
              </a:ext>
            </a:extLst>
          </p:cNvPr>
          <p:cNvSpPr/>
          <p:nvPr/>
        </p:nvSpPr>
        <p:spPr>
          <a:xfrm>
            <a:off x="6097186" y="2301807"/>
            <a:ext cx="1276840" cy="184421"/>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50%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6" name="Rectangle: Rounded Corners 55">
            <a:extLst>
              <a:ext uri="{FF2B5EF4-FFF2-40B4-BE49-F238E27FC236}">
                <a16:creationId xmlns:a16="http://schemas.microsoft.com/office/drawing/2014/main" id="{14D639BB-7054-6609-89D4-D8EA9F003F8D}"/>
              </a:ext>
            </a:extLst>
          </p:cNvPr>
          <p:cNvSpPr/>
          <p:nvPr/>
        </p:nvSpPr>
        <p:spPr>
          <a:xfrm>
            <a:off x="6352482" y="3205184"/>
            <a:ext cx="1323273" cy="1716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48%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7" name="Rectangle: Rounded Corners 56">
            <a:extLst>
              <a:ext uri="{FF2B5EF4-FFF2-40B4-BE49-F238E27FC236}">
                <a16:creationId xmlns:a16="http://schemas.microsoft.com/office/drawing/2014/main" id="{992DF857-34DE-58AF-F971-E0A99976B1F6}"/>
              </a:ext>
            </a:extLst>
          </p:cNvPr>
          <p:cNvSpPr/>
          <p:nvPr/>
        </p:nvSpPr>
        <p:spPr>
          <a:xfrm>
            <a:off x="3931009" y="2943241"/>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67%</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0" name="Rectangle: Rounded Corners 59">
            <a:extLst>
              <a:ext uri="{FF2B5EF4-FFF2-40B4-BE49-F238E27FC236}">
                <a16:creationId xmlns:a16="http://schemas.microsoft.com/office/drawing/2014/main" id="{9679917E-AA31-A602-F10D-C4898EE2999A}"/>
              </a:ext>
            </a:extLst>
          </p:cNvPr>
          <p:cNvSpPr/>
          <p:nvPr/>
        </p:nvSpPr>
        <p:spPr>
          <a:xfrm>
            <a:off x="6914032" y="2813308"/>
            <a:ext cx="1503631" cy="1806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40%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2" name="Rectangle: Rounded Corners 61">
            <a:extLst>
              <a:ext uri="{FF2B5EF4-FFF2-40B4-BE49-F238E27FC236}">
                <a16:creationId xmlns:a16="http://schemas.microsoft.com/office/drawing/2014/main" id="{EE3B1B41-6674-88BA-B782-BB3BA670FE18}"/>
              </a:ext>
            </a:extLst>
          </p:cNvPr>
          <p:cNvSpPr/>
          <p:nvPr/>
        </p:nvSpPr>
        <p:spPr>
          <a:xfrm>
            <a:off x="6615005" y="2999634"/>
            <a:ext cx="1276840" cy="184421"/>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44%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3" name="Rectangle: Rounded Corners 62">
            <a:extLst>
              <a:ext uri="{FF2B5EF4-FFF2-40B4-BE49-F238E27FC236}">
                <a16:creationId xmlns:a16="http://schemas.microsoft.com/office/drawing/2014/main" id="{8E28EFE8-2561-3EC1-5938-84F166BC5B7E}"/>
              </a:ext>
            </a:extLst>
          </p:cNvPr>
          <p:cNvSpPr/>
          <p:nvPr/>
        </p:nvSpPr>
        <p:spPr>
          <a:xfrm>
            <a:off x="8269728" y="3910561"/>
            <a:ext cx="1323273" cy="1716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30%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9" name="Rectangle: Rounded Corners 78">
            <a:extLst>
              <a:ext uri="{FF2B5EF4-FFF2-40B4-BE49-F238E27FC236}">
                <a16:creationId xmlns:a16="http://schemas.microsoft.com/office/drawing/2014/main" id="{BF90DC1D-0AE9-BB8C-B416-6612A97CB668}"/>
              </a:ext>
            </a:extLst>
          </p:cNvPr>
          <p:cNvSpPr/>
          <p:nvPr/>
        </p:nvSpPr>
        <p:spPr>
          <a:xfrm>
            <a:off x="5223561" y="3591479"/>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56%</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0" name="Rectangle: Rounded Corners 79">
            <a:extLst>
              <a:ext uri="{FF2B5EF4-FFF2-40B4-BE49-F238E27FC236}">
                <a16:creationId xmlns:a16="http://schemas.microsoft.com/office/drawing/2014/main" id="{F3538E44-AA0D-5A0D-A82B-D652707E9080}"/>
              </a:ext>
            </a:extLst>
          </p:cNvPr>
          <p:cNvSpPr/>
          <p:nvPr/>
        </p:nvSpPr>
        <p:spPr>
          <a:xfrm>
            <a:off x="7685957" y="3500213"/>
            <a:ext cx="1503631" cy="1806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35%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6" name="Rectangle: Rounded Corners 85">
            <a:extLst>
              <a:ext uri="{FF2B5EF4-FFF2-40B4-BE49-F238E27FC236}">
                <a16:creationId xmlns:a16="http://schemas.microsoft.com/office/drawing/2014/main" id="{0A71452C-33ED-AC5D-2CD6-BF6A417763E9}"/>
              </a:ext>
            </a:extLst>
          </p:cNvPr>
          <p:cNvSpPr/>
          <p:nvPr/>
        </p:nvSpPr>
        <p:spPr>
          <a:xfrm>
            <a:off x="7590131" y="3705011"/>
            <a:ext cx="1276840" cy="184421"/>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36%</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7" name="Rectangle: Rounded Corners 86">
            <a:extLst>
              <a:ext uri="{FF2B5EF4-FFF2-40B4-BE49-F238E27FC236}">
                <a16:creationId xmlns:a16="http://schemas.microsoft.com/office/drawing/2014/main" id="{647E9AED-9478-28E3-80CB-27ED7D693D96}"/>
              </a:ext>
            </a:extLst>
          </p:cNvPr>
          <p:cNvSpPr/>
          <p:nvPr/>
        </p:nvSpPr>
        <p:spPr>
          <a:xfrm>
            <a:off x="3571979" y="4235286"/>
            <a:ext cx="912763" cy="46894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73%</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8" name="Rectangle: Rounded Corners 87">
            <a:extLst>
              <a:ext uri="{FF2B5EF4-FFF2-40B4-BE49-F238E27FC236}">
                <a16:creationId xmlns:a16="http://schemas.microsoft.com/office/drawing/2014/main" id="{58B977EF-2C4F-38FC-17F5-981181C16388}"/>
              </a:ext>
            </a:extLst>
          </p:cNvPr>
          <p:cNvSpPr/>
          <p:nvPr/>
        </p:nvSpPr>
        <p:spPr>
          <a:xfrm>
            <a:off x="7374026" y="4314908"/>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39%</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9" name="Rectangle: Rounded Corners 88">
            <a:extLst>
              <a:ext uri="{FF2B5EF4-FFF2-40B4-BE49-F238E27FC236}">
                <a16:creationId xmlns:a16="http://schemas.microsoft.com/office/drawing/2014/main" id="{B2A0869D-3858-0230-6A66-7516710147BC}"/>
              </a:ext>
            </a:extLst>
          </p:cNvPr>
          <p:cNvSpPr/>
          <p:nvPr/>
        </p:nvSpPr>
        <p:spPr>
          <a:xfrm>
            <a:off x="8982466" y="4223860"/>
            <a:ext cx="970026" cy="315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20%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0" name="Rectangle: Rounded Corners 89">
            <a:extLst>
              <a:ext uri="{FF2B5EF4-FFF2-40B4-BE49-F238E27FC236}">
                <a16:creationId xmlns:a16="http://schemas.microsoft.com/office/drawing/2014/main" id="{5A1F5FCA-25B3-9E95-C517-F42F8883D008}"/>
              </a:ext>
            </a:extLst>
          </p:cNvPr>
          <p:cNvSpPr/>
          <p:nvPr/>
        </p:nvSpPr>
        <p:spPr>
          <a:xfrm>
            <a:off x="9306015" y="4566655"/>
            <a:ext cx="1276840" cy="184421"/>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19%</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1" name="Rectangle: Rounded Corners 90">
            <a:extLst>
              <a:ext uri="{FF2B5EF4-FFF2-40B4-BE49-F238E27FC236}">
                <a16:creationId xmlns:a16="http://schemas.microsoft.com/office/drawing/2014/main" id="{5C8750AD-C620-D63B-8FBF-67490C42C1D0}"/>
              </a:ext>
            </a:extLst>
          </p:cNvPr>
          <p:cNvSpPr/>
          <p:nvPr/>
        </p:nvSpPr>
        <p:spPr>
          <a:xfrm>
            <a:off x="7685957" y="4843107"/>
            <a:ext cx="1503631" cy="1806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35%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2" name="Rectangle: Rounded Corners 91">
            <a:extLst>
              <a:ext uri="{FF2B5EF4-FFF2-40B4-BE49-F238E27FC236}">
                <a16:creationId xmlns:a16="http://schemas.microsoft.com/office/drawing/2014/main" id="{E1E19E74-33FB-A8D5-4703-07F08A2DEC38}"/>
              </a:ext>
            </a:extLst>
          </p:cNvPr>
          <p:cNvSpPr/>
          <p:nvPr/>
        </p:nvSpPr>
        <p:spPr>
          <a:xfrm>
            <a:off x="7860054" y="5011435"/>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33%</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3" name="Rectangle: Rounded Corners 92">
            <a:extLst>
              <a:ext uri="{FF2B5EF4-FFF2-40B4-BE49-F238E27FC236}">
                <a16:creationId xmlns:a16="http://schemas.microsoft.com/office/drawing/2014/main" id="{0A160C4E-CAA2-6067-7942-5BD34034BDCB}"/>
              </a:ext>
            </a:extLst>
          </p:cNvPr>
          <p:cNvSpPr/>
          <p:nvPr/>
        </p:nvSpPr>
        <p:spPr>
          <a:xfrm>
            <a:off x="6788727" y="4853155"/>
            <a:ext cx="724580" cy="46676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45%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4" name="Rectangle: Rounded Corners 93">
            <a:extLst>
              <a:ext uri="{FF2B5EF4-FFF2-40B4-BE49-F238E27FC236}">
                <a16:creationId xmlns:a16="http://schemas.microsoft.com/office/drawing/2014/main" id="{1E0FB718-8EAB-7796-C5EF-FCCEA07163A9}"/>
              </a:ext>
            </a:extLst>
          </p:cNvPr>
          <p:cNvSpPr/>
          <p:nvPr/>
        </p:nvSpPr>
        <p:spPr>
          <a:xfrm>
            <a:off x="5692108" y="4890304"/>
            <a:ext cx="816003" cy="388137"/>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56%</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5" name="Rectangle 94">
            <a:extLst>
              <a:ext uri="{FF2B5EF4-FFF2-40B4-BE49-F238E27FC236}">
                <a16:creationId xmlns:a16="http://schemas.microsoft.com/office/drawing/2014/main" id="{EE844744-A75A-BB49-FDA3-CFB1FD4D3259}"/>
              </a:ext>
            </a:extLst>
          </p:cNvPr>
          <p:cNvSpPr/>
          <p:nvPr/>
        </p:nvSpPr>
        <p:spPr>
          <a:xfrm>
            <a:off x="83348" y="4846842"/>
            <a:ext cx="3221820" cy="492986"/>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Segoe UI" panose="020B0502040204020203" pitchFamily="34" charset="0"/>
                <a:cs typeface="Segoe UI" panose="020B0502040204020203" pitchFamily="34" charset="0"/>
              </a:rPr>
              <a:t>Both in 2021 and 2022, the municipal teams, who undergo training with relative frequency, continue to benefit in this aspect</a:t>
            </a:r>
            <a:endPar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96" name="Rectangle 95">
            <a:extLst>
              <a:ext uri="{FF2B5EF4-FFF2-40B4-BE49-F238E27FC236}">
                <a16:creationId xmlns:a16="http://schemas.microsoft.com/office/drawing/2014/main" id="{9500B224-B632-A489-3D99-62D863AD9B7E}"/>
              </a:ext>
            </a:extLst>
          </p:cNvPr>
          <p:cNvSpPr/>
          <p:nvPr/>
        </p:nvSpPr>
        <p:spPr>
          <a:xfrm>
            <a:off x="79821" y="4213190"/>
            <a:ext cx="3368229" cy="554443"/>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It </a:t>
            </a:r>
            <a:r>
              <a:rPr lang="en-US" sz="1000" dirty="0">
                <a:solidFill>
                  <a:schemeClr val="bg1"/>
                </a:solidFill>
                <a:latin typeface="Segoe UI" panose="020B0502040204020203" pitchFamily="34" charset="0"/>
                <a:cs typeface="Segoe UI" panose="020B0502040204020203" pitchFamily="34" charset="0"/>
              </a:rPr>
              <a:t>can be seen </a:t>
            </a:r>
            <a:r>
              <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that the trainings in 2022 specifically for the municipal teams provided the best response to their needs, but contributed less to the other audiences (which were more heterogeneous)</a:t>
            </a:r>
            <a:r>
              <a:rPr kumimoji="0" lang="he-IL"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t>
            </a:r>
            <a:endPar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97" name="Rectangle: Rounded Corners 96">
            <a:extLst>
              <a:ext uri="{FF2B5EF4-FFF2-40B4-BE49-F238E27FC236}">
                <a16:creationId xmlns:a16="http://schemas.microsoft.com/office/drawing/2014/main" id="{229860E1-A00F-B1D6-84E7-B70BAAD5809F}"/>
              </a:ext>
            </a:extLst>
          </p:cNvPr>
          <p:cNvSpPr/>
          <p:nvPr/>
        </p:nvSpPr>
        <p:spPr>
          <a:xfrm>
            <a:off x="8386613" y="5970303"/>
            <a:ext cx="1348509" cy="163040"/>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25%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8" name="Rectangle: Rounded Corners 97">
            <a:extLst>
              <a:ext uri="{FF2B5EF4-FFF2-40B4-BE49-F238E27FC236}">
                <a16:creationId xmlns:a16="http://schemas.microsoft.com/office/drawing/2014/main" id="{59DFFAD5-3847-295B-A44C-C3A6638C6729}"/>
              </a:ext>
            </a:extLst>
          </p:cNvPr>
          <p:cNvSpPr/>
          <p:nvPr/>
        </p:nvSpPr>
        <p:spPr>
          <a:xfrm>
            <a:off x="8489808" y="5805744"/>
            <a:ext cx="1348509" cy="1459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18%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9" name="Rectangle: Rounded Corners 98">
            <a:extLst>
              <a:ext uri="{FF2B5EF4-FFF2-40B4-BE49-F238E27FC236}">
                <a16:creationId xmlns:a16="http://schemas.microsoft.com/office/drawing/2014/main" id="{87640A45-EDE8-40F0-B003-3F0EF4EFBD67}"/>
              </a:ext>
            </a:extLst>
          </p:cNvPr>
          <p:cNvSpPr/>
          <p:nvPr/>
        </p:nvSpPr>
        <p:spPr>
          <a:xfrm>
            <a:off x="9028484" y="5436450"/>
            <a:ext cx="1554371" cy="1700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15%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01" name="Rectangle: Rounded Corners 100">
            <a:extLst>
              <a:ext uri="{FF2B5EF4-FFF2-40B4-BE49-F238E27FC236}">
                <a16:creationId xmlns:a16="http://schemas.microsoft.com/office/drawing/2014/main" id="{417DDA36-5969-D564-E2DB-8BD282B6B320}"/>
              </a:ext>
            </a:extLst>
          </p:cNvPr>
          <p:cNvSpPr/>
          <p:nvPr/>
        </p:nvSpPr>
        <p:spPr>
          <a:xfrm>
            <a:off x="8562109" y="5637982"/>
            <a:ext cx="1965794" cy="14592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17%</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02" name="Rectangle 101">
            <a:extLst>
              <a:ext uri="{FF2B5EF4-FFF2-40B4-BE49-F238E27FC236}">
                <a16:creationId xmlns:a16="http://schemas.microsoft.com/office/drawing/2014/main" id="{B0FA3146-5697-4586-8FDA-A6DA16C7105A}"/>
              </a:ext>
            </a:extLst>
          </p:cNvPr>
          <p:cNvSpPr/>
          <p:nvPr/>
        </p:nvSpPr>
        <p:spPr>
          <a:xfrm>
            <a:off x="75670" y="5429008"/>
            <a:ext cx="3554222" cy="723296"/>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The trainings do not seem to provide opportunities to create new connections, either because lectures for a general audience do not encourage dialogue, or because, in some cases, the participants already know each other.</a:t>
            </a:r>
          </a:p>
        </p:txBody>
      </p:sp>
      <p:sp>
        <p:nvSpPr>
          <p:cNvPr id="103" name="TextBox 102">
            <a:extLst>
              <a:ext uri="{FF2B5EF4-FFF2-40B4-BE49-F238E27FC236}">
                <a16:creationId xmlns:a16="http://schemas.microsoft.com/office/drawing/2014/main" id="{1BF95FC9-B233-DEBE-B37C-153E895039A2}"/>
              </a:ext>
            </a:extLst>
          </p:cNvPr>
          <p:cNvSpPr txBox="1"/>
          <p:nvPr/>
        </p:nvSpPr>
        <p:spPr>
          <a:xfrm>
            <a:off x="8269728" y="6579711"/>
            <a:ext cx="3581907" cy="246221"/>
          </a:xfrm>
          <a:prstGeom prst="rect">
            <a:avLst/>
          </a:prstGeom>
          <a:noFill/>
        </p:spPr>
        <p:txBody>
          <a:bodyPr wrap="square">
            <a:spAutoFit/>
          </a:bodyPr>
          <a:lstStyle/>
          <a:p>
            <a:r>
              <a:rPr kumimoji="0" lang="he-IL" sz="1000"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rPr>
              <a:t>*מדובר בשאלת בחירה מרובה</a:t>
            </a:r>
            <a:endParaRPr lang="en-IL" sz="10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483473"/>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7" name="Picture 6">
            <a:extLst>
              <a:ext uri="{FF2B5EF4-FFF2-40B4-BE49-F238E27FC236}">
                <a16:creationId xmlns:a16="http://schemas.microsoft.com/office/drawing/2014/main" id="{3FE56FBD-B310-6740-6464-1A7246334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3675"/>
            <a:ext cx="6568986" cy="4926740"/>
          </a:xfrm>
          <a:prstGeom prst="rect">
            <a:avLst/>
          </a:prstGeom>
        </p:spPr>
      </p:pic>
      <p:sp>
        <p:nvSpPr>
          <p:cNvPr id="15" name="מלבן מעוגל 1">
            <a:extLst>
              <a:ext uri="{FF2B5EF4-FFF2-40B4-BE49-F238E27FC236}">
                <a16:creationId xmlns:a16="http://schemas.microsoft.com/office/drawing/2014/main" id="{A91590D6-4A1E-41AA-9033-D4A60785C6CE}"/>
              </a:ext>
            </a:extLst>
          </p:cNvPr>
          <p:cNvSpPr/>
          <p:nvPr/>
        </p:nvSpPr>
        <p:spPr>
          <a:xfrm rot="4329447">
            <a:off x="6585906" y="61291"/>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w-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מלבן 7">
            <a:extLst>
              <a:ext uri="{FF2B5EF4-FFF2-40B4-BE49-F238E27FC236}">
                <a16:creationId xmlns:a16="http://schemas.microsoft.com/office/drawing/2014/main" id="{F18A2E3C-9A2B-4180-89BF-319B79BEC76D}"/>
              </a:ext>
            </a:extLst>
          </p:cNvPr>
          <p:cNvSpPr/>
          <p:nvPr/>
        </p:nvSpPr>
        <p:spPr>
          <a:xfrm>
            <a:off x="7123715" y="748321"/>
            <a:ext cx="5068285" cy="3234090"/>
          </a:xfrm>
          <a:prstGeom prst="rect">
            <a:avLst/>
          </a:prstGeom>
        </p:spPr>
        <p:txBody>
          <a:bodyPr wrap="square">
            <a:spAutoFit/>
          </a:bodyPr>
          <a:lstStyle/>
          <a:p>
            <a:pPr algn="ctr">
              <a:lnSpc>
                <a:spcPct val="200000"/>
              </a:lnSpc>
            </a:pPr>
            <a:r>
              <a:rPr lang="en-US" sz="3600" b="1" dirty="0">
                <a:solidFill>
                  <a:schemeClr val="bg1"/>
                </a:solidFill>
                <a:latin typeface="Tahoma" pitchFamily="34" charset="0"/>
                <a:ea typeface="Tahoma" pitchFamily="34" charset="0"/>
                <a:cs typeface="Tahoma" pitchFamily="34" charset="0"/>
              </a:rPr>
              <a:t>Case Study-Leadership Training for Municipal Teams</a:t>
            </a:r>
            <a:endParaRPr lang="he-IL" sz="4800" b="1" dirty="0">
              <a:solidFill>
                <a:schemeClr val="bg1"/>
              </a:solidFill>
              <a:latin typeface="Tahoma" pitchFamily="34" charset="0"/>
              <a:ea typeface="Tahoma" pitchFamily="34" charset="0"/>
              <a:cs typeface="Tahoma" pitchFamily="34" charset="0"/>
            </a:endParaRPr>
          </a:p>
        </p:txBody>
      </p:sp>
      <p:sp>
        <p:nvSpPr>
          <p:cNvPr id="16" name="מלבן מעוגל 8">
            <a:extLst>
              <a:ext uri="{FF2B5EF4-FFF2-40B4-BE49-F238E27FC236}">
                <a16:creationId xmlns:a16="http://schemas.microsoft.com/office/drawing/2014/main" id="{4E9A994D-F822-4AE7-8457-97C8FB413407}"/>
              </a:ext>
            </a:extLst>
          </p:cNvPr>
          <p:cNvSpPr/>
          <p:nvPr/>
        </p:nvSpPr>
        <p:spPr>
          <a:xfrm rot="4329447">
            <a:off x="6790016" y="110590"/>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2" name="Group 1">
            <a:extLst>
              <a:ext uri="{FF2B5EF4-FFF2-40B4-BE49-F238E27FC236}">
                <a16:creationId xmlns:a16="http://schemas.microsoft.com/office/drawing/2014/main" id="{E6607DC6-968C-8CFE-87CB-20A9FB0DFCF4}"/>
              </a:ext>
            </a:extLst>
          </p:cNvPr>
          <p:cNvGrpSpPr/>
          <p:nvPr/>
        </p:nvGrpSpPr>
        <p:grpSpPr>
          <a:xfrm>
            <a:off x="-113664" y="6410133"/>
            <a:ext cx="7862497" cy="451978"/>
            <a:chOff x="-116959" y="6457504"/>
            <a:chExt cx="7862497" cy="594107"/>
          </a:xfrm>
        </p:grpSpPr>
        <p:sp>
          <p:nvSpPr>
            <p:cNvPr id="4" name="Rectangle: Rounded Corners 3">
              <a:extLst>
                <a:ext uri="{FF2B5EF4-FFF2-40B4-BE49-F238E27FC236}">
                  <a16:creationId xmlns:a16="http://schemas.microsoft.com/office/drawing/2014/main" id="{F53F47BC-D6FE-AB08-49BB-1565C8AEE1D7}"/>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Rectangle: Rounded Corners 4">
              <a:extLst>
                <a:ext uri="{FF2B5EF4-FFF2-40B4-BE49-F238E27FC236}">
                  <a16:creationId xmlns:a16="http://schemas.microsoft.com/office/drawing/2014/main" id="{C24C252E-398D-0C99-E8C6-3859814FF609}"/>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3154930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group of people sitting in chairs&#10;&#10;Description automatically generated with medium confidence">
            <a:extLst>
              <a:ext uri="{FF2B5EF4-FFF2-40B4-BE49-F238E27FC236}">
                <a16:creationId xmlns:a16="http://schemas.microsoft.com/office/drawing/2014/main" id="{E8CFC15B-0347-FD90-339C-58FDD1978E61}"/>
              </a:ext>
            </a:extLst>
          </p:cNvPr>
          <p:cNvPicPr>
            <a:picLocks noChangeAspect="1"/>
          </p:cNvPicPr>
          <p:nvPr/>
        </p:nvPicPr>
        <p:blipFill rotWithShape="1">
          <a:blip r:embed="rId4">
            <a:extLst>
              <a:ext uri="{28A0092B-C50C-407E-A947-70E740481C1C}">
                <a14:useLocalDpi xmlns:a14="http://schemas.microsoft.com/office/drawing/2010/main" val="0"/>
              </a:ext>
            </a:extLst>
          </a:blip>
          <a:srcRect t="43410" r="7418" b="13134"/>
          <a:stretch/>
        </p:blipFill>
        <p:spPr>
          <a:xfrm>
            <a:off x="-4946" y="4020848"/>
            <a:ext cx="6095999" cy="2146009"/>
          </a:xfrm>
          <a:prstGeom prst="rect">
            <a:avLst/>
          </a:prstGeom>
        </p:spPr>
      </p:pic>
      <p:sp>
        <p:nvSpPr>
          <p:cNvPr id="2" name="Slide Number Placeholder 1"/>
          <p:cNvSpPr>
            <a:spLocks noGrp="1"/>
          </p:cNvSpPr>
          <p:nvPr>
            <p:ph type="sldNum" sz="quarter" idx="12"/>
          </p:nvPr>
        </p:nvSpPr>
        <p:spPr>
          <a:xfrm>
            <a:off x="11713389" y="6489827"/>
            <a:ext cx="638122" cy="365125"/>
          </a:xfrm>
        </p:spPr>
        <p:txBody>
          <a:bodyPr/>
          <a:lstStyle/>
          <a:p>
            <a:fld id="{F2736200-3204-44C4-A5EC-985817706BA3}" type="slidenum">
              <a:rPr lang="en-US" sz="1400" smtClean="0"/>
              <a:t>22</a:t>
            </a:fld>
            <a:endParaRPr lang="en-US" sz="1400" dirty="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algn="l" defTabSz="937443" rtl="0"/>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Background on leadership training for municipal teams</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156296" y="426556"/>
            <a:ext cx="11791863" cy="375359"/>
          </a:xfrm>
          <a:prstGeom prst="rect">
            <a:avLst/>
          </a:prstGeom>
          <a:noFill/>
        </p:spPr>
        <p:txBody>
          <a:bodyPr wrap="square" rtlCol="1">
            <a:spAutoFit/>
          </a:bodyPr>
          <a:lstStyle/>
          <a:p>
            <a:pPr algn="l" rtl="0">
              <a:lnSpc>
                <a:spcPct val="150000"/>
              </a:lnSpc>
              <a:buClr>
                <a:srgbClr val="FFC000"/>
              </a:buClr>
              <a:defRPr/>
            </a:pPr>
            <a:r>
              <a:rPr lang="en-US" sz="1400" b="1" dirty="0">
                <a:latin typeface="Segoe UI" panose="020B0502040204020203" pitchFamily="34" charset="0"/>
                <a:ea typeface="Tahoma" panose="020B0604030504040204" pitchFamily="34" charset="0"/>
                <a:cs typeface="Segoe UI" panose="020B0502040204020203" pitchFamily="34" charset="0"/>
              </a:rPr>
              <a:t>In November 2022, a two-day Offsite leadership training session was held for the anchor municipalities’ teams and the Tel Aviv-Jaffa team.</a:t>
            </a:r>
            <a:endParaRPr lang="he-IL" sz="1400" b="1" dirty="0">
              <a:latin typeface="Segoe UI" panose="020B0502040204020203" pitchFamily="34" charset="0"/>
              <a:ea typeface="Tahoma" panose="020B0604030504040204" pitchFamily="34" charset="0"/>
              <a:cs typeface="Segoe UI" panose="020B0502040204020203" pitchFamily="34" charset="0"/>
            </a:endParaRPr>
          </a:p>
        </p:txBody>
      </p:sp>
      <p:sp>
        <p:nvSpPr>
          <p:cNvPr id="4" name="Rectangle 12">
            <a:extLst>
              <a:ext uri="{FF2B5EF4-FFF2-40B4-BE49-F238E27FC236}">
                <a16:creationId xmlns:a16="http://schemas.microsoft.com/office/drawing/2014/main" id="{FF1CA15A-988B-35ED-1D7B-3A6BF37F55BB}"/>
              </a:ext>
            </a:extLst>
          </p:cNvPr>
          <p:cNvSpPr/>
          <p:nvPr/>
        </p:nvSpPr>
        <p:spPr>
          <a:xfrm>
            <a:off x="725523" y="3880898"/>
            <a:ext cx="5856251" cy="415819"/>
          </a:xfrm>
          <a:prstGeom prst="rect">
            <a:avLst/>
          </a:prstGeom>
        </p:spPr>
        <p:txBody>
          <a:bodyPr wrap="square">
            <a:spAutoFit/>
          </a:bodyPr>
          <a:lstStyle/>
          <a:p>
            <a:pPr algn="r" rtl="1">
              <a:lnSpc>
                <a:spcPct val="150000"/>
              </a:lnSpc>
            </a:pPr>
            <a:endParaRPr lang="he-IL" sz="1600" kern="1200" baseline="0" dirty="0">
              <a:latin typeface="Segoe UI"/>
              <a:ea typeface="Tahoma"/>
              <a:cs typeface="Segoe UI"/>
            </a:endParaRPr>
          </a:p>
        </p:txBody>
      </p:sp>
      <p:grpSp>
        <p:nvGrpSpPr>
          <p:cNvPr id="10" name="Group 9">
            <a:extLst>
              <a:ext uri="{FF2B5EF4-FFF2-40B4-BE49-F238E27FC236}">
                <a16:creationId xmlns:a16="http://schemas.microsoft.com/office/drawing/2014/main" id="{0B635184-76CB-9C56-98F8-0F2DFC5346E5}"/>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047F115E-D8E8-92BE-349C-429A82711AA9}"/>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Rounded Corners 12">
              <a:extLst>
                <a:ext uri="{FF2B5EF4-FFF2-40B4-BE49-F238E27FC236}">
                  <a16:creationId xmlns:a16="http://schemas.microsoft.com/office/drawing/2014/main" id="{259B29D0-009D-ECAA-1DE1-4CE69E85AD0D}"/>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aphicFrame>
        <p:nvGraphicFramePr>
          <p:cNvPr id="18" name="Table 17">
            <a:extLst>
              <a:ext uri="{FF2B5EF4-FFF2-40B4-BE49-F238E27FC236}">
                <a16:creationId xmlns:a16="http://schemas.microsoft.com/office/drawing/2014/main" id="{31C4FAFA-F152-09D9-351B-CB53B93AED74}"/>
              </a:ext>
            </a:extLst>
          </p:cNvPr>
          <p:cNvGraphicFramePr>
            <a:graphicFrameLocks noGrp="1"/>
          </p:cNvGraphicFramePr>
          <p:nvPr>
            <p:extLst>
              <p:ext uri="{D42A27DB-BD31-4B8C-83A1-F6EECF244321}">
                <p14:modId xmlns:p14="http://schemas.microsoft.com/office/powerpoint/2010/main" val="1495283397"/>
              </p:ext>
            </p:extLst>
          </p:nvPr>
        </p:nvGraphicFramePr>
        <p:xfrm>
          <a:off x="6309361" y="1989458"/>
          <a:ext cx="5404028" cy="2651760"/>
        </p:xfrm>
        <a:graphic>
          <a:graphicData uri="http://schemas.openxmlformats.org/drawingml/2006/table">
            <a:tbl>
              <a:tblPr rtl="1" firstRow="1" bandRow="1">
                <a:tableStyleId>{F5AB1C69-6EDB-4FF4-983F-18BD219EF322}</a:tableStyleId>
              </a:tblPr>
              <a:tblGrid>
                <a:gridCol w="1122169">
                  <a:extLst>
                    <a:ext uri="{9D8B030D-6E8A-4147-A177-3AD203B41FA5}">
                      <a16:colId xmlns:a16="http://schemas.microsoft.com/office/drawing/2014/main" val="2598434138"/>
                    </a:ext>
                  </a:extLst>
                </a:gridCol>
                <a:gridCol w="4281859">
                  <a:extLst>
                    <a:ext uri="{9D8B030D-6E8A-4147-A177-3AD203B41FA5}">
                      <a16:colId xmlns:a16="http://schemas.microsoft.com/office/drawing/2014/main" val="628175441"/>
                    </a:ext>
                  </a:extLst>
                </a:gridCol>
              </a:tblGrid>
              <a:tr h="147682">
                <a:tc>
                  <a:txBody>
                    <a:bodyPr/>
                    <a:lstStyle/>
                    <a:p>
                      <a:pPr algn="ctr"/>
                      <a:r>
                        <a:rPr lang="en-US" sz="1200" dirty="0">
                          <a:latin typeface="Segoe UI" panose="020B0502040204020203" pitchFamily="34" charset="0"/>
                          <a:cs typeface="Segoe UI" panose="020B0502040204020203" pitchFamily="34" charset="0"/>
                        </a:rPr>
                        <a:t>Number of responses</a:t>
                      </a:r>
                    </a:p>
                  </a:txBody>
                  <a:tcPr/>
                </a:tc>
                <a:tc>
                  <a:txBody>
                    <a:bodyPr/>
                    <a:lstStyle/>
                    <a:p>
                      <a:pPr algn="ctr"/>
                      <a:r>
                        <a:rPr lang="en-US" sz="1200" dirty="0">
                          <a:latin typeface="Segoe UI" panose="020B0502040204020203" pitchFamily="34" charset="0"/>
                          <a:cs typeface="Segoe UI" panose="020B0502040204020203" pitchFamily="34" charset="0"/>
                        </a:rPr>
                        <a:t>Training</a:t>
                      </a:r>
                    </a:p>
                  </a:txBody>
                  <a:tcPr/>
                </a:tc>
                <a:extLst>
                  <a:ext uri="{0D108BD9-81ED-4DB2-BD59-A6C34878D82A}">
                    <a16:rowId xmlns:a16="http://schemas.microsoft.com/office/drawing/2014/main" val="1959294402"/>
                  </a:ext>
                </a:extLst>
              </a:tr>
              <a:tr h="0">
                <a:tc>
                  <a:txBody>
                    <a:bodyPr/>
                    <a:lstStyle/>
                    <a:p>
                      <a:pPr algn="ctr"/>
                      <a:r>
                        <a:rPr lang="he-IL" sz="1200" dirty="0">
                          <a:latin typeface="Segoe UI" panose="020B0502040204020203" pitchFamily="34" charset="0"/>
                          <a:cs typeface="Segoe UI" panose="020B0502040204020203" pitchFamily="34" charset="0"/>
                        </a:rPr>
                        <a:t>11</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dirty="0">
                          <a:latin typeface="Segoe UI" panose="020B0502040204020203" pitchFamily="34" charset="0"/>
                          <a:ea typeface="Tahoma" panose="020B0604030504040204" pitchFamily="34" charset="0"/>
                          <a:cs typeface="Segoe UI" panose="020B0502040204020203" pitchFamily="34" charset="0"/>
                        </a:rPr>
                        <a:t>Case studies of leadership types (top-down and bottom-up)</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68335356"/>
                  </a:ext>
                </a:extLst>
              </a:tr>
              <a:tr h="0">
                <a:tc>
                  <a:txBody>
                    <a:bodyPr/>
                    <a:lstStyle/>
                    <a:p>
                      <a:pPr algn="ctr"/>
                      <a:r>
                        <a:rPr lang="he-IL" sz="1200" dirty="0">
                          <a:latin typeface="Segoe UI" panose="020B0502040204020203" pitchFamily="34" charset="0"/>
                          <a:cs typeface="Segoe UI" panose="020B0502040204020203" pitchFamily="34" charset="0"/>
                        </a:rPr>
                        <a:t>12</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dirty="0">
                          <a:latin typeface="Segoe UI" panose="020B0502040204020203" pitchFamily="34" charset="0"/>
                          <a:ea typeface="Tahoma" panose="020B0604030504040204" pitchFamily="34" charset="0"/>
                          <a:cs typeface="Segoe UI" panose="020B0502040204020203" pitchFamily="34" charset="0"/>
                        </a:rPr>
                        <a:t>Adaptive leadership workshop with Netali Ofir</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75065157"/>
                  </a:ext>
                </a:extLst>
              </a:tr>
              <a:tr h="0">
                <a:tc>
                  <a:txBody>
                    <a:bodyPr/>
                    <a:lstStyle/>
                    <a:p>
                      <a:pPr algn="ctr"/>
                      <a:r>
                        <a:rPr lang="he-IL" sz="1200" dirty="0">
                          <a:latin typeface="Segoe UI" panose="020B0502040204020203" pitchFamily="34" charset="0"/>
                          <a:cs typeface="Segoe UI" panose="020B0502040204020203" pitchFamily="34" charset="0"/>
                        </a:rPr>
                        <a:t>16</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dirty="0">
                          <a:latin typeface="Segoe UI"/>
                          <a:ea typeface="Tahoma"/>
                          <a:cs typeface="Segoe UI"/>
                        </a:rPr>
                        <a:t>Activist leadership with children lecture by Ran Cohen Aharonov</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0847707"/>
                  </a:ext>
                </a:extLst>
              </a:tr>
              <a:tr h="0">
                <a:tc>
                  <a:txBody>
                    <a:bodyPr/>
                    <a:lstStyle/>
                    <a:p>
                      <a:pPr algn="ctr"/>
                      <a:r>
                        <a:rPr lang="he-IL" sz="1200" dirty="0">
                          <a:latin typeface="Segoe UI" panose="020B0502040204020203" pitchFamily="34" charset="0"/>
                          <a:cs typeface="Segoe UI" panose="020B0502040204020203" pitchFamily="34" charset="0"/>
                        </a:rPr>
                        <a:t>11</a:t>
                      </a:r>
                      <a:endParaRPr lang="en-US" sz="1200" dirty="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ea typeface="Tahoma" panose="020B0604030504040204" pitchFamily="34" charset="0"/>
                          <a:cs typeface="Segoe UI" panose="020B0502040204020203" pitchFamily="34" charset="0"/>
                        </a:rPr>
                        <a:t>“At age 10, I lifted an elephant" lecture by </a:t>
                      </a:r>
                      <a:r>
                        <a:rPr lang="en-US" sz="1800" b="0" i="0" u="none" strike="noStrike" kern="1200" dirty="0">
                          <a:solidFill>
                            <a:schemeClr val="dk1"/>
                          </a:solidFill>
                          <a:effectLst/>
                          <a:latin typeface="+mn-lt"/>
                          <a:ea typeface="+mn-ea"/>
                          <a:cs typeface="+mn-cs"/>
                        </a:rPr>
                        <a:t>‏‎</a:t>
                      </a:r>
                      <a:r>
                        <a:rPr lang="en-US" sz="1200" b="0" i="0" u="none" strike="noStrike" kern="1200" dirty="0">
                          <a:solidFill>
                            <a:schemeClr val="dk1"/>
                          </a:solidFill>
                          <a:effectLst/>
                          <a:latin typeface="Segoe UI" panose="020B0502040204020203" pitchFamily="34" charset="0"/>
                          <a:ea typeface="+mn-ea"/>
                          <a:cs typeface="Segoe UI" panose="020B0502040204020203" pitchFamily="34" charset="0"/>
                        </a:rPr>
                        <a:t>Tal Tenne Czaczkes</a:t>
                      </a:r>
                    </a:p>
                  </a:txBody>
                  <a:tcPr/>
                </a:tc>
                <a:extLst>
                  <a:ext uri="{0D108BD9-81ED-4DB2-BD59-A6C34878D82A}">
                    <a16:rowId xmlns:a16="http://schemas.microsoft.com/office/drawing/2014/main" val="3947297707"/>
                  </a:ext>
                </a:extLst>
              </a:tr>
              <a:tr h="0">
                <a:tc>
                  <a:txBody>
                    <a:bodyPr/>
                    <a:lstStyle/>
                    <a:p>
                      <a:pPr algn="ctr"/>
                      <a:r>
                        <a:rPr lang="he-IL" sz="1200" dirty="0">
                          <a:latin typeface="Segoe UI" panose="020B0502040204020203" pitchFamily="34" charset="0"/>
                          <a:cs typeface="Segoe UI" panose="020B0502040204020203" pitchFamily="34" charset="0"/>
                        </a:rPr>
                        <a:t>12</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dirty="0">
                          <a:latin typeface="Segoe UI" panose="020B0502040204020203" pitchFamily="34" charset="0"/>
                          <a:ea typeface="Tahoma" panose="020B0604030504040204" pitchFamily="34" charset="0"/>
                          <a:cs typeface="Segoe UI" panose="020B0502040204020203" pitchFamily="34" charset="0"/>
                        </a:rPr>
                        <a:t>“Community leadership fosters change” with Matan Israeli</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103935073"/>
                  </a:ext>
                </a:extLst>
              </a:tr>
              <a:tr h="0">
                <a:tc>
                  <a:txBody>
                    <a:bodyPr/>
                    <a:lstStyle/>
                    <a:p>
                      <a:pPr algn="ctr"/>
                      <a:r>
                        <a:rPr lang="he-IL" sz="1200" dirty="0">
                          <a:latin typeface="Segoe UI" panose="020B0502040204020203" pitchFamily="34" charset="0"/>
                          <a:cs typeface="Segoe UI" panose="020B0502040204020203" pitchFamily="34" charset="0"/>
                        </a:rPr>
                        <a:t>1</a:t>
                      </a:r>
                      <a:endParaRPr lang="en-US" sz="1200"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tc>
                  <a:txBody>
                    <a:bodyPr/>
                    <a:lstStyle/>
                    <a:p>
                      <a:pPr lvl="0" algn="l" rtl="0"/>
                      <a:r>
                        <a:rPr lang="en-US" sz="1200" dirty="0">
                          <a:latin typeface="Segoe UI" panose="020B0502040204020203" pitchFamily="34" charset="0"/>
                          <a:ea typeface="Tahoma" panose="020B0604030504040204" pitchFamily="34" charset="0"/>
                          <a:cs typeface="Segoe UI" panose="020B0502040204020203" pitchFamily="34" charset="0"/>
                        </a:rPr>
                        <a:t>Workshop on strategy for making a work plan</a:t>
                      </a:r>
                      <a:endParaRPr lang="en-US" sz="1200"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5345312"/>
                  </a:ext>
                </a:extLst>
              </a:tr>
              <a:tr h="0">
                <a:tc>
                  <a:txBody>
                    <a:bodyPr/>
                    <a:lstStyle/>
                    <a:p>
                      <a:pPr algn="ctr"/>
                      <a:r>
                        <a:rPr lang="he-IL" sz="1200" b="0" dirty="0">
                          <a:latin typeface="Segoe UI" panose="020B0502040204020203" pitchFamily="34" charset="0"/>
                          <a:cs typeface="Segoe UI" panose="020B0502040204020203" pitchFamily="34" charset="0"/>
                        </a:rPr>
                        <a:t>8</a:t>
                      </a:r>
                      <a:endParaRPr lang="en-US" sz="1200" b="0"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tcPr>
                </a:tc>
                <a:tc>
                  <a:txBody>
                    <a:bodyPr/>
                    <a:lstStyle/>
                    <a:p>
                      <a:pPr lvl="0" algn="l" rtl="0"/>
                      <a:r>
                        <a:rPr lang="en-US" sz="1200" b="0" dirty="0">
                          <a:latin typeface="Segoe UI" panose="020B0502040204020203" pitchFamily="34" charset="0"/>
                          <a:cs typeface="Segoe UI" panose="020B0502040204020203" pitchFamily="34" charset="0"/>
                        </a:rPr>
                        <a:t>General summary of the leadership training</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51923557"/>
                  </a:ext>
                </a:extLst>
              </a:tr>
            </a:tbl>
          </a:graphicData>
        </a:graphic>
      </p:graphicFrame>
      <p:sp>
        <p:nvSpPr>
          <p:cNvPr id="20" name="TextBox 19">
            <a:extLst>
              <a:ext uri="{FF2B5EF4-FFF2-40B4-BE49-F238E27FC236}">
                <a16:creationId xmlns:a16="http://schemas.microsoft.com/office/drawing/2014/main" id="{D20ED972-2733-5E9C-4645-E74F94F7FD4A}"/>
              </a:ext>
            </a:extLst>
          </p:cNvPr>
          <p:cNvSpPr txBox="1"/>
          <p:nvPr/>
        </p:nvSpPr>
        <p:spPr>
          <a:xfrm>
            <a:off x="10428848" y="4997757"/>
            <a:ext cx="1458351" cy="756169"/>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
                <a:srgbClr val="FFC000"/>
              </a:buClr>
              <a:buSzTx/>
              <a:buFontTx/>
              <a:buChar char="█"/>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Feedback according to team affiliation</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21" name="Chart 20">
            <a:extLst>
              <a:ext uri="{FF2B5EF4-FFF2-40B4-BE49-F238E27FC236}">
                <a16:creationId xmlns:a16="http://schemas.microsoft.com/office/drawing/2014/main" id="{B79C976B-4415-5307-6840-622776886D6E}"/>
              </a:ext>
            </a:extLst>
          </p:cNvPr>
          <p:cNvGraphicFramePr/>
          <p:nvPr>
            <p:extLst>
              <p:ext uri="{D42A27DB-BD31-4B8C-83A1-F6EECF244321}">
                <p14:modId xmlns:p14="http://schemas.microsoft.com/office/powerpoint/2010/main" val="3351587997"/>
              </p:ext>
            </p:extLst>
          </p:nvPr>
        </p:nvGraphicFramePr>
        <p:xfrm>
          <a:off x="6657014" y="4609734"/>
          <a:ext cx="4064000" cy="2911931"/>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a:extLst>
              <a:ext uri="{FF2B5EF4-FFF2-40B4-BE49-F238E27FC236}">
                <a16:creationId xmlns:a16="http://schemas.microsoft.com/office/drawing/2014/main" id="{FD26C307-D1BC-3BF8-2DD6-0CDE471659E0}"/>
              </a:ext>
            </a:extLst>
          </p:cNvPr>
          <p:cNvSpPr txBox="1"/>
          <p:nvPr/>
        </p:nvSpPr>
        <p:spPr>
          <a:xfrm>
            <a:off x="6657014" y="801915"/>
            <a:ext cx="5291145" cy="1021690"/>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
                <a:srgbClr val="FFC000"/>
              </a:buClr>
              <a:buSzTx/>
              <a:buFontTx/>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During the training, feedback was collected after each activity, and an overall summary for the whole training was done as well. There were a total of 71 complete responses:</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pic>
        <p:nvPicPr>
          <p:cNvPr id="28" name="Picture 27" descr="A person speaking to a group of people in a room&#10;&#10;Description automatically generated with low confidence">
            <a:extLst>
              <a:ext uri="{FF2B5EF4-FFF2-40B4-BE49-F238E27FC236}">
                <a16:creationId xmlns:a16="http://schemas.microsoft.com/office/drawing/2014/main" id="{932DF09E-3097-DD1F-16C7-7A05EF35E62D}"/>
              </a:ext>
            </a:extLst>
          </p:cNvPr>
          <p:cNvPicPr>
            <a:picLocks noChangeAspect="1"/>
          </p:cNvPicPr>
          <p:nvPr/>
        </p:nvPicPr>
        <p:blipFill rotWithShape="1">
          <a:blip r:embed="rId6">
            <a:extLst>
              <a:ext uri="{28A0092B-C50C-407E-A947-70E740481C1C}">
                <a14:useLocalDpi xmlns:a14="http://schemas.microsoft.com/office/drawing/2010/main" val="0"/>
              </a:ext>
            </a:extLst>
          </a:blip>
          <a:srcRect t="40280" r="14480" b="12181"/>
          <a:stretch/>
        </p:blipFill>
        <p:spPr>
          <a:xfrm>
            <a:off x="-4947" y="1236137"/>
            <a:ext cx="6096000" cy="2541435"/>
          </a:xfrm>
          <a:prstGeom prst="rect">
            <a:avLst/>
          </a:prstGeom>
        </p:spPr>
      </p:pic>
    </p:spTree>
    <p:extLst>
      <p:ext uri="{BB962C8B-B14F-4D97-AF65-F5344CB8AC3E}">
        <p14:creationId xmlns:p14="http://schemas.microsoft.com/office/powerpoint/2010/main" val="3898025535"/>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תרשים 3">
            <a:extLst>
              <a:ext uri="{FF2B5EF4-FFF2-40B4-BE49-F238E27FC236}">
                <a16:creationId xmlns:a16="http://schemas.microsoft.com/office/drawing/2014/main" id="{4D91C06E-0C02-CA7B-F591-461350E3DA19}"/>
              </a:ext>
            </a:extLst>
          </p:cNvPr>
          <p:cNvGraphicFramePr>
            <a:graphicFrameLocks/>
          </p:cNvGraphicFramePr>
          <p:nvPr>
            <p:extLst>
              <p:ext uri="{D42A27DB-BD31-4B8C-83A1-F6EECF244321}">
                <p14:modId xmlns:p14="http://schemas.microsoft.com/office/powerpoint/2010/main" val="3815407877"/>
              </p:ext>
            </p:extLst>
          </p:nvPr>
        </p:nvGraphicFramePr>
        <p:xfrm>
          <a:off x="1" y="2952780"/>
          <a:ext cx="3396342" cy="3579615"/>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a:xfrm>
            <a:off x="11687786" y="646406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Contributions of leadership training: Summary of feedback</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66F3119-84AA-2745-43F3-A7C1B0B86860}"/>
              </a:ext>
            </a:extLst>
          </p:cNvPr>
          <p:cNvSpPr txBox="1"/>
          <p:nvPr/>
        </p:nvSpPr>
        <p:spPr>
          <a:xfrm>
            <a:off x="348344" y="566177"/>
            <a:ext cx="11506200" cy="1815882"/>
          </a:xfrm>
          <a:prstGeom prst="rect">
            <a:avLst/>
          </a:prstGeom>
          <a:noFill/>
        </p:spPr>
        <p:txBody>
          <a:bodyPr wrap="square">
            <a:spAutoFit/>
          </a:bodyPr>
          <a:lstStyle/>
          <a:p>
            <a:pPr marL="285750" indent="-285750" algn="l" rtl="0">
              <a:buClr>
                <a:srgbClr val="FFC000"/>
              </a:buClr>
              <a:buFontTx/>
              <a:buChar char="█"/>
              <a:defRPr/>
            </a:pPr>
            <a:r>
              <a:rPr lang="en-US" sz="1400" u="sng" dirty="0">
                <a:latin typeface="Segoe UI" panose="020B0502040204020203" pitchFamily="34" charset="0"/>
                <a:ea typeface="Tahoma" panose="020B0604030504040204" pitchFamily="34" charset="0"/>
                <a:cs typeface="Segoe UI" panose="020B0502040204020203" pitchFamily="34" charset="0"/>
              </a:rPr>
              <a:t>The main contributions of the training </a:t>
            </a:r>
            <a:r>
              <a:rPr lang="en-US" sz="1400" dirty="0">
                <a:latin typeface="Segoe UI" panose="020B0502040204020203" pitchFamily="34" charset="0"/>
                <a:ea typeface="Tahoma" panose="020B0604030504040204" pitchFamily="34" charset="0"/>
                <a:cs typeface="Segoe UI" panose="020B0502040204020203" pitchFamily="34" charset="0"/>
              </a:rPr>
              <a:t>were inspirating and motivating participants to implement new ideas in the spirit of the program, and gaining new professional knowledge. In participants’ words: “The training was fascinating training and full of inspiration!" "Motivating. Drive to action. Horizon-broadening." In addition, respondents noted the training introduced them to unconventional fields of knowledge and innovative ideas : "I was exposed to creative work models to create leadership, with maximum utilization of costs and budgets.” </a:t>
            </a:r>
          </a:p>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5 out of 8 respondents said they benefitted to a large/very large extent in acquiring practical tools for implementation, and 4 respondents said that the training contributed to them terms of learning from colleagues. For future trainings, participants recommended: "more time for learning from colleagues, making connections between partners," "tools that are relevant for implementation, given regulatory limitations.”</a:t>
            </a:r>
          </a:p>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In addition, 6 respondents said that they intend to share with others what they learned in the training (to a large/very large extent). </a:t>
            </a:r>
            <a:endPar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p:txBody>
      </p:sp>
      <p:graphicFrame>
        <p:nvGraphicFramePr>
          <p:cNvPr id="4" name="תרשים 3">
            <a:extLst>
              <a:ext uri="{FF2B5EF4-FFF2-40B4-BE49-F238E27FC236}">
                <a16:creationId xmlns:a16="http://schemas.microsoft.com/office/drawing/2014/main" id="{8373B5EF-D546-1779-9C21-1CCC9B97B806}"/>
              </a:ext>
            </a:extLst>
          </p:cNvPr>
          <p:cNvGraphicFramePr>
            <a:graphicFrameLocks/>
          </p:cNvGraphicFramePr>
          <p:nvPr>
            <p:extLst>
              <p:ext uri="{D42A27DB-BD31-4B8C-83A1-F6EECF244321}">
                <p14:modId xmlns:p14="http://schemas.microsoft.com/office/powerpoint/2010/main" val="3246744932"/>
              </p:ext>
            </p:extLst>
          </p:nvPr>
        </p:nvGraphicFramePr>
        <p:xfrm>
          <a:off x="3467475" y="2952780"/>
          <a:ext cx="8853305" cy="4014967"/>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a:extLst>
              <a:ext uri="{FF2B5EF4-FFF2-40B4-BE49-F238E27FC236}">
                <a16:creationId xmlns:a16="http://schemas.microsoft.com/office/drawing/2014/main" id="{2B095614-F454-4CBB-995C-E164C3E915EE}"/>
              </a:ext>
            </a:extLst>
          </p:cNvPr>
          <p:cNvGrpSpPr/>
          <p:nvPr/>
        </p:nvGrpSpPr>
        <p:grpSpPr>
          <a:xfrm>
            <a:off x="-113664" y="6410133"/>
            <a:ext cx="7862497" cy="451978"/>
            <a:chOff x="-116959" y="6457504"/>
            <a:chExt cx="7862497" cy="594107"/>
          </a:xfrm>
        </p:grpSpPr>
        <p:sp>
          <p:nvSpPr>
            <p:cNvPr id="11" name="Rectangle: Rounded Corners 10">
              <a:extLst>
                <a:ext uri="{FF2B5EF4-FFF2-40B4-BE49-F238E27FC236}">
                  <a16:creationId xmlns:a16="http://schemas.microsoft.com/office/drawing/2014/main" id="{5A990079-2AB8-4E38-2962-7272FCED70F3}"/>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46AA382E-42CE-7C09-D141-293C8C6E784D}"/>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15" name="תיבת טקסט 2">
            <a:extLst>
              <a:ext uri="{FF2B5EF4-FFF2-40B4-BE49-F238E27FC236}">
                <a16:creationId xmlns:a16="http://schemas.microsoft.com/office/drawing/2014/main" id="{136CF881-175E-48AF-FDCF-2B7C9974D27D}"/>
              </a:ext>
            </a:extLst>
          </p:cNvPr>
          <p:cNvSpPr txBox="1"/>
          <p:nvPr/>
        </p:nvSpPr>
        <p:spPr>
          <a:xfrm>
            <a:off x="5723635" y="6181933"/>
            <a:ext cx="2071857" cy="2308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900" dirty="0">
                <a:latin typeface="Segoe UI" panose="020B0502040204020203" pitchFamily="34" charset="0"/>
                <a:ea typeface="Segoe UI Black" panose="020B0A02040204020203" pitchFamily="34" charset="0"/>
                <a:cs typeface="Segoe UI" panose="020B0502040204020203" pitchFamily="34" charset="0"/>
              </a:rPr>
              <a:t>* Absolute numerical data is shown</a:t>
            </a:r>
            <a:endParaRPr kumimoji="0" lang="he-IL"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793235568"/>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21A291-F747-5DED-7880-369D68CB918E}"/>
              </a:ext>
            </a:extLst>
          </p:cNvPr>
          <p:cNvSpPr/>
          <p:nvPr/>
        </p:nvSpPr>
        <p:spPr>
          <a:xfrm>
            <a:off x="10886" y="5041824"/>
            <a:ext cx="12179308" cy="18375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11777702" y="6460714"/>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Contributions of the leadership trainings: Feedback on activities</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66F3119-84AA-2745-43F3-A7C1B0B86860}"/>
              </a:ext>
            </a:extLst>
          </p:cNvPr>
          <p:cNvSpPr txBox="1"/>
          <p:nvPr/>
        </p:nvSpPr>
        <p:spPr>
          <a:xfrm>
            <a:off x="3635829" y="454429"/>
            <a:ext cx="8295300" cy="4212885"/>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
                <a:srgbClr val="FFC000"/>
              </a:buClr>
              <a:buSzTx/>
              <a:buFontTx/>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The feedback shows a high level of satisfaction with the quality of the instruction.</a:t>
            </a:r>
          </a:p>
          <a:p>
            <a:pPr marL="285750" marR="0" lvl="0" indent="-285750" algn="l" defTabSz="914400" rtl="0" eaLnBrk="1" fontAlgn="auto" latinLnBrk="0" hangingPunct="1">
              <a:spcBef>
                <a:spcPts val="0"/>
              </a:spcBef>
              <a:spcAft>
                <a:spcPts val="0"/>
              </a:spcAft>
              <a:buClr>
                <a:srgbClr val="FFC000"/>
              </a:buClr>
              <a:buSzTx/>
              <a:buFontTx/>
              <a:buChar char="█"/>
              <a:tabLst/>
              <a:defRPr/>
            </a:pPr>
            <a:endPar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spcBef>
                <a:spcPts val="0"/>
              </a:spcBef>
              <a:spcAft>
                <a:spcPts val="0"/>
              </a:spcAft>
              <a:buClr>
                <a:srgbClr val="FFC000"/>
              </a:buClr>
              <a:buSzTx/>
              <a:buFontTx/>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Regarding all the activities, 71% of the respondents said that they received </a:t>
            </a: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new knowledge relevant to their work</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The highest rating was for the workshop on activist leadership with children (94%), while </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lower percentages said </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the lecture on case studies of leadership types and the adaptive leadership workshop contributed new knowledge (36% and 58%, respectively).</a:t>
            </a:r>
          </a:p>
          <a:p>
            <a:pPr marL="285750" marR="0" lvl="0" indent="-285750" algn="l" defTabSz="914400" rtl="0" eaLnBrk="1" fontAlgn="auto" latinLnBrk="0" hangingPunct="1">
              <a:spcBef>
                <a:spcPts val="0"/>
              </a:spcBef>
              <a:spcAft>
                <a:spcPts val="0"/>
              </a:spcAft>
              <a:buClr>
                <a:srgbClr val="FFC000"/>
              </a:buClr>
              <a:buSzTx/>
              <a:buFontTx/>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Regarding all the activities, 68% of the respondents said that they received </a:t>
            </a: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tools and methods to use in their work</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and 62% predicted that they will use this knowledge and tools in their work in the next six months. However, these rating were lower for the lecture on case studies of leadership types and the adaptive leadership workshop (27% and 50%, respectively).</a:t>
            </a:r>
          </a:p>
          <a:p>
            <a:pPr marL="285750" marR="0" lvl="0" indent="-285750" algn="l" defTabSz="914400" rtl="0" eaLnBrk="1" fontAlgn="auto" latinLnBrk="0" hangingPunct="1">
              <a:spcBef>
                <a:spcPts val="0"/>
              </a:spcBef>
              <a:spcAft>
                <a:spcPts val="0"/>
              </a:spcAft>
              <a:buClr>
                <a:srgbClr val="FFC000"/>
              </a:buClr>
              <a:buSzTx/>
              <a:buFontTx/>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The respondents noted the </a:t>
            </a: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practical tools and methods </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they received in the trainings:</a:t>
            </a:r>
          </a:p>
          <a:p>
            <a:pPr marL="457200" marR="0" lvl="0" indent="-228600" algn="l" defTabSz="914400" rtl="0" eaLnBrk="1" fontAlgn="auto" latinLnBrk="0" hangingPunct="1">
              <a:spcBef>
                <a:spcPts val="0"/>
              </a:spcBef>
              <a:spcAft>
                <a:spcPts val="0"/>
              </a:spcAft>
              <a:buClr>
                <a:srgbClr val="FFC000"/>
              </a:buClr>
              <a:buSzTx/>
              <a:buFont typeface="Arial" panose="020B0604020202020204" pitchFamily="34" charset="0"/>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Motivation for professional collaborations</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“I am full of ideas for projects and connections for new directions of action.“</a:t>
            </a:r>
          </a:p>
          <a:p>
            <a:pPr marL="457200" marR="0" lvl="0" indent="-228600" algn="l" defTabSz="914400" rtl="0" eaLnBrk="1" fontAlgn="auto" latinLnBrk="0" hangingPunct="1">
              <a:spcBef>
                <a:spcPts val="0"/>
              </a:spcBef>
              <a:spcAft>
                <a:spcPts val="0"/>
              </a:spcAft>
              <a:buClr>
                <a:srgbClr val="FFC000"/>
              </a:buClr>
              <a:buSzTx/>
              <a:buFont typeface="Arial" panose="020B0604020202020204" pitchFamily="34" charset="0"/>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Sustainability and environmental initiatives</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as a new practice for individuals: “Everything can be recycled and reused," “Beekeeping on rooftops.”</a:t>
            </a:r>
          </a:p>
          <a:p>
            <a:pPr marL="457200" marR="0" lvl="0" indent="-228600" algn="l" defTabSz="914400" rtl="0" eaLnBrk="1" fontAlgn="auto" latinLnBrk="0" hangingPunct="1">
              <a:spcBef>
                <a:spcPts val="0"/>
              </a:spcBef>
              <a:spcAft>
                <a:spcPts val="0"/>
              </a:spcAft>
              <a:buClr>
                <a:srgbClr val="FFC000"/>
              </a:buClr>
              <a:buSzTx/>
              <a:buFont typeface="Arial" panose="020B0604020202020204" pitchFamily="34" charset="0"/>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Respondents said contributions of the trainings included strengthening their self-confidence and optimism, giving them positive energy, motivating them to take action, expanding their range of thought and encouraging them to “step out of the box.” </a:t>
            </a:r>
          </a:p>
          <a:p>
            <a:pPr marL="457200" marR="0" lvl="0" indent="-228600" algn="l" defTabSz="914400" rtl="0" eaLnBrk="1" fontAlgn="auto" latinLnBrk="0" hangingPunct="1">
              <a:lnSpc>
                <a:spcPct val="150000"/>
              </a:lnSpc>
              <a:spcBef>
                <a:spcPts val="0"/>
              </a:spcBef>
              <a:spcAft>
                <a:spcPts val="0"/>
              </a:spcAft>
              <a:buClr>
                <a:srgbClr val="FFC000"/>
              </a:buClr>
              <a:buSzTx/>
              <a:buFont typeface="Arial" panose="020B0604020202020204" pitchFamily="34" charset="0"/>
              <a:buChar char="•"/>
              <a:tabLst/>
              <a:defRPr/>
            </a:pP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3" name="תרשים 2">
            <a:extLst>
              <a:ext uri="{FF2B5EF4-FFF2-40B4-BE49-F238E27FC236}">
                <a16:creationId xmlns:a16="http://schemas.microsoft.com/office/drawing/2014/main" id="{76EB9BBD-2526-213A-5A14-59B092404A44}"/>
              </a:ext>
            </a:extLst>
          </p:cNvPr>
          <p:cNvGraphicFramePr>
            <a:graphicFrameLocks/>
          </p:cNvGraphicFramePr>
          <p:nvPr>
            <p:extLst>
              <p:ext uri="{D42A27DB-BD31-4B8C-83A1-F6EECF244321}">
                <p14:modId xmlns:p14="http://schemas.microsoft.com/office/powerpoint/2010/main" val="685903635"/>
              </p:ext>
            </p:extLst>
          </p:nvPr>
        </p:nvGraphicFramePr>
        <p:xfrm>
          <a:off x="278626" y="615015"/>
          <a:ext cx="3300371" cy="5050223"/>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92E27E8E-86E1-E0C7-86DA-F58989F58396}"/>
              </a:ext>
            </a:extLst>
          </p:cNvPr>
          <p:cNvGrpSpPr/>
          <p:nvPr/>
        </p:nvGrpSpPr>
        <p:grpSpPr>
          <a:xfrm>
            <a:off x="-113664" y="6410133"/>
            <a:ext cx="7862497" cy="451978"/>
            <a:chOff x="-116959" y="6457504"/>
            <a:chExt cx="7862497" cy="594107"/>
          </a:xfrm>
        </p:grpSpPr>
        <p:sp>
          <p:nvSpPr>
            <p:cNvPr id="11" name="Rectangle: Rounded Corners 10">
              <a:extLst>
                <a:ext uri="{FF2B5EF4-FFF2-40B4-BE49-F238E27FC236}">
                  <a16:creationId xmlns:a16="http://schemas.microsoft.com/office/drawing/2014/main" id="{4F350A33-9FB4-6451-414F-C711F43AE4A5}"/>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48433881-EDB3-5BD4-FBAF-3A4AFC84872F}"/>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8" name="TextBox 7">
            <a:extLst>
              <a:ext uri="{FF2B5EF4-FFF2-40B4-BE49-F238E27FC236}">
                <a16:creationId xmlns:a16="http://schemas.microsoft.com/office/drawing/2014/main" id="{6AD234E4-1E2E-E164-A192-DA3E5DAC5A48}"/>
              </a:ext>
            </a:extLst>
          </p:cNvPr>
          <p:cNvSpPr txBox="1"/>
          <p:nvPr/>
        </p:nvSpPr>
        <p:spPr>
          <a:xfrm>
            <a:off x="12693" y="5042317"/>
            <a:ext cx="11900682" cy="1384995"/>
          </a:xfrm>
          <a:prstGeom prst="rect">
            <a:avLst/>
          </a:prstGeom>
          <a:noFill/>
        </p:spPr>
        <p:txBody>
          <a:bodyPr wrap="square">
            <a:spAutoFit/>
          </a:bodyPr>
          <a:lstStyle/>
          <a:p>
            <a:pPr marL="285750" indent="-285750" algn="l" rtl="0">
              <a:buClr>
                <a:srgbClr val="FFC000"/>
              </a:buClr>
              <a:buFontTx/>
              <a:buChar char="█"/>
              <a:defRPr/>
            </a:pPr>
            <a:r>
              <a:rPr lang="en-US" sz="1400" b="1" kern="1200" noProof="0" dirty="0">
                <a:latin typeface="Segoe UI" panose="020B0502040204020203" pitchFamily="34" charset="0"/>
                <a:ea typeface="Tahoma" panose="020B0604030504040204" pitchFamily="34" charset="0"/>
                <a:cs typeface="Segoe UI" panose="020B0502040204020203" pitchFamily="34" charset="0"/>
              </a:rPr>
              <a:t>Respondents said they intend to </a:t>
            </a:r>
            <a:r>
              <a:rPr lang="en-US" sz="1400" b="1" u="sng" kern="1200" noProof="0" dirty="0">
                <a:latin typeface="Segoe UI" panose="020B0502040204020203" pitchFamily="34" charset="0"/>
                <a:ea typeface="Tahoma" panose="020B0604030504040204" pitchFamily="34" charset="0"/>
                <a:cs typeface="Segoe UI" panose="020B0502040204020203" pitchFamily="34" charset="0"/>
              </a:rPr>
              <a:t>implement in practice </a:t>
            </a:r>
            <a:r>
              <a:rPr lang="en-US" sz="1400" b="1" kern="1200" noProof="0" dirty="0">
                <a:latin typeface="Segoe UI" panose="020B0502040204020203" pitchFamily="34" charset="0"/>
                <a:ea typeface="Tahoma" panose="020B0604030504040204" pitchFamily="34" charset="0"/>
                <a:cs typeface="Segoe UI" panose="020B0502040204020203" pitchFamily="34" charset="0"/>
              </a:rPr>
              <a:t>the following innovations, in the spirit of the Urban95 program, within several months after the leadership training:</a:t>
            </a:r>
            <a:endParaRPr lang="en-US" sz="1400" b="1"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The City Beautification Department of the Beit Shemesh municipality submitted a proposal to the Fund for Cleanup Activities of the Ministry of the Environment, with the goal of starting a program for cleanup and enrichment activities in public parks “A Garden Birthday.".</a:t>
            </a:r>
            <a:r>
              <a:rPr lang="he-IL" sz="1400" dirty="0">
                <a:latin typeface="Segoe UI" panose="020B0502040204020203" pitchFamily="34" charset="0"/>
                <a:ea typeface="Tahoma" panose="020B0604030504040204" pitchFamily="34" charset="0"/>
                <a:cs typeface="Segoe UI" panose="020B0502040204020203" pitchFamily="34" charset="0"/>
              </a:rPr>
              <a:t> </a:t>
            </a:r>
            <a:endParaRPr lang="en-US" sz="14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A member of the Ashdod team contacted Ran Cohen Aharonov to implement the "Lost Treasure" activity in the city’s preschools (a letter to preschool teachers is shown on the next slide).</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853588088"/>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x_x_m_5774986619242120726_x0000_i1027" descr="unboxing (2).jpg">
            <a:extLst>
              <a:ext uri="{FF2B5EF4-FFF2-40B4-BE49-F238E27FC236}">
                <a16:creationId xmlns:a16="http://schemas.microsoft.com/office/drawing/2014/main" id="{4B1BDFC7-C0A8-AC0B-A079-81952E204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7573" y="4586572"/>
            <a:ext cx="3401735" cy="227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11777702" y="6460714"/>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Examples of implementing ideas inspired by the training - Ashdod</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66F3119-84AA-2745-43F3-A7C1B0B86860}"/>
              </a:ext>
            </a:extLst>
          </p:cNvPr>
          <p:cNvSpPr txBox="1"/>
          <p:nvPr/>
        </p:nvSpPr>
        <p:spPr>
          <a:xfrm>
            <a:off x="6002006" y="496365"/>
            <a:ext cx="6177302" cy="4616648"/>
          </a:xfrm>
          <a:prstGeom prst="rect">
            <a:avLst/>
          </a:prstGeom>
          <a:solidFill>
            <a:schemeClr val="accent4">
              <a:lumMod val="20000"/>
              <a:lumOff val="80000"/>
            </a:schemeClr>
          </a:solidFill>
        </p:spPr>
        <p:txBody>
          <a:bodyPr wrap="square">
            <a:spAutoFit/>
          </a:bodyPr>
          <a:lstStyle/>
          <a:p>
            <a:pPr marL="114300" lvl="1" algn="l" rtl="0"/>
            <a:r>
              <a:rPr lang="en-US"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Dear teachers,</a:t>
            </a:r>
          </a:p>
          <a:p>
            <a:pPr marL="114300" lvl="1" indent="288925" algn="l" rtl="0"/>
            <a:r>
              <a:rPr lang="en-US"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The early education department is embarking on a unique national project called "The Lost Treasure.” Preschool/kindergarten children will collect 10-agora coins from their homes and donate the collected money to a meaningful and important cause. </a:t>
            </a:r>
          </a:p>
          <a:p>
            <a:pPr marL="114300" lvl="1" indent="288925" algn="l" rtl="0"/>
            <a:r>
              <a:rPr lang="en-US"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This experiential journey provides an opportunity for solidarity and group work through an experience in joint giving. The Lost Treasure is part of an educational program that encourages discovering responsibility for the environment and community, leading to meaningful learning by doing for others. </a:t>
            </a:r>
          </a:p>
          <a:p>
            <a:pPr marL="114300" lvl="1" indent="288925" algn="l" rtl="0"/>
            <a:r>
              <a:rPr lang="en-US"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The idea of the project is simple: Preschool/kindergarten children undergo a valuable experiential learning journey (between 4-5 lesson plans, led by the kindergarten teacher), in which they will learn about giving, volunteering and social entrepreneurship, by collecting real "lost treasures" -- ten-agora coins.</a:t>
            </a:r>
          </a:p>
          <a:p>
            <a:pPr marL="114300" lvl="1" indent="288925" algn="l" rtl="0"/>
            <a:r>
              <a:rPr lang="en-US"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As part of this process, the class will together choose an organization or cause that is close to their heart, to which they would like to donate their treasures. At the end of the project, a truck from the Brinks company will arrive to collect the children's bags of coins and deliver them to the various organizations.</a:t>
            </a:r>
          </a:p>
          <a:p>
            <a:pPr marL="114300" lvl="1" indent="288925" algn="l" rtl="0"/>
            <a:r>
              <a:rPr lang="en-US"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 A kit with an educational plan and map will be provided directly to each kindergarten.</a:t>
            </a:r>
            <a:endParaRPr lang="en-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p:txBody>
      </p:sp>
      <p:grpSp>
        <p:nvGrpSpPr>
          <p:cNvPr id="10" name="Group 9">
            <a:extLst>
              <a:ext uri="{FF2B5EF4-FFF2-40B4-BE49-F238E27FC236}">
                <a16:creationId xmlns:a16="http://schemas.microsoft.com/office/drawing/2014/main" id="{92E27E8E-86E1-E0C7-86DA-F58989F58396}"/>
              </a:ext>
            </a:extLst>
          </p:cNvPr>
          <p:cNvGrpSpPr/>
          <p:nvPr/>
        </p:nvGrpSpPr>
        <p:grpSpPr>
          <a:xfrm>
            <a:off x="-113664" y="6410133"/>
            <a:ext cx="7862497" cy="451978"/>
            <a:chOff x="-116959" y="6457504"/>
            <a:chExt cx="7862497" cy="594107"/>
          </a:xfrm>
        </p:grpSpPr>
        <p:sp>
          <p:nvSpPr>
            <p:cNvPr id="11" name="Rectangle: Rounded Corners 10">
              <a:extLst>
                <a:ext uri="{FF2B5EF4-FFF2-40B4-BE49-F238E27FC236}">
                  <a16:creationId xmlns:a16="http://schemas.microsoft.com/office/drawing/2014/main" id="{4F350A33-9FB4-6451-414F-C711F43AE4A5}"/>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48433881-EDB3-5BD4-FBAF-3A4AFC84872F}"/>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pic>
        <p:nvPicPr>
          <p:cNvPr id="1026" name="x_x_m_5774986619242120726_x0000_i1026" descr="IMG_7219 2.JPG">
            <a:extLst>
              <a:ext uri="{FF2B5EF4-FFF2-40B4-BE49-F238E27FC236}">
                <a16:creationId xmlns:a16="http://schemas.microsoft.com/office/drawing/2014/main" id="{C4AD8136-F86C-A5D9-AE36-E651E889E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2" y="400500"/>
            <a:ext cx="5989313" cy="59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860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0">
            <a:extLst>
              <a:ext uri="{FF2B5EF4-FFF2-40B4-BE49-F238E27FC236}">
                <a16:creationId xmlns:a16="http://schemas.microsoft.com/office/drawing/2014/main" id="{0FCE35E9-2A3B-9E2C-F74B-5BC27AF771C6}"/>
              </a:ext>
            </a:extLst>
          </p:cNvPr>
          <p:cNvSpPr txBox="1"/>
          <p:nvPr/>
        </p:nvSpPr>
        <p:spPr>
          <a:xfrm>
            <a:off x="10040" y="4395550"/>
            <a:ext cx="12192000" cy="1938992"/>
          </a:xfrm>
          <a:prstGeom prst="rect">
            <a:avLst/>
          </a:prstGeom>
          <a:solidFill>
            <a:srgbClr val="FFF2CC"/>
          </a:solidFill>
        </p:spPr>
        <p:txBody>
          <a:bodyPr wrap="square" rtlCol="1">
            <a:spAutoFit/>
          </a:bodyPr>
          <a:lstStyle/>
          <a:p>
            <a:pPr marR="0" lvl="0" algn="l" rtl="0" fontAlgn="auto">
              <a:spcBef>
                <a:spcPts val="0"/>
              </a:spcBef>
              <a:spcAft>
                <a:spcPts val="0"/>
              </a:spcAft>
              <a:buClr>
                <a:srgbClr val="FFC000"/>
              </a:buClr>
              <a:buSzTx/>
              <a:tabLst/>
              <a:defRPr/>
            </a:pP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In summary, the contributions of the trainings were directly related to work processes in the anchor municipalities and to improving familiarity with Urban95:</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rtl="0" fontAlgn="auto">
              <a:spcBef>
                <a:spcPts val="0"/>
              </a:spcBef>
              <a:spcAft>
                <a:spcPts val="0"/>
              </a:spcAft>
              <a:buClr>
                <a:srgbClr val="FFC000"/>
              </a:buClr>
              <a:buSzTx/>
              <a:buFontTx/>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The main contribution to participants from the audience of the creators of the built environment was in </a:t>
            </a: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becoming familiar with the program and its impacts</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 especially given that two-thirds of them were not familiar with the program prior to the training.</a:t>
            </a:r>
          </a:p>
          <a:p>
            <a:pPr marL="285750" marR="0" lvl="0" indent="-285750" algn="l" rtl="0" fontAlgn="auto">
              <a:spcBef>
                <a:spcPts val="0"/>
              </a:spcBef>
              <a:spcAft>
                <a:spcPts val="0"/>
              </a:spcAft>
              <a:buClr>
                <a:srgbClr val="FFC000"/>
              </a:buClr>
              <a:buSzTx/>
              <a:buFontTx/>
              <a:buChar char="█"/>
              <a:tabLst/>
              <a:defRPr/>
            </a:pP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Officials in anchor municipalities primarily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benefitted from the trainings terms of being inspired and motivated to implement ideas in the spirit of the program, and gaining new professional knowledge relevant to their work. They strongly expected to use the tools they acquired in their work in the next six months.</a:t>
            </a:r>
          </a:p>
          <a:p>
            <a:pPr marL="285750" marR="0" lvl="0" indent="-285750" algn="l" rtl="0" fontAlgn="auto">
              <a:spcBef>
                <a:spcPts val="0"/>
              </a:spcBef>
              <a:spcAft>
                <a:spcPts val="0"/>
              </a:spcAft>
              <a:buClr>
                <a:srgbClr val="FFC000"/>
              </a:buClr>
              <a:buSzTx/>
              <a:buFontTx/>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In the regular trainings and the leadership training, </a:t>
            </a: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the municipal teams said they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benefitted to a large extent in terms of receiving relevant knowledge and practical tools, which they expected to use in the near future.</a:t>
            </a:r>
          </a:p>
          <a:p>
            <a:pPr marL="285750" marR="0" lvl="0" indent="-285750" algn="l" rtl="0" fontAlgn="auto">
              <a:spcBef>
                <a:spcPts val="0"/>
              </a:spcBef>
              <a:spcAft>
                <a:spcPts val="0"/>
              </a:spcAft>
              <a:buClr>
                <a:srgbClr val="FFC000"/>
              </a:buClr>
              <a:buSzTx/>
              <a:buFontTx/>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In 2022, the professional trainings provided only a partial response to the issues of: learning from colleagues, and opportunities to create new collaborations and connections, (as compared to 2021, when the contribution to these aspects was rated higher). However, among respondents for whom opportunities for collaborations became possible during the 2022 trainings, these were reported to a large/very large extent.</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73" name="Rectangle 72">
            <a:extLst>
              <a:ext uri="{FF2B5EF4-FFF2-40B4-BE49-F238E27FC236}">
                <a16:creationId xmlns:a16="http://schemas.microsoft.com/office/drawing/2014/main" id="{AE947A0B-83B1-4EDF-98CA-FE50F5F3305C}"/>
              </a:ext>
            </a:extLst>
          </p:cNvPr>
          <p:cNvSpPr/>
          <p:nvPr/>
        </p:nvSpPr>
        <p:spPr>
          <a:xfrm>
            <a:off x="2843604" y="923642"/>
            <a:ext cx="7314166" cy="2914319"/>
          </a:xfrm>
          <a:prstGeom prst="rect">
            <a:avLst/>
          </a:prstGeom>
          <a:gradFill flip="none" rotWithShape="1">
            <a:gsLst>
              <a:gs pos="0">
                <a:srgbClr val="E4E0CA"/>
              </a:gs>
              <a:gs pos="100000">
                <a:srgbClr val="67A4B5"/>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8D5962D9-A16D-FEE0-647C-C42CA03A98F2}"/>
              </a:ext>
            </a:extLst>
          </p:cNvPr>
          <p:cNvSpPr txBox="1"/>
          <p:nvPr/>
        </p:nvSpPr>
        <p:spPr>
          <a:xfrm>
            <a:off x="0" y="0"/>
            <a:ext cx="12192000" cy="415883"/>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15000"/>
              </a:lnSpc>
              <a:spcBef>
                <a:spcPts val="0"/>
              </a:spcBef>
              <a:spcAft>
                <a:spcPts val="600"/>
              </a:spcAft>
              <a:buClrTx/>
              <a:buSzTx/>
              <a:buFontTx/>
              <a:buNone/>
              <a:tabLst/>
              <a:defRPr/>
            </a:pPr>
            <a:r>
              <a:rPr kumimoji="0" lang="he-IL" sz="2000" b="1"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סיכום</a:t>
            </a:r>
            <a:r>
              <a:rPr lang="he-IL" sz="2000" dirty="0">
                <a:solidFill>
                  <a:prstClr val="white"/>
                </a:solidFill>
                <a:latin typeface="Segoe UI" panose="020B0502040204020203" pitchFamily="34" charset="0"/>
                <a:ea typeface="Tahoma" panose="020B0604030504040204" pitchFamily="34" charset="0"/>
                <a:cs typeface="Segoe UI" panose="020B0502040204020203" pitchFamily="34" charset="0"/>
              </a:rPr>
              <a:t>:</a:t>
            </a:r>
            <a:r>
              <a:rPr kumimoji="0" lang="he-IL" sz="2000" b="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 השוואה בין סוגי ההכשרות</a:t>
            </a:r>
            <a:endParaRPr kumimoji="0" lang="he-IL" b="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58" name="Rectangle 57">
            <a:extLst>
              <a:ext uri="{FF2B5EF4-FFF2-40B4-BE49-F238E27FC236}">
                <a16:creationId xmlns:a16="http://schemas.microsoft.com/office/drawing/2014/main" id="{C8D23CE9-8341-45FC-A38D-EFE0B7FD8118}"/>
              </a:ext>
            </a:extLst>
          </p:cNvPr>
          <p:cNvSpPr/>
          <p:nvPr/>
        </p:nvSpPr>
        <p:spPr>
          <a:xfrm>
            <a:off x="10186010" y="923643"/>
            <a:ext cx="1916609" cy="670651"/>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ידע מקצועי חדש, הרלוונטי לעבודתי</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Rectangle 58">
            <a:extLst>
              <a:ext uri="{FF2B5EF4-FFF2-40B4-BE49-F238E27FC236}">
                <a16:creationId xmlns:a16="http://schemas.microsoft.com/office/drawing/2014/main" id="{5BA58121-A995-4450-9050-303842121644}"/>
              </a:ext>
            </a:extLst>
          </p:cNvPr>
          <p:cNvSpPr/>
          <p:nvPr/>
        </p:nvSpPr>
        <p:spPr>
          <a:xfrm>
            <a:off x="10192778" y="1671775"/>
            <a:ext cx="1909841" cy="664677"/>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פרקטיקות ו/או כלים מעשיים </a:t>
            </a:r>
            <a:r>
              <a:rPr kumimoji="0" lang="he-IL" sz="12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שאוכל להשתמש בהם בעבודתי</a:t>
            </a:r>
          </a:p>
        </p:txBody>
      </p:sp>
      <p:sp>
        <p:nvSpPr>
          <p:cNvPr id="61" name="Rectangle 60">
            <a:extLst>
              <a:ext uri="{FF2B5EF4-FFF2-40B4-BE49-F238E27FC236}">
                <a16:creationId xmlns:a16="http://schemas.microsoft.com/office/drawing/2014/main" id="{B43070BB-5A39-4317-B27C-E4905D9BAE3E}"/>
              </a:ext>
            </a:extLst>
          </p:cNvPr>
          <p:cNvSpPr/>
          <p:nvPr/>
        </p:nvSpPr>
        <p:spPr>
          <a:xfrm>
            <a:off x="10192778" y="2404939"/>
            <a:ext cx="1918523" cy="664677"/>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כלים וידע שישמשו אותי בעבודתי בפועל</a:t>
            </a:r>
            <a:r>
              <a:rPr kumimoji="0" lang="he-IL" sz="12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בחצי השנה הקרובה</a:t>
            </a:r>
          </a:p>
        </p:txBody>
      </p:sp>
      <p:sp>
        <p:nvSpPr>
          <p:cNvPr id="64" name="Rectangle 63">
            <a:extLst>
              <a:ext uri="{FF2B5EF4-FFF2-40B4-BE49-F238E27FC236}">
                <a16:creationId xmlns:a16="http://schemas.microsoft.com/office/drawing/2014/main" id="{1FADEEA9-AF02-4E1C-8F1F-B64A5FB23022}"/>
              </a:ext>
            </a:extLst>
          </p:cNvPr>
          <p:cNvSpPr/>
          <p:nvPr/>
        </p:nvSpPr>
        <p:spPr>
          <a:xfrm>
            <a:off x="10194714" y="3150317"/>
            <a:ext cx="1918523" cy="686984"/>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e-IL" sz="1200" b="1" dirty="0">
                <a:solidFill>
                  <a:prstClr val="black"/>
                </a:solidFill>
                <a:latin typeface="Segoe UI" panose="020B0502040204020203" pitchFamily="34" charset="0"/>
                <a:ea typeface="Tahoma" panose="020B0604030504040204" pitchFamily="34" charset="0"/>
                <a:cs typeface="Segoe UI" panose="020B0502040204020203" pitchFamily="34" charset="0"/>
              </a:rPr>
              <a:t>הזדמנויות חדשות לממשקי עבודה משותפים עם גורמים חדשים</a:t>
            </a:r>
          </a:p>
        </p:txBody>
      </p:sp>
      <p:cxnSp>
        <p:nvCxnSpPr>
          <p:cNvPr id="67" name="Straight Connector 66">
            <a:extLst>
              <a:ext uri="{FF2B5EF4-FFF2-40B4-BE49-F238E27FC236}">
                <a16:creationId xmlns:a16="http://schemas.microsoft.com/office/drawing/2014/main" id="{96160C7C-85B2-497C-A929-89C32F8512C1}"/>
              </a:ext>
            </a:extLst>
          </p:cNvPr>
          <p:cNvCxnSpPr/>
          <p:nvPr/>
        </p:nvCxnSpPr>
        <p:spPr>
          <a:xfrm flipH="1">
            <a:off x="1038045" y="1640286"/>
            <a:ext cx="9175143"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B956BCE-8982-4B58-96BD-225BE1FD90F5}"/>
              </a:ext>
            </a:extLst>
          </p:cNvPr>
          <p:cNvCxnSpPr>
            <a:cxnSpLocks/>
          </p:cNvCxnSpPr>
          <p:nvPr/>
        </p:nvCxnSpPr>
        <p:spPr>
          <a:xfrm flipH="1" flipV="1">
            <a:off x="1050181" y="2358410"/>
            <a:ext cx="9125529" cy="12459"/>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3">
            <a:extLst>
              <a:ext uri="{FF2B5EF4-FFF2-40B4-BE49-F238E27FC236}">
                <a16:creationId xmlns:a16="http://schemas.microsoft.com/office/drawing/2014/main" id="{D172B50A-87AB-F3A8-A135-FBD0B09516DC}"/>
              </a:ext>
            </a:extLst>
          </p:cNvPr>
          <p:cNvCxnSpPr>
            <a:cxnSpLocks/>
          </p:cNvCxnSpPr>
          <p:nvPr/>
        </p:nvCxnSpPr>
        <p:spPr>
          <a:xfrm flipH="1">
            <a:off x="1073972" y="3104137"/>
            <a:ext cx="9118804"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Rounded Corners 2">
            <a:extLst>
              <a:ext uri="{FF2B5EF4-FFF2-40B4-BE49-F238E27FC236}">
                <a16:creationId xmlns:a16="http://schemas.microsoft.com/office/drawing/2014/main" id="{6A029A07-088E-CB1B-2632-6686D667F711}"/>
              </a:ext>
            </a:extLst>
          </p:cNvPr>
          <p:cNvSpPr/>
          <p:nvPr/>
        </p:nvSpPr>
        <p:spPr>
          <a:xfrm>
            <a:off x="6106040" y="969352"/>
            <a:ext cx="926402" cy="3008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60%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 name="Rectangle: Rounded Corners 38">
            <a:extLst>
              <a:ext uri="{FF2B5EF4-FFF2-40B4-BE49-F238E27FC236}">
                <a16:creationId xmlns:a16="http://schemas.microsoft.com/office/drawing/2014/main" id="{7B93712D-68AA-6BDE-6F3E-A7F3603500E7}"/>
              </a:ext>
            </a:extLst>
          </p:cNvPr>
          <p:cNvSpPr/>
          <p:nvPr/>
        </p:nvSpPr>
        <p:spPr>
          <a:xfrm>
            <a:off x="2907741" y="1047940"/>
            <a:ext cx="1044000" cy="4846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a:t>
            </a:r>
            <a:r>
              <a:rPr lang="he-IL" sz="1000" dirty="0">
                <a:solidFill>
                  <a:prstClr val="white"/>
                </a:solidFill>
                <a:latin typeface="Segoe UI" panose="020B0502040204020203" pitchFamily="34" charset="0"/>
                <a:cs typeface="Segoe UI" panose="020B0502040204020203" pitchFamily="34" charset="0"/>
              </a:rPr>
              <a:t>: 94%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Rectangle: Rounded Corners 37">
            <a:extLst>
              <a:ext uri="{FF2B5EF4-FFF2-40B4-BE49-F238E27FC236}">
                <a16:creationId xmlns:a16="http://schemas.microsoft.com/office/drawing/2014/main" id="{DE4430C1-21D8-96F6-2321-4557AB8E4946}"/>
              </a:ext>
            </a:extLst>
          </p:cNvPr>
          <p:cNvSpPr/>
          <p:nvPr/>
        </p:nvSpPr>
        <p:spPr>
          <a:xfrm>
            <a:off x="4176589" y="938286"/>
            <a:ext cx="1044000" cy="3134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76%</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 name="Rectangle: Rounded Corners 36">
            <a:extLst>
              <a:ext uri="{FF2B5EF4-FFF2-40B4-BE49-F238E27FC236}">
                <a16:creationId xmlns:a16="http://schemas.microsoft.com/office/drawing/2014/main" id="{3E0BB367-E967-AFDD-44A1-DEFCB6488A16}"/>
              </a:ext>
            </a:extLst>
          </p:cNvPr>
          <p:cNvSpPr/>
          <p:nvPr/>
        </p:nvSpPr>
        <p:spPr>
          <a:xfrm>
            <a:off x="4880471" y="1273175"/>
            <a:ext cx="1044000" cy="303946"/>
          </a:xfrm>
          <a:prstGeom prst="roundRect">
            <a:avLst/>
          </a:prstGeom>
          <a:solidFill>
            <a:schemeClr val="accent2">
              <a:lumMod val="75000"/>
            </a:schemeClr>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הכשרת מנהיגות: 71%   </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2" name="Rectangle: Rounded Corners 36">
            <a:extLst>
              <a:ext uri="{FF2B5EF4-FFF2-40B4-BE49-F238E27FC236}">
                <a16:creationId xmlns:a16="http://schemas.microsoft.com/office/drawing/2014/main" id="{89515E21-F4D0-E23F-149F-3C6FDBBCE9EC}"/>
              </a:ext>
            </a:extLst>
          </p:cNvPr>
          <p:cNvSpPr/>
          <p:nvPr/>
        </p:nvSpPr>
        <p:spPr>
          <a:xfrm>
            <a:off x="8508433" y="1018035"/>
            <a:ext cx="711200" cy="532059"/>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33%</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3" name="Rectangle: Rounded Corners 38">
            <a:extLst>
              <a:ext uri="{FF2B5EF4-FFF2-40B4-BE49-F238E27FC236}">
                <a16:creationId xmlns:a16="http://schemas.microsoft.com/office/drawing/2014/main" id="{AAA5BBD5-1567-F9BE-BF10-4FA568437845}"/>
              </a:ext>
            </a:extLst>
          </p:cNvPr>
          <p:cNvSpPr/>
          <p:nvPr/>
        </p:nvSpPr>
        <p:spPr>
          <a:xfrm>
            <a:off x="3908336" y="2034004"/>
            <a:ext cx="2046878" cy="2062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78%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4" name="Rectangle: Rounded Corners 37">
            <a:extLst>
              <a:ext uri="{FF2B5EF4-FFF2-40B4-BE49-F238E27FC236}">
                <a16:creationId xmlns:a16="http://schemas.microsoft.com/office/drawing/2014/main" id="{B9B3F71D-254E-159D-31E3-EFF4642FD5D6}"/>
              </a:ext>
            </a:extLst>
          </p:cNvPr>
          <p:cNvSpPr/>
          <p:nvPr/>
        </p:nvSpPr>
        <p:spPr>
          <a:xfrm>
            <a:off x="3820855" y="1759272"/>
            <a:ext cx="1333951" cy="2264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79%</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32" name="Rectangle: Rounded Corners 36">
            <a:extLst>
              <a:ext uri="{FF2B5EF4-FFF2-40B4-BE49-F238E27FC236}">
                <a16:creationId xmlns:a16="http://schemas.microsoft.com/office/drawing/2014/main" id="{5F1C954E-21B3-2BAE-3C3C-AA468DF1D37A}"/>
              </a:ext>
            </a:extLst>
          </p:cNvPr>
          <p:cNvSpPr/>
          <p:nvPr/>
        </p:nvSpPr>
        <p:spPr>
          <a:xfrm>
            <a:off x="5438297" y="1756076"/>
            <a:ext cx="1406202" cy="223999"/>
          </a:xfrm>
          <a:prstGeom prst="roundRect">
            <a:avLst/>
          </a:prstGeom>
          <a:solidFill>
            <a:schemeClr val="accent2">
              <a:lumMod val="75000"/>
            </a:schemeClr>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הכשרת מנהיגות: 68%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2" name="Rectangle: Rounded Corners 2">
            <a:extLst>
              <a:ext uri="{FF2B5EF4-FFF2-40B4-BE49-F238E27FC236}">
                <a16:creationId xmlns:a16="http://schemas.microsoft.com/office/drawing/2014/main" id="{E685BA4B-D4D8-CDC6-2A6C-6B932BF4A041}"/>
              </a:ext>
            </a:extLst>
          </p:cNvPr>
          <p:cNvSpPr/>
          <p:nvPr/>
        </p:nvSpPr>
        <p:spPr>
          <a:xfrm>
            <a:off x="7841129" y="1710593"/>
            <a:ext cx="652532" cy="5867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40%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3" name="Rectangle: Rounded Corners 36">
            <a:extLst>
              <a:ext uri="{FF2B5EF4-FFF2-40B4-BE49-F238E27FC236}">
                <a16:creationId xmlns:a16="http://schemas.microsoft.com/office/drawing/2014/main" id="{4911494C-7E9C-04F5-9901-76A1C9B135B9}"/>
              </a:ext>
            </a:extLst>
          </p:cNvPr>
          <p:cNvSpPr/>
          <p:nvPr/>
        </p:nvSpPr>
        <p:spPr>
          <a:xfrm>
            <a:off x="8521901" y="1743372"/>
            <a:ext cx="697732" cy="520569"/>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33%</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4" name="Rectangle: Rounded Corners 2">
            <a:extLst>
              <a:ext uri="{FF2B5EF4-FFF2-40B4-BE49-F238E27FC236}">
                <a16:creationId xmlns:a16="http://schemas.microsoft.com/office/drawing/2014/main" id="{0787C8E2-5140-40B0-6B92-9CC68203AD3D}"/>
              </a:ext>
            </a:extLst>
          </p:cNvPr>
          <p:cNvSpPr/>
          <p:nvPr/>
        </p:nvSpPr>
        <p:spPr>
          <a:xfrm>
            <a:off x="7527098" y="2573531"/>
            <a:ext cx="909885" cy="3657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45%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5" name="Rectangle: Rounded Corners 38">
            <a:extLst>
              <a:ext uri="{FF2B5EF4-FFF2-40B4-BE49-F238E27FC236}">
                <a16:creationId xmlns:a16="http://schemas.microsoft.com/office/drawing/2014/main" id="{D5B2516E-3DE8-011A-ABF6-8BF32FF3630F}"/>
              </a:ext>
            </a:extLst>
          </p:cNvPr>
          <p:cNvSpPr/>
          <p:nvPr/>
        </p:nvSpPr>
        <p:spPr>
          <a:xfrm>
            <a:off x="3442154" y="2501205"/>
            <a:ext cx="1019175" cy="50007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83%</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6" name="Rectangle: Rounded Corners 37">
            <a:extLst>
              <a:ext uri="{FF2B5EF4-FFF2-40B4-BE49-F238E27FC236}">
                <a16:creationId xmlns:a16="http://schemas.microsoft.com/office/drawing/2014/main" id="{8404DD66-5E17-78DD-445C-EF9F9488EBF0}"/>
              </a:ext>
            </a:extLst>
          </p:cNvPr>
          <p:cNvSpPr/>
          <p:nvPr/>
        </p:nvSpPr>
        <p:spPr>
          <a:xfrm>
            <a:off x="4683556" y="2540874"/>
            <a:ext cx="718915" cy="4499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70%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7" name="Rectangle: Rounded Corners 36">
            <a:extLst>
              <a:ext uri="{FF2B5EF4-FFF2-40B4-BE49-F238E27FC236}">
                <a16:creationId xmlns:a16="http://schemas.microsoft.com/office/drawing/2014/main" id="{95268B4C-3014-30D1-C382-6EC9A63A6722}"/>
              </a:ext>
            </a:extLst>
          </p:cNvPr>
          <p:cNvSpPr/>
          <p:nvPr/>
        </p:nvSpPr>
        <p:spPr>
          <a:xfrm>
            <a:off x="5598665" y="2497617"/>
            <a:ext cx="718915" cy="518376"/>
          </a:xfrm>
          <a:prstGeom prst="roundRect">
            <a:avLst/>
          </a:prstGeom>
          <a:solidFill>
            <a:schemeClr val="accent2">
              <a:lumMod val="75000"/>
            </a:schemeClr>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הכשרת מנהיגות: 62%</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8" name="Rectangle: Rounded Corners 36">
            <a:extLst>
              <a:ext uri="{FF2B5EF4-FFF2-40B4-BE49-F238E27FC236}">
                <a16:creationId xmlns:a16="http://schemas.microsoft.com/office/drawing/2014/main" id="{40259114-15FD-612C-CFF5-0D159CF161C7}"/>
              </a:ext>
            </a:extLst>
          </p:cNvPr>
          <p:cNvSpPr/>
          <p:nvPr/>
        </p:nvSpPr>
        <p:spPr>
          <a:xfrm>
            <a:off x="6356858" y="2497309"/>
            <a:ext cx="745776" cy="507870"/>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58%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9" name="Rectangle: Rounded Corners 2">
            <a:extLst>
              <a:ext uri="{FF2B5EF4-FFF2-40B4-BE49-F238E27FC236}">
                <a16:creationId xmlns:a16="http://schemas.microsoft.com/office/drawing/2014/main" id="{A0CC2BEC-6B55-24E5-5C82-0C3DA5AE6274}"/>
              </a:ext>
            </a:extLst>
          </p:cNvPr>
          <p:cNvSpPr/>
          <p:nvPr/>
        </p:nvSpPr>
        <p:spPr>
          <a:xfrm>
            <a:off x="4698589" y="3552609"/>
            <a:ext cx="1507932" cy="1835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70%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0" name="Rectangle: Rounded Corners 38">
            <a:extLst>
              <a:ext uri="{FF2B5EF4-FFF2-40B4-BE49-F238E27FC236}">
                <a16:creationId xmlns:a16="http://schemas.microsoft.com/office/drawing/2014/main" id="{D5E4CBBF-9A4A-9B02-1AD1-D9E9A172C107}"/>
              </a:ext>
            </a:extLst>
          </p:cNvPr>
          <p:cNvSpPr/>
          <p:nvPr/>
        </p:nvSpPr>
        <p:spPr>
          <a:xfrm>
            <a:off x="4619100" y="3179841"/>
            <a:ext cx="1258897" cy="3371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72%</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1" name="Rectangle: Rounded Corners 37">
            <a:extLst>
              <a:ext uri="{FF2B5EF4-FFF2-40B4-BE49-F238E27FC236}">
                <a16:creationId xmlns:a16="http://schemas.microsoft.com/office/drawing/2014/main" id="{D3F32DBE-97A9-0CFC-EC0D-BB28CA23A160}"/>
              </a:ext>
            </a:extLst>
          </p:cNvPr>
          <p:cNvSpPr/>
          <p:nvPr/>
        </p:nvSpPr>
        <p:spPr>
          <a:xfrm>
            <a:off x="6999601" y="3229858"/>
            <a:ext cx="709389" cy="48214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50%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2" name="Rectangle: Rounded Corners 36">
            <a:extLst>
              <a:ext uri="{FF2B5EF4-FFF2-40B4-BE49-F238E27FC236}">
                <a16:creationId xmlns:a16="http://schemas.microsoft.com/office/drawing/2014/main" id="{3C083403-ADCF-8D9B-9555-0A0D71B44A71}"/>
              </a:ext>
            </a:extLst>
          </p:cNvPr>
          <p:cNvSpPr/>
          <p:nvPr/>
        </p:nvSpPr>
        <p:spPr>
          <a:xfrm>
            <a:off x="8930545" y="3217058"/>
            <a:ext cx="709389" cy="505689"/>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25%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CA669AD0-F1BE-82E9-43C1-9E6682DAF47E}"/>
              </a:ext>
            </a:extLst>
          </p:cNvPr>
          <p:cNvSpPr txBox="1"/>
          <p:nvPr/>
        </p:nvSpPr>
        <p:spPr>
          <a:xfrm>
            <a:off x="190500" y="461594"/>
            <a:ext cx="9860280" cy="261610"/>
          </a:xfrm>
          <a:prstGeom prst="rect">
            <a:avLst/>
          </a:prstGeom>
          <a:noFill/>
        </p:spPr>
        <p:txBody>
          <a:bodyPr wrap="square">
            <a:spAutoFit/>
          </a:bodyPr>
          <a:lstStyle/>
          <a:p>
            <a:pPr algn="l" rtl="0"/>
            <a:r>
              <a:rPr kumimoji="0" lang="en-US" sz="1100" b="1"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rPr>
              <a:t>To what extent were you satisfied with the training? (Only the percentage of respondents answering to a large/very large extent is shown)</a:t>
            </a:r>
            <a:endParaRPr lang="en-IL" sz="1100" dirty="0">
              <a:latin typeface="Segoe UI" panose="020B0502040204020203" pitchFamily="34" charset="0"/>
              <a:cs typeface="Segoe UI" panose="020B0502040204020203" pitchFamily="34" charset="0"/>
            </a:endParaRPr>
          </a:p>
        </p:txBody>
      </p:sp>
      <p:sp>
        <p:nvSpPr>
          <p:cNvPr id="15" name="תיבת טקסט 34">
            <a:extLst>
              <a:ext uri="{FF2B5EF4-FFF2-40B4-BE49-F238E27FC236}">
                <a16:creationId xmlns:a16="http://schemas.microsoft.com/office/drawing/2014/main" id="{8FDE9120-A2A0-CC95-08B3-E428AEBD741F}"/>
              </a:ext>
            </a:extLst>
          </p:cNvPr>
          <p:cNvSpPr txBox="1"/>
          <p:nvPr/>
        </p:nvSpPr>
        <p:spPr>
          <a:xfrm>
            <a:off x="9804839" y="691716"/>
            <a:ext cx="352931" cy="230832"/>
          </a:xfrm>
          <a:prstGeom prst="rect">
            <a:avLst/>
          </a:prstGeom>
          <a:noFill/>
          <a:ln>
            <a:solidFill>
              <a:srgbClr val="36636F"/>
            </a:solidFill>
          </a:ln>
        </p:spPr>
        <p:txBody>
          <a:bodyPr wrap="square" rtlCol="1">
            <a:spAutoFit/>
          </a:bodyPr>
          <a:lstStyle/>
          <a:p>
            <a:r>
              <a:rPr lang="he-IL" sz="900" dirty="0"/>
              <a:t>0%</a:t>
            </a:r>
          </a:p>
        </p:txBody>
      </p:sp>
      <p:sp>
        <p:nvSpPr>
          <p:cNvPr id="16" name="תיבת טקסט 35">
            <a:extLst>
              <a:ext uri="{FF2B5EF4-FFF2-40B4-BE49-F238E27FC236}">
                <a16:creationId xmlns:a16="http://schemas.microsoft.com/office/drawing/2014/main" id="{B3A0BADA-F8E9-ACE8-BB15-FC80ABA51F4F}"/>
              </a:ext>
            </a:extLst>
          </p:cNvPr>
          <p:cNvSpPr txBox="1"/>
          <p:nvPr/>
        </p:nvSpPr>
        <p:spPr>
          <a:xfrm>
            <a:off x="2838672" y="688188"/>
            <a:ext cx="482488" cy="230832"/>
          </a:xfrm>
          <a:prstGeom prst="rect">
            <a:avLst/>
          </a:prstGeom>
          <a:noFill/>
          <a:ln>
            <a:solidFill>
              <a:srgbClr val="36636F"/>
            </a:solidFill>
          </a:ln>
        </p:spPr>
        <p:txBody>
          <a:bodyPr wrap="square" rtlCol="1">
            <a:spAutoFit/>
          </a:bodyPr>
          <a:lstStyle/>
          <a:p>
            <a:r>
              <a:rPr lang="he-IL" sz="900" dirty="0"/>
              <a:t>100%</a:t>
            </a:r>
          </a:p>
        </p:txBody>
      </p:sp>
      <p:sp>
        <p:nvSpPr>
          <p:cNvPr id="17" name="Rectangle 16">
            <a:extLst>
              <a:ext uri="{FF2B5EF4-FFF2-40B4-BE49-F238E27FC236}">
                <a16:creationId xmlns:a16="http://schemas.microsoft.com/office/drawing/2014/main" id="{A2D46F24-4712-B2AD-7D96-15F131995738}"/>
              </a:ext>
            </a:extLst>
          </p:cNvPr>
          <p:cNvSpPr/>
          <p:nvPr/>
        </p:nvSpPr>
        <p:spPr>
          <a:xfrm>
            <a:off x="-4305" y="3146985"/>
            <a:ext cx="3325466" cy="695597"/>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In response to the multiple choice question, all the target audiences said that the training made a relatively low contribution to creating new collaborations. However, the more heterogeneous target audiences said they experienced this aspect to a large/very large extent.</a:t>
            </a:r>
          </a:p>
        </p:txBody>
      </p:sp>
      <p:sp>
        <p:nvSpPr>
          <p:cNvPr id="18" name="Rectangle 17">
            <a:extLst>
              <a:ext uri="{FF2B5EF4-FFF2-40B4-BE49-F238E27FC236}">
                <a16:creationId xmlns:a16="http://schemas.microsoft.com/office/drawing/2014/main" id="{1847C3A2-B863-F3B8-C454-35E2FB0A16D6}"/>
              </a:ext>
            </a:extLst>
          </p:cNvPr>
          <p:cNvSpPr/>
          <p:nvPr/>
        </p:nvSpPr>
        <p:spPr>
          <a:xfrm>
            <a:off x="-9057" y="922161"/>
            <a:ext cx="2988663" cy="686011"/>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Segoe UI" panose="020B0502040204020203" pitchFamily="34" charset="0"/>
                <a:cs typeface="Segoe UI" panose="020B0502040204020203" pitchFamily="34" charset="0"/>
              </a:rPr>
              <a:t>T</a:t>
            </a:r>
            <a:r>
              <a:rPr kumimoji="0" lang="en-US" sz="9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he content transmitted in the trainings was particularly relevant for officials in the anchor municipalities. The same is true for the municipal teams, especially in comparison to last year – the content has been refined.  </a:t>
            </a:r>
          </a:p>
        </p:txBody>
      </p:sp>
      <p:sp>
        <p:nvSpPr>
          <p:cNvPr id="19" name="Rectangle 18">
            <a:extLst>
              <a:ext uri="{FF2B5EF4-FFF2-40B4-BE49-F238E27FC236}">
                <a16:creationId xmlns:a16="http://schemas.microsoft.com/office/drawing/2014/main" id="{266D4046-0A68-A446-A179-3605A80F8DD3}"/>
              </a:ext>
            </a:extLst>
          </p:cNvPr>
          <p:cNvSpPr/>
          <p:nvPr/>
        </p:nvSpPr>
        <p:spPr>
          <a:xfrm>
            <a:off x="-4837" y="1675063"/>
            <a:ext cx="2882449" cy="648000"/>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The teams of the anchor municipalities (the leadership team and those with other positions) reported that they received useful tools and methods in the 2022 trainings to a large extent; with a significant increase as compared to last year.</a:t>
            </a:r>
          </a:p>
        </p:txBody>
      </p:sp>
      <p:sp>
        <p:nvSpPr>
          <p:cNvPr id="20" name="Rectangle 19">
            <a:extLst>
              <a:ext uri="{FF2B5EF4-FFF2-40B4-BE49-F238E27FC236}">
                <a16:creationId xmlns:a16="http://schemas.microsoft.com/office/drawing/2014/main" id="{4EC6D302-29D4-0A92-4CCE-E64144274B7C}"/>
              </a:ext>
            </a:extLst>
          </p:cNvPr>
          <p:cNvSpPr/>
          <p:nvPr/>
        </p:nvSpPr>
        <p:spPr>
          <a:xfrm>
            <a:off x="-9058" y="2372350"/>
            <a:ext cx="3395793" cy="643629"/>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The teams of the anchor municipalities (the leadership team and those with other positions) were more likely to say they </a:t>
            </a:r>
            <a:r>
              <a:rPr lang="en-US" sz="900" dirty="0">
                <a:solidFill>
                  <a:schemeClr val="bg1"/>
                </a:solidFill>
                <a:latin typeface="Segoe UI" panose="020B0502040204020203" pitchFamily="34" charset="0"/>
                <a:cs typeface="Segoe UI" panose="020B0502040204020203" pitchFamily="34" charset="0"/>
              </a:rPr>
              <a:t>acquired </a:t>
            </a:r>
            <a:r>
              <a:rPr kumimoji="0" lang="en-US" sz="9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knowledge and tools that will be used in their work to a great extent, as compared to the audience of creators of the built environment.</a:t>
            </a:r>
          </a:p>
        </p:txBody>
      </p:sp>
      <p:grpSp>
        <p:nvGrpSpPr>
          <p:cNvPr id="11" name="Group 10">
            <a:extLst>
              <a:ext uri="{FF2B5EF4-FFF2-40B4-BE49-F238E27FC236}">
                <a16:creationId xmlns:a16="http://schemas.microsoft.com/office/drawing/2014/main" id="{9DAD04FE-9712-55E9-FC6A-DBFF977836B2}"/>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D48E48A1-3C86-AF85-0DAE-6EDAA12E24B3}"/>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1" name="Rectangle: Rounded Corners 20">
              <a:extLst>
                <a:ext uri="{FF2B5EF4-FFF2-40B4-BE49-F238E27FC236}">
                  <a16:creationId xmlns:a16="http://schemas.microsoft.com/office/drawing/2014/main" id="{A01CF478-C481-1D76-B439-395767D4E587}"/>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1244422073"/>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342163F-061E-3485-9D38-C728FD488A0F}"/>
              </a:ext>
            </a:extLst>
          </p:cNvPr>
          <p:cNvSpPr/>
          <p:nvPr/>
        </p:nvSpPr>
        <p:spPr>
          <a:xfrm>
            <a:off x="-53388" y="308565"/>
            <a:ext cx="6094640" cy="64631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11860247" y="6528315"/>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15883"/>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15000"/>
              </a:lnSpc>
              <a:spcBef>
                <a:spcPts val="0"/>
              </a:spcBef>
              <a:spcAft>
                <a:spcPts val="600"/>
              </a:spcAft>
              <a:buClrTx/>
              <a:buSzTx/>
              <a:buFontTx/>
              <a:buNone/>
              <a:tabLst/>
              <a:defRPr/>
            </a:pPr>
            <a:r>
              <a:rPr kumimoji="0" lang="he-IL" sz="2000" b="1"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סיכום: </a:t>
            </a:r>
            <a:r>
              <a:rPr kumimoji="0" lang="he-IL" sz="200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השוואה אל מול מדדי המודל הלוגי</a:t>
            </a:r>
          </a:p>
        </p:txBody>
      </p:sp>
      <p:grpSp>
        <p:nvGrpSpPr>
          <p:cNvPr id="3" name="Group 2">
            <a:extLst>
              <a:ext uri="{FF2B5EF4-FFF2-40B4-BE49-F238E27FC236}">
                <a16:creationId xmlns:a16="http://schemas.microsoft.com/office/drawing/2014/main" id="{97D67FEA-F65A-D2F3-38CC-20368CF0B59E}"/>
              </a:ext>
            </a:extLst>
          </p:cNvPr>
          <p:cNvGrpSpPr/>
          <p:nvPr/>
        </p:nvGrpSpPr>
        <p:grpSpPr>
          <a:xfrm>
            <a:off x="-113663" y="6410132"/>
            <a:ext cx="6468744" cy="545641"/>
            <a:chOff x="-116959" y="6457504"/>
            <a:chExt cx="7862497" cy="594107"/>
          </a:xfrm>
        </p:grpSpPr>
        <p:sp>
          <p:nvSpPr>
            <p:cNvPr id="10" name="Rectangle: Rounded Corners 9">
              <a:extLst>
                <a:ext uri="{FF2B5EF4-FFF2-40B4-BE49-F238E27FC236}">
                  <a16:creationId xmlns:a16="http://schemas.microsoft.com/office/drawing/2014/main" id="{F472BC38-CE8D-4503-7614-DD92229D561E}"/>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Rectangle: Rounded Corners 10">
              <a:extLst>
                <a:ext uri="{FF2B5EF4-FFF2-40B4-BE49-F238E27FC236}">
                  <a16:creationId xmlns:a16="http://schemas.microsoft.com/office/drawing/2014/main" id="{C65F28E0-54F2-42DA-84EB-D9053AEF7E3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8" name="מלבן מעוגל 10">
            <a:extLst>
              <a:ext uri="{FF2B5EF4-FFF2-40B4-BE49-F238E27FC236}">
                <a16:creationId xmlns:a16="http://schemas.microsoft.com/office/drawing/2014/main" id="{3518164E-658C-58A4-1D41-252C0C1DC81C}"/>
              </a:ext>
            </a:extLst>
          </p:cNvPr>
          <p:cNvSpPr/>
          <p:nvPr/>
        </p:nvSpPr>
        <p:spPr>
          <a:xfrm rot="4329447">
            <a:off x="6256213" y="1190364"/>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Rectangle 8">
            <a:extLst>
              <a:ext uri="{FF2B5EF4-FFF2-40B4-BE49-F238E27FC236}">
                <a16:creationId xmlns:a16="http://schemas.microsoft.com/office/drawing/2014/main" id="{B2F1A1DF-1AB0-FB28-CDAC-37048F43FD52}"/>
              </a:ext>
            </a:extLst>
          </p:cNvPr>
          <p:cNvSpPr/>
          <p:nvPr/>
        </p:nvSpPr>
        <p:spPr>
          <a:xfrm>
            <a:off x="6540599" y="1026167"/>
            <a:ext cx="5638709" cy="5663089"/>
          </a:xfrm>
          <a:prstGeom prst="rect">
            <a:avLst/>
          </a:prstGeom>
        </p:spPr>
        <p:txBody>
          <a:bodyPr wrap="square">
            <a:spAutoFit/>
          </a:bodyPr>
          <a:lstStyle/>
          <a:p>
            <a:pPr marL="0" lvl="1" algn="l" rtl="0">
              <a:spcBef>
                <a:spcPts val="1000"/>
              </a:spcBef>
              <a:spcAft>
                <a:spcPts val="600"/>
              </a:spcAft>
            </a:pPr>
            <a:r>
              <a:rPr lang="en-US" sz="1200" dirty="0">
                <a:latin typeface="Segoe UI" panose="020B0502040204020203" pitchFamily="34" charset="0"/>
                <a:ea typeface="Segoe UI Black" panose="020B0A02040204020203" pitchFamily="34" charset="0"/>
                <a:cs typeface="Segoe UI" panose="020B0502040204020203" pitchFamily="34" charset="0"/>
              </a:rPr>
              <a:t>As noted, one of the main activities in Urban95's national expansion plan is planning and implementing a training program for selected municipalities and offering seminars for creators of the built environment, in order to provide participants with knowledge and practical tools and to raise their awareness of the importance of early childhood in all life arenas.</a:t>
            </a:r>
          </a:p>
          <a:p>
            <a:pPr marL="0" lvl="1" algn="l" rtl="0">
              <a:spcBef>
                <a:spcPts val="1000"/>
              </a:spcBef>
              <a:spcAft>
                <a:spcPts val="600"/>
              </a:spcAft>
            </a:pPr>
            <a:r>
              <a:rPr lang="en-US" sz="1200" u="sng" dirty="0">
                <a:latin typeface="Segoe UI" panose="020B0502040204020203" pitchFamily="34" charset="0"/>
                <a:ea typeface="Segoe UI Black" panose="020B0A02040204020203" pitchFamily="34" charset="0"/>
                <a:cs typeface="Segoe UI" panose="020B0502040204020203" pitchFamily="34" charset="0"/>
              </a:rPr>
              <a:t>The measured outputs </a:t>
            </a:r>
            <a:r>
              <a:rPr lang="en-US" sz="1200" dirty="0">
                <a:latin typeface="Segoe UI" panose="020B0502040204020203" pitchFamily="34" charset="0"/>
                <a:ea typeface="Segoe UI Black" panose="020B0A02040204020203" pitchFamily="34" charset="0"/>
                <a:cs typeface="Segoe UI" panose="020B0502040204020203" pitchFamily="34" charset="0"/>
              </a:rPr>
              <a:t>include the officials’ participation and degree of satisfaction with the trainings and study days, according to the various indicators.</a:t>
            </a:r>
          </a:p>
          <a:p>
            <a:pPr marL="0" lvl="1" algn="l" rtl="0">
              <a:spcBef>
                <a:spcPts val="1000"/>
              </a:spcBef>
              <a:spcAft>
                <a:spcPts val="600"/>
              </a:spcAft>
            </a:pPr>
            <a:r>
              <a:rPr lang="en-US" sz="1200" dirty="0">
                <a:latin typeface="Segoe UI" panose="020B0502040204020203" pitchFamily="34" charset="0"/>
                <a:ea typeface="Segoe UI Black" panose="020B0A02040204020203" pitchFamily="34" charset="0"/>
                <a:cs typeface="Segoe UI" panose="020B0502040204020203" pitchFamily="34" charset="0"/>
              </a:rPr>
              <a:t>There is an expectation that participation in the trainings will lead to effective engagement of key stakeholders, the creation of inter-administrative collaborations, and the sharing of internal and external knowledge within the municipalities and between the municipality and the outside world.</a:t>
            </a:r>
          </a:p>
          <a:p>
            <a:pPr marL="0" lvl="1" algn="l" rtl="0">
              <a:lnSpc>
                <a:spcPct val="150000"/>
              </a:lnSpc>
              <a:spcBef>
                <a:spcPts val="1000"/>
              </a:spcBef>
              <a:spcAft>
                <a:spcPts val="600"/>
              </a:spcAft>
            </a:pPr>
            <a:r>
              <a:rPr lang="en-US" sz="1200" u="sng" dirty="0">
                <a:latin typeface="Segoe UI" panose="020B0502040204020203" pitchFamily="34" charset="0"/>
                <a:ea typeface="Segoe UI Black" panose="020B0A02040204020203" pitchFamily="34" charset="0"/>
                <a:cs typeface="Segoe UI" panose="020B0502040204020203" pitchFamily="34" charset="0"/>
              </a:rPr>
              <a:t>The short-to-medium term outcomes include:</a:t>
            </a:r>
          </a:p>
          <a:p>
            <a:pPr marL="171450" lvl="1" indent="-171450" algn="l" rtl="0">
              <a:spcBef>
                <a:spcPts val="1000"/>
              </a:spcBef>
              <a:spcAft>
                <a:spcPts val="600"/>
              </a:spcAft>
              <a:buFont typeface="Arial" panose="020B0604020202020204" pitchFamily="34" charset="0"/>
              <a:buChar char="•"/>
            </a:pPr>
            <a:r>
              <a:rPr lang="en-US" sz="1200" b="0" dirty="0">
                <a:effectLst/>
                <a:latin typeface="Segoe UI" panose="020B0502040204020203" pitchFamily="34" charset="0"/>
                <a:cs typeface="Segoe UI" panose="020B0502040204020203" pitchFamily="34" charset="0"/>
              </a:rPr>
              <a:t>Officials in the municipalities and the creators of the built environment gained knowledge and understanding regarding the needs of young children and their caregivers, the ability to find appropriate responses for meeting these needs, and awareness of potential planning constraints.</a:t>
            </a:r>
          </a:p>
          <a:p>
            <a:pPr marL="171450" lvl="1" indent="-171450" algn="l" rtl="0">
              <a:spcBef>
                <a:spcPts val="1000"/>
              </a:spcBef>
              <a:spcAft>
                <a:spcPts val="600"/>
              </a:spcAft>
              <a:buFont typeface="Arial" panose="020B0604020202020204" pitchFamily="34" charset="0"/>
              <a:buChar char="•"/>
            </a:pPr>
            <a:r>
              <a:rPr lang="en-US" sz="1200" b="0" dirty="0">
                <a:effectLst/>
                <a:latin typeface="Segoe UI" panose="020B0502040204020203" pitchFamily="34" charset="0"/>
                <a:cs typeface="Segoe UI" panose="020B0502040204020203" pitchFamily="34" charset="0"/>
              </a:rPr>
              <a:t>The anchor municipalities will make use of new knowledge and methods in implementing action models in the spirit of Urban95 and </a:t>
            </a:r>
            <a:r>
              <a:rPr lang="en-US" sz="1200" dirty="0">
                <a:latin typeface="Segoe UI" panose="020B0502040204020203" pitchFamily="34" charset="0"/>
                <a:cs typeface="Segoe UI" panose="020B0502040204020203" pitchFamily="34" charset="0"/>
              </a:rPr>
              <a:t>cooperation mechanisms among municipal </a:t>
            </a:r>
            <a:r>
              <a:rPr lang="en-US" sz="1200" b="0" dirty="0">
                <a:effectLst/>
                <a:latin typeface="Segoe UI" panose="020B0502040204020203" pitchFamily="34" charset="0"/>
                <a:cs typeface="Segoe UI" panose="020B0502040204020203" pitchFamily="34" charset="0"/>
              </a:rPr>
              <a:t>officials and with external partners, in order to advance the needs of young children. </a:t>
            </a:r>
          </a:p>
          <a:p>
            <a:pPr marL="171450" lvl="1" indent="-171450" algn="l" rtl="0">
              <a:spcBef>
                <a:spcPts val="1000"/>
              </a:spcBef>
              <a:spcAft>
                <a:spcPts val="600"/>
              </a:spcAft>
              <a:buFont typeface="Arial" panose="020B0604020202020204" pitchFamily="34" charset="0"/>
              <a:buChar char="•"/>
            </a:pPr>
            <a:r>
              <a:rPr lang="en-US" sz="1200" b="0" dirty="0">
                <a:effectLst/>
                <a:latin typeface="Segoe UI" panose="020B0502040204020203" pitchFamily="34" charset="0"/>
                <a:cs typeface="Segoe UI" panose="020B0502040204020203" pitchFamily="34" charset="0"/>
              </a:rPr>
              <a:t>The anchor municipalities serve as a source </a:t>
            </a:r>
            <a:r>
              <a:rPr lang="en-US" sz="1200" dirty="0">
                <a:latin typeface="Segoe UI" panose="020B0502040204020203" pitchFamily="34" charset="0"/>
                <a:cs typeface="Segoe UI" panose="020B0502040204020203" pitchFamily="34" charset="0"/>
              </a:rPr>
              <a:t>for </a:t>
            </a:r>
            <a:r>
              <a:rPr lang="en-US" sz="1200" b="0" dirty="0">
                <a:effectLst/>
                <a:latin typeface="Segoe UI" panose="020B0502040204020203" pitchFamily="34" charset="0"/>
                <a:cs typeface="Segoe UI" panose="020B0502040204020203" pitchFamily="34" charset="0"/>
              </a:rPr>
              <a:t>learning from colleagues for other municipalities and creators of the built environment. They will carry out official and interagency collaborations.</a:t>
            </a:r>
          </a:p>
        </p:txBody>
      </p:sp>
      <p:sp>
        <p:nvSpPr>
          <p:cNvPr id="13" name="Rectangle 9">
            <a:extLst>
              <a:ext uri="{FF2B5EF4-FFF2-40B4-BE49-F238E27FC236}">
                <a16:creationId xmlns:a16="http://schemas.microsoft.com/office/drawing/2014/main" id="{F1972367-6DFD-766E-BC63-1043C4E17F5B}"/>
              </a:ext>
            </a:extLst>
          </p:cNvPr>
          <p:cNvSpPr/>
          <p:nvPr/>
        </p:nvSpPr>
        <p:spPr>
          <a:xfrm>
            <a:off x="6608407" y="6589289"/>
            <a:ext cx="2822048" cy="274306"/>
          </a:xfrm>
          <a:prstGeom prst="rect">
            <a:avLst/>
          </a:prstGeom>
        </p:spPr>
        <p:txBody>
          <a:bodyPr wrap="square">
            <a:spAutoFit/>
          </a:bodyPr>
          <a:lstStyle/>
          <a:p>
            <a:pPr marL="0" lvl="1" algn="l" rtl="0">
              <a:lnSpc>
                <a:spcPct val="150000"/>
              </a:lnSpc>
              <a:spcBef>
                <a:spcPts val="1000"/>
              </a:spcBef>
            </a:pPr>
            <a:r>
              <a:rPr lang="en-US" sz="900" dirty="0">
                <a:latin typeface="Segoe UI" panose="020B0502040204020203" pitchFamily="34" charset="0"/>
                <a:ea typeface="Segoe UI Black" panose="020B0A02040204020203" pitchFamily="34" charset="0"/>
                <a:cs typeface="Segoe UI" panose="020B0502040204020203" pitchFamily="34" charset="0"/>
              </a:rPr>
              <a:t>* The full logic model is given in the appendix.</a:t>
            </a:r>
          </a:p>
        </p:txBody>
      </p:sp>
      <p:sp>
        <p:nvSpPr>
          <p:cNvPr id="14" name="Arrow: Down 13">
            <a:extLst>
              <a:ext uri="{FF2B5EF4-FFF2-40B4-BE49-F238E27FC236}">
                <a16:creationId xmlns:a16="http://schemas.microsoft.com/office/drawing/2014/main" id="{A836993B-900F-A185-6409-611A8783B1CD}"/>
              </a:ext>
            </a:extLst>
          </p:cNvPr>
          <p:cNvSpPr/>
          <p:nvPr/>
        </p:nvSpPr>
        <p:spPr>
          <a:xfrm>
            <a:off x="8785191" y="2017096"/>
            <a:ext cx="480291" cy="205173"/>
          </a:xfrm>
          <a:prstGeom prst="downArrow">
            <a:avLst/>
          </a:prstGeom>
          <a:solidFill>
            <a:srgbClr val="FFDC7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L" dirty="0"/>
          </a:p>
        </p:txBody>
      </p:sp>
      <p:sp>
        <p:nvSpPr>
          <p:cNvPr id="16" name="מלבן מעוגל 10">
            <a:extLst>
              <a:ext uri="{FF2B5EF4-FFF2-40B4-BE49-F238E27FC236}">
                <a16:creationId xmlns:a16="http://schemas.microsoft.com/office/drawing/2014/main" id="{8539ED02-15AF-1D25-1578-8D8E4C054B08}"/>
              </a:ext>
            </a:extLst>
          </p:cNvPr>
          <p:cNvSpPr/>
          <p:nvPr/>
        </p:nvSpPr>
        <p:spPr>
          <a:xfrm rot="4329447">
            <a:off x="6183919" y="2706232"/>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Arrow: Down 16">
            <a:extLst>
              <a:ext uri="{FF2B5EF4-FFF2-40B4-BE49-F238E27FC236}">
                <a16:creationId xmlns:a16="http://schemas.microsoft.com/office/drawing/2014/main" id="{7EA78757-4D40-CE19-5C2F-46219DE31D4F}"/>
              </a:ext>
            </a:extLst>
          </p:cNvPr>
          <p:cNvSpPr/>
          <p:nvPr/>
        </p:nvSpPr>
        <p:spPr>
          <a:xfrm>
            <a:off x="8737978" y="2593104"/>
            <a:ext cx="480291" cy="205173"/>
          </a:xfrm>
          <a:prstGeom prst="downArrow">
            <a:avLst/>
          </a:prstGeom>
          <a:solidFill>
            <a:srgbClr val="FFDC7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L" dirty="0"/>
          </a:p>
        </p:txBody>
      </p:sp>
      <p:sp>
        <p:nvSpPr>
          <p:cNvPr id="18" name="מלבן מעוגל 10">
            <a:extLst>
              <a:ext uri="{FF2B5EF4-FFF2-40B4-BE49-F238E27FC236}">
                <a16:creationId xmlns:a16="http://schemas.microsoft.com/office/drawing/2014/main" id="{D9747F2F-12F9-9AAF-43BF-768C8C4F898F}"/>
              </a:ext>
            </a:extLst>
          </p:cNvPr>
          <p:cNvSpPr/>
          <p:nvPr/>
        </p:nvSpPr>
        <p:spPr>
          <a:xfrm rot="4329447">
            <a:off x="6267137" y="3486877"/>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TextBox 18">
            <a:extLst>
              <a:ext uri="{FF2B5EF4-FFF2-40B4-BE49-F238E27FC236}">
                <a16:creationId xmlns:a16="http://schemas.microsoft.com/office/drawing/2014/main" id="{E1E2A3AD-8D43-ADF4-1404-7D4AA88E8596}"/>
              </a:ext>
            </a:extLst>
          </p:cNvPr>
          <p:cNvSpPr txBox="1"/>
          <p:nvPr/>
        </p:nvSpPr>
        <p:spPr>
          <a:xfrm>
            <a:off x="5552306" y="414268"/>
            <a:ext cx="6946063" cy="611899"/>
          </a:xfrm>
          <a:prstGeom prst="rect">
            <a:avLst/>
          </a:prstGeom>
          <a:noFill/>
        </p:spPr>
        <p:txBody>
          <a:bodyPr wrap="square" rtlCol="1">
            <a:spAutoFit/>
          </a:bodyPr>
          <a:lstStyle/>
          <a:p>
            <a:pPr algn="ctr" rtl="0">
              <a:lnSpc>
                <a:spcPct val="150000"/>
              </a:lnSpc>
              <a:buClr>
                <a:srgbClr val="FFC000"/>
              </a:buClr>
              <a:defRPr/>
            </a:pPr>
            <a:r>
              <a:rPr lang="en-US" sz="1200" b="1" dirty="0">
                <a:latin typeface="Segoe UI" panose="020B0502040204020203" pitchFamily="34" charset="0"/>
                <a:ea typeface="Tahoma" panose="020B0604030504040204" pitchFamily="34" charset="0"/>
                <a:cs typeface="Segoe UI" panose="020B0502040204020203" pitchFamily="34" charset="0"/>
              </a:rPr>
              <a:t>Main points of the logic model* for the Urban95 IL program </a:t>
            </a:r>
          </a:p>
          <a:p>
            <a:pPr algn="ctr" rtl="0">
              <a:lnSpc>
                <a:spcPct val="150000"/>
              </a:lnSpc>
              <a:buClr>
                <a:srgbClr val="FFC000"/>
              </a:buClr>
              <a:defRPr/>
            </a:pPr>
            <a:r>
              <a:rPr lang="en-US" sz="1200" b="1" dirty="0">
                <a:latin typeface="Segoe UI" panose="020B0502040204020203" pitchFamily="34" charset="0"/>
                <a:ea typeface="Tahoma" panose="020B0604030504040204" pitchFamily="34" charset="0"/>
                <a:cs typeface="Segoe UI" panose="020B0502040204020203" pitchFamily="34" charset="0"/>
              </a:rPr>
              <a:t>for the anchor municipalities</a:t>
            </a:r>
            <a:endParaRPr lang="he-IL" sz="1200" b="1" dirty="0">
              <a:latin typeface="Segoe UI" panose="020B0502040204020203" pitchFamily="34" charset="0"/>
              <a:ea typeface="Tahoma" panose="020B0604030504040204" pitchFamily="34" charset="0"/>
              <a:cs typeface="Segoe UI" panose="020B0502040204020203" pitchFamily="34" charset="0"/>
            </a:endParaRPr>
          </a:p>
        </p:txBody>
      </p:sp>
      <p:sp>
        <p:nvSpPr>
          <p:cNvPr id="21" name="TextBox 20">
            <a:extLst>
              <a:ext uri="{FF2B5EF4-FFF2-40B4-BE49-F238E27FC236}">
                <a16:creationId xmlns:a16="http://schemas.microsoft.com/office/drawing/2014/main" id="{1B3FDD85-5AD9-8A8D-A3CE-F4FA3BFABC5B}"/>
              </a:ext>
            </a:extLst>
          </p:cNvPr>
          <p:cNvSpPr txBox="1"/>
          <p:nvPr/>
        </p:nvSpPr>
        <p:spPr>
          <a:xfrm>
            <a:off x="-71131" y="461885"/>
            <a:ext cx="6110570" cy="334900"/>
          </a:xfrm>
          <a:prstGeom prst="rect">
            <a:avLst/>
          </a:prstGeom>
          <a:noFill/>
        </p:spPr>
        <p:txBody>
          <a:bodyPr wrap="square" rtlCol="1">
            <a:spAutoFit/>
          </a:bodyPr>
          <a:lstStyle/>
          <a:p>
            <a:pPr algn="ctr">
              <a:lnSpc>
                <a:spcPct val="150000"/>
              </a:lnSpc>
              <a:buClr>
                <a:srgbClr val="FFC000"/>
              </a:buClr>
              <a:defRPr/>
            </a:pPr>
            <a:r>
              <a:rPr lang="en-US" sz="1200" b="1" dirty="0">
                <a:latin typeface="Segoe UI" panose="020B0502040204020203" pitchFamily="34" charset="0"/>
                <a:ea typeface="Tahoma" panose="020B0604030504040204" pitchFamily="34" charset="0"/>
                <a:cs typeface="Segoe UI" panose="020B0502040204020203" pitchFamily="34" charset="0"/>
              </a:rPr>
              <a:t>Insights from the evaluation of the 2022 training program</a:t>
            </a:r>
            <a:endParaRPr lang="he-IL" sz="1200" b="1" dirty="0">
              <a:latin typeface="Segoe UI" panose="020B0502040204020203" pitchFamily="34" charset="0"/>
              <a:ea typeface="Tahoma" panose="020B0604030504040204" pitchFamily="34" charset="0"/>
              <a:cs typeface="Segoe UI" panose="020B0502040204020203" pitchFamily="34" charset="0"/>
            </a:endParaRPr>
          </a:p>
        </p:txBody>
      </p:sp>
      <p:sp>
        <p:nvSpPr>
          <p:cNvPr id="22" name="מלבן מעוגל 10">
            <a:extLst>
              <a:ext uri="{FF2B5EF4-FFF2-40B4-BE49-F238E27FC236}">
                <a16:creationId xmlns:a16="http://schemas.microsoft.com/office/drawing/2014/main" id="{A6C0B540-D0B2-EAF7-854C-B3B4E84BB8B3}"/>
              </a:ext>
            </a:extLst>
          </p:cNvPr>
          <p:cNvSpPr/>
          <p:nvPr/>
        </p:nvSpPr>
        <p:spPr>
          <a:xfrm rot="4329447">
            <a:off x="125042" y="956934"/>
            <a:ext cx="213722" cy="273625"/>
          </a:xfrm>
          <a:prstGeom prst="roundRect">
            <a:avLst/>
          </a:prstGeom>
          <a:solidFill>
            <a:schemeClr val="accent3">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p>
        </p:txBody>
      </p:sp>
      <p:sp>
        <p:nvSpPr>
          <p:cNvPr id="23" name="Rectangle 9">
            <a:extLst>
              <a:ext uri="{FF2B5EF4-FFF2-40B4-BE49-F238E27FC236}">
                <a16:creationId xmlns:a16="http://schemas.microsoft.com/office/drawing/2014/main" id="{55D5A606-8056-3073-A27C-3515C9F658C2}"/>
              </a:ext>
            </a:extLst>
          </p:cNvPr>
          <p:cNvSpPr/>
          <p:nvPr/>
        </p:nvSpPr>
        <p:spPr>
          <a:xfrm>
            <a:off x="579116" y="849529"/>
            <a:ext cx="5589375" cy="461665"/>
          </a:xfrm>
          <a:prstGeom prst="rect">
            <a:avLst/>
          </a:prstGeom>
        </p:spPr>
        <p:txBody>
          <a:bodyPr wrap="square">
            <a:spAutoFit/>
          </a:bodyPr>
          <a:lstStyle/>
          <a:p>
            <a:pPr marL="0" lvl="1" algn="l" rtl="0">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During 2022, 16 professional trainings were held as part of the national expansion program, including Urban95 presentations at 7 conferences.</a:t>
            </a:r>
          </a:p>
        </p:txBody>
      </p:sp>
      <p:sp>
        <p:nvSpPr>
          <p:cNvPr id="24" name="מלבן מעוגל 10">
            <a:extLst>
              <a:ext uri="{FF2B5EF4-FFF2-40B4-BE49-F238E27FC236}">
                <a16:creationId xmlns:a16="http://schemas.microsoft.com/office/drawing/2014/main" id="{C42FCC69-D133-4CBF-7868-919113C7130A}"/>
              </a:ext>
            </a:extLst>
          </p:cNvPr>
          <p:cNvSpPr/>
          <p:nvPr/>
        </p:nvSpPr>
        <p:spPr>
          <a:xfrm rot="4329447">
            <a:off x="120336" y="1907778"/>
            <a:ext cx="213722" cy="273625"/>
          </a:xfrm>
          <a:prstGeom prst="roundRect">
            <a:avLst/>
          </a:prstGeom>
          <a:solidFill>
            <a:schemeClr val="accent3">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p>
        </p:txBody>
      </p:sp>
      <p:sp>
        <p:nvSpPr>
          <p:cNvPr id="25" name="Rectangle 9">
            <a:extLst>
              <a:ext uri="{FF2B5EF4-FFF2-40B4-BE49-F238E27FC236}">
                <a16:creationId xmlns:a16="http://schemas.microsoft.com/office/drawing/2014/main" id="{39B82649-424B-95B1-AD6A-8A2C33F18316}"/>
              </a:ext>
            </a:extLst>
          </p:cNvPr>
          <p:cNvSpPr/>
          <p:nvPr/>
        </p:nvSpPr>
        <p:spPr>
          <a:xfrm>
            <a:off x="451586" y="1650488"/>
            <a:ext cx="5532913" cy="830997"/>
          </a:xfrm>
          <a:prstGeom prst="rect">
            <a:avLst/>
          </a:prstGeom>
        </p:spPr>
        <p:txBody>
          <a:bodyPr wrap="square">
            <a:spAutoFit/>
          </a:bodyPr>
          <a:lstStyle/>
          <a:p>
            <a:pPr marL="0" lvl="1" algn="l" rtl="0">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There were dozens of participants in the trainings for the creators of the built environment. All the anchor municipalities took part in trainings and tours. Participants were either members of the municipal leadership teams or held other positions. Dedicated trainings were held for municipal leaders.</a:t>
            </a:r>
          </a:p>
        </p:txBody>
      </p:sp>
      <p:sp>
        <p:nvSpPr>
          <p:cNvPr id="27" name="Rectangle 9">
            <a:extLst>
              <a:ext uri="{FF2B5EF4-FFF2-40B4-BE49-F238E27FC236}">
                <a16:creationId xmlns:a16="http://schemas.microsoft.com/office/drawing/2014/main" id="{20A21EF2-CBDB-B58A-3DDA-5FF4F9E20FE4}"/>
              </a:ext>
            </a:extLst>
          </p:cNvPr>
          <p:cNvSpPr/>
          <p:nvPr/>
        </p:nvSpPr>
        <p:spPr>
          <a:xfrm>
            <a:off x="457097" y="2683381"/>
            <a:ext cx="5589375" cy="646331"/>
          </a:xfrm>
          <a:prstGeom prst="rect">
            <a:avLst/>
          </a:prstGeom>
        </p:spPr>
        <p:txBody>
          <a:bodyPr wrap="square">
            <a:spAutoFit/>
          </a:bodyPr>
          <a:lstStyle/>
          <a:p>
            <a:pPr marL="0" lvl="1" algn="l" rtl="0">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Overall, there was a high level of satisfaction with all the trainings. During joint trainings for the anchor municipalities, internal and external knowledge sharing (learning from colleagues) between the municipalities occurred naturally.</a:t>
            </a:r>
          </a:p>
        </p:txBody>
      </p:sp>
      <p:sp>
        <p:nvSpPr>
          <p:cNvPr id="28" name="Arrow: Down 27">
            <a:extLst>
              <a:ext uri="{FF2B5EF4-FFF2-40B4-BE49-F238E27FC236}">
                <a16:creationId xmlns:a16="http://schemas.microsoft.com/office/drawing/2014/main" id="{7BDDF141-4E25-E9B4-784F-F1B584085253}"/>
              </a:ext>
            </a:extLst>
          </p:cNvPr>
          <p:cNvSpPr/>
          <p:nvPr/>
        </p:nvSpPr>
        <p:spPr>
          <a:xfrm>
            <a:off x="2657914" y="1386615"/>
            <a:ext cx="480291" cy="20854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L"/>
          </a:p>
        </p:txBody>
      </p:sp>
      <p:sp>
        <p:nvSpPr>
          <p:cNvPr id="29" name="Arrow: Down 28">
            <a:extLst>
              <a:ext uri="{FF2B5EF4-FFF2-40B4-BE49-F238E27FC236}">
                <a16:creationId xmlns:a16="http://schemas.microsoft.com/office/drawing/2014/main" id="{D2BCC345-C1D5-2608-FB47-7F991C0D37CB}"/>
              </a:ext>
            </a:extLst>
          </p:cNvPr>
          <p:cNvSpPr/>
          <p:nvPr/>
        </p:nvSpPr>
        <p:spPr>
          <a:xfrm>
            <a:off x="2744008" y="3394909"/>
            <a:ext cx="480291" cy="20854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L"/>
          </a:p>
        </p:txBody>
      </p:sp>
      <p:sp>
        <p:nvSpPr>
          <p:cNvPr id="30" name="מלבן מעוגל 10">
            <a:extLst>
              <a:ext uri="{FF2B5EF4-FFF2-40B4-BE49-F238E27FC236}">
                <a16:creationId xmlns:a16="http://schemas.microsoft.com/office/drawing/2014/main" id="{70E936F7-B903-421C-66FC-3DF7574B0B97}"/>
              </a:ext>
            </a:extLst>
          </p:cNvPr>
          <p:cNvSpPr/>
          <p:nvPr/>
        </p:nvSpPr>
        <p:spPr>
          <a:xfrm rot="4329447">
            <a:off x="125761" y="3772784"/>
            <a:ext cx="213722" cy="273625"/>
          </a:xfrm>
          <a:prstGeom prst="roundRect">
            <a:avLst/>
          </a:prstGeom>
          <a:solidFill>
            <a:schemeClr val="accent3">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p>
        </p:txBody>
      </p:sp>
      <p:sp>
        <p:nvSpPr>
          <p:cNvPr id="31" name="Rectangle 9">
            <a:extLst>
              <a:ext uri="{FF2B5EF4-FFF2-40B4-BE49-F238E27FC236}">
                <a16:creationId xmlns:a16="http://schemas.microsoft.com/office/drawing/2014/main" id="{10737FA2-C28E-445E-7140-A13D38F763F3}"/>
              </a:ext>
            </a:extLst>
          </p:cNvPr>
          <p:cNvSpPr/>
          <p:nvPr/>
        </p:nvSpPr>
        <p:spPr>
          <a:xfrm>
            <a:off x="451586" y="3637887"/>
            <a:ext cx="5485569" cy="2677656"/>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The feedback shows a complex picture regarding the contribution of the training for the various target audiences, depending on how long the anchor municipalities have been involved in the program and the degree of familiarity with Urban95 among municipal officials and creators of the built environment.</a:t>
            </a:r>
          </a:p>
          <a:p>
            <a:pPr marL="0" marR="0" lvl="0" indent="0" algn="just" defTabSz="914400" rtl="0" eaLnBrk="1" fontAlgn="auto" latinLnBrk="0" hangingPunct="1">
              <a:spcBef>
                <a:spcPts val="0"/>
              </a:spcBef>
              <a:spcAft>
                <a:spcPts val="0"/>
              </a:spcAft>
              <a:buClrTx/>
              <a:buSzTx/>
              <a:buFontTx/>
              <a:buNone/>
              <a:tabLst/>
              <a:defRPr/>
            </a:pPr>
            <a:endParaRPr lang="en-US" sz="1200" dirty="0">
              <a:latin typeface="Segoe UI" panose="020B0502040204020203" pitchFamily="34" charset="0"/>
              <a:cs typeface="Segoe UI" panose="020B0502040204020203" pitchFamily="34" charset="0"/>
            </a:endParaRPr>
          </a:p>
          <a:p>
            <a:pPr marL="0" marR="0" lvl="0" indent="0" algn="just" defTabSz="914400" rtl="0" eaLnBrk="1" fontAlgn="auto" latinLnBrk="0" hangingPunct="1">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 trainings provided relevant knowledge, tools and methods, and contributed to improving participants’ understanding of the needs of young children, but there is room for deepening the content.</a:t>
            </a:r>
          </a:p>
          <a:p>
            <a:pPr marL="0" marR="0" lvl="0" indent="0" algn="just" defTabSz="914400" rtl="0" eaLnBrk="1" fontAlgn="auto" latinLnBrk="0" hangingPunct="1">
              <a:spcBef>
                <a:spcPts val="0"/>
              </a:spcBef>
              <a:spcAft>
                <a:spcPts val="0"/>
              </a:spcAft>
              <a:buClrTx/>
              <a:buSzTx/>
              <a:buFontTx/>
              <a:buNone/>
              <a:tabLst/>
              <a:defRPr/>
            </a:pPr>
            <a:endParaRPr kumimoji="0" lang="en-US" sz="120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It seems that the operating models and cooperation mechanisms have not yet been integrated into the work processes in the anchor municipalities. There are budding initiatives for interagency collaborations, but there is a clear need for additional platforms for learning from colleagues and opportunities to create new relationships and collaborations.</a:t>
            </a:r>
          </a:p>
        </p:txBody>
      </p:sp>
    </p:spTree>
    <p:extLst>
      <p:ext uri="{BB962C8B-B14F-4D97-AF65-F5344CB8AC3E}">
        <p14:creationId xmlns:p14="http://schemas.microsoft.com/office/powerpoint/2010/main" val="1819886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7791" y="6492875"/>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369332"/>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 A – feedback questionnaire for the built environment creators &amp; anchor municipalities officials </a:t>
            </a:r>
            <a:endParaRPr kumimoji="0" lang="he-IL"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D838D736-D0A0-77C2-C528-F72877A44340}"/>
              </a:ext>
            </a:extLst>
          </p:cNvPr>
          <p:cNvSpPr txBox="1"/>
          <p:nvPr/>
        </p:nvSpPr>
        <p:spPr>
          <a:xfrm>
            <a:off x="313998" y="566678"/>
            <a:ext cx="3524853" cy="594008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 Please state your role and organization</a:t>
            </a:r>
            <a:endParaRPr kumimoji="0" lang="he-IL" sz="1000" b="1" i="0" u="none" strike="noStrike" kern="1200" cap="none" spc="0" normalizeH="0" baseline="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 Open-ended</a:t>
            </a:r>
            <a:endParaRPr kumimoji="0" lang="he-IL" sz="1000" i="0" u="none" strike="noStrike" kern="1200" cap="none" spc="0" normalizeH="0" baseline="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2. How long</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have you been active in the field?</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3. What’s your gender?</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Woman/man</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4. What training did you participate in?</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lvl="0" indent="-342900">
              <a:spcAft>
                <a:spcPts val="0"/>
              </a:spcAft>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כנס איגוד המתכננים</a:t>
            </a:r>
          </a:p>
          <a:p>
            <a:pPr marL="342900" lvl="0" indent="-342900">
              <a:spcAft>
                <a:spcPts val="0"/>
              </a:spcAft>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מושב</a:t>
            </a:r>
            <a:r>
              <a:rPr lang="en-US" sz="1000" dirty="0">
                <a:latin typeface="Segoe UI" panose="020B0502040204020203" pitchFamily="34" charset="0"/>
                <a:ea typeface="Tahoma" panose="020B0604030504040204" pitchFamily="34" charset="0"/>
                <a:cs typeface="Segoe UI" panose="020B0502040204020203" pitchFamily="34" charset="0"/>
              </a:rPr>
              <a:t> Urban95 </a:t>
            </a:r>
            <a:r>
              <a:rPr lang="he-IL" sz="1000" dirty="0">
                <a:latin typeface="Segoe UI" panose="020B0502040204020203" pitchFamily="34" charset="0"/>
                <a:ea typeface="Tahoma" panose="020B0604030504040204" pitchFamily="34" charset="0"/>
                <a:cs typeface="Segoe UI" panose="020B0502040204020203" pitchFamily="34" charset="0"/>
              </a:rPr>
              <a:t>בכנס המועצה הישראלית לבנייה ירוקה</a:t>
            </a:r>
          </a:p>
          <a:p>
            <a:pPr marL="342900" lvl="0" indent="-342900">
              <a:spcAft>
                <a:spcPts val="0"/>
              </a:spcAft>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פורום תוכנית 360 לילדים בסיכון</a:t>
            </a:r>
          </a:p>
          <a:p>
            <a:pPr marL="342900" lvl="0" indent="-342900">
              <a:spcAft>
                <a:spcPts val="0"/>
              </a:spcAft>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כנס צוערים</a:t>
            </a:r>
          </a:p>
          <a:p>
            <a:pPr marL="342900" indent="-342900">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הצגת אורבן בכנס </a:t>
            </a:r>
            <a:r>
              <a:rPr lang="en-US" sz="1000" dirty="0">
                <a:latin typeface="Segoe UI" panose="020B0502040204020203" pitchFamily="34" charset="0"/>
                <a:ea typeface="Tahoma" panose="020B0604030504040204" pitchFamily="34" charset="0"/>
                <a:cs typeface="Segoe UI" panose="020B0502040204020203" pitchFamily="34" charset="0"/>
              </a:rPr>
              <a:t>city pro</a:t>
            </a:r>
          </a:p>
          <a:p>
            <a:pPr marL="342900" indent="-342900">
              <a:buFont typeface="+mj-cs"/>
              <a:buAutoNum type="hebrew2Minus"/>
            </a:pPr>
            <a:r>
              <a:rPr lang="he-IL" sz="1000" dirty="0">
                <a:latin typeface="Segoe UI"/>
                <a:ea typeface="Tahoma"/>
                <a:cs typeface="Segoe UI"/>
              </a:rPr>
              <a:t>הרצאה בנושא תכנון טבע ומשחק לגיל הרך </a:t>
            </a:r>
          </a:p>
          <a:p>
            <a:pPr marL="342900" indent="-342900">
              <a:buFont typeface="+mj-cs"/>
              <a:buAutoNum type="hebrew2Minus"/>
            </a:pPr>
            <a:r>
              <a:rPr lang="he-IL" sz="1000" dirty="0">
                <a:latin typeface="Segoe UI"/>
                <a:ea typeface="Tahoma"/>
                <a:cs typeface="Segoe UI"/>
              </a:rPr>
              <a:t>סיור לימודי בת"א-יפו </a:t>
            </a:r>
          </a:p>
          <a:p>
            <a:pPr marL="342900" indent="-342900">
              <a:buFont typeface="+mj-cs"/>
              <a:buAutoNum type="hebrew2Minus"/>
            </a:pPr>
            <a:r>
              <a:rPr lang="he-IL" sz="1000" dirty="0">
                <a:latin typeface="Segoe UI"/>
                <a:ea typeface="Tahoma"/>
                <a:cs typeface="Segoe UI"/>
              </a:rPr>
              <a:t>הרצאת גן המשחקים הטבעי</a:t>
            </a:r>
            <a:endParaRPr lang="en-US" sz="1000" dirty="0">
              <a:latin typeface="Segoe UI"/>
              <a:ea typeface="Tahoma"/>
              <a:cs typeface="Segoe UI"/>
            </a:endParaRPr>
          </a:p>
          <a:p>
            <a:pPr marL="228600" indent="-228600" algn="l" rtl="0">
              <a:buFont typeface="+mj-lt"/>
              <a:buAutoNum type="alphaLcPeriod"/>
            </a:pPr>
            <a:endParaRPr lang="en-US" sz="1000" dirty="0">
              <a:latin typeface="Segoe UI"/>
              <a:ea typeface="Tahom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5</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How much of the session did you participate in?</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a:t>
            </a:r>
            <a:r>
              <a:rPr kumimoji="0" lang="en-US" sz="10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All of it</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b. Part of it</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6</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Did you know or hear about Urban95 before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 hadn’t heard anything about it</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 heard</a:t>
            </a:r>
            <a:r>
              <a:rPr kumimoji="0" lang="en-US" sz="10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the name, but didn’t know anything about it</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 heard</a:t>
            </a:r>
            <a:r>
              <a:rPr kumimoji="0" lang="en-US" sz="10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and knew about the program</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d. I’m part of the Urban95 team/one of the program’s partners</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7. Do you think the training was long enough in terms of the number and length of the sessions?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It was too short</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It was too long</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It was just right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0" name="TextBox 9">
            <a:extLst>
              <a:ext uri="{FF2B5EF4-FFF2-40B4-BE49-F238E27FC236}">
                <a16:creationId xmlns:a16="http://schemas.microsoft.com/office/drawing/2014/main" id="{50E67D60-A1DC-D592-B522-D60CB7B74258}"/>
              </a:ext>
            </a:extLst>
          </p:cNvPr>
          <p:cNvSpPr txBox="1"/>
          <p:nvPr/>
        </p:nvSpPr>
        <p:spPr>
          <a:xfrm>
            <a:off x="4019440" y="412803"/>
            <a:ext cx="3700714" cy="577081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AutoNum type="hebrew2Minus"/>
              <a:tabLst/>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8. To</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 extent do you feel the training format was successful (tour/seminar/lecture/webinar)?</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9</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was the content relayed in clear and coherent way?</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10. </a:t>
            </a: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What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(Please mark all relevant answers)</a:t>
            </a:r>
            <a:endParaRPr kumimoji="0" lang="he-IL"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t>- I’ve acquired new knowledge in my areas of occupation</a:t>
            </a:r>
            <a:endParaRPr lang="he-IL" sz="1000" dirty="0"/>
          </a:p>
          <a:p>
            <a:pPr algn="l" rtl="0"/>
            <a:r>
              <a:rPr lang="en-US" sz="1000" dirty="0"/>
              <a:t>- I’m more knowledgeable of EC &amp; caregivers’ needs</a:t>
            </a:r>
            <a:endParaRPr lang="he-IL" sz="1000" dirty="0"/>
          </a:p>
          <a:p>
            <a:pPr algn="l" rtl="0"/>
            <a:r>
              <a:rPr lang="en-US" sz="1000" dirty="0"/>
              <a:t>- I’ve acquired tools to implement in my work</a:t>
            </a:r>
            <a:endParaRPr lang="he-IL" sz="1000" dirty="0"/>
          </a:p>
          <a:p>
            <a:pPr algn="l" rtl="0"/>
            <a:r>
              <a:rPr lang="en-US" sz="1000" dirty="0"/>
              <a:t>- I’m more knowledgeable of Urban95 and its local &amp; global impact</a:t>
            </a:r>
            <a:endParaRPr lang="he-IL" sz="1000" dirty="0"/>
          </a:p>
          <a:p>
            <a:pPr algn="l" rtl="0"/>
            <a:r>
              <a:rPr lang="en-US" sz="1000" dirty="0"/>
              <a:t>- I’m motivated to implement Urban95 ideas</a:t>
            </a:r>
            <a:endParaRPr lang="he-IL" sz="1000" dirty="0"/>
          </a:p>
          <a:p>
            <a:pPr algn="l" rtl="0"/>
            <a:r>
              <a:rPr lang="en-US" sz="1000" dirty="0"/>
              <a:t>- The training inspired me to think of new Urban95 ideas</a:t>
            </a:r>
            <a:endParaRPr lang="he-IL" sz="1000" dirty="0"/>
          </a:p>
          <a:p>
            <a:pPr algn="l" rtl="0"/>
            <a:r>
              <a:rPr lang="en-US" sz="1000" dirty="0"/>
              <a:t>- I’ve met with professional colleagues &amp; learned from them</a:t>
            </a:r>
            <a:endParaRPr lang="he-IL" sz="1000" dirty="0"/>
          </a:p>
          <a:p>
            <a:pPr algn="l" rtl="0"/>
            <a:r>
              <a:rPr lang="en-US" sz="1000" dirty="0"/>
              <a:t>- I’ve made new professional / business / social contacts</a:t>
            </a:r>
            <a:endParaRPr lang="he-IL" sz="1000" dirty="0"/>
          </a:p>
          <a:p>
            <a:pPr marR="0" lvl="0" algn="l" defTabSz="914400" rtl="0" eaLnBrk="1" fontAlgn="auto" latinLnBrk="0" hangingPunct="1">
              <a:lnSpc>
                <a:spcPct val="100000"/>
              </a:lnSpc>
              <a:spcBef>
                <a:spcPts val="0"/>
              </a:spcBef>
              <a:spcAft>
                <a:spcPts val="0"/>
              </a:spcAft>
              <a:buClrTx/>
              <a:buSzTx/>
              <a:tabLst/>
              <a:defRPr/>
            </a:pPr>
            <a:r>
              <a:rPr lang="en-US" sz="1000" dirty="0"/>
              <a:t>- Other, please specify:</a:t>
            </a:r>
          </a:p>
          <a:p>
            <a:pPr marL="285750" marR="0" lvl="0" indent="-285750" algn="r" defTabSz="914400" rtl="0" eaLnBrk="1" fontAlgn="auto" latinLnBrk="0" hangingPunct="1">
              <a:lnSpc>
                <a:spcPct val="100000"/>
              </a:lnSpc>
              <a:spcBef>
                <a:spcPts val="0"/>
              </a:spcBef>
              <a:spcAft>
                <a:spcPts val="0"/>
              </a:spcAft>
              <a:buClrTx/>
              <a:buSzTx/>
              <a:buFontTx/>
              <a:buChar char="-"/>
              <a:tabLst/>
              <a:defRPr/>
            </a:pPr>
            <a:endParaRPr lang="he-IL"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11. To what extent did the training provide you with new and relevant knowledge?</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28314B2E-7BC6-E074-274E-9C5FEF03B45B}"/>
              </a:ext>
            </a:extLst>
          </p:cNvPr>
          <p:cNvSpPr txBox="1"/>
          <p:nvPr/>
        </p:nvSpPr>
        <p:spPr>
          <a:xfrm>
            <a:off x="7929927" y="539943"/>
            <a:ext cx="3909982" cy="62478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12. To what extent did the training</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provide you with practical tools and/or methods you can implement in your work?</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13.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practical tools and/or methods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14. To what extent, do you believe the tools and knowledge you acquired will serve you in performing your job over the next 6 months?</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15. What additional tools and/or working methods would you like to receive in future Urban95 trainings?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Open-ended</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16. To what extent did the training open you to new possibilities for working together on joint areas with new officials?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17. Please share with us any suggestions for improvements we could implement in future trainings.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Open-ended</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grpSp>
        <p:nvGrpSpPr>
          <p:cNvPr id="15" name="Group 14">
            <a:extLst>
              <a:ext uri="{FF2B5EF4-FFF2-40B4-BE49-F238E27FC236}">
                <a16:creationId xmlns:a16="http://schemas.microsoft.com/office/drawing/2014/main" id="{F75A851C-F022-6308-3325-8633EB90E763}"/>
              </a:ext>
            </a:extLst>
          </p:cNvPr>
          <p:cNvGrpSpPr/>
          <p:nvPr/>
        </p:nvGrpSpPr>
        <p:grpSpPr>
          <a:xfrm>
            <a:off x="-116958" y="6457504"/>
            <a:ext cx="10324214" cy="594107"/>
            <a:chOff x="-116958" y="6457504"/>
            <a:chExt cx="10324214" cy="594107"/>
          </a:xfrm>
        </p:grpSpPr>
        <p:sp>
          <p:nvSpPr>
            <p:cNvPr id="18" name="Rectangle: Rounded Corners 17">
              <a:extLst>
                <a:ext uri="{FF2B5EF4-FFF2-40B4-BE49-F238E27FC236}">
                  <a16:creationId xmlns:a16="http://schemas.microsoft.com/office/drawing/2014/main" id="{05779B75-BF8F-9A1B-9B1A-CEFEB5B886F7}"/>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9" name="Rectangle: Rounded Corners 18">
              <a:extLst>
                <a:ext uri="{FF2B5EF4-FFF2-40B4-BE49-F238E27FC236}">
                  <a16:creationId xmlns:a16="http://schemas.microsoft.com/office/drawing/2014/main" id="{AF76E283-BD46-5379-9F5B-DBDF5EF7B843}"/>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20" name="TextBox 19">
              <a:extLst>
                <a:ext uri="{FF2B5EF4-FFF2-40B4-BE49-F238E27FC236}">
                  <a16:creationId xmlns:a16="http://schemas.microsoft.com/office/drawing/2014/main" id="{6099B054-316E-E055-71F6-2DCE8D2BD37E}"/>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46919397"/>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7791" y="6492875"/>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369332"/>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 B – feedback questionnaire for anchor municipalities’ teams </a:t>
            </a:r>
            <a:endParaRPr kumimoji="0" lang="he-IL"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D838D736-D0A0-77C2-C528-F72877A44340}"/>
              </a:ext>
            </a:extLst>
          </p:cNvPr>
          <p:cNvSpPr txBox="1"/>
          <p:nvPr/>
        </p:nvSpPr>
        <p:spPr>
          <a:xfrm>
            <a:off x="313494" y="520065"/>
            <a:ext cx="3195020" cy="6247864"/>
          </a:xfrm>
          <a:prstGeom prst="rect">
            <a:avLst/>
          </a:prstGeom>
          <a:noFill/>
        </p:spPr>
        <p:txBody>
          <a:bodyPr wrap="square">
            <a:spAutoFit/>
          </a:bodyPr>
          <a:lstStyle/>
          <a:p>
            <a:pPr marL="342900" marR="0" lvl="0" indent="-342900" fontAlgn="auto">
              <a:lnSpc>
                <a:spcPct val="100000"/>
              </a:lnSpc>
              <a:spcBef>
                <a:spcPts val="0"/>
              </a:spcBef>
              <a:spcAft>
                <a:spcPts val="0"/>
              </a:spcAft>
              <a:buClrTx/>
              <a:buSzTx/>
              <a:buAutoNum type="arabicPeriod"/>
              <a:tabLst/>
              <a:defRPr/>
            </a:pPr>
            <a:r>
              <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במסגרת איזה תפקיד הגעת להכשרה? </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עירוני טירה</a:t>
            </a:r>
          </a:p>
          <a:p>
            <a:pPr marL="342900" marR="0" lvl="0" indent="-342900" fontAlgn="auto">
              <a:lnSpc>
                <a:spcPct val="100000"/>
              </a:lnSpc>
              <a:spcBef>
                <a:spcPts val="0"/>
              </a:spcBef>
              <a:spcAft>
                <a:spcPts val="0"/>
              </a:spcAft>
              <a:buClrTx/>
              <a:buSzTx/>
              <a:buAutoNum type="hebrew2Minus"/>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צוות עירוני בית שמש</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עירוני אשדוד</a:t>
            </a:r>
          </a:p>
          <a:p>
            <a:pPr marL="342900" marR="0" lvl="0" indent="-342900" fontAlgn="auto">
              <a:lnSpc>
                <a:spcPct val="100000"/>
              </a:lnSpc>
              <a:spcBef>
                <a:spcPts val="0"/>
              </a:spcBef>
              <a:spcAft>
                <a:spcPts val="0"/>
              </a:spcAft>
              <a:buClrTx/>
              <a:buSzTx/>
              <a:buAutoNum type="hebrew2Minus"/>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צוות עירוני תל אביב-יפו</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מטה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Urban95</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2. What training did you participate in?</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indent="-342900">
              <a:buAutoNum type="hebrew2Minus"/>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כלים ואסטרטגיה לקידום הליכות ושהייה במרחב הציבורי 14.9.2022</a:t>
            </a:r>
          </a:p>
          <a:p>
            <a:pPr marL="342900" indent="-342900">
              <a:buAutoNum type="hebrew2Minus"/>
              <a:defRPr/>
            </a:pPr>
            <a:r>
              <a:rPr lang="he-IL" sz="1000" dirty="0">
                <a:latin typeface="Segoe UI"/>
                <a:ea typeface="Tahoma"/>
                <a:cs typeface="Segoe UI"/>
              </a:rPr>
              <a:t>סדנת סטוריטלינג</a:t>
            </a:r>
          </a:p>
          <a:p>
            <a:pPr marL="342900" indent="-342900">
              <a:buAutoNum type="hebrew2Minus"/>
              <a:defRPr/>
            </a:pPr>
            <a:r>
              <a:rPr lang="he-IL" sz="1000" dirty="0">
                <a:solidFill>
                  <a:prstClr val="black"/>
                </a:solidFill>
                <a:latin typeface="Segoe UI"/>
                <a:ea typeface="Tahoma"/>
                <a:cs typeface="Segoe UI"/>
              </a:rPr>
              <a:t>סדנת שיווק דיגיטלי</a:t>
            </a:r>
          </a:p>
          <a:p>
            <a:endParaRPr lang="en-US" sz="1000" dirty="0">
              <a:latin typeface="Segoe UI"/>
              <a:ea typeface="Tahom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3</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How much of the session did you participate in?</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a:t>
            </a:r>
            <a:r>
              <a:rPr kumimoji="0" lang="en-US" sz="10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All of it</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b. Part of it</a:t>
            </a: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4. Do you think the training was long enough in terms of the number and length of the sessions?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It was too short</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It was too long</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It was just right</a:t>
            </a:r>
          </a:p>
          <a:p>
            <a:pPr marR="0" lvl="0" algn="l" defTabSz="914400" rtl="0" eaLnBrk="1" fontAlgn="auto" latinLnBrk="0" hangingPunct="1">
              <a:lnSpc>
                <a:spcPct val="100000"/>
              </a:lnSpc>
              <a:spcBef>
                <a:spcPts val="0"/>
              </a:spcBef>
              <a:spcAft>
                <a:spcPts val="0"/>
              </a:spcAft>
              <a:buClrTx/>
              <a:buSzTx/>
              <a:tabLst/>
              <a:defRPr/>
            </a:pPr>
            <a:endPar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5</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 extent do you feel the training format was successful (tour/seminar/lecture/webinar)?</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6.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was the content relayed in clear and coherent way?</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0" name="TextBox 9">
            <a:extLst>
              <a:ext uri="{FF2B5EF4-FFF2-40B4-BE49-F238E27FC236}">
                <a16:creationId xmlns:a16="http://schemas.microsoft.com/office/drawing/2014/main" id="{50E67D60-A1DC-D592-B522-D60CB7B74258}"/>
              </a:ext>
            </a:extLst>
          </p:cNvPr>
          <p:cNvSpPr txBox="1"/>
          <p:nvPr/>
        </p:nvSpPr>
        <p:spPr>
          <a:xfrm>
            <a:off x="3582119" y="373047"/>
            <a:ext cx="3305698" cy="623247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AutoNum type="hebrew2Minus"/>
              <a:tabLst/>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7</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did the supporting material contribute to your understanding of the training’s topic and content?</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f. Not relevant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8. To what extent did you use the supporting material, if you received any, after the training?</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9. </a:t>
            </a: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What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(Please mark all relevant answers)</a:t>
            </a:r>
            <a:endParaRPr kumimoji="0" lang="he-IL"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t>- I’ve acquired new knowledge in my areas of occupation</a:t>
            </a:r>
            <a:endParaRPr lang="he-IL" sz="1000" dirty="0"/>
          </a:p>
          <a:p>
            <a:pPr algn="l" rtl="0"/>
            <a:r>
              <a:rPr lang="en-US" sz="1000" dirty="0"/>
              <a:t>- I’m more knowledgeable of EC &amp; caregivers’ needs</a:t>
            </a:r>
            <a:endParaRPr lang="he-IL" sz="1000" dirty="0"/>
          </a:p>
          <a:p>
            <a:pPr algn="l" rtl="0"/>
            <a:r>
              <a:rPr lang="en-US" sz="1000" dirty="0"/>
              <a:t>- I’ve acquired tools to implement in my work</a:t>
            </a:r>
            <a:endParaRPr lang="he-IL" sz="1000" dirty="0"/>
          </a:p>
          <a:p>
            <a:pPr algn="l" rtl="0"/>
            <a:r>
              <a:rPr lang="en-US" sz="1000" dirty="0"/>
              <a:t>- I’m more knowledgeable of Urban95 and its local &amp; global impact</a:t>
            </a:r>
            <a:endParaRPr lang="he-IL" sz="1000" dirty="0"/>
          </a:p>
          <a:p>
            <a:pPr algn="l" rtl="0"/>
            <a:r>
              <a:rPr lang="en-US" sz="1000" dirty="0"/>
              <a:t>- I’m motivated to implement Urban95 ideas</a:t>
            </a:r>
            <a:endParaRPr lang="he-IL" sz="1000" dirty="0"/>
          </a:p>
          <a:p>
            <a:pPr algn="l" rtl="0"/>
            <a:r>
              <a:rPr lang="en-US" sz="1000" dirty="0"/>
              <a:t>- The training inspired me to think of new Urban95 ideas</a:t>
            </a:r>
            <a:endParaRPr lang="he-IL" sz="1000" dirty="0"/>
          </a:p>
          <a:p>
            <a:pPr algn="l" rtl="0"/>
            <a:r>
              <a:rPr lang="en-US" sz="1000" dirty="0"/>
              <a:t>- I’ve met with professional colleagues &amp; learned from them</a:t>
            </a:r>
            <a:endParaRPr lang="he-IL" sz="1000" dirty="0"/>
          </a:p>
          <a:p>
            <a:pPr algn="l" rtl="0"/>
            <a:r>
              <a:rPr lang="en-US" sz="1000" dirty="0"/>
              <a:t>- I’ve made new professional / business / social contacts</a:t>
            </a:r>
            <a:endParaRPr lang="he-IL" sz="1000" dirty="0"/>
          </a:p>
          <a:p>
            <a:pPr marR="0" lvl="0" algn="l" defTabSz="914400" rtl="0" eaLnBrk="1" fontAlgn="auto" latinLnBrk="0" hangingPunct="1">
              <a:lnSpc>
                <a:spcPct val="100000"/>
              </a:lnSpc>
              <a:spcBef>
                <a:spcPts val="0"/>
              </a:spcBef>
              <a:spcAft>
                <a:spcPts val="0"/>
              </a:spcAft>
              <a:buClrTx/>
              <a:buSzTx/>
              <a:tabLst/>
              <a:defRPr/>
            </a:pPr>
            <a:r>
              <a:rPr lang="en-US" sz="1000" dirty="0"/>
              <a:t>- Other, please specify:</a:t>
            </a:r>
          </a:p>
          <a:p>
            <a:pPr marL="285750" marR="0" lvl="0" indent="-285750" algn="r" defTabSz="914400" rtl="0" eaLnBrk="1" fontAlgn="auto" latinLnBrk="0" hangingPunct="1">
              <a:lnSpc>
                <a:spcPct val="100000"/>
              </a:lnSpc>
              <a:spcBef>
                <a:spcPts val="0"/>
              </a:spcBef>
              <a:spcAft>
                <a:spcPts val="0"/>
              </a:spcAft>
              <a:buClrTx/>
              <a:buSzTx/>
              <a:buFontTx/>
              <a:buChar char="-"/>
              <a:tabLst/>
              <a:defRPr/>
            </a:pPr>
            <a:endParaRPr lang="he-IL"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10. To what extent did the training provide you with new and relevant knowledge?</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28314B2E-7BC6-E074-274E-9C5FEF03B45B}"/>
              </a:ext>
            </a:extLst>
          </p:cNvPr>
          <p:cNvSpPr txBox="1"/>
          <p:nvPr/>
        </p:nvSpPr>
        <p:spPr>
          <a:xfrm>
            <a:off x="6887817" y="579902"/>
            <a:ext cx="2703444" cy="62478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11. To what extent did the training</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provide you with practical tools and/or methods you can implement in your work?</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12.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practical tools and/or methods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13. To what extent, do you believe the tools and knowledge you acquired will serve you in performing your job over the next 6 months?</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14. What additional tools and/or working methods would you like to receive in future Urban95 trainings?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Open-ended</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15. To what extent did the training open you to new possibilities for working together on joint areas with new officials?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8992C5AE-55D0-7639-9EC9-222028848D17}"/>
              </a:ext>
            </a:extLst>
          </p:cNvPr>
          <p:cNvSpPr txBox="1"/>
          <p:nvPr/>
        </p:nvSpPr>
        <p:spPr>
          <a:xfrm>
            <a:off x="9659782" y="579902"/>
            <a:ext cx="2218723" cy="3939540"/>
          </a:xfrm>
          <a:prstGeom prst="rect">
            <a:avLst/>
          </a:prstGeom>
          <a:noFill/>
        </p:spPr>
        <p:txBody>
          <a:bodyPr wrap="square">
            <a:spAutoFit/>
          </a:bodyPr>
          <a:lstStyle/>
          <a:p>
            <a:pPr algn="l" rtl="0"/>
            <a:r>
              <a:rPr lang="en-US" sz="1000" b="1" dirty="0">
                <a:latin typeface="Segoe UI" panose="020B0502040204020203" pitchFamily="34" charset="0"/>
                <a:ea typeface="Tahoma" panose="020B0604030504040204" pitchFamily="34" charset="0"/>
                <a:cs typeface="Segoe UI" panose="020B0502040204020203" pitchFamily="34" charset="0"/>
              </a:rPr>
              <a:t>16. To what extent did you share what you learned from the training with colleagues who didn’t participate in it?</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f. Not relevant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17. To what extent would you recommend this training to others?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en-US"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18. Please share with us any suggestions for improvements we could implement in future trainings.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Open-ended</a:t>
            </a:r>
            <a:endParaRPr lang="he-IL" sz="1000" dirty="0">
              <a:latin typeface="Segoe UI" panose="020B0502040204020203" pitchFamily="34" charset="0"/>
              <a:ea typeface="Tahoma" panose="020B0604030504040204"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37C12A68-8800-AEA5-D517-DF50FDD12406}"/>
              </a:ext>
            </a:extLst>
          </p:cNvPr>
          <p:cNvGrpSpPr/>
          <p:nvPr/>
        </p:nvGrpSpPr>
        <p:grpSpPr>
          <a:xfrm>
            <a:off x="-116958" y="6457504"/>
            <a:ext cx="10324214" cy="594107"/>
            <a:chOff x="-116958" y="6457504"/>
            <a:chExt cx="10324214" cy="594107"/>
          </a:xfrm>
        </p:grpSpPr>
        <p:sp>
          <p:nvSpPr>
            <p:cNvPr id="12" name="Rectangle: Rounded Corners 11">
              <a:extLst>
                <a:ext uri="{FF2B5EF4-FFF2-40B4-BE49-F238E27FC236}">
                  <a16:creationId xmlns:a16="http://schemas.microsoft.com/office/drawing/2014/main" id="{3481842E-1383-8262-7596-3926F1A1BF4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4" name="Rectangle: Rounded Corners 13">
              <a:extLst>
                <a:ext uri="{FF2B5EF4-FFF2-40B4-BE49-F238E27FC236}">
                  <a16:creationId xmlns:a16="http://schemas.microsoft.com/office/drawing/2014/main" id="{F83BBC5E-344A-28F2-A8FF-5C6D11143824}"/>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5" name="TextBox 14">
              <a:extLst>
                <a:ext uri="{FF2B5EF4-FFF2-40B4-BE49-F238E27FC236}">
                  <a16:creationId xmlns:a16="http://schemas.microsoft.com/office/drawing/2014/main" id="{CF38A33B-663B-7CC7-A3A7-CDED8673FDF0}"/>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2594872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2050" name="Picture 2" descr="Israel in HolySee on Twitter: &quot;#Israel, its variety and beauty!&quot; / Twitter">
            <a:extLst>
              <a:ext uri="{FF2B5EF4-FFF2-40B4-BE49-F238E27FC236}">
                <a16:creationId xmlns:a16="http://schemas.microsoft.com/office/drawing/2014/main" id="{B9FF7EB0-C214-3049-CAFA-87A0E003C6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879"/>
          <a:stretch/>
        </p:blipFill>
        <p:spPr bwMode="auto">
          <a:xfrm>
            <a:off x="28926" y="49817"/>
            <a:ext cx="9235148" cy="6325773"/>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מעוגל 1">
            <a:extLst>
              <a:ext uri="{FF2B5EF4-FFF2-40B4-BE49-F238E27FC236}">
                <a16:creationId xmlns:a16="http://schemas.microsoft.com/office/drawing/2014/main" id="{A91590D6-4A1E-41AA-9033-D4A60785C6CE}"/>
              </a:ext>
            </a:extLst>
          </p:cNvPr>
          <p:cNvSpPr/>
          <p:nvPr/>
        </p:nvSpPr>
        <p:spPr>
          <a:xfrm rot="4329447">
            <a:off x="6779867" y="61291"/>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w-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מלבן 7">
            <a:extLst>
              <a:ext uri="{FF2B5EF4-FFF2-40B4-BE49-F238E27FC236}">
                <a16:creationId xmlns:a16="http://schemas.microsoft.com/office/drawing/2014/main" id="{F18A2E3C-9A2B-4180-89BF-319B79BEC76D}"/>
              </a:ext>
            </a:extLst>
          </p:cNvPr>
          <p:cNvSpPr/>
          <p:nvPr/>
        </p:nvSpPr>
        <p:spPr>
          <a:xfrm>
            <a:off x="7345140" y="876603"/>
            <a:ext cx="4634416" cy="4134337"/>
          </a:xfrm>
          <a:prstGeom prst="rect">
            <a:avLst/>
          </a:prstGeom>
        </p:spPr>
        <p:txBody>
          <a:bodyPr wrap="square">
            <a:spAutoFit/>
          </a:bodyPr>
          <a:lstStyle/>
          <a:p>
            <a:pPr algn="ctr" rtl="0">
              <a:lnSpc>
                <a:spcPct val="150000"/>
              </a:lnSpc>
            </a:pPr>
            <a:r>
              <a:rPr lang="en-US" sz="3600" b="1" dirty="0">
                <a:solidFill>
                  <a:schemeClr val="bg1"/>
                </a:solidFill>
                <a:latin typeface="Tahoma" pitchFamily="34" charset="0"/>
                <a:ea typeface="Tahoma" pitchFamily="34" charset="0"/>
                <a:cs typeface="Tahoma" pitchFamily="34" charset="0"/>
              </a:rPr>
              <a:t>Nationwide Trends</a:t>
            </a:r>
          </a:p>
          <a:p>
            <a:pPr algn="ctr" rtl="0">
              <a:lnSpc>
                <a:spcPct val="150000"/>
              </a:lnSpc>
            </a:pPr>
            <a:r>
              <a:rPr lang="en-US" sz="3600" b="1" dirty="0">
                <a:solidFill>
                  <a:schemeClr val="bg1"/>
                </a:solidFill>
                <a:latin typeface="Tahoma" pitchFamily="34" charset="0"/>
                <a:ea typeface="Tahoma" pitchFamily="34" charset="0"/>
                <a:cs typeface="Tahoma" pitchFamily="34" charset="0"/>
              </a:rPr>
              <a:t>in Various Life Arenas in 2020/21, by Population Groups</a:t>
            </a:r>
          </a:p>
        </p:txBody>
      </p:sp>
      <p:sp>
        <p:nvSpPr>
          <p:cNvPr id="16" name="מלבן מעוגל 8">
            <a:extLst>
              <a:ext uri="{FF2B5EF4-FFF2-40B4-BE49-F238E27FC236}">
                <a16:creationId xmlns:a16="http://schemas.microsoft.com/office/drawing/2014/main" id="{4E9A994D-F822-4AE7-8457-97C8FB413407}"/>
              </a:ext>
            </a:extLst>
          </p:cNvPr>
          <p:cNvSpPr/>
          <p:nvPr/>
        </p:nvSpPr>
        <p:spPr>
          <a:xfrm rot="4329447">
            <a:off x="6983977" y="110590"/>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2" name="Group 1">
            <a:extLst>
              <a:ext uri="{FF2B5EF4-FFF2-40B4-BE49-F238E27FC236}">
                <a16:creationId xmlns:a16="http://schemas.microsoft.com/office/drawing/2014/main" id="{E6607DC6-968C-8CFE-87CB-20A9FB0DFCF4}"/>
              </a:ext>
            </a:extLst>
          </p:cNvPr>
          <p:cNvGrpSpPr/>
          <p:nvPr/>
        </p:nvGrpSpPr>
        <p:grpSpPr>
          <a:xfrm>
            <a:off x="-113664" y="6410133"/>
            <a:ext cx="7862497" cy="451978"/>
            <a:chOff x="-116959" y="6457504"/>
            <a:chExt cx="7862497" cy="594107"/>
          </a:xfrm>
        </p:grpSpPr>
        <p:sp>
          <p:nvSpPr>
            <p:cNvPr id="4" name="Rectangle: Rounded Corners 3">
              <a:extLst>
                <a:ext uri="{FF2B5EF4-FFF2-40B4-BE49-F238E27FC236}">
                  <a16:creationId xmlns:a16="http://schemas.microsoft.com/office/drawing/2014/main" id="{F53F47BC-D6FE-AB08-49BB-1565C8AEE1D7}"/>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Rectangle: Rounded Corners 4">
              <a:extLst>
                <a:ext uri="{FF2B5EF4-FFF2-40B4-BE49-F238E27FC236}">
                  <a16:creationId xmlns:a16="http://schemas.microsoft.com/office/drawing/2014/main" id="{C24C252E-398D-0C99-E8C6-3859814FF609}"/>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7" name="TextBox 6">
            <a:extLst>
              <a:ext uri="{FF2B5EF4-FFF2-40B4-BE49-F238E27FC236}">
                <a16:creationId xmlns:a16="http://schemas.microsoft.com/office/drawing/2014/main" id="{07783B99-1A81-5FFE-4E84-656453F3F8CF}"/>
              </a:ext>
            </a:extLst>
          </p:cNvPr>
          <p:cNvSpPr txBox="1"/>
          <p:nvPr/>
        </p:nvSpPr>
        <p:spPr>
          <a:xfrm>
            <a:off x="7748833" y="6388028"/>
            <a:ext cx="4481945" cy="400110"/>
          </a:xfrm>
          <a:prstGeom prst="rect">
            <a:avLst/>
          </a:prstGeom>
          <a:noFill/>
        </p:spPr>
        <p:txBody>
          <a:bodyPr wrap="square">
            <a:spAutoFit/>
          </a:bodyPr>
          <a:lstStyle/>
          <a:p>
            <a:pPr algn="l" rtl="0"/>
            <a:r>
              <a:rPr lang="en-US" sz="1000" dirty="0">
                <a:latin typeface="Segoe UI" panose="020B0502040204020203" pitchFamily="34" charset="0"/>
                <a:cs typeface="Segoe UI" panose="020B0502040204020203" pitchFamily="34" charset="0"/>
              </a:rPr>
              <a:t>Data source: </a:t>
            </a:r>
            <a:r>
              <a:rPr lang="en-IL" sz="1000" dirty="0">
                <a:latin typeface="Segoe UI" panose="020B0502040204020203" pitchFamily="34" charset="0"/>
                <a:cs typeface="Segoe UI" panose="020B0502040204020203" pitchFamily="34" charset="0"/>
              </a:rPr>
              <a:t>https://twitter.com/IsraelinHolySee/status/1488780204541628419</a:t>
            </a:r>
          </a:p>
        </p:txBody>
      </p:sp>
    </p:spTree>
    <p:extLst>
      <p:ext uri="{BB962C8B-B14F-4D97-AF65-F5344CB8AC3E}">
        <p14:creationId xmlns:p14="http://schemas.microsoft.com/office/powerpoint/2010/main" val="4075743398"/>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7791" y="6492875"/>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369332"/>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 C – feedback questionnaire for the leadership training offsite</a:t>
            </a:r>
            <a:endParaRPr kumimoji="0" lang="he-IL"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D838D736-D0A0-77C2-C528-F72877A44340}"/>
              </a:ext>
            </a:extLst>
          </p:cNvPr>
          <p:cNvSpPr txBox="1"/>
          <p:nvPr/>
        </p:nvSpPr>
        <p:spPr>
          <a:xfrm>
            <a:off x="313493" y="560318"/>
            <a:ext cx="3200401" cy="5632311"/>
          </a:xfrm>
          <a:prstGeom prst="rect">
            <a:avLst/>
          </a:prstGeom>
          <a:noFill/>
        </p:spPr>
        <p:txBody>
          <a:bodyPr wrap="square">
            <a:spAutoFit/>
          </a:bodyPr>
          <a:lstStyle/>
          <a:p>
            <a:pPr marL="342900" marR="0" lvl="0" indent="-342900" fontAlgn="auto">
              <a:lnSpc>
                <a:spcPct val="100000"/>
              </a:lnSpc>
              <a:spcBef>
                <a:spcPts val="0"/>
              </a:spcBef>
              <a:spcAft>
                <a:spcPts val="0"/>
              </a:spcAft>
              <a:buClrTx/>
              <a:buSzTx/>
              <a:buAutoNum type="arabicPeriod"/>
              <a:tabLst/>
              <a:defRPr/>
            </a:pPr>
            <a:r>
              <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במסגרת איזה תפקיד הגעת להכשרה? </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עירוני טירה</a:t>
            </a:r>
          </a:p>
          <a:p>
            <a:pPr marL="342900" marR="0" lvl="0" indent="-342900" fontAlgn="auto">
              <a:lnSpc>
                <a:spcPct val="100000"/>
              </a:lnSpc>
              <a:spcBef>
                <a:spcPts val="0"/>
              </a:spcBef>
              <a:spcAft>
                <a:spcPts val="0"/>
              </a:spcAft>
              <a:buClrTx/>
              <a:buSzTx/>
              <a:buAutoNum type="hebrew2Minus"/>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צוות עירוני בית שמש</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עירוני אשדוד</a:t>
            </a:r>
          </a:p>
          <a:p>
            <a:pPr marL="342900" marR="0" lvl="0" indent="-342900" fontAlgn="auto">
              <a:lnSpc>
                <a:spcPct val="100000"/>
              </a:lnSpc>
              <a:spcBef>
                <a:spcPts val="0"/>
              </a:spcBef>
              <a:spcAft>
                <a:spcPts val="0"/>
              </a:spcAft>
              <a:buClrTx/>
              <a:buSzTx/>
              <a:buAutoNum type="hebrew2Minus"/>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צוות עירוני תל אביב-יפו</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מטה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Urban95</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rPr>
              <a:t>2. באילו חלק של הכשרת המנהיגות של השתתפת זה עתה?</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קייס סטאדיס של סוגי מנהיגות (מלמעלה ומלמטה)</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סדנת מנהיגות הסתגלותית עם נטע-לי אופיר</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הרצאה "בגיל 10 הרמתי פיל" של טל טנא צ'צ'קס</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מנהיגות אקטיביסטית אצל ילדים עם רן כהן אהרונוב</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מנהיגות קהילתית מצמיחה שינוי עם מתן ישראלי</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סדנת אסטרטגיה לתוכנית עבודה</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סיכום כללי של הכשרת המנהיגות 30.11-1.12</a:t>
            </a:r>
          </a:p>
          <a:p>
            <a:pPr marR="0" lvl="0" fontAlgn="auto">
              <a:lnSpc>
                <a:spcPct val="100000"/>
              </a:lnSpc>
              <a:spcBef>
                <a:spcPts val="0"/>
              </a:spcBef>
              <a:spcAft>
                <a:spcPts val="0"/>
              </a:spcAft>
              <a:buClrTx/>
              <a:buSzTx/>
              <a:tabLst/>
              <a:defRPr/>
            </a:pPr>
            <a:endParaRPr lang="he-IL" sz="10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fontAlgn="auto">
              <a:lnSpc>
                <a:spcPct val="100000"/>
              </a:lnSpc>
              <a:spcBef>
                <a:spcPts val="0"/>
              </a:spcBef>
              <a:spcAft>
                <a:spcPts val="0"/>
              </a:spcAft>
              <a:buClrTx/>
              <a:buSzTx/>
              <a:tabLst/>
              <a:defRPr/>
            </a:pPr>
            <a:r>
              <a:rPr lang="he-IL" sz="1000" u="sng" dirty="0">
                <a:solidFill>
                  <a:prstClr val="black"/>
                </a:solidFill>
                <a:latin typeface="Segoe UI" panose="020B0502040204020203" pitchFamily="34" charset="0"/>
                <a:ea typeface="Tahoma" panose="020B0604030504040204" pitchFamily="34" charset="0"/>
                <a:cs typeface="Segoe UI" panose="020B0502040204020203" pitchFamily="34" charset="0"/>
              </a:rPr>
              <a:t>חלק שחוזר על עצמו עבור כל אחד מחלקי ההכשרה - תשובות 1-6 בשאלה 2</a:t>
            </a:r>
            <a:endParaRPr lang="en-US" sz="10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fontAlgn="auto">
              <a:lnSpc>
                <a:spcPct val="100000"/>
              </a:lnSpc>
              <a:spcBef>
                <a:spcPts val="0"/>
              </a:spcBef>
              <a:spcAft>
                <a:spcPts val="0"/>
              </a:spcAft>
              <a:buClrTx/>
              <a:buSzTx/>
              <a:tabLst/>
              <a:defRPr/>
            </a:pPr>
            <a:endParaRPr lang="en-US" sz="10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3</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was the content relayed in clear and coherent way?</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4</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 extent did the training provide you with new and relevant knowledge?</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28314B2E-7BC6-E074-274E-9C5FEF03B45B}"/>
              </a:ext>
            </a:extLst>
          </p:cNvPr>
          <p:cNvSpPr txBox="1"/>
          <p:nvPr/>
        </p:nvSpPr>
        <p:spPr>
          <a:xfrm>
            <a:off x="3627679" y="560318"/>
            <a:ext cx="2375556"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5</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 extent did the training</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provide you with practical tools and/or methods you can implement in your work?</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6</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practical tools and/or methods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7</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 extent, do you believe the tools and knowledge you acquired will serve you in performing your job over the next 6 months?</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8. Please tell us more about what you gained from the training: </a:t>
            </a:r>
            <a:r>
              <a:rPr lang="en-US" sz="1000" dirty="0">
                <a:latin typeface="Segoe UI" panose="020B0502040204020203" pitchFamily="34" charset="0"/>
                <a:ea typeface="Tahoma" panose="020B0604030504040204" pitchFamily="34" charset="0"/>
                <a:cs typeface="Segoe UI" panose="020B0502040204020203" pitchFamily="34" charset="0"/>
              </a:rPr>
              <a:t>Open-ended</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kumimoji="0" lang="he-IL" sz="1000" i="0" u="sng"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סיכום הכשרת המנהיגות</a:t>
            </a:r>
          </a:p>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9. Do you think the training was long enough in terms of the number and length of the sessions?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It was too short</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It was too long</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It was just right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8992C5AE-55D0-7639-9EC9-222028848D17}"/>
              </a:ext>
            </a:extLst>
          </p:cNvPr>
          <p:cNvSpPr txBox="1"/>
          <p:nvPr/>
        </p:nvSpPr>
        <p:spPr>
          <a:xfrm>
            <a:off x="9823173" y="560318"/>
            <a:ext cx="2055334" cy="4555093"/>
          </a:xfrm>
          <a:prstGeom prst="rect">
            <a:avLst/>
          </a:prstGeom>
          <a:noFill/>
        </p:spPr>
        <p:txBody>
          <a:bodyPr wrap="square">
            <a:spAutoFit/>
          </a:bodyPr>
          <a:lstStyle/>
          <a:p>
            <a:pPr algn="l" rtl="0"/>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14. What additional tools and/or working methods would you like to receive in future Urban95 trainings?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Open-ended</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15. To what extent did the training open you to new possibilities for working together on joint areas with new officials?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endParaRPr lang="en-US"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16. To what extent did you share what you learned from the training with colleagues who didn’t participate in it?</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f. Not relevant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en-US" sz="1000" b="1" dirty="0">
              <a:latin typeface="Segoe UI" panose="020B0502040204020203" pitchFamily="34" charset="0"/>
              <a:ea typeface="Tahoma" panose="020B0604030504040204" pitchFamily="34" charset="0"/>
              <a:cs typeface="Segoe UI" panose="020B0502040204020203" pitchFamily="34" charset="0"/>
            </a:endParaRPr>
          </a:p>
        </p:txBody>
      </p:sp>
      <p:sp>
        <p:nvSpPr>
          <p:cNvPr id="12" name="TextBox 11">
            <a:extLst>
              <a:ext uri="{FF2B5EF4-FFF2-40B4-BE49-F238E27FC236}">
                <a16:creationId xmlns:a16="http://schemas.microsoft.com/office/drawing/2014/main" id="{82494FED-FFA6-D87A-8845-173C6C5ED143}"/>
              </a:ext>
            </a:extLst>
          </p:cNvPr>
          <p:cNvSpPr txBox="1"/>
          <p:nvPr/>
        </p:nvSpPr>
        <p:spPr>
          <a:xfrm>
            <a:off x="6095999" y="560318"/>
            <a:ext cx="3634409" cy="592469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10</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 extent do you feel the training format was successful (2-days offsite)?</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11.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did the supporting material contribute to your understanding of the training’s topic and content?</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f. Not relevant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12. To what extent did you use the supporting material, if you received any, after the training?</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13</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What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(Please mark all relevant answers)</a:t>
            </a:r>
            <a:endParaRPr kumimoji="0" lang="he-IL"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t>- I’ve acquired new knowledge in my areas of occupation</a:t>
            </a:r>
            <a:endParaRPr lang="he-IL" sz="1000" dirty="0"/>
          </a:p>
          <a:p>
            <a:pPr algn="l" rtl="0"/>
            <a:r>
              <a:rPr lang="en-US" sz="1000" dirty="0"/>
              <a:t>- I’m more knowledgeable of EC &amp; caregivers’ needs</a:t>
            </a:r>
            <a:endParaRPr lang="he-IL" sz="1000" dirty="0"/>
          </a:p>
          <a:p>
            <a:pPr algn="l" rtl="0"/>
            <a:r>
              <a:rPr lang="en-US" sz="1000" dirty="0"/>
              <a:t>- I’ve acquired tools to implement in my work</a:t>
            </a:r>
            <a:endParaRPr lang="he-IL" sz="1000" dirty="0"/>
          </a:p>
          <a:p>
            <a:pPr algn="l" rtl="0"/>
            <a:r>
              <a:rPr lang="en-US" sz="1000" dirty="0"/>
              <a:t>- I’m more knowledgeable of Urban95 and its local &amp; global impact</a:t>
            </a:r>
            <a:endParaRPr lang="he-IL" sz="1000" dirty="0"/>
          </a:p>
          <a:p>
            <a:pPr algn="l" rtl="0"/>
            <a:r>
              <a:rPr lang="en-US" sz="1000" dirty="0"/>
              <a:t>- I’m motivated to implement Urban95 ideas</a:t>
            </a:r>
            <a:endParaRPr lang="he-IL" sz="1000" dirty="0"/>
          </a:p>
          <a:p>
            <a:pPr algn="l" rtl="0"/>
            <a:r>
              <a:rPr lang="en-US" sz="1000" dirty="0"/>
              <a:t>- The training inspired me to think of new Urban95 ideas</a:t>
            </a:r>
            <a:endParaRPr lang="he-IL" sz="1000" dirty="0"/>
          </a:p>
          <a:p>
            <a:pPr algn="l" rtl="0"/>
            <a:r>
              <a:rPr lang="en-US" sz="1000" dirty="0"/>
              <a:t>- I’ve met with professional colleagues &amp; learned from them</a:t>
            </a:r>
            <a:endParaRPr lang="he-IL" sz="1000" dirty="0"/>
          </a:p>
          <a:p>
            <a:pPr algn="l" rtl="0"/>
            <a:r>
              <a:rPr lang="en-US" sz="1000" dirty="0"/>
              <a:t>- I’ve made new professional / business / social contacts</a:t>
            </a:r>
            <a:endParaRPr lang="he-IL" sz="1000" dirty="0"/>
          </a:p>
          <a:p>
            <a:pPr marR="0" lvl="0" algn="l" defTabSz="914400" rtl="0" eaLnBrk="1" fontAlgn="auto" latinLnBrk="0" hangingPunct="1">
              <a:lnSpc>
                <a:spcPct val="100000"/>
              </a:lnSpc>
              <a:spcBef>
                <a:spcPts val="0"/>
              </a:spcBef>
              <a:spcAft>
                <a:spcPts val="0"/>
              </a:spcAft>
              <a:buClrTx/>
              <a:buSzTx/>
              <a:tabLst/>
              <a:defRPr/>
            </a:pPr>
            <a:r>
              <a:rPr lang="en-US" sz="1000" dirty="0"/>
              <a:t>- Other, please specify:</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6198CB78-3E52-6C84-508C-0937EC3987D3}"/>
              </a:ext>
            </a:extLst>
          </p:cNvPr>
          <p:cNvGrpSpPr/>
          <p:nvPr/>
        </p:nvGrpSpPr>
        <p:grpSpPr>
          <a:xfrm>
            <a:off x="-116958" y="6457504"/>
            <a:ext cx="10324214" cy="594107"/>
            <a:chOff x="-116958" y="6457504"/>
            <a:chExt cx="10324214" cy="594107"/>
          </a:xfrm>
        </p:grpSpPr>
        <p:sp>
          <p:nvSpPr>
            <p:cNvPr id="15" name="Rectangle: Rounded Corners 14">
              <a:extLst>
                <a:ext uri="{FF2B5EF4-FFF2-40B4-BE49-F238E27FC236}">
                  <a16:creationId xmlns:a16="http://schemas.microsoft.com/office/drawing/2014/main" id="{E30F3A67-3981-813E-3EC9-96ACC53B5DA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6" name="Rectangle: Rounded Corners 15">
              <a:extLst>
                <a:ext uri="{FF2B5EF4-FFF2-40B4-BE49-F238E27FC236}">
                  <a16:creationId xmlns:a16="http://schemas.microsoft.com/office/drawing/2014/main" id="{E3D041B4-0263-0E85-C343-2B9A1C77F91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8" name="TextBox 17">
              <a:extLst>
                <a:ext uri="{FF2B5EF4-FFF2-40B4-BE49-F238E27FC236}">
                  <a16:creationId xmlns:a16="http://schemas.microsoft.com/office/drawing/2014/main" id="{B337FD06-BBBE-206F-8C5E-91AA7D14BFF3}"/>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0979828"/>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9766" y="6480523"/>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400110"/>
          </a:xfrm>
          <a:prstGeom prst="rect">
            <a:avLst/>
          </a:prstGeom>
          <a:solidFill>
            <a:srgbClr val="36636F"/>
          </a:solidFill>
        </p:spPr>
        <p:txBody>
          <a:bodyPr wrap="square" rtlCol="0">
            <a:spAutoFit/>
          </a:bodyPr>
          <a:lstStyle>
            <a:defPPr>
              <a:defRPr lang="he-IL"/>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white"/>
                </a:solidFill>
                <a:effectLst/>
                <a:uLnTx/>
                <a:uFillTx/>
                <a:latin typeface="Tahoma" pitchFamily="34" charset="0"/>
                <a:ea typeface="Tahoma" pitchFamily="34" charset="0"/>
                <a:cs typeface="Tahoma" pitchFamily="34" charset="0"/>
              </a:defRPr>
            </a:lvl1pPr>
          </a:lstStyle>
          <a:p>
            <a:pPr algn="l" rtl="0"/>
            <a:r>
              <a:rPr lang="en-US" dirty="0"/>
              <a:t>Appendix D: Urban95 IL Primary Evaluation Model – For Anchor Municipalities</a:t>
            </a:r>
            <a:endParaRPr lang="he-IL" dirty="0"/>
          </a:p>
        </p:txBody>
      </p:sp>
      <p:graphicFrame>
        <p:nvGraphicFramePr>
          <p:cNvPr id="7" name="Table 6">
            <a:extLst>
              <a:ext uri="{FF2B5EF4-FFF2-40B4-BE49-F238E27FC236}">
                <a16:creationId xmlns:a16="http://schemas.microsoft.com/office/drawing/2014/main" id="{5B306DFA-9690-20E6-F96E-11E0B68F1735}"/>
              </a:ext>
            </a:extLst>
          </p:cNvPr>
          <p:cNvGraphicFramePr>
            <a:graphicFrameLocks noGrp="1"/>
          </p:cNvGraphicFramePr>
          <p:nvPr>
            <p:extLst>
              <p:ext uri="{D42A27DB-BD31-4B8C-83A1-F6EECF244321}">
                <p14:modId xmlns:p14="http://schemas.microsoft.com/office/powerpoint/2010/main" val="1582083909"/>
              </p:ext>
            </p:extLst>
          </p:nvPr>
        </p:nvGraphicFramePr>
        <p:xfrm>
          <a:off x="24255" y="532942"/>
          <a:ext cx="12143489" cy="5792661"/>
        </p:xfrm>
        <a:graphic>
          <a:graphicData uri="http://schemas.openxmlformats.org/drawingml/2006/table">
            <a:tbl>
              <a:tblPr firstRow="1" bandRow="1"/>
              <a:tblGrid>
                <a:gridCol w="952430">
                  <a:extLst>
                    <a:ext uri="{9D8B030D-6E8A-4147-A177-3AD203B41FA5}">
                      <a16:colId xmlns:a16="http://schemas.microsoft.com/office/drawing/2014/main" val="2890409890"/>
                    </a:ext>
                  </a:extLst>
                </a:gridCol>
                <a:gridCol w="745970">
                  <a:extLst>
                    <a:ext uri="{9D8B030D-6E8A-4147-A177-3AD203B41FA5}">
                      <a16:colId xmlns:a16="http://schemas.microsoft.com/office/drawing/2014/main" val="841733698"/>
                    </a:ext>
                  </a:extLst>
                </a:gridCol>
                <a:gridCol w="2983881">
                  <a:extLst>
                    <a:ext uri="{9D8B030D-6E8A-4147-A177-3AD203B41FA5}">
                      <a16:colId xmlns:a16="http://schemas.microsoft.com/office/drawing/2014/main" val="2880569128"/>
                    </a:ext>
                  </a:extLst>
                </a:gridCol>
                <a:gridCol w="1898835">
                  <a:extLst>
                    <a:ext uri="{9D8B030D-6E8A-4147-A177-3AD203B41FA5}">
                      <a16:colId xmlns:a16="http://schemas.microsoft.com/office/drawing/2014/main" val="1791060420"/>
                    </a:ext>
                  </a:extLst>
                </a:gridCol>
                <a:gridCol w="3119510">
                  <a:extLst>
                    <a:ext uri="{9D8B030D-6E8A-4147-A177-3AD203B41FA5}">
                      <a16:colId xmlns:a16="http://schemas.microsoft.com/office/drawing/2014/main" val="828548545"/>
                    </a:ext>
                  </a:extLst>
                </a:gridCol>
                <a:gridCol w="1424124">
                  <a:extLst>
                    <a:ext uri="{9D8B030D-6E8A-4147-A177-3AD203B41FA5}">
                      <a16:colId xmlns:a16="http://schemas.microsoft.com/office/drawing/2014/main" val="2258100156"/>
                    </a:ext>
                  </a:extLst>
                </a:gridCol>
                <a:gridCol w="1018739">
                  <a:extLst>
                    <a:ext uri="{9D8B030D-6E8A-4147-A177-3AD203B41FA5}">
                      <a16:colId xmlns:a16="http://schemas.microsoft.com/office/drawing/2014/main" val="2623958077"/>
                    </a:ext>
                  </a:extLst>
                </a:gridCol>
              </a:tblGrid>
              <a:tr h="0">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Target Audience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Inputs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Actions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dirty="0">
                          <a:solidFill>
                            <a:srgbClr val="FFFFFF"/>
                          </a:solidFill>
                          <a:effectLst/>
                          <a:latin typeface="Calibri" panose="020F0502020204030204" pitchFamily="34" charset="0"/>
                          <a:ea typeface="Calibri" panose="020F0502020204030204" pitchFamily="34" charset="0"/>
                          <a:cs typeface="Tahoma" panose="020B060403050404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Outputs</a:t>
                      </a:r>
                      <a:r>
                        <a:rPr lang="en-US" sz="1000" baseline="300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Short and Mid-Term results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(up to 3 years from program’s onset)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Long Term Results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(5-10 Years)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Impact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extLst>
                  <a:ext uri="{0D108BD9-81ED-4DB2-BD59-A6C34878D82A}">
                    <a16:rowId xmlns:a16="http://schemas.microsoft.com/office/drawing/2014/main" val="1006017390"/>
                  </a:ext>
                </a:extLst>
              </a:tr>
              <a:tr h="3965470">
                <a:tc>
                  <a:txBody>
                    <a:bodyPr/>
                    <a:lstStyle/>
                    <a:p>
                      <a:pPr algn="l" rtl="0">
                        <a:lnSpc>
                          <a:spcPct val="115000"/>
                        </a:lnSpc>
                        <a:spcAft>
                          <a:spcPts val="1000"/>
                        </a:spcAft>
                      </a:pPr>
                      <a:r>
                        <a:rPr lang="he-IL"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Officials &amp; decision-makers in the municipalities &amp; government offices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Academics, professionals, and build environment creators (BEC)</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ILGBC staff</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Consultants and experts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Urban95 program administrator in the anchor municipality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partners (outside &amp; within the anchor municipality)</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Pilots’ budgeting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knowledge from BvLF</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Accumulated knowledge and experience from the ILGBC, Urban95 TLV, and national committee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&amp; evaluation resources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Participate in meetings with anchor municipalities to promote early childhood development (ECD) in the different administrations.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Train and accompany the programs’ administrators in the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 each anchor municipality agenda and strategic outline regarding early childhood to identify possible integrations with the Urban95 program.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Engage stakeholders &amp; partners from anchor municipalities to take part in interventions implementation.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 and conduct trainings &amp; seminars for officials in anchor municipalities to provide knowledge &amp; tools and raise awareness for ECD's importance.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Map potential interventions in public spaces and mobility domains in the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 opportunities and map the needs of young children &amp; caregivers to provide them with enriching content to support the interventions in the urban environment in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Initiate pilots in the urban environment of anchor municipalities, including accompanying contents.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Promote inter-administrative collaboration to create models for cooperation between different municipal units.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Build a website for data collection &amp; retention to share professional knowledge on facilitating holistic municipal policies for build environment adjustments for young children </a:t>
                      </a:r>
                      <a:r>
                        <a:rPr lang="he-IL"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Hold professional events for BEC on urban planning that considers the needs of young children </a:t>
                      </a:r>
                      <a:r>
                        <a:rPr lang="he-IL"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Anchor municipality's program manager actively participates in strategic meetings to promote young children &amp; caregivers’ needs in the different municipal units.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stakeholders &amp; BEC participate in professional trainings &amp; seminars.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satisfaction of trainings &amp; seminars’ participants.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Effective engagement of key stakeholders and establishment of inter-administrative collaborations.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Openness, willingness, and capability of municipal officials for pilots' implementation.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Sharing internal &amp; external knowledge among municipal officials and from the municipality outwards.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Pilots' implementation in the public space &amp; mobility domains, including accompanying contents, to scale.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is operated as a professional knowledge base regarding early childhood, based on models developed in the program.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gets exposure and users' traffic.</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Municipal officials are knowledgeable, understand early childhood needs, and are capable of matching potential responses to these needs.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 that participated in ILGBC events are conscious of needs and potential planning solutions for improving the public space for young children &amp; caregivers.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Urban95 action models &amp; collaboration mechanisms (between anchor municipalities' officials and external partners advancing ECD) are embedded in the work routine.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Early childhood is on the anchor municipalities' agenda: re-thinking positions and budget allocation for ECD, using collaboration mechanisms, new management practices, and pooling resources efforts.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children &amp; caregivers’ POV is considered when planning and designing public spaces (playgrounds, sidewalks, public transportation, shade, clean air, green lungs) – in the short term.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in the number of public spaces &amp; urban infrastructures, designed and adjusted for young children &amp; caregivers’ use, according to the Urban95 principles in anchor municipalities – in the short/ mid-term.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In-scale projects are executed in all municipalities, adjusting the built environment for a safe and accessible stay, use, and mobility of young children &amp; caregivers – in the mid-term.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Anchor municipalities are a source for peer learning to other municipalities and BEC.</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nationwide expansion program municipalities are collaborating with municipal &amp; inter-municipal entities while using the program’s website as a professional source of knowledge when deciding on ECD.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sustainability: Urban95 is established as a guiding principle for urban planning for early childhood.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urban planning of anchor municipalities, based on Urban95 principles, is recognized as a “success story” and echoes in other municipalities.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children &amp; caregivers’ POV is considered in public space planning and promotes mobility and accessibility in local municipalities nationwide.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is updated, municipalities and BEC nationwide regularly learn how to implement interventions according to Urban95 principles.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municipalities seek funding sources and act independently to advance young children.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municipalities operate in light of a long-term planning vision, including ECD needs, while making data-driven decisions.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ctr" rtl="0">
                        <a:lnSpc>
                          <a:spcPct val="115000"/>
                        </a:lnSpc>
                        <a:spcAft>
                          <a:spcPts val="6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Policies to advance urban environment suitable for optimal early childhood development, properly and sustainably embedded throughout all municipal departments, working in full coordination and collaboration.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supportive urban and communal environment, enabling equal opportunities in early childhood development and parental wellbeing.</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CCC0D9"/>
                    </a:solidFill>
                  </a:tcPr>
                </a:tc>
                <a:extLst>
                  <a:ext uri="{0D108BD9-81ED-4DB2-BD59-A6C34878D82A}">
                    <a16:rowId xmlns:a16="http://schemas.microsoft.com/office/drawing/2014/main" val="3180981082"/>
                  </a:ext>
                </a:extLst>
              </a:tr>
            </a:tbl>
          </a:graphicData>
        </a:graphic>
      </p:graphicFrame>
      <p:grpSp>
        <p:nvGrpSpPr>
          <p:cNvPr id="8" name="Group 7">
            <a:extLst>
              <a:ext uri="{FF2B5EF4-FFF2-40B4-BE49-F238E27FC236}">
                <a16:creationId xmlns:a16="http://schemas.microsoft.com/office/drawing/2014/main" id="{45352740-FA5F-2733-DF0E-778777897F45}"/>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3623C218-E299-05F4-E977-F5E694C09DF7}"/>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0" name="Rectangle: Rounded Corners 9">
              <a:extLst>
                <a:ext uri="{FF2B5EF4-FFF2-40B4-BE49-F238E27FC236}">
                  <a16:creationId xmlns:a16="http://schemas.microsoft.com/office/drawing/2014/main" id="{AE0B58BB-9073-FD16-443C-ECB2A4B6DB8F}"/>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1" name="TextBox 10">
              <a:extLst>
                <a:ext uri="{FF2B5EF4-FFF2-40B4-BE49-F238E27FC236}">
                  <a16:creationId xmlns:a16="http://schemas.microsoft.com/office/drawing/2014/main" id="{841BC6CD-0CFB-DDBF-7852-FA4977ED64A0}"/>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5643596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4</a:t>
            </a:fld>
            <a:endParaRPr dirty="0"/>
          </a:p>
        </p:txBody>
      </p:sp>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369332"/>
          </a:xfrm>
          <a:prstGeom prst="rect">
            <a:avLst/>
          </a:prstGeom>
          <a:solidFill>
            <a:srgbClr val="36636F"/>
          </a:solidFill>
        </p:spPr>
        <p:txBody>
          <a:bodyPr wrap="square" rtlCol="0">
            <a:spAutoFit/>
          </a:bodyPr>
          <a:lstStyle/>
          <a:p>
            <a:pPr algn="l" rtl="0"/>
            <a:r>
              <a:rPr lang="en-US" b="1" dirty="0">
                <a:solidFill>
                  <a:schemeClr val="bg1"/>
                </a:solidFill>
                <a:latin typeface="Tahoma" pitchFamily="34" charset="0"/>
                <a:ea typeface="Tahoma" pitchFamily="34" charset="0"/>
                <a:cs typeface="Tahoma" pitchFamily="34" charset="0"/>
              </a:rPr>
              <a:t>Nationwide trends in sense of belonging, digital technology use, and health, by population groups</a:t>
            </a:r>
            <a:endParaRPr lang="he-IL" b="1" dirty="0">
              <a:solidFill>
                <a:schemeClr val="bg1"/>
              </a:solidFill>
              <a:latin typeface="Tahoma" pitchFamily="34" charset="0"/>
              <a:ea typeface="Tahoma" pitchFamily="34" charset="0"/>
              <a:cs typeface="Tahoma" pitchFamily="34" charset="0"/>
            </a:endParaRPr>
          </a:p>
        </p:txBody>
      </p:sp>
      <p:graphicFrame>
        <p:nvGraphicFramePr>
          <p:cNvPr id="3" name="טבלה 2">
            <a:extLst>
              <a:ext uri="{FF2B5EF4-FFF2-40B4-BE49-F238E27FC236}">
                <a16:creationId xmlns:a16="http://schemas.microsoft.com/office/drawing/2014/main" id="{02EA3F46-E9D2-A99B-8247-C66C6F9A791C}"/>
              </a:ext>
            </a:extLst>
          </p:cNvPr>
          <p:cNvGraphicFramePr>
            <a:graphicFrameLocks noGrp="1"/>
          </p:cNvGraphicFramePr>
          <p:nvPr>
            <p:extLst>
              <p:ext uri="{D42A27DB-BD31-4B8C-83A1-F6EECF244321}">
                <p14:modId xmlns:p14="http://schemas.microsoft.com/office/powerpoint/2010/main" val="1693029197"/>
              </p:ext>
            </p:extLst>
          </p:nvPr>
        </p:nvGraphicFramePr>
        <p:xfrm>
          <a:off x="5514680" y="566981"/>
          <a:ext cx="6478318" cy="339090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3312439335"/>
                    </a:ext>
                  </a:extLst>
                </a:gridCol>
                <a:gridCol w="2111605">
                  <a:extLst>
                    <a:ext uri="{9D8B030D-6E8A-4147-A177-3AD203B41FA5}">
                      <a16:colId xmlns:a16="http://schemas.microsoft.com/office/drawing/2014/main" val="1095733899"/>
                    </a:ext>
                  </a:extLst>
                </a:gridCol>
                <a:gridCol w="1074655">
                  <a:extLst>
                    <a:ext uri="{9D8B030D-6E8A-4147-A177-3AD203B41FA5}">
                      <a16:colId xmlns:a16="http://schemas.microsoft.com/office/drawing/2014/main" val="2580009618"/>
                    </a:ext>
                  </a:extLst>
                </a:gridCol>
                <a:gridCol w="820132">
                  <a:extLst>
                    <a:ext uri="{9D8B030D-6E8A-4147-A177-3AD203B41FA5}">
                      <a16:colId xmlns:a16="http://schemas.microsoft.com/office/drawing/2014/main" val="3091657295"/>
                    </a:ext>
                  </a:extLst>
                </a:gridCol>
                <a:gridCol w="914400">
                  <a:extLst>
                    <a:ext uri="{9D8B030D-6E8A-4147-A177-3AD203B41FA5}">
                      <a16:colId xmlns:a16="http://schemas.microsoft.com/office/drawing/2014/main" val="3720442272"/>
                    </a:ext>
                  </a:extLst>
                </a:gridCol>
                <a:gridCol w="652553">
                  <a:extLst>
                    <a:ext uri="{9D8B030D-6E8A-4147-A177-3AD203B41FA5}">
                      <a16:colId xmlns:a16="http://schemas.microsoft.com/office/drawing/2014/main" val="3378820736"/>
                    </a:ext>
                  </a:extLst>
                </a:gridCol>
              </a:tblGrid>
              <a:tr h="0">
                <a:tc gridSpan="6">
                  <a:txBody>
                    <a:bodyPr/>
                    <a:lstStyle/>
                    <a:p>
                      <a:pPr algn="l" rtl="0"/>
                      <a:r>
                        <a:rPr lang="en-US" sz="12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From the Israel Central Bureau of Statistics (CBS) Social Survey, 2020*</a:t>
                      </a:r>
                      <a:endParaRPr lang="he-IL" sz="12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hMerge="1">
                  <a:txBody>
                    <a:bodyPr/>
                    <a:lstStyle/>
                    <a:p>
                      <a:pPr rtl="1"/>
                      <a:r>
                        <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rPr>
                        <a:t>הסקר החברתי של </a:t>
                      </a:r>
                      <a:r>
                        <a:rPr lang="he-IL" sz="1200" kern="1200" err="1">
                          <a:solidFill>
                            <a:schemeClr val="tx1"/>
                          </a:solidFill>
                          <a:latin typeface="Segoe UI" panose="020B0502040204020203" pitchFamily="34" charset="0"/>
                          <a:ea typeface="Tahoma" panose="020B0604030504040204" pitchFamily="34" charset="0"/>
                          <a:cs typeface="Segoe UI" panose="020B0502040204020203" pitchFamily="34" charset="0"/>
                        </a:rPr>
                        <a:t>הלמ"ס</a:t>
                      </a:r>
                      <a:r>
                        <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rPr>
                        <a:t>, 2020</a:t>
                      </a:r>
                    </a:p>
                  </a:txBody>
                  <a:tcPr>
                    <a:solidFill>
                      <a:srgbClr val="F9BC2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1837307702"/>
                  </a:ext>
                </a:extLst>
              </a:tr>
              <a:tr h="128195">
                <a:tc>
                  <a:txBody>
                    <a:bodyPr/>
                    <a:lstStyle/>
                    <a:p>
                      <a:pPr algn="l" rtl="0"/>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Domain</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Topic (% of people who...)</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en-US" sz="1100" b="1" kern="1200" dirty="0">
                          <a:solidFill>
                            <a:srgbClr val="0070C0"/>
                          </a:solidFill>
                          <a:latin typeface="Segoe UI" panose="020B0502040204020203" pitchFamily="34" charset="0"/>
                          <a:ea typeface="Tahoma" panose="020B0604030504040204" pitchFamily="34" charset="0"/>
                          <a:cs typeface="Segoe UI" panose="020B0502040204020203" pitchFamily="34" charset="0"/>
                        </a:rPr>
                        <a:t>Overall</a:t>
                      </a:r>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 </a:t>
                      </a:r>
                    </a:p>
                    <a:p>
                      <a:pPr algn="ctr" rtl="1"/>
                      <a:r>
                        <a:rPr lang="en-US" sz="1100" b="1" kern="1200" dirty="0">
                          <a:solidFill>
                            <a:schemeClr val="accent1"/>
                          </a:solidFill>
                          <a:latin typeface="Segoe UI" panose="020B0502040204020203" pitchFamily="34" charset="0"/>
                          <a:ea typeface="Tahoma" panose="020B0604030504040204" pitchFamily="34" charset="0"/>
                          <a:cs typeface="Segoe UI" panose="020B0502040204020203" pitchFamily="34" charset="0"/>
                        </a:rPr>
                        <a:t>population</a:t>
                      </a:r>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 average </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Periphery</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marL="0" indent="0" algn="ctr" rtl="1"/>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Ultra-Orthodox Jews</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Arabs</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762857329"/>
                  </a:ext>
                </a:extLst>
              </a:tr>
              <a:tr h="370840">
                <a:tc rowSpan="2">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Indices of belonging</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050" dirty="0">
                          <a:latin typeface="Segoe UI" panose="020B0502040204020203" pitchFamily="34" charset="0"/>
                          <a:ea typeface="Tahoma" panose="020B0604030504040204" pitchFamily="34" charset="0"/>
                          <a:cs typeface="Segoe UI" panose="020B0502040204020203" pitchFamily="34" charset="0"/>
                        </a:rPr>
                        <a:t>Meet or talk on the phone with friends at least once a week</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88%</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90%</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87%</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86%</a:t>
                      </a:r>
                    </a:p>
                  </a:txBody>
                  <a:tcPr>
                    <a:solidFill>
                      <a:srgbClr val="A5A5A5"/>
                    </a:solidFill>
                  </a:tcPr>
                </a:tc>
                <a:extLst>
                  <a:ext uri="{0D108BD9-81ED-4DB2-BD59-A6C34878D82A}">
                    <a16:rowId xmlns:a16="http://schemas.microsoft.com/office/drawing/2014/main" val="1035058443"/>
                  </a:ext>
                </a:extLst>
              </a:tr>
              <a:tr h="295523">
                <a:tc vMerge="1">
                  <a:txBody>
                    <a:bodyPr/>
                    <a:lstStyle/>
                    <a:p>
                      <a:pPr rtl="1"/>
                      <a:endPar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latin typeface="Segoe UI" panose="020B0502040204020203" pitchFamily="34" charset="0"/>
                          <a:ea typeface="Tahoma" panose="020B0604030504040204" pitchFamily="34" charset="0"/>
                          <a:cs typeface="Segoe UI" panose="020B0502040204020203" pitchFamily="34" charset="0"/>
                        </a:rPr>
                        <a:t>Feel safe going out alone (satisfaction with living area)</a:t>
                      </a:r>
                      <a:endParaRPr lang="he-IL" sz="1050" dirty="0">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87%</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71%</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82%</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69%</a:t>
                      </a:r>
                    </a:p>
                  </a:txBody>
                  <a:tcPr>
                    <a:solidFill>
                      <a:srgbClr val="A5A5A5"/>
                    </a:solidFill>
                  </a:tcPr>
                </a:tc>
                <a:extLst>
                  <a:ext uri="{0D108BD9-81ED-4DB2-BD59-A6C34878D82A}">
                    <a16:rowId xmlns:a16="http://schemas.microsoft.com/office/drawing/2014/main" val="315738430"/>
                  </a:ext>
                </a:extLst>
              </a:tr>
              <a:tr h="0">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Use of digital technology</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Use online government services</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63%</a:t>
                      </a:r>
                    </a:p>
                  </a:txBody>
                  <a:tcPr>
                    <a:solidFill>
                      <a:srgbClr val="A5A5A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26%</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36%</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22%</a:t>
                      </a:r>
                    </a:p>
                  </a:txBody>
                  <a:tcPr>
                    <a:solidFill>
                      <a:srgbClr val="A5A5A5"/>
                    </a:solidFill>
                  </a:tcPr>
                </a:tc>
                <a:extLst>
                  <a:ext uri="{0D108BD9-81ED-4DB2-BD59-A6C34878D82A}">
                    <a16:rowId xmlns:a16="http://schemas.microsoft.com/office/drawing/2014/main" val="107081209"/>
                  </a:ext>
                </a:extLst>
              </a:tr>
              <a:tr h="0">
                <a:tc rowSpan="3">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Health</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Felt anxious in the previous year</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59%</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64%</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51%</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46%</a:t>
                      </a:r>
                    </a:p>
                  </a:txBody>
                  <a:tcPr>
                    <a:solidFill>
                      <a:srgbClr val="A5A5A5"/>
                    </a:solidFill>
                  </a:tcPr>
                </a:tc>
                <a:extLst>
                  <a:ext uri="{0D108BD9-81ED-4DB2-BD59-A6C34878D82A}">
                    <a16:rowId xmlns:a16="http://schemas.microsoft.com/office/drawing/2014/main" val="292676156"/>
                  </a:ext>
                </a:extLst>
              </a:tr>
              <a:tr h="174563">
                <a:tc vMerge="1">
                  <a:txBody>
                    <a:bodyPr/>
                    <a:lstStyle/>
                    <a:p>
                      <a:pPr rtl="1"/>
                      <a:endPar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Felt depressed in the previous year</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21%</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39%</a:t>
                      </a:r>
                    </a:p>
                  </a:txBody>
                  <a:tcPr>
                    <a:solidFill>
                      <a:srgbClr val="A5A5A5"/>
                    </a:solidFill>
                  </a:tcPr>
                </a:tc>
                <a:tc>
                  <a:txBody>
                    <a:bodyPr/>
                    <a:lstStyle/>
                    <a:p>
                      <a:pPr marL="0" algn="ctr" defTabSz="914400" rtl="1" eaLnBrk="1" latinLnBrk="0" hangingPunct="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12%</a:t>
                      </a:r>
                    </a:p>
                  </a:txBody>
                  <a:tcPr>
                    <a:solidFill>
                      <a:srgbClr val="A5A5A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18%</a:t>
                      </a:r>
                    </a:p>
                  </a:txBody>
                  <a:tcPr>
                    <a:solidFill>
                      <a:srgbClr val="A5A5A5"/>
                    </a:solidFill>
                  </a:tcPr>
                </a:tc>
                <a:extLst>
                  <a:ext uri="{0D108BD9-81ED-4DB2-BD59-A6C34878D82A}">
                    <a16:rowId xmlns:a16="http://schemas.microsoft.com/office/drawing/2014/main" val="3131405119"/>
                  </a:ext>
                </a:extLst>
              </a:tr>
              <a:tr h="370840">
                <a:tc vMerge="1">
                  <a:txBody>
                    <a:bodyPr/>
                    <a:lstStyle/>
                    <a:p>
                      <a:pPr rtl="1"/>
                      <a:endPar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Assessed their own health as good to very good</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91%</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60%</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94%</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81%</a:t>
                      </a:r>
                    </a:p>
                  </a:txBody>
                  <a:tcPr>
                    <a:solidFill>
                      <a:srgbClr val="A5A5A5"/>
                    </a:solidFill>
                  </a:tcPr>
                </a:tc>
                <a:extLst>
                  <a:ext uri="{0D108BD9-81ED-4DB2-BD59-A6C34878D82A}">
                    <a16:rowId xmlns:a16="http://schemas.microsoft.com/office/drawing/2014/main" val="1366008544"/>
                  </a:ext>
                </a:extLst>
              </a:tr>
            </a:tbl>
          </a:graphicData>
        </a:graphic>
      </p:graphicFrame>
      <p:sp>
        <p:nvSpPr>
          <p:cNvPr id="5" name="תיבת טקסט 4">
            <a:extLst>
              <a:ext uri="{FF2B5EF4-FFF2-40B4-BE49-F238E27FC236}">
                <a16:creationId xmlns:a16="http://schemas.microsoft.com/office/drawing/2014/main" id="{2336272B-58F8-5DD6-69D9-BD780D86B919}"/>
              </a:ext>
            </a:extLst>
          </p:cNvPr>
          <p:cNvSpPr txBox="1"/>
          <p:nvPr/>
        </p:nvSpPr>
        <p:spPr>
          <a:xfrm>
            <a:off x="6324601" y="6425997"/>
            <a:ext cx="5376610" cy="400110"/>
          </a:xfrm>
          <a:prstGeom prst="rect">
            <a:avLst/>
          </a:prstGeom>
          <a:noFill/>
        </p:spPr>
        <p:txBody>
          <a:bodyPr wrap="square" rtlCol="1">
            <a:spAutoFit/>
          </a:bodyPr>
          <a:lstStyle/>
          <a:p>
            <a:pPr algn="l" rtl="0"/>
            <a:r>
              <a:rPr lang="he-IL" sz="1000" dirty="0">
                <a:latin typeface="Segoe UI" panose="020B0502040204020203" pitchFamily="34" charset="0"/>
                <a:ea typeface="Tahoma" panose="020B0604030504040204" pitchFamily="34" charset="0"/>
                <a:cs typeface="Segoe UI" panose="020B0502040204020203" pitchFamily="34" charset="0"/>
              </a:rPr>
              <a:t>*</a:t>
            </a:r>
            <a:r>
              <a:rPr lang="en-US" sz="1000" dirty="0">
                <a:latin typeface="Segoe UI" panose="020B0502040204020203" pitchFamily="34" charset="0"/>
                <a:ea typeface="Tahoma" panose="020B0604030504040204" pitchFamily="34" charset="0"/>
                <a:cs typeface="Segoe UI" panose="020B0502040204020203" pitchFamily="34" charset="0"/>
              </a:rPr>
              <a:t> Data source: </a:t>
            </a:r>
            <a:r>
              <a:rPr lang="en-US" sz="1000" i="1" dirty="0">
                <a:latin typeface="Segoe UI" panose="020B0502040204020203" pitchFamily="34" charset="0"/>
                <a:ea typeface="Tahoma" panose="020B0604030504040204" pitchFamily="34" charset="0"/>
                <a:cs typeface="Segoe UI" panose="020B0502040204020203" pitchFamily="34" charset="0"/>
              </a:rPr>
              <a:t>Joint-Ashalim: Promoting Socioeconomic Mobility from Birth to 30 Years </a:t>
            </a:r>
            <a:r>
              <a:rPr lang="en-US" sz="1000" dirty="0">
                <a:latin typeface="Segoe UI" panose="020B0502040204020203" pitchFamily="34" charset="0"/>
                <a:ea typeface="Tahoma" panose="020B0604030504040204" pitchFamily="34" charset="0"/>
                <a:cs typeface="Segoe UI" panose="020B0502040204020203" pitchFamily="34" charset="0"/>
              </a:rPr>
              <a:t>https://www.socialmobility.co.il/semi</a:t>
            </a:r>
            <a:endParaRPr lang="he-IL" sz="1000" dirty="0"/>
          </a:p>
        </p:txBody>
      </p:sp>
      <p:sp>
        <p:nvSpPr>
          <p:cNvPr id="8" name="תיבת טקסט 7">
            <a:extLst>
              <a:ext uri="{FF2B5EF4-FFF2-40B4-BE49-F238E27FC236}">
                <a16:creationId xmlns:a16="http://schemas.microsoft.com/office/drawing/2014/main" id="{53EA523A-6670-D7BF-2111-3309223D3CB5}"/>
              </a:ext>
            </a:extLst>
          </p:cNvPr>
          <p:cNvSpPr txBox="1"/>
          <p:nvPr/>
        </p:nvSpPr>
        <p:spPr>
          <a:xfrm>
            <a:off x="254523" y="490069"/>
            <a:ext cx="5260157" cy="3600986"/>
          </a:xfrm>
          <a:prstGeom prst="rect">
            <a:avLst/>
          </a:prstGeom>
          <a:noFill/>
        </p:spPr>
        <p:txBody>
          <a:bodyPr wrap="square" rtlCol="1">
            <a:spAutoFit/>
          </a:bodyPr>
          <a:lstStyle/>
          <a:p>
            <a:pPr algn="l" rtl="0"/>
            <a:r>
              <a:rPr lang="en-US" sz="1200" u="sng" dirty="0">
                <a:latin typeface="Segoe UI" panose="020B0502040204020203" pitchFamily="34" charset="0"/>
                <a:ea typeface="Tahoma" panose="020B0604030504040204" pitchFamily="34" charset="0"/>
                <a:cs typeface="Segoe UI" panose="020B0502040204020203" pitchFamily="34" charset="0"/>
              </a:rPr>
              <a:t>Indicators of Belonging</a:t>
            </a:r>
            <a:endParaRPr lang="he-IL" sz="1200" u="sng" dirty="0">
              <a:latin typeface="Segoe UI" panose="020B0502040204020203" pitchFamily="34" charset="0"/>
              <a:ea typeface="Tahoma" panose="020B0604030504040204" pitchFamily="34" charset="0"/>
              <a:cs typeface="Segoe UI" panose="020B0502040204020203" pitchFamily="34" charset="0"/>
            </a:endParaRP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In both the Ultra-Orthodox Jewish and Arab populations, a </a:t>
            </a:r>
            <a:r>
              <a:rPr lang="en-US" sz="1200" b="1" dirty="0">
                <a:latin typeface="Segoe UI" panose="020B0502040204020203" pitchFamily="34" charset="0"/>
                <a:ea typeface="Tahoma" panose="020B0604030504040204" pitchFamily="34" charset="0"/>
                <a:cs typeface="Segoe UI" panose="020B0502040204020203" pitchFamily="34" charset="0"/>
              </a:rPr>
              <a:t>high percentage of adults have social connections</a:t>
            </a:r>
            <a:r>
              <a:rPr lang="en-US" sz="1200" dirty="0">
                <a:latin typeface="Segoe UI" panose="020B0502040204020203" pitchFamily="34" charset="0"/>
                <a:ea typeface="Tahoma" panose="020B0604030504040204" pitchFamily="34" charset="0"/>
                <a:cs typeface="Segoe UI" panose="020B0502040204020203" pitchFamily="34" charset="0"/>
              </a:rPr>
              <a:t>, with no significant difference between the populations, or in comparison to the cumulative group average.</a:t>
            </a: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The sense of safety and security when going out alone is </a:t>
            </a:r>
            <a:r>
              <a:rPr lang="en-US" sz="1200" b="1" dirty="0">
                <a:latin typeface="Segoe UI" panose="020B0502040204020203" pitchFamily="34" charset="0"/>
                <a:ea typeface="Tahoma" panose="020B0604030504040204" pitchFamily="34" charset="0"/>
                <a:cs typeface="Segoe UI" panose="020B0502040204020203" pitchFamily="34" charset="0"/>
              </a:rPr>
              <a:t>about 13% higher</a:t>
            </a:r>
            <a:r>
              <a:rPr lang="en-US" sz="1200" dirty="0">
                <a:latin typeface="Segoe UI" panose="020B0502040204020203" pitchFamily="34" charset="0"/>
                <a:ea typeface="Tahoma" panose="020B0604030504040204" pitchFamily="34" charset="0"/>
                <a:cs typeface="Segoe UI" panose="020B0502040204020203" pitchFamily="34" charset="0"/>
              </a:rPr>
              <a:t> among Ultra-Orthodox Jews than among Arabs.</a:t>
            </a:r>
          </a:p>
          <a:p>
            <a:pPr algn="l" rtl="0"/>
            <a:r>
              <a:rPr lang="en-US" sz="1200" u="sng" dirty="0">
                <a:latin typeface="Segoe UI" panose="020B0502040204020203" pitchFamily="34" charset="0"/>
                <a:ea typeface="Tahoma" panose="020B0604030504040204" pitchFamily="34" charset="0"/>
                <a:cs typeface="Segoe UI" panose="020B0502040204020203" pitchFamily="34" charset="0"/>
              </a:rPr>
              <a:t>Use of Digital Technology</a:t>
            </a:r>
            <a:endParaRPr lang="he-IL" sz="1200" u="sng" dirty="0">
              <a:latin typeface="Segoe UI" panose="020B0502040204020203" pitchFamily="34" charset="0"/>
              <a:ea typeface="Tahoma" panose="020B0604030504040204" pitchFamily="34" charset="0"/>
              <a:cs typeface="Segoe UI" panose="020B0502040204020203" pitchFamily="34" charset="0"/>
            </a:endParaRP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Use of online services is </a:t>
            </a:r>
            <a:r>
              <a:rPr lang="en-US" sz="1200" b="1" dirty="0">
                <a:latin typeface="Segoe UI" panose="020B0502040204020203" pitchFamily="34" charset="0"/>
                <a:ea typeface="Tahoma" panose="020B0604030504040204" pitchFamily="34" charset="0"/>
                <a:cs typeface="Segoe UI" panose="020B0502040204020203" pitchFamily="34" charset="0"/>
              </a:rPr>
              <a:t>low among all three population groups</a:t>
            </a:r>
            <a:r>
              <a:rPr lang="en-US" sz="1200" dirty="0">
                <a:latin typeface="Segoe UI" panose="020B0502040204020203" pitchFamily="34" charset="0"/>
                <a:ea typeface="Tahoma" panose="020B0604030504040204" pitchFamily="34" charset="0"/>
                <a:cs typeface="Segoe UI" panose="020B0502040204020203" pitchFamily="34" charset="0"/>
              </a:rPr>
              <a:t>, as compared to the cumulative group average. Among the three population groups, the </a:t>
            </a:r>
            <a:r>
              <a:rPr lang="en-US" sz="1200" b="1" dirty="0">
                <a:latin typeface="Segoe UI" panose="020B0502040204020203" pitchFamily="34" charset="0"/>
                <a:ea typeface="Tahoma" panose="020B0604030504040204" pitchFamily="34" charset="0"/>
                <a:cs typeface="Segoe UI" panose="020B0502040204020203" pitchFamily="34" charset="0"/>
              </a:rPr>
              <a:t>highest rate of usage is among the Ultra-Orthodox Jews.</a:t>
            </a:r>
          </a:p>
          <a:p>
            <a:pPr algn="l" rtl="0"/>
            <a:r>
              <a:rPr lang="en-US" sz="1200" u="sng" dirty="0">
                <a:latin typeface="Segoe UI" panose="020B0502040204020203" pitchFamily="34" charset="0"/>
                <a:ea typeface="Tahoma" panose="020B0604030504040204" pitchFamily="34" charset="0"/>
                <a:cs typeface="Segoe UI" panose="020B0502040204020203" pitchFamily="34" charset="0"/>
              </a:rPr>
              <a:t>Health indicators</a:t>
            </a:r>
            <a:endParaRPr lang="he-IL" sz="1200" u="sng" dirty="0">
              <a:latin typeface="Segoe UI" panose="020B0502040204020203" pitchFamily="34" charset="0"/>
              <a:ea typeface="Tahoma" panose="020B0604030504040204" pitchFamily="34" charset="0"/>
              <a:cs typeface="Segoe UI" panose="020B0502040204020203" pitchFamily="34" charset="0"/>
            </a:endParaRP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Feelings of anxiety and depression were </a:t>
            </a:r>
            <a:r>
              <a:rPr lang="en-US" sz="1200" b="1" dirty="0">
                <a:latin typeface="Segoe UI" panose="020B0502040204020203" pitchFamily="34" charset="0"/>
                <a:ea typeface="Tahoma" panose="020B0604030504040204" pitchFamily="34" charset="0"/>
                <a:cs typeface="Segoe UI" panose="020B0502040204020203" pitchFamily="34" charset="0"/>
              </a:rPr>
              <a:t>more prevalent in the periphery </a:t>
            </a:r>
            <a:r>
              <a:rPr lang="en-US" sz="1200" dirty="0">
                <a:latin typeface="Segoe UI" panose="020B0502040204020203" pitchFamily="34" charset="0"/>
                <a:ea typeface="Tahoma" panose="020B0604030504040204" pitchFamily="34" charset="0"/>
                <a:cs typeface="Segoe UI" panose="020B0502040204020203" pitchFamily="34" charset="0"/>
              </a:rPr>
              <a:t>than among the Ultra-Orthodox Jews or Arabs, and a </a:t>
            </a:r>
            <a:r>
              <a:rPr lang="en-US" sz="1200" b="1" dirty="0">
                <a:latin typeface="Segoe UI" panose="020B0502040204020203" pitchFamily="34" charset="0"/>
                <a:ea typeface="Tahoma" panose="020B0604030504040204" pitchFamily="34" charset="0"/>
                <a:cs typeface="Segoe UI" panose="020B0502040204020203" pitchFamily="34" charset="0"/>
              </a:rPr>
              <a:t>lower percentage of those in the periphery</a:t>
            </a:r>
            <a:r>
              <a:rPr lang="en-US" sz="1200" dirty="0">
                <a:latin typeface="Segoe UI" panose="020B0502040204020203" pitchFamily="34" charset="0"/>
                <a:ea typeface="Tahoma" panose="020B0604030504040204" pitchFamily="34" charset="0"/>
                <a:cs typeface="Segoe UI" panose="020B0502040204020203" pitchFamily="34" charset="0"/>
              </a:rPr>
              <a:t> gave a positive assessment of their own health. </a:t>
            </a: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No significant difference in anxiety and depression between Ultra-Orthodox Jews and Arabs. </a:t>
            </a:r>
            <a:r>
              <a:rPr lang="en-US" sz="1200" b="1" dirty="0">
                <a:latin typeface="Segoe UI" panose="020B0502040204020203" pitchFamily="34" charset="0"/>
                <a:ea typeface="Tahoma" panose="020B0604030504040204" pitchFamily="34" charset="0"/>
                <a:cs typeface="Segoe UI" panose="020B0502040204020203" pitchFamily="34" charset="0"/>
              </a:rPr>
              <a:t>Ultra-Orthodox Jewish population gave a more positive assessment of their health, as compared to Arabs</a:t>
            </a:r>
            <a:r>
              <a:rPr lang="en-US" sz="1200" dirty="0">
                <a:latin typeface="Segoe UI" panose="020B0502040204020203" pitchFamily="34" charset="0"/>
                <a:ea typeface="Tahoma" panose="020B0604030504040204" pitchFamily="34" charset="0"/>
                <a:cs typeface="Segoe UI" panose="020B0502040204020203" pitchFamily="34" charset="0"/>
              </a:rPr>
              <a:t>.</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346B4A87-9DCD-524E-1AD4-5378EAC6C2E1}"/>
              </a:ext>
            </a:extLst>
          </p:cNvPr>
          <p:cNvGrpSpPr/>
          <p:nvPr/>
        </p:nvGrpSpPr>
        <p:grpSpPr>
          <a:xfrm>
            <a:off x="-113663" y="6462001"/>
            <a:ext cx="6316344" cy="400110"/>
            <a:chOff x="-116959" y="6457504"/>
            <a:chExt cx="7862497" cy="594107"/>
          </a:xfrm>
        </p:grpSpPr>
        <p:sp>
          <p:nvSpPr>
            <p:cNvPr id="12" name="Rectangle: Rounded Corners 11">
              <a:extLst>
                <a:ext uri="{FF2B5EF4-FFF2-40B4-BE49-F238E27FC236}">
                  <a16:creationId xmlns:a16="http://schemas.microsoft.com/office/drawing/2014/main" id="{A15394F5-C66A-32C9-65A5-36C881660F88}"/>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Rounded Corners 12">
              <a:extLst>
                <a:ext uri="{FF2B5EF4-FFF2-40B4-BE49-F238E27FC236}">
                  <a16:creationId xmlns:a16="http://schemas.microsoft.com/office/drawing/2014/main" id="{8765DBBB-EFD9-7FBB-BB01-4184B142831D}"/>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aphicFrame>
        <p:nvGraphicFramePr>
          <p:cNvPr id="2" name="טבלה 2">
            <a:extLst>
              <a:ext uri="{FF2B5EF4-FFF2-40B4-BE49-F238E27FC236}">
                <a16:creationId xmlns:a16="http://schemas.microsoft.com/office/drawing/2014/main" id="{FFDF7F71-F9A0-F3C9-F5FC-538D1A22E10E}"/>
              </a:ext>
            </a:extLst>
          </p:cNvPr>
          <p:cNvGraphicFramePr>
            <a:graphicFrameLocks noGrp="1"/>
          </p:cNvGraphicFramePr>
          <p:nvPr>
            <p:extLst>
              <p:ext uri="{D42A27DB-BD31-4B8C-83A1-F6EECF244321}">
                <p14:modId xmlns:p14="http://schemas.microsoft.com/office/powerpoint/2010/main" val="2795887913"/>
              </p:ext>
            </p:extLst>
          </p:nvPr>
        </p:nvGraphicFramePr>
        <p:xfrm>
          <a:off x="254523" y="4237935"/>
          <a:ext cx="6817683" cy="2057400"/>
        </p:xfrm>
        <a:graphic>
          <a:graphicData uri="http://schemas.openxmlformats.org/drawingml/2006/table">
            <a:tbl>
              <a:tblPr firstRow="1" bandRow="1">
                <a:tableStyleId>{5C22544A-7EE6-4342-B048-85BDC9FD1C3A}</a:tableStyleId>
              </a:tblPr>
              <a:tblGrid>
                <a:gridCol w="3056121">
                  <a:extLst>
                    <a:ext uri="{9D8B030D-6E8A-4147-A177-3AD203B41FA5}">
                      <a16:colId xmlns:a16="http://schemas.microsoft.com/office/drawing/2014/main" val="1095733899"/>
                    </a:ext>
                  </a:extLst>
                </a:gridCol>
                <a:gridCol w="1131217">
                  <a:extLst>
                    <a:ext uri="{9D8B030D-6E8A-4147-A177-3AD203B41FA5}">
                      <a16:colId xmlns:a16="http://schemas.microsoft.com/office/drawing/2014/main" val="2580009618"/>
                    </a:ext>
                  </a:extLst>
                </a:gridCol>
                <a:gridCol w="1725105">
                  <a:extLst>
                    <a:ext uri="{9D8B030D-6E8A-4147-A177-3AD203B41FA5}">
                      <a16:colId xmlns:a16="http://schemas.microsoft.com/office/drawing/2014/main" val="3720442272"/>
                    </a:ext>
                  </a:extLst>
                </a:gridCol>
                <a:gridCol w="905240">
                  <a:extLst>
                    <a:ext uri="{9D8B030D-6E8A-4147-A177-3AD203B41FA5}">
                      <a16:colId xmlns:a16="http://schemas.microsoft.com/office/drawing/2014/main" val="3378820736"/>
                    </a:ext>
                  </a:extLst>
                </a:gridCol>
              </a:tblGrid>
              <a:tr h="226568">
                <a:tc gridSpan="4">
                  <a:txBody>
                    <a:bodyPr/>
                    <a:lstStyle/>
                    <a:p>
                      <a:pPr algn="l" rtl="0"/>
                      <a:r>
                        <a:rPr lang="en-US"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From the 2021 CBS Social Survey: Percentage who Responded “Never“, by Population Group</a:t>
                      </a:r>
                      <a:endParaRPr lang="he-IL" sz="1200" b="1" u="sng"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1837307702"/>
                  </a:ext>
                </a:extLst>
              </a:tr>
              <a:tr h="0">
                <a:tc>
                  <a:txBody>
                    <a:bodyPr/>
                    <a:lstStyle/>
                    <a:p>
                      <a:pPr algn="l" rtl="0"/>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Domain</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Secular Jews</a:t>
                      </a:r>
                      <a:endParaRPr lang="he-IL" sz="11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Ultra-Orthodox Jews</a:t>
                      </a:r>
                      <a:endParaRPr lang="he-IL" sz="11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Arabs</a:t>
                      </a:r>
                      <a:endParaRPr lang="he-IL" sz="11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762857329"/>
                  </a:ext>
                </a:extLst>
              </a:tr>
              <a:tr h="275658">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Go out for recreational activities</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56%</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81%</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79%</a:t>
                      </a:r>
                    </a:p>
                  </a:txBody>
                  <a:tcPr>
                    <a:solidFill>
                      <a:srgbClr val="A5A5A5"/>
                    </a:solidFill>
                  </a:tcPr>
                </a:tc>
                <a:extLst>
                  <a:ext uri="{0D108BD9-81ED-4DB2-BD59-A6C34878D82A}">
                    <a16:rowId xmlns:a16="http://schemas.microsoft.com/office/drawing/2014/main" val="1035058443"/>
                  </a:ext>
                </a:extLst>
              </a:tr>
              <a:tr h="275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latin typeface="Segoe UI" panose="020B0502040204020203" pitchFamily="34" charset="0"/>
                          <a:ea typeface="Tahoma" panose="020B0604030504040204" pitchFamily="34" charset="0"/>
                          <a:cs typeface="Segoe UI" panose="020B0502040204020203" pitchFamily="34" charset="0"/>
                        </a:rPr>
                        <a:t>Spend time with family</a:t>
                      </a:r>
                      <a:endParaRPr lang="he-IL" sz="1050" dirty="0">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10%</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14%</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a:t>
                      </a:r>
                    </a:p>
                  </a:txBody>
                  <a:tcPr>
                    <a:solidFill>
                      <a:srgbClr val="A5A5A5"/>
                    </a:solidFill>
                  </a:tcPr>
                </a:tc>
                <a:extLst>
                  <a:ext uri="{0D108BD9-81ED-4DB2-BD59-A6C34878D82A}">
                    <a16:rowId xmlns:a16="http://schemas.microsoft.com/office/drawing/2014/main" val="315738430"/>
                  </a:ext>
                </a:extLst>
              </a:tr>
              <a:tr h="275658">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Visit nature reserves</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33%</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42%</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42%</a:t>
                      </a:r>
                    </a:p>
                  </a:txBody>
                  <a:tcPr>
                    <a:solidFill>
                      <a:srgbClr val="A5A5A5"/>
                    </a:solidFill>
                  </a:tcPr>
                </a:tc>
                <a:extLst>
                  <a:ext uri="{0D108BD9-81ED-4DB2-BD59-A6C34878D82A}">
                    <a16:rowId xmlns:a16="http://schemas.microsoft.com/office/drawing/2014/main" val="107081209"/>
                  </a:ext>
                </a:extLst>
              </a:tr>
              <a:tr h="275658">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Visit beaches</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27%</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41%</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43%</a:t>
                      </a:r>
                    </a:p>
                  </a:txBody>
                  <a:tcPr>
                    <a:solidFill>
                      <a:srgbClr val="A5A5A5"/>
                    </a:solidFill>
                  </a:tcPr>
                </a:tc>
                <a:extLst>
                  <a:ext uri="{0D108BD9-81ED-4DB2-BD59-A6C34878D82A}">
                    <a16:rowId xmlns:a16="http://schemas.microsoft.com/office/drawing/2014/main" val="292676156"/>
                  </a:ext>
                </a:extLst>
              </a:tr>
              <a:tr h="275658">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Visit parks</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31%</a:t>
                      </a:r>
                    </a:p>
                  </a:txBody>
                  <a:tcPr>
                    <a:solidFill>
                      <a:srgbClr val="A5A5A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27%</a:t>
                      </a:r>
                    </a:p>
                  </a:txBody>
                  <a:tcPr>
                    <a:solidFill>
                      <a:srgbClr val="A5A5A5"/>
                    </a:solidFill>
                  </a:tcPr>
                </a:tc>
                <a:tc>
                  <a:txBody>
                    <a:bodyPr/>
                    <a:lstStyle/>
                    <a:p>
                      <a:pPr marL="0" algn="ctr" defTabSz="914400" rtl="1" eaLnBrk="1" latinLnBrk="0" hangingPunct="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50%</a:t>
                      </a:r>
                    </a:p>
                  </a:txBody>
                  <a:tcPr>
                    <a:solidFill>
                      <a:srgbClr val="A5A5A5"/>
                    </a:solidFill>
                  </a:tcPr>
                </a:tc>
                <a:extLst>
                  <a:ext uri="{0D108BD9-81ED-4DB2-BD59-A6C34878D82A}">
                    <a16:rowId xmlns:a16="http://schemas.microsoft.com/office/drawing/2014/main" val="3131405119"/>
                  </a:ext>
                </a:extLst>
              </a:tr>
            </a:tbl>
          </a:graphicData>
        </a:graphic>
      </p:graphicFrame>
      <p:sp>
        <p:nvSpPr>
          <p:cNvPr id="6" name="תיבת טקסט 7">
            <a:extLst>
              <a:ext uri="{FF2B5EF4-FFF2-40B4-BE49-F238E27FC236}">
                <a16:creationId xmlns:a16="http://schemas.microsoft.com/office/drawing/2014/main" id="{D3151779-34C4-41B9-C331-68F7E81A7369}"/>
              </a:ext>
            </a:extLst>
          </p:cNvPr>
          <p:cNvSpPr txBox="1"/>
          <p:nvPr/>
        </p:nvSpPr>
        <p:spPr>
          <a:xfrm>
            <a:off x="7327237" y="4167361"/>
            <a:ext cx="4712363" cy="2123658"/>
          </a:xfrm>
          <a:prstGeom prst="rect">
            <a:avLst/>
          </a:prstGeom>
          <a:noFill/>
        </p:spPr>
        <p:txBody>
          <a:bodyPr wrap="square" rtlCol="1">
            <a:spAutoFit/>
          </a:bodyPr>
          <a:lstStyle/>
          <a:p>
            <a:pPr algn="l" rtl="0"/>
            <a:r>
              <a:rPr lang="en-US" sz="1200" u="sng" dirty="0">
                <a:latin typeface="Segoe UI" panose="020B0502040204020203" pitchFamily="34" charset="0"/>
                <a:ea typeface="Tahoma" panose="020B0604030504040204" pitchFamily="34" charset="0"/>
                <a:cs typeface="Segoe UI" panose="020B0502040204020203" pitchFamily="34" charset="0"/>
              </a:rPr>
              <a:t>These findings show that:</a:t>
            </a:r>
          </a:p>
          <a:p>
            <a:pPr marL="114300" indent="-11430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About 80% of Ultra-Orthodox Jews and Arabs do not go out at all for recreational activities; this is a much higher percentage than among secular Jews.</a:t>
            </a:r>
          </a:p>
          <a:p>
            <a:pPr marL="114300" indent="-11430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The percentage of people who spend time with family is similarly high among all three population groups.</a:t>
            </a:r>
          </a:p>
          <a:p>
            <a:pPr marL="114300" indent="-11430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Similar percentages of Ultra-Orthodox Jews and Arabs visit nature reserves and beaches; this rate is lower than among secular Jews.</a:t>
            </a:r>
          </a:p>
          <a:p>
            <a:pPr marL="114300" indent="-11430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Half of those in the Arab group said they do not visit parks at all; this is a higher percentage than among either Ultra-Orthodox or secular Jews.</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14505391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369332"/>
          </a:xfrm>
          <a:prstGeom prst="rect">
            <a:avLst/>
          </a:prstGeom>
          <a:solidFill>
            <a:srgbClr val="36636F"/>
          </a:solidFill>
        </p:spPr>
        <p:txBody>
          <a:bodyPr wrap="square" rtlCol="0">
            <a:spAutoFit/>
          </a:bodyPr>
          <a:lstStyle/>
          <a:p>
            <a:pPr algn="l" rtl="0"/>
            <a:r>
              <a:rPr lang="en-US" b="1" dirty="0">
                <a:solidFill>
                  <a:schemeClr val="bg1"/>
                </a:solidFill>
                <a:latin typeface="Tahoma" pitchFamily="34" charset="0"/>
                <a:ea typeface="Tahoma" pitchFamily="34" charset="0"/>
                <a:cs typeface="Tahoma" pitchFamily="34" charset="0"/>
              </a:rPr>
              <a:t>Quality of life indicators in Israel, disparities between Jews and Arabs, from the 2021 CBS survey</a:t>
            </a:r>
            <a:endParaRPr lang="he-IL" b="1" dirty="0">
              <a:solidFill>
                <a:schemeClr val="bg1"/>
              </a:solidFill>
              <a:latin typeface="Tahoma" pitchFamily="34" charset="0"/>
              <a:ea typeface="Tahoma" pitchFamily="34" charset="0"/>
              <a:cs typeface="Tahoma" pitchFamily="34" charset="0"/>
            </a:endParaRPr>
          </a:p>
        </p:txBody>
      </p:sp>
      <p:sp>
        <p:nvSpPr>
          <p:cNvPr id="12" name="תיבת טקסט 11">
            <a:extLst>
              <a:ext uri="{FF2B5EF4-FFF2-40B4-BE49-F238E27FC236}">
                <a16:creationId xmlns:a16="http://schemas.microsoft.com/office/drawing/2014/main" id="{7BD9005A-2CA6-9962-EADD-5663A8664C90}"/>
              </a:ext>
            </a:extLst>
          </p:cNvPr>
          <p:cNvSpPr txBox="1"/>
          <p:nvPr/>
        </p:nvSpPr>
        <p:spPr>
          <a:xfrm>
            <a:off x="8500549" y="6434230"/>
            <a:ext cx="3921621" cy="255920"/>
          </a:xfrm>
          <a:prstGeom prst="rect">
            <a:avLst/>
          </a:prstGeom>
          <a:noFill/>
        </p:spPr>
        <p:txBody>
          <a:bodyPr wrap="square" rtlCol="1">
            <a:spAutoFit/>
          </a:bodyPr>
          <a:lstStyle/>
          <a:p>
            <a:pPr algn="l" rtl="0"/>
            <a:r>
              <a:rPr lang="en-US" sz="1000" dirty="0">
                <a:latin typeface="Segoe UI" panose="020B0502040204020203" pitchFamily="34" charset="0"/>
                <a:cs typeface="Segoe UI" panose="020B0502040204020203" pitchFamily="34" charset="0"/>
              </a:rPr>
              <a:t>* For four indicators, there is equality between the populations</a:t>
            </a:r>
            <a:endParaRPr lang="he-IL" sz="1000" dirty="0">
              <a:latin typeface="Segoe UI" panose="020B0502040204020203" pitchFamily="34" charset="0"/>
              <a:cs typeface="Segoe UI" panose="020B0502040204020203" pitchFamily="34" charset="0"/>
            </a:endParaRPr>
          </a:p>
        </p:txBody>
      </p:sp>
      <p:pic>
        <p:nvPicPr>
          <p:cNvPr id="6" name="תמונה 5">
            <a:extLst>
              <a:ext uri="{FF2B5EF4-FFF2-40B4-BE49-F238E27FC236}">
                <a16:creationId xmlns:a16="http://schemas.microsoft.com/office/drawing/2014/main" id="{0CA26AAA-AF6D-401E-5E34-68BA304046AD}"/>
              </a:ext>
            </a:extLst>
          </p:cNvPr>
          <p:cNvPicPr>
            <a:picLocks noChangeAspect="1"/>
          </p:cNvPicPr>
          <p:nvPr/>
        </p:nvPicPr>
        <p:blipFill>
          <a:blip r:embed="rId4"/>
          <a:stretch>
            <a:fillRect/>
          </a:stretch>
        </p:blipFill>
        <p:spPr>
          <a:xfrm>
            <a:off x="0" y="433469"/>
            <a:ext cx="8665646" cy="6424531"/>
          </a:xfrm>
          <a:prstGeom prst="rect">
            <a:avLst/>
          </a:prstGeom>
        </p:spPr>
      </p:pic>
      <p:sp>
        <p:nvSpPr>
          <p:cNvPr id="7" name="אליפסה 6">
            <a:extLst>
              <a:ext uri="{FF2B5EF4-FFF2-40B4-BE49-F238E27FC236}">
                <a16:creationId xmlns:a16="http://schemas.microsoft.com/office/drawing/2014/main" id="{ED34F9F9-7910-C17D-0DC9-8CC2F209843D}"/>
              </a:ext>
            </a:extLst>
          </p:cNvPr>
          <p:cNvSpPr/>
          <p:nvPr/>
        </p:nvSpPr>
        <p:spPr>
          <a:xfrm>
            <a:off x="6792481" y="3393637"/>
            <a:ext cx="907485"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אליפסה 7">
            <a:extLst>
              <a:ext uri="{FF2B5EF4-FFF2-40B4-BE49-F238E27FC236}">
                <a16:creationId xmlns:a16="http://schemas.microsoft.com/office/drawing/2014/main" id="{065D59E8-2AB0-29E3-6427-CD7BD45AF0A1}"/>
              </a:ext>
            </a:extLst>
          </p:cNvPr>
          <p:cNvSpPr/>
          <p:nvPr/>
        </p:nvSpPr>
        <p:spPr>
          <a:xfrm>
            <a:off x="6792480" y="3658639"/>
            <a:ext cx="907485"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אליפסה 8">
            <a:extLst>
              <a:ext uri="{FF2B5EF4-FFF2-40B4-BE49-F238E27FC236}">
                <a16:creationId xmlns:a16="http://schemas.microsoft.com/office/drawing/2014/main" id="{1CE4AFD0-606B-CAD7-851D-93551CC46028}"/>
              </a:ext>
            </a:extLst>
          </p:cNvPr>
          <p:cNvSpPr/>
          <p:nvPr/>
        </p:nvSpPr>
        <p:spPr>
          <a:xfrm>
            <a:off x="6618514" y="4941934"/>
            <a:ext cx="1535193"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אליפסה 9">
            <a:extLst>
              <a:ext uri="{FF2B5EF4-FFF2-40B4-BE49-F238E27FC236}">
                <a16:creationId xmlns:a16="http://schemas.microsoft.com/office/drawing/2014/main" id="{B36A115E-E2D4-240F-C821-4B31142C19A3}"/>
              </a:ext>
            </a:extLst>
          </p:cNvPr>
          <p:cNvSpPr/>
          <p:nvPr/>
        </p:nvSpPr>
        <p:spPr>
          <a:xfrm>
            <a:off x="6487886" y="5126712"/>
            <a:ext cx="1665821"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אליפסה 10">
            <a:extLst>
              <a:ext uri="{FF2B5EF4-FFF2-40B4-BE49-F238E27FC236}">
                <a16:creationId xmlns:a16="http://schemas.microsoft.com/office/drawing/2014/main" id="{8D7FC6E6-BF0F-C3A4-F2C7-0B13A493BC78}"/>
              </a:ext>
            </a:extLst>
          </p:cNvPr>
          <p:cNvSpPr/>
          <p:nvPr/>
        </p:nvSpPr>
        <p:spPr>
          <a:xfrm>
            <a:off x="6400800" y="5341152"/>
            <a:ext cx="1752907" cy="203446"/>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אליפסה 12">
            <a:extLst>
              <a:ext uri="{FF2B5EF4-FFF2-40B4-BE49-F238E27FC236}">
                <a16:creationId xmlns:a16="http://schemas.microsoft.com/office/drawing/2014/main" id="{41757434-CED4-85D1-5533-237C6A652A2B}"/>
              </a:ext>
            </a:extLst>
          </p:cNvPr>
          <p:cNvSpPr/>
          <p:nvPr/>
        </p:nvSpPr>
        <p:spPr>
          <a:xfrm>
            <a:off x="1480458" y="6031509"/>
            <a:ext cx="1413304" cy="150177"/>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אליפסה 13">
            <a:extLst>
              <a:ext uri="{FF2B5EF4-FFF2-40B4-BE49-F238E27FC236}">
                <a16:creationId xmlns:a16="http://schemas.microsoft.com/office/drawing/2014/main" id="{1F6EA3CC-727D-CBA3-F29D-C713B2E431B7}"/>
              </a:ext>
            </a:extLst>
          </p:cNvPr>
          <p:cNvSpPr/>
          <p:nvPr/>
        </p:nvSpPr>
        <p:spPr>
          <a:xfrm>
            <a:off x="1480459" y="5880132"/>
            <a:ext cx="1243348" cy="145806"/>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אליפסה 14">
            <a:extLst>
              <a:ext uri="{FF2B5EF4-FFF2-40B4-BE49-F238E27FC236}">
                <a16:creationId xmlns:a16="http://schemas.microsoft.com/office/drawing/2014/main" id="{C3269601-3AB1-2E52-F261-1CC54FF3BE8B}"/>
              </a:ext>
            </a:extLst>
          </p:cNvPr>
          <p:cNvSpPr/>
          <p:nvPr/>
        </p:nvSpPr>
        <p:spPr>
          <a:xfrm>
            <a:off x="773807" y="2600674"/>
            <a:ext cx="1413303" cy="15017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אליפסה 15">
            <a:extLst>
              <a:ext uri="{FF2B5EF4-FFF2-40B4-BE49-F238E27FC236}">
                <a16:creationId xmlns:a16="http://schemas.microsoft.com/office/drawing/2014/main" id="{E5CD0E5D-61FC-25CE-7B54-24D913AFF682}"/>
              </a:ext>
            </a:extLst>
          </p:cNvPr>
          <p:cNvSpPr/>
          <p:nvPr/>
        </p:nvSpPr>
        <p:spPr>
          <a:xfrm>
            <a:off x="5279572" y="1547264"/>
            <a:ext cx="2115800" cy="203446"/>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אליפסה 16">
            <a:extLst>
              <a:ext uri="{FF2B5EF4-FFF2-40B4-BE49-F238E27FC236}">
                <a16:creationId xmlns:a16="http://schemas.microsoft.com/office/drawing/2014/main" id="{E75612B4-999E-429E-C7E5-6B8ACE7835C3}"/>
              </a:ext>
            </a:extLst>
          </p:cNvPr>
          <p:cNvSpPr/>
          <p:nvPr/>
        </p:nvSpPr>
        <p:spPr>
          <a:xfrm>
            <a:off x="5638801" y="1772481"/>
            <a:ext cx="2201052" cy="184779"/>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23" name="מחבר ישר 22">
            <a:extLst>
              <a:ext uri="{FF2B5EF4-FFF2-40B4-BE49-F238E27FC236}">
                <a16:creationId xmlns:a16="http://schemas.microsoft.com/office/drawing/2014/main" id="{15167D44-0EF5-B456-C42C-0C3B7F9470B2}"/>
              </a:ext>
            </a:extLst>
          </p:cNvPr>
          <p:cNvCxnSpPr>
            <a:cxnSpLocks/>
          </p:cNvCxnSpPr>
          <p:nvPr/>
        </p:nvCxnSpPr>
        <p:spPr>
          <a:xfrm flipV="1">
            <a:off x="4453846" y="1734400"/>
            <a:ext cx="889174" cy="192423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A49B86B5-445B-AB1C-CAA8-33B679AAF2C4}"/>
              </a:ext>
            </a:extLst>
          </p:cNvPr>
          <p:cNvCxnSpPr>
            <a:cxnSpLocks/>
          </p:cNvCxnSpPr>
          <p:nvPr/>
        </p:nvCxnSpPr>
        <p:spPr>
          <a:xfrm flipV="1">
            <a:off x="4332823" y="1955960"/>
            <a:ext cx="1371294" cy="19784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0B33CF5F-B52F-ED95-0217-3DB6EEEE94E5}"/>
              </a:ext>
            </a:extLst>
          </p:cNvPr>
          <p:cNvCxnSpPr>
            <a:cxnSpLocks/>
          </p:cNvCxnSpPr>
          <p:nvPr/>
        </p:nvCxnSpPr>
        <p:spPr>
          <a:xfrm flipV="1">
            <a:off x="4453846" y="3521655"/>
            <a:ext cx="2285481" cy="4390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מחבר ישר 29">
            <a:extLst>
              <a:ext uri="{FF2B5EF4-FFF2-40B4-BE49-F238E27FC236}">
                <a16:creationId xmlns:a16="http://schemas.microsoft.com/office/drawing/2014/main" id="{39239888-5ED5-5069-B2DC-28CA2FED9CD8}"/>
              </a:ext>
            </a:extLst>
          </p:cNvPr>
          <p:cNvCxnSpPr>
            <a:cxnSpLocks/>
          </p:cNvCxnSpPr>
          <p:nvPr/>
        </p:nvCxnSpPr>
        <p:spPr>
          <a:xfrm flipV="1">
            <a:off x="4332823" y="3739723"/>
            <a:ext cx="2433080" cy="23268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מחבר ישר 32">
            <a:extLst>
              <a:ext uri="{FF2B5EF4-FFF2-40B4-BE49-F238E27FC236}">
                <a16:creationId xmlns:a16="http://schemas.microsoft.com/office/drawing/2014/main" id="{15BC21BD-8B08-23C7-6AA5-F9C0D3DD8951}"/>
              </a:ext>
            </a:extLst>
          </p:cNvPr>
          <p:cNvCxnSpPr>
            <a:cxnSpLocks/>
          </p:cNvCxnSpPr>
          <p:nvPr/>
        </p:nvCxnSpPr>
        <p:spPr>
          <a:xfrm>
            <a:off x="4332823" y="4041824"/>
            <a:ext cx="2269898" cy="97433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44E4E9C1-617E-2B5C-8FC4-BD687CBB7F44}"/>
              </a:ext>
            </a:extLst>
          </p:cNvPr>
          <p:cNvCxnSpPr>
            <a:cxnSpLocks/>
          </p:cNvCxnSpPr>
          <p:nvPr/>
        </p:nvCxnSpPr>
        <p:spPr>
          <a:xfrm>
            <a:off x="4332823" y="4010021"/>
            <a:ext cx="2269898" cy="124413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4DC8281A-ADE5-18AF-3B7F-0CD975AFA40B}"/>
              </a:ext>
            </a:extLst>
          </p:cNvPr>
          <p:cNvCxnSpPr>
            <a:cxnSpLocks/>
          </p:cNvCxnSpPr>
          <p:nvPr/>
        </p:nvCxnSpPr>
        <p:spPr>
          <a:xfrm>
            <a:off x="4332823" y="4041824"/>
            <a:ext cx="2067977" cy="133263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מחבר ישר 39">
            <a:extLst>
              <a:ext uri="{FF2B5EF4-FFF2-40B4-BE49-F238E27FC236}">
                <a16:creationId xmlns:a16="http://schemas.microsoft.com/office/drawing/2014/main" id="{9A948B4D-3AD2-7461-645A-39084935F49A}"/>
              </a:ext>
            </a:extLst>
          </p:cNvPr>
          <p:cNvCxnSpPr>
            <a:cxnSpLocks/>
          </p:cNvCxnSpPr>
          <p:nvPr/>
        </p:nvCxnSpPr>
        <p:spPr>
          <a:xfrm>
            <a:off x="2164566" y="2719563"/>
            <a:ext cx="2050412" cy="12307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מחבר ישר 41">
            <a:extLst>
              <a:ext uri="{FF2B5EF4-FFF2-40B4-BE49-F238E27FC236}">
                <a16:creationId xmlns:a16="http://schemas.microsoft.com/office/drawing/2014/main" id="{5B9BDC4C-162C-84BD-A2A3-7E8A50176A45}"/>
              </a:ext>
            </a:extLst>
          </p:cNvPr>
          <p:cNvCxnSpPr>
            <a:cxnSpLocks/>
          </p:cNvCxnSpPr>
          <p:nvPr/>
        </p:nvCxnSpPr>
        <p:spPr>
          <a:xfrm flipV="1">
            <a:off x="2579916" y="4161479"/>
            <a:ext cx="1635062" cy="17372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מחבר ישר 43">
            <a:extLst>
              <a:ext uri="{FF2B5EF4-FFF2-40B4-BE49-F238E27FC236}">
                <a16:creationId xmlns:a16="http://schemas.microsoft.com/office/drawing/2014/main" id="{30A1E28E-5BF1-9742-259F-F9B111A9C873}"/>
              </a:ext>
            </a:extLst>
          </p:cNvPr>
          <p:cNvCxnSpPr>
            <a:cxnSpLocks/>
          </p:cNvCxnSpPr>
          <p:nvPr/>
        </p:nvCxnSpPr>
        <p:spPr>
          <a:xfrm flipV="1">
            <a:off x="2780225" y="4090205"/>
            <a:ext cx="1462142" cy="19189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טבלה 4">
            <a:extLst>
              <a:ext uri="{FF2B5EF4-FFF2-40B4-BE49-F238E27FC236}">
                <a16:creationId xmlns:a16="http://schemas.microsoft.com/office/drawing/2014/main" id="{925914B7-EE92-5A10-43E9-FB23E50FBD40}"/>
              </a:ext>
            </a:extLst>
          </p:cNvPr>
          <p:cNvGraphicFramePr>
            <a:graphicFrameLocks noGrp="1"/>
          </p:cNvGraphicFramePr>
          <p:nvPr>
            <p:extLst>
              <p:ext uri="{D42A27DB-BD31-4B8C-83A1-F6EECF244321}">
                <p14:modId xmlns:p14="http://schemas.microsoft.com/office/powerpoint/2010/main" val="1251119119"/>
              </p:ext>
            </p:extLst>
          </p:nvPr>
        </p:nvGraphicFramePr>
        <p:xfrm>
          <a:off x="8575190" y="433469"/>
          <a:ext cx="3500138" cy="6000761"/>
        </p:xfrm>
        <a:graphic>
          <a:graphicData uri="http://schemas.openxmlformats.org/drawingml/2006/table">
            <a:tbl>
              <a:tblPr firstRow="1" bandRow="1">
                <a:tableStyleId>{5C22544A-7EE6-4342-B048-85BDC9FD1C3A}</a:tableStyleId>
              </a:tblPr>
              <a:tblGrid>
                <a:gridCol w="1324264">
                  <a:extLst>
                    <a:ext uri="{9D8B030D-6E8A-4147-A177-3AD203B41FA5}">
                      <a16:colId xmlns:a16="http://schemas.microsoft.com/office/drawing/2014/main" val="1174461651"/>
                    </a:ext>
                  </a:extLst>
                </a:gridCol>
                <a:gridCol w="2175874">
                  <a:extLst>
                    <a:ext uri="{9D8B030D-6E8A-4147-A177-3AD203B41FA5}">
                      <a16:colId xmlns:a16="http://schemas.microsoft.com/office/drawing/2014/main" val="543307420"/>
                    </a:ext>
                  </a:extLst>
                </a:gridCol>
              </a:tblGrid>
              <a:tr h="1461319">
                <a:tc>
                  <a:txBody>
                    <a:bodyPr/>
                    <a:lstStyle/>
                    <a:p>
                      <a:pPr algn="l" rtl="0"/>
                      <a:r>
                        <a:rPr lang="en-US" sz="11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Number of indicators for which the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situation among one population is better than that of the other </a:t>
                      </a:r>
                      <a:r>
                        <a:rPr lang="en-US" sz="11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population*</a:t>
                      </a:r>
                      <a:endParaRPr lang="he-IL" sz="1100" b="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0">
                        <a:spcBef>
                          <a:spcPts val="600"/>
                        </a:spcBef>
                      </a:pPr>
                      <a:r>
                        <a:rPr lang="en-US"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Jewish population: </a:t>
                      </a:r>
                    </a:p>
                    <a:p>
                      <a:pPr algn="ctr" rtl="0">
                        <a:spcBef>
                          <a:spcPts val="600"/>
                        </a:spcBef>
                      </a:pPr>
                      <a:r>
                        <a:rPr lang="en-US"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50 out of 67 (75%)</a:t>
                      </a:r>
                    </a:p>
                    <a:p>
                      <a:pPr algn="ctr" rtl="0">
                        <a:spcBef>
                          <a:spcPts val="600"/>
                        </a:spcBef>
                      </a:pPr>
                      <a:r>
                        <a:rPr lang="en-US"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Arab population: </a:t>
                      </a:r>
                    </a:p>
                    <a:p>
                      <a:pPr algn="ctr" rtl="0">
                        <a:spcBef>
                          <a:spcPts val="600"/>
                        </a:spcBef>
                      </a:pPr>
                      <a:r>
                        <a:rPr lang="en-US"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13 out of 67 (19%)</a:t>
                      </a:r>
                      <a:endParaRPr lang="he-IL"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nchor="ctr">
                    <a:solidFill>
                      <a:srgbClr val="A5A5A5"/>
                    </a:solidFill>
                  </a:tcPr>
                </a:tc>
                <a:extLst>
                  <a:ext uri="{0D108BD9-81ED-4DB2-BD59-A6C34878D82A}">
                    <a16:rowId xmlns:a16="http://schemas.microsoft.com/office/drawing/2014/main" val="2429505642"/>
                  </a:ext>
                </a:extLst>
              </a:tr>
              <a:tr h="1663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 for which the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situation among the Jewish population is more positive </a:t>
                      </a: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than among the Arab population</a:t>
                      </a:r>
                      <a:endParaRPr lang="he-IL" sz="11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Sense of loneliness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Life satisfaction</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Noise disturbance around the home</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cleanliness of the residential area</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parks and green spaces</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713988950"/>
                  </a:ext>
                </a:extLst>
              </a:tr>
              <a:tr h="1313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 for which the situation among the Jewish and Arab populations are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similar</a:t>
                      </a:r>
                      <a:endParaRPr lang="he-IL"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Visiting forests, nature reserves and national parks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Safety and security at night</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1164366180"/>
                  </a:ext>
                </a:extLst>
              </a:tr>
              <a:tr h="1488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 for which the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situation among the Jewish population is less positive </a:t>
                      </a: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than among the Arab population </a:t>
                      </a:r>
                      <a:endParaRPr lang="he-IL" sz="11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participation in leisure activities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public transportation</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the residential area</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415044780"/>
                  </a:ext>
                </a:extLst>
              </a:tr>
            </a:tbl>
          </a:graphicData>
        </a:graphic>
      </p:graphicFrame>
      <p:sp>
        <p:nvSpPr>
          <p:cNvPr id="105" name="Google Shape;105;p1"/>
          <p:cNvSpPr txBox="1">
            <a:spLocks noGrp="1"/>
          </p:cNvSpPr>
          <p:nvPr>
            <p:ph type="sldNum" idx="12"/>
          </p:nvPr>
        </p:nvSpPr>
        <p:spPr>
          <a:xfrm>
            <a:off x="0" y="6468826"/>
            <a:ext cx="4470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5</a:t>
            </a:fld>
            <a:endParaRPr dirty="0"/>
          </a:p>
        </p:txBody>
      </p:sp>
    </p:spTree>
    <p:extLst>
      <p:ext uri="{BB962C8B-B14F-4D97-AF65-F5344CB8AC3E}">
        <p14:creationId xmlns:p14="http://schemas.microsoft.com/office/powerpoint/2010/main" val="59802694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708994" y="6464062"/>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6</a:t>
            </a:fld>
            <a:endParaRPr dirty="0"/>
          </a:p>
        </p:txBody>
      </p:sp>
      <p:sp>
        <p:nvSpPr>
          <p:cNvPr id="19" name="TextBox 18">
            <a:extLst>
              <a:ext uri="{FF2B5EF4-FFF2-40B4-BE49-F238E27FC236}">
                <a16:creationId xmlns:a16="http://schemas.microsoft.com/office/drawing/2014/main" id="{DF746BDB-891F-453C-A966-2ED22BD0257B}"/>
              </a:ext>
            </a:extLst>
          </p:cNvPr>
          <p:cNvSpPr txBox="1"/>
          <p:nvPr/>
        </p:nvSpPr>
        <p:spPr>
          <a:xfrm>
            <a:off x="-509259" y="-26143"/>
            <a:ext cx="12704057" cy="369332"/>
          </a:xfrm>
          <a:prstGeom prst="rect">
            <a:avLst/>
          </a:prstGeom>
          <a:solidFill>
            <a:srgbClr val="36636F"/>
          </a:solidFill>
        </p:spPr>
        <p:txBody>
          <a:bodyPr wrap="square" rtlCol="0">
            <a:spAutoFit/>
          </a:bodyPr>
          <a:lstStyle/>
          <a:p>
            <a:pPr algn="l" rtl="0"/>
            <a:r>
              <a:rPr lang="en-US" b="1" dirty="0">
                <a:solidFill>
                  <a:schemeClr val="bg1"/>
                </a:solidFill>
                <a:latin typeface="Tahoma" pitchFamily="34" charset="0"/>
                <a:ea typeface="Tahoma" pitchFamily="34" charset="0"/>
                <a:cs typeface="Tahoma" pitchFamily="34" charset="0"/>
              </a:rPr>
              <a:t>Quality of life indicators in the major cities, Municipal government survey, 2021 - Beit Shemesh</a:t>
            </a:r>
            <a:endParaRPr lang="he-IL" b="1" dirty="0">
              <a:solidFill>
                <a:schemeClr val="bg1"/>
              </a:solidFill>
              <a:latin typeface="Tahoma" pitchFamily="34" charset="0"/>
              <a:ea typeface="Tahoma" pitchFamily="34" charset="0"/>
              <a:cs typeface="Tahoma" pitchFamily="34" charset="0"/>
            </a:endParaRPr>
          </a:p>
        </p:txBody>
      </p:sp>
      <p:grpSp>
        <p:nvGrpSpPr>
          <p:cNvPr id="9" name="Group 8">
            <a:extLst>
              <a:ext uri="{FF2B5EF4-FFF2-40B4-BE49-F238E27FC236}">
                <a16:creationId xmlns:a16="http://schemas.microsoft.com/office/drawing/2014/main" id="{B81E4CE2-6BB5-813C-B6A3-2CE49808C364}"/>
              </a:ext>
            </a:extLst>
          </p:cNvPr>
          <p:cNvGrpSpPr/>
          <p:nvPr/>
        </p:nvGrpSpPr>
        <p:grpSpPr>
          <a:xfrm>
            <a:off x="-529599" y="507100"/>
            <a:ext cx="8397249" cy="5797854"/>
            <a:chOff x="-7648" y="458937"/>
            <a:chExt cx="8397249" cy="5797854"/>
          </a:xfrm>
        </p:grpSpPr>
        <p:pic>
          <p:nvPicPr>
            <p:cNvPr id="5" name="תמונה 4">
              <a:extLst>
                <a:ext uri="{FF2B5EF4-FFF2-40B4-BE49-F238E27FC236}">
                  <a16:creationId xmlns:a16="http://schemas.microsoft.com/office/drawing/2014/main" id="{1C3D05ED-F05E-27FD-89C2-51F3BA6FAF52}"/>
                </a:ext>
              </a:extLst>
            </p:cNvPr>
            <p:cNvPicPr>
              <a:picLocks noChangeAspect="1"/>
            </p:cNvPicPr>
            <p:nvPr/>
          </p:nvPicPr>
          <p:blipFill rotWithShape="1">
            <a:blip r:embed="rId4"/>
            <a:srcRect l="1577" r="775"/>
            <a:stretch/>
          </p:blipFill>
          <p:spPr>
            <a:xfrm>
              <a:off x="-7648" y="458937"/>
              <a:ext cx="8195137" cy="5797854"/>
            </a:xfrm>
            <a:prstGeom prst="rect">
              <a:avLst/>
            </a:prstGeom>
          </p:spPr>
        </p:pic>
        <p:grpSp>
          <p:nvGrpSpPr>
            <p:cNvPr id="60" name="קבוצה 59">
              <a:extLst>
                <a:ext uri="{FF2B5EF4-FFF2-40B4-BE49-F238E27FC236}">
                  <a16:creationId xmlns:a16="http://schemas.microsoft.com/office/drawing/2014/main" id="{83B44599-7433-052D-1131-AFA91E91A688}"/>
                </a:ext>
              </a:extLst>
            </p:cNvPr>
            <p:cNvGrpSpPr/>
            <p:nvPr/>
          </p:nvGrpSpPr>
          <p:grpSpPr>
            <a:xfrm>
              <a:off x="736292" y="2876332"/>
              <a:ext cx="7653309" cy="3258809"/>
              <a:chOff x="2737308" y="2937363"/>
              <a:chExt cx="7653309" cy="3258809"/>
            </a:xfrm>
          </p:grpSpPr>
          <p:sp>
            <p:nvSpPr>
              <p:cNvPr id="6" name="אליפסה 5">
                <a:extLst>
                  <a:ext uri="{FF2B5EF4-FFF2-40B4-BE49-F238E27FC236}">
                    <a16:creationId xmlns:a16="http://schemas.microsoft.com/office/drawing/2014/main" id="{A0772BFC-E306-A3B2-3858-5C866626B54E}"/>
                  </a:ext>
                </a:extLst>
              </p:cNvPr>
              <p:cNvSpPr/>
              <p:nvPr/>
            </p:nvSpPr>
            <p:spPr>
              <a:xfrm>
                <a:off x="8458334" y="3917063"/>
                <a:ext cx="712324"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אליפסה 6">
                <a:extLst>
                  <a:ext uri="{FF2B5EF4-FFF2-40B4-BE49-F238E27FC236}">
                    <a16:creationId xmlns:a16="http://schemas.microsoft.com/office/drawing/2014/main" id="{AB0727C1-38B6-4675-5D8B-D79C9FF2DAFE}"/>
                  </a:ext>
                </a:extLst>
              </p:cNvPr>
              <p:cNvSpPr/>
              <p:nvPr/>
            </p:nvSpPr>
            <p:spPr>
              <a:xfrm>
                <a:off x="8410545" y="2948273"/>
                <a:ext cx="907485"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אליפסה 9">
                <a:extLst>
                  <a:ext uri="{FF2B5EF4-FFF2-40B4-BE49-F238E27FC236}">
                    <a16:creationId xmlns:a16="http://schemas.microsoft.com/office/drawing/2014/main" id="{D724C4A7-9D27-0333-3CEB-057926DE6204}"/>
                  </a:ext>
                </a:extLst>
              </p:cNvPr>
              <p:cNvSpPr/>
              <p:nvPr/>
            </p:nvSpPr>
            <p:spPr>
              <a:xfrm>
                <a:off x="3872396" y="5751898"/>
                <a:ext cx="1172753" cy="157911"/>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אליפסה 10">
                <a:extLst>
                  <a:ext uri="{FF2B5EF4-FFF2-40B4-BE49-F238E27FC236}">
                    <a16:creationId xmlns:a16="http://schemas.microsoft.com/office/drawing/2014/main" id="{FE1476DF-39EF-A5FB-6366-AE965452D817}"/>
                  </a:ext>
                </a:extLst>
              </p:cNvPr>
              <p:cNvSpPr/>
              <p:nvPr/>
            </p:nvSpPr>
            <p:spPr>
              <a:xfrm>
                <a:off x="7717174" y="5347033"/>
                <a:ext cx="578522" cy="207634"/>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3" name="מחבר ישר 12">
                <a:extLst>
                  <a:ext uri="{FF2B5EF4-FFF2-40B4-BE49-F238E27FC236}">
                    <a16:creationId xmlns:a16="http://schemas.microsoft.com/office/drawing/2014/main" id="{17675402-F7D0-983E-414F-A6CE417B6980}"/>
                  </a:ext>
                </a:extLst>
              </p:cNvPr>
              <p:cNvCxnSpPr>
                <a:cxnSpLocks/>
              </p:cNvCxnSpPr>
              <p:nvPr/>
            </p:nvCxnSpPr>
            <p:spPr>
              <a:xfrm flipV="1">
                <a:off x="5511984" y="3798595"/>
                <a:ext cx="565602" cy="218016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6A36B83A-8CFA-30E7-1777-16E73C4605C1}"/>
                  </a:ext>
                </a:extLst>
              </p:cNvPr>
              <p:cNvCxnSpPr>
                <a:cxnSpLocks/>
              </p:cNvCxnSpPr>
              <p:nvPr/>
            </p:nvCxnSpPr>
            <p:spPr>
              <a:xfrm flipH="1" flipV="1">
                <a:off x="6279502" y="3872204"/>
                <a:ext cx="1455786" cy="143821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מחבר ישר 24">
                <a:extLst>
                  <a:ext uri="{FF2B5EF4-FFF2-40B4-BE49-F238E27FC236}">
                    <a16:creationId xmlns:a16="http://schemas.microsoft.com/office/drawing/2014/main" id="{392771E2-0626-EFE6-7204-8A836C23D8C8}"/>
                  </a:ext>
                </a:extLst>
              </p:cNvPr>
              <p:cNvCxnSpPr>
                <a:cxnSpLocks/>
              </p:cNvCxnSpPr>
              <p:nvPr/>
            </p:nvCxnSpPr>
            <p:spPr>
              <a:xfrm flipV="1">
                <a:off x="6279502" y="3079003"/>
                <a:ext cx="2131043" cy="57891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8E1D6A58-ADCF-E0F7-8CBF-9DE0EA479092}"/>
                  </a:ext>
                </a:extLst>
              </p:cNvPr>
              <p:cNvCxnSpPr>
                <a:cxnSpLocks/>
              </p:cNvCxnSpPr>
              <p:nvPr/>
            </p:nvCxnSpPr>
            <p:spPr>
              <a:xfrm flipH="1" flipV="1">
                <a:off x="6279502" y="3728802"/>
                <a:ext cx="2178832" cy="27402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5C9EE0AF-6611-403D-CBE0-9D4B072F3BAE}"/>
                  </a:ext>
                </a:extLst>
              </p:cNvPr>
              <p:cNvCxnSpPr>
                <a:cxnSpLocks/>
              </p:cNvCxnSpPr>
              <p:nvPr/>
            </p:nvCxnSpPr>
            <p:spPr>
              <a:xfrm flipH="1" flipV="1">
                <a:off x="6214478" y="3799235"/>
                <a:ext cx="1763926" cy="133028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אליפסה 39">
                <a:extLst>
                  <a:ext uri="{FF2B5EF4-FFF2-40B4-BE49-F238E27FC236}">
                    <a16:creationId xmlns:a16="http://schemas.microsoft.com/office/drawing/2014/main" id="{0C23CD60-C686-D2F7-8798-07A8938B53AA}"/>
                  </a:ext>
                </a:extLst>
              </p:cNvPr>
              <p:cNvSpPr/>
              <p:nvPr/>
            </p:nvSpPr>
            <p:spPr>
              <a:xfrm>
                <a:off x="7961132" y="5082031"/>
                <a:ext cx="754967"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1" name="אליפסה 40">
                <a:extLst>
                  <a:ext uri="{FF2B5EF4-FFF2-40B4-BE49-F238E27FC236}">
                    <a16:creationId xmlns:a16="http://schemas.microsoft.com/office/drawing/2014/main" id="{DF8C71F1-DDCC-2DBC-8471-A67CA8DFABBB}"/>
                  </a:ext>
                </a:extLst>
              </p:cNvPr>
              <p:cNvSpPr/>
              <p:nvPr/>
            </p:nvSpPr>
            <p:spPr>
              <a:xfrm>
                <a:off x="8190188" y="4813480"/>
                <a:ext cx="1061949"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42" name="מחבר ישר 41">
                <a:extLst>
                  <a:ext uri="{FF2B5EF4-FFF2-40B4-BE49-F238E27FC236}">
                    <a16:creationId xmlns:a16="http://schemas.microsoft.com/office/drawing/2014/main" id="{A8DF5CB1-4F3C-85F0-EDDB-77D9457FF9C0}"/>
                  </a:ext>
                </a:extLst>
              </p:cNvPr>
              <p:cNvCxnSpPr>
                <a:cxnSpLocks/>
              </p:cNvCxnSpPr>
              <p:nvPr/>
            </p:nvCxnSpPr>
            <p:spPr>
              <a:xfrm flipH="1" flipV="1">
                <a:off x="6279502" y="3788094"/>
                <a:ext cx="1892215" cy="10939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תיבת טקסט 44">
                <a:extLst>
                  <a:ext uri="{FF2B5EF4-FFF2-40B4-BE49-F238E27FC236}">
                    <a16:creationId xmlns:a16="http://schemas.microsoft.com/office/drawing/2014/main" id="{CE26FCD1-307B-D12C-A33C-323DFD8598ED}"/>
                  </a:ext>
                </a:extLst>
              </p:cNvPr>
              <p:cNvSpPr txBox="1"/>
              <p:nvPr/>
            </p:nvSpPr>
            <p:spPr>
              <a:xfrm>
                <a:off x="9170657" y="4826666"/>
                <a:ext cx="1192408" cy="230832"/>
              </a:xfrm>
              <a:prstGeom prst="rect">
                <a:avLst/>
              </a:prstGeom>
              <a:noFill/>
            </p:spPr>
            <p:txBody>
              <a:bodyPr wrap="square" rtlCol="1">
                <a:spAutoFit/>
              </a:bodyPr>
              <a:lstStyle/>
              <a:p>
                <a:pPr algn="l" rtl="0"/>
                <a:r>
                  <a:rPr lang="he-IL" sz="900" b="1" dirty="0">
                    <a:solidFill>
                      <a:srgbClr val="0070C0"/>
                    </a:solidFill>
                  </a:rPr>
                  <a:t>&lt; </a:t>
                </a:r>
                <a:r>
                  <a:rPr lang="en-US" sz="900" b="1" dirty="0">
                    <a:solidFill>
                      <a:srgbClr val="0070C0"/>
                    </a:solidFill>
                  </a:rPr>
                  <a:t> National  average</a:t>
                </a:r>
                <a:endParaRPr lang="he-IL" sz="900" b="1" dirty="0">
                  <a:solidFill>
                    <a:srgbClr val="0070C0"/>
                  </a:solidFill>
                </a:endParaRPr>
              </a:p>
            </p:txBody>
          </p:sp>
          <p:sp>
            <p:nvSpPr>
              <p:cNvPr id="46" name="תיבת טקסט 45">
                <a:extLst>
                  <a:ext uri="{FF2B5EF4-FFF2-40B4-BE49-F238E27FC236}">
                    <a16:creationId xmlns:a16="http://schemas.microsoft.com/office/drawing/2014/main" id="{73526D8E-6895-342F-AB25-667A56A7FA06}"/>
                  </a:ext>
                </a:extLst>
              </p:cNvPr>
              <p:cNvSpPr txBox="1"/>
              <p:nvPr/>
            </p:nvSpPr>
            <p:spPr>
              <a:xfrm>
                <a:off x="8758558" y="5090727"/>
                <a:ext cx="1302222" cy="230832"/>
              </a:xfrm>
              <a:prstGeom prst="rect">
                <a:avLst/>
              </a:prstGeom>
              <a:noFill/>
            </p:spPr>
            <p:txBody>
              <a:bodyPr wrap="square" rtlCol="1">
                <a:spAutoFit/>
              </a:bodyPr>
              <a:lstStyle/>
              <a:p>
                <a:pPr algn="l" rtl="0"/>
                <a:r>
                  <a:rPr lang="he-IL" sz="900" b="1" dirty="0">
                    <a:solidFill>
                      <a:srgbClr val="FF0000"/>
                    </a:solidFill>
                  </a:rPr>
                  <a:t>&gt; </a:t>
                </a:r>
                <a:r>
                  <a:rPr lang="en-US" sz="900" b="1" dirty="0">
                    <a:solidFill>
                      <a:srgbClr val="FF0000"/>
                    </a:solidFill>
                  </a:rPr>
                  <a:t> National average</a:t>
                </a:r>
                <a:endParaRPr lang="he-IL" sz="900" b="1" dirty="0">
                  <a:solidFill>
                    <a:srgbClr val="FF0000"/>
                  </a:solidFill>
                </a:endParaRPr>
              </a:p>
            </p:txBody>
          </p:sp>
          <p:sp>
            <p:nvSpPr>
              <p:cNvPr id="47" name="תיבת טקסט 46">
                <a:extLst>
                  <a:ext uri="{FF2B5EF4-FFF2-40B4-BE49-F238E27FC236}">
                    <a16:creationId xmlns:a16="http://schemas.microsoft.com/office/drawing/2014/main" id="{F6CDBE25-B6D0-64BE-E140-9C9A82CA76B0}"/>
                  </a:ext>
                </a:extLst>
              </p:cNvPr>
              <p:cNvSpPr txBox="1"/>
              <p:nvPr/>
            </p:nvSpPr>
            <p:spPr>
              <a:xfrm>
                <a:off x="8416429" y="5326949"/>
                <a:ext cx="1391258" cy="230832"/>
              </a:xfrm>
              <a:prstGeom prst="rect">
                <a:avLst/>
              </a:prstGeom>
              <a:noFill/>
            </p:spPr>
            <p:txBody>
              <a:bodyPr wrap="square" rtlCol="1">
                <a:spAutoFit/>
              </a:bodyPr>
              <a:lstStyle/>
              <a:p>
                <a:pPr algn="l" rtl="0"/>
                <a:r>
                  <a:rPr lang="he-IL" sz="900" b="1" dirty="0">
                    <a:solidFill>
                      <a:srgbClr val="FF0000"/>
                    </a:solidFill>
                  </a:rPr>
                  <a:t>&gt; </a:t>
                </a:r>
                <a:r>
                  <a:rPr lang="en-US" sz="900" b="1" dirty="0">
                    <a:solidFill>
                      <a:srgbClr val="FF0000"/>
                    </a:solidFill>
                  </a:rPr>
                  <a:t> National average</a:t>
                </a:r>
                <a:endParaRPr lang="he-IL" sz="900" b="1" dirty="0">
                  <a:solidFill>
                    <a:srgbClr val="FF0000"/>
                  </a:solidFill>
                </a:endParaRPr>
              </a:p>
            </p:txBody>
          </p:sp>
          <p:sp>
            <p:nvSpPr>
              <p:cNvPr id="48" name="תיבת טקסט 47">
                <a:extLst>
                  <a:ext uri="{FF2B5EF4-FFF2-40B4-BE49-F238E27FC236}">
                    <a16:creationId xmlns:a16="http://schemas.microsoft.com/office/drawing/2014/main" id="{05CDBF62-12FB-F082-4309-BBEA82D4DC03}"/>
                  </a:ext>
                </a:extLst>
              </p:cNvPr>
              <p:cNvSpPr txBox="1"/>
              <p:nvPr/>
            </p:nvSpPr>
            <p:spPr>
              <a:xfrm>
                <a:off x="2737308" y="5726304"/>
                <a:ext cx="1140059" cy="230832"/>
              </a:xfrm>
              <a:prstGeom prst="rect">
                <a:avLst/>
              </a:prstGeom>
              <a:noFill/>
            </p:spPr>
            <p:txBody>
              <a:bodyPr wrap="square" rtlCol="1">
                <a:spAutoFit/>
              </a:bodyPr>
              <a:lstStyle/>
              <a:p>
                <a:r>
                  <a:rPr lang="en-US" sz="900" b="1" dirty="0"/>
                  <a:t> National average</a:t>
                </a:r>
                <a:r>
                  <a:rPr lang="he-IL" sz="900" b="1" dirty="0"/>
                  <a:t>=</a:t>
                </a:r>
              </a:p>
            </p:txBody>
          </p:sp>
          <p:sp>
            <p:nvSpPr>
              <p:cNvPr id="49" name="תיבת טקסט 48">
                <a:extLst>
                  <a:ext uri="{FF2B5EF4-FFF2-40B4-BE49-F238E27FC236}">
                    <a16:creationId xmlns:a16="http://schemas.microsoft.com/office/drawing/2014/main" id="{A6C3F5D3-8AFB-5901-3031-87FF68CCCAC8}"/>
                  </a:ext>
                </a:extLst>
              </p:cNvPr>
              <p:cNvSpPr txBox="1"/>
              <p:nvPr/>
            </p:nvSpPr>
            <p:spPr>
              <a:xfrm>
                <a:off x="9252137" y="2937363"/>
                <a:ext cx="1138480" cy="230832"/>
              </a:xfrm>
              <a:prstGeom prst="rect">
                <a:avLst/>
              </a:prstGeom>
              <a:noFill/>
            </p:spPr>
            <p:txBody>
              <a:bodyPr wrap="square" rtlCol="1">
                <a:spAutoFit/>
              </a:bodyPr>
              <a:lstStyle/>
              <a:p>
                <a:pPr algn="l" rtl="0"/>
                <a:r>
                  <a:rPr lang="he-IL" sz="900" b="1" dirty="0">
                    <a:solidFill>
                      <a:srgbClr val="FF0000"/>
                    </a:solidFill>
                  </a:rPr>
                  <a:t>&gt; </a:t>
                </a:r>
                <a:r>
                  <a:rPr lang="en-US" sz="900" b="1" dirty="0">
                    <a:solidFill>
                      <a:srgbClr val="FF0000"/>
                    </a:solidFill>
                  </a:rPr>
                  <a:t> National average</a:t>
                </a:r>
                <a:endParaRPr lang="he-IL" sz="900" b="1" dirty="0">
                  <a:solidFill>
                    <a:srgbClr val="FF0000"/>
                  </a:solidFill>
                </a:endParaRPr>
              </a:p>
            </p:txBody>
          </p:sp>
          <p:sp>
            <p:nvSpPr>
              <p:cNvPr id="50" name="תיבת טקסט 49">
                <a:extLst>
                  <a:ext uri="{FF2B5EF4-FFF2-40B4-BE49-F238E27FC236}">
                    <a16:creationId xmlns:a16="http://schemas.microsoft.com/office/drawing/2014/main" id="{508B5B08-C19C-5553-757C-95C6D32E112B}"/>
                  </a:ext>
                </a:extLst>
              </p:cNvPr>
              <p:cNvSpPr txBox="1"/>
              <p:nvPr/>
            </p:nvSpPr>
            <p:spPr>
              <a:xfrm>
                <a:off x="2976357" y="5965340"/>
                <a:ext cx="1267097" cy="230832"/>
              </a:xfrm>
              <a:prstGeom prst="rect">
                <a:avLst/>
              </a:prstGeom>
              <a:noFill/>
            </p:spPr>
            <p:txBody>
              <a:bodyPr wrap="square" rtlCol="1">
                <a:spAutoFit/>
              </a:bodyPr>
              <a:lstStyle/>
              <a:p>
                <a:pPr algn="l" rtl="0"/>
                <a:r>
                  <a:rPr lang="he-IL" sz="900" b="1" dirty="0">
                    <a:solidFill>
                      <a:srgbClr val="0070C0"/>
                    </a:solidFill>
                  </a:rPr>
                  <a:t>&lt; </a:t>
                </a:r>
                <a:r>
                  <a:rPr lang="en-US" sz="900" b="1" dirty="0">
                    <a:solidFill>
                      <a:srgbClr val="0070C0"/>
                    </a:solidFill>
                  </a:rPr>
                  <a:t>  National  average</a:t>
                </a:r>
                <a:endParaRPr lang="he-IL" sz="900" b="1" dirty="0">
                  <a:solidFill>
                    <a:srgbClr val="0070C0"/>
                  </a:solidFill>
                </a:endParaRPr>
              </a:p>
            </p:txBody>
          </p:sp>
          <p:sp>
            <p:nvSpPr>
              <p:cNvPr id="52" name="אליפסה 51">
                <a:extLst>
                  <a:ext uri="{FF2B5EF4-FFF2-40B4-BE49-F238E27FC236}">
                    <a16:creationId xmlns:a16="http://schemas.microsoft.com/office/drawing/2014/main" id="{FD4BD0D6-DDFF-2FCB-8BE6-381ECFD0820C}"/>
                  </a:ext>
                </a:extLst>
              </p:cNvPr>
              <p:cNvSpPr/>
              <p:nvPr/>
            </p:nvSpPr>
            <p:spPr>
              <a:xfrm>
                <a:off x="4245081" y="6012188"/>
                <a:ext cx="1400286" cy="137137"/>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5" name="תיבת טקסט 54">
                <a:extLst>
                  <a:ext uri="{FF2B5EF4-FFF2-40B4-BE49-F238E27FC236}">
                    <a16:creationId xmlns:a16="http://schemas.microsoft.com/office/drawing/2014/main" id="{1015CBA1-41ED-A0D7-92FB-92D2CA04040A}"/>
                  </a:ext>
                </a:extLst>
              </p:cNvPr>
              <p:cNvSpPr txBox="1"/>
              <p:nvPr/>
            </p:nvSpPr>
            <p:spPr>
              <a:xfrm>
                <a:off x="9141755" y="3906153"/>
                <a:ext cx="1235315" cy="230832"/>
              </a:xfrm>
              <a:prstGeom prst="rect">
                <a:avLst/>
              </a:prstGeom>
              <a:noFill/>
            </p:spPr>
            <p:txBody>
              <a:bodyPr wrap="square" rtlCol="1">
                <a:spAutoFit/>
              </a:bodyPr>
              <a:lstStyle/>
              <a:p>
                <a:r>
                  <a:rPr lang="en-US" sz="900" b="1" dirty="0"/>
                  <a:t> National average</a:t>
                </a:r>
                <a:r>
                  <a:rPr lang="he-IL" sz="900" b="1" dirty="0"/>
                  <a:t>=</a:t>
                </a:r>
              </a:p>
            </p:txBody>
          </p:sp>
        </p:grpSp>
      </p:grpSp>
      <p:grpSp>
        <p:nvGrpSpPr>
          <p:cNvPr id="2" name="Group 1">
            <a:extLst>
              <a:ext uri="{FF2B5EF4-FFF2-40B4-BE49-F238E27FC236}">
                <a16:creationId xmlns:a16="http://schemas.microsoft.com/office/drawing/2014/main" id="{4DD79818-C0D1-AB6E-970D-F434CAD205FA}"/>
              </a:ext>
            </a:extLst>
          </p:cNvPr>
          <p:cNvGrpSpPr/>
          <p:nvPr/>
        </p:nvGrpSpPr>
        <p:grpSpPr>
          <a:xfrm>
            <a:off x="-113664" y="6406022"/>
            <a:ext cx="7862497" cy="451978"/>
            <a:chOff x="-116959" y="6457504"/>
            <a:chExt cx="7862497" cy="594107"/>
          </a:xfrm>
        </p:grpSpPr>
        <p:sp>
          <p:nvSpPr>
            <p:cNvPr id="3" name="Rectangle: Rounded Corners 2">
              <a:extLst>
                <a:ext uri="{FF2B5EF4-FFF2-40B4-BE49-F238E27FC236}">
                  <a16:creationId xmlns:a16="http://schemas.microsoft.com/office/drawing/2014/main" id="{35CFE56A-6D48-29A4-34C8-053F49C23BA1}"/>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Rectangle: Rounded Corners 3">
              <a:extLst>
                <a:ext uri="{FF2B5EF4-FFF2-40B4-BE49-F238E27FC236}">
                  <a16:creationId xmlns:a16="http://schemas.microsoft.com/office/drawing/2014/main" id="{DBF665FB-CA7E-2558-6EDE-ADE06BE4B0CC}"/>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51" name="תיבת טקסט 50">
            <a:extLst>
              <a:ext uri="{FF2B5EF4-FFF2-40B4-BE49-F238E27FC236}">
                <a16:creationId xmlns:a16="http://schemas.microsoft.com/office/drawing/2014/main" id="{CBA7474C-3734-32C9-B3A0-DB8BE2BEE233}"/>
              </a:ext>
            </a:extLst>
          </p:cNvPr>
          <p:cNvSpPr txBox="1"/>
          <p:nvPr/>
        </p:nvSpPr>
        <p:spPr>
          <a:xfrm>
            <a:off x="8098221" y="5161884"/>
            <a:ext cx="3879438" cy="1169551"/>
          </a:xfrm>
          <a:prstGeom prst="rect">
            <a:avLst/>
          </a:prstGeom>
          <a:solidFill>
            <a:schemeClr val="bg1"/>
          </a:solidFill>
        </p:spPr>
        <p:txBody>
          <a:bodyPr wrap="square" rtlCol="1">
            <a:spAutoFit/>
          </a:bodyPr>
          <a:lstStyle/>
          <a:p>
            <a:pPr algn="l" rtl="0"/>
            <a:r>
              <a:rPr lang="en-US" sz="1000" dirty="0">
                <a:latin typeface="Segoe UI" panose="020B0502040204020203" pitchFamily="34" charset="0"/>
                <a:ea typeface="Tahoma" panose="020B0604030504040204" pitchFamily="34" charset="0"/>
                <a:cs typeface="Segoe UI" panose="020B0502040204020203" pitchFamily="34" charset="0"/>
              </a:rPr>
              <a:t>For all i</a:t>
            </a:r>
            <a:r>
              <a:rPr lang="en-US" sz="10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ndicators</a:t>
            </a:r>
            <a:r>
              <a:rPr lang="en-US" sz="1000" dirty="0">
                <a:latin typeface="Segoe UI" panose="020B0502040204020203" pitchFamily="34" charset="0"/>
                <a:ea typeface="Tahoma" panose="020B0604030504040204" pitchFamily="34" charset="0"/>
                <a:cs typeface="Segoe UI" panose="020B0502040204020203" pitchFamily="34" charset="0"/>
              </a:rPr>
              <a:t>, a ratio </a:t>
            </a:r>
            <a:r>
              <a:rPr lang="en-US" sz="1000" b="1" dirty="0">
                <a:latin typeface="Segoe UI" panose="020B0502040204020203" pitchFamily="34" charset="0"/>
                <a:ea typeface="Tahoma" panose="020B0604030504040204" pitchFamily="34" charset="0"/>
                <a:cs typeface="Segoe UI" panose="020B0502040204020203" pitchFamily="34" charset="0"/>
              </a:rPr>
              <a:t>higher than 1 </a:t>
            </a:r>
            <a:r>
              <a:rPr lang="en-US" sz="1000" dirty="0">
                <a:latin typeface="Segoe UI" panose="020B0502040204020203" pitchFamily="34" charset="0"/>
                <a:ea typeface="Tahoma" panose="020B0604030504040204" pitchFamily="34" charset="0"/>
                <a:cs typeface="Segoe UI" panose="020B0502040204020203" pitchFamily="34" charset="0"/>
              </a:rPr>
              <a:t>indicates a higher quality of life as compared to the national average.</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A ratio </a:t>
            </a:r>
            <a:r>
              <a:rPr lang="en-US" sz="1000" b="1" dirty="0">
                <a:latin typeface="Segoe UI" panose="020B0502040204020203" pitchFamily="34" charset="0"/>
                <a:ea typeface="Tahoma" panose="020B0604030504040204" pitchFamily="34" charset="0"/>
                <a:cs typeface="Segoe UI" panose="020B0502040204020203" pitchFamily="34" charset="0"/>
              </a:rPr>
              <a:t>between 0 and 1 </a:t>
            </a:r>
            <a:r>
              <a:rPr lang="en-US" sz="1000" dirty="0">
                <a:latin typeface="Segoe UI" panose="020B0502040204020203" pitchFamily="34" charset="0"/>
                <a:ea typeface="Tahoma" panose="020B0604030504040204" pitchFamily="34" charset="0"/>
                <a:cs typeface="Segoe UI" panose="020B0502040204020203" pitchFamily="34" charset="0"/>
              </a:rPr>
              <a:t>indicates a lower quality of life as compared to the national average.</a:t>
            </a:r>
            <a:br>
              <a:rPr lang="en-US" sz="1000" dirty="0">
                <a:latin typeface="Segoe UI" panose="020B0502040204020203" pitchFamily="34" charset="0"/>
                <a:ea typeface="Tahoma" panose="020B0604030504040204" pitchFamily="34" charset="0"/>
                <a:cs typeface="Segoe UI" panose="020B0502040204020203" pitchFamily="34" charset="0"/>
              </a:rPr>
            </a:br>
            <a:r>
              <a:rPr lang="en-US" sz="1000" u="sng" dirty="0">
                <a:latin typeface="Segoe UI" panose="020B0502040204020203" pitchFamily="34" charset="0"/>
                <a:ea typeface="Tahoma" panose="020B0604030504040204" pitchFamily="34" charset="0"/>
                <a:cs typeface="Segoe UI" panose="020B0502040204020203" pitchFamily="34" charset="0"/>
              </a:rPr>
              <a:t>That is</a:t>
            </a:r>
            <a:r>
              <a:rPr lang="en-US" sz="1000" dirty="0">
                <a:latin typeface="Segoe UI" panose="020B0502040204020203" pitchFamily="34" charset="0"/>
                <a:ea typeface="Tahoma" panose="020B0604030504040204" pitchFamily="34" charset="0"/>
                <a:cs typeface="Segoe UI" panose="020B0502040204020203" pitchFamily="34" charset="0"/>
              </a:rPr>
              <a:t>: For each indicator, the blue line extending outside the red line indicates a better quality of life in Beit Shemesh relative to the situation in Israel overall.</a:t>
            </a:r>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14" name="אליפסה 13">
            <a:extLst>
              <a:ext uri="{FF2B5EF4-FFF2-40B4-BE49-F238E27FC236}">
                <a16:creationId xmlns:a16="http://schemas.microsoft.com/office/drawing/2014/main" id="{94188C9A-46CC-097E-4CEF-F0E81746B4F7}"/>
              </a:ext>
            </a:extLst>
          </p:cNvPr>
          <p:cNvSpPr/>
          <p:nvPr/>
        </p:nvSpPr>
        <p:spPr>
          <a:xfrm>
            <a:off x="5887578" y="4201517"/>
            <a:ext cx="904092"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5" name="מחבר ישר 14">
            <a:extLst>
              <a:ext uri="{FF2B5EF4-FFF2-40B4-BE49-F238E27FC236}">
                <a16:creationId xmlns:a16="http://schemas.microsoft.com/office/drawing/2014/main" id="{2A5524B2-B1F0-43F4-476E-11B69CFD3A79}"/>
              </a:ext>
            </a:extLst>
          </p:cNvPr>
          <p:cNvCxnSpPr>
            <a:cxnSpLocks/>
          </p:cNvCxnSpPr>
          <p:nvPr/>
        </p:nvCxnSpPr>
        <p:spPr>
          <a:xfrm flipH="1" flipV="1">
            <a:off x="3841236" y="3740127"/>
            <a:ext cx="2046342" cy="56718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אליפסה 20">
            <a:extLst>
              <a:ext uri="{FF2B5EF4-FFF2-40B4-BE49-F238E27FC236}">
                <a16:creationId xmlns:a16="http://schemas.microsoft.com/office/drawing/2014/main" id="{5022A264-E6CD-E5AA-C277-ECFD83DD9BA3}"/>
              </a:ext>
            </a:extLst>
          </p:cNvPr>
          <p:cNvSpPr/>
          <p:nvPr/>
        </p:nvSpPr>
        <p:spPr>
          <a:xfrm>
            <a:off x="5772729" y="4507657"/>
            <a:ext cx="1298228" cy="205053"/>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22" name="מחבר ישר 21">
            <a:extLst>
              <a:ext uri="{FF2B5EF4-FFF2-40B4-BE49-F238E27FC236}">
                <a16:creationId xmlns:a16="http://schemas.microsoft.com/office/drawing/2014/main" id="{AB038196-0D61-8DE6-8C6B-2D250F3EE51D}"/>
              </a:ext>
            </a:extLst>
          </p:cNvPr>
          <p:cNvCxnSpPr>
            <a:cxnSpLocks/>
          </p:cNvCxnSpPr>
          <p:nvPr/>
        </p:nvCxnSpPr>
        <p:spPr>
          <a:xfrm flipH="1" flipV="1">
            <a:off x="3793447" y="3756044"/>
            <a:ext cx="1979282" cy="83874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687F09D4-8A8F-F4B7-37F5-547B83B124E2}"/>
              </a:ext>
            </a:extLst>
          </p:cNvPr>
          <p:cNvSpPr txBox="1"/>
          <p:nvPr/>
        </p:nvSpPr>
        <p:spPr>
          <a:xfrm>
            <a:off x="6982281" y="4503965"/>
            <a:ext cx="1138480" cy="230832"/>
          </a:xfrm>
          <a:prstGeom prst="rect">
            <a:avLst/>
          </a:prstGeom>
          <a:noFill/>
        </p:spPr>
        <p:txBody>
          <a:bodyPr wrap="square" rtlCol="1">
            <a:spAutoFit/>
          </a:bodyPr>
          <a:lstStyle/>
          <a:p>
            <a:r>
              <a:rPr lang="en-US" sz="900" b="1" dirty="0"/>
              <a:t> National average</a:t>
            </a:r>
            <a:r>
              <a:rPr lang="he-IL" sz="900" b="1" dirty="0"/>
              <a:t>=</a:t>
            </a:r>
          </a:p>
        </p:txBody>
      </p:sp>
      <p:sp>
        <p:nvSpPr>
          <p:cNvPr id="26" name="תיבת טקסט 25">
            <a:extLst>
              <a:ext uri="{FF2B5EF4-FFF2-40B4-BE49-F238E27FC236}">
                <a16:creationId xmlns:a16="http://schemas.microsoft.com/office/drawing/2014/main" id="{9D2D6BCD-B9A6-2CB0-CF51-F1F5F7D5B2F5}"/>
              </a:ext>
            </a:extLst>
          </p:cNvPr>
          <p:cNvSpPr txBox="1"/>
          <p:nvPr/>
        </p:nvSpPr>
        <p:spPr>
          <a:xfrm>
            <a:off x="6767751" y="4194133"/>
            <a:ext cx="1198959" cy="230832"/>
          </a:xfrm>
          <a:prstGeom prst="rect">
            <a:avLst/>
          </a:prstGeom>
          <a:noFill/>
        </p:spPr>
        <p:txBody>
          <a:bodyPr wrap="square" rtlCol="1">
            <a:spAutoFit/>
          </a:bodyPr>
          <a:lstStyle/>
          <a:p>
            <a:pPr algn="l" rtl="0"/>
            <a:r>
              <a:rPr lang="he-IL" sz="900" b="1" dirty="0">
                <a:solidFill>
                  <a:srgbClr val="0070C0"/>
                </a:solidFill>
              </a:rPr>
              <a:t>&lt; </a:t>
            </a:r>
            <a:r>
              <a:rPr lang="en-US" sz="900" b="1" dirty="0">
                <a:solidFill>
                  <a:srgbClr val="0070C0"/>
                </a:solidFill>
              </a:rPr>
              <a:t> National  average</a:t>
            </a:r>
            <a:endParaRPr lang="he-IL" sz="900" b="1" dirty="0">
              <a:solidFill>
                <a:srgbClr val="0070C0"/>
              </a:solidFill>
            </a:endParaRPr>
          </a:p>
        </p:txBody>
      </p:sp>
      <p:sp>
        <p:nvSpPr>
          <p:cNvPr id="27" name="אליפסה 26">
            <a:extLst>
              <a:ext uri="{FF2B5EF4-FFF2-40B4-BE49-F238E27FC236}">
                <a16:creationId xmlns:a16="http://schemas.microsoft.com/office/drawing/2014/main" id="{85EF0BD9-3A0B-3F02-67AA-B9022E77961F}"/>
              </a:ext>
            </a:extLst>
          </p:cNvPr>
          <p:cNvSpPr/>
          <p:nvPr/>
        </p:nvSpPr>
        <p:spPr>
          <a:xfrm>
            <a:off x="339031" y="2313269"/>
            <a:ext cx="1278013" cy="230831"/>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28" name="מחבר ישר 27">
            <a:extLst>
              <a:ext uri="{FF2B5EF4-FFF2-40B4-BE49-F238E27FC236}">
                <a16:creationId xmlns:a16="http://schemas.microsoft.com/office/drawing/2014/main" id="{487A4400-90EA-4CF4-C7A5-13955FA4A581}"/>
              </a:ext>
            </a:extLst>
          </p:cNvPr>
          <p:cNvCxnSpPr>
            <a:cxnSpLocks/>
          </p:cNvCxnSpPr>
          <p:nvPr/>
        </p:nvCxnSpPr>
        <p:spPr>
          <a:xfrm flipV="1">
            <a:off x="2420152" y="3708327"/>
            <a:ext cx="1147818" cy="201399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מחבר ישר 29">
            <a:extLst>
              <a:ext uri="{FF2B5EF4-FFF2-40B4-BE49-F238E27FC236}">
                <a16:creationId xmlns:a16="http://schemas.microsoft.com/office/drawing/2014/main" id="{75D6C326-F984-8337-95AF-65682B378A15}"/>
              </a:ext>
            </a:extLst>
          </p:cNvPr>
          <p:cNvCxnSpPr>
            <a:cxnSpLocks/>
          </p:cNvCxnSpPr>
          <p:nvPr/>
        </p:nvCxnSpPr>
        <p:spPr>
          <a:xfrm>
            <a:off x="1543623" y="2501771"/>
            <a:ext cx="1940722" cy="11190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תיבת טקסט 31">
            <a:extLst>
              <a:ext uri="{FF2B5EF4-FFF2-40B4-BE49-F238E27FC236}">
                <a16:creationId xmlns:a16="http://schemas.microsoft.com/office/drawing/2014/main" id="{C7124FD1-3317-7871-B7C3-A6ECFFD7C3AE}"/>
              </a:ext>
            </a:extLst>
          </p:cNvPr>
          <p:cNvSpPr txBox="1"/>
          <p:nvPr/>
        </p:nvSpPr>
        <p:spPr>
          <a:xfrm>
            <a:off x="-567690" y="2101639"/>
            <a:ext cx="1312009" cy="230832"/>
          </a:xfrm>
          <a:prstGeom prst="rect">
            <a:avLst/>
          </a:prstGeom>
          <a:noFill/>
        </p:spPr>
        <p:txBody>
          <a:bodyPr wrap="square" rtlCol="1">
            <a:spAutoFit/>
          </a:bodyPr>
          <a:lstStyle/>
          <a:p>
            <a:r>
              <a:rPr lang="en-US" sz="900" b="1" dirty="0"/>
              <a:t> National average</a:t>
            </a:r>
            <a:r>
              <a:rPr lang="he-IL" sz="900" b="1" dirty="0"/>
              <a:t>=</a:t>
            </a:r>
          </a:p>
        </p:txBody>
      </p:sp>
      <p:graphicFrame>
        <p:nvGraphicFramePr>
          <p:cNvPr id="17" name="טבלה 4">
            <a:extLst>
              <a:ext uri="{FF2B5EF4-FFF2-40B4-BE49-F238E27FC236}">
                <a16:creationId xmlns:a16="http://schemas.microsoft.com/office/drawing/2014/main" id="{511E0DB2-9C63-0102-1A28-138864F0A158}"/>
              </a:ext>
            </a:extLst>
          </p:cNvPr>
          <p:cNvGraphicFramePr>
            <a:graphicFrameLocks noGrp="1"/>
          </p:cNvGraphicFramePr>
          <p:nvPr>
            <p:extLst>
              <p:ext uri="{D42A27DB-BD31-4B8C-83A1-F6EECF244321}">
                <p14:modId xmlns:p14="http://schemas.microsoft.com/office/powerpoint/2010/main" val="3260755595"/>
              </p:ext>
            </p:extLst>
          </p:nvPr>
        </p:nvGraphicFramePr>
        <p:xfrm>
          <a:off x="8028663" y="624897"/>
          <a:ext cx="3832997" cy="4404360"/>
        </p:xfrm>
        <a:graphic>
          <a:graphicData uri="http://schemas.openxmlformats.org/drawingml/2006/table">
            <a:tbl>
              <a:tblPr firstRow="1" bandRow="1">
                <a:tableStyleId>{5C22544A-7EE6-4342-B048-85BDC9FD1C3A}</a:tableStyleId>
              </a:tblPr>
              <a:tblGrid>
                <a:gridCol w="1542612">
                  <a:extLst>
                    <a:ext uri="{9D8B030D-6E8A-4147-A177-3AD203B41FA5}">
                      <a16:colId xmlns:a16="http://schemas.microsoft.com/office/drawing/2014/main" val="1174461651"/>
                    </a:ext>
                  </a:extLst>
                </a:gridCol>
                <a:gridCol w="2290385">
                  <a:extLst>
                    <a:ext uri="{9D8B030D-6E8A-4147-A177-3AD203B41FA5}">
                      <a16:colId xmlns:a16="http://schemas.microsoft.com/office/drawing/2014/main" val="543307420"/>
                    </a:ext>
                  </a:extLst>
                </a:gridCol>
              </a:tblGrid>
              <a:tr h="370840">
                <a:tc>
                  <a:txBody>
                    <a:bodyPr/>
                    <a:lstStyle/>
                    <a:p>
                      <a:pPr algn="l" rtl="0"/>
                      <a:r>
                        <a:rPr lang="en-US" sz="11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Number of indicators for which the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situation in the city is more positive </a:t>
                      </a:r>
                      <a:r>
                        <a:rPr lang="en-US" sz="11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than the national average</a:t>
                      </a:r>
                      <a:endParaRPr lang="he-IL" sz="1100" b="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en-US" sz="12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22 out of 48 (46%) </a:t>
                      </a:r>
                    </a:p>
                    <a:p>
                      <a:pPr algn="ctr" rtl="1"/>
                      <a:r>
                        <a:rPr lang="en-US" sz="12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Average overall score for quality of life indices</a:t>
                      </a:r>
                      <a:endParaRPr lang="he-IL" sz="12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nchor="ctr">
                    <a:solidFill>
                      <a:srgbClr val="A5A5A5"/>
                    </a:solidFill>
                  </a:tcPr>
                </a:tc>
                <a:extLst>
                  <a:ext uri="{0D108BD9-81ED-4DB2-BD59-A6C34878D82A}">
                    <a16:rowId xmlns:a16="http://schemas.microsoft.com/office/drawing/2014/main" val="24295056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 for which the situation of the city is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more positive than the national average</a:t>
                      </a:r>
                      <a:endParaRPr lang="he-IL"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Quality of drinking water</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green spaces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public transportation</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7139889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 for which the situation in the city is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similar to the national average</a:t>
                      </a:r>
                      <a:endParaRPr lang="he-IL"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Life satisfaction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Noise disturbance around the  home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the residential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Safety and security at night</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1164366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 for which the situation in the city is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less positive than the national average</a:t>
                      </a:r>
                      <a:endParaRPr lang="he-IL"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Feeling of loneliness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cleanliness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Recycling</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415044780"/>
                  </a:ext>
                </a:extLst>
              </a:tr>
            </a:tbl>
          </a:graphicData>
        </a:graphic>
      </p:graphicFrame>
    </p:spTree>
    <p:extLst>
      <p:ext uri="{BB962C8B-B14F-4D97-AF65-F5344CB8AC3E}">
        <p14:creationId xmlns:p14="http://schemas.microsoft.com/office/powerpoint/2010/main" val="155561927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94596" y="6480523"/>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7</a:t>
            </a:fld>
            <a:endParaRPr dirty="0"/>
          </a:p>
        </p:txBody>
      </p:sp>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369332"/>
          </a:xfrm>
          <a:prstGeom prst="rect">
            <a:avLst/>
          </a:prstGeom>
          <a:solidFill>
            <a:srgbClr val="36636F"/>
          </a:solidFill>
        </p:spPr>
        <p:txBody>
          <a:bodyPr wrap="square" rtlCol="0">
            <a:spAutoFit/>
          </a:bodyPr>
          <a:lstStyle/>
          <a:p>
            <a:pPr algn="l" rtl="0"/>
            <a:r>
              <a:rPr lang="en-US" b="1" dirty="0">
                <a:solidFill>
                  <a:schemeClr val="bg1"/>
                </a:solidFill>
                <a:latin typeface="Tahoma" pitchFamily="34" charset="0"/>
                <a:ea typeface="Tahoma" pitchFamily="34" charset="0"/>
                <a:cs typeface="Tahoma" pitchFamily="34" charset="0"/>
              </a:rPr>
              <a:t>Quality of life indicators in major cities, Municipal government survey, 2021 - Ashdod</a:t>
            </a:r>
            <a:endParaRPr lang="he-IL" b="1" dirty="0">
              <a:solidFill>
                <a:schemeClr val="bg1"/>
              </a:solidFill>
              <a:latin typeface="Tahoma" pitchFamily="34" charset="0"/>
              <a:ea typeface="Tahoma" pitchFamily="34" charset="0"/>
              <a:cs typeface="Tahoma" pitchFamily="34" charset="0"/>
            </a:endParaRPr>
          </a:p>
        </p:txBody>
      </p:sp>
      <p:grpSp>
        <p:nvGrpSpPr>
          <p:cNvPr id="55" name="קבוצה 54">
            <a:extLst>
              <a:ext uri="{FF2B5EF4-FFF2-40B4-BE49-F238E27FC236}">
                <a16:creationId xmlns:a16="http://schemas.microsoft.com/office/drawing/2014/main" id="{59785908-8BD7-1A35-8D88-B95B8FA35A01}"/>
              </a:ext>
            </a:extLst>
          </p:cNvPr>
          <p:cNvGrpSpPr/>
          <p:nvPr/>
        </p:nvGrpSpPr>
        <p:grpSpPr>
          <a:xfrm>
            <a:off x="0" y="443299"/>
            <a:ext cx="8252775" cy="5971401"/>
            <a:chOff x="2176763" y="469793"/>
            <a:chExt cx="8252775" cy="5971401"/>
          </a:xfrm>
        </p:grpSpPr>
        <p:grpSp>
          <p:nvGrpSpPr>
            <p:cNvPr id="13" name="קבוצה 12">
              <a:extLst>
                <a:ext uri="{FF2B5EF4-FFF2-40B4-BE49-F238E27FC236}">
                  <a16:creationId xmlns:a16="http://schemas.microsoft.com/office/drawing/2014/main" id="{DB2BF05F-9165-7B1A-E8AC-FE14B8CD9A31}"/>
                </a:ext>
              </a:extLst>
            </p:cNvPr>
            <p:cNvGrpSpPr/>
            <p:nvPr/>
          </p:nvGrpSpPr>
          <p:grpSpPr>
            <a:xfrm>
              <a:off x="2176763" y="469793"/>
              <a:ext cx="7790198" cy="5971401"/>
              <a:chOff x="2176763" y="469793"/>
              <a:chExt cx="7790198" cy="5971401"/>
            </a:xfrm>
          </p:grpSpPr>
          <p:pic>
            <p:nvPicPr>
              <p:cNvPr id="10" name="תמונה 9">
                <a:extLst>
                  <a:ext uri="{FF2B5EF4-FFF2-40B4-BE49-F238E27FC236}">
                    <a16:creationId xmlns:a16="http://schemas.microsoft.com/office/drawing/2014/main" id="{AA4CB20D-0BC8-ADE7-5916-71ACF8251BC9}"/>
                  </a:ext>
                </a:extLst>
              </p:cNvPr>
              <p:cNvPicPr>
                <a:picLocks noChangeAspect="1"/>
              </p:cNvPicPr>
              <p:nvPr/>
            </p:nvPicPr>
            <p:blipFill>
              <a:blip r:embed="rId3"/>
              <a:stretch>
                <a:fillRect/>
              </a:stretch>
            </p:blipFill>
            <p:spPr>
              <a:xfrm>
                <a:off x="2176763" y="706178"/>
                <a:ext cx="7790198" cy="5735016"/>
              </a:xfrm>
              <a:prstGeom prst="rect">
                <a:avLst/>
              </a:prstGeom>
            </p:spPr>
          </p:pic>
          <p:pic>
            <p:nvPicPr>
              <p:cNvPr id="12" name="תמונה 11">
                <a:extLst>
                  <a:ext uri="{FF2B5EF4-FFF2-40B4-BE49-F238E27FC236}">
                    <a16:creationId xmlns:a16="http://schemas.microsoft.com/office/drawing/2014/main" id="{976EDE85-220F-6AD4-FBA6-4DAE45E3314C}"/>
                  </a:ext>
                </a:extLst>
              </p:cNvPr>
              <p:cNvPicPr>
                <a:picLocks noChangeAspect="1"/>
              </p:cNvPicPr>
              <p:nvPr/>
            </p:nvPicPr>
            <p:blipFill>
              <a:blip r:embed="rId4"/>
              <a:stretch>
                <a:fillRect/>
              </a:stretch>
            </p:blipFill>
            <p:spPr>
              <a:xfrm>
                <a:off x="2516888" y="469793"/>
                <a:ext cx="6709408" cy="391447"/>
              </a:xfrm>
              <a:prstGeom prst="rect">
                <a:avLst/>
              </a:prstGeom>
            </p:spPr>
          </p:pic>
        </p:grpSp>
        <p:sp>
          <p:nvSpPr>
            <p:cNvPr id="14" name="אליפסה 13">
              <a:extLst>
                <a:ext uri="{FF2B5EF4-FFF2-40B4-BE49-F238E27FC236}">
                  <a16:creationId xmlns:a16="http://schemas.microsoft.com/office/drawing/2014/main" id="{613543D5-AF3B-40D4-4029-C023770DD438}"/>
                </a:ext>
              </a:extLst>
            </p:cNvPr>
            <p:cNvSpPr/>
            <p:nvPr/>
          </p:nvSpPr>
          <p:spPr>
            <a:xfrm>
              <a:off x="8392257" y="2756251"/>
              <a:ext cx="907485"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5" name="מחבר ישר 14">
              <a:extLst>
                <a:ext uri="{FF2B5EF4-FFF2-40B4-BE49-F238E27FC236}">
                  <a16:creationId xmlns:a16="http://schemas.microsoft.com/office/drawing/2014/main" id="{B68BF099-F66A-5D9D-18F1-AC7B8F61C965}"/>
                </a:ext>
              </a:extLst>
            </p:cNvPr>
            <p:cNvCxnSpPr>
              <a:cxnSpLocks/>
            </p:cNvCxnSpPr>
            <p:nvPr/>
          </p:nvCxnSpPr>
          <p:spPr>
            <a:xfrm flipV="1">
              <a:off x="6208776" y="2891467"/>
              <a:ext cx="2183481" cy="66393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תיבת טקסט 22">
              <a:extLst>
                <a:ext uri="{FF2B5EF4-FFF2-40B4-BE49-F238E27FC236}">
                  <a16:creationId xmlns:a16="http://schemas.microsoft.com/office/drawing/2014/main" id="{5354CE48-45BF-F692-B691-D8B72ED59558}"/>
                </a:ext>
              </a:extLst>
            </p:cNvPr>
            <p:cNvSpPr txBox="1"/>
            <p:nvPr/>
          </p:nvSpPr>
          <p:spPr>
            <a:xfrm>
              <a:off x="9248623" y="2753577"/>
              <a:ext cx="1123450" cy="230832"/>
            </a:xfrm>
            <a:prstGeom prst="rect">
              <a:avLst/>
            </a:prstGeom>
            <a:noFill/>
          </p:spPr>
          <p:txBody>
            <a:bodyPr wrap="square" rtlCol="1">
              <a:spAutoFit/>
            </a:bodyPr>
            <a:lstStyle/>
            <a:p>
              <a:pPr algn="l" rtl="0"/>
              <a:r>
                <a:rPr lang="he-IL" sz="900" b="1" dirty="0">
                  <a:solidFill>
                    <a:srgbClr val="FF0000"/>
                  </a:solidFill>
                </a:rPr>
                <a:t>&gt; </a:t>
              </a:r>
              <a:r>
                <a:rPr lang="en-US" sz="900" b="1" dirty="0">
                  <a:solidFill>
                    <a:srgbClr val="FF0000"/>
                  </a:solidFill>
                </a:rPr>
                <a:t> National average</a:t>
              </a:r>
              <a:endParaRPr lang="he-IL" sz="900" b="1" dirty="0">
                <a:solidFill>
                  <a:srgbClr val="FF0000"/>
                </a:solidFill>
              </a:endParaRPr>
            </a:p>
          </p:txBody>
        </p:sp>
        <p:sp>
          <p:nvSpPr>
            <p:cNvPr id="24" name="אליפסה 23">
              <a:extLst>
                <a:ext uri="{FF2B5EF4-FFF2-40B4-BE49-F238E27FC236}">
                  <a16:creationId xmlns:a16="http://schemas.microsoft.com/office/drawing/2014/main" id="{158D193C-BEBD-A2C9-F30E-951AF0A7E54A}"/>
                </a:ext>
              </a:extLst>
            </p:cNvPr>
            <p:cNvSpPr/>
            <p:nvPr/>
          </p:nvSpPr>
          <p:spPr>
            <a:xfrm>
              <a:off x="8542875" y="3764136"/>
              <a:ext cx="712324"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25" name="מחבר ישר 24">
              <a:extLst>
                <a:ext uri="{FF2B5EF4-FFF2-40B4-BE49-F238E27FC236}">
                  <a16:creationId xmlns:a16="http://schemas.microsoft.com/office/drawing/2014/main" id="{F35B3B0C-4A20-5313-0A2C-2CE81C910289}"/>
                </a:ext>
              </a:extLst>
            </p:cNvPr>
            <p:cNvCxnSpPr>
              <a:cxnSpLocks/>
            </p:cNvCxnSpPr>
            <p:nvPr/>
          </p:nvCxnSpPr>
          <p:spPr>
            <a:xfrm flipH="1" flipV="1">
              <a:off x="6208776" y="3618970"/>
              <a:ext cx="2334099" cy="23092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תיבת טקסט 25">
              <a:extLst>
                <a:ext uri="{FF2B5EF4-FFF2-40B4-BE49-F238E27FC236}">
                  <a16:creationId xmlns:a16="http://schemas.microsoft.com/office/drawing/2014/main" id="{181FA901-8DC2-2631-6CB0-E87FB1EE1C7C}"/>
                </a:ext>
              </a:extLst>
            </p:cNvPr>
            <p:cNvSpPr txBox="1"/>
            <p:nvPr/>
          </p:nvSpPr>
          <p:spPr>
            <a:xfrm>
              <a:off x="9226296" y="3753226"/>
              <a:ext cx="1203242" cy="230832"/>
            </a:xfrm>
            <a:prstGeom prst="rect">
              <a:avLst/>
            </a:prstGeom>
            <a:noFill/>
          </p:spPr>
          <p:txBody>
            <a:bodyPr wrap="square" rtlCol="1">
              <a:spAutoFit/>
            </a:bodyPr>
            <a:lstStyle/>
            <a:p>
              <a:pPr algn="l" rtl="0"/>
              <a:r>
                <a:rPr lang="en-US" sz="900" b="1" dirty="0"/>
                <a:t> </a:t>
              </a:r>
              <a:r>
                <a:rPr lang="he-IL" sz="900" b="1" dirty="0"/>
                <a:t>= </a:t>
              </a:r>
              <a:r>
                <a:rPr lang="en-US" sz="900" b="1" dirty="0"/>
                <a:t> National average</a:t>
              </a:r>
              <a:endParaRPr lang="he-IL" sz="900" b="1" dirty="0"/>
            </a:p>
          </p:txBody>
        </p:sp>
        <p:sp>
          <p:nvSpPr>
            <p:cNvPr id="32" name="אליפסה 31">
              <a:extLst>
                <a:ext uri="{FF2B5EF4-FFF2-40B4-BE49-F238E27FC236}">
                  <a16:creationId xmlns:a16="http://schemas.microsoft.com/office/drawing/2014/main" id="{E5139C5F-AC34-0772-9876-AA040774C809}"/>
                </a:ext>
              </a:extLst>
            </p:cNvPr>
            <p:cNvSpPr/>
            <p:nvPr/>
          </p:nvSpPr>
          <p:spPr>
            <a:xfrm>
              <a:off x="8238744" y="4699996"/>
              <a:ext cx="1084180" cy="29597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33" name="מחבר ישר 32">
              <a:extLst>
                <a:ext uri="{FF2B5EF4-FFF2-40B4-BE49-F238E27FC236}">
                  <a16:creationId xmlns:a16="http://schemas.microsoft.com/office/drawing/2014/main" id="{73BDF332-7ED2-096E-A496-2160BF9B6B7B}"/>
                </a:ext>
              </a:extLst>
            </p:cNvPr>
            <p:cNvCxnSpPr>
              <a:cxnSpLocks/>
            </p:cNvCxnSpPr>
            <p:nvPr/>
          </p:nvCxnSpPr>
          <p:spPr>
            <a:xfrm flipH="1" flipV="1">
              <a:off x="6098798" y="3671952"/>
              <a:ext cx="2139946" cy="113031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תיבת טקסט 36">
              <a:extLst>
                <a:ext uri="{FF2B5EF4-FFF2-40B4-BE49-F238E27FC236}">
                  <a16:creationId xmlns:a16="http://schemas.microsoft.com/office/drawing/2014/main" id="{16A9EE68-94BE-62AC-8AA2-2755B59B5084}"/>
                </a:ext>
              </a:extLst>
            </p:cNvPr>
            <p:cNvSpPr txBox="1"/>
            <p:nvPr/>
          </p:nvSpPr>
          <p:spPr>
            <a:xfrm>
              <a:off x="9261043" y="4734022"/>
              <a:ext cx="1168495" cy="230832"/>
            </a:xfrm>
            <a:prstGeom prst="rect">
              <a:avLst/>
            </a:prstGeom>
            <a:noFill/>
          </p:spPr>
          <p:txBody>
            <a:bodyPr wrap="square" rtlCol="1">
              <a:spAutoFit/>
            </a:bodyPr>
            <a:lstStyle/>
            <a:p>
              <a:pPr algn="l" rtl="0"/>
              <a:r>
                <a:rPr lang="he-IL" sz="900" b="1" dirty="0">
                  <a:solidFill>
                    <a:srgbClr val="0070C0"/>
                  </a:solidFill>
                </a:rPr>
                <a:t>&lt; </a:t>
              </a:r>
              <a:r>
                <a:rPr lang="en-US" sz="900" b="1" dirty="0">
                  <a:solidFill>
                    <a:srgbClr val="0070C0"/>
                  </a:solidFill>
                </a:rPr>
                <a:t> National average</a:t>
              </a:r>
              <a:endParaRPr lang="he-IL" sz="900" b="1" dirty="0">
                <a:solidFill>
                  <a:srgbClr val="0070C0"/>
                </a:solidFill>
              </a:endParaRPr>
            </a:p>
          </p:txBody>
        </p:sp>
        <p:sp>
          <p:nvSpPr>
            <p:cNvPr id="38" name="אליפסה 37">
              <a:extLst>
                <a:ext uri="{FF2B5EF4-FFF2-40B4-BE49-F238E27FC236}">
                  <a16:creationId xmlns:a16="http://schemas.microsoft.com/office/drawing/2014/main" id="{6347D119-9C0F-2A93-3B30-6F7A0CC6DB32}"/>
                </a:ext>
              </a:extLst>
            </p:cNvPr>
            <p:cNvSpPr/>
            <p:nvPr/>
          </p:nvSpPr>
          <p:spPr>
            <a:xfrm>
              <a:off x="8068510" y="4976830"/>
              <a:ext cx="728018" cy="28980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39" name="מחבר ישר 38">
              <a:extLst>
                <a:ext uri="{FF2B5EF4-FFF2-40B4-BE49-F238E27FC236}">
                  <a16:creationId xmlns:a16="http://schemas.microsoft.com/office/drawing/2014/main" id="{6608C31A-EAE6-53DC-EB14-3331EDFB33C3}"/>
                </a:ext>
              </a:extLst>
            </p:cNvPr>
            <p:cNvCxnSpPr>
              <a:cxnSpLocks/>
            </p:cNvCxnSpPr>
            <p:nvPr/>
          </p:nvCxnSpPr>
          <p:spPr>
            <a:xfrm flipH="1" flipV="1">
              <a:off x="6091458" y="3671952"/>
              <a:ext cx="1986196" cy="141320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תיבת טקסט 41">
              <a:extLst>
                <a:ext uri="{FF2B5EF4-FFF2-40B4-BE49-F238E27FC236}">
                  <a16:creationId xmlns:a16="http://schemas.microsoft.com/office/drawing/2014/main" id="{C5C00715-0B36-5913-4BAA-B8321484C2D2}"/>
                </a:ext>
              </a:extLst>
            </p:cNvPr>
            <p:cNvSpPr txBox="1"/>
            <p:nvPr/>
          </p:nvSpPr>
          <p:spPr>
            <a:xfrm>
              <a:off x="8749809" y="4993675"/>
              <a:ext cx="1250239" cy="230832"/>
            </a:xfrm>
            <a:prstGeom prst="rect">
              <a:avLst/>
            </a:prstGeom>
            <a:noFill/>
          </p:spPr>
          <p:txBody>
            <a:bodyPr wrap="square" rtlCol="1">
              <a:spAutoFit/>
            </a:bodyPr>
            <a:lstStyle/>
            <a:p>
              <a:r>
                <a:rPr lang="en-US" sz="900" b="1" dirty="0"/>
                <a:t> National average</a:t>
              </a:r>
              <a:r>
                <a:rPr lang="he-IL" sz="900" b="1" dirty="0"/>
                <a:t>=</a:t>
              </a:r>
            </a:p>
          </p:txBody>
        </p:sp>
        <p:sp>
          <p:nvSpPr>
            <p:cNvPr id="43" name="אליפסה 42">
              <a:extLst>
                <a:ext uri="{FF2B5EF4-FFF2-40B4-BE49-F238E27FC236}">
                  <a16:creationId xmlns:a16="http://schemas.microsoft.com/office/drawing/2014/main" id="{E0EC58A0-3F09-E217-3F0E-8C9EED15E170}"/>
                </a:ext>
              </a:extLst>
            </p:cNvPr>
            <p:cNvSpPr/>
            <p:nvPr/>
          </p:nvSpPr>
          <p:spPr>
            <a:xfrm>
              <a:off x="7869127" y="5248510"/>
              <a:ext cx="442769" cy="25450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44" name="מחבר ישר 43">
              <a:extLst>
                <a:ext uri="{FF2B5EF4-FFF2-40B4-BE49-F238E27FC236}">
                  <a16:creationId xmlns:a16="http://schemas.microsoft.com/office/drawing/2014/main" id="{C220FCB4-174E-C9AC-6E7E-B9D1C1C9B09D}"/>
                </a:ext>
              </a:extLst>
            </p:cNvPr>
            <p:cNvCxnSpPr>
              <a:cxnSpLocks/>
            </p:cNvCxnSpPr>
            <p:nvPr/>
          </p:nvCxnSpPr>
          <p:spPr>
            <a:xfrm flipH="1" flipV="1">
              <a:off x="6086886" y="3727439"/>
              <a:ext cx="1775203" cy="159923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תיבת טקסט 45">
              <a:extLst>
                <a:ext uri="{FF2B5EF4-FFF2-40B4-BE49-F238E27FC236}">
                  <a16:creationId xmlns:a16="http://schemas.microsoft.com/office/drawing/2014/main" id="{8375B0D1-F00B-B2F4-53E1-77ED87EEE516}"/>
                </a:ext>
              </a:extLst>
            </p:cNvPr>
            <p:cNvSpPr txBox="1"/>
            <p:nvPr/>
          </p:nvSpPr>
          <p:spPr>
            <a:xfrm>
              <a:off x="8238744" y="5280977"/>
              <a:ext cx="1470389" cy="230832"/>
            </a:xfrm>
            <a:prstGeom prst="rect">
              <a:avLst/>
            </a:prstGeom>
            <a:noFill/>
          </p:spPr>
          <p:txBody>
            <a:bodyPr wrap="square" rtlCol="1">
              <a:spAutoFit/>
            </a:bodyPr>
            <a:lstStyle/>
            <a:p>
              <a:pPr algn="l" rtl="0"/>
              <a:r>
                <a:rPr lang="he-IL" sz="900" b="1" dirty="0">
                  <a:solidFill>
                    <a:srgbClr val="FF0000"/>
                  </a:solidFill>
                </a:rPr>
                <a:t>&gt; </a:t>
              </a:r>
              <a:r>
                <a:rPr lang="en-US" sz="900" b="1" dirty="0">
                  <a:solidFill>
                    <a:srgbClr val="FF0000"/>
                  </a:solidFill>
                </a:rPr>
                <a:t> National average</a:t>
              </a:r>
              <a:endParaRPr lang="he-IL" sz="900" b="1" dirty="0">
                <a:solidFill>
                  <a:srgbClr val="FF0000"/>
                </a:solidFill>
              </a:endParaRPr>
            </a:p>
          </p:txBody>
        </p:sp>
        <p:sp>
          <p:nvSpPr>
            <p:cNvPr id="47" name="אליפסה 46">
              <a:extLst>
                <a:ext uri="{FF2B5EF4-FFF2-40B4-BE49-F238E27FC236}">
                  <a16:creationId xmlns:a16="http://schemas.microsoft.com/office/drawing/2014/main" id="{75BFB766-421E-1447-91AC-98220C0813FA}"/>
                </a:ext>
              </a:extLst>
            </p:cNvPr>
            <p:cNvSpPr/>
            <p:nvPr/>
          </p:nvSpPr>
          <p:spPr>
            <a:xfrm>
              <a:off x="4187952" y="6106156"/>
              <a:ext cx="1365333" cy="17688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48" name="מחבר ישר 47">
              <a:extLst>
                <a:ext uri="{FF2B5EF4-FFF2-40B4-BE49-F238E27FC236}">
                  <a16:creationId xmlns:a16="http://schemas.microsoft.com/office/drawing/2014/main" id="{B93EB93F-D87A-269D-D3F9-4C936B0D5A43}"/>
                </a:ext>
              </a:extLst>
            </p:cNvPr>
            <p:cNvCxnSpPr>
              <a:cxnSpLocks/>
            </p:cNvCxnSpPr>
            <p:nvPr/>
          </p:nvCxnSpPr>
          <p:spPr>
            <a:xfrm flipV="1">
              <a:off x="5494165" y="3671952"/>
              <a:ext cx="452568" cy="241955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0" name="תיבת טקסט 49">
              <a:extLst>
                <a:ext uri="{FF2B5EF4-FFF2-40B4-BE49-F238E27FC236}">
                  <a16:creationId xmlns:a16="http://schemas.microsoft.com/office/drawing/2014/main" id="{88A5BD90-1347-1426-AC29-88960AEBFE05}"/>
                </a:ext>
              </a:extLst>
            </p:cNvPr>
            <p:cNvSpPr txBox="1"/>
            <p:nvPr/>
          </p:nvSpPr>
          <p:spPr>
            <a:xfrm>
              <a:off x="2815031" y="6084348"/>
              <a:ext cx="1365332" cy="230832"/>
            </a:xfrm>
            <a:prstGeom prst="rect">
              <a:avLst/>
            </a:prstGeom>
            <a:noFill/>
          </p:spPr>
          <p:txBody>
            <a:bodyPr wrap="square" rtlCol="1">
              <a:spAutoFit/>
            </a:bodyPr>
            <a:lstStyle/>
            <a:p>
              <a:r>
                <a:rPr lang="he-IL" sz="900" b="1" dirty="0">
                  <a:solidFill>
                    <a:srgbClr val="0070C0"/>
                  </a:solidFill>
                </a:rPr>
                <a:t>&gt; </a:t>
              </a:r>
              <a:r>
                <a:rPr lang="en-US" sz="900" b="1" dirty="0">
                  <a:solidFill>
                    <a:srgbClr val="0070C0"/>
                  </a:solidFill>
                </a:rPr>
                <a:t>National average</a:t>
              </a:r>
              <a:endParaRPr lang="he-IL" sz="900" b="1" dirty="0">
                <a:solidFill>
                  <a:srgbClr val="0070C0"/>
                </a:solidFill>
              </a:endParaRPr>
            </a:p>
          </p:txBody>
        </p:sp>
        <p:sp>
          <p:nvSpPr>
            <p:cNvPr id="51" name="אליפסה 50">
              <a:extLst>
                <a:ext uri="{FF2B5EF4-FFF2-40B4-BE49-F238E27FC236}">
                  <a16:creationId xmlns:a16="http://schemas.microsoft.com/office/drawing/2014/main" id="{010C71FC-9A4D-3DA0-3C40-327797715D6A}"/>
                </a:ext>
              </a:extLst>
            </p:cNvPr>
            <p:cNvSpPr/>
            <p:nvPr/>
          </p:nvSpPr>
          <p:spPr>
            <a:xfrm>
              <a:off x="3700981" y="5901854"/>
              <a:ext cx="1365333" cy="17688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52" name="מחבר ישר 51">
              <a:extLst>
                <a:ext uri="{FF2B5EF4-FFF2-40B4-BE49-F238E27FC236}">
                  <a16:creationId xmlns:a16="http://schemas.microsoft.com/office/drawing/2014/main" id="{DF84C172-6EEF-66CF-4D60-48E9B3C7D0E9}"/>
                </a:ext>
              </a:extLst>
            </p:cNvPr>
            <p:cNvCxnSpPr>
              <a:cxnSpLocks/>
            </p:cNvCxnSpPr>
            <p:nvPr/>
          </p:nvCxnSpPr>
          <p:spPr>
            <a:xfrm flipV="1">
              <a:off x="4879849" y="3671952"/>
              <a:ext cx="1050519" cy="223782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תיבת טקסט 53">
              <a:extLst>
                <a:ext uri="{FF2B5EF4-FFF2-40B4-BE49-F238E27FC236}">
                  <a16:creationId xmlns:a16="http://schemas.microsoft.com/office/drawing/2014/main" id="{469F9E1C-130B-1536-A29E-79E7DF5F6D95}"/>
                </a:ext>
              </a:extLst>
            </p:cNvPr>
            <p:cNvSpPr txBox="1"/>
            <p:nvPr/>
          </p:nvSpPr>
          <p:spPr>
            <a:xfrm>
              <a:off x="2436428" y="5882912"/>
              <a:ext cx="1298578" cy="230832"/>
            </a:xfrm>
            <a:prstGeom prst="rect">
              <a:avLst/>
            </a:prstGeom>
            <a:noFill/>
          </p:spPr>
          <p:txBody>
            <a:bodyPr wrap="square" rtlCol="1">
              <a:spAutoFit/>
            </a:bodyPr>
            <a:lstStyle/>
            <a:p>
              <a:r>
                <a:rPr lang="he-IL" sz="900" b="1" dirty="0">
                  <a:solidFill>
                    <a:srgbClr val="0070C0"/>
                  </a:solidFill>
                </a:rPr>
                <a:t>&gt; </a:t>
              </a:r>
              <a:r>
                <a:rPr lang="en-US" sz="900" b="1" dirty="0">
                  <a:solidFill>
                    <a:srgbClr val="0070C0"/>
                  </a:solidFill>
                </a:rPr>
                <a:t>National average</a:t>
              </a:r>
              <a:endParaRPr lang="he-IL" sz="900" b="1" dirty="0">
                <a:solidFill>
                  <a:srgbClr val="0070C0"/>
                </a:solidFill>
              </a:endParaRPr>
            </a:p>
          </p:txBody>
        </p:sp>
      </p:grpSp>
      <p:grpSp>
        <p:nvGrpSpPr>
          <p:cNvPr id="2" name="Group 1">
            <a:extLst>
              <a:ext uri="{FF2B5EF4-FFF2-40B4-BE49-F238E27FC236}">
                <a16:creationId xmlns:a16="http://schemas.microsoft.com/office/drawing/2014/main" id="{0BF0FE1F-48C5-35E1-3ADF-38E0FFA84C0D}"/>
              </a:ext>
            </a:extLst>
          </p:cNvPr>
          <p:cNvGrpSpPr/>
          <p:nvPr/>
        </p:nvGrpSpPr>
        <p:grpSpPr>
          <a:xfrm>
            <a:off x="-113664" y="6410133"/>
            <a:ext cx="7862497" cy="451978"/>
            <a:chOff x="-116959" y="6457504"/>
            <a:chExt cx="7862497" cy="594107"/>
          </a:xfrm>
        </p:grpSpPr>
        <p:sp>
          <p:nvSpPr>
            <p:cNvPr id="3" name="Rectangle: Rounded Corners 2">
              <a:extLst>
                <a:ext uri="{FF2B5EF4-FFF2-40B4-BE49-F238E27FC236}">
                  <a16:creationId xmlns:a16="http://schemas.microsoft.com/office/drawing/2014/main" id="{1518EB0F-C520-3205-821B-04B10BA9D42E}"/>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Rectangle: Rounded Corners 3">
              <a:extLst>
                <a:ext uri="{FF2B5EF4-FFF2-40B4-BE49-F238E27FC236}">
                  <a16:creationId xmlns:a16="http://schemas.microsoft.com/office/drawing/2014/main" id="{B7D2A332-6A29-EB38-4D37-93C03B421CE2}"/>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7" name="אליפסה 6">
            <a:extLst>
              <a:ext uri="{FF2B5EF4-FFF2-40B4-BE49-F238E27FC236}">
                <a16:creationId xmlns:a16="http://schemas.microsoft.com/office/drawing/2014/main" id="{99900977-B9F1-59FC-84C7-C3166C4E0A5E}"/>
              </a:ext>
            </a:extLst>
          </p:cNvPr>
          <p:cNvSpPr/>
          <p:nvPr/>
        </p:nvSpPr>
        <p:spPr>
          <a:xfrm>
            <a:off x="6298163" y="4060525"/>
            <a:ext cx="977963"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9" name="מחבר ישר 8">
            <a:extLst>
              <a:ext uri="{FF2B5EF4-FFF2-40B4-BE49-F238E27FC236}">
                <a16:creationId xmlns:a16="http://schemas.microsoft.com/office/drawing/2014/main" id="{310CA639-E263-3C8C-04F7-3D58CE8A27FC}"/>
              </a:ext>
            </a:extLst>
          </p:cNvPr>
          <p:cNvCxnSpPr>
            <a:cxnSpLocks/>
          </p:cNvCxnSpPr>
          <p:nvPr/>
        </p:nvCxnSpPr>
        <p:spPr>
          <a:xfrm flipH="1" flipV="1">
            <a:off x="4006152" y="3631110"/>
            <a:ext cx="2261080" cy="52188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6346099C-7C6F-1660-E4B5-3EDBC6CA48D4}"/>
              </a:ext>
            </a:extLst>
          </p:cNvPr>
          <p:cNvSpPr txBox="1"/>
          <p:nvPr/>
        </p:nvSpPr>
        <p:spPr>
          <a:xfrm>
            <a:off x="7187865" y="4067132"/>
            <a:ext cx="1216649" cy="230832"/>
          </a:xfrm>
          <a:prstGeom prst="rect">
            <a:avLst/>
          </a:prstGeom>
          <a:noFill/>
        </p:spPr>
        <p:txBody>
          <a:bodyPr wrap="square" rtlCol="1">
            <a:spAutoFit/>
          </a:bodyPr>
          <a:lstStyle/>
          <a:p>
            <a:pPr algn="l" rtl="0"/>
            <a:r>
              <a:rPr lang="he-IL" sz="900" b="1" dirty="0">
                <a:solidFill>
                  <a:srgbClr val="0070C0"/>
                </a:solidFill>
              </a:rPr>
              <a:t>&lt; </a:t>
            </a:r>
            <a:r>
              <a:rPr lang="en-US" sz="900" b="1" dirty="0">
                <a:solidFill>
                  <a:srgbClr val="0070C0"/>
                </a:solidFill>
              </a:rPr>
              <a:t> National average</a:t>
            </a:r>
            <a:endParaRPr lang="he-IL" sz="900" b="1" dirty="0">
              <a:solidFill>
                <a:srgbClr val="0070C0"/>
              </a:solidFill>
            </a:endParaRPr>
          </a:p>
        </p:txBody>
      </p:sp>
      <p:sp>
        <p:nvSpPr>
          <p:cNvPr id="17" name="אליפסה 16">
            <a:extLst>
              <a:ext uri="{FF2B5EF4-FFF2-40B4-BE49-F238E27FC236}">
                <a16:creationId xmlns:a16="http://schemas.microsoft.com/office/drawing/2014/main" id="{1271C9C8-0899-5949-F044-AFF7D7B84989}"/>
              </a:ext>
            </a:extLst>
          </p:cNvPr>
          <p:cNvSpPr/>
          <p:nvPr/>
        </p:nvSpPr>
        <p:spPr>
          <a:xfrm>
            <a:off x="6215494" y="4380723"/>
            <a:ext cx="1345347"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8" name="מחבר ישר 17">
            <a:extLst>
              <a:ext uri="{FF2B5EF4-FFF2-40B4-BE49-F238E27FC236}">
                <a16:creationId xmlns:a16="http://schemas.microsoft.com/office/drawing/2014/main" id="{1E679AE2-4A0D-1D31-9A2D-A209AEA95F8C}"/>
              </a:ext>
            </a:extLst>
          </p:cNvPr>
          <p:cNvCxnSpPr>
            <a:cxnSpLocks/>
          </p:cNvCxnSpPr>
          <p:nvPr/>
        </p:nvCxnSpPr>
        <p:spPr>
          <a:xfrm flipH="1" flipV="1">
            <a:off x="4006152" y="3651583"/>
            <a:ext cx="2171977" cy="812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תיבת טקסט 20">
            <a:extLst>
              <a:ext uri="{FF2B5EF4-FFF2-40B4-BE49-F238E27FC236}">
                <a16:creationId xmlns:a16="http://schemas.microsoft.com/office/drawing/2014/main" id="{C1D974F5-C3C6-A8E4-4CE2-A14163636EAE}"/>
              </a:ext>
            </a:extLst>
          </p:cNvPr>
          <p:cNvSpPr txBox="1"/>
          <p:nvPr/>
        </p:nvSpPr>
        <p:spPr>
          <a:xfrm>
            <a:off x="7500851" y="4378795"/>
            <a:ext cx="903663" cy="369332"/>
          </a:xfrm>
          <a:prstGeom prst="rect">
            <a:avLst/>
          </a:prstGeom>
          <a:noFill/>
        </p:spPr>
        <p:txBody>
          <a:bodyPr wrap="square" rtlCol="1">
            <a:spAutoFit/>
          </a:bodyPr>
          <a:lstStyle/>
          <a:p>
            <a:pPr algn="l" rtl="0"/>
            <a:r>
              <a:rPr lang="he-IL" sz="900" b="1" dirty="0">
                <a:solidFill>
                  <a:srgbClr val="0070C0"/>
                </a:solidFill>
              </a:rPr>
              <a:t>&lt; </a:t>
            </a:r>
            <a:r>
              <a:rPr lang="en-US" sz="900" b="1" dirty="0">
                <a:solidFill>
                  <a:srgbClr val="0070C0"/>
                </a:solidFill>
              </a:rPr>
              <a:t> National average</a:t>
            </a:r>
            <a:endParaRPr lang="he-IL" sz="900" b="1" dirty="0">
              <a:solidFill>
                <a:srgbClr val="0070C0"/>
              </a:solidFill>
            </a:endParaRPr>
          </a:p>
        </p:txBody>
      </p:sp>
      <p:sp>
        <p:nvSpPr>
          <p:cNvPr id="22" name="אליפסה 21">
            <a:extLst>
              <a:ext uri="{FF2B5EF4-FFF2-40B4-BE49-F238E27FC236}">
                <a16:creationId xmlns:a16="http://schemas.microsoft.com/office/drawing/2014/main" id="{A61E79E8-DBC6-80AF-3CA5-E615839AEDAE}"/>
              </a:ext>
            </a:extLst>
          </p:cNvPr>
          <p:cNvSpPr/>
          <p:nvPr/>
        </p:nvSpPr>
        <p:spPr>
          <a:xfrm>
            <a:off x="457202" y="2098195"/>
            <a:ext cx="1154729"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27" name="מחבר ישר 26">
            <a:extLst>
              <a:ext uri="{FF2B5EF4-FFF2-40B4-BE49-F238E27FC236}">
                <a16:creationId xmlns:a16="http://schemas.microsoft.com/office/drawing/2014/main" id="{664D66C3-0A05-3ACE-128D-263741BFD823}"/>
              </a:ext>
            </a:extLst>
          </p:cNvPr>
          <p:cNvCxnSpPr>
            <a:cxnSpLocks/>
          </p:cNvCxnSpPr>
          <p:nvPr/>
        </p:nvCxnSpPr>
        <p:spPr>
          <a:xfrm flipH="1" flipV="1">
            <a:off x="1633507" y="2273235"/>
            <a:ext cx="2061322" cy="125566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תיבת טקסט 28">
            <a:extLst>
              <a:ext uri="{FF2B5EF4-FFF2-40B4-BE49-F238E27FC236}">
                <a16:creationId xmlns:a16="http://schemas.microsoft.com/office/drawing/2014/main" id="{13D42997-AEC8-92C1-99C1-EBD04FD1C80D}"/>
              </a:ext>
            </a:extLst>
          </p:cNvPr>
          <p:cNvSpPr txBox="1"/>
          <p:nvPr/>
        </p:nvSpPr>
        <p:spPr>
          <a:xfrm>
            <a:off x="-182181" y="1913529"/>
            <a:ext cx="1216747" cy="369332"/>
          </a:xfrm>
          <a:prstGeom prst="rect">
            <a:avLst/>
          </a:prstGeom>
          <a:noFill/>
        </p:spPr>
        <p:txBody>
          <a:bodyPr wrap="square" rtlCol="1">
            <a:spAutoFit/>
          </a:bodyPr>
          <a:lstStyle/>
          <a:p>
            <a:r>
              <a:rPr lang="en-US" sz="900" b="1" dirty="0"/>
              <a:t> National average</a:t>
            </a:r>
            <a:r>
              <a:rPr lang="he-IL" sz="900" b="1" dirty="0"/>
              <a:t>=</a:t>
            </a:r>
          </a:p>
          <a:p>
            <a:pPr algn="ctr"/>
            <a:r>
              <a:rPr lang="he-IL" sz="900" b="1" dirty="0"/>
              <a:t> </a:t>
            </a:r>
          </a:p>
        </p:txBody>
      </p:sp>
      <p:sp>
        <p:nvSpPr>
          <p:cNvPr id="11" name="תיבת טקסט 50">
            <a:extLst>
              <a:ext uri="{FF2B5EF4-FFF2-40B4-BE49-F238E27FC236}">
                <a16:creationId xmlns:a16="http://schemas.microsoft.com/office/drawing/2014/main" id="{BC59FF3C-ACD5-F04A-3BB0-920BA5BF8733}"/>
              </a:ext>
            </a:extLst>
          </p:cNvPr>
          <p:cNvSpPr txBox="1"/>
          <p:nvPr/>
        </p:nvSpPr>
        <p:spPr>
          <a:xfrm>
            <a:off x="7925840" y="5539133"/>
            <a:ext cx="3879438" cy="1169551"/>
          </a:xfrm>
          <a:prstGeom prst="rect">
            <a:avLst/>
          </a:prstGeom>
          <a:solidFill>
            <a:schemeClr val="bg1"/>
          </a:solidFill>
        </p:spPr>
        <p:txBody>
          <a:bodyPr wrap="square" rtlCol="1">
            <a:spAutoFit/>
          </a:bodyPr>
          <a:lstStyle/>
          <a:p>
            <a:pPr algn="l" rtl="0"/>
            <a:r>
              <a:rPr lang="en-US" sz="1000" dirty="0">
                <a:latin typeface="Segoe UI" panose="020B0502040204020203" pitchFamily="34" charset="0"/>
                <a:ea typeface="Tahoma" panose="020B0604030504040204" pitchFamily="34" charset="0"/>
                <a:cs typeface="Segoe UI" panose="020B0502040204020203" pitchFamily="34" charset="0"/>
              </a:rPr>
              <a:t>For all i</a:t>
            </a:r>
            <a:r>
              <a:rPr lang="en-US" sz="10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ndicators</a:t>
            </a:r>
            <a:r>
              <a:rPr lang="en-US" sz="1000" dirty="0">
                <a:latin typeface="Segoe UI" panose="020B0502040204020203" pitchFamily="34" charset="0"/>
                <a:ea typeface="Tahoma" panose="020B0604030504040204" pitchFamily="34" charset="0"/>
                <a:cs typeface="Segoe UI" panose="020B0502040204020203" pitchFamily="34" charset="0"/>
              </a:rPr>
              <a:t>, a ratio </a:t>
            </a:r>
            <a:r>
              <a:rPr lang="en-US" sz="1000" b="1" dirty="0">
                <a:latin typeface="Segoe UI" panose="020B0502040204020203" pitchFamily="34" charset="0"/>
                <a:ea typeface="Tahoma" panose="020B0604030504040204" pitchFamily="34" charset="0"/>
                <a:cs typeface="Segoe UI" panose="020B0502040204020203" pitchFamily="34" charset="0"/>
              </a:rPr>
              <a:t>higher than 1 </a:t>
            </a:r>
            <a:r>
              <a:rPr lang="en-US" sz="1000" dirty="0">
                <a:latin typeface="Segoe UI" panose="020B0502040204020203" pitchFamily="34" charset="0"/>
                <a:ea typeface="Tahoma" panose="020B0604030504040204" pitchFamily="34" charset="0"/>
                <a:cs typeface="Segoe UI" panose="020B0502040204020203" pitchFamily="34" charset="0"/>
              </a:rPr>
              <a:t>indicates a higher quality of life as compared to the national average.</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A ratio </a:t>
            </a:r>
            <a:r>
              <a:rPr lang="en-US" sz="1000" b="1" dirty="0">
                <a:latin typeface="Segoe UI" panose="020B0502040204020203" pitchFamily="34" charset="0"/>
                <a:ea typeface="Tahoma" panose="020B0604030504040204" pitchFamily="34" charset="0"/>
                <a:cs typeface="Segoe UI" panose="020B0502040204020203" pitchFamily="34" charset="0"/>
              </a:rPr>
              <a:t>between 0 and 1 </a:t>
            </a:r>
            <a:r>
              <a:rPr lang="en-US" sz="1000" dirty="0">
                <a:latin typeface="Segoe UI" panose="020B0502040204020203" pitchFamily="34" charset="0"/>
                <a:ea typeface="Tahoma" panose="020B0604030504040204" pitchFamily="34" charset="0"/>
                <a:cs typeface="Segoe UI" panose="020B0502040204020203" pitchFamily="34" charset="0"/>
              </a:rPr>
              <a:t>indicates a lower quality of life as compared to the national average.</a:t>
            </a:r>
            <a:br>
              <a:rPr lang="en-US" sz="1000" dirty="0">
                <a:latin typeface="Segoe UI" panose="020B0502040204020203" pitchFamily="34" charset="0"/>
                <a:ea typeface="Tahoma" panose="020B0604030504040204" pitchFamily="34" charset="0"/>
                <a:cs typeface="Segoe UI" panose="020B0502040204020203" pitchFamily="34" charset="0"/>
              </a:rPr>
            </a:br>
            <a:r>
              <a:rPr lang="en-US" sz="1000" u="sng" dirty="0">
                <a:latin typeface="Segoe UI" panose="020B0502040204020203" pitchFamily="34" charset="0"/>
                <a:ea typeface="Tahoma" panose="020B0604030504040204" pitchFamily="34" charset="0"/>
                <a:cs typeface="Segoe UI" panose="020B0502040204020203" pitchFamily="34" charset="0"/>
              </a:rPr>
              <a:t>That is</a:t>
            </a:r>
            <a:r>
              <a:rPr lang="en-US" sz="1000" dirty="0">
                <a:latin typeface="Segoe UI" panose="020B0502040204020203" pitchFamily="34" charset="0"/>
                <a:ea typeface="Tahoma" panose="020B0604030504040204" pitchFamily="34" charset="0"/>
                <a:cs typeface="Segoe UI" panose="020B0502040204020203" pitchFamily="34" charset="0"/>
              </a:rPr>
              <a:t>: For each indicator, the blue line extending outside the red line indicates a better quality of life in Ashdod relative to the situation in Israel overall.</a:t>
            </a:r>
            <a:endParaRPr lang="he-IL" sz="10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20" name="טבלה 4">
            <a:extLst>
              <a:ext uri="{FF2B5EF4-FFF2-40B4-BE49-F238E27FC236}">
                <a16:creationId xmlns:a16="http://schemas.microsoft.com/office/drawing/2014/main" id="{076E3BF1-1107-6ADA-1441-8976A8C42F86}"/>
              </a:ext>
            </a:extLst>
          </p:cNvPr>
          <p:cNvGraphicFramePr>
            <a:graphicFrameLocks noGrp="1"/>
          </p:cNvGraphicFramePr>
          <p:nvPr>
            <p:extLst>
              <p:ext uri="{D42A27DB-BD31-4B8C-83A1-F6EECF244321}">
                <p14:modId xmlns:p14="http://schemas.microsoft.com/office/powerpoint/2010/main" val="3678604494"/>
              </p:ext>
            </p:extLst>
          </p:nvPr>
        </p:nvGraphicFramePr>
        <p:xfrm>
          <a:off x="8285862" y="461458"/>
          <a:ext cx="3784218" cy="4754880"/>
        </p:xfrm>
        <a:graphic>
          <a:graphicData uri="http://schemas.openxmlformats.org/drawingml/2006/table">
            <a:tbl>
              <a:tblPr firstRow="1" bandRow="1">
                <a:tableStyleId>{5C22544A-7EE6-4342-B048-85BDC9FD1C3A}</a:tableStyleId>
              </a:tblPr>
              <a:tblGrid>
                <a:gridCol w="1705433">
                  <a:extLst>
                    <a:ext uri="{9D8B030D-6E8A-4147-A177-3AD203B41FA5}">
                      <a16:colId xmlns:a16="http://schemas.microsoft.com/office/drawing/2014/main" val="1174461651"/>
                    </a:ext>
                  </a:extLst>
                </a:gridCol>
                <a:gridCol w="2078785">
                  <a:extLst>
                    <a:ext uri="{9D8B030D-6E8A-4147-A177-3AD203B41FA5}">
                      <a16:colId xmlns:a16="http://schemas.microsoft.com/office/drawing/2014/main" val="543307420"/>
                    </a:ext>
                  </a:extLst>
                </a:gridCol>
              </a:tblGrid>
              <a:tr h="370840">
                <a:tc>
                  <a:txBody>
                    <a:bodyPr/>
                    <a:lstStyle/>
                    <a:p>
                      <a:pPr algn="l" rtl="0"/>
                      <a:r>
                        <a:rPr lang="en-US" sz="12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Number of indicators for which the </a:t>
                      </a:r>
                      <a:r>
                        <a:rPr lang="en-US"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situation in the city is more positive </a:t>
                      </a:r>
                      <a:r>
                        <a:rPr lang="en-US" sz="12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than the national average</a:t>
                      </a:r>
                      <a:endParaRPr lang="he-IL" sz="1200" b="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15 out of 48 (31%) </a:t>
                      </a:r>
                    </a:p>
                    <a:p>
                      <a:pPr algn="l" rtl="0"/>
                      <a:r>
                        <a:rPr lang="en-US"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Low overall score for quality of life indices</a:t>
                      </a:r>
                      <a:endParaRPr lang="he-IL"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nchor="ctr">
                    <a:solidFill>
                      <a:srgbClr val="A5A5A5"/>
                    </a:solidFill>
                  </a:tcPr>
                </a:tc>
                <a:extLst>
                  <a:ext uri="{0D108BD9-81ED-4DB2-BD59-A6C34878D82A}">
                    <a16:rowId xmlns:a16="http://schemas.microsoft.com/office/drawing/2014/main" val="24295056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a:t>
                      </a:r>
                      <a:r>
                        <a:rPr lang="en-US" sz="12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 for which the situation of the city is </a:t>
                      </a:r>
                      <a:r>
                        <a:rPr lang="en-US"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more positive than the national average</a:t>
                      </a:r>
                      <a:endParaRPr lang="he-IL"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Drinking water quality</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Noise disturbance around the home</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green spaces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public transportation</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the residential area</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7139889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a:t>
                      </a:r>
                      <a:r>
                        <a:rPr lang="en-US" sz="12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 for which the situation in the city is </a:t>
                      </a:r>
                      <a:r>
                        <a:rPr lang="en-US"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similar to the national average</a:t>
                      </a:r>
                      <a:endParaRPr lang="he-IL"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Life satisfaction</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cleanliness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Safety and security at night</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1164366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a:t>
                      </a:r>
                      <a:r>
                        <a:rPr lang="en-US" sz="12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 for which the situation in the city is </a:t>
                      </a:r>
                      <a:r>
                        <a:rPr lang="en-US"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less positive than the national average</a:t>
                      </a:r>
                      <a:endParaRPr lang="he-IL"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Sense of loneliness</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Recycling</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415044780"/>
                  </a:ext>
                </a:extLst>
              </a:tr>
            </a:tbl>
          </a:graphicData>
        </a:graphic>
      </p:graphicFrame>
    </p:spTree>
    <p:extLst>
      <p:ext uri="{BB962C8B-B14F-4D97-AF65-F5344CB8AC3E}">
        <p14:creationId xmlns:p14="http://schemas.microsoft.com/office/powerpoint/2010/main" val="200518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8</a:t>
            </a:fld>
            <a:endParaRPr dirty="0"/>
          </a:p>
        </p:txBody>
      </p:sp>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369332"/>
          </a:xfrm>
          <a:prstGeom prst="rect">
            <a:avLst/>
          </a:prstGeom>
          <a:solidFill>
            <a:srgbClr val="36636F"/>
          </a:solidFill>
        </p:spPr>
        <p:txBody>
          <a:bodyPr wrap="square" rtlCol="0">
            <a:spAutoFit/>
          </a:bodyPr>
          <a:lstStyle/>
          <a:p>
            <a:pPr algn="l" rtl="0"/>
            <a:r>
              <a:rPr lang="en-US" b="1" dirty="0">
                <a:solidFill>
                  <a:schemeClr val="bg1"/>
                </a:solidFill>
                <a:latin typeface="Tahoma" pitchFamily="34" charset="0"/>
                <a:ea typeface="Tahoma" pitchFamily="34" charset="0"/>
                <a:cs typeface="Tahoma" pitchFamily="34" charset="0"/>
              </a:rPr>
              <a:t>Comparison of Quality of life indicators in Beit Shemesh and Ashdod </a:t>
            </a:r>
            <a:endParaRPr lang="he-IL" b="1" dirty="0">
              <a:solidFill>
                <a:schemeClr val="bg1"/>
              </a:solidFill>
              <a:latin typeface="Tahoma" pitchFamily="34" charset="0"/>
              <a:ea typeface="Tahoma" pitchFamily="34" charset="0"/>
              <a:cs typeface="Tahoma" pitchFamily="34" charset="0"/>
            </a:endParaRPr>
          </a:p>
        </p:txBody>
      </p:sp>
      <p:grpSp>
        <p:nvGrpSpPr>
          <p:cNvPr id="2" name="Group 1">
            <a:extLst>
              <a:ext uri="{FF2B5EF4-FFF2-40B4-BE49-F238E27FC236}">
                <a16:creationId xmlns:a16="http://schemas.microsoft.com/office/drawing/2014/main" id="{3CC0AEDD-7519-2255-6749-B6799AE47F85}"/>
              </a:ext>
            </a:extLst>
          </p:cNvPr>
          <p:cNvGrpSpPr/>
          <p:nvPr/>
        </p:nvGrpSpPr>
        <p:grpSpPr>
          <a:xfrm>
            <a:off x="-113664" y="6410133"/>
            <a:ext cx="7862497" cy="451978"/>
            <a:chOff x="-116959" y="6457504"/>
            <a:chExt cx="7862497" cy="594107"/>
          </a:xfrm>
        </p:grpSpPr>
        <p:sp>
          <p:nvSpPr>
            <p:cNvPr id="3" name="Rectangle: Rounded Corners 2">
              <a:extLst>
                <a:ext uri="{FF2B5EF4-FFF2-40B4-BE49-F238E27FC236}">
                  <a16:creationId xmlns:a16="http://schemas.microsoft.com/office/drawing/2014/main" id="{630E2447-ADCD-2F58-B64F-3696C09EAD98}"/>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Rectangle: Rounded Corners 8">
              <a:extLst>
                <a:ext uri="{FF2B5EF4-FFF2-40B4-BE49-F238E27FC236}">
                  <a16:creationId xmlns:a16="http://schemas.microsoft.com/office/drawing/2014/main" id="{F8D399B6-6D5E-1DAF-CEE8-6B24650E9E5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aphicFrame>
        <p:nvGraphicFramePr>
          <p:cNvPr id="15" name="טבלה 14">
            <a:extLst>
              <a:ext uri="{FF2B5EF4-FFF2-40B4-BE49-F238E27FC236}">
                <a16:creationId xmlns:a16="http://schemas.microsoft.com/office/drawing/2014/main" id="{2C491FD9-D0E2-217C-DDD7-946A95957AE1}"/>
              </a:ext>
            </a:extLst>
          </p:cNvPr>
          <p:cNvGraphicFramePr>
            <a:graphicFrameLocks noGrp="1"/>
          </p:cNvGraphicFramePr>
          <p:nvPr>
            <p:extLst>
              <p:ext uri="{D42A27DB-BD31-4B8C-83A1-F6EECF244321}">
                <p14:modId xmlns:p14="http://schemas.microsoft.com/office/powerpoint/2010/main" val="1218613859"/>
              </p:ext>
            </p:extLst>
          </p:nvPr>
        </p:nvGraphicFramePr>
        <p:xfrm>
          <a:off x="272866" y="560768"/>
          <a:ext cx="11573694" cy="2499360"/>
        </p:xfrm>
        <a:graphic>
          <a:graphicData uri="http://schemas.openxmlformats.org/drawingml/2006/table">
            <a:tbl>
              <a:tblPr rtl="1" firstRow="1" bandRow="1">
                <a:tableStyleId>{5C22544A-7EE6-4342-B048-85BDC9FD1C3A}</a:tableStyleId>
              </a:tblPr>
              <a:tblGrid>
                <a:gridCol w="11573694">
                  <a:extLst>
                    <a:ext uri="{9D8B030D-6E8A-4147-A177-3AD203B41FA5}">
                      <a16:colId xmlns:a16="http://schemas.microsoft.com/office/drawing/2014/main" val="1095733899"/>
                    </a:ext>
                  </a:extLst>
                </a:gridCol>
              </a:tblGrid>
              <a:tr h="302938">
                <a:tc>
                  <a:txBody>
                    <a:bodyPr/>
                    <a:lstStyle/>
                    <a:p>
                      <a:pPr algn="l" rtl="0"/>
                      <a:r>
                        <a:rPr lang="en-US"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Quality of life indicators in major cities, Ministry of Social Affairs survey, 2021</a:t>
                      </a:r>
                      <a:endPar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903984974"/>
                  </a:ext>
                </a:extLst>
              </a:tr>
              <a:tr h="789378">
                <a:tc>
                  <a:txBody>
                    <a:bodyPr/>
                    <a:lstStyle/>
                    <a:p>
                      <a:pPr marL="0" indent="0" algn="l" rtl="0">
                        <a:buFont typeface="Arial" panose="020B0604020202020204" pitchFamily="34" charset="0"/>
                        <a:buNone/>
                      </a:pPr>
                      <a:r>
                        <a:rPr lang="en-US" sz="1400" u="sng" dirty="0">
                          <a:latin typeface="Segoe UI" panose="020B0502040204020203" pitchFamily="34" charset="0"/>
                          <a:ea typeface="Tahoma" panose="020B0604030504040204" pitchFamily="34" charset="0"/>
                          <a:cs typeface="Segoe UI" panose="020B0502040204020203" pitchFamily="34" charset="0"/>
                        </a:rPr>
                        <a:t>In both Beit Shemesh and Ashdod</a:t>
                      </a:r>
                      <a:r>
                        <a:rPr lang="he-IL" sz="1400" dirty="0">
                          <a:latin typeface="Segoe UI" panose="020B0502040204020203" pitchFamily="34" charset="0"/>
                          <a:ea typeface="Tahoma" panose="020B0604030504040204" pitchFamily="34" charset="0"/>
                          <a:cs typeface="Segoe UI" panose="020B0502040204020203" pitchFamily="34" charset="0"/>
                        </a:rPr>
                        <a:t>:</a:t>
                      </a:r>
                      <a:endParaRPr lang="en-US" sz="14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buFont typeface="Arial" panose="020B0604020202020204" pitchFamily="34" charset="0"/>
                        <a:buChar char="•"/>
                      </a:pPr>
                      <a:r>
                        <a:rPr lang="en-US" sz="1400" dirty="0">
                          <a:latin typeface="Segoe UI" panose="020B0502040204020203" pitchFamily="34" charset="0"/>
                          <a:ea typeface="Tahoma" panose="020B0604030504040204" pitchFamily="34" charset="0"/>
                          <a:cs typeface="Segoe UI" panose="020B0502040204020203" pitchFamily="34" charset="0"/>
                        </a:rPr>
                        <a:t>Satisfaction with drinking water quality, public transportation, and green spaces were </a:t>
                      </a:r>
                      <a:r>
                        <a:rPr lang="en-US" sz="1400" b="1" dirty="0">
                          <a:latin typeface="Segoe UI" panose="020B0502040204020203" pitchFamily="34" charset="0"/>
                          <a:ea typeface="Tahoma" panose="020B0604030504040204" pitchFamily="34" charset="0"/>
                          <a:cs typeface="Segoe UI" panose="020B0502040204020203" pitchFamily="34" charset="0"/>
                        </a:rPr>
                        <a:t>more positive than the national average.</a:t>
                      </a:r>
                    </a:p>
                    <a:p>
                      <a:pPr marL="285750" indent="-285750" algn="l" rtl="0">
                        <a:buFont typeface="Arial" panose="020B0604020202020204" pitchFamily="34" charset="0"/>
                        <a:buChar char="•"/>
                      </a:pPr>
                      <a:r>
                        <a:rPr lang="en-US" sz="1400" b="0" dirty="0">
                          <a:latin typeface="Segoe UI" panose="020B0502040204020203" pitchFamily="34" charset="0"/>
                          <a:ea typeface="Tahoma" panose="020B0604030504040204" pitchFamily="34" charset="0"/>
                          <a:cs typeface="Segoe UI" panose="020B0502040204020203" pitchFamily="34" charset="0"/>
                        </a:rPr>
                        <a:t>Life satisfaction and feeling safe at night were </a:t>
                      </a:r>
                      <a:r>
                        <a:rPr lang="en-US" sz="1400" b="1" dirty="0">
                          <a:latin typeface="Segoe UI" panose="020B0502040204020203" pitchFamily="34" charset="0"/>
                          <a:ea typeface="Tahoma" panose="020B0604030504040204" pitchFamily="34" charset="0"/>
                          <a:cs typeface="Segoe UI" panose="020B0502040204020203" pitchFamily="34" charset="0"/>
                        </a:rPr>
                        <a:t>approximately the same as the national average.</a:t>
                      </a:r>
                    </a:p>
                    <a:p>
                      <a:pPr marL="285750" indent="-285750" algn="l" rtl="0">
                        <a:buFont typeface="Arial" panose="020B0604020202020204" pitchFamily="34" charset="0"/>
                        <a:buChar char="•"/>
                      </a:pPr>
                      <a:r>
                        <a:rPr lang="en-US" sz="1400" b="0" dirty="0">
                          <a:latin typeface="Segoe UI" panose="020B0502040204020203" pitchFamily="34" charset="0"/>
                          <a:ea typeface="Tahoma" panose="020B0604030504040204" pitchFamily="34" charset="0"/>
                          <a:cs typeface="Segoe UI" panose="020B0502040204020203" pitchFamily="34" charset="0"/>
                        </a:rPr>
                        <a:t>Sense of loneliness was higher than the national average and recycling was lower; that is, for these indicators, the </a:t>
                      </a:r>
                      <a:r>
                        <a:rPr lang="en-US" sz="1400" b="1" dirty="0">
                          <a:latin typeface="Segoe UI" panose="020B0502040204020203" pitchFamily="34" charset="0"/>
                          <a:ea typeface="Tahoma" panose="020B0604030504040204" pitchFamily="34" charset="0"/>
                          <a:cs typeface="Segoe UI" panose="020B0502040204020203" pitchFamily="34" charset="0"/>
                        </a:rPr>
                        <a:t>situation in the city was less positive than the national average</a:t>
                      </a:r>
                      <a:r>
                        <a:rPr lang="en-US" sz="1400" b="0" dirty="0">
                          <a:latin typeface="Segoe UI" panose="020B0502040204020203" pitchFamily="34" charset="0"/>
                          <a:ea typeface="Tahoma" panose="020B0604030504040204" pitchFamily="34" charset="0"/>
                          <a:cs typeface="Segoe UI" panose="020B0502040204020203" pitchFamily="34" charset="0"/>
                        </a:rPr>
                        <a:t>.</a:t>
                      </a:r>
                      <a:endParaRPr lang="he-IL" sz="1400" b="0" dirty="0">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extLst>
                  <a:ext uri="{0D108BD9-81ED-4DB2-BD59-A6C34878D82A}">
                    <a16:rowId xmlns:a16="http://schemas.microsoft.com/office/drawing/2014/main" val="762857329"/>
                  </a:ext>
                </a:extLst>
              </a:tr>
              <a:tr h="287815">
                <a:tc>
                  <a:txBody>
                    <a:bodyPr/>
                    <a:lstStyle/>
                    <a:p>
                      <a:pPr marL="0" indent="0" algn="l" rtl="0">
                        <a:buFont typeface="Arial" panose="020B0604020202020204" pitchFamily="34" charset="0"/>
                        <a:buNone/>
                      </a:pPr>
                      <a:r>
                        <a:rPr lang="en-US" sz="1400" u="sng" dirty="0">
                          <a:latin typeface="Segoe UI" panose="020B0502040204020203" pitchFamily="34" charset="0"/>
                          <a:ea typeface="Tahoma" panose="020B0604030504040204" pitchFamily="34" charset="0"/>
                          <a:cs typeface="Segoe UI" panose="020B0502040204020203" pitchFamily="34" charset="0"/>
                        </a:rPr>
                        <a:t>For these indicators, the situation in Ashdod is more positive than the national average, and the situation in Beit Shemesh is similar to the national average: </a:t>
                      </a:r>
                      <a:r>
                        <a:rPr lang="en-US"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Noise disturbances in the residential area and satisfaction with the residential area</a:t>
                      </a:r>
                      <a:endParaRPr lang="he-IL" sz="1400" dirty="0">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extLst>
                  <a:ext uri="{0D108BD9-81ED-4DB2-BD59-A6C34878D82A}">
                    <a16:rowId xmlns:a16="http://schemas.microsoft.com/office/drawing/2014/main" val="1035058443"/>
                  </a:ext>
                </a:extLst>
              </a:tr>
              <a:tr h="355707">
                <a:tc>
                  <a:txBody>
                    <a:bodyPr/>
                    <a:lstStyle/>
                    <a:p>
                      <a:pPr marL="171450" indent="-171450" algn="l" rtl="0">
                        <a:buFont typeface="Arial" panose="020B0604020202020204" pitchFamily="34" charset="0"/>
                        <a:buChar char="•"/>
                      </a:pPr>
                      <a:r>
                        <a:rPr lang="en-US" sz="1400" u="sng" dirty="0">
                          <a:latin typeface="Segoe UI" panose="020B0502040204020203" pitchFamily="34" charset="0"/>
                          <a:ea typeface="Tahoma" panose="020B0604030504040204" pitchFamily="34" charset="0"/>
                          <a:cs typeface="Segoe UI" panose="020B0502040204020203" pitchFamily="34" charset="0"/>
                        </a:rPr>
                        <a:t>Indicator for which the situation in Ashdod was equal to the national average, and the situation in Beit Shemesh was lower than the national average: </a:t>
                      </a:r>
                      <a:r>
                        <a:rPr lang="en-US" sz="1400" u="none" dirty="0">
                          <a:latin typeface="Segoe UI" panose="020B0502040204020203" pitchFamily="34" charset="0"/>
                          <a:ea typeface="Tahoma" panose="020B0604030504040204" pitchFamily="34" charset="0"/>
                          <a:cs typeface="Segoe UI" panose="020B0502040204020203" pitchFamily="34" charset="0"/>
                        </a:rPr>
                        <a:t>satisfaction with cleanliness</a:t>
                      </a:r>
                      <a:endParaRPr lang="he-IL" sz="1400" u="none" dirty="0">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extLst>
                  <a:ext uri="{0D108BD9-81ED-4DB2-BD59-A6C34878D82A}">
                    <a16:rowId xmlns:a16="http://schemas.microsoft.com/office/drawing/2014/main" val="315738430"/>
                  </a:ext>
                </a:extLst>
              </a:tr>
            </a:tbl>
          </a:graphicData>
        </a:graphic>
      </p:graphicFrame>
      <p:graphicFrame>
        <p:nvGraphicFramePr>
          <p:cNvPr id="16" name="טבלה 15">
            <a:extLst>
              <a:ext uri="{FF2B5EF4-FFF2-40B4-BE49-F238E27FC236}">
                <a16:creationId xmlns:a16="http://schemas.microsoft.com/office/drawing/2014/main" id="{1D6B13EB-6422-00A3-D5D7-E32B15B11EA8}"/>
              </a:ext>
            </a:extLst>
          </p:cNvPr>
          <p:cNvGraphicFramePr>
            <a:graphicFrameLocks noGrp="1"/>
          </p:cNvGraphicFramePr>
          <p:nvPr>
            <p:extLst>
              <p:ext uri="{D42A27DB-BD31-4B8C-83A1-F6EECF244321}">
                <p14:modId xmlns:p14="http://schemas.microsoft.com/office/powerpoint/2010/main" val="422722080"/>
              </p:ext>
            </p:extLst>
          </p:nvPr>
        </p:nvGraphicFramePr>
        <p:xfrm>
          <a:off x="276560" y="3103426"/>
          <a:ext cx="11537407" cy="1828800"/>
        </p:xfrm>
        <a:graphic>
          <a:graphicData uri="http://schemas.openxmlformats.org/drawingml/2006/table">
            <a:tbl>
              <a:tblPr firstRow="1" bandRow="1">
                <a:tableStyleId>{5C22544A-7EE6-4342-B048-85BDC9FD1C3A}</a:tableStyleId>
              </a:tblPr>
              <a:tblGrid>
                <a:gridCol w="8367487">
                  <a:extLst>
                    <a:ext uri="{9D8B030D-6E8A-4147-A177-3AD203B41FA5}">
                      <a16:colId xmlns:a16="http://schemas.microsoft.com/office/drawing/2014/main" val="1095733899"/>
                    </a:ext>
                  </a:extLst>
                </a:gridCol>
                <a:gridCol w="1148080">
                  <a:extLst>
                    <a:ext uri="{9D8B030D-6E8A-4147-A177-3AD203B41FA5}">
                      <a16:colId xmlns:a16="http://schemas.microsoft.com/office/drawing/2014/main" val="2580009618"/>
                    </a:ext>
                  </a:extLst>
                </a:gridCol>
                <a:gridCol w="1219200">
                  <a:extLst>
                    <a:ext uri="{9D8B030D-6E8A-4147-A177-3AD203B41FA5}">
                      <a16:colId xmlns:a16="http://schemas.microsoft.com/office/drawing/2014/main" val="3720442272"/>
                    </a:ext>
                  </a:extLst>
                </a:gridCol>
                <a:gridCol w="802640">
                  <a:extLst>
                    <a:ext uri="{9D8B030D-6E8A-4147-A177-3AD203B41FA5}">
                      <a16:colId xmlns:a16="http://schemas.microsoft.com/office/drawing/2014/main" val="3378820736"/>
                    </a:ext>
                  </a:extLst>
                </a:gridCol>
              </a:tblGrid>
              <a:tr h="291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Sense of personal safety and security*, CBS survey 2021</a:t>
                      </a:r>
                      <a:endPar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2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Israel</a:t>
                      </a:r>
                      <a:endParaRPr lang="he-IL" sz="12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2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Beit Shemesh</a:t>
                      </a:r>
                      <a:endParaRPr lang="he-IL" sz="12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2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Ashdod</a:t>
                      </a:r>
                      <a:endParaRPr lang="he-IL" sz="12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762857329"/>
                  </a:ext>
                </a:extLst>
              </a:tr>
              <a:tr h="291021">
                <a:tc>
                  <a:txBody>
                    <a:bodyPr/>
                    <a:lstStyle/>
                    <a:p>
                      <a:pPr algn="l" rtl="0"/>
                      <a:r>
                        <a:rPr lang="en-US"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Feel safe walking alone in the residential area at night: to a great or very great extent</a:t>
                      </a:r>
                      <a:endPar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83%</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86%</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81%</a:t>
                      </a:r>
                    </a:p>
                  </a:txBody>
                  <a:tcPr>
                    <a:solidFill>
                      <a:srgbClr val="A5A5A5"/>
                    </a:solidFill>
                  </a:tcPr>
                </a:tc>
                <a:extLst>
                  <a:ext uri="{0D108BD9-81ED-4DB2-BD59-A6C34878D82A}">
                    <a16:rowId xmlns:a16="http://schemas.microsoft.com/office/drawing/2014/main" val="1035058443"/>
                  </a:ext>
                </a:extLst>
              </a:tr>
              <a:tr h="291021">
                <a:tc>
                  <a:txBody>
                    <a:bodyPr/>
                    <a:lstStyle/>
                    <a:p>
                      <a:pPr algn="l" rtl="0"/>
                      <a:r>
                        <a:rPr lang="en-US"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Feel general sense of personal security in the residential area: to a great or very great extent</a:t>
                      </a:r>
                      <a:endPar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88%</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86%</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84%</a:t>
                      </a:r>
                    </a:p>
                  </a:txBody>
                  <a:tcPr>
                    <a:solidFill>
                      <a:srgbClr val="A5A5A5"/>
                    </a:solidFill>
                  </a:tcPr>
                </a:tc>
                <a:extLst>
                  <a:ext uri="{0D108BD9-81ED-4DB2-BD59-A6C34878D82A}">
                    <a16:rowId xmlns:a16="http://schemas.microsoft.com/office/drawing/2014/main" val="315738430"/>
                  </a:ext>
                </a:extLst>
              </a:tr>
              <a:tr h="291021">
                <a:tc>
                  <a:txBody>
                    <a:bodyPr/>
                    <a:lstStyle/>
                    <a:p>
                      <a:pPr algn="l" rtl="0"/>
                      <a:r>
                        <a:rPr lang="en-US"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Fear of violence in the residential area: to a small extent or not at all</a:t>
                      </a:r>
                      <a:endPar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90%</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98%</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93%</a:t>
                      </a:r>
                    </a:p>
                  </a:txBody>
                  <a:tcPr>
                    <a:solidFill>
                      <a:srgbClr val="A5A5A5"/>
                    </a:solidFill>
                  </a:tcPr>
                </a:tc>
                <a:extLst>
                  <a:ext uri="{0D108BD9-81ED-4DB2-BD59-A6C34878D82A}">
                    <a16:rowId xmlns:a16="http://schemas.microsoft.com/office/drawing/2014/main" val="1182178998"/>
                  </a:ext>
                </a:extLst>
              </a:tr>
              <a:tr h="291021">
                <a:tc>
                  <a:txBody>
                    <a:bodyPr/>
                    <a:lstStyle/>
                    <a:p>
                      <a:pPr algn="l" rtl="0"/>
                      <a:r>
                        <a:rPr lang="en-US"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Fear of online crime or harm via the Internet: to a small extent or not at all</a:t>
                      </a:r>
                      <a:endPar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72%</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73%</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76%</a:t>
                      </a:r>
                    </a:p>
                  </a:txBody>
                  <a:tcPr>
                    <a:solidFill>
                      <a:srgbClr val="A5A5A5"/>
                    </a:solidFill>
                  </a:tcPr>
                </a:tc>
                <a:extLst>
                  <a:ext uri="{0D108BD9-81ED-4DB2-BD59-A6C34878D82A}">
                    <a16:rowId xmlns:a16="http://schemas.microsoft.com/office/drawing/2014/main" val="215356260"/>
                  </a:ext>
                </a:extLst>
              </a:tr>
              <a:tr h="291021">
                <a:tc>
                  <a:txBody>
                    <a:bodyPr/>
                    <a:lstStyle/>
                    <a:p>
                      <a:pPr algn="l" rtl="0"/>
                      <a:r>
                        <a:rPr lang="en-US"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Frequency of noise disturbance near the home after 11:00 PM: never</a:t>
                      </a:r>
                      <a:endPar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58%</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51%</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54%</a:t>
                      </a:r>
                    </a:p>
                  </a:txBody>
                  <a:tcPr>
                    <a:solidFill>
                      <a:srgbClr val="A5A5A5"/>
                    </a:solidFill>
                  </a:tcPr>
                </a:tc>
                <a:extLst>
                  <a:ext uri="{0D108BD9-81ED-4DB2-BD59-A6C34878D82A}">
                    <a16:rowId xmlns:a16="http://schemas.microsoft.com/office/drawing/2014/main" val="3637633956"/>
                  </a:ext>
                </a:extLst>
              </a:tr>
            </a:tbl>
          </a:graphicData>
        </a:graphic>
      </p:graphicFrame>
      <p:sp>
        <p:nvSpPr>
          <p:cNvPr id="18" name="תיבת טקסט 17">
            <a:extLst>
              <a:ext uri="{FF2B5EF4-FFF2-40B4-BE49-F238E27FC236}">
                <a16:creationId xmlns:a16="http://schemas.microsoft.com/office/drawing/2014/main" id="{BA542B2F-97B6-37C2-13B0-DB8480C8863F}"/>
              </a:ext>
            </a:extLst>
          </p:cNvPr>
          <p:cNvSpPr txBox="1"/>
          <p:nvPr/>
        </p:nvSpPr>
        <p:spPr>
          <a:xfrm>
            <a:off x="345440" y="4932226"/>
            <a:ext cx="6502400" cy="246221"/>
          </a:xfrm>
          <a:prstGeom prst="rect">
            <a:avLst/>
          </a:prstGeom>
          <a:noFill/>
        </p:spPr>
        <p:txBody>
          <a:bodyPr wrap="square" rtlCol="1">
            <a:spAutoFit/>
          </a:bodyPr>
          <a:lstStyle/>
          <a:p>
            <a:pPr algn="l" rtl="0"/>
            <a:r>
              <a:rPr lang="en-US" sz="1000" dirty="0"/>
              <a:t>*A higher percentage in the table expresses a higher sense of personal security</a:t>
            </a:r>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20" name="תיבת טקסט 19">
            <a:extLst>
              <a:ext uri="{FF2B5EF4-FFF2-40B4-BE49-F238E27FC236}">
                <a16:creationId xmlns:a16="http://schemas.microsoft.com/office/drawing/2014/main" id="{40189A26-99EA-C67A-7A81-C7D6EF10D1DE}"/>
              </a:ext>
            </a:extLst>
          </p:cNvPr>
          <p:cNvSpPr txBox="1"/>
          <p:nvPr/>
        </p:nvSpPr>
        <p:spPr>
          <a:xfrm>
            <a:off x="345439" y="5200891"/>
            <a:ext cx="11537407" cy="1015663"/>
          </a:xfrm>
          <a:prstGeom prst="rect">
            <a:avLst/>
          </a:prstGeom>
          <a:noFill/>
        </p:spPr>
        <p:txBody>
          <a:bodyPr wrap="square" rtlCol="1">
            <a:spAutoFit/>
          </a:bodyPr>
          <a:lstStyle/>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For all indicators, except for fear of being harmed by online crime, there was a greater sese of personal safety and security in Beit Shemesh than in Ashdod. </a:t>
            </a:r>
            <a:br>
              <a:rPr lang="en-US" sz="1200" dirty="0">
                <a:latin typeface="Segoe UI" panose="020B0502040204020203" pitchFamily="34" charset="0"/>
                <a:ea typeface="Tahoma" panose="020B0604030504040204" pitchFamily="34" charset="0"/>
                <a:cs typeface="Segoe UI" panose="020B0502040204020203" pitchFamily="34" charset="0"/>
              </a:rPr>
            </a:br>
            <a:r>
              <a:rPr lang="en-US" sz="1200" dirty="0">
                <a:latin typeface="Segoe UI" panose="020B0502040204020203" pitchFamily="34" charset="0"/>
                <a:ea typeface="Tahoma" panose="020B0604030504040204" pitchFamily="34" charset="0"/>
                <a:cs typeface="Segoe UI" panose="020B0502040204020203" pitchFamily="34" charset="0"/>
              </a:rPr>
              <a:t>For all indicators, except general personal security in the residential area, there was a greater sense of personal security in Beit Shemesh than in the country as a whole</a:t>
            </a:r>
            <a:r>
              <a:rPr lang="he-IL" sz="1200" dirty="0">
                <a:latin typeface="Segoe UI" panose="020B0502040204020203" pitchFamily="34" charset="0"/>
                <a:ea typeface="Tahoma" panose="020B0604030504040204" pitchFamily="34" charset="0"/>
                <a:cs typeface="Segoe UI" panose="020B0502040204020203" pitchFamily="34" charset="0"/>
              </a:rPr>
              <a:t>.</a:t>
            </a:r>
            <a:endParaRPr lang="en-US" sz="1200" dirty="0">
              <a:latin typeface="Segoe UI" panose="020B0502040204020203" pitchFamily="34" charset="0"/>
              <a:ea typeface="Tahoma" panose="020B0604030504040204" pitchFamily="34" charset="0"/>
              <a:cs typeface="Segoe UI" panose="020B0502040204020203" pitchFamily="34" charset="0"/>
            </a:endParaRP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The CBS survey found that, among the major cities surveyed, Ashdod had the </a:t>
            </a:r>
            <a:r>
              <a:rPr lang="en-US" sz="1200" b="1" dirty="0">
                <a:latin typeface="Segoe UI" panose="020B0502040204020203" pitchFamily="34" charset="0"/>
                <a:ea typeface="Tahoma" panose="020B0604030504040204" pitchFamily="34" charset="0"/>
                <a:cs typeface="Segoe UI" panose="020B0502040204020203" pitchFamily="34" charset="0"/>
              </a:rPr>
              <a:t>lowest percentage of people aged 20+ who said they felt a sense of personal security </a:t>
            </a:r>
            <a:r>
              <a:rPr lang="en-US" sz="1200" dirty="0">
                <a:latin typeface="Segoe UI" panose="020B0502040204020203" pitchFamily="34" charset="0"/>
                <a:ea typeface="Tahoma" panose="020B0604030504040204" pitchFamily="34" charset="0"/>
                <a:cs typeface="Segoe UI" panose="020B0502040204020203" pitchFamily="34" charset="0"/>
              </a:rPr>
              <a:t>(84%).</a:t>
            </a: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In both Beit Shemesh and Ashdod, only about </a:t>
            </a:r>
            <a:r>
              <a:rPr lang="en-US" sz="1200" b="1" dirty="0">
                <a:latin typeface="Segoe UI" panose="020B0502040204020203" pitchFamily="34" charset="0"/>
                <a:ea typeface="Tahoma" panose="020B0604030504040204" pitchFamily="34" charset="0"/>
                <a:cs typeface="Segoe UI" panose="020B0502040204020203" pitchFamily="34" charset="0"/>
              </a:rPr>
              <a:t>half of the residents said they were never disturbed by noise near their home at night</a:t>
            </a:r>
            <a:r>
              <a:rPr lang="en-US" sz="1200" dirty="0">
                <a:latin typeface="Segoe UI" panose="020B0502040204020203" pitchFamily="34" charset="0"/>
                <a:ea typeface="Tahoma" panose="020B0604030504040204" pitchFamily="34" charset="0"/>
                <a:cs typeface="Segoe UI" panose="020B0502040204020203" pitchFamily="34" charset="0"/>
              </a:rPr>
              <a:t>.</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89919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2">
            <a:extLst>
              <a:ext uri="{FF2B5EF4-FFF2-40B4-BE49-F238E27FC236}">
                <a16:creationId xmlns:a16="http://schemas.microsoft.com/office/drawing/2014/main" id="{82FD4D24-73E5-38B4-2C47-EDA05713BBB4}"/>
              </a:ext>
            </a:extLst>
          </p:cNvPr>
          <p:cNvPicPr>
            <a:picLocks noChangeAspect="1"/>
          </p:cNvPicPr>
          <p:nvPr/>
        </p:nvPicPr>
        <p:blipFill rotWithShape="1">
          <a:blip r:embed="rId3"/>
          <a:srcRect l="6055" t="-3890"/>
          <a:stretch/>
        </p:blipFill>
        <p:spPr>
          <a:xfrm>
            <a:off x="-15339" y="-590495"/>
            <a:ext cx="7447628" cy="7142140"/>
          </a:xfrm>
          <a:prstGeom prst="rect">
            <a:avLst/>
          </a:prstGeom>
        </p:spPr>
      </p:pic>
      <p:sp>
        <p:nvSpPr>
          <p:cNvPr id="11" name="מלבן מעוגל 10"/>
          <p:cNvSpPr/>
          <p:nvPr/>
        </p:nvSpPr>
        <p:spPr>
          <a:xfrm rot="4329447">
            <a:off x="6485617" y="241591"/>
            <a:ext cx="5891601" cy="5891601"/>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מלבן מעוגל 1"/>
          <p:cNvSpPr/>
          <p:nvPr/>
        </p:nvSpPr>
        <p:spPr>
          <a:xfrm rot="4329447">
            <a:off x="6672029" y="49563"/>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לבן מעוגל 8"/>
          <p:cNvSpPr/>
          <p:nvPr/>
        </p:nvSpPr>
        <p:spPr>
          <a:xfrm rot="4329447">
            <a:off x="6847379" y="98093"/>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p:cNvSpPr/>
          <p:nvPr/>
        </p:nvSpPr>
        <p:spPr>
          <a:xfrm>
            <a:off x="6864898" y="627066"/>
            <a:ext cx="5133037" cy="4946162"/>
          </a:xfrm>
          <a:prstGeom prst="rect">
            <a:avLst/>
          </a:prstGeom>
        </p:spPr>
        <p:txBody>
          <a:bodyPr wrap="square" lIns="91440" tIns="45720" rIns="91440" bIns="45720" anchor="t">
            <a:spAutoFit/>
          </a:bodyPr>
          <a:lstStyle/>
          <a:p>
            <a:pPr algn="ctr" rtl="0">
              <a:lnSpc>
                <a:spcPts val="5500"/>
              </a:lnSpc>
            </a:pPr>
            <a:r>
              <a:rPr lang="en-US" sz="3200" b="1" dirty="0">
                <a:solidFill>
                  <a:schemeClr val="bg1"/>
                </a:solidFill>
                <a:latin typeface="Segoe UI" panose="020B0502040204020203" pitchFamily="34" charset="0"/>
                <a:ea typeface="Tahoma" panose="020B0604030504040204" pitchFamily="34" charset="0"/>
                <a:cs typeface="Segoe UI" panose="020B0502040204020203" pitchFamily="34" charset="0"/>
              </a:rPr>
              <a:t>Evaluation of Professional Training for Various Target Audiences</a:t>
            </a:r>
          </a:p>
          <a:p>
            <a:pPr algn="ctr" rtl="0">
              <a:lnSpc>
                <a:spcPts val="5500"/>
              </a:lnSpc>
            </a:pPr>
            <a:r>
              <a:rPr lang="en-US" sz="3200" b="1" dirty="0">
                <a:solidFill>
                  <a:schemeClr val="bg1"/>
                </a:solidFill>
                <a:latin typeface="Segoe UI" panose="020B0502040204020203" pitchFamily="34" charset="0"/>
                <a:ea typeface="Tahoma" panose="020B0604030504040204" pitchFamily="34" charset="0"/>
                <a:cs typeface="Segoe UI" panose="020B0502040204020203" pitchFamily="34" charset="0"/>
              </a:rPr>
              <a:t>in 2022 </a:t>
            </a:r>
          </a:p>
          <a:p>
            <a:pPr algn="ctr" rtl="0">
              <a:lnSpc>
                <a:spcPts val="5500"/>
              </a:lnSpc>
            </a:pPr>
            <a:r>
              <a:rPr lang="en-US" sz="3200" b="1" dirty="0">
                <a:solidFill>
                  <a:schemeClr val="bg1"/>
                </a:solidFill>
                <a:latin typeface="Segoe UI" panose="020B0502040204020203" pitchFamily="34" charset="0"/>
                <a:ea typeface="Tahoma" panose="020B0604030504040204" pitchFamily="34" charset="0"/>
                <a:cs typeface="Segoe UI" panose="020B0502040204020203" pitchFamily="34" charset="0"/>
              </a:rPr>
              <a:t>Within the Urban95 IL National Expansion Program</a:t>
            </a:r>
            <a:endParaRPr lang="he-IL" sz="2000" dirty="0">
              <a:solidFill>
                <a:schemeClr val="bg1"/>
              </a:solidFill>
              <a:latin typeface="Segoe UI"/>
              <a:ea typeface="Tahoma"/>
              <a:cs typeface="Segoe UI"/>
            </a:endParaRPr>
          </a:p>
        </p:txBody>
      </p:sp>
      <p:grpSp>
        <p:nvGrpSpPr>
          <p:cNvPr id="27" name="Group 26">
            <a:extLst>
              <a:ext uri="{FF2B5EF4-FFF2-40B4-BE49-F238E27FC236}">
                <a16:creationId xmlns:a16="http://schemas.microsoft.com/office/drawing/2014/main" id="{84D03AFD-BA4B-47BD-9358-C1102574F075}"/>
              </a:ext>
            </a:extLst>
          </p:cNvPr>
          <p:cNvGrpSpPr/>
          <p:nvPr/>
        </p:nvGrpSpPr>
        <p:grpSpPr>
          <a:xfrm>
            <a:off x="-113664" y="6410133"/>
            <a:ext cx="7862497" cy="451978"/>
            <a:chOff x="-116959" y="6457504"/>
            <a:chExt cx="7862497" cy="594107"/>
          </a:xfrm>
        </p:grpSpPr>
        <p:sp>
          <p:nvSpPr>
            <p:cNvPr id="28" name="Rectangle: Rounded Corners 27">
              <a:extLst>
                <a:ext uri="{FF2B5EF4-FFF2-40B4-BE49-F238E27FC236}">
                  <a16:creationId xmlns:a16="http://schemas.microsoft.com/office/drawing/2014/main" id="{E1DF3481-E3F9-40B5-B1E5-F5E4C63AC59E}"/>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9" name="Rectangle: Rounded Corners 28">
              <a:extLst>
                <a:ext uri="{FF2B5EF4-FFF2-40B4-BE49-F238E27FC236}">
                  <a16:creationId xmlns:a16="http://schemas.microsoft.com/office/drawing/2014/main" id="{38E446F3-211A-4960-BDF8-EF79A4AF8809}"/>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1" name="TextBox 20">
            <a:extLst>
              <a:ext uri="{FF2B5EF4-FFF2-40B4-BE49-F238E27FC236}">
                <a16:creationId xmlns:a16="http://schemas.microsoft.com/office/drawing/2014/main" id="{66D1B4D4-AB9A-4A06-B049-EAFCD7F63F85}"/>
              </a:ext>
            </a:extLst>
          </p:cNvPr>
          <p:cNvSpPr txBox="1"/>
          <p:nvPr/>
        </p:nvSpPr>
        <p:spPr>
          <a:xfrm>
            <a:off x="10851504" y="6580833"/>
            <a:ext cx="803425" cy="215444"/>
          </a:xfrm>
          <a:prstGeom prst="rect">
            <a:avLst/>
          </a:prstGeom>
          <a:noFill/>
        </p:spPr>
        <p:txBody>
          <a:bodyPr wrap="none" rtlCol="1">
            <a:spAutoFit/>
          </a:bodyPr>
          <a:lstStyle/>
          <a:p>
            <a:r>
              <a:rPr lang="he-IL" sz="800" dirty="0">
                <a:solidFill>
                  <a:schemeClr val="bg1"/>
                </a:solidFill>
                <a:latin typeface="Tahoma" panose="020B0604030504040204" pitchFamily="34" charset="0"/>
                <a:ea typeface="Tahoma" panose="020B0604030504040204" pitchFamily="34" charset="0"/>
                <a:cs typeface="Tahoma" panose="020B0604030504040204" pitchFamily="34" charset="0"/>
              </a:rPr>
              <a:t>צילום: "מסע"</a:t>
            </a:r>
          </a:p>
        </p:txBody>
      </p:sp>
      <p:pic>
        <p:nvPicPr>
          <p:cNvPr id="23" name="Picture 4" descr="https://westeurope1-mediap.svc.ms/transform/thumbnail?provider=spo&amp;inputFormat=png&amp;cs=fFNQTw&amp;docid=https%3A%2F%2Fcet365.sharepoint.com%3A443%2F_api%2Fv2.0%2Fdrives%2Fb!2wHxPgjkP0ysVFtsv2YxNyW-o0uqA8JFuQ_YwlUQfrcd6ZYw1-vlTLKzVtdDkLVX%2Fitems%2F01GQLBMVY2TSVRJLQYBRHZYZ6G6RQST3WC%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6&amp;height=297&amp;action=Access">
            <a:extLst>
              <a:ext uri="{FF2B5EF4-FFF2-40B4-BE49-F238E27FC236}">
                <a16:creationId xmlns:a16="http://schemas.microsoft.com/office/drawing/2014/main" id="{4DFA9EBE-D88D-41A6-BA43-81C2409006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39" t="16728" r="36226" b="19001"/>
          <a:stretch/>
        </p:blipFill>
        <p:spPr bwMode="auto">
          <a:xfrm>
            <a:off x="11289717" y="5949018"/>
            <a:ext cx="889591" cy="8793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s://westeurope1-mediap.svc.ms/transform/thumbnail?provider=spo&amp;inputFormat=png&amp;cs=fFNQTw&amp;docid=https%3A%2F%2Fcet365.sharepoint.com%3A443%2F_api%2Fv2.0%2Fdrives%2Fb!2wHxPgjkP0ysVFtsv2YxNyW-o0uqA8JFuQ_YwlUQfrcd6ZYw1-vlTLKzVtdDkLVX%2Fitems%2F01GQLBMV4Y45AL73IKCBAJKNHWMEYT2TW5%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8&amp;height=228&amp;action=Access">
            <a:extLst>
              <a:ext uri="{FF2B5EF4-FFF2-40B4-BE49-F238E27FC236}">
                <a16:creationId xmlns:a16="http://schemas.microsoft.com/office/drawing/2014/main" id="{1DBAE475-63F4-4C1C-A304-319DEFEC7F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26" t="30056" r="22199" b="43315"/>
          <a:stretch/>
        </p:blipFill>
        <p:spPr bwMode="auto">
          <a:xfrm>
            <a:off x="10082517" y="6493978"/>
            <a:ext cx="1207200" cy="2326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A10E769-95BF-4BF6-BA3D-46193B534248}"/>
              </a:ext>
            </a:extLst>
          </p:cNvPr>
          <p:cNvPicPr>
            <a:picLocks noChangeAspect="1"/>
          </p:cNvPicPr>
          <p:nvPr/>
        </p:nvPicPr>
        <p:blipFill>
          <a:blip r:embed="rId6"/>
          <a:stretch>
            <a:fillRect/>
          </a:stretch>
        </p:blipFill>
        <p:spPr>
          <a:xfrm>
            <a:off x="9033610" y="6410133"/>
            <a:ext cx="1081950" cy="425149"/>
          </a:xfrm>
          <a:prstGeom prst="rect">
            <a:avLst/>
          </a:prstGeom>
        </p:spPr>
      </p:pic>
    </p:spTree>
    <p:extLst>
      <p:ext uri="{BB962C8B-B14F-4D97-AF65-F5344CB8AC3E}">
        <p14:creationId xmlns:p14="http://schemas.microsoft.com/office/powerpoint/2010/main" val="411943378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ba3be25-03aa-45c2-b90f-d8c255107eb7">
      <UserInfo>
        <DisplayName>Shimrit Slonim Franco</DisplayName>
        <AccountId>2392</AccountId>
        <AccountType/>
      </UserInfo>
      <UserInfo>
        <DisplayName>Tasneem Masri</DisplayName>
        <AccountId>47</AccountId>
        <AccountType/>
      </UserInfo>
      <UserInfo>
        <DisplayName>Netanel Katzir</DisplayName>
        <AccountId>2606</AccountId>
        <AccountType/>
      </UserInfo>
    </SharedWithUsers>
    <lcf76f155ced4ddcb4097134ff3c332f xmlns="3096e91d-ebd7-4ce5-b2b3-56d74390b557">
      <Terms xmlns="http://schemas.microsoft.com/office/infopath/2007/PartnerControls"/>
    </lcf76f155ced4ddcb4097134ff3c332f>
    <TaxCatchAll xmlns="66206a12-aca6-4383-82db-f7b25037d73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0" ma:contentTypeDescription="צור מסמך חדש." ma:contentTypeScope="" ma:versionID="54b1a9084b8fde23907f9b447bf6e0b1">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19c77e7efc1634fecc00fa0d6d2a0779"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8C6A62-EEEB-4612-9A5A-23F2A2BBC1CC}">
  <ds:schemaRefs>
    <ds:schemaRef ds:uri="http://schemas.microsoft.com/office/2006/metadata/properties"/>
    <ds:schemaRef ds:uri="http://schemas.openxmlformats.org/package/2006/metadata/core-properties"/>
    <ds:schemaRef ds:uri="66206a12-aca6-4383-82db-f7b25037d731"/>
    <ds:schemaRef ds:uri="http://purl.org/dc/elements/1.1/"/>
    <ds:schemaRef ds:uri="http://schemas.microsoft.com/office/2006/documentManagement/types"/>
    <ds:schemaRef ds:uri="http://www.w3.org/XML/1998/namespace"/>
    <ds:schemaRef ds:uri="3096e91d-ebd7-4ce5-b2b3-56d74390b557"/>
    <ds:schemaRef ds:uri="http://schemas.microsoft.com/office/infopath/2007/PartnerControls"/>
    <ds:schemaRef ds:uri="4ba3be25-03aa-45c2-b90f-d8c255107eb7"/>
    <ds:schemaRef ds:uri="http://purl.org/dc/dcmitype/"/>
    <ds:schemaRef ds:uri="http://purl.org/dc/terms/"/>
  </ds:schemaRefs>
</ds:datastoreItem>
</file>

<file path=customXml/itemProps2.xml><?xml version="1.0" encoding="utf-8"?>
<ds:datastoreItem xmlns:ds="http://schemas.openxmlformats.org/officeDocument/2006/customXml" ds:itemID="{7F401AF0-EA41-46B1-816E-61B3CD4BA3CF}">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51553E-B975-4A4D-AFDB-C838118611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3881</TotalTime>
  <Words>10908</Words>
  <Application>Microsoft Office PowerPoint</Application>
  <PresentationFormat>Widescreen</PresentationFormat>
  <Paragraphs>975</Paragraphs>
  <Slides>31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Calibri Light</vt:lpstr>
      <vt:lpstr>Segoe UI</vt:lpstr>
      <vt:lpstr>Segoe UI Light</vt:lpstr>
      <vt:lpstr>Tahoma</vt:lpstr>
      <vt:lpstr>Wingdings</vt:lpstr>
      <vt:lpstr>ערכת נושא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Reoute Diamant</dc:creator>
  <cp:lastModifiedBy>ALE editor</cp:lastModifiedBy>
  <cp:revision>73</cp:revision>
  <cp:lastPrinted>2023-03-14T11:37:20Z</cp:lastPrinted>
  <dcterms:created xsi:type="dcterms:W3CDTF">2021-05-26T09:35:09Z</dcterms:created>
  <dcterms:modified xsi:type="dcterms:W3CDTF">2023-05-16T10:10:03Z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ediaServiceImageTags">
    <vt:lpwstr/>
  </property>
</Properties>
</file>