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4" r:id="rId3"/>
    <p:sldId id="263" r:id="rId4"/>
    <p:sldId id="303" r:id="rId5"/>
    <p:sldId id="304" r:id="rId6"/>
    <p:sldId id="305" r:id="rId7"/>
    <p:sldId id="276" r:id="rId8"/>
    <p:sldId id="313" r:id="rId9"/>
    <p:sldId id="314" r:id="rId10"/>
    <p:sldId id="316" r:id="rId11"/>
    <p:sldId id="315" r:id="rId12"/>
    <p:sldId id="317" r:id="rId13"/>
    <p:sldId id="309" r:id="rId14"/>
    <p:sldId id="318" r:id="rId15"/>
    <p:sldId id="310" r:id="rId16"/>
    <p:sldId id="31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3A3A"/>
    <a:srgbClr val="4D4D4D"/>
    <a:srgbClr val="D93B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1495;&#1493;&#1489;&#1512;&#1514;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'פרופיל העבירות לפי מחוזות'!$B$10</c:f>
              <c:strCache>
                <c:ptCount val="1"/>
                <c:pt idx="0">
                  <c:v>צפון</c:v>
                </c:pt>
              </c:strCache>
            </c:strRef>
          </c:tx>
          <c:spPr>
            <a:solidFill>
              <a:schemeClr val="accent1"/>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מחוזות'!$C$10:$H$10</c:f>
              <c:numCache>
                <c:formatCode>0.00%</c:formatCode>
                <c:ptCount val="6"/>
                <c:pt idx="0">
                  <c:v>4.2000000000000003E-2</c:v>
                </c:pt>
                <c:pt idx="1">
                  <c:v>3.6999999999999998E-2</c:v>
                </c:pt>
                <c:pt idx="2">
                  <c:v>5.1999999999999998E-2</c:v>
                </c:pt>
                <c:pt idx="3">
                  <c:v>2.7E-2</c:v>
                </c:pt>
                <c:pt idx="4">
                  <c:v>0.28199999999999997</c:v>
                </c:pt>
                <c:pt idx="5">
                  <c:v>0.56000000000000005</c:v>
                </c:pt>
              </c:numCache>
            </c:numRef>
          </c:val>
          <c:extLst>
            <c:ext xmlns:c16="http://schemas.microsoft.com/office/drawing/2014/chart" uri="{C3380CC4-5D6E-409C-BE32-E72D297353CC}">
              <c16:uniqueId val="{00000000-B663-4963-8042-978E53FFA2BA}"/>
            </c:ext>
          </c:extLst>
        </c:ser>
        <c:ser>
          <c:idx val="1"/>
          <c:order val="1"/>
          <c:tx>
            <c:strRef>
              <c:f>'פרופיל העבירות לפי מחוזות'!$B$11</c:f>
              <c:strCache>
                <c:ptCount val="1"/>
                <c:pt idx="0">
                  <c:v>ת"א ומרכז</c:v>
                </c:pt>
              </c:strCache>
            </c:strRef>
          </c:tx>
          <c:spPr>
            <a:solidFill>
              <a:schemeClr val="accent2"/>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מחוזות'!$C$11:$H$11</c:f>
              <c:numCache>
                <c:formatCode>0.00%</c:formatCode>
                <c:ptCount val="6"/>
                <c:pt idx="0">
                  <c:v>4.2999999999999997E-2</c:v>
                </c:pt>
                <c:pt idx="1">
                  <c:v>3.1E-2</c:v>
                </c:pt>
                <c:pt idx="2">
                  <c:v>1.9E-2</c:v>
                </c:pt>
                <c:pt idx="3">
                  <c:v>4.7E-2</c:v>
                </c:pt>
                <c:pt idx="4">
                  <c:v>0.23899999999999999</c:v>
                </c:pt>
                <c:pt idx="5">
                  <c:v>0.621</c:v>
                </c:pt>
              </c:numCache>
            </c:numRef>
          </c:val>
          <c:extLst>
            <c:ext xmlns:c16="http://schemas.microsoft.com/office/drawing/2014/chart" uri="{C3380CC4-5D6E-409C-BE32-E72D297353CC}">
              <c16:uniqueId val="{00000001-B663-4963-8042-978E53FFA2BA}"/>
            </c:ext>
          </c:extLst>
        </c:ser>
        <c:ser>
          <c:idx val="2"/>
          <c:order val="2"/>
          <c:tx>
            <c:strRef>
              <c:f>'פרופיל העבירות לפי מחוזות'!$B$12</c:f>
              <c:strCache>
                <c:ptCount val="1"/>
                <c:pt idx="0">
                  <c:v>ירושלים</c:v>
                </c:pt>
              </c:strCache>
            </c:strRef>
          </c:tx>
          <c:spPr>
            <a:solidFill>
              <a:schemeClr val="accent3"/>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מחוזות'!$C$12:$H$12</c:f>
              <c:numCache>
                <c:formatCode>0.00%</c:formatCode>
                <c:ptCount val="6"/>
                <c:pt idx="0">
                  <c:v>4.2000000000000003E-2</c:v>
                </c:pt>
                <c:pt idx="1">
                  <c:v>6.0999999999999999E-2</c:v>
                </c:pt>
                <c:pt idx="2">
                  <c:v>8.9999999999999993E-3</c:v>
                </c:pt>
                <c:pt idx="3">
                  <c:v>2.1000000000000001E-2</c:v>
                </c:pt>
                <c:pt idx="4">
                  <c:v>0.221</c:v>
                </c:pt>
                <c:pt idx="5">
                  <c:v>0.64600000000000002</c:v>
                </c:pt>
              </c:numCache>
            </c:numRef>
          </c:val>
          <c:extLst>
            <c:ext xmlns:c16="http://schemas.microsoft.com/office/drawing/2014/chart" uri="{C3380CC4-5D6E-409C-BE32-E72D297353CC}">
              <c16:uniqueId val="{00000002-B663-4963-8042-978E53FFA2BA}"/>
            </c:ext>
          </c:extLst>
        </c:ser>
        <c:ser>
          <c:idx val="3"/>
          <c:order val="3"/>
          <c:tx>
            <c:strRef>
              <c:f>'פרופיל העבירות לפי מחוזות'!$B$13</c:f>
              <c:strCache>
                <c:ptCount val="1"/>
                <c:pt idx="0">
                  <c:v>דרום</c:v>
                </c:pt>
              </c:strCache>
            </c:strRef>
          </c:tx>
          <c:spPr>
            <a:solidFill>
              <a:schemeClr val="accent4"/>
            </a:solidFill>
            <a:ln>
              <a:noFill/>
            </a:ln>
            <a:effectLst/>
          </c:spPr>
          <c:invertIfNegative val="0"/>
          <c:cat>
            <c:multiLvlStrRef>
              <c:f>'פרופיל העבירות לפי מחוזות'!$C$8:$H$9</c:f>
              <c:multiLvlStrCache>
                <c:ptCount val="6"/>
                <c:lvl>
                  <c:pt idx="2">
                    <c:v> עובד ציבור</c:v>
                  </c:pt>
                </c:lvl>
                <c:lvl>
                  <c:pt idx="0">
                    <c:v>אחר</c:v>
                  </c:pt>
                  <c:pt idx="1">
                    <c:v>אלכוהול</c:v>
                  </c:pt>
                  <c:pt idx="2">
                    <c:v>העלבת</c:v>
                  </c:pt>
                  <c:pt idx="3">
                    <c:v>מין</c:v>
                  </c:pt>
                  <c:pt idx="4">
                    <c:v>רכוש</c:v>
                  </c:pt>
                  <c:pt idx="5">
                    <c:v>עבירות גוף</c:v>
                  </c:pt>
                </c:lvl>
              </c:multiLvlStrCache>
            </c:multiLvlStrRef>
          </c:cat>
          <c:val>
            <c:numRef>
              <c:f>'פרופיל העבירות לפי מחוזות'!$C$13:$H$13</c:f>
              <c:numCache>
                <c:formatCode>0.00%</c:formatCode>
                <c:ptCount val="6"/>
                <c:pt idx="0">
                  <c:v>5.5E-2</c:v>
                </c:pt>
                <c:pt idx="1">
                  <c:v>3.5000000000000003E-2</c:v>
                </c:pt>
                <c:pt idx="2">
                  <c:v>6.6000000000000003E-2</c:v>
                </c:pt>
                <c:pt idx="3">
                  <c:v>6.0999999999999999E-2</c:v>
                </c:pt>
                <c:pt idx="4">
                  <c:v>0.19400000000000001</c:v>
                </c:pt>
                <c:pt idx="5">
                  <c:v>0.58899999999999997</c:v>
                </c:pt>
              </c:numCache>
            </c:numRef>
          </c:val>
          <c:extLst>
            <c:ext xmlns:c16="http://schemas.microsoft.com/office/drawing/2014/chart" uri="{C3380CC4-5D6E-409C-BE32-E72D297353CC}">
              <c16:uniqueId val="{00000003-B663-4963-8042-978E53FFA2BA}"/>
            </c:ext>
          </c:extLst>
        </c:ser>
        <c:dLbls>
          <c:showLegendKey val="0"/>
          <c:showVal val="0"/>
          <c:showCatName val="0"/>
          <c:showSerName val="0"/>
          <c:showPercent val="0"/>
          <c:showBubbleSize val="0"/>
        </c:dLbls>
        <c:gapWidth val="219"/>
        <c:overlap val="-27"/>
        <c:axId val="239059160"/>
        <c:axId val="311463432"/>
      </c:barChart>
      <c:catAx>
        <c:axId val="2390591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IL"/>
          </a:p>
        </c:txPr>
        <c:crossAx val="311463432"/>
        <c:crosses val="autoZero"/>
        <c:auto val="1"/>
        <c:lblAlgn val="ctr"/>
        <c:lblOffset val="100"/>
        <c:noMultiLvlLbl val="0"/>
      </c:catAx>
      <c:valAx>
        <c:axId val="31146343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IL"/>
          </a:p>
        </c:txPr>
        <c:crossAx val="239059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932271179318208E-2"/>
          <c:y val="0.16712962962962963"/>
          <c:w val="0.93177494813803263"/>
          <c:h val="0.52674358413531641"/>
        </c:manualLayout>
      </c:layout>
      <c:barChart>
        <c:barDir val="col"/>
        <c:grouping val="clustered"/>
        <c:varyColors val="0"/>
        <c:ser>
          <c:idx val="0"/>
          <c:order val="0"/>
          <c:tx>
            <c:strRef>
              <c:f>'התפלגות נימוקי ההסדר לפי המחוזו'!$D$9</c:f>
              <c:strCache>
                <c:ptCount val="1"/>
                <c:pt idx="0">
                  <c:v>North</c:v>
                </c:pt>
              </c:strCache>
            </c:strRef>
          </c:tx>
          <c:spPr>
            <a:solidFill>
              <a:schemeClr val="accent1"/>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המחוזו'!$D$10:$D$21</c:f>
              <c:numCache>
                <c:formatCode>0.00%</c:formatCode>
                <c:ptCount val="12"/>
                <c:pt idx="0">
                  <c:v>8.1000000000000003E-2</c:v>
                </c:pt>
                <c:pt idx="1">
                  <c:v>0.113</c:v>
                </c:pt>
                <c:pt idx="2">
                  <c:v>3.4000000000000002E-2</c:v>
                </c:pt>
                <c:pt idx="3">
                  <c:v>0.65800000000000003</c:v>
                </c:pt>
                <c:pt idx="4">
                  <c:v>0.26800000000000002</c:v>
                </c:pt>
                <c:pt idx="5">
                  <c:v>0.13300000000000001</c:v>
                </c:pt>
                <c:pt idx="6">
                  <c:v>0.67200000000000004</c:v>
                </c:pt>
                <c:pt idx="7">
                  <c:v>0.23599999999999999</c:v>
                </c:pt>
                <c:pt idx="8">
                  <c:v>9.6000000000000002E-2</c:v>
                </c:pt>
                <c:pt idx="9">
                  <c:v>5.8999999999999997E-2</c:v>
                </c:pt>
                <c:pt idx="10">
                  <c:v>0.313</c:v>
                </c:pt>
                <c:pt idx="11">
                  <c:v>3.9E-2</c:v>
                </c:pt>
              </c:numCache>
            </c:numRef>
          </c:val>
          <c:extLst>
            <c:ext xmlns:c16="http://schemas.microsoft.com/office/drawing/2014/chart" uri="{C3380CC4-5D6E-409C-BE32-E72D297353CC}">
              <c16:uniqueId val="{00000000-4FE6-4A16-9065-D3C60A2F8C67}"/>
            </c:ext>
          </c:extLst>
        </c:ser>
        <c:ser>
          <c:idx val="1"/>
          <c:order val="1"/>
          <c:tx>
            <c:strRef>
              <c:f>'התפלגות נימוקי ההסדר לפי המחוזו'!$E$9</c:f>
              <c:strCache>
                <c:ptCount val="1"/>
                <c:pt idx="0">
                  <c:v>Tel Aviv &amp; Central</c:v>
                </c:pt>
              </c:strCache>
            </c:strRef>
          </c:tx>
          <c:spPr>
            <a:solidFill>
              <a:schemeClr val="accent2"/>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המחוזו'!$E$10:$E$21</c:f>
              <c:numCache>
                <c:formatCode>0.00%</c:formatCode>
                <c:ptCount val="12"/>
                <c:pt idx="0">
                  <c:v>4.7E-2</c:v>
                </c:pt>
                <c:pt idx="1">
                  <c:v>0.154</c:v>
                </c:pt>
                <c:pt idx="2">
                  <c:v>4.7E-2</c:v>
                </c:pt>
                <c:pt idx="3">
                  <c:v>0.624</c:v>
                </c:pt>
                <c:pt idx="4">
                  <c:v>0.20499999999999999</c:v>
                </c:pt>
                <c:pt idx="5">
                  <c:v>0.112</c:v>
                </c:pt>
                <c:pt idx="6">
                  <c:v>0.748</c:v>
                </c:pt>
                <c:pt idx="7">
                  <c:v>0.20100000000000001</c:v>
                </c:pt>
                <c:pt idx="8">
                  <c:v>0.183</c:v>
                </c:pt>
                <c:pt idx="9">
                  <c:v>6.3E-2</c:v>
                </c:pt>
                <c:pt idx="10">
                  <c:v>0.34200000000000003</c:v>
                </c:pt>
                <c:pt idx="11">
                  <c:v>1.7999999999999999E-2</c:v>
                </c:pt>
              </c:numCache>
            </c:numRef>
          </c:val>
          <c:extLst>
            <c:ext xmlns:c16="http://schemas.microsoft.com/office/drawing/2014/chart" uri="{C3380CC4-5D6E-409C-BE32-E72D297353CC}">
              <c16:uniqueId val="{00000001-4FE6-4A16-9065-D3C60A2F8C67}"/>
            </c:ext>
          </c:extLst>
        </c:ser>
        <c:ser>
          <c:idx val="2"/>
          <c:order val="2"/>
          <c:tx>
            <c:strRef>
              <c:f>'התפלגות נימוקי ההסדר לפי המחוזו'!$F$9</c:f>
              <c:strCache>
                <c:ptCount val="1"/>
                <c:pt idx="0">
                  <c:v>Jerusalem</c:v>
                </c:pt>
              </c:strCache>
            </c:strRef>
          </c:tx>
          <c:spPr>
            <a:solidFill>
              <a:schemeClr val="accent3"/>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המחוזו'!$F$10:$F$21</c:f>
              <c:numCache>
                <c:formatCode>0.00%</c:formatCode>
                <c:ptCount val="12"/>
                <c:pt idx="0">
                  <c:v>8.2000000000000003E-2</c:v>
                </c:pt>
                <c:pt idx="1">
                  <c:v>0.1</c:v>
                </c:pt>
                <c:pt idx="2">
                  <c:v>6.0000000000000001E-3</c:v>
                </c:pt>
                <c:pt idx="3">
                  <c:v>0.61199999999999999</c:v>
                </c:pt>
                <c:pt idx="4">
                  <c:v>0.121</c:v>
                </c:pt>
                <c:pt idx="5">
                  <c:v>4.2000000000000003E-2</c:v>
                </c:pt>
                <c:pt idx="6">
                  <c:v>0.65800000000000003</c:v>
                </c:pt>
                <c:pt idx="7">
                  <c:v>0.245</c:v>
                </c:pt>
                <c:pt idx="8">
                  <c:v>9.0999999999999998E-2</c:v>
                </c:pt>
                <c:pt idx="9">
                  <c:v>2.1000000000000001E-2</c:v>
                </c:pt>
                <c:pt idx="10">
                  <c:v>0.27</c:v>
                </c:pt>
                <c:pt idx="11">
                  <c:v>3.5999999999999997E-2</c:v>
                </c:pt>
              </c:numCache>
            </c:numRef>
          </c:val>
          <c:extLst>
            <c:ext xmlns:c16="http://schemas.microsoft.com/office/drawing/2014/chart" uri="{C3380CC4-5D6E-409C-BE32-E72D297353CC}">
              <c16:uniqueId val="{00000002-4FE6-4A16-9065-D3C60A2F8C67}"/>
            </c:ext>
          </c:extLst>
        </c:ser>
        <c:ser>
          <c:idx val="3"/>
          <c:order val="3"/>
          <c:tx>
            <c:strRef>
              <c:f>'התפלגות נימוקי ההסדר לפי המחוזו'!$G$9</c:f>
              <c:strCache>
                <c:ptCount val="1"/>
                <c:pt idx="0">
                  <c:v>South</c:v>
                </c:pt>
              </c:strCache>
            </c:strRef>
          </c:tx>
          <c:spPr>
            <a:solidFill>
              <a:schemeClr val="accent4"/>
            </a:solidFill>
            <a:ln>
              <a:noFill/>
            </a:ln>
            <a:effectLst/>
          </c:spPr>
          <c:invertIfNegative val="0"/>
          <c:cat>
            <c:strRef>
              <c:f>'התפלגות נימוקי ההסדר לפי המחוזו'!$C$10:$C$21</c:f>
              <c:strCache>
                <c:ptCount val="12"/>
                <c:pt idx="0">
                  <c:v>No damage caused</c:v>
                </c:pt>
                <c:pt idx="1">
                  <c:v>Age</c:v>
                </c:pt>
                <c:pt idx="2">
                  <c:v>Time elapsed</c:v>
                </c:pt>
                <c:pt idx="3">
                  <c:v>Expression of remorse</c:v>
                </c:pt>
                <c:pt idx="4">
                  <c:v>Circumstances of offense</c:v>
                </c:pt>
                <c:pt idx="5">
                  <c:v>Severity of offense</c:v>
                </c:pt>
                <c:pt idx="6">
                  <c:v>No criminal record</c:v>
                </c:pt>
                <c:pt idx="7">
                  <c:v>Difficult financial situation</c:v>
                </c:pt>
                <c:pt idx="8">
                  <c:v>Victim's consent</c:v>
                </c:pt>
                <c:pt idx="9">
                  <c:v>Suspect's collaboration</c:v>
                </c:pt>
                <c:pt idx="10">
                  <c:v>Suspect's personal circumstances</c:v>
                </c:pt>
                <c:pt idx="11">
                  <c:v>Other</c:v>
                </c:pt>
              </c:strCache>
            </c:strRef>
          </c:cat>
          <c:val>
            <c:numRef>
              <c:f>'התפלגות נימוקי ההסדר לפי המחוזו'!$G$10:$G$21</c:f>
              <c:numCache>
                <c:formatCode>0.00%</c:formatCode>
                <c:ptCount val="12"/>
                <c:pt idx="0">
                  <c:v>2.3E-2</c:v>
                </c:pt>
                <c:pt idx="1">
                  <c:v>2.3E-2</c:v>
                </c:pt>
                <c:pt idx="2">
                  <c:v>1.0999999999999999E-2</c:v>
                </c:pt>
                <c:pt idx="3">
                  <c:v>0.184</c:v>
                </c:pt>
                <c:pt idx="4">
                  <c:v>5.1999999999999998E-2</c:v>
                </c:pt>
                <c:pt idx="5">
                  <c:v>0.126</c:v>
                </c:pt>
                <c:pt idx="6">
                  <c:v>0.78400000000000003</c:v>
                </c:pt>
                <c:pt idx="7">
                  <c:v>9.8000000000000004E-2</c:v>
                </c:pt>
                <c:pt idx="8">
                  <c:v>0.14899999999999999</c:v>
                </c:pt>
                <c:pt idx="9">
                  <c:v>9.1999999999999998E-2</c:v>
                </c:pt>
                <c:pt idx="10">
                  <c:v>0.25600000000000001</c:v>
                </c:pt>
                <c:pt idx="11">
                  <c:v>1.0999999999999999E-2</c:v>
                </c:pt>
              </c:numCache>
            </c:numRef>
          </c:val>
          <c:extLst>
            <c:ext xmlns:c16="http://schemas.microsoft.com/office/drawing/2014/chart" uri="{C3380CC4-5D6E-409C-BE32-E72D297353CC}">
              <c16:uniqueId val="{00000003-4FE6-4A16-9065-D3C60A2F8C67}"/>
            </c:ext>
          </c:extLst>
        </c:ser>
        <c:dLbls>
          <c:showLegendKey val="0"/>
          <c:showVal val="0"/>
          <c:showCatName val="0"/>
          <c:showSerName val="0"/>
          <c:showPercent val="0"/>
          <c:showBubbleSize val="0"/>
        </c:dLbls>
        <c:gapWidth val="219"/>
        <c:overlap val="-27"/>
        <c:axId val="239521984"/>
        <c:axId val="239522368"/>
      </c:barChart>
      <c:catAx>
        <c:axId val="23952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IL"/>
          </a:p>
        </c:txPr>
        <c:crossAx val="239522368"/>
        <c:crosses val="autoZero"/>
        <c:auto val="1"/>
        <c:lblAlgn val="ctr"/>
        <c:lblOffset val="100"/>
        <c:noMultiLvlLbl val="0"/>
      </c:catAx>
      <c:valAx>
        <c:axId val="2395223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IL"/>
          </a:p>
        </c:txPr>
        <c:crossAx val="239521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IL"/>
        </a:p>
      </c:txPr>
    </c:legend>
    <c:plotVisOnly val="1"/>
    <c:dispBlanksAs val="gap"/>
    <c:showDLblsOverMax val="0"/>
  </c:chart>
  <c:spPr>
    <a:noFill/>
    <a:ln>
      <a:noFill/>
    </a:ln>
    <a:effectLst/>
  </c:spPr>
  <c:txPr>
    <a:bodyPr/>
    <a:lstStyle/>
    <a:p>
      <a:pPr>
        <a:defRPr/>
      </a:pPr>
      <a:endParaRPr lang="en-IL"/>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גיליון3!$D$7</c:f>
              <c:strCache>
                <c:ptCount val="1"/>
                <c:pt idx="0">
                  <c:v>North</c:v>
                </c:pt>
              </c:strCache>
            </c:strRef>
          </c:tx>
          <c:spPr>
            <a:solidFill>
              <a:schemeClr val="accent1"/>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גיליון3!$D$8:$D$15</c:f>
              <c:numCache>
                <c:formatCode>0.00%</c:formatCode>
                <c:ptCount val="8"/>
                <c:pt idx="0">
                  <c:v>8.1000000000000003E-2</c:v>
                </c:pt>
                <c:pt idx="1">
                  <c:v>0.90600000000000003</c:v>
                </c:pt>
                <c:pt idx="2">
                  <c:v>0.91600000000000004</c:v>
                </c:pt>
                <c:pt idx="3">
                  <c:v>0.249</c:v>
                </c:pt>
                <c:pt idx="4">
                  <c:v>0.03</c:v>
                </c:pt>
                <c:pt idx="5">
                  <c:v>0.03</c:v>
                </c:pt>
                <c:pt idx="6">
                  <c:v>0.03</c:v>
                </c:pt>
                <c:pt idx="7">
                  <c:v>7.0000000000000001E-3</c:v>
                </c:pt>
              </c:numCache>
            </c:numRef>
          </c:val>
          <c:extLst>
            <c:ext xmlns:c16="http://schemas.microsoft.com/office/drawing/2014/chart" uri="{C3380CC4-5D6E-409C-BE32-E72D297353CC}">
              <c16:uniqueId val="{00000000-1768-4352-BD57-F986375573AB}"/>
            </c:ext>
          </c:extLst>
        </c:ser>
        <c:ser>
          <c:idx val="1"/>
          <c:order val="1"/>
          <c:tx>
            <c:strRef>
              <c:f>גיליון3!$E$7</c:f>
              <c:strCache>
                <c:ptCount val="1"/>
                <c:pt idx="0">
                  <c:v>Tel Aviv &amp; Central</c:v>
                </c:pt>
              </c:strCache>
            </c:strRef>
          </c:tx>
          <c:spPr>
            <a:solidFill>
              <a:schemeClr val="accent2"/>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גיליון3!$E$8:$E$15</c:f>
              <c:numCache>
                <c:formatCode>0.00%</c:formatCode>
                <c:ptCount val="8"/>
                <c:pt idx="0">
                  <c:v>0.14299999999999999</c:v>
                </c:pt>
                <c:pt idx="1">
                  <c:v>0.82299999999999995</c:v>
                </c:pt>
                <c:pt idx="2">
                  <c:v>0.83299999999999996</c:v>
                </c:pt>
                <c:pt idx="3">
                  <c:v>0.316</c:v>
                </c:pt>
                <c:pt idx="4">
                  <c:v>5.6000000000000001E-2</c:v>
                </c:pt>
                <c:pt idx="5">
                  <c:v>8.0000000000000002E-3</c:v>
                </c:pt>
                <c:pt idx="6">
                  <c:v>6.0999999999999999E-2</c:v>
                </c:pt>
                <c:pt idx="7">
                  <c:v>6.0000000000000001E-3</c:v>
                </c:pt>
              </c:numCache>
            </c:numRef>
          </c:val>
          <c:extLst>
            <c:ext xmlns:c16="http://schemas.microsoft.com/office/drawing/2014/chart" uri="{C3380CC4-5D6E-409C-BE32-E72D297353CC}">
              <c16:uniqueId val="{00000001-1768-4352-BD57-F986375573AB}"/>
            </c:ext>
          </c:extLst>
        </c:ser>
        <c:ser>
          <c:idx val="2"/>
          <c:order val="2"/>
          <c:tx>
            <c:strRef>
              <c:f>גיליון3!$F$7</c:f>
              <c:strCache>
                <c:ptCount val="1"/>
                <c:pt idx="0">
                  <c:v>Jerusalem</c:v>
                </c:pt>
              </c:strCache>
            </c:strRef>
          </c:tx>
          <c:spPr>
            <a:solidFill>
              <a:schemeClr val="accent3"/>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גיליון3!$F$8:$F$15</c:f>
              <c:numCache>
                <c:formatCode>0.00%</c:formatCode>
                <c:ptCount val="8"/>
                <c:pt idx="0">
                  <c:v>4.8000000000000001E-2</c:v>
                </c:pt>
                <c:pt idx="1">
                  <c:v>0.91500000000000004</c:v>
                </c:pt>
                <c:pt idx="2">
                  <c:v>0.873</c:v>
                </c:pt>
                <c:pt idx="3">
                  <c:v>0.19700000000000001</c:v>
                </c:pt>
                <c:pt idx="4">
                  <c:v>8.9999999999999993E-3</c:v>
                </c:pt>
                <c:pt idx="5">
                  <c:v>0</c:v>
                </c:pt>
                <c:pt idx="6">
                  <c:v>2.1000000000000001E-2</c:v>
                </c:pt>
                <c:pt idx="7">
                  <c:v>0</c:v>
                </c:pt>
              </c:numCache>
            </c:numRef>
          </c:val>
          <c:extLst>
            <c:ext xmlns:c16="http://schemas.microsoft.com/office/drawing/2014/chart" uri="{C3380CC4-5D6E-409C-BE32-E72D297353CC}">
              <c16:uniqueId val="{00000002-1768-4352-BD57-F986375573AB}"/>
            </c:ext>
          </c:extLst>
        </c:ser>
        <c:ser>
          <c:idx val="3"/>
          <c:order val="3"/>
          <c:tx>
            <c:strRef>
              <c:f>גיליון3!$G$7</c:f>
              <c:strCache>
                <c:ptCount val="1"/>
                <c:pt idx="0">
                  <c:v>South</c:v>
                </c:pt>
              </c:strCache>
            </c:strRef>
          </c:tx>
          <c:spPr>
            <a:solidFill>
              <a:schemeClr val="accent4"/>
            </a:solidFill>
            <a:ln>
              <a:noFill/>
            </a:ln>
            <a:effectLst/>
          </c:spPr>
          <c:invertIfNegative val="0"/>
          <c:cat>
            <c:strRef>
              <c:f>גיליון3!$C$8:$C$15</c:f>
              <c:strCache>
                <c:ptCount val="8"/>
                <c:pt idx="0">
                  <c:v>Letter of apology</c:v>
                </c:pt>
                <c:pt idx="1">
                  <c:v>Commitment to avoid offenses</c:v>
                </c:pt>
                <c:pt idx="2">
                  <c:v>Fine</c:v>
                </c:pt>
                <c:pt idx="3">
                  <c:v>Compensation</c:v>
                </c:pt>
                <c:pt idx="4">
                  <c:v>Volunteering only</c:v>
                </c:pt>
                <c:pt idx="5">
                  <c:v>Destruction of items</c:v>
                </c:pt>
                <c:pt idx="6">
                  <c:v>Therapy (workshop)</c:v>
                </c:pt>
                <c:pt idx="7">
                  <c:v>Disciplinary punishment</c:v>
                </c:pt>
              </c:strCache>
            </c:strRef>
          </c:cat>
          <c:val>
            <c:numRef>
              <c:f>גיליון3!$G$8:$G$15</c:f>
              <c:numCache>
                <c:formatCode>0.00%</c:formatCode>
                <c:ptCount val="8"/>
                <c:pt idx="0">
                  <c:v>8.8999999999999996E-2</c:v>
                </c:pt>
                <c:pt idx="1">
                  <c:v>0.82799999999999996</c:v>
                </c:pt>
                <c:pt idx="2">
                  <c:v>0.75</c:v>
                </c:pt>
                <c:pt idx="3">
                  <c:v>0.25</c:v>
                </c:pt>
                <c:pt idx="4">
                  <c:v>2.3E-2</c:v>
                </c:pt>
                <c:pt idx="5">
                  <c:v>3.2000000000000001E-2</c:v>
                </c:pt>
                <c:pt idx="6">
                  <c:v>0.04</c:v>
                </c:pt>
                <c:pt idx="7">
                  <c:v>0</c:v>
                </c:pt>
              </c:numCache>
            </c:numRef>
          </c:val>
          <c:extLst>
            <c:ext xmlns:c16="http://schemas.microsoft.com/office/drawing/2014/chart" uri="{C3380CC4-5D6E-409C-BE32-E72D297353CC}">
              <c16:uniqueId val="{00000003-1768-4352-BD57-F986375573AB}"/>
            </c:ext>
          </c:extLst>
        </c:ser>
        <c:dLbls>
          <c:showLegendKey val="0"/>
          <c:showVal val="0"/>
          <c:showCatName val="0"/>
          <c:showSerName val="0"/>
          <c:showPercent val="0"/>
          <c:showBubbleSize val="0"/>
        </c:dLbls>
        <c:gapWidth val="219"/>
        <c:overlap val="-27"/>
        <c:axId val="239660640"/>
        <c:axId val="239865048"/>
      </c:barChart>
      <c:catAx>
        <c:axId val="239660640"/>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IL"/>
          </a:p>
        </c:txPr>
        <c:crossAx val="239865048"/>
        <c:crosses val="autoZero"/>
        <c:auto val="1"/>
        <c:lblAlgn val="ctr"/>
        <c:lblOffset val="100"/>
        <c:noMultiLvlLbl val="0"/>
      </c:catAx>
      <c:valAx>
        <c:axId val="239865048"/>
        <c:scaling>
          <c:orientation val="minMax"/>
        </c:scaling>
        <c:delete val="0"/>
        <c:axPos val="r"/>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IL"/>
          </a:p>
        </c:txPr>
        <c:crossAx val="239660640"/>
        <c:crosses val="autoZero"/>
        <c:crossBetween val="between"/>
      </c:valAx>
      <c:spPr>
        <a:noFill/>
        <a:ln>
          <a:noFill/>
        </a:ln>
        <a:effectLst/>
      </c:spPr>
    </c:plotArea>
    <c:legend>
      <c:legendPos val="b"/>
      <c:layout>
        <c:manualLayout>
          <c:xMode val="edge"/>
          <c:yMode val="edge"/>
          <c:x val="0"/>
          <c:y val="0.91653536098718225"/>
          <c:w val="1"/>
          <c:h val="8.346463901281771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846497BE-9758-4FA8-8E51-6603889650E9}" type="datetimeFigureOut">
              <a:rPr lang="en-US" smtClean="0"/>
              <a:t>6/26/2023</a:t>
            </a:fld>
            <a:endParaRPr lang="en-US"/>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81632DAC-6C27-47A4-8C3E-1EF19B7AB4BB}" type="slidenum">
              <a:rPr lang="en-US" smtClean="0"/>
              <a:t>‹#›</a:t>
            </a:fld>
            <a:endParaRPr lang="en-US"/>
          </a:p>
        </p:txBody>
      </p:sp>
    </p:spTree>
    <p:extLst>
      <p:ext uri="{BB962C8B-B14F-4D97-AF65-F5344CB8AC3E}">
        <p14:creationId xmlns:p14="http://schemas.microsoft.com/office/powerpoint/2010/main" val="1315642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1867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Date Placeholder 2"/>
          <p:cNvSpPr>
            <a:spLocks noGrp="1"/>
          </p:cNvSpPr>
          <p:nvPr>
            <p:ph type="dt" sz="half" idx="10"/>
          </p:nvPr>
        </p:nvSpPr>
        <p:spPr/>
        <p:txBody>
          <a:bodyPr/>
          <a:lstStyle/>
          <a:p>
            <a:fld id="{841BB0D2-8DBA-4CC4-87B1-8DCC2E976B05}" type="datetimeFigureOut">
              <a:rPr lang="en-US" smtClean="0"/>
              <a:t>6/26/2023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66465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72358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rt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l" rtl="0"/>
            <a:r>
              <a:rPr lang="en-US" sz="8000" dirty="0">
                <a:solidFill>
                  <a:schemeClr val="tx1"/>
                </a:solidFill>
                <a:effectLst/>
              </a:rPr>
              <a:t>”</a:t>
            </a:r>
          </a:p>
        </p:txBody>
      </p:sp>
    </p:spTree>
    <p:extLst>
      <p:ext uri="{BB962C8B-B14F-4D97-AF65-F5344CB8AC3E}">
        <p14:creationId xmlns:p14="http://schemas.microsoft.com/office/powerpoint/2010/main" val="585455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576413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a:t>לחץ כדי לערוך סגנונות טקסט של תבנית בסיס</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rt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l" rtl="0"/>
            <a:r>
              <a:rPr lang="en-US" sz="8000" dirty="0">
                <a:solidFill>
                  <a:schemeClr val="tx1"/>
                </a:solidFill>
                <a:effectLst/>
              </a:rPr>
              <a:t>”</a:t>
            </a:r>
          </a:p>
        </p:txBody>
      </p:sp>
    </p:spTree>
    <p:extLst>
      <p:ext uri="{BB962C8B-B14F-4D97-AF65-F5344CB8AC3E}">
        <p14:creationId xmlns:p14="http://schemas.microsoft.com/office/powerpoint/2010/main" val="2967222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e-IL"/>
              <a:t>לחץ כדי לערוך סגנונות טקסט של תבנית בסיס</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290032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410143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949631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13491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841BB0D2-8DBA-4CC4-87B1-8DCC2E976B05}"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001457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841BB0D2-8DBA-4CC4-87B1-8DCC2E976B05}"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25046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841BB0D2-8DBA-4CC4-87B1-8DCC2E976B05}" type="datetimeFigureOut">
              <a:rPr lang="en-US" smtClean="0"/>
              <a:t>6/26/2023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294721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841BB0D2-8DBA-4CC4-87B1-8DCC2E976B05}" type="datetimeFigureOut">
              <a:rPr lang="en-US" smtClean="0"/>
              <a:t>6/26/2023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57614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BB0D2-8DBA-4CC4-87B1-8DCC2E976B05}" type="datetimeFigureOut">
              <a:rPr lang="en-US" smtClean="0"/>
              <a:t>6/26/2023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83577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841BB0D2-8DBA-4CC4-87B1-8DCC2E976B05}"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1408476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e-IL"/>
              <a:t>לחץ כדי לערוך סגנון כותרת של תבנית בסיס</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841BB0D2-8DBA-4CC4-87B1-8DCC2E976B05}"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0B7A9-EFE6-4924-B573-F0D3800798F8}" type="slidenum">
              <a:rPr lang="en-US" smtClean="0"/>
              <a:t>‹#›</a:t>
            </a:fld>
            <a:endParaRPr lang="en-US"/>
          </a:p>
        </p:txBody>
      </p:sp>
    </p:spTree>
    <p:extLst>
      <p:ext uri="{BB962C8B-B14F-4D97-AF65-F5344CB8AC3E}">
        <p14:creationId xmlns:p14="http://schemas.microsoft.com/office/powerpoint/2010/main" val="3101006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41BB0D2-8DBA-4CC4-87B1-8DCC2E976B05}" type="datetimeFigureOut">
              <a:rPr lang="en-US" smtClean="0"/>
              <a:t>6/26/2023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CD0B7A9-EFE6-4924-B573-F0D3800798F8}" type="slidenum">
              <a:rPr lang="en-US" smtClean="0"/>
              <a:t>‹#›</a:t>
            </a:fld>
            <a:endParaRPr lang="en-US"/>
          </a:p>
        </p:txBody>
      </p:sp>
    </p:spTree>
    <p:extLst>
      <p:ext uri="{BB962C8B-B14F-4D97-AF65-F5344CB8AC3E}">
        <p14:creationId xmlns:p14="http://schemas.microsoft.com/office/powerpoint/2010/main" val="25664604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7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1" name="מלבן 10">
            <a:extLst>
              <a:ext uri="{FF2B5EF4-FFF2-40B4-BE49-F238E27FC236}">
                <a16:creationId xmlns:a16="http://schemas.microsoft.com/office/drawing/2014/main" id="{382A7C05-F2F6-4933-BA8A-1BBB3460960E}"/>
              </a:ext>
            </a:extLst>
          </p:cNvPr>
          <p:cNvSpPr/>
          <p:nvPr/>
        </p:nvSpPr>
        <p:spPr>
          <a:xfrm>
            <a:off x="1163955" y="616972"/>
            <a:ext cx="9864090" cy="1323439"/>
          </a:xfrm>
          <a:prstGeom prst="rect">
            <a:avLst/>
          </a:prstGeom>
          <a:noFill/>
          <a:ln>
            <a:noFill/>
          </a:ln>
        </p:spPr>
        <p:txBody>
          <a:bodyPr wrap="square" lIns="91440" tIns="45720" rIns="91440" bIns="45720">
            <a:spAutoFit/>
          </a:bodyPr>
          <a:lstStyle/>
          <a:p>
            <a:pPr algn="ctr" rtl="0"/>
            <a:r>
              <a:rPr lang="en-US" sz="4000" b="1"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Conditional Settlements in Criminal Law:</a:t>
            </a:r>
          </a:p>
          <a:p>
            <a:pPr algn="ctr" rtl="0"/>
            <a:r>
              <a:rPr lang="en-US" sz="4000" b="1"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Between Center and Periphery</a:t>
            </a:r>
          </a:p>
        </p:txBody>
      </p:sp>
      <p:sp>
        <p:nvSpPr>
          <p:cNvPr id="5" name="TextBox 4"/>
          <p:cNvSpPr txBox="1"/>
          <p:nvPr/>
        </p:nvSpPr>
        <p:spPr>
          <a:xfrm>
            <a:off x="1899808" y="4289857"/>
            <a:ext cx="7877908" cy="1815882"/>
          </a:xfrm>
          <a:prstGeom prst="rect">
            <a:avLst/>
          </a:prstGeom>
          <a:noFill/>
        </p:spPr>
        <p:txBody>
          <a:bodyPr wrap="square" rtlCol="0">
            <a:spAutoFit/>
          </a:bodyPr>
          <a:lstStyle/>
          <a:p>
            <a:pPr algn="ctr" rtl="0"/>
            <a:r>
              <a:rPr lang="en-US" sz="2800" b="1" dirty="0">
                <a:solidFill>
                  <a:schemeClr val="bg1"/>
                </a:solidFill>
              </a:rPr>
              <a:t>Prof. Efrat Shoham</a:t>
            </a:r>
          </a:p>
          <a:p>
            <a:pPr algn="ctr" rtl="0"/>
            <a:r>
              <a:rPr lang="en-US" sz="2800" b="1" dirty="0">
                <a:solidFill>
                  <a:schemeClr val="bg1"/>
                </a:solidFill>
              </a:rPr>
              <a:t>And Dr. Eitan Nicotra</a:t>
            </a:r>
          </a:p>
          <a:p>
            <a:pPr algn="ctr" rtl="0"/>
            <a:r>
              <a:rPr lang="en-US" sz="2800" b="1" dirty="0">
                <a:solidFill>
                  <a:schemeClr val="bg1"/>
                </a:solidFill>
              </a:rPr>
              <a:t>Ashkelon Academic College</a:t>
            </a:r>
          </a:p>
          <a:p>
            <a:pPr algn="ctr" rtl="0"/>
            <a:endParaRPr lang="en-US" sz="2800" b="1" dirty="0">
              <a:solidFill>
                <a:srgbClr val="3A3A3A"/>
              </a:solidFill>
              <a:cs typeface="+mj-cs"/>
            </a:endParaRPr>
          </a:p>
        </p:txBody>
      </p:sp>
    </p:spTree>
    <p:extLst>
      <p:ext uri="{BB962C8B-B14F-4D97-AF65-F5344CB8AC3E}">
        <p14:creationId xmlns:p14="http://schemas.microsoft.com/office/powerpoint/2010/main" val="3982540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51000">
              <a:schemeClr val="bg2">
                <a:tint val="97000"/>
                <a:hueMod val="92000"/>
                <a:satMod val="169000"/>
                <a:lumMod val="164000"/>
              </a:schemeClr>
            </a:gs>
            <a:gs pos="97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928468" y="14314"/>
            <a:ext cx="2242186"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110272" y="685908"/>
            <a:ext cx="5319163" cy="738664"/>
          </a:xfrm>
          <a:prstGeom prst="rect">
            <a:avLst/>
          </a:prstGeom>
          <a:noFill/>
        </p:spPr>
        <p:txBody>
          <a:bodyPr wrap="square" rtlCol="1">
            <a:spAutoFit/>
          </a:bodyPr>
          <a:lstStyle/>
          <a:p>
            <a:pPr algn="ctr" rtl="0"/>
            <a:r>
              <a:rPr lang="en-US" sz="2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terms of the settlements by District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6" name="תיבת טקסט 5">
            <a:extLst>
              <a:ext uri="{FF2B5EF4-FFF2-40B4-BE49-F238E27FC236}">
                <a16:creationId xmlns:a16="http://schemas.microsoft.com/office/drawing/2014/main" id="{80082329-9421-F5B0-AC03-F42CDF2DC9CE}"/>
              </a:ext>
            </a:extLst>
          </p:cNvPr>
          <p:cNvSpPr txBox="1"/>
          <p:nvPr/>
        </p:nvSpPr>
        <p:spPr>
          <a:xfrm>
            <a:off x="0" y="1180698"/>
            <a:ext cx="7610621" cy="3211135"/>
          </a:xfrm>
          <a:prstGeom prst="rect">
            <a:avLst/>
          </a:prstGeom>
          <a:noFill/>
        </p:spPr>
        <p:txBody>
          <a:bodyPr wrap="square" rtlCol="1">
            <a:spAutoFit/>
          </a:bodyPr>
          <a:lstStyle/>
          <a:p>
            <a:pPr algn="just" rtl="0">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As to the terms of the settlements, here too a similar trend of lack of uniformity between districts can be noted.</a:t>
            </a:r>
          </a:p>
          <a:p>
            <a:pPr algn="just" rtl="0">
              <a:spcAft>
                <a:spcPts val="800"/>
              </a:spcAft>
            </a:pP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most conditions included in the settlements a significant relationship was found between the selected condition and the different districts:</a:t>
            </a:r>
          </a:p>
          <a:p>
            <a:pPr algn="just" rtl="0">
              <a:spcAft>
                <a:spcPts val="800"/>
              </a:spcAft>
            </a:pPr>
            <a:r>
              <a:rPr lang="en-US" sz="16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Payment of compensation </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 prominent gap was found, with this condition appearing in about a third of the settlements made at the Tel Aviv and Central district as opposed to only  19.7% of all settlements made at the Jerusalem district. </a:t>
            </a:r>
          </a:p>
          <a:p>
            <a:pPr algn="just" rtl="0">
              <a:spcAft>
                <a:spcPts val="800"/>
              </a:spcAft>
            </a:pPr>
            <a:r>
              <a:rPr lang="en-US" sz="1600" b="1" u="sng" dirty="0">
                <a:solidFill>
                  <a:schemeClr val="bg1"/>
                </a:solidFill>
                <a:latin typeface="Calibri" panose="020F0502020204030204" pitchFamily="34" charset="0"/>
                <a:ea typeface="Calibri" panose="020F0502020204030204" pitchFamily="34" charset="0"/>
                <a:cs typeface="Calibri" panose="020F0502020204030204" pitchFamily="34" charset="0"/>
              </a:rPr>
              <a:t>Avoidance </a:t>
            </a:r>
            <a:r>
              <a:rPr lang="en-US" sz="16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of recurring offense</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appears at a high frequency in the North and Jerusalem districts and less so in the Tel Aviv and Central and in the South district</a:t>
            </a:r>
          </a:p>
          <a:p>
            <a:pPr algn="just" rtl="0">
              <a:spcAft>
                <a:spcPts val="800"/>
              </a:spcAft>
            </a:pPr>
            <a:r>
              <a:rPr lang="en-US" sz="16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Letter of apology </a:t>
            </a:r>
            <a:r>
              <a:rPr lang="en-US" sz="16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appears at the highest frequency in the Tel Aviv and Central district (14.3%) and the lowest at the Jerusalem district (4.8%).  </a:t>
            </a:r>
          </a:p>
        </p:txBody>
      </p:sp>
      <p:graphicFrame>
        <p:nvGraphicFramePr>
          <p:cNvPr id="8" name="תרשים 7">
            <a:extLst>
              <a:ext uri="{FF2B5EF4-FFF2-40B4-BE49-F238E27FC236}">
                <a16:creationId xmlns:a16="http://schemas.microsoft.com/office/drawing/2014/main" id="{C67767AA-12CB-D816-AA20-29F62362849B}"/>
              </a:ext>
            </a:extLst>
          </p:cNvPr>
          <p:cNvGraphicFramePr>
            <a:graphicFrameLocks/>
          </p:cNvGraphicFramePr>
          <p:nvPr>
            <p:extLst>
              <p:ext uri="{D42A27DB-BD31-4B8C-83A1-F6EECF244321}">
                <p14:modId xmlns:p14="http://schemas.microsoft.com/office/powerpoint/2010/main" val="3398794507"/>
              </p:ext>
            </p:extLst>
          </p:nvPr>
        </p:nvGraphicFramePr>
        <p:xfrm>
          <a:off x="6600825" y="1296616"/>
          <a:ext cx="5516147" cy="48898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6078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4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38327" y="27927"/>
            <a:ext cx="3602737"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2484522" y="816190"/>
            <a:ext cx="6800591" cy="1107996"/>
          </a:xfrm>
          <a:prstGeom prst="rect">
            <a:avLst/>
          </a:prstGeom>
          <a:noFill/>
        </p:spPr>
        <p:txBody>
          <a:bodyPr wrap="square" rtlCol="1">
            <a:spAutoFit/>
          </a:bodyPr>
          <a:lstStyle/>
          <a:p>
            <a:pPr algn="ctr" rtl="0"/>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Sums of compensation to victim by district, in NIS (State Attorney’s office and Police)</a:t>
            </a: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12" name="מלבן 11">
            <a:extLst>
              <a:ext uri="{FF2B5EF4-FFF2-40B4-BE49-F238E27FC236}">
                <a16:creationId xmlns:a16="http://schemas.microsoft.com/office/drawing/2014/main" id="{C8D9BD08-1572-430C-8858-6A77041C1D7C}"/>
              </a:ext>
            </a:extLst>
          </p:cNvPr>
          <p:cNvSpPr/>
          <p:nvPr/>
        </p:nvSpPr>
        <p:spPr>
          <a:xfrm>
            <a:off x="8515774" y="6111671"/>
            <a:ext cx="3557715" cy="646331"/>
          </a:xfrm>
          <a:prstGeom prst="rect">
            <a:avLst/>
          </a:prstGeom>
          <a:noFill/>
        </p:spPr>
        <p:txBody>
          <a:bodyPr wrap="square" lIns="91440" tIns="45720" rIns="91440" bIns="45720">
            <a:spAutoFit/>
          </a:bodyPr>
          <a:lstStyle/>
          <a:p>
            <a:pPr algn="ctr" rtl="0"/>
            <a:r>
              <a:rPr lang="en-US"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Conditional settlements - Nicotra and Shoham</a:t>
            </a:r>
            <a:endParaRPr lang="en-US"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 name="טבלה 1"/>
          <p:cNvGraphicFramePr>
            <a:graphicFrameLocks noGrp="1"/>
          </p:cNvGraphicFramePr>
          <p:nvPr>
            <p:extLst>
              <p:ext uri="{D42A27DB-BD31-4B8C-83A1-F6EECF244321}">
                <p14:modId xmlns:p14="http://schemas.microsoft.com/office/powerpoint/2010/main" val="2422920187"/>
              </p:ext>
            </p:extLst>
          </p:nvPr>
        </p:nvGraphicFramePr>
        <p:xfrm>
          <a:off x="103932" y="2018843"/>
          <a:ext cx="5489910" cy="2823112"/>
        </p:xfrm>
        <a:graphic>
          <a:graphicData uri="http://schemas.openxmlformats.org/drawingml/2006/table">
            <a:tbl>
              <a:tblPr firstRow="1" bandRow="1">
                <a:tableStyleId>{5C22544A-7EE6-4342-B048-85BDC9FD1C3A}</a:tableStyleId>
              </a:tblPr>
              <a:tblGrid>
                <a:gridCol w="1346187">
                  <a:extLst>
                    <a:ext uri="{9D8B030D-6E8A-4147-A177-3AD203B41FA5}">
                      <a16:colId xmlns:a16="http://schemas.microsoft.com/office/drawing/2014/main" val="20000"/>
                    </a:ext>
                  </a:extLst>
                </a:gridCol>
                <a:gridCol w="1293440">
                  <a:extLst>
                    <a:ext uri="{9D8B030D-6E8A-4147-A177-3AD203B41FA5}">
                      <a16:colId xmlns:a16="http://schemas.microsoft.com/office/drawing/2014/main" val="1038180188"/>
                    </a:ext>
                  </a:extLst>
                </a:gridCol>
                <a:gridCol w="777823">
                  <a:extLst>
                    <a:ext uri="{9D8B030D-6E8A-4147-A177-3AD203B41FA5}">
                      <a16:colId xmlns:a16="http://schemas.microsoft.com/office/drawing/2014/main" val="2236077599"/>
                    </a:ext>
                  </a:extLst>
                </a:gridCol>
                <a:gridCol w="1036230">
                  <a:extLst>
                    <a:ext uri="{9D8B030D-6E8A-4147-A177-3AD203B41FA5}">
                      <a16:colId xmlns:a16="http://schemas.microsoft.com/office/drawing/2014/main" val="220229014"/>
                    </a:ext>
                  </a:extLst>
                </a:gridCol>
                <a:gridCol w="1036230">
                  <a:extLst>
                    <a:ext uri="{9D8B030D-6E8A-4147-A177-3AD203B41FA5}">
                      <a16:colId xmlns:a16="http://schemas.microsoft.com/office/drawing/2014/main" val="20001"/>
                    </a:ext>
                  </a:extLst>
                </a:gridCol>
              </a:tblGrid>
              <a:tr h="683209">
                <a:tc>
                  <a:txBody>
                    <a:bodyPr/>
                    <a:lstStyle/>
                    <a:p>
                      <a:pPr algn="l" rtl="0"/>
                      <a:r>
                        <a:rPr sz="1200" dirty="0"/>
                        <a:t>District</a:t>
                      </a:r>
                    </a:p>
                  </a:txBody>
                  <a:tcPr/>
                </a:tc>
                <a:tc>
                  <a:txBody>
                    <a:bodyPr/>
                    <a:lstStyle/>
                    <a:p>
                      <a:pPr algn="l" rtl="0"/>
                      <a:r>
                        <a:rPr sz="1200" dirty="0"/>
                        <a:t>Settlements that include compensation (N)</a:t>
                      </a:r>
                    </a:p>
                  </a:txBody>
                  <a:tcPr/>
                </a:tc>
                <a:tc>
                  <a:txBody>
                    <a:bodyPr/>
                    <a:lstStyle/>
                    <a:p>
                      <a:pPr algn="l" rtl="0"/>
                      <a:r>
                        <a:rPr sz="1200"/>
                        <a:t>Median</a:t>
                      </a:r>
                    </a:p>
                  </a:txBody>
                  <a:tcPr/>
                </a:tc>
                <a:tc>
                  <a:txBody>
                    <a:bodyPr/>
                    <a:lstStyle/>
                    <a:p>
                      <a:pPr algn="l" rtl="0"/>
                      <a:r>
                        <a:rPr sz="1200"/>
                        <a:t>Average</a:t>
                      </a:r>
                    </a:p>
                  </a:txBody>
                  <a:tcPr/>
                </a:tc>
                <a:tc>
                  <a:txBody>
                    <a:bodyPr/>
                    <a:lstStyle/>
                    <a:p>
                      <a:pPr algn="l" rtl="0"/>
                      <a:r>
                        <a:rPr sz="1200"/>
                        <a:t>Standard deviation</a:t>
                      </a:r>
                    </a:p>
                  </a:txBody>
                  <a:tcPr/>
                </a:tc>
                <a:extLst>
                  <a:ext uri="{0D108BD9-81ED-4DB2-BD59-A6C34878D82A}">
                    <a16:rowId xmlns:a16="http://schemas.microsoft.com/office/drawing/2014/main" val="10000"/>
                  </a:ext>
                </a:extLst>
              </a:tr>
              <a:tr h="500038">
                <a:tc>
                  <a:txBody>
                    <a:bodyPr/>
                    <a:lstStyle/>
                    <a:p>
                      <a:pPr algn="l" rtl="0"/>
                      <a:r>
                        <a:rPr sz="1200"/>
                        <a:t>Tel Aviv and Central</a:t>
                      </a:r>
                    </a:p>
                  </a:txBody>
                  <a:tcPr/>
                </a:tc>
                <a:tc>
                  <a:txBody>
                    <a:bodyPr/>
                    <a:lstStyle/>
                    <a:p>
                      <a:pPr algn="l" rtl="0"/>
                      <a:r>
                        <a:rPr sz="1200"/>
                        <a:t>43.4% (205)</a:t>
                      </a:r>
                    </a:p>
                  </a:txBody>
                  <a:tcPr/>
                </a:tc>
                <a:tc>
                  <a:txBody>
                    <a:bodyPr/>
                    <a:lstStyle/>
                    <a:p>
                      <a:pPr algn="l" rtl="0"/>
                      <a:r>
                        <a:rPr sz="1200" dirty="0"/>
                        <a:t>2000</a:t>
                      </a:r>
                    </a:p>
                  </a:txBody>
                  <a:tcPr/>
                </a:tc>
                <a:tc>
                  <a:txBody>
                    <a:bodyPr/>
                    <a:lstStyle/>
                    <a:p>
                      <a:pPr algn="l" rtl="0"/>
                      <a:r>
                        <a:rPr sz="1200" dirty="0"/>
                        <a:t>4,025</a:t>
                      </a:r>
                    </a:p>
                  </a:txBody>
                  <a:tcPr/>
                </a:tc>
                <a:tc>
                  <a:txBody>
                    <a:bodyPr/>
                    <a:lstStyle/>
                    <a:p>
                      <a:pPr algn="l" rtl="0"/>
                      <a:r>
                        <a:rPr lang="en-US" sz="1200" kern="1200" dirty="0">
                          <a:solidFill>
                            <a:schemeClr val="dk1"/>
                          </a:solidFill>
                          <a:effectLst/>
                          <a:latin typeface="+mn-lt"/>
                        </a:rPr>
                        <a:t>5,668</a:t>
                      </a:r>
                      <a:endParaRPr lang="en-US" sz="1200" dirty="0"/>
                    </a:p>
                  </a:txBody>
                  <a:tcPr/>
                </a:tc>
                <a:extLst>
                  <a:ext uri="{0D108BD9-81ED-4DB2-BD59-A6C34878D82A}">
                    <a16:rowId xmlns:a16="http://schemas.microsoft.com/office/drawing/2014/main" val="10001"/>
                  </a:ext>
                </a:extLst>
              </a:tr>
              <a:tr h="500038">
                <a:tc>
                  <a:txBody>
                    <a:bodyPr/>
                    <a:lstStyle/>
                    <a:p>
                      <a:pPr algn="l" rtl="0"/>
                      <a:r>
                        <a:rPr sz="1200"/>
                        <a:t>North</a:t>
                      </a:r>
                    </a:p>
                  </a:txBody>
                  <a:tcPr/>
                </a:tc>
                <a:tc>
                  <a:txBody>
                    <a:bodyPr/>
                    <a:lstStyle/>
                    <a:p>
                      <a:pPr algn="l" rtl="0"/>
                      <a:r>
                        <a:rPr sz="1200"/>
                        <a:t>31% </a:t>
                      </a:r>
                    </a:p>
                    <a:p>
                      <a:pPr algn="l" rtl="0"/>
                      <a:r>
                        <a:rPr sz="1200"/>
                        <a:t>(99)</a:t>
                      </a:r>
                    </a:p>
                  </a:txBody>
                  <a:tcPr/>
                </a:tc>
                <a:tc>
                  <a:txBody>
                    <a:bodyPr/>
                    <a:lstStyle/>
                    <a:p>
                      <a:pPr algn="l" rtl="0"/>
                      <a:r>
                        <a:rPr lang="he-IL" sz="1200" dirty="0">
                          <a:highlight>
                            <a:srgbClr val="FFFF00"/>
                          </a:highlight>
                        </a:rPr>
                        <a:t>1,200</a:t>
                      </a:r>
                    </a:p>
                  </a:txBody>
                  <a:tcPr/>
                </a:tc>
                <a:tc>
                  <a:txBody>
                    <a:bodyPr/>
                    <a:lstStyle/>
                    <a:p>
                      <a:pPr algn="l" rtl="0"/>
                      <a:r>
                        <a:rPr sz="1200" dirty="0"/>
                        <a:t>2,710</a:t>
                      </a:r>
                    </a:p>
                  </a:txBody>
                  <a:tcPr/>
                </a:tc>
                <a:tc>
                  <a:txBody>
                    <a:bodyPr/>
                    <a:lstStyle/>
                    <a:p>
                      <a:pPr algn="l" rtl="0"/>
                      <a:r>
                        <a:rPr sz="1200" dirty="0"/>
                        <a:t>4,557</a:t>
                      </a:r>
                    </a:p>
                  </a:txBody>
                  <a:tcPr/>
                </a:tc>
                <a:extLst>
                  <a:ext uri="{0D108BD9-81ED-4DB2-BD59-A6C34878D82A}">
                    <a16:rowId xmlns:a16="http://schemas.microsoft.com/office/drawing/2014/main" val="10002"/>
                  </a:ext>
                </a:extLst>
              </a:tr>
              <a:tr h="500038">
                <a:tc>
                  <a:txBody>
                    <a:bodyPr/>
                    <a:lstStyle/>
                    <a:p>
                      <a:pPr algn="l" rtl="0"/>
                      <a:r>
                        <a:rPr sz="1200"/>
                        <a:t>South</a:t>
                      </a:r>
                    </a:p>
                  </a:txBody>
                  <a:tcPr/>
                </a:tc>
                <a:tc>
                  <a:txBody>
                    <a:bodyPr/>
                    <a:lstStyle/>
                    <a:p>
                      <a:pPr algn="l" rtl="0"/>
                      <a:r>
                        <a:rPr sz="1200"/>
                        <a:t>18%</a:t>
                      </a:r>
                    </a:p>
                    <a:p>
                      <a:pPr algn="l" rtl="0"/>
                      <a:r>
                        <a:rPr sz="1200"/>
                        <a:t> (85)</a:t>
                      </a:r>
                    </a:p>
                  </a:txBody>
                  <a:tcPr/>
                </a:tc>
                <a:tc>
                  <a:txBody>
                    <a:bodyPr/>
                    <a:lstStyle/>
                    <a:p>
                      <a:pPr algn="l" rtl="0"/>
                      <a:r>
                        <a:rPr lang="he-IL" sz="1200" dirty="0">
                          <a:highlight>
                            <a:srgbClr val="FFFF00"/>
                          </a:highlight>
                        </a:rPr>
                        <a:t>3,000</a:t>
                      </a:r>
                    </a:p>
                  </a:txBody>
                  <a:tcPr/>
                </a:tc>
                <a:tc>
                  <a:txBody>
                    <a:bodyPr/>
                    <a:lstStyle/>
                    <a:p>
                      <a:pPr algn="l" rtl="0"/>
                      <a:r>
                        <a:rPr sz="1200" dirty="0"/>
                        <a:t>4,647</a:t>
                      </a:r>
                    </a:p>
                  </a:txBody>
                  <a:tcPr/>
                </a:tc>
                <a:tc>
                  <a:txBody>
                    <a:bodyPr/>
                    <a:lstStyle/>
                    <a:p>
                      <a:pPr algn="l" rtl="0"/>
                      <a:r>
                        <a:rPr sz="1200" dirty="0"/>
                        <a:t>5,572</a:t>
                      </a:r>
                    </a:p>
                  </a:txBody>
                  <a:tcPr/>
                </a:tc>
                <a:extLst>
                  <a:ext uri="{0D108BD9-81ED-4DB2-BD59-A6C34878D82A}">
                    <a16:rowId xmlns:a16="http://schemas.microsoft.com/office/drawing/2014/main" val="10003"/>
                  </a:ext>
                </a:extLst>
              </a:tr>
              <a:tr h="500038">
                <a:tc>
                  <a:txBody>
                    <a:bodyPr/>
                    <a:lstStyle/>
                    <a:p>
                      <a:pPr algn="l" rtl="0"/>
                      <a:r>
                        <a:rPr sz="1200"/>
                        <a:t>Jerusalem</a:t>
                      </a:r>
                    </a:p>
                  </a:txBody>
                  <a:tcPr/>
                </a:tc>
                <a:tc>
                  <a:txBody>
                    <a:bodyPr/>
                    <a:lstStyle/>
                    <a:p>
                      <a:pPr algn="l" rtl="0"/>
                      <a:r>
                        <a:rPr sz="1200"/>
                        <a:t>14.2%</a:t>
                      </a:r>
                    </a:p>
                    <a:p>
                      <a:pPr algn="l" rtl="0"/>
                      <a:r>
                        <a:rPr sz="1200"/>
                        <a:t>(65)</a:t>
                      </a:r>
                    </a:p>
                  </a:txBody>
                  <a:tcPr/>
                </a:tc>
                <a:tc>
                  <a:txBody>
                    <a:bodyPr/>
                    <a:lstStyle/>
                    <a:p>
                      <a:pPr algn="l" rtl="0"/>
                      <a:r>
                        <a:rPr sz="1200"/>
                        <a:t>2,000</a:t>
                      </a:r>
                    </a:p>
                  </a:txBody>
                  <a:tcPr/>
                </a:tc>
                <a:tc>
                  <a:txBody>
                    <a:bodyPr/>
                    <a:lstStyle/>
                    <a:p>
                      <a:pPr algn="l" rtl="0"/>
                      <a:r>
                        <a:rPr sz="1200"/>
                        <a:t>2,974</a:t>
                      </a:r>
                    </a:p>
                  </a:txBody>
                  <a:tcPr/>
                </a:tc>
                <a:tc>
                  <a:txBody>
                    <a:bodyPr/>
                    <a:lstStyle/>
                    <a:p>
                      <a:pPr algn="l" rtl="0"/>
                      <a:r>
                        <a:rPr sz="1200" dirty="0"/>
                        <a:t>2,949</a:t>
                      </a:r>
                    </a:p>
                  </a:txBody>
                  <a:tcPr/>
                </a:tc>
                <a:extLst>
                  <a:ext uri="{0D108BD9-81ED-4DB2-BD59-A6C34878D82A}">
                    <a16:rowId xmlns:a16="http://schemas.microsoft.com/office/drawing/2014/main" val="10004"/>
                  </a:ext>
                </a:extLst>
              </a:tr>
            </a:tbl>
          </a:graphicData>
        </a:graphic>
      </p:graphicFrame>
      <p:sp>
        <p:nvSpPr>
          <p:cNvPr id="5" name="תיבת טקסט 4">
            <a:extLst>
              <a:ext uri="{FF2B5EF4-FFF2-40B4-BE49-F238E27FC236}">
                <a16:creationId xmlns:a16="http://schemas.microsoft.com/office/drawing/2014/main" id="{B917D0EA-6200-86DD-A851-92D49C43A3A4}"/>
              </a:ext>
            </a:extLst>
          </p:cNvPr>
          <p:cNvSpPr txBox="1"/>
          <p:nvPr/>
        </p:nvSpPr>
        <p:spPr>
          <a:xfrm>
            <a:off x="6044721" y="2340431"/>
            <a:ext cx="5695406" cy="3108543"/>
          </a:xfrm>
          <a:prstGeom prst="rect">
            <a:avLst/>
          </a:prstGeom>
          <a:noFill/>
        </p:spPr>
        <p:txBody>
          <a:bodyPr wrap="square" rtlCol="1">
            <a:spAutoFit/>
          </a:bodyPr>
          <a:lstStyle/>
          <a:p>
            <a:pPr algn="l" rtl="0"/>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significant difference was found between districts in the distribution of compensation amounts </a:t>
            </a:r>
            <a:br>
              <a:rPr sz="1600" dirty="0">
                <a:latin typeface="Calibri" panose="020F0502020204030204" pitchFamily="34" charset="0"/>
                <a:ea typeface="Calibri" panose="020F0502020204030204" pitchFamily="34" charset="0"/>
                <a:cs typeface="Calibri" panose="020F0502020204030204" pitchFamily="34" charset="0"/>
              </a:rPr>
            </a:br>
            <a:r>
              <a:rPr lang="en-U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(Kruskal-Wallis</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H=10.41,df=3, p&lt;0.05)</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p>
          <a:p>
            <a:pPr algn="r" rtl="0"/>
            <a:endParaRPr lang="en-US"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l" rtl="0"/>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average rating in the </a:t>
            </a:r>
            <a:r>
              <a:rPr lang="en-US"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South</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264.4 (median= NIS 3000) is significantly higher than the average rating in the </a:t>
            </a:r>
            <a:r>
              <a:rPr lang="en-US"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North</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200.6 (median= NIS 1,200). </a:t>
            </a:r>
          </a:p>
          <a:p>
            <a:pPr algn="l" rtl="0"/>
            <a:endParaRPr lang="en-US"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l" rtl="0"/>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No</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significant difference was found in the distribution of compensation amounts in comparison to other districts.</a:t>
            </a:r>
          </a:p>
          <a:p>
            <a:pPr algn="r" rtl="0"/>
            <a:endParaRPr lang="en-US"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865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5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106906" y="29918"/>
            <a:ext cx="2006868"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1964873" y="694061"/>
            <a:ext cx="8159696" cy="830997"/>
          </a:xfrm>
          <a:prstGeom prst="rect">
            <a:avLst/>
          </a:prstGeom>
          <a:noFill/>
        </p:spPr>
        <p:txBody>
          <a:bodyPr wrap="square" rtlCol="1">
            <a:spAutoFit/>
          </a:bodyPr>
          <a:lstStyle/>
          <a:p>
            <a:pPr algn="ctr" rtl="0"/>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Type of decision within the Conditional Settlement– </a:t>
            </a:r>
          </a:p>
          <a:p>
            <a:pPr algn="ctr" rtl="0"/>
            <a:r>
              <a:rPr lang="en-US" sz="2400" b="1" dirty="0">
                <a:solidFill>
                  <a:srgbClr val="002060"/>
                </a:solidFill>
                <a:latin typeface="Calibri" panose="020F0502020204030204" pitchFamily="34" charset="0"/>
                <a:ea typeface="Calibri" panose="020F0502020204030204" pitchFamily="34" charset="0"/>
                <a:cs typeface="Calibri" panose="020F0502020204030204" pitchFamily="34" charset="0"/>
              </a:rPr>
              <a:t>Punitive or Restorative orientation</a:t>
            </a:r>
            <a:endParaRPr lang="en-US"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11" name="טבלה 10">
            <a:extLst>
              <a:ext uri="{FF2B5EF4-FFF2-40B4-BE49-F238E27FC236}">
                <a16:creationId xmlns:a16="http://schemas.microsoft.com/office/drawing/2014/main" id="{4ABA28D7-08B1-11D6-2472-8E2CE1B0481B}"/>
              </a:ext>
            </a:extLst>
          </p:cNvPr>
          <p:cNvGraphicFramePr>
            <a:graphicFrameLocks noGrp="1"/>
          </p:cNvGraphicFramePr>
          <p:nvPr>
            <p:extLst>
              <p:ext uri="{D42A27DB-BD31-4B8C-83A1-F6EECF244321}">
                <p14:modId xmlns:p14="http://schemas.microsoft.com/office/powerpoint/2010/main" val="1953996502"/>
              </p:ext>
            </p:extLst>
          </p:nvPr>
        </p:nvGraphicFramePr>
        <p:xfrm>
          <a:off x="136583" y="2590595"/>
          <a:ext cx="5038609" cy="3875758"/>
        </p:xfrm>
        <a:graphic>
          <a:graphicData uri="http://schemas.openxmlformats.org/drawingml/2006/table">
            <a:tbl>
              <a:tblPr rtl="1">
                <a:tableStyleId>{5C22544A-7EE6-4342-B048-85BDC9FD1C3A}</a:tableStyleId>
              </a:tblPr>
              <a:tblGrid>
                <a:gridCol w="986514">
                  <a:extLst>
                    <a:ext uri="{9D8B030D-6E8A-4147-A177-3AD203B41FA5}">
                      <a16:colId xmlns:a16="http://schemas.microsoft.com/office/drawing/2014/main" val="2827970242"/>
                    </a:ext>
                  </a:extLst>
                </a:gridCol>
                <a:gridCol w="996417">
                  <a:extLst>
                    <a:ext uri="{9D8B030D-6E8A-4147-A177-3AD203B41FA5}">
                      <a16:colId xmlns:a16="http://schemas.microsoft.com/office/drawing/2014/main" val="1013742748"/>
                    </a:ext>
                  </a:extLst>
                </a:gridCol>
                <a:gridCol w="810419">
                  <a:extLst>
                    <a:ext uri="{9D8B030D-6E8A-4147-A177-3AD203B41FA5}">
                      <a16:colId xmlns:a16="http://schemas.microsoft.com/office/drawing/2014/main" val="133501666"/>
                    </a:ext>
                  </a:extLst>
                </a:gridCol>
                <a:gridCol w="1222272">
                  <a:extLst>
                    <a:ext uri="{9D8B030D-6E8A-4147-A177-3AD203B41FA5}">
                      <a16:colId xmlns:a16="http://schemas.microsoft.com/office/drawing/2014/main" val="2067652618"/>
                    </a:ext>
                  </a:extLst>
                </a:gridCol>
                <a:gridCol w="983132">
                  <a:extLst>
                    <a:ext uri="{9D8B030D-6E8A-4147-A177-3AD203B41FA5}">
                      <a16:colId xmlns:a16="http://schemas.microsoft.com/office/drawing/2014/main" val="1644069255"/>
                    </a:ext>
                  </a:extLst>
                </a:gridCol>
                <a:gridCol w="39855">
                  <a:extLst>
                    <a:ext uri="{9D8B030D-6E8A-4147-A177-3AD203B41FA5}">
                      <a16:colId xmlns:a16="http://schemas.microsoft.com/office/drawing/2014/main" val="2953840446"/>
                    </a:ext>
                  </a:extLst>
                </a:gridCol>
              </a:tblGrid>
              <a:tr h="957674">
                <a:tc>
                  <a:txBody>
                    <a:bodyPr/>
                    <a:lstStyle/>
                    <a:p>
                      <a:pPr marL="0" marR="0" lvl="0" indent="0" algn="l" defTabSz="457200" rtl="0" eaLnBrk="1" fontAlgn="auto" latinLnBrk="0" hangingPunct="1">
                        <a:lnSpc>
                          <a:spcPct val="115000"/>
                        </a:lnSpc>
                        <a:spcBef>
                          <a:spcPts val="0"/>
                        </a:spcBef>
                        <a:spcAft>
                          <a:spcPts val="800"/>
                        </a:spcAft>
                        <a:buClrTx/>
                        <a:buSzTx/>
                        <a:buFontTx/>
                        <a:buNone/>
                        <a:tabLst/>
                        <a:defRPr/>
                      </a:pPr>
                      <a:r>
                        <a:rPr lang="en-US" sz="1400" b="1" dirty="0">
                          <a:effectLst/>
                        </a:rPr>
                        <a:t>2</a:t>
                      </a:r>
                      <a:r>
                        <a:rPr lang="el-GR" sz="1800" b="1" dirty="0">
                          <a:effectLst/>
                        </a:rPr>
                        <a:t>Χ</a:t>
                      </a:r>
                      <a:r>
                        <a:rPr lang="en-US" sz="1400" b="1" dirty="0">
                          <a:effectLst/>
                        </a:rPr>
                        <a:t>(6)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Only restorative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Only punitive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Punitive as well as restorative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lnSpc>
                          <a:spcPct val="115000"/>
                        </a:lnSpc>
                        <a:spcAft>
                          <a:spcPts val="800"/>
                        </a:spcAft>
                      </a:pPr>
                      <a:r>
                        <a:rPr lang="he-IL" sz="1400" b="1" dirty="0">
                          <a:effectLst/>
                        </a:rPr>
                        <a:t>District</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r" rtl="0">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ctr"/>
                </a:tc>
                <a:extLst>
                  <a:ext uri="{0D108BD9-81ED-4DB2-BD59-A6C34878D82A}">
                    <a16:rowId xmlns:a16="http://schemas.microsoft.com/office/drawing/2014/main" val="125267818"/>
                  </a:ext>
                </a:extLst>
              </a:tr>
              <a:tr h="728487">
                <a:tc>
                  <a:txBody>
                    <a:bodyPr/>
                    <a:lstStyle/>
                    <a:p>
                      <a:pPr marL="38100" marR="38100" algn="l" rtl="0">
                        <a:lnSpc>
                          <a:spcPct val="200000"/>
                        </a:lnSpc>
                        <a:spcAft>
                          <a:spcPts val="800"/>
                        </a:spcAft>
                      </a:pPr>
                      <a:r>
                        <a:rPr lang="en-US" sz="1400" b="1" dirty="0">
                          <a:effectLst/>
                        </a:rPr>
                        <a:t>52.57**</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r>
                        <a:rPr lang="en-US" sz="1400" b="1">
                          <a:effectLst/>
                        </a:rPr>
                        <a:t>3.0%</a:t>
                      </a:r>
                      <a:endParaRPr lang="en-US" sz="1400" b="1"/>
                    </a:p>
                  </a:txBody>
                  <a:tcPr marL="0" marR="0" marT="0" marB="0"/>
                </a:tc>
                <a:tc>
                  <a:txBody>
                    <a:bodyPr/>
                    <a:lstStyle/>
                    <a:p>
                      <a:pPr algn="l" rtl="0"/>
                      <a:r>
                        <a:rPr lang="en-US" sz="1400" b="1">
                          <a:effectLst/>
                        </a:rPr>
                        <a:t>67.2%</a:t>
                      </a:r>
                      <a:endParaRPr lang="en-US" sz="1400" b="1"/>
                    </a:p>
                  </a:txBody>
                  <a:tcPr marL="0" marR="0" marT="0" marB="0"/>
                </a:tc>
                <a:tc>
                  <a:txBody>
                    <a:bodyPr/>
                    <a:lstStyle/>
                    <a:p>
                      <a:pPr algn="l" rtl="0"/>
                      <a:r>
                        <a:rPr lang="en-US" sz="1400" b="1" dirty="0">
                          <a:effectLst/>
                        </a:rPr>
                        <a:t>29.8%</a:t>
                      </a:r>
                      <a:endParaRPr lang="en-US" sz="1400" b="1" dirty="0"/>
                    </a:p>
                  </a:txBody>
                  <a:tcPr marL="0" marR="0" marT="0" marB="0"/>
                </a:tc>
                <a:tc gridSpan="2">
                  <a:txBody>
                    <a:bodyPr/>
                    <a:lstStyle/>
                    <a:p>
                      <a:pPr algn="l" rtl="0"/>
                      <a:r>
                        <a:rPr sz="1400" dirty="0"/>
                        <a:t> </a:t>
                      </a:r>
                      <a:r>
                        <a:rPr lang="he-IL" sz="1400" b="1" dirty="0">
                          <a:effectLst/>
                        </a:rPr>
                        <a:t>North</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1781825534"/>
                  </a:ext>
                </a:extLst>
              </a:tr>
              <a:tr h="728487">
                <a:tc>
                  <a:txBody>
                    <a:bodyPr/>
                    <a:lstStyle/>
                    <a:p>
                      <a:pPr marL="38100" algn="l" rtl="0">
                        <a:lnSpc>
                          <a:spcPct val="200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r>
                        <a:rPr lang="en-US" sz="1400" b="1" dirty="0">
                          <a:effectLst/>
                          <a:highlight>
                            <a:srgbClr val="FFFF00"/>
                          </a:highlight>
                        </a:rPr>
                        <a:t>6.4%</a:t>
                      </a:r>
                      <a:endParaRPr lang="en-US" sz="1400" b="1" dirty="0">
                        <a:highlight>
                          <a:srgbClr val="FFFF00"/>
                        </a:highlight>
                      </a:endParaRPr>
                    </a:p>
                  </a:txBody>
                  <a:tcPr marL="0" marR="0" marT="0" marB="0"/>
                </a:tc>
                <a:tc>
                  <a:txBody>
                    <a:bodyPr/>
                    <a:lstStyle/>
                    <a:p>
                      <a:pPr algn="l" rtl="0"/>
                      <a:r>
                        <a:rPr lang="en-US" sz="1400" b="1" dirty="0">
                          <a:effectLst/>
                        </a:rPr>
                        <a:t>55.7%</a:t>
                      </a:r>
                      <a:endParaRPr lang="en-US" sz="1400" b="1" dirty="0"/>
                    </a:p>
                  </a:txBody>
                  <a:tcPr marL="0" marR="0" marT="0" marB="0"/>
                </a:tc>
                <a:tc>
                  <a:txBody>
                    <a:bodyPr/>
                    <a:lstStyle/>
                    <a:p>
                      <a:pPr algn="l" rtl="0"/>
                      <a:r>
                        <a:rPr lang="en-US" sz="1400" b="1" dirty="0">
                          <a:effectLst/>
                          <a:highlight>
                            <a:srgbClr val="FFFF00"/>
                          </a:highlight>
                        </a:rPr>
                        <a:t>37.9%</a:t>
                      </a:r>
                      <a:endParaRPr lang="en-US" sz="1400" b="1" dirty="0">
                        <a:highlight>
                          <a:srgbClr val="FFFF00"/>
                        </a:highlight>
                      </a:endParaRPr>
                    </a:p>
                  </a:txBody>
                  <a:tcPr marL="0" marR="0" marT="0" marB="0"/>
                </a:tc>
                <a:tc gridSpan="2">
                  <a:txBody>
                    <a:bodyPr/>
                    <a:lstStyle/>
                    <a:p>
                      <a:pPr algn="l" rtl="0"/>
                      <a:r>
                        <a:rPr sz="1400" dirty="0"/>
                        <a:t> </a:t>
                      </a:r>
                      <a:r>
                        <a:rPr lang="he-IL" sz="1400" b="1" dirty="0">
                          <a:effectLst/>
                        </a:rPr>
                        <a:t>Tel Aviv and Central</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3765039563"/>
                  </a:ext>
                </a:extLst>
              </a:tr>
              <a:tr h="730555">
                <a:tc>
                  <a:txBody>
                    <a:bodyPr/>
                    <a:lstStyle/>
                    <a:p>
                      <a:pPr marL="38100" marR="38100" algn="l" rtl="0">
                        <a:lnSpc>
                          <a:spcPct val="200000"/>
                        </a:lnSpc>
                        <a:spcAft>
                          <a:spcPts val="800"/>
                        </a:spcAft>
                      </a:pPr>
                      <a:r>
                        <a:rPr lang="en-US" sz="1400" b="1" dirty="0">
                          <a:effectLst/>
                        </a:rPr>
                        <a:t>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tc>
                <a:tc>
                  <a:txBody>
                    <a:bodyPr/>
                    <a:lstStyle/>
                    <a:p>
                      <a:pPr algn="l" rtl="0"/>
                      <a:r>
                        <a:rPr lang="en-US" sz="1400" b="1">
                          <a:effectLst/>
                        </a:rPr>
                        <a:t>0.6%</a:t>
                      </a:r>
                      <a:endParaRPr lang="en-US" sz="1400" b="1"/>
                    </a:p>
                  </a:txBody>
                  <a:tcPr marL="0" marR="0" marT="0" marB="0"/>
                </a:tc>
                <a:tc>
                  <a:txBody>
                    <a:bodyPr/>
                    <a:lstStyle/>
                    <a:p>
                      <a:pPr algn="l" rtl="0"/>
                      <a:r>
                        <a:rPr lang="en-US" sz="1400" b="1" dirty="0">
                          <a:effectLst/>
                          <a:highlight>
                            <a:srgbClr val="FFFF00"/>
                          </a:highlight>
                        </a:rPr>
                        <a:t>75.5%</a:t>
                      </a:r>
                      <a:endParaRPr lang="en-US" sz="1400" b="1" dirty="0">
                        <a:highlight>
                          <a:srgbClr val="FFFF00"/>
                        </a:highlight>
                      </a:endParaRPr>
                    </a:p>
                  </a:txBody>
                  <a:tcPr marL="0" marR="0" marT="0" marB="0"/>
                </a:tc>
                <a:tc>
                  <a:txBody>
                    <a:bodyPr/>
                    <a:lstStyle/>
                    <a:p>
                      <a:pPr algn="l" rtl="0"/>
                      <a:r>
                        <a:rPr lang="en-US" sz="1400" b="1">
                          <a:effectLst/>
                        </a:rPr>
                        <a:t>23.9%</a:t>
                      </a:r>
                      <a:endParaRPr lang="en-US" sz="1400" b="1"/>
                    </a:p>
                  </a:txBody>
                  <a:tcPr marL="0" marR="0" marT="0" marB="0"/>
                </a:tc>
                <a:tc gridSpan="2">
                  <a:txBody>
                    <a:bodyPr/>
                    <a:lstStyle/>
                    <a:p>
                      <a:pPr algn="l" rtl="0"/>
                      <a:r>
                        <a:rPr lang="he-IL" sz="1400" b="1" dirty="0">
                          <a:effectLst/>
                        </a:rPr>
                        <a:t>Jerusalem</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3379808224"/>
                  </a:ext>
                </a:extLst>
              </a:tr>
              <a:tr h="730555">
                <a:tc>
                  <a:txBody>
                    <a:bodyPr/>
                    <a:lstStyle/>
                    <a:p>
                      <a:pPr marL="38100" marR="38100" algn="l" rtl="0">
                        <a:lnSpc>
                          <a:spcPct val="200000"/>
                        </a:lnSpc>
                        <a:spcAft>
                          <a:spcPts val="800"/>
                        </a:spcAft>
                      </a:pPr>
                      <a:r>
                        <a:rPr lang="en-US" sz="1100" b="1" dirty="0">
                          <a:effectLst/>
                        </a:rPr>
                        <a:t> ** p&lt;0.01</a:t>
                      </a:r>
                      <a:endParaRPr lang="en-US" sz="11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tc>
                <a:tc>
                  <a:txBody>
                    <a:bodyPr/>
                    <a:lstStyle/>
                    <a:p>
                      <a:pPr algn="l" rtl="0"/>
                      <a:r>
                        <a:rPr lang="en-US" sz="1400" b="1" dirty="0">
                          <a:effectLst/>
                        </a:rPr>
                        <a:t>6.0%</a:t>
                      </a:r>
                      <a:endParaRPr lang="en-US" sz="1400" b="1" dirty="0"/>
                    </a:p>
                  </a:txBody>
                  <a:tcPr marL="0" marR="0" marT="0" marB="0"/>
                </a:tc>
                <a:tc>
                  <a:txBody>
                    <a:bodyPr/>
                    <a:lstStyle/>
                    <a:p>
                      <a:pPr algn="l" rtl="0"/>
                      <a:r>
                        <a:rPr lang="en-US" sz="1400" b="1" dirty="0">
                          <a:effectLst/>
                        </a:rPr>
                        <a:t>67.5%</a:t>
                      </a:r>
                      <a:endParaRPr lang="en-US" sz="1400" b="1" dirty="0"/>
                    </a:p>
                  </a:txBody>
                  <a:tcPr marL="0" marR="0" marT="0" marB="0"/>
                </a:tc>
                <a:tc>
                  <a:txBody>
                    <a:bodyPr/>
                    <a:lstStyle/>
                    <a:p>
                      <a:pPr algn="l" rtl="0"/>
                      <a:r>
                        <a:rPr lang="en-US" sz="1400" b="1" dirty="0">
                          <a:effectLst/>
                        </a:rPr>
                        <a:t>26.4%</a:t>
                      </a:r>
                      <a:endParaRPr lang="en-US" sz="1400" b="1" dirty="0"/>
                    </a:p>
                  </a:txBody>
                  <a:tcPr marL="0" marR="0" marT="0" marB="0"/>
                </a:tc>
                <a:tc gridSpan="2">
                  <a:txBody>
                    <a:bodyPr/>
                    <a:lstStyle/>
                    <a:p>
                      <a:pPr algn="l" rtl="0"/>
                      <a:r>
                        <a:rPr lang="he-IL" sz="1400" b="1" dirty="0">
                          <a:effectLst/>
                        </a:rPr>
                        <a:t>South</a:t>
                      </a:r>
                      <a:endParaRPr lang="en-US" sz="1400" b="1" dirty="0"/>
                    </a:p>
                  </a:txBody>
                  <a:tcPr marL="0" marR="0" marT="0" marB="0"/>
                </a:tc>
                <a:tc hMerge="1">
                  <a:txBody>
                    <a:bodyPr/>
                    <a:lstStyle/>
                    <a:p>
                      <a:pPr rtl="1"/>
                      <a:endParaRPr lang="he-IL"/>
                    </a:p>
                  </a:txBody>
                  <a:tcPr/>
                </a:tc>
                <a:extLst>
                  <a:ext uri="{0D108BD9-81ED-4DB2-BD59-A6C34878D82A}">
                    <a16:rowId xmlns:a16="http://schemas.microsoft.com/office/drawing/2014/main" val="1655436943"/>
                  </a:ext>
                </a:extLst>
              </a:tr>
            </a:tbl>
          </a:graphicData>
        </a:graphic>
      </p:graphicFrame>
      <p:sp>
        <p:nvSpPr>
          <p:cNvPr id="15" name="תיבת טקסט 14">
            <a:extLst>
              <a:ext uri="{FF2B5EF4-FFF2-40B4-BE49-F238E27FC236}">
                <a16:creationId xmlns:a16="http://schemas.microsoft.com/office/drawing/2014/main" id="{01E45FFB-8E70-5EFA-66E1-C1BC863537F0}"/>
              </a:ext>
            </a:extLst>
          </p:cNvPr>
          <p:cNvSpPr txBox="1"/>
          <p:nvPr/>
        </p:nvSpPr>
        <p:spPr>
          <a:xfrm>
            <a:off x="5884818" y="2028422"/>
            <a:ext cx="5649767" cy="4196020"/>
          </a:xfrm>
          <a:prstGeom prst="rect">
            <a:avLst/>
          </a:prstGeom>
          <a:noFill/>
        </p:spPr>
        <p:txBody>
          <a:bodyPr wrap="square" rtlCol="1">
            <a:spAutoFit/>
          </a:bodyPr>
          <a:lstStyle/>
          <a:p>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There are significant differences between the districts in the distribution of decisions </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000" baseline="30000" dirty="0">
                <a:solidFill>
                  <a:schemeClr val="bg1"/>
                </a:solidFill>
                <a:latin typeface="Calibri" panose="020F0502020204030204" pitchFamily="34" charset="0"/>
                <a:ea typeface="Calibri" panose="020F0502020204030204" pitchFamily="34" charset="0"/>
                <a:cs typeface="Calibri" panose="020F0502020204030204" pitchFamily="34" charset="0"/>
              </a:rPr>
              <a:t>2</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χ(6)</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P&lt;0.01 =52.57)</a:t>
            </a:r>
            <a:endParaRPr lang="en-US" sz="20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r" rtl="0"/>
            <a:endParaRPr lang="en-US" sz="1600" baseline="30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rPr>
              <a:t>Tel Aviv and Central district </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shows the most prominent expression of integrating restorative conditions in the Conditional Settlement</a:t>
            </a:r>
            <a:r>
              <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br>
              <a:rPr sz="1600" dirty="0">
                <a:latin typeface="Calibri" panose="020F0502020204030204" pitchFamily="34" charset="0"/>
                <a:ea typeface="Calibri" panose="020F0502020204030204" pitchFamily="34" charset="0"/>
                <a:cs typeface="Calibri" panose="020F0502020204030204" pitchFamily="34" charset="0"/>
              </a:rPr>
            </a:br>
            <a:endPar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000" b="1" dirty="0">
                <a:solidFill>
                  <a:schemeClr val="bg1"/>
                </a:solidFill>
                <a:latin typeface="Calibri" panose="020F0502020204030204" pitchFamily="34" charset="0"/>
                <a:ea typeface="Calibri" panose="020F0502020204030204" pitchFamily="34" charset="0"/>
                <a:cs typeface="Calibri" panose="020F0502020204030204" pitchFamily="34" charset="0"/>
              </a:rPr>
              <a:t>Tel Aviv and Central </a:t>
            </a: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district also shows the highest frequency of purely restorative decisions.</a:t>
            </a:r>
            <a:br>
              <a:rPr sz="1600" dirty="0">
                <a:latin typeface="Calibri" panose="020F0502020204030204" pitchFamily="34" charset="0"/>
                <a:ea typeface="Calibri" panose="020F0502020204030204" pitchFamily="34" charset="0"/>
                <a:cs typeface="Calibri" panose="020F0502020204030204" pitchFamily="34" charset="0"/>
              </a:rPr>
            </a:br>
            <a:endPar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rPr>
              <a:t>The </a:t>
            </a:r>
            <a:r>
              <a:rPr lang="en-US" sz="2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Jerusalem</a:t>
            </a:r>
            <a:r>
              <a:rPr lang="en-US" sz="2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district shows the lowest frequency of restorative conditions. </a:t>
            </a:r>
          </a:p>
          <a:p>
            <a:pPr rtl="0"/>
            <a:endParaRPr lang="en-US" sz="1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588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53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7" name="כותרת משנה 2"/>
          <p:cNvSpPr>
            <a:spLocks noGrp="1"/>
          </p:cNvSpPr>
          <p:nvPr>
            <p:ph type="subTitle" idx="1"/>
          </p:nvPr>
        </p:nvSpPr>
        <p:spPr>
          <a:xfrm>
            <a:off x="0" y="0"/>
            <a:ext cx="10794283" cy="6858000"/>
          </a:xfrm>
        </p:spPr>
        <p:txBody>
          <a:bodyPr>
            <a:normAutofit fontScale="47500" lnSpcReduction="20000"/>
          </a:bodyPr>
          <a:lstStyle/>
          <a:p>
            <a:pPr marL="1257300" lvl="2" indent="-342900" algn="l" rtl="0">
              <a:lnSpc>
                <a:spcPct val="150000"/>
              </a:lnSpc>
              <a:buFont typeface="Arial" panose="020B0604020202020204" pitchFamily="34" charset="0"/>
              <a:buChar char="•"/>
            </a:pPr>
            <a:r>
              <a:rPr lang="en-US" sz="5900" b="1" dirty="0">
                <a:solidFill>
                  <a:srgbClr val="FF0000"/>
                </a:solidFill>
                <a:latin typeface="Calibri" panose="020F0502020204030204" pitchFamily="34" charset="0"/>
                <a:ea typeface="Calibri" panose="020F0502020204030204" pitchFamily="34" charset="0"/>
                <a:cs typeface="Calibri" panose="020F0502020204030204" pitchFamily="34" charset="0"/>
              </a:rPr>
              <a:t>Discussion</a:t>
            </a:r>
          </a:p>
          <a:p>
            <a:pPr marL="1257300" lvl="2"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The implementation of the Conditional Settlement procedure is not uniform between the geo-social center and periphery. </a:t>
            </a:r>
          </a:p>
          <a:p>
            <a:pPr marL="1257300" lvl="2"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No gaps were found in the relative use of Conditional Settlements between the different districts in relation to the number of cases.</a:t>
            </a:r>
          </a:p>
          <a:p>
            <a:pPr marL="1257300" lvl="2"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Significant differences were found between the districts in their considerations for the settlement and in its terms:</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Public service and compensation to the injured party are more characteristic of the Tel Aviv and Central district.</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Compensation amounts - are higher at the Tel Aviv and Central region and lowest in the Jerusalem area.</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Restorative decisions - appear at a higher frequency at the Tel Aviv and Central district, and the lowest in Jerusalem.</a:t>
            </a:r>
          </a:p>
          <a:p>
            <a:pPr marL="1714500" lvl="3" indent="-342900" algn="l" rtl="0">
              <a:lnSpc>
                <a:spcPct val="150000"/>
              </a:lnSpc>
              <a:buFont typeface="Arial" panose="020B0604020202020204" pitchFamily="34" charset="0"/>
              <a:buChar char="•"/>
            </a:pPr>
            <a:r>
              <a:rPr lang="en-US" sz="3800" dirty="0">
                <a:solidFill>
                  <a:schemeClr val="bg1"/>
                </a:solidFill>
                <a:latin typeface="Calibri" panose="020F0502020204030204" pitchFamily="34" charset="0"/>
                <a:ea typeface="Calibri" panose="020F0502020204030204" pitchFamily="34" charset="0"/>
                <a:cs typeface="Calibri" panose="020F0502020204030204" pitchFamily="34" charset="0"/>
              </a:rPr>
              <a:t>Personal attributes (financial situation, expression of remorse, personal circumstances) - the lowest frequency is in the South district.</a:t>
            </a:r>
          </a:p>
          <a:p>
            <a:pPr lvl="3" algn="r" rtl="0">
              <a:lnSpc>
                <a:spcPct val="150000"/>
              </a:lnSpc>
            </a:pPr>
            <a:endParaRPr lang="en-US" sz="26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23028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11060" y="1042416"/>
            <a:ext cx="10626916" cy="5184648"/>
          </a:xfrm>
        </p:spPr>
        <p:txBody>
          <a:bodyPr>
            <a:noAutofit/>
          </a:bodyPr>
          <a:lstStyle/>
          <a:p>
            <a:pPr marL="1257300" lvl="2" indent="-342900" algn="l" rtl="0">
              <a:lnSpc>
                <a:spcPct val="150000"/>
              </a:lnSpc>
              <a:buFont typeface="Arial" panose="020B0604020202020204" pitchFamily="34" charset="0"/>
              <a:buChar char="•"/>
            </a:pPr>
            <a:r>
              <a:rPr lang="en-US" sz="1800" b="1" dirty="0">
                <a:solidFill>
                  <a:schemeClr val="bg1"/>
                </a:solidFill>
                <a:latin typeface="Calibri" panose="020F0502020204030204" pitchFamily="34" charset="0"/>
                <a:ea typeface="Calibri" panose="020F0502020204030204" pitchFamily="34" charset="0"/>
                <a:cs typeface="Calibri" panose="020F0502020204030204" pitchFamily="34" charset="0"/>
              </a:rPr>
              <a:t>Possible explanations:</a:t>
            </a:r>
          </a:p>
          <a:p>
            <a:pPr marL="1714500" lvl="3" indent="-342900" algn="l" rtl="0">
              <a:lnSpc>
                <a:spcPct val="150000"/>
              </a:lnSpc>
              <a:buFont typeface="Arial" panose="020B0604020202020204" pitchFamily="34" charset="0"/>
              <a:buChar char="•"/>
            </a:pPr>
            <a:r>
              <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rPr>
              <a:t>In financially and socially prominent areas - the general tendency would be to minimize criminal labeling. </a:t>
            </a:r>
          </a:p>
          <a:p>
            <a:pPr marL="1714500" lvl="3" indent="-342900" algn="l" rtl="0">
              <a:lnSpc>
                <a:spcPct val="150000"/>
              </a:lnSpc>
              <a:buFont typeface="Arial" panose="020B0604020202020204" pitchFamily="34" charset="0"/>
              <a:buChar char="•"/>
            </a:pPr>
            <a:r>
              <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rPr>
              <a:t>In areas characterized by relatively high proportions of disadvantages populations (Jerusalem and the South districts) - there may be a lower tendency of the law enforcement system to offer alternatives to criminal punishment. </a:t>
            </a:r>
            <a:endPar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1714500" lvl="3" indent="-342900" algn="l" rtl="0">
              <a:lnSpc>
                <a:spcPct val="150000"/>
              </a:lnSpc>
              <a:buFont typeface="Arial" panose="020B0604020202020204" pitchFamily="34" charset="0"/>
              <a:buChar char="•"/>
            </a:pPr>
            <a:r>
              <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rPr>
              <a:t>Financial inequality between center and periphery - in the more affluent center the compensation amounts are higher, as is the wiliness to rule for compensation, while in the weaker districts there is a lower tendency to rule for compensation, and compensation amounts are generally lower. </a:t>
            </a:r>
            <a:endParaRPr lang="en-US" sz="1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9078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55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7" name="כותרת משנה 2"/>
          <p:cNvSpPr>
            <a:spLocks noGrp="1"/>
          </p:cNvSpPr>
          <p:nvPr>
            <p:ph type="subTitle" idx="1"/>
          </p:nvPr>
        </p:nvSpPr>
        <p:spPr>
          <a:xfrm>
            <a:off x="428845" y="565215"/>
            <a:ext cx="10825316" cy="5599611"/>
          </a:xfrm>
        </p:spPr>
        <p:txBody>
          <a:bodyPr>
            <a:normAutofit fontScale="85000" lnSpcReduction="10000"/>
          </a:bodyPr>
          <a:lstStyle/>
          <a:p>
            <a:pPr marL="342900" indent="-342900" algn="l" rtl="0">
              <a:lnSpc>
                <a:spcPct val="150000"/>
              </a:lnSpc>
              <a:buFont typeface="Arial" panose="020B0604020202020204" pitchFamily="34" charset="0"/>
              <a:buChar char="•"/>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Discussion - Continued</a:t>
            </a:r>
          </a:p>
          <a:p>
            <a:pPr marL="342900" indent="-342900"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It appears that the Conditional Settlement alternative may mainly benefit residents of stronger geo-social areas.</a:t>
            </a:r>
          </a:p>
          <a:p>
            <a:pPr marL="342900" indent="-342900" algn="l"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Despite the rhetoric of equality in the eyes of the law and enforcement systems, a person’s place of residence may impact the range of alternatives to criminal proceedings that are available to him or her, as well as the terms that would be included in such alternative.</a:t>
            </a:r>
          </a:p>
          <a:p>
            <a:pPr marL="342900" indent="-342900" algn="l"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This center-periphery gap also impacts the victim of the offense, as in more geo-socially central areas there will generally be more conditions to the person’s favor and compensation levels would be higher. </a:t>
            </a:r>
          </a:p>
          <a:p>
            <a:pPr marL="342900" indent="-342900" algn="l" rtl="0">
              <a:lnSpc>
                <a:spcPct val="150000"/>
              </a:lnSpc>
              <a:buFont typeface="Arial" panose="020B0604020202020204" pitchFamily="34" charset="0"/>
              <a:buChar char="•"/>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It is still early to answer the question whether this situation serves to "reduce the network" or rather to "expand it".</a:t>
            </a:r>
          </a:p>
          <a:p>
            <a:pPr marL="342900" indent="-342900" algn="r" rtl="0">
              <a:lnSpc>
                <a:spcPct val="150000"/>
              </a:lnSpc>
              <a:buFont typeface="Arial" panose="020B0604020202020204" pitchFamily="34" charset="0"/>
              <a:buChar char="•"/>
            </a:pPr>
            <a:endPar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1579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משנה 1"/>
          <p:cNvSpPr>
            <a:spLocks noGrp="1"/>
          </p:cNvSpPr>
          <p:nvPr>
            <p:ph type="subTitle" idx="1"/>
          </p:nvPr>
        </p:nvSpPr>
        <p:spPr>
          <a:xfrm>
            <a:off x="2641103" y="2389536"/>
            <a:ext cx="6400800" cy="1947333"/>
          </a:xfrm>
        </p:spPr>
        <p:txBody>
          <a:bodyPr>
            <a:normAutofit/>
          </a:bodyPr>
          <a:lstStyle/>
          <a:p>
            <a:pPr algn="ctr" rtl="0"/>
            <a:r>
              <a:rPr lang="en-US" sz="6600" b="1" dirty="0">
                <a:solidFill>
                  <a:srgbClr val="C00000"/>
                </a:solidFill>
                <a:latin typeface="Calibri" panose="020F0502020204030204" pitchFamily="34" charset="0"/>
                <a:ea typeface="Calibri" panose="020F0502020204030204" pitchFamily="34" charset="0"/>
                <a:cs typeface="Calibri" panose="020F0502020204030204" pitchFamily="34" charset="0"/>
              </a:rPr>
              <a:t>Thank You</a:t>
            </a:r>
          </a:p>
        </p:txBody>
      </p:sp>
    </p:spTree>
    <p:extLst>
      <p:ext uri="{BB962C8B-B14F-4D97-AF65-F5344CB8AC3E}">
        <p14:creationId xmlns:p14="http://schemas.microsoft.com/office/powerpoint/2010/main" val="45346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4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332411" y="2005781"/>
            <a:ext cx="10042725" cy="3510116"/>
          </a:xfrm>
        </p:spPr>
        <p:txBody>
          <a:bodyPr>
            <a:noAutofit/>
          </a:bodyPr>
          <a:lstStyle/>
          <a:p>
            <a:pPr algn="l" rtl="0"/>
            <a:r>
              <a:rPr lang="en-US" sz="2800" b="1" dirty="0">
                <a:solidFill>
                  <a:srgbClr val="002060"/>
                </a:solidFill>
                <a:latin typeface="Calibri" panose="020F0502020204030204" pitchFamily="34" charset="0"/>
                <a:ea typeface="Calibri" panose="020F0502020204030204" pitchFamily="34" charset="0"/>
                <a:cs typeface="Calibri" panose="020F0502020204030204" pitchFamily="34" charset="0"/>
              </a:rPr>
              <a:t>The excessive burden of tasks dealt with by the legal system, as well as the harm caused by exposure to the criminal process –</a:t>
            </a:r>
          </a:p>
          <a:p>
            <a:pPr algn="l" rtl="0"/>
            <a:r>
              <a:rPr lang="en-US" sz="2800" b="1" dirty="0">
                <a:solidFill>
                  <a:srgbClr val="002060"/>
                </a:solidFill>
                <a:latin typeface="Calibri" panose="020F0502020204030204" pitchFamily="34" charset="0"/>
                <a:ea typeface="Calibri" panose="020F0502020204030204" pitchFamily="34" charset="0"/>
                <a:cs typeface="Calibri" panose="020F0502020204030204" pitchFamily="34" charset="0"/>
              </a:rPr>
              <a:t>have led in 2013 to a practice consisting of “shifting” away from the criminal process through “Conditional Settlements”</a:t>
            </a:r>
          </a:p>
        </p:txBody>
      </p:sp>
      <p:sp>
        <p:nvSpPr>
          <p:cNvPr id="10" name="TextBox 9"/>
          <p:cNvSpPr txBox="1"/>
          <p:nvPr/>
        </p:nvSpPr>
        <p:spPr>
          <a:xfrm>
            <a:off x="493776" y="695772"/>
            <a:ext cx="10771631" cy="646331"/>
          </a:xfrm>
          <a:prstGeom prst="rect">
            <a:avLst/>
          </a:prstGeom>
          <a:noFill/>
        </p:spPr>
        <p:txBody>
          <a:bodyPr wrap="square" rtlCol="1">
            <a:sp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The “Conditional Settlement” procedure - Background</a:t>
            </a:r>
          </a:p>
        </p:txBody>
      </p:sp>
    </p:spTree>
    <p:extLst>
      <p:ext uri="{BB962C8B-B14F-4D97-AF65-F5344CB8AC3E}">
        <p14:creationId xmlns:p14="http://schemas.microsoft.com/office/powerpoint/2010/main" val="2308507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5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270837" y="219748"/>
            <a:ext cx="7947153" cy="607075"/>
          </a:xfrm>
        </p:spPr>
        <p:txBody>
          <a:bodyPr>
            <a:noAutofit/>
          </a:bodyPr>
          <a:lstStyle/>
          <a:p>
            <a:pPr rtl="0"/>
            <a:r>
              <a:rPr lang="en-US" sz="3200" b="1" cap="none" dirty="0">
                <a:solidFill>
                  <a:srgbClr val="FF0000"/>
                </a:solidFill>
              </a:rPr>
              <a:t>What is Conditional Settlement?</a:t>
            </a:r>
          </a:p>
        </p:txBody>
      </p:sp>
      <p:sp>
        <p:nvSpPr>
          <p:cNvPr id="5" name="מלבן 4"/>
          <p:cNvSpPr/>
          <p:nvPr/>
        </p:nvSpPr>
        <p:spPr>
          <a:xfrm>
            <a:off x="206829" y="1382286"/>
            <a:ext cx="10866555" cy="4401205"/>
          </a:xfrm>
          <a:prstGeom prst="rect">
            <a:avLst/>
          </a:prstGeom>
        </p:spPr>
        <p:txBody>
          <a:bodyPr wrap="square">
            <a:spAutoFit/>
          </a:bodyPr>
          <a:lstStyle/>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It is a new process that ranges between indictment and the closing of a case on grounds that “the circumstances of the matter do not justify a trial”</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It is used only in minor offenses - such as misdemeanors and transgressions</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Threshold conditions for a settlement: the fitting punishment is not a prison sentence, the suspect has no criminal record (5 years), there is sufficient evidence for indictment</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Prerequisites include: suspect has assumed responsibility and has agreed to penal, therapeutic or combined outcome, including rectification of the outcome of the offense</a:t>
            </a:r>
          </a:p>
          <a:p>
            <a:pPr marL="342900" indent="-342900" algn="l" rtl="0">
              <a:buFont typeface="Arial" panose="020B0604020202020204" pitchFamily="34" charset="0"/>
              <a:buChar char="•"/>
            </a:pPr>
            <a:endPar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Authorized prosecuting authorities – the Police and State Attorney’s office, as well as local authorities (planning and construction), Ministry of the Economy, the Securities Authority, and the Israel Defense Forces (IDF)</a:t>
            </a:r>
          </a:p>
        </p:txBody>
      </p:sp>
    </p:spTree>
    <p:extLst>
      <p:ext uri="{BB962C8B-B14F-4D97-AF65-F5344CB8AC3E}">
        <p14:creationId xmlns:p14="http://schemas.microsoft.com/office/powerpoint/2010/main" val="190337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55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מלבן 2"/>
          <p:cNvSpPr/>
          <p:nvPr/>
        </p:nvSpPr>
        <p:spPr>
          <a:xfrm>
            <a:off x="884281" y="959654"/>
            <a:ext cx="9936480" cy="4661276"/>
          </a:xfrm>
          <a:prstGeom prst="rect">
            <a:avLst/>
          </a:prstGeom>
          <a:effectLst/>
        </p:spPr>
        <p:txBody>
          <a:bodyPr wrap="square">
            <a:spAutoFit/>
          </a:bodyPr>
          <a:lstStyle/>
          <a:p>
            <a:pPr marL="342900" indent="-34290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Conversion programs"-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Availability of further alternatives to the criminal procedure by enforcing</a:t>
            </a: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gatekeepers’ ability to intervene in criminal behavior.</a:t>
            </a:r>
          </a:p>
          <a:p>
            <a:pPr marL="342900" indent="-342900" algn="l" rtl="0">
              <a:lnSpc>
                <a:spcPct val="150000"/>
              </a:lnSpc>
              <a:buFont typeface="Arial" panose="020B0604020202020204" pitchFamily="34" charset="0"/>
              <a:buChar char="•"/>
            </a:pP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"Restorative Justice” philosophy -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An alternative to the traditional criminal procedure, giving room to the voice and needs of the crime victim while also reducing harm and inefficiency towards the injuring party entailed in the existing criminal proceedings.</a:t>
            </a:r>
          </a:p>
          <a:p>
            <a:pPr marL="342900" indent="-342900" algn="l" rtl="0">
              <a:lnSpc>
                <a:spcPct val="150000"/>
              </a:lnSpc>
              <a:buFont typeface="Arial" panose="020B0604020202020204" pitchFamily="34" charset="0"/>
              <a:buChar char="•"/>
            </a:pP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Gaps between Center and Periphery </a:t>
            </a:r>
            <a:r>
              <a:rPr lang="en-US" sz="2000"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According to the "Social Conflict" theory, the legal use of terms such as equality, justice and fairness are often no more than “lip service” aimed at concealing a reality of inequality, unequal legislation and discriminating enforcement serving those in power.</a:t>
            </a:r>
          </a:p>
          <a:p>
            <a:pPr marL="342900" indent="-342900" algn="l" rtl="0">
              <a:lnSpc>
                <a:spcPct val="150000"/>
              </a:lnSpc>
              <a:buFont typeface="Arial" panose="020B0604020202020204" pitchFamily="34" charset="0"/>
              <a:buChar char="•"/>
            </a:pPr>
            <a:r>
              <a:rPr lang="en-US" sz="2000" b="1" dirty="0">
                <a:solidFill>
                  <a:srgbClr val="00206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Disagreements pertaining to scope of use - </a:t>
            </a:r>
            <a:r>
              <a:rPr lang="en-US" sz="2000" dirty="0">
                <a:solidFill>
                  <a:srgbClr val="002060"/>
                </a:solidFill>
                <a:latin typeface="Calibri" panose="020F0502020204030204" pitchFamily="34" charset="0"/>
                <a:ea typeface="Calibri" panose="020F0502020204030204" pitchFamily="34" charset="0"/>
                <a:cs typeface="Calibri" panose="020F0502020204030204" pitchFamily="34" charset="0"/>
              </a:rPr>
              <a:t>“The network expansion problem“.</a:t>
            </a:r>
            <a:endParaRPr lang="en-US" sz="1600" b="1" dirty="0">
              <a:latin typeface="Calibri" panose="020F0502020204030204" pitchFamily="34" charset="0"/>
              <a:ea typeface="Calibri" panose="020F0502020204030204" pitchFamily="34" charset="0"/>
              <a:cs typeface="Calibri" panose="020F0502020204030204" pitchFamily="34" charset="0"/>
            </a:endParaRPr>
          </a:p>
        </p:txBody>
      </p:sp>
      <p:sp>
        <p:nvSpPr>
          <p:cNvPr id="7" name="כותרת משנה 2"/>
          <p:cNvSpPr>
            <a:spLocks noGrp="1"/>
          </p:cNvSpPr>
          <p:nvPr>
            <p:ph type="subTitle" idx="1"/>
          </p:nvPr>
        </p:nvSpPr>
        <p:spPr>
          <a:xfrm>
            <a:off x="884281" y="365962"/>
            <a:ext cx="6400800" cy="801190"/>
          </a:xfrm>
        </p:spPr>
        <p:txBody>
          <a:bodyPr>
            <a:normAutofit/>
          </a:bodyPr>
          <a:lstStyle/>
          <a:p>
            <a:pPr algn="l" rtl="0"/>
            <a:r>
              <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rPr>
              <a:t>Theoretical background</a:t>
            </a:r>
          </a:p>
        </p:txBody>
      </p:sp>
    </p:spTree>
    <p:extLst>
      <p:ext uri="{BB962C8B-B14F-4D97-AF65-F5344CB8AC3E}">
        <p14:creationId xmlns:p14="http://schemas.microsoft.com/office/powerpoint/2010/main" val="1662889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54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מלבן 2"/>
          <p:cNvSpPr/>
          <p:nvPr/>
        </p:nvSpPr>
        <p:spPr>
          <a:xfrm>
            <a:off x="670493" y="1023632"/>
            <a:ext cx="10689109" cy="4716676"/>
          </a:xfrm>
          <a:prstGeom prst="rect">
            <a:avLst/>
          </a:prstGeom>
          <a:effectLst/>
        </p:spPr>
        <p:txBody>
          <a:bodyPr wrap="square">
            <a:spAutoFit/>
          </a:bodyPr>
          <a:lstStyle/>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In what way are prosecution authorities in the center and periphery implementing the “deviation” (conversion) process?</a:t>
            </a:r>
          </a:p>
          <a:p>
            <a:pPr lvl="1" algn="l" rtl="0">
              <a:lnSpc>
                <a:spcPct val="150000"/>
              </a:lnSpc>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In which type of offenses is it implemented? </a:t>
            </a:r>
            <a:br>
              <a:rPr sz="1400" dirty="0">
                <a:latin typeface="Calibri" panose="020F0502020204030204" pitchFamily="34" charset="0"/>
                <a:ea typeface="Calibri" panose="020F0502020204030204" pitchFamily="34" charset="0"/>
                <a:cs typeface="Calibri" panose="020F0502020204030204" pitchFamily="34" charset="0"/>
              </a:rPr>
            </a:b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What criteria is being used for implementing conditional settlements? </a:t>
            </a:r>
            <a:br>
              <a:rPr sz="2000" b="1" dirty="0">
                <a:solidFill>
                  <a:srgbClr val="002060"/>
                </a:solidFill>
                <a:latin typeface="Calibri" panose="020F0502020204030204" pitchFamily="34" charset="0"/>
                <a:ea typeface="Calibri" panose="020F0502020204030204" pitchFamily="34" charset="0"/>
                <a:cs typeface="Calibri" panose="020F0502020204030204" pitchFamily="34" charset="0"/>
              </a:rPr>
            </a:b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What are the accompanying conditions?</a:t>
            </a:r>
          </a:p>
          <a:p>
            <a:pPr marL="342900" indent="-342900" algn="r" rtl="0">
              <a:lnSpc>
                <a:spcPct val="150000"/>
              </a:lnSpc>
              <a:buFont typeface="Arial" panose="020B0604020202020204" pitchFamily="34" charset="0"/>
              <a:buChar char="•"/>
            </a:pPr>
            <a:endParaRPr lang="en-US" sz="11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Does the implementation of this process also consider the victim of the offense in the criminal proceeding?</a:t>
            </a:r>
          </a:p>
          <a:p>
            <a:pPr marL="714375" indent="180975" algn="l" rtl="0">
              <a:lnSpc>
                <a:spcPct val="150000"/>
              </a:lnSpc>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To which extent do the terms of conditional settlement express approaches towards the 	direct victim of the offense?</a:t>
            </a:r>
          </a:p>
          <a:p>
            <a:pPr algn="r" rtl="0"/>
            <a:endParaRPr lang="en-US" sz="14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משנה 2"/>
          <p:cNvSpPr>
            <a:spLocks noGrp="1"/>
          </p:cNvSpPr>
          <p:nvPr>
            <p:ph type="subTitle" idx="1"/>
          </p:nvPr>
        </p:nvSpPr>
        <p:spPr>
          <a:xfrm>
            <a:off x="670493" y="222442"/>
            <a:ext cx="6400800" cy="801190"/>
          </a:xfrm>
        </p:spPr>
        <p:txBody>
          <a:bodyPr/>
          <a:lstStyle/>
          <a:p>
            <a:pPr marL="342900" indent="-342900" algn="l" rtl="0">
              <a:lnSpc>
                <a:spcPct val="150000"/>
              </a:lnSpc>
              <a:buFont typeface="Arial" panose="020B0604020202020204" pitchFamily="34" charset="0"/>
              <a:buChar char="•"/>
            </a:pPr>
            <a:r>
              <a:rPr lang="en-US" sz="2400" b="1" dirty="0">
                <a:solidFill>
                  <a:srgbClr val="FF0000"/>
                </a:solidFill>
                <a:effectLst>
                  <a:outerShdw blurRad="38100" dist="38100" dir="2700000" algn="tl">
                    <a:srgbClr val="000000">
                      <a:alpha val="43137"/>
                    </a:srgbClr>
                  </a:outerShdw>
                </a:effectLst>
              </a:rPr>
              <a:t>The Research questions:</a:t>
            </a:r>
          </a:p>
        </p:txBody>
      </p:sp>
    </p:spTree>
    <p:extLst>
      <p:ext uri="{BB962C8B-B14F-4D97-AF65-F5344CB8AC3E}">
        <p14:creationId xmlns:p14="http://schemas.microsoft.com/office/powerpoint/2010/main" val="3482185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מלבן 2"/>
          <p:cNvSpPr/>
          <p:nvPr/>
        </p:nvSpPr>
        <p:spPr>
          <a:xfrm>
            <a:off x="844782" y="1197057"/>
            <a:ext cx="9993441" cy="5709255"/>
          </a:xfrm>
          <a:prstGeom prst="rect">
            <a:avLst/>
          </a:prstGeom>
          <a:effectLst/>
        </p:spPr>
        <p:txBody>
          <a:bodyPr wrap="square">
            <a:spAutoFit/>
          </a:bodyPr>
          <a:lstStyle/>
          <a:p>
            <a:pPr algn="l" rtl="0">
              <a:lnSpc>
                <a:spcPct val="150000"/>
              </a:lnSpc>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All cases in which a conditional settlement had been implemented, and were published between 2016- 2018</a:t>
            </a:r>
          </a:p>
          <a:p>
            <a:pPr algn="l" rtl="0">
              <a:lnSpc>
                <a:spcPct val="150000"/>
              </a:lnSpc>
            </a:pPr>
            <a:r>
              <a:rPr lang="en-US" b="1" dirty="0">
                <a:solidFill>
                  <a:schemeClr val="bg2">
                    <a:lumMod val="75000"/>
                  </a:schemeClr>
                </a:solidFill>
                <a:latin typeface="Calibri" panose="020F0502020204030204" pitchFamily="34" charset="0"/>
                <a:ea typeface="Calibri" panose="020F0502020204030204" pitchFamily="34" charset="0"/>
                <a:cs typeface="Calibri" panose="020F0502020204030204" pitchFamily="34" charset="0"/>
              </a:rPr>
              <a:t>(A period of at least 4 years elapsed between the amendment and commencement of actual implementation by the prosecution authorities). </a:t>
            </a:r>
          </a:p>
          <a:p>
            <a:pPr algn="l" rtl="0">
              <a:lnSpc>
                <a:spcPct val="150000"/>
              </a:lnSpc>
            </a:pPr>
            <a:r>
              <a:rPr lang="en-US" b="1" dirty="0">
                <a:solidFill>
                  <a:schemeClr val="bg2">
                    <a:lumMod val="75000"/>
                  </a:schemeClr>
                </a:solidFill>
                <a:latin typeface="Calibri" panose="020F0502020204030204" pitchFamily="34" charset="0"/>
                <a:ea typeface="Calibri" panose="020F0502020204030204" pitchFamily="34" charset="0"/>
                <a:cs typeface="Calibri" panose="020F0502020204030204" pitchFamily="34" charset="0"/>
              </a:rPr>
              <a:t>The law stipulates that publication is compulsory.</a:t>
            </a: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A total of 1750 cases, of which 378 are State Attorney's office cases and 1,372 are Police cases</a:t>
            </a: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The cases  were analyzed by using a structured questionnaire that includes: type of authority, geographical area (North district, Tel Aviv and Central, Jerusalem, and South district), type of offense, terms of the arrangement and its reasons</a:t>
            </a:r>
          </a:p>
          <a:p>
            <a:pPr marL="342900" indent="-342900" algn="l" rtl="0">
              <a:lnSpc>
                <a:spcPct val="150000"/>
              </a:lnSpc>
              <a:buFont typeface="Arial" panose="020B0604020202020204" pitchFamily="34" charset="0"/>
              <a:buChar char="•"/>
            </a:pPr>
            <a:r>
              <a:rPr lang="en-US" sz="2000" b="1" dirty="0">
                <a:solidFill>
                  <a:srgbClr val="002060"/>
                </a:solidFill>
                <a:latin typeface="Calibri" panose="020F0502020204030204" pitchFamily="34" charset="0"/>
                <a:ea typeface="Calibri" panose="020F0502020204030204" pitchFamily="34" charset="0"/>
                <a:cs typeface="Calibri" panose="020F0502020204030204" pitchFamily="34" charset="0"/>
              </a:rPr>
              <a:t>The decisions were classified into 3 types: Penal, Combined, and directed only at the victim</a:t>
            </a:r>
          </a:p>
          <a:p>
            <a:pPr algn="r" rtl="0"/>
            <a:endParaRPr lang="en-US" sz="14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משנה 2"/>
          <p:cNvSpPr>
            <a:spLocks noGrp="1"/>
          </p:cNvSpPr>
          <p:nvPr>
            <p:ph type="subTitle" idx="1"/>
          </p:nvPr>
        </p:nvSpPr>
        <p:spPr>
          <a:xfrm>
            <a:off x="844782" y="395867"/>
            <a:ext cx="6400800" cy="801190"/>
          </a:xfrm>
        </p:spPr>
        <p:txBody>
          <a:bodyPr>
            <a:normAutofit/>
          </a:bodyPr>
          <a:lstStyle/>
          <a:p>
            <a:pPr marL="342900" indent="-342900" algn="l" rtl="0">
              <a:lnSpc>
                <a:spcPct val="150000"/>
              </a:lnSpc>
              <a:buFont typeface="Arial" panose="020B0604020202020204" pitchFamily="34" charset="0"/>
              <a:buChar char="•"/>
            </a:pPr>
            <a:r>
              <a:rPr lang="en-US" sz="2400" b="1" dirty="0">
                <a:solidFill>
                  <a:srgbClr val="FF0000"/>
                </a:solidFill>
                <a:effectLst>
                  <a:outerShdw blurRad="38100" dist="38100" dir="2700000" algn="tl">
                    <a:srgbClr val="000000">
                      <a:alpha val="43137"/>
                    </a:srgbClr>
                  </a:outerShdw>
                </a:effectLst>
              </a:rPr>
              <a:t>Methods: </a:t>
            </a:r>
          </a:p>
        </p:txBody>
      </p:sp>
    </p:spTree>
    <p:extLst>
      <p:ext uri="{BB962C8B-B14F-4D97-AF65-F5344CB8AC3E}">
        <p14:creationId xmlns:p14="http://schemas.microsoft.com/office/powerpoint/2010/main" val="121243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39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83990" y="70419"/>
            <a:ext cx="2964466"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2824626" y="917843"/>
            <a:ext cx="6440190" cy="800219"/>
          </a:xfrm>
          <a:prstGeom prst="rect">
            <a:avLst/>
          </a:prstGeom>
          <a:noFill/>
        </p:spPr>
        <p:txBody>
          <a:bodyPr wrap="square" rtlCol="1">
            <a:spAutoFit/>
          </a:bodyPr>
          <a:lstStyle/>
          <a:p>
            <a:pPr algn="ctr" rtl="0"/>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Conditional settlements by District</a:t>
            </a: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5" name="תיבת טקסט 4">
            <a:extLst>
              <a:ext uri="{FF2B5EF4-FFF2-40B4-BE49-F238E27FC236}">
                <a16:creationId xmlns:a16="http://schemas.microsoft.com/office/drawing/2014/main" id="{F5DE2DFF-B9AE-F020-695E-7A03A3F3E08C}"/>
              </a:ext>
            </a:extLst>
          </p:cNvPr>
          <p:cNvSpPr txBox="1"/>
          <p:nvPr/>
        </p:nvSpPr>
        <p:spPr>
          <a:xfrm>
            <a:off x="3857478" y="1731149"/>
            <a:ext cx="7803582" cy="2677656"/>
          </a:xfrm>
          <a:prstGeom prst="rect">
            <a:avLst/>
          </a:prstGeom>
          <a:noFill/>
        </p:spPr>
        <p:txBody>
          <a:bodyPr wrap="square" rtlCol="1">
            <a:spAutoFit/>
          </a:bodyPr>
          <a:lstStyle/>
          <a:p>
            <a:pPr marL="457200" indent="-457200" algn="l" rtl="0">
              <a:buFont typeface="Arial" panose="020B0604020202020204" pitchFamily="34" charset="0"/>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While differences were found in the number of settlements issued in the different areas, following adjustment to the number of criminal files opened in each area, a high level of similarity was found in the percentages of settlements made as opposed to the number of cases in each of the districts - between 0.2% and 0.36% on average. </a:t>
            </a:r>
          </a:p>
        </p:txBody>
      </p:sp>
      <p:graphicFrame>
        <p:nvGraphicFramePr>
          <p:cNvPr id="6" name="טבלה 5">
            <a:extLst>
              <a:ext uri="{FF2B5EF4-FFF2-40B4-BE49-F238E27FC236}">
                <a16:creationId xmlns:a16="http://schemas.microsoft.com/office/drawing/2014/main" id="{A0091CA0-22DB-733A-C496-449E59B997D6}"/>
              </a:ext>
            </a:extLst>
          </p:cNvPr>
          <p:cNvGraphicFramePr>
            <a:graphicFrameLocks noGrp="1"/>
          </p:cNvGraphicFramePr>
          <p:nvPr>
            <p:extLst>
              <p:ext uri="{D42A27DB-BD31-4B8C-83A1-F6EECF244321}">
                <p14:modId xmlns:p14="http://schemas.microsoft.com/office/powerpoint/2010/main" val="1191403330"/>
              </p:ext>
            </p:extLst>
          </p:nvPr>
        </p:nvGraphicFramePr>
        <p:xfrm>
          <a:off x="103934" y="1871003"/>
          <a:ext cx="3258244" cy="2910283"/>
        </p:xfrm>
        <a:graphic>
          <a:graphicData uri="http://schemas.openxmlformats.org/drawingml/2006/table">
            <a:tbl>
              <a:tblPr firstRow="1" bandRow="1">
                <a:tableStyleId>{5C22544A-7EE6-4342-B048-85BDC9FD1C3A}</a:tableStyleId>
              </a:tblPr>
              <a:tblGrid>
                <a:gridCol w="1629122">
                  <a:extLst>
                    <a:ext uri="{9D8B030D-6E8A-4147-A177-3AD203B41FA5}">
                      <a16:colId xmlns:a16="http://schemas.microsoft.com/office/drawing/2014/main" val="20000"/>
                    </a:ext>
                  </a:extLst>
                </a:gridCol>
                <a:gridCol w="1629122">
                  <a:extLst>
                    <a:ext uri="{9D8B030D-6E8A-4147-A177-3AD203B41FA5}">
                      <a16:colId xmlns:a16="http://schemas.microsoft.com/office/drawing/2014/main" val="20001"/>
                    </a:ext>
                  </a:extLst>
                </a:gridCol>
              </a:tblGrid>
              <a:tr h="831049">
                <a:tc>
                  <a:txBody>
                    <a:bodyPr/>
                    <a:lstStyle/>
                    <a:p>
                      <a:pPr algn="l" rtl="0"/>
                      <a:r>
                        <a:rPr sz="1600" dirty="0"/>
                        <a:t>District</a:t>
                      </a:r>
                    </a:p>
                  </a:txBody>
                  <a:tcPr/>
                </a:tc>
                <a:tc>
                  <a:txBody>
                    <a:bodyPr/>
                    <a:lstStyle/>
                    <a:p>
                      <a:pPr algn="l" rtl="0"/>
                      <a:r>
                        <a:rPr sz="1600" dirty="0"/>
                        <a:t>Percentages</a:t>
                      </a:r>
                    </a:p>
                    <a:p>
                      <a:pPr algn="l" rtl="0"/>
                      <a:r>
                        <a:rPr sz="1600" dirty="0"/>
                        <a:t>(N)</a:t>
                      </a:r>
                    </a:p>
                  </a:txBody>
                  <a:tcPr/>
                </a:tc>
                <a:extLst>
                  <a:ext uri="{0D108BD9-81ED-4DB2-BD59-A6C34878D82A}">
                    <a16:rowId xmlns:a16="http://schemas.microsoft.com/office/drawing/2014/main" val="10000"/>
                  </a:ext>
                </a:extLst>
              </a:tr>
              <a:tr h="500038">
                <a:tc>
                  <a:txBody>
                    <a:bodyPr/>
                    <a:lstStyle/>
                    <a:p>
                      <a:pPr algn="l" rtl="0"/>
                      <a:r>
                        <a:rPr sz="1600" dirty="0"/>
                        <a:t>Tel Aviv and Central</a:t>
                      </a:r>
                    </a:p>
                  </a:txBody>
                  <a:tcPr/>
                </a:tc>
                <a:tc>
                  <a:txBody>
                    <a:bodyPr/>
                    <a:lstStyle/>
                    <a:p>
                      <a:pPr algn="l" rtl="0"/>
                      <a:r>
                        <a:rPr sz="1600" dirty="0"/>
                        <a:t>38.0% (666)</a:t>
                      </a:r>
                    </a:p>
                  </a:txBody>
                  <a:tcPr/>
                </a:tc>
                <a:extLst>
                  <a:ext uri="{0D108BD9-81ED-4DB2-BD59-A6C34878D82A}">
                    <a16:rowId xmlns:a16="http://schemas.microsoft.com/office/drawing/2014/main" val="10001"/>
                  </a:ext>
                </a:extLst>
              </a:tr>
              <a:tr h="500038">
                <a:tc>
                  <a:txBody>
                    <a:bodyPr/>
                    <a:lstStyle/>
                    <a:p>
                      <a:pPr algn="l" rtl="0"/>
                      <a:r>
                        <a:rPr sz="1600"/>
                        <a:t>North</a:t>
                      </a:r>
                    </a:p>
                  </a:txBody>
                  <a:tcPr/>
                </a:tc>
                <a:tc>
                  <a:txBody>
                    <a:bodyPr/>
                    <a:lstStyle/>
                    <a:p>
                      <a:pPr algn="l" rtl="0"/>
                      <a:r>
                        <a:rPr sz="1600" dirty="0"/>
                        <a:t>23.2% (406)</a:t>
                      </a:r>
                    </a:p>
                  </a:txBody>
                  <a:tcPr/>
                </a:tc>
                <a:extLst>
                  <a:ext uri="{0D108BD9-81ED-4DB2-BD59-A6C34878D82A}">
                    <a16:rowId xmlns:a16="http://schemas.microsoft.com/office/drawing/2014/main" val="10002"/>
                  </a:ext>
                </a:extLst>
              </a:tr>
              <a:tr h="500038">
                <a:tc>
                  <a:txBody>
                    <a:bodyPr/>
                    <a:lstStyle/>
                    <a:p>
                      <a:pPr algn="l" rtl="0"/>
                      <a:r>
                        <a:rPr sz="1600"/>
                        <a:t>South</a:t>
                      </a:r>
                    </a:p>
                  </a:txBody>
                  <a:tcPr/>
                </a:tc>
                <a:tc>
                  <a:txBody>
                    <a:bodyPr/>
                    <a:lstStyle/>
                    <a:p>
                      <a:pPr algn="l" rtl="0"/>
                      <a:r>
                        <a:rPr sz="1600" dirty="0"/>
                        <a:t>19.9% (348)</a:t>
                      </a:r>
                    </a:p>
                  </a:txBody>
                  <a:tcPr/>
                </a:tc>
                <a:extLst>
                  <a:ext uri="{0D108BD9-81ED-4DB2-BD59-A6C34878D82A}">
                    <a16:rowId xmlns:a16="http://schemas.microsoft.com/office/drawing/2014/main" val="10003"/>
                  </a:ext>
                </a:extLst>
              </a:tr>
              <a:tr h="500038">
                <a:tc>
                  <a:txBody>
                    <a:bodyPr/>
                    <a:lstStyle/>
                    <a:p>
                      <a:pPr algn="l" rtl="0"/>
                      <a:r>
                        <a:rPr sz="1600"/>
                        <a:t>Jerusalem</a:t>
                      </a:r>
                    </a:p>
                  </a:txBody>
                  <a:tcPr/>
                </a:tc>
                <a:tc>
                  <a:txBody>
                    <a:bodyPr/>
                    <a:lstStyle/>
                    <a:p>
                      <a:pPr algn="l" rtl="0"/>
                      <a:r>
                        <a:rPr sz="1600" dirty="0"/>
                        <a:t>18.9% (330)</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67089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48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76655" y="76395"/>
            <a:ext cx="2779777"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825910" y="955935"/>
            <a:ext cx="7148733" cy="738664"/>
          </a:xfrm>
          <a:prstGeom prst="rect">
            <a:avLst/>
          </a:prstGeom>
          <a:noFill/>
        </p:spPr>
        <p:txBody>
          <a:bodyPr wrap="square" rtlCol="1">
            <a:spAutoFit/>
          </a:bodyPr>
          <a:lstStyle/>
          <a:p>
            <a:pPr algn="ctr" rtl="0"/>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Distribution of the profile of offenses by districts</a:t>
            </a:r>
          </a:p>
          <a:p>
            <a:pPr rtl="0"/>
            <a:endParaRPr lang="en-US"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תרשים 4">
            <a:extLst>
              <a:ext uri="{FF2B5EF4-FFF2-40B4-BE49-F238E27FC236}">
                <a16:creationId xmlns:a16="http://schemas.microsoft.com/office/drawing/2014/main" id="{666F4456-C30B-61F5-E031-B56B6DC16A84}"/>
              </a:ext>
            </a:extLst>
          </p:cNvPr>
          <p:cNvGraphicFramePr>
            <a:graphicFrameLocks/>
          </p:cNvGraphicFramePr>
          <p:nvPr>
            <p:extLst>
              <p:ext uri="{D42A27DB-BD31-4B8C-83A1-F6EECF244321}">
                <p14:modId xmlns:p14="http://schemas.microsoft.com/office/powerpoint/2010/main" val="3978028756"/>
              </p:ext>
            </p:extLst>
          </p:nvPr>
        </p:nvGraphicFramePr>
        <p:xfrm>
          <a:off x="4768947" y="1694599"/>
          <a:ext cx="7148733" cy="4862349"/>
        </p:xfrm>
        <a:graphic>
          <a:graphicData uri="http://schemas.openxmlformats.org/drawingml/2006/chart">
            <c:chart xmlns:c="http://schemas.openxmlformats.org/drawingml/2006/chart" xmlns:r="http://schemas.openxmlformats.org/officeDocument/2006/relationships" r:id="rId2"/>
          </a:graphicData>
        </a:graphic>
      </p:graphicFrame>
      <p:sp>
        <p:nvSpPr>
          <p:cNvPr id="6" name="תיבת טקסט 5">
            <a:extLst>
              <a:ext uri="{FF2B5EF4-FFF2-40B4-BE49-F238E27FC236}">
                <a16:creationId xmlns:a16="http://schemas.microsoft.com/office/drawing/2014/main" id="{80082329-9421-F5B0-AC03-F42CDF2DC9CE}"/>
              </a:ext>
            </a:extLst>
          </p:cNvPr>
          <p:cNvSpPr txBox="1"/>
          <p:nvPr/>
        </p:nvSpPr>
        <p:spPr>
          <a:xfrm>
            <a:off x="274320" y="1955409"/>
            <a:ext cx="4178807" cy="3373359"/>
          </a:xfrm>
          <a:prstGeom prst="rect">
            <a:avLst/>
          </a:prstGeom>
          <a:noFill/>
        </p:spPr>
        <p:txBody>
          <a:bodyPr wrap="square" rtlCol="1">
            <a:spAutoFit/>
          </a:bodyPr>
          <a:lstStyle/>
          <a:p>
            <a:pPr algn="just" rtl="0">
              <a:lnSpc>
                <a:spcPct val="150000"/>
              </a:lnSpc>
              <a:spcAft>
                <a:spcPts val="800"/>
              </a:spcAft>
            </a:pP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Most of the offenses for which a conditional settlement was made are bodily offenses, followed by property offenses.  The remaining types (sexual, alcohol, offending a public servant, and others) are found in a very low frequency in all the settlements made throughout the various districts. </a:t>
            </a:r>
          </a:p>
        </p:txBody>
      </p:sp>
    </p:spTree>
    <p:extLst>
      <p:ext uri="{BB962C8B-B14F-4D97-AF65-F5344CB8AC3E}">
        <p14:creationId xmlns:p14="http://schemas.microsoft.com/office/powerpoint/2010/main" val="3982852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51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85028" y="0"/>
            <a:ext cx="3013033" cy="671594"/>
          </a:xfrm>
        </p:spPr>
        <p:txBody>
          <a:bodyPr>
            <a:noAutofit/>
          </a:bodyPr>
          <a:lstStyle/>
          <a:p>
            <a:pPr algn="ctr" rtl="0"/>
            <a:r>
              <a:rPr lang="en-US" sz="3600" b="1" dirty="0">
                <a:solidFill>
                  <a:srgbClr val="FF0000"/>
                </a:solidFill>
                <a:latin typeface="Calibri" panose="020F0502020204030204" pitchFamily="34" charset="0"/>
                <a:ea typeface="Calibri" panose="020F0502020204030204" pitchFamily="34" charset="0"/>
                <a:cs typeface="Calibri" panose="020F0502020204030204" pitchFamily="34" charset="0"/>
              </a:rPr>
              <a:t>Findings</a:t>
            </a:r>
          </a:p>
          <a:p>
            <a:pPr algn="ctr" rtl="0"/>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4" name="מלבן 3"/>
          <p:cNvSpPr/>
          <p:nvPr/>
        </p:nvSpPr>
        <p:spPr>
          <a:xfrm>
            <a:off x="825910" y="0"/>
            <a:ext cx="10437622" cy="589072"/>
          </a:xfrm>
          <a:prstGeom prst="rect">
            <a:avLst/>
          </a:prstGeom>
        </p:spPr>
        <p:txBody>
          <a:bodyPr wrap="square">
            <a:spAutoFit/>
          </a:bodyPr>
          <a:lstStyle/>
          <a:p>
            <a:pPr algn="l" rtl="0">
              <a:lnSpc>
                <a:spcPct val="150000"/>
              </a:lnSpc>
            </a:pPr>
            <a:r>
              <a:rPr lang="en-US" sz="2400" b="1" dirty="0">
                <a:latin typeface="Calibri" panose="020F0502020204030204" pitchFamily="34" charset="0"/>
                <a:ea typeface="Calibri" panose="020F0502020204030204" pitchFamily="34" charset="0"/>
                <a:cs typeface="Calibri" panose="020F0502020204030204" pitchFamily="34" charset="0"/>
              </a:rPr>
              <a:t>*</a:t>
            </a:r>
            <a:endParaRPr lang="en-US" sz="28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3"/>
          <p:cNvSpPr>
            <a:spLocks noChangeArrowheads="1"/>
          </p:cNvSpPr>
          <p:nvPr/>
        </p:nvSpPr>
        <p:spPr bwMode="auto">
          <a:xfrm>
            <a:off x="200297" y="393426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TextBox 8"/>
          <p:cNvSpPr txBox="1"/>
          <p:nvPr/>
        </p:nvSpPr>
        <p:spPr>
          <a:xfrm>
            <a:off x="191273" y="476605"/>
            <a:ext cx="11706896" cy="3005951"/>
          </a:xfrm>
          <a:prstGeom prst="rect">
            <a:avLst/>
          </a:prstGeom>
          <a:noFill/>
        </p:spPr>
        <p:txBody>
          <a:bodyPr wrap="square" rtlCol="1">
            <a:spAutoFit/>
          </a:bodyPr>
          <a:lstStyle/>
          <a:p>
            <a:pPr rtl="0">
              <a:lnSpc>
                <a:spcPct val="200000"/>
              </a:lnSpc>
              <a:spcAft>
                <a:spcPts val="800"/>
              </a:spcAft>
            </a:pPr>
            <a:r>
              <a:rPr lang="en-US"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Explanations for using conditional settlements at the various districts</a:t>
            </a:r>
          </a:p>
          <a:p>
            <a:pPr algn="l" rtl="0">
              <a:spcAft>
                <a:spcPts val="800"/>
              </a:spcAft>
            </a:pPr>
            <a:r>
              <a:rPr lang="en-US" b="1" dirty="0">
                <a:solidFill>
                  <a:schemeClr val="bg1"/>
                </a:solidFill>
                <a:latin typeface="Calibri" panose="020F0502020204030204" pitchFamily="34" charset="0"/>
                <a:ea typeface="Calibri" panose="020F0502020204030204" pitchFamily="34" charset="0"/>
                <a:cs typeface="Calibri" panose="020F0502020204030204" pitchFamily="34" charset="0"/>
              </a:rPr>
              <a:t>It was found that there is no single uniform policy and in all explanations used for settlement - </a:t>
            </a:r>
            <a:r>
              <a:rPr lang="en-US"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 significant relationship was found between the type of explanation and the different districts:</a:t>
            </a:r>
          </a:p>
          <a:p>
            <a:pPr algn="just" rtl="0">
              <a:spcAft>
                <a:spcPts val="800"/>
              </a:spcAft>
            </a:pP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Expression of remorse </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appears in only 18% of cases </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the South district</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compared to over 60% of the settlements in other districts.</a:t>
            </a:r>
          </a:p>
          <a:p>
            <a:pPr algn="just" rtl="0">
              <a:spcAft>
                <a:spcPts val="800"/>
              </a:spcAft>
            </a:pP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Circumstances of the offence</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 - appears in only</a:t>
            </a:r>
            <a:r>
              <a:rPr lang="en-US" sz="1400" dirty="0">
                <a:latin typeface="Calibri" panose="020F0502020204030204" pitchFamily="34" charset="0"/>
                <a:ea typeface="Calibri" panose="020F0502020204030204" pitchFamily="34" charset="0"/>
                <a:cs typeface="Calibri" panose="020F0502020204030204" pitchFamily="34" charset="0"/>
              </a:rPr>
              <a:t> </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5.2% of cases </a:t>
            </a:r>
            <a:r>
              <a:rPr lang="en-US"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at the south district </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compared to about 20% of the settlements at the Tel Aviv and Central district.</a:t>
            </a:r>
          </a:p>
          <a:p>
            <a:pPr algn="just" rtl="0">
              <a:spcAft>
                <a:spcPts val="800"/>
              </a:spcAft>
            </a:pP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Age related </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was found at the </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South </a:t>
            </a:r>
            <a:r>
              <a:rPr lang="en-US"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district </a:t>
            </a:r>
            <a:r>
              <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rPr>
              <a:t>in only 2.3% of settlements compared to </a:t>
            </a:r>
            <a:r>
              <a:rPr lang="en-US" sz="1400" b="1" u="sng"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Tel Aviv and Central district </a:t>
            </a:r>
            <a:r>
              <a:rPr lang="en-US" sz="14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- 15% of the settlements.</a:t>
            </a:r>
          </a:p>
          <a:p>
            <a:pPr algn="just" rtl="0">
              <a:spcAft>
                <a:spcPts val="800"/>
              </a:spcAft>
            </a:pPr>
            <a:r>
              <a:rPr lang="en-US" sz="14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Financial situation </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 significant relationship was found. A</a:t>
            </a:r>
            <a:r>
              <a:rPr lang="en-US" sz="14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 the South district </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reference was made to a difficult financial situation in only 9.8% of the cases compared to </a:t>
            </a:r>
            <a:r>
              <a:rPr lang="en-US" sz="14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Tel Aviv and Central, North and Jerusalem</a:t>
            </a:r>
            <a:r>
              <a:rPr lang="en-US" sz="14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in which reference to difficult financial situation was found in 20%– 24% of the settlements. </a:t>
            </a:r>
            <a:endParaRPr lang="en-US" sz="1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תרשים 4">
            <a:extLst>
              <a:ext uri="{FF2B5EF4-FFF2-40B4-BE49-F238E27FC236}">
                <a16:creationId xmlns:a16="http://schemas.microsoft.com/office/drawing/2014/main" id="{53B9DA10-8F71-8587-66FB-CE0B9708048A}"/>
              </a:ext>
            </a:extLst>
          </p:cNvPr>
          <p:cNvGraphicFramePr>
            <a:graphicFrameLocks/>
          </p:cNvGraphicFramePr>
          <p:nvPr>
            <p:extLst>
              <p:ext uri="{D42A27DB-BD31-4B8C-83A1-F6EECF244321}">
                <p14:modId xmlns:p14="http://schemas.microsoft.com/office/powerpoint/2010/main" val="491579775"/>
              </p:ext>
            </p:extLst>
          </p:nvPr>
        </p:nvGraphicFramePr>
        <p:xfrm>
          <a:off x="925140" y="3356985"/>
          <a:ext cx="9114209" cy="3395737"/>
        </p:xfrm>
        <a:graphic>
          <a:graphicData uri="http://schemas.openxmlformats.org/drawingml/2006/chart">
            <c:chart xmlns:c="http://schemas.openxmlformats.org/drawingml/2006/chart" xmlns:r="http://schemas.openxmlformats.org/officeDocument/2006/relationships" r:id="rId2"/>
          </a:graphicData>
        </a:graphic>
      </p:graphicFrame>
      <p:sp>
        <p:nvSpPr>
          <p:cNvPr id="2" name="מלבן 1">
            <a:extLst>
              <a:ext uri="{FF2B5EF4-FFF2-40B4-BE49-F238E27FC236}">
                <a16:creationId xmlns:a16="http://schemas.microsoft.com/office/drawing/2014/main" id="{AAD40107-9337-7FCE-EAB7-B82CB7CE2924}"/>
              </a:ext>
            </a:extLst>
          </p:cNvPr>
          <p:cNvSpPr/>
          <p:nvPr/>
        </p:nvSpPr>
        <p:spPr>
          <a:xfrm>
            <a:off x="8634285" y="6167947"/>
            <a:ext cx="3557715" cy="584775"/>
          </a:xfrm>
          <a:prstGeom prst="rect">
            <a:avLst/>
          </a:prstGeom>
          <a:noFill/>
        </p:spPr>
        <p:txBody>
          <a:bodyPr wrap="square" lIns="91440" tIns="45720" rIns="91440" bIns="45720">
            <a:spAutoFit/>
          </a:bodyPr>
          <a:lstStyle/>
          <a:p>
            <a:pPr algn="ctr" rtl="0"/>
            <a:r>
              <a:rPr lang="en-US" sz="16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Conditional settlements – </a:t>
            </a:r>
          </a:p>
          <a:p>
            <a:pPr algn="ctr" rtl="0"/>
            <a:r>
              <a:rPr lang="en-US" sz="1600" b="1" dirty="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rPr>
              <a:t>Nicotra and Shoham</a:t>
            </a:r>
            <a:endParaRPr lang="en-US" sz="1600" b="1"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4543942"/>
      </p:ext>
    </p:extLst>
  </p:cSld>
  <p:clrMapOvr>
    <a:masterClrMapping/>
  </p:clrMapOvr>
</p:sld>
</file>

<file path=ppt/theme/theme1.xml><?xml version="1.0" encoding="utf-8"?>
<a:theme xmlns:a="http://schemas.openxmlformats.org/drawingml/2006/main" name="פרוסות">
  <a:themeElements>
    <a:clrScheme name="פרוסות">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רוסות">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TM02900771[[fn=פרוסה]]</Template>
  <TotalTime>3910</TotalTime>
  <Words>1766</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Wingdings 3</vt:lpstr>
      <vt:lpstr>פרוסות</vt:lpstr>
      <vt:lpstr>PowerPoint Presentation</vt:lpstr>
      <vt:lpstr>PowerPoint Presentation</vt:lpstr>
      <vt:lpstr>What is Conditional Settlement?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Student Administrator_Student_Pool</dc:creator>
  <cp:lastModifiedBy>Yael Nachumi</cp:lastModifiedBy>
  <cp:revision>270</cp:revision>
  <dcterms:created xsi:type="dcterms:W3CDTF">2018-04-29T11:40:22Z</dcterms:created>
  <dcterms:modified xsi:type="dcterms:W3CDTF">2023-06-26T07:27:49Z</dcterms:modified>
</cp:coreProperties>
</file>