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omments/comment1.xml" ContentType="application/vnd.openxmlformats-officedocument.presentationml.comments+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omments/comment3.xml" ContentType="application/vnd.openxmlformats-officedocument.presentationml.comments+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omments/comment4.xml" ContentType="application/vnd.openxmlformats-officedocument.presentationml.comments+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omments/comment5.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3" r:id="rId1"/>
  </p:sldMasterIdLst>
  <p:notesMasterIdLst>
    <p:notesMasterId r:id="rId29"/>
  </p:notesMasterIdLst>
  <p:handoutMasterIdLst>
    <p:handoutMasterId r:id="rId30"/>
  </p:handoutMasterIdLst>
  <p:sldIdLst>
    <p:sldId id="330" r:id="rId2"/>
    <p:sldId id="340" r:id="rId3"/>
    <p:sldId id="441" r:id="rId4"/>
    <p:sldId id="383" r:id="rId5"/>
    <p:sldId id="450" r:id="rId6"/>
    <p:sldId id="469" r:id="rId7"/>
    <p:sldId id="445" r:id="rId8"/>
    <p:sldId id="359" r:id="rId9"/>
    <p:sldId id="447" r:id="rId10"/>
    <p:sldId id="449" r:id="rId11"/>
    <p:sldId id="398" r:id="rId12"/>
    <p:sldId id="452" r:id="rId13"/>
    <p:sldId id="473" r:id="rId14"/>
    <p:sldId id="467" r:id="rId15"/>
    <p:sldId id="470" r:id="rId16"/>
    <p:sldId id="471" r:id="rId17"/>
    <p:sldId id="468" r:id="rId18"/>
    <p:sldId id="465" r:id="rId19"/>
    <p:sldId id="451" r:id="rId20"/>
    <p:sldId id="456" r:id="rId21"/>
    <p:sldId id="472" r:id="rId22"/>
    <p:sldId id="459" r:id="rId23"/>
    <p:sldId id="463" r:id="rId24"/>
    <p:sldId id="368" r:id="rId25"/>
    <p:sldId id="460" r:id="rId26"/>
    <p:sldId id="461" r:id="rId27"/>
    <p:sldId id="346" r:id="rId28"/>
  </p:sldIdLst>
  <p:sldSz cx="12192000" cy="6858000"/>
  <p:notesSz cx="9388475" cy="7102475"/>
  <p:embeddedFontLst>
    <p:embeddedFont>
      <p:font typeface="Calibri" panose="020F0502020204030204" pitchFamily="34" charset="0"/>
      <p:regular r:id="rId31"/>
      <p:bold r:id="rId32"/>
      <p:italic r:id="rId33"/>
      <p:boldItalic r:id="rId34"/>
    </p:embeddedFont>
    <p:embeddedFont>
      <p:font typeface="HK Grotesk Pro AltJ" panose="020B0604020202020204" charset="0"/>
      <p:regular r:id="rId35"/>
      <p:bold r:id="rId36"/>
      <p:italic r:id="rId37"/>
      <p:boldItalic r:id="rId38"/>
    </p:embeddedFont>
  </p:embeddedFontLst>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C9B834-1EEC-CADD-AA7C-6B36121DE651}" name="Rosov Consulting" initials="ZR" userId="Rosov Consulting" providerId="None"/>
  <p188:author id="{A7494D5C-82E6-D1D3-BC26-941237A15326}" name="Zohar Rotem" initials="ZR" userId="Zohar Rotem" providerId="None"/>
  <p188:author id="{EC27AF76-E467-57BA-1692-C53C4E7F842E}" name="Jennifer Truboff" initials="JT" userId="520939a2a8d7cd90" providerId="Windows Live"/>
  <p188:author id="{8FE3CA97-CCC2-D7B6-91AC-E2684B0678B5}" name="Tehilla Becker" initials="TB" userId="Tehilla Becker" providerId="None"/>
  <p188:author id="{3535C6AB-FB80-DDC4-BDC9-2AA0A60B5C81}" name="Karen Uribe" initials="KU" userId="Karen Uribe" providerId="None"/>
  <p188:author id="{D639EBF6-EE91-37E7-DDAB-3EC3C42A02B0}" name="Alex Pomson" initials="AP" userId="Alex Poms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x Pomson" initials="AP" lastIdx="7" clrIdx="0">
    <p:extLst>
      <p:ext uri="{19B8F6BF-5375-455C-9EA6-DF929625EA0E}">
        <p15:presenceInfo xmlns:p15="http://schemas.microsoft.com/office/powerpoint/2012/main" userId="Alex Pom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3F1"/>
    <a:srgbClr val="F8F6F7"/>
    <a:srgbClr val="EDF9F8"/>
    <a:srgbClr val="F4EEF7"/>
    <a:srgbClr val="F2FAFA"/>
    <a:srgbClr val="E6F6F5"/>
    <a:srgbClr val="F0F8F7"/>
    <a:srgbClr val="EBF6F1"/>
    <a:srgbClr val="DDEBEB"/>
    <a:srgbClr val="00A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71614" autoAdjust="0"/>
  </p:normalViewPr>
  <p:slideViewPr>
    <p:cSldViewPr snapToGrid="0">
      <p:cViewPr>
        <p:scale>
          <a:sx n="70" d="100"/>
          <a:sy n="70" d="100"/>
        </p:scale>
        <p:origin x="248" y="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0" d="100"/>
          <a:sy n="60" d="100"/>
        </p:scale>
        <p:origin x="1953" y="33"/>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GOI%20UnitEd%20Updated%20Analysis_JT_202306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GOI%20UnitEd%20Updated%20Analysis_JT_2023060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NRJE%20Analysis\NRJE%20Final%20Analysis_JT_20230606.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fr-BE" sz="1600"/>
              <a:t>% de réponses en fonction de la région et de l’année</a:t>
            </a:r>
          </a:p>
        </c:rich>
      </c:tx>
      <c:layout>
        <c:manualLayout>
          <c:xMode val="edge"/>
          <c:yMode val="edge"/>
          <c:x val="0.29075000000000006"/>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fr-FR"/>
        </a:p>
      </c:txPr>
    </c:title>
    <c:autoTitleDeleted val="0"/>
    <c:plotArea>
      <c:layout>
        <c:manualLayout>
          <c:layoutTarget val="inner"/>
          <c:xMode val="edge"/>
          <c:yMode val="edge"/>
          <c:x val="8.7335547900262461E-2"/>
          <c:y val="0.24250510771100928"/>
          <c:w val="0.86601618547681536"/>
          <c:h val="0.61453818852017772"/>
        </c:manualLayout>
      </c:layout>
      <c:barChart>
        <c:barDir val="col"/>
        <c:grouping val="clustered"/>
        <c:varyColors val="0"/>
        <c:ser>
          <c:idx val="0"/>
          <c:order val="0"/>
          <c:tx>
            <c:strRef>
              <c:f>Descriptives!$D$13</c:f>
              <c:strCache>
                <c:ptCount val="1"/>
                <c:pt idx="0">
                  <c:v>5e primaire et 1e secondaire (n=1287)</c:v>
                </c:pt>
              </c:strCache>
            </c:strRef>
          </c:tx>
          <c:spPr>
            <a:solidFill>
              <a:schemeClr val="accent1"/>
            </a:solidFill>
            <a:ln>
              <a:noFill/>
            </a:ln>
            <a:effectLst/>
          </c:spPr>
          <c:invertIfNegative val="0"/>
          <c:dLbls>
            <c:dLbl>
              <c:idx val="0"/>
              <c:tx>
                <c:rich>
                  <a:bodyPr/>
                  <a:lstStyle/>
                  <a:p>
                    <a:r>
                      <a:rPr lang="en-US"/>
                      <a:t>62%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CD7-4531-B7F3-285B69B556D3}"/>
                </c:ext>
              </c:extLst>
            </c:dLbl>
            <c:dLbl>
              <c:idx val="1"/>
              <c:tx>
                <c:rich>
                  <a:bodyPr/>
                  <a:lstStyle/>
                  <a:p>
                    <a:r>
                      <a:rPr lang="en-US"/>
                      <a:t>69%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CD7-4531-B7F3-285B69B556D3}"/>
                </c:ext>
              </c:extLst>
            </c:dLbl>
            <c:dLbl>
              <c:idx val="2"/>
              <c:tx>
                <c:rich>
                  <a:bodyPr/>
                  <a:lstStyle/>
                  <a:p>
                    <a:r>
                      <a:rPr lang="en-US"/>
                      <a:t>68%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CD7-4531-B7F3-285B69B556D3}"/>
                </c:ext>
              </c:extLst>
            </c:dLbl>
            <c:dLbl>
              <c:idx val="3"/>
              <c:tx>
                <c:rich>
                  <a:bodyPr/>
                  <a:lstStyle/>
                  <a:p>
                    <a:r>
                      <a:rPr lang="en-US"/>
                      <a:t>74%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CD7-4531-B7F3-285B69B556D3}"/>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Descriptives!$C$14:$C$17</c:f>
              <c:strCache>
                <c:ptCount val="4"/>
                <c:pt idx="0">
                  <c:v>Amérique latine</c:v>
                </c:pt>
                <c:pt idx="1">
                  <c:v>Europe</c:v>
                </c:pt>
                <c:pt idx="2">
                  <c:v>France</c:v>
                </c:pt>
                <c:pt idx="3">
                  <c:v>Amérique du Nord</c:v>
                </c:pt>
              </c:strCache>
            </c:strRef>
          </c:cat>
          <c:val>
            <c:numRef>
              <c:f>Descriptives!$D$14:$D$17</c:f>
              <c:numCache>
                <c:formatCode>###0.0%</c:formatCode>
                <c:ptCount val="4"/>
                <c:pt idx="0">
                  <c:v>0.62368421052631584</c:v>
                </c:pt>
                <c:pt idx="1">
                  <c:v>0.69411764705882351</c:v>
                </c:pt>
                <c:pt idx="2">
                  <c:v>0.68433179723502302</c:v>
                </c:pt>
                <c:pt idx="3">
                  <c:v>0.74311926605504586</c:v>
                </c:pt>
              </c:numCache>
            </c:numRef>
          </c:val>
          <c:extLst>
            <c:ext xmlns:c16="http://schemas.microsoft.com/office/drawing/2014/chart" uri="{C3380CC4-5D6E-409C-BE32-E72D297353CC}">
              <c16:uniqueId val="{00000000-45E0-4E31-96D5-6B39AB18189C}"/>
            </c:ext>
          </c:extLst>
        </c:ser>
        <c:ser>
          <c:idx val="1"/>
          <c:order val="1"/>
          <c:tx>
            <c:strRef>
              <c:f>Descriptives!$E$13</c:f>
              <c:strCache>
                <c:ptCount val="1"/>
                <c:pt idx="0">
                  <c:v>3e et 5e secondaire (n=635)</c:v>
                </c:pt>
              </c:strCache>
            </c:strRef>
          </c:tx>
          <c:spPr>
            <a:solidFill>
              <a:schemeClr val="accent2"/>
            </a:solidFill>
            <a:ln>
              <a:noFill/>
            </a:ln>
            <a:effectLst/>
          </c:spPr>
          <c:invertIfNegative val="0"/>
          <c:dLbls>
            <c:dLbl>
              <c:idx val="0"/>
              <c:tx>
                <c:rich>
                  <a:bodyPr/>
                  <a:lstStyle/>
                  <a:p>
                    <a:r>
                      <a:rPr lang="en-US"/>
                      <a:t>38%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CD7-4531-B7F3-285B69B556D3}"/>
                </c:ext>
              </c:extLst>
            </c:dLbl>
            <c:dLbl>
              <c:idx val="1"/>
              <c:tx>
                <c:rich>
                  <a:bodyPr/>
                  <a:lstStyle/>
                  <a:p>
                    <a:r>
                      <a:rPr lang="en-US"/>
                      <a:t>31%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CD7-4531-B7F3-285B69B556D3}"/>
                </c:ext>
              </c:extLst>
            </c:dLbl>
            <c:dLbl>
              <c:idx val="2"/>
              <c:tx>
                <c:rich>
                  <a:bodyPr/>
                  <a:lstStyle/>
                  <a:p>
                    <a:r>
                      <a:rPr lang="en-US"/>
                      <a:t>32%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CD7-4531-B7F3-285B69B556D3}"/>
                </c:ext>
              </c:extLst>
            </c:dLbl>
            <c:dLbl>
              <c:idx val="3"/>
              <c:tx>
                <c:rich>
                  <a:bodyPr/>
                  <a:lstStyle/>
                  <a:p>
                    <a:r>
                      <a:rPr lang="en-US"/>
                      <a:t>26%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CD7-4531-B7F3-285B69B556D3}"/>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Descriptives!$C$14:$C$17</c:f>
              <c:strCache>
                <c:ptCount val="4"/>
                <c:pt idx="0">
                  <c:v>Amérique latine</c:v>
                </c:pt>
                <c:pt idx="1">
                  <c:v>Europe</c:v>
                </c:pt>
                <c:pt idx="2">
                  <c:v>France</c:v>
                </c:pt>
                <c:pt idx="3">
                  <c:v>Amérique du Nord</c:v>
                </c:pt>
              </c:strCache>
            </c:strRef>
          </c:cat>
          <c:val>
            <c:numRef>
              <c:f>Descriptives!$E$14:$E$17</c:f>
              <c:numCache>
                <c:formatCode>###0.0%</c:formatCode>
                <c:ptCount val="4"/>
                <c:pt idx="0">
                  <c:v>0.37631578947368421</c:v>
                </c:pt>
                <c:pt idx="1">
                  <c:v>0.30588235294117649</c:v>
                </c:pt>
                <c:pt idx="2">
                  <c:v>0.31566820276497698</c:v>
                </c:pt>
                <c:pt idx="3">
                  <c:v>0.25688073394495414</c:v>
                </c:pt>
              </c:numCache>
            </c:numRef>
          </c:val>
          <c:extLst>
            <c:ext xmlns:c16="http://schemas.microsoft.com/office/drawing/2014/chart" uri="{C3380CC4-5D6E-409C-BE32-E72D297353CC}">
              <c16:uniqueId val="{00000001-45E0-4E31-96D5-6B39AB18189C}"/>
            </c:ext>
          </c:extLst>
        </c:ser>
        <c:dLbls>
          <c:dLblPos val="outEnd"/>
          <c:showLegendKey val="0"/>
          <c:showVal val="1"/>
          <c:showCatName val="0"/>
          <c:showSerName val="0"/>
          <c:showPercent val="0"/>
          <c:showBubbleSize val="0"/>
        </c:dLbls>
        <c:gapWidth val="219"/>
        <c:overlap val="-27"/>
        <c:axId val="2061810591"/>
        <c:axId val="2061811071"/>
      </c:barChart>
      <c:catAx>
        <c:axId val="2061810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2061811071"/>
        <c:crosses val="autoZero"/>
        <c:auto val="1"/>
        <c:lblAlgn val="ctr"/>
        <c:lblOffset val="100"/>
        <c:noMultiLvlLbl val="0"/>
      </c:catAx>
      <c:valAx>
        <c:axId val="2061811071"/>
        <c:scaling>
          <c:orientation val="minMax"/>
        </c:scaling>
        <c:delete val="1"/>
        <c:axPos val="l"/>
        <c:numFmt formatCode="###0.0%" sourceLinked="1"/>
        <c:majorTickMark val="none"/>
        <c:minorTickMark val="none"/>
        <c:tickLblPos val="nextTo"/>
        <c:crossAx val="2061810591"/>
        <c:crosses val="autoZero"/>
        <c:crossBetween val="between"/>
      </c:valAx>
      <c:spPr>
        <a:noFill/>
        <a:ln>
          <a:noFill/>
        </a:ln>
        <a:effectLst/>
      </c:spPr>
    </c:plotArea>
    <c:legend>
      <c:legendPos val="b"/>
      <c:layout>
        <c:manualLayout>
          <c:xMode val="edge"/>
          <c:yMode val="edge"/>
          <c:x val="0.23210477739638016"/>
          <c:y val="0.1215684602594463"/>
          <c:w val="0.52639830912225083"/>
          <c:h val="5.041110712542561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solidFill>
            <a:schemeClr val="tx1"/>
          </a:solidFill>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fr-BE" sz="1600"/>
              <a:t>% d’élèves d'accord ou pas d'accord selon le niveau d'intérêt pour l'école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fr-FR"/>
        </a:p>
      </c:txPr>
    </c:title>
    <c:autoTitleDeleted val="0"/>
    <c:plotArea>
      <c:layout/>
      <c:barChart>
        <c:barDir val="col"/>
        <c:grouping val="clustered"/>
        <c:varyColors val="0"/>
        <c:ser>
          <c:idx val="0"/>
          <c:order val="0"/>
          <c:tx>
            <c:strRef>
              <c:f>'Slide 7'!$C$68</c:f>
              <c:strCache>
                <c:ptCount val="1"/>
                <c:pt idx="0">
                  <c:v>Pas du tout d'accord ou pas d'accord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7'!$B$69:$B$71</c:f>
              <c:strCache>
                <c:ptCount val="3"/>
                <c:pt idx="0">
                  <c:v>Moins intéressés (n=167)</c:v>
                </c:pt>
                <c:pt idx="1">
                  <c:v>Modérément intéressés (n=424)</c:v>
                </c:pt>
                <c:pt idx="2">
                  <c:v>Les plus intéressés (n=379)</c:v>
                </c:pt>
              </c:strCache>
            </c:strRef>
          </c:cat>
          <c:val>
            <c:numRef>
              <c:f>'Slide 7'!$C$69:$C$71</c:f>
              <c:numCache>
                <c:formatCode>0%</c:formatCode>
                <c:ptCount val="3"/>
                <c:pt idx="0">
                  <c:v>0.14399999999999999</c:v>
                </c:pt>
                <c:pt idx="1">
                  <c:v>5.2000000000000005E-2</c:v>
                </c:pt>
                <c:pt idx="2">
                  <c:v>1.7999999999999999E-2</c:v>
                </c:pt>
              </c:numCache>
            </c:numRef>
          </c:val>
          <c:extLst>
            <c:ext xmlns:c16="http://schemas.microsoft.com/office/drawing/2014/chart" uri="{C3380CC4-5D6E-409C-BE32-E72D297353CC}">
              <c16:uniqueId val="{00000000-146F-4440-96E1-9704F080C78E}"/>
            </c:ext>
          </c:extLst>
        </c:ser>
        <c:ser>
          <c:idx val="1"/>
          <c:order val="1"/>
          <c:tx>
            <c:strRef>
              <c:f>'Slide 7'!$F$68</c:f>
              <c:strCache>
                <c:ptCount val="1"/>
                <c:pt idx="0">
                  <c:v>Ni d'accord ni pas d'accord</c:v>
                </c:pt>
              </c:strCache>
            </c:strRef>
          </c:tx>
          <c:spPr>
            <a:solidFill>
              <a:srgbClr val="E2E1E1"/>
            </a:solidFill>
            <a:ln>
              <a:noFill/>
            </a:ln>
            <a:effectLst/>
          </c:spPr>
          <c:invertIfNegative val="0"/>
          <c:dLbls>
            <c:dLbl>
              <c:idx val="0"/>
              <c:tx>
                <c:rich>
                  <a:bodyPr/>
                  <a:lstStyle/>
                  <a:p>
                    <a:r>
                      <a:rPr lang="en-US" dirty="0"/>
                      <a:t>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8C7-474E-ACAC-9D5B2A82F96B}"/>
                </c:ext>
              </c:extLst>
            </c:dLbl>
            <c:dLbl>
              <c:idx val="1"/>
              <c:tx>
                <c:rich>
                  <a:bodyPr/>
                  <a:lstStyle/>
                  <a:p>
                    <a:r>
                      <a:rPr lang="en-US"/>
                      <a:t>15%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8C7-474E-ACAC-9D5B2A82F96B}"/>
                </c:ext>
              </c:extLst>
            </c:dLbl>
            <c:dLbl>
              <c:idx val="2"/>
              <c:tx>
                <c:rich>
                  <a:bodyPr/>
                  <a:lstStyle/>
                  <a:p>
                    <a:r>
                      <a:rPr lang="en-US" dirty="0"/>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8C7-474E-ACAC-9D5B2A82F96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7'!$B$69:$B$71</c:f>
              <c:strCache>
                <c:ptCount val="3"/>
                <c:pt idx="0">
                  <c:v>Moins intéressés (n=167)</c:v>
                </c:pt>
                <c:pt idx="1">
                  <c:v>Modérément intéressés (n=424)</c:v>
                </c:pt>
                <c:pt idx="2">
                  <c:v>Les plus intéressés (n=379)</c:v>
                </c:pt>
              </c:strCache>
            </c:strRef>
          </c:cat>
          <c:val>
            <c:numRef>
              <c:f>'Slide 7'!$F$69:$F$71</c:f>
              <c:numCache>
                <c:formatCode>###0.0%</c:formatCode>
                <c:ptCount val="3"/>
                <c:pt idx="0">
                  <c:v>0.251</c:v>
                </c:pt>
                <c:pt idx="1">
                  <c:v>0.14499999999999999</c:v>
                </c:pt>
                <c:pt idx="2">
                  <c:v>9.1999999999999998E-2</c:v>
                </c:pt>
              </c:numCache>
            </c:numRef>
          </c:val>
          <c:extLst>
            <c:ext xmlns:c16="http://schemas.microsoft.com/office/drawing/2014/chart" uri="{C3380CC4-5D6E-409C-BE32-E72D297353CC}">
              <c16:uniqueId val="{00000001-146F-4440-96E1-9704F080C78E}"/>
            </c:ext>
          </c:extLst>
        </c:ser>
        <c:ser>
          <c:idx val="2"/>
          <c:order val="2"/>
          <c:tx>
            <c:strRef>
              <c:f>'Slide 7'!$G$68</c:f>
              <c:strCache>
                <c:ptCount val="1"/>
                <c:pt idx="0">
                  <c:v>D'accord</c:v>
                </c:pt>
              </c:strCache>
            </c:strRef>
          </c:tx>
          <c:spPr>
            <a:solidFill>
              <a:srgbClr val="80D2CC"/>
            </a:solidFill>
            <a:ln>
              <a:noFill/>
            </a:ln>
            <a:effectLst/>
          </c:spPr>
          <c:invertIfNegative val="0"/>
          <c:dLbls>
            <c:dLbl>
              <c:idx val="0"/>
              <c:tx>
                <c:rich>
                  <a:bodyPr/>
                  <a:lstStyle/>
                  <a:p>
                    <a:r>
                      <a:rPr lang="en-US" dirty="0"/>
                      <a:t>43%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8C7-474E-ACAC-9D5B2A82F96B}"/>
                </c:ext>
              </c:extLst>
            </c:dLbl>
            <c:dLbl>
              <c:idx val="1"/>
              <c:tx>
                <c:rich>
                  <a:bodyPr/>
                  <a:lstStyle/>
                  <a:p>
                    <a:r>
                      <a:rPr lang="en-US" dirty="0"/>
                      <a:t>35%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8C7-474E-ACAC-9D5B2A82F96B}"/>
                </c:ext>
              </c:extLst>
            </c:dLbl>
            <c:dLbl>
              <c:idx val="2"/>
              <c:tx>
                <c:rich>
                  <a:bodyPr/>
                  <a:lstStyle/>
                  <a:p>
                    <a:r>
                      <a:rPr lang="en-US" dirty="0"/>
                      <a:t>24%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8C7-474E-ACAC-9D5B2A82F96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7'!$B$69:$B$71</c:f>
              <c:strCache>
                <c:ptCount val="3"/>
                <c:pt idx="0">
                  <c:v>Moins intéressés (n=167)</c:v>
                </c:pt>
                <c:pt idx="1">
                  <c:v>Modérément intéressés (n=424)</c:v>
                </c:pt>
                <c:pt idx="2">
                  <c:v>Les plus intéressés (n=379)</c:v>
                </c:pt>
              </c:strCache>
            </c:strRef>
          </c:cat>
          <c:val>
            <c:numRef>
              <c:f>'Slide 7'!$G$69:$G$71</c:f>
              <c:numCache>
                <c:formatCode>###0.0%</c:formatCode>
                <c:ptCount val="3"/>
                <c:pt idx="0">
                  <c:v>0.42499999999999999</c:v>
                </c:pt>
                <c:pt idx="1">
                  <c:v>0.35099999999999998</c:v>
                </c:pt>
                <c:pt idx="2">
                  <c:v>0.24299999999999999</c:v>
                </c:pt>
              </c:numCache>
            </c:numRef>
          </c:val>
          <c:extLst>
            <c:ext xmlns:c16="http://schemas.microsoft.com/office/drawing/2014/chart" uri="{C3380CC4-5D6E-409C-BE32-E72D297353CC}">
              <c16:uniqueId val="{00000002-146F-4440-96E1-9704F080C78E}"/>
            </c:ext>
          </c:extLst>
        </c:ser>
        <c:ser>
          <c:idx val="3"/>
          <c:order val="3"/>
          <c:tx>
            <c:strRef>
              <c:f>'Slide 7'!$H$68</c:f>
              <c:strCache>
                <c:ptCount val="1"/>
                <c:pt idx="0">
                  <c:v>Tout à fait d'accord</c:v>
                </c:pt>
              </c:strCache>
            </c:strRef>
          </c:tx>
          <c:spPr>
            <a:solidFill>
              <a:schemeClr val="accent2"/>
            </a:solidFill>
            <a:ln>
              <a:noFill/>
            </a:ln>
            <a:effectLst/>
          </c:spPr>
          <c:invertIfNegative val="0"/>
          <c:dLbls>
            <c:dLbl>
              <c:idx val="0"/>
              <c:tx>
                <c:rich>
                  <a:bodyPr/>
                  <a:lstStyle/>
                  <a:p>
                    <a:r>
                      <a:rPr lang="en-US" dirty="0"/>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8C7-474E-ACAC-9D5B2A82F96B}"/>
                </c:ext>
              </c:extLst>
            </c:dLbl>
            <c:dLbl>
              <c:idx val="1"/>
              <c:tx>
                <c:rich>
                  <a:bodyPr/>
                  <a:lstStyle/>
                  <a:p>
                    <a:r>
                      <a:rPr lang="en-US" dirty="0"/>
                      <a:t>45%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8C7-474E-ACAC-9D5B2A82F96B}"/>
                </c:ext>
              </c:extLst>
            </c:dLbl>
            <c:dLbl>
              <c:idx val="2"/>
              <c:tx>
                <c:rich>
                  <a:bodyPr/>
                  <a:lstStyle/>
                  <a:p>
                    <a:r>
                      <a:rPr lang="en-US" dirty="0"/>
                      <a:t>65%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8C7-474E-ACAC-9D5B2A82F96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7'!$B$69:$B$71</c:f>
              <c:strCache>
                <c:ptCount val="3"/>
                <c:pt idx="0">
                  <c:v>Moins intéressés (n=167)</c:v>
                </c:pt>
                <c:pt idx="1">
                  <c:v>Modérément intéressés (n=424)</c:v>
                </c:pt>
                <c:pt idx="2">
                  <c:v>Les plus intéressés (n=379)</c:v>
                </c:pt>
              </c:strCache>
            </c:strRef>
          </c:cat>
          <c:val>
            <c:numRef>
              <c:f>'Slide 7'!$H$69:$H$71</c:f>
              <c:numCache>
                <c:formatCode>###0.0%</c:formatCode>
                <c:ptCount val="3"/>
                <c:pt idx="0">
                  <c:v>0.18</c:v>
                </c:pt>
                <c:pt idx="1">
                  <c:v>0.443</c:v>
                </c:pt>
                <c:pt idx="2">
                  <c:v>0.64600000000000002</c:v>
                </c:pt>
              </c:numCache>
            </c:numRef>
          </c:val>
          <c:extLst>
            <c:ext xmlns:c16="http://schemas.microsoft.com/office/drawing/2014/chart" uri="{C3380CC4-5D6E-409C-BE32-E72D297353CC}">
              <c16:uniqueId val="{00000003-146F-4440-96E1-9704F080C78E}"/>
            </c:ext>
          </c:extLst>
        </c:ser>
        <c:dLbls>
          <c:dLblPos val="outEnd"/>
          <c:showLegendKey val="0"/>
          <c:showVal val="1"/>
          <c:showCatName val="0"/>
          <c:showSerName val="0"/>
          <c:showPercent val="0"/>
          <c:showBubbleSize val="0"/>
        </c:dLbls>
        <c:gapWidth val="219"/>
        <c:overlap val="-27"/>
        <c:axId val="869675823"/>
        <c:axId val="869678223"/>
      </c:barChart>
      <c:catAx>
        <c:axId val="86967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crossAx val="869678223"/>
        <c:crosses val="autoZero"/>
        <c:auto val="1"/>
        <c:lblAlgn val="ctr"/>
        <c:lblOffset val="100"/>
        <c:noMultiLvlLbl val="0"/>
      </c:catAx>
      <c:valAx>
        <c:axId val="869678223"/>
        <c:scaling>
          <c:orientation val="minMax"/>
        </c:scaling>
        <c:delete val="1"/>
        <c:axPos val="l"/>
        <c:numFmt formatCode="0%" sourceLinked="1"/>
        <c:majorTickMark val="none"/>
        <c:minorTickMark val="none"/>
        <c:tickLblPos val="nextTo"/>
        <c:crossAx val="8696758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600">
          <a:solidFill>
            <a:schemeClr val="tx1"/>
          </a:solidFill>
        </a:defRPr>
      </a:pPr>
      <a:endParaRPr lang="fr-FR"/>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44444444444445"/>
          <c:y val="0.21800925925925929"/>
          <c:w val="0.83009186351706032"/>
          <c:h val="0.77736111111111106"/>
        </c:manualLayout>
      </c:layout>
      <c:barChart>
        <c:barDir val="bar"/>
        <c:grouping val="stacked"/>
        <c:varyColors val="0"/>
        <c:ser>
          <c:idx val="0"/>
          <c:order val="0"/>
          <c:tx>
            <c:strRef>
              <c:f>'Slide 6'!$I$5</c:f>
              <c:strCache>
                <c:ptCount val="1"/>
                <c:pt idx="0">
                  <c:v>Pas du tout d'accord
ou pas d'accord</c:v>
                </c:pt>
              </c:strCache>
            </c:strRef>
          </c:tx>
          <c:spPr>
            <a:solidFill>
              <a:srgbClr val="E56A54"/>
            </a:solidFill>
            <a:ln>
              <a:solidFill>
                <a:sysClr val="window" lastClr="FFFFFF"/>
              </a:solidFill>
            </a:ln>
            <a:effectLst/>
          </c:spPr>
          <c:invertIfNegative val="0"/>
          <c:dLbls>
            <c:dLbl>
              <c:idx val="0"/>
              <c:tx>
                <c:rich>
                  <a:bodyPr/>
                  <a:lstStyle/>
                  <a:p>
                    <a:fld id="{601914EB-756B-49C4-A6A2-54637E895C37}" type="VALUE">
                      <a:rPr lang="en-US">
                        <a:latin typeface="HK Grotesk Pro AltJ" panose="00000500000000000000" pitchFamily="2" charset="0"/>
                      </a:rPr>
                      <a:pPr/>
                      <a:t>[VALEUR]</a:t>
                    </a:fld>
                    <a:endParaRPr lang="fr-B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FF4-4ED8-95BA-3B6DF941279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6'!$J$5</c:f>
              <c:numCache>
                <c:formatCode>0\%</c:formatCode>
                <c:ptCount val="1"/>
                <c:pt idx="0">
                  <c:v>26</c:v>
                </c:pt>
              </c:numCache>
            </c:numRef>
          </c:val>
          <c:extLst>
            <c:ext xmlns:c16="http://schemas.microsoft.com/office/drawing/2014/chart" uri="{C3380CC4-5D6E-409C-BE32-E72D297353CC}">
              <c16:uniqueId val="{00000000-3E48-4C79-8B62-12B5AFBBAAC7}"/>
            </c:ext>
          </c:extLst>
        </c:ser>
        <c:ser>
          <c:idx val="1"/>
          <c:order val="1"/>
          <c:tx>
            <c:strRef>
              <c:f>'Slide 6'!$I$6</c:f>
              <c:strCache>
                <c:ptCount val="1"/>
                <c:pt idx="0">
                  <c:v>Ni d'accord ni pas d'accord</c:v>
                </c:pt>
              </c:strCache>
            </c:strRef>
          </c:tx>
          <c:spPr>
            <a:solidFill>
              <a:srgbClr val="F2B5AA"/>
            </a:solidFill>
            <a:ln>
              <a:solidFill>
                <a:sysClr val="window" lastClr="FFFFFF"/>
              </a:solidFill>
            </a:ln>
            <a:effectLst/>
          </c:spPr>
          <c:invertIfNegative val="0"/>
          <c:dLbls>
            <c:dLbl>
              <c:idx val="0"/>
              <c:tx>
                <c:rich>
                  <a:bodyPr/>
                  <a:lstStyle/>
                  <a:p>
                    <a:fld id="{C2D434E0-F2A4-4410-8EEE-C414FEF16BD0}" type="VALUE">
                      <a:rPr lang="en-US">
                        <a:latin typeface="HK Grotesk Pro AltJ" panose="00000500000000000000" pitchFamily="2" charset="0"/>
                      </a:rPr>
                      <a:pPr/>
                      <a:t>[VALEUR]</a:t>
                    </a:fld>
                    <a:endParaRPr lang="fr-B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FF4-4ED8-95BA-3B6DF941279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6'!$J$6</c:f>
              <c:numCache>
                <c:formatCode>0\%</c:formatCode>
                <c:ptCount val="1"/>
                <c:pt idx="0">
                  <c:v>30</c:v>
                </c:pt>
              </c:numCache>
            </c:numRef>
          </c:val>
          <c:extLst>
            <c:ext xmlns:c16="http://schemas.microsoft.com/office/drawing/2014/chart" uri="{C3380CC4-5D6E-409C-BE32-E72D297353CC}">
              <c16:uniqueId val="{00000001-3E48-4C79-8B62-12B5AFBBAAC7}"/>
            </c:ext>
          </c:extLst>
        </c:ser>
        <c:ser>
          <c:idx val="2"/>
          <c:order val="2"/>
          <c:tx>
            <c:strRef>
              <c:f>'Slide 6'!$I$7</c:f>
              <c:strCache>
                <c:ptCount val="1"/>
                <c:pt idx="0">
                  <c:v>D'accord</c:v>
                </c:pt>
              </c:strCache>
            </c:strRef>
          </c:tx>
          <c:spPr>
            <a:solidFill>
              <a:srgbClr val="80D2CC"/>
            </a:solidFill>
            <a:ln>
              <a:solidFill>
                <a:sysClr val="window" lastClr="FFFFFF"/>
              </a:solidFill>
            </a:ln>
            <a:effectLst/>
          </c:spPr>
          <c:invertIfNegative val="0"/>
          <c:dLbls>
            <c:dLbl>
              <c:idx val="0"/>
              <c:tx>
                <c:rich>
                  <a:bodyPr/>
                  <a:lstStyle/>
                  <a:p>
                    <a:fld id="{83DE190C-89A0-4DA6-A9A3-5855702C9A69}" type="VALUE">
                      <a:rPr lang="en-US">
                        <a:latin typeface="HK Grotesk Pro AltJ" panose="00000500000000000000" pitchFamily="2" charset="0"/>
                      </a:rPr>
                      <a:pPr/>
                      <a:t>[VALEUR]</a:t>
                    </a:fld>
                    <a:endParaRPr lang="fr-B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FF4-4ED8-95BA-3B6DF941279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6'!$J$7</c:f>
              <c:numCache>
                <c:formatCode>0\%</c:formatCode>
                <c:ptCount val="1"/>
                <c:pt idx="0">
                  <c:v>26</c:v>
                </c:pt>
              </c:numCache>
            </c:numRef>
          </c:val>
          <c:extLst>
            <c:ext xmlns:c16="http://schemas.microsoft.com/office/drawing/2014/chart" uri="{C3380CC4-5D6E-409C-BE32-E72D297353CC}">
              <c16:uniqueId val="{00000002-3E48-4C79-8B62-12B5AFBBAAC7}"/>
            </c:ext>
          </c:extLst>
        </c:ser>
        <c:ser>
          <c:idx val="3"/>
          <c:order val="3"/>
          <c:tx>
            <c:strRef>
              <c:f>'Slide 6'!$I$8</c:f>
              <c:strCache>
                <c:ptCount val="1"/>
                <c:pt idx="0">
                  <c:v>Tout à fait d'accord</c:v>
                </c:pt>
              </c:strCache>
            </c:strRef>
          </c:tx>
          <c:spPr>
            <a:solidFill>
              <a:srgbClr val="00A499"/>
            </a:solidFill>
            <a:ln>
              <a:solidFill>
                <a:sysClr val="window" lastClr="FFFFFF"/>
              </a:solidFill>
            </a:ln>
            <a:effectLst/>
          </c:spPr>
          <c:invertIfNegative val="0"/>
          <c:dLbls>
            <c:dLbl>
              <c:idx val="0"/>
              <c:tx>
                <c:rich>
                  <a:bodyPr/>
                  <a:lstStyle/>
                  <a:p>
                    <a:fld id="{6AF88D6A-6D93-469E-83AF-BD2FBCB4C279}" type="VALUE">
                      <a:rPr lang="en-US">
                        <a:latin typeface="HK Grotesk Pro AltJ" panose="00000500000000000000" pitchFamily="2" charset="0"/>
                      </a:rPr>
                      <a:pPr/>
                      <a:t>[VALEUR]</a:t>
                    </a:fld>
                    <a:endParaRPr lang="fr-B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FF4-4ED8-95BA-3B6DF9412797}"/>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6'!$J$8</c:f>
              <c:numCache>
                <c:formatCode>0\%</c:formatCode>
                <c:ptCount val="1"/>
                <c:pt idx="0">
                  <c:v>18</c:v>
                </c:pt>
              </c:numCache>
            </c:numRef>
          </c:val>
          <c:extLst>
            <c:ext xmlns:c16="http://schemas.microsoft.com/office/drawing/2014/chart" uri="{C3380CC4-5D6E-409C-BE32-E72D297353CC}">
              <c16:uniqueId val="{00000003-3E48-4C79-8B62-12B5AFBBAAC7}"/>
            </c:ext>
          </c:extLst>
        </c:ser>
        <c:dLbls>
          <c:showLegendKey val="0"/>
          <c:showVal val="1"/>
          <c:showCatName val="0"/>
          <c:showSerName val="0"/>
          <c:showPercent val="0"/>
          <c:showBubbleSize val="0"/>
        </c:dLbls>
        <c:gapWidth val="219"/>
        <c:overlap val="100"/>
        <c:axId val="201579343"/>
        <c:axId val="201580783"/>
      </c:barChart>
      <c:catAx>
        <c:axId val="201579343"/>
        <c:scaling>
          <c:orientation val="minMax"/>
        </c:scaling>
        <c:delete val="1"/>
        <c:axPos val="l"/>
        <c:numFmt formatCode="General" sourceLinked="1"/>
        <c:majorTickMark val="none"/>
        <c:minorTickMark val="none"/>
        <c:tickLblPos val="nextTo"/>
        <c:crossAx val="201580783"/>
        <c:crosses val="autoZero"/>
        <c:auto val="1"/>
        <c:lblAlgn val="ctr"/>
        <c:lblOffset val="100"/>
        <c:noMultiLvlLbl val="0"/>
      </c:catAx>
      <c:valAx>
        <c:axId val="201580783"/>
        <c:scaling>
          <c:orientation val="minMax"/>
        </c:scaling>
        <c:delete val="1"/>
        <c:axPos val="b"/>
        <c:numFmt formatCode="0\%" sourceLinked="1"/>
        <c:majorTickMark val="none"/>
        <c:minorTickMark val="none"/>
        <c:tickLblPos val="nextTo"/>
        <c:crossAx val="201579343"/>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solidFill>
                <a:latin typeface="HK Grotesk Pro AltJ" panose="00000500000000000000" pitchFamily="2" charset="0"/>
                <a:ea typeface="+mn-ea"/>
                <a:cs typeface="+mn-cs"/>
              </a:defRPr>
            </a:pPr>
            <a:endParaRPr lang="fr-FR"/>
          </a:p>
        </c:txPr>
      </c:legendEntry>
      <c:legendEntry>
        <c:idx val="1"/>
        <c:txPr>
          <a:bodyPr rot="0" spcFirstLastPara="1" vertOverflow="ellipsis" vert="horz" wrap="square" anchor="ctr" anchorCtr="1"/>
          <a:lstStyle/>
          <a:p>
            <a:pPr>
              <a:defRPr sz="1600" b="0" i="0" u="none" strike="noStrike" kern="1200" baseline="0">
                <a:solidFill>
                  <a:schemeClr val="tx1"/>
                </a:solidFill>
                <a:latin typeface="HK Grotesk Pro AltJ" panose="00000500000000000000" pitchFamily="2" charset="0"/>
                <a:ea typeface="+mn-ea"/>
                <a:cs typeface="+mn-cs"/>
              </a:defRPr>
            </a:pPr>
            <a:endParaRPr lang="fr-FR"/>
          </a:p>
        </c:txPr>
      </c:legendEntry>
      <c:legendEntry>
        <c:idx val="2"/>
        <c:txPr>
          <a:bodyPr rot="0" spcFirstLastPara="1" vertOverflow="ellipsis" vert="horz" wrap="square" anchor="ctr" anchorCtr="1"/>
          <a:lstStyle/>
          <a:p>
            <a:pPr>
              <a:defRPr sz="1600" b="0" i="0" u="none" strike="noStrike" kern="1200" baseline="0">
                <a:solidFill>
                  <a:schemeClr val="tx1"/>
                </a:solidFill>
                <a:latin typeface="HK Grotesk Pro AltJ" panose="00000500000000000000" pitchFamily="2" charset="0"/>
                <a:ea typeface="+mn-ea"/>
                <a:cs typeface="+mn-cs"/>
              </a:defRPr>
            </a:pPr>
            <a:endParaRPr lang="fr-FR"/>
          </a:p>
        </c:txPr>
      </c:legendEntry>
      <c:legendEntry>
        <c:idx val="3"/>
        <c:txPr>
          <a:bodyPr rot="0" spcFirstLastPara="1" vertOverflow="ellipsis" vert="horz" wrap="square" anchor="ctr" anchorCtr="1"/>
          <a:lstStyle/>
          <a:p>
            <a:pPr>
              <a:defRPr sz="1600" b="0" i="0" u="none" strike="noStrike" kern="1200" baseline="0">
                <a:solidFill>
                  <a:schemeClr val="tx1"/>
                </a:solidFill>
                <a:latin typeface="HK Grotesk Pro AltJ" panose="00000500000000000000" pitchFamily="2" charset="0"/>
                <a:ea typeface="+mn-ea"/>
                <a:cs typeface="+mn-cs"/>
              </a:defRPr>
            </a:pPr>
            <a:endParaRPr lang="fr-FR"/>
          </a:p>
        </c:txPr>
      </c:legendEntry>
      <c:layout>
        <c:manualLayout>
          <c:xMode val="edge"/>
          <c:yMode val="edge"/>
          <c:x val="9.5811227573298449E-2"/>
          <c:y val="9.7382020902004152E-2"/>
          <c:w val="0.80879702537182863"/>
          <c:h val="0.3219625704210190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fr-FR"/>
        </a:p>
      </c:txPr>
    </c:legend>
    <c:plotVisOnly val="1"/>
    <c:dispBlanksAs val="gap"/>
    <c:showDLblsOverMax val="0"/>
  </c:chart>
  <c:spPr>
    <a:noFill/>
    <a:ln>
      <a:noFill/>
    </a:ln>
    <a:effectLst/>
  </c:spPr>
  <c:txPr>
    <a:bodyPr/>
    <a:lstStyle/>
    <a:p>
      <a:pPr>
        <a:defRPr sz="1600">
          <a:latin typeface="+mj-lt"/>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fr-BE" sz="1600"/>
              <a:t>% d’élèves d'accord ou pas d'accord selon le niveau d'intérêt</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fr-FR"/>
        </a:p>
      </c:txPr>
    </c:title>
    <c:autoTitleDeleted val="0"/>
    <c:plotArea>
      <c:layout>
        <c:manualLayout>
          <c:layoutTarget val="inner"/>
          <c:xMode val="edge"/>
          <c:yMode val="edge"/>
          <c:x val="7.3344925634295732E-2"/>
          <c:y val="0.17576443569553807"/>
          <c:w val="0.88498840769903764"/>
          <c:h val="0.56412766112569257"/>
        </c:manualLayout>
      </c:layout>
      <c:barChart>
        <c:barDir val="col"/>
        <c:grouping val="clustered"/>
        <c:varyColors val="0"/>
        <c:ser>
          <c:idx val="0"/>
          <c:order val="0"/>
          <c:tx>
            <c:strRef>
              <c:f>'Slide 6'!$D$27</c:f>
              <c:strCache>
                <c:ptCount val="1"/>
                <c:pt idx="0">
                  <c:v>Pas du tout d'accord ou pas d'accord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6'!$C$28:$C$30</c:f>
              <c:strCache>
                <c:ptCount val="3"/>
                <c:pt idx="0">
                  <c:v>Moins intéressés (n=167)</c:v>
                </c:pt>
                <c:pt idx="1">
                  <c:v>Modérément intéressés (n=424)</c:v>
                </c:pt>
                <c:pt idx="2">
                  <c:v>Les plus intéressés (n=379)</c:v>
                </c:pt>
              </c:strCache>
            </c:strRef>
          </c:cat>
          <c:val>
            <c:numRef>
              <c:f>'Slide 6'!$D$28:$D$30</c:f>
              <c:numCache>
                <c:formatCode>###0%</c:formatCode>
                <c:ptCount val="3"/>
                <c:pt idx="0">
                  <c:v>0.53200000000000003</c:v>
                </c:pt>
                <c:pt idx="1">
                  <c:v>0.26200000000000001</c:v>
                </c:pt>
                <c:pt idx="2">
                  <c:v>6.3E-2</c:v>
                </c:pt>
              </c:numCache>
            </c:numRef>
          </c:val>
          <c:extLst>
            <c:ext xmlns:c16="http://schemas.microsoft.com/office/drawing/2014/chart" uri="{C3380CC4-5D6E-409C-BE32-E72D297353CC}">
              <c16:uniqueId val="{00000000-0301-4085-AD91-23DE3DD763D0}"/>
            </c:ext>
          </c:extLst>
        </c:ser>
        <c:ser>
          <c:idx val="1"/>
          <c:order val="1"/>
          <c:tx>
            <c:strRef>
              <c:f>'Slide 6'!$F$27</c:f>
              <c:strCache>
                <c:ptCount val="1"/>
                <c:pt idx="0">
                  <c:v>Pas d'accord</c:v>
                </c:pt>
              </c:strCache>
            </c:strRef>
          </c:tx>
          <c:spPr>
            <a:solidFill>
              <a:srgbClr val="F2B5AA"/>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6'!$C$28:$C$30</c:f>
              <c:strCache>
                <c:ptCount val="3"/>
                <c:pt idx="0">
                  <c:v>Moins intéressés (n=167)</c:v>
                </c:pt>
                <c:pt idx="1">
                  <c:v>Modérément intéressés (n=424)</c:v>
                </c:pt>
                <c:pt idx="2">
                  <c:v>Les plus intéressés (n=379)</c:v>
                </c:pt>
              </c:strCache>
            </c:strRef>
          </c:cat>
          <c:val>
            <c:numRef>
              <c:f>'Slide 6'!$F$28:$F$30</c:f>
              <c:numCache>
                <c:formatCode>###0%</c:formatCode>
                <c:ptCount val="3"/>
                <c:pt idx="0">
                  <c:v>0.26900000000000002</c:v>
                </c:pt>
                <c:pt idx="1">
                  <c:v>0.20300000000000001</c:v>
                </c:pt>
                <c:pt idx="2">
                  <c:v>4.7E-2</c:v>
                </c:pt>
              </c:numCache>
            </c:numRef>
          </c:val>
          <c:extLst>
            <c:ext xmlns:c16="http://schemas.microsoft.com/office/drawing/2014/chart" uri="{C3380CC4-5D6E-409C-BE32-E72D297353CC}">
              <c16:uniqueId val="{00000001-0301-4085-AD91-23DE3DD763D0}"/>
            </c:ext>
          </c:extLst>
        </c:ser>
        <c:ser>
          <c:idx val="2"/>
          <c:order val="2"/>
          <c:tx>
            <c:strRef>
              <c:f>'Slide 6'!$H$27</c:f>
              <c:strCache>
                <c:ptCount val="1"/>
                <c:pt idx="0">
                  <c:v>D'accord</c:v>
                </c:pt>
              </c:strCache>
            </c:strRef>
          </c:tx>
          <c:spPr>
            <a:solidFill>
              <a:srgbClr val="80D2C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6'!$C$28:$C$30</c:f>
              <c:strCache>
                <c:ptCount val="3"/>
                <c:pt idx="0">
                  <c:v>Moins intéressés (n=167)</c:v>
                </c:pt>
                <c:pt idx="1">
                  <c:v>Modérément intéressés (n=424)</c:v>
                </c:pt>
                <c:pt idx="2">
                  <c:v>Les plus intéressés (n=379)</c:v>
                </c:pt>
              </c:strCache>
            </c:strRef>
          </c:cat>
          <c:val>
            <c:numRef>
              <c:f>'Slide 6'!$H$28:$H$30</c:f>
              <c:numCache>
                <c:formatCode>###0%</c:formatCode>
                <c:ptCount val="3"/>
                <c:pt idx="0">
                  <c:v>7.8E-2</c:v>
                </c:pt>
                <c:pt idx="1">
                  <c:v>0.27800000000000002</c:v>
                </c:pt>
                <c:pt idx="2">
                  <c:v>0.36099999999999999</c:v>
                </c:pt>
              </c:numCache>
            </c:numRef>
          </c:val>
          <c:extLst>
            <c:ext xmlns:c16="http://schemas.microsoft.com/office/drawing/2014/chart" uri="{C3380CC4-5D6E-409C-BE32-E72D297353CC}">
              <c16:uniqueId val="{00000002-0301-4085-AD91-23DE3DD763D0}"/>
            </c:ext>
          </c:extLst>
        </c:ser>
        <c:ser>
          <c:idx val="3"/>
          <c:order val="3"/>
          <c:tx>
            <c:strRef>
              <c:f>'Slide 6'!$I$27</c:f>
              <c:strCache>
                <c:ptCount val="1"/>
                <c:pt idx="0">
                  <c:v>Tout à fait d'accord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6'!$C$28:$C$30</c:f>
              <c:strCache>
                <c:ptCount val="3"/>
                <c:pt idx="0">
                  <c:v>Moins intéressés (n=167)</c:v>
                </c:pt>
                <c:pt idx="1">
                  <c:v>Modérément intéressés (n=424)</c:v>
                </c:pt>
                <c:pt idx="2">
                  <c:v>Les plus intéressés (n=379)</c:v>
                </c:pt>
              </c:strCache>
            </c:strRef>
          </c:cat>
          <c:val>
            <c:numRef>
              <c:f>'Slide 6'!$I$28:$I$30</c:f>
              <c:numCache>
                <c:formatCode>###0%</c:formatCode>
                <c:ptCount val="3"/>
                <c:pt idx="0">
                  <c:v>7.8E-2</c:v>
                </c:pt>
                <c:pt idx="1">
                  <c:v>0.113</c:v>
                </c:pt>
                <c:pt idx="2">
                  <c:v>0.35899999999999999</c:v>
                </c:pt>
              </c:numCache>
            </c:numRef>
          </c:val>
          <c:extLst>
            <c:ext xmlns:c16="http://schemas.microsoft.com/office/drawing/2014/chart" uri="{C3380CC4-5D6E-409C-BE32-E72D297353CC}">
              <c16:uniqueId val="{00000003-0301-4085-AD91-23DE3DD763D0}"/>
            </c:ext>
          </c:extLst>
        </c:ser>
        <c:dLbls>
          <c:dLblPos val="outEnd"/>
          <c:showLegendKey val="0"/>
          <c:showVal val="1"/>
          <c:showCatName val="0"/>
          <c:showSerName val="0"/>
          <c:showPercent val="0"/>
          <c:showBubbleSize val="0"/>
        </c:dLbls>
        <c:gapWidth val="219"/>
        <c:overlap val="-27"/>
        <c:axId val="819862623"/>
        <c:axId val="819853023"/>
      </c:barChart>
      <c:catAx>
        <c:axId val="819862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819853023"/>
        <c:crosses val="autoZero"/>
        <c:auto val="1"/>
        <c:lblAlgn val="ctr"/>
        <c:lblOffset val="100"/>
        <c:noMultiLvlLbl val="0"/>
      </c:catAx>
      <c:valAx>
        <c:axId val="819853023"/>
        <c:scaling>
          <c:orientation val="minMax"/>
        </c:scaling>
        <c:delete val="1"/>
        <c:axPos val="l"/>
        <c:numFmt formatCode="###0%" sourceLinked="1"/>
        <c:majorTickMark val="none"/>
        <c:minorTickMark val="none"/>
        <c:tickLblPos val="nextTo"/>
        <c:crossAx val="8198626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fr-BE" sz="1600"/>
              <a:t>% des élèves ayant répondu « Beaucoup » - Avez-vous confiance dans votre capacité à faire ce qui suit ?</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80D2CC"/>
              </a:solidFill>
              <a:ln>
                <a:noFill/>
              </a:ln>
              <a:effectLst/>
            </c:spPr>
            <c:extLst>
              <c:ext xmlns:c16="http://schemas.microsoft.com/office/drawing/2014/chart" uri="{C3380CC4-5D6E-409C-BE32-E72D297353CC}">
                <c16:uniqueId val="{00000011-9651-46F7-AE3D-F366186A9CF6}"/>
              </c:ext>
            </c:extLst>
          </c:dPt>
          <c:dPt>
            <c:idx val="1"/>
            <c:invertIfNegative val="0"/>
            <c:bubble3D val="0"/>
            <c:spPr>
              <a:solidFill>
                <a:srgbClr val="80D2CC"/>
              </a:solidFill>
              <a:ln>
                <a:noFill/>
              </a:ln>
              <a:effectLst/>
            </c:spPr>
            <c:extLst>
              <c:ext xmlns:c16="http://schemas.microsoft.com/office/drawing/2014/chart" uri="{C3380CC4-5D6E-409C-BE32-E72D297353CC}">
                <c16:uniqueId val="{00000010-9651-46F7-AE3D-F366186A9CF6}"/>
              </c:ext>
            </c:extLst>
          </c:dPt>
          <c:dPt>
            <c:idx val="2"/>
            <c:invertIfNegative val="0"/>
            <c:bubble3D val="0"/>
            <c:spPr>
              <a:solidFill>
                <a:srgbClr val="AD83C6"/>
              </a:solidFill>
              <a:ln>
                <a:noFill/>
              </a:ln>
              <a:effectLst/>
            </c:spPr>
            <c:extLst>
              <c:ext xmlns:c16="http://schemas.microsoft.com/office/drawing/2014/chart" uri="{C3380CC4-5D6E-409C-BE32-E72D297353CC}">
                <c16:uniqueId val="{00000001-D804-4AAD-8D86-8994F07D258C}"/>
              </c:ext>
            </c:extLst>
          </c:dPt>
          <c:dPt>
            <c:idx val="3"/>
            <c:invertIfNegative val="0"/>
            <c:bubble3D val="0"/>
            <c:spPr>
              <a:solidFill>
                <a:srgbClr val="AD83C6"/>
              </a:solidFill>
              <a:ln>
                <a:noFill/>
              </a:ln>
              <a:effectLst/>
            </c:spPr>
            <c:extLst>
              <c:ext xmlns:c16="http://schemas.microsoft.com/office/drawing/2014/chart" uri="{C3380CC4-5D6E-409C-BE32-E72D297353CC}">
                <c16:uniqueId val="{00000002-D804-4AAD-8D86-8994F07D258C}"/>
              </c:ext>
            </c:extLst>
          </c:dPt>
          <c:dPt>
            <c:idx val="4"/>
            <c:invertIfNegative val="0"/>
            <c:bubble3D val="0"/>
            <c:spPr>
              <a:solidFill>
                <a:srgbClr val="F2B5AA"/>
              </a:solidFill>
              <a:ln>
                <a:noFill/>
              </a:ln>
              <a:effectLst/>
            </c:spPr>
            <c:extLst>
              <c:ext xmlns:c16="http://schemas.microsoft.com/office/drawing/2014/chart" uri="{C3380CC4-5D6E-409C-BE32-E72D297353CC}">
                <c16:uniqueId val="{00000005-D804-4AAD-8D86-8994F07D258C}"/>
              </c:ext>
            </c:extLst>
          </c:dPt>
          <c:dPt>
            <c:idx val="5"/>
            <c:invertIfNegative val="0"/>
            <c:bubble3D val="0"/>
            <c:spPr>
              <a:solidFill>
                <a:srgbClr val="F2B5AA"/>
              </a:solidFill>
              <a:ln>
                <a:noFill/>
              </a:ln>
              <a:effectLst/>
            </c:spPr>
            <c:extLst>
              <c:ext xmlns:c16="http://schemas.microsoft.com/office/drawing/2014/chart" uri="{C3380CC4-5D6E-409C-BE32-E72D297353CC}">
                <c16:uniqueId val="{00000006-D804-4AAD-8D86-8994F07D258C}"/>
              </c:ext>
            </c:extLst>
          </c:dPt>
          <c:dPt>
            <c:idx val="6"/>
            <c:invertIfNegative val="0"/>
            <c:bubble3D val="0"/>
            <c:spPr>
              <a:solidFill>
                <a:srgbClr val="AD83C6"/>
              </a:solidFill>
              <a:ln>
                <a:noFill/>
              </a:ln>
              <a:effectLst/>
            </c:spPr>
            <c:extLst>
              <c:ext xmlns:c16="http://schemas.microsoft.com/office/drawing/2014/chart" uri="{C3380CC4-5D6E-409C-BE32-E72D297353CC}">
                <c16:uniqueId val="{00000004-D804-4AAD-8D86-8994F07D258C}"/>
              </c:ext>
            </c:extLst>
          </c:dPt>
          <c:dPt>
            <c:idx val="7"/>
            <c:invertIfNegative val="0"/>
            <c:bubble3D val="0"/>
            <c:spPr>
              <a:solidFill>
                <a:srgbClr val="F2B5AA"/>
              </a:solidFill>
              <a:ln>
                <a:noFill/>
              </a:ln>
              <a:effectLst/>
            </c:spPr>
            <c:extLst>
              <c:ext xmlns:c16="http://schemas.microsoft.com/office/drawing/2014/chart" uri="{C3380CC4-5D6E-409C-BE32-E72D297353CC}">
                <c16:uniqueId val="{00000007-D804-4AAD-8D86-8994F07D258C}"/>
              </c:ext>
            </c:extLst>
          </c:dPt>
          <c:dPt>
            <c:idx val="8"/>
            <c:invertIfNegative val="0"/>
            <c:bubble3D val="0"/>
            <c:spPr>
              <a:solidFill>
                <a:srgbClr val="F2B5AA"/>
              </a:solidFill>
              <a:ln>
                <a:noFill/>
              </a:ln>
              <a:effectLst/>
            </c:spPr>
            <c:extLst>
              <c:ext xmlns:c16="http://schemas.microsoft.com/office/drawing/2014/chart" uri="{C3380CC4-5D6E-409C-BE32-E72D297353CC}">
                <c16:uniqueId val="{00000008-D804-4AAD-8D86-8994F07D258C}"/>
              </c:ext>
            </c:extLst>
          </c:dPt>
          <c:dPt>
            <c:idx val="9"/>
            <c:invertIfNegative val="0"/>
            <c:bubble3D val="0"/>
            <c:spPr>
              <a:solidFill>
                <a:srgbClr val="AD83C6"/>
              </a:solidFill>
              <a:ln>
                <a:noFill/>
              </a:ln>
              <a:effectLst/>
            </c:spPr>
            <c:extLst>
              <c:ext xmlns:c16="http://schemas.microsoft.com/office/drawing/2014/chart" uri="{C3380CC4-5D6E-409C-BE32-E72D297353CC}">
                <c16:uniqueId val="{00000003-D804-4AAD-8D86-8994F07D258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9'!$M$8:$M$17</c:f>
              <c:strCache>
                <c:ptCount val="10"/>
                <c:pt idx="0">
                  <c:v>Having a conversation about God</c:v>
                </c:pt>
                <c:pt idx="1">
                  <c:v>Developing a personal connection with God</c:v>
                </c:pt>
                <c:pt idx="2">
                  <c:v>Speaking Hebrew when called on to do so in class</c:v>
                </c:pt>
                <c:pt idx="3">
                  <c:v>Comprehending Israeli news or literature</c:v>
                </c:pt>
                <c:pt idx="4">
                  <c:v>Reading unfamiliar text from the siddur</c:v>
                </c:pt>
                <c:pt idx="5">
                  <c:v>Leading prayer</c:v>
                </c:pt>
                <c:pt idx="6">
                  <c:v>Making small talk with people in Hebrew</c:v>
                </c:pt>
                <c:pt idx="7">
                  <c:v>Chanting (‘Leyning’) from the Torah</c:v>
                </c:pt>
                <c:pt idx="8">
                  <c:v>Learning Torah independently</c:v>
                </c:pt>
                <c:pt idx="9">
                  <c:v>Understanding movies/TV shows in Hebrew</c:v>
                </c:pt>
              </c:strCache>
            </c:strRef>
          </c:cat>
          <c:val>
            <c:numRef>
              <c:f>'Slide 9'!$N$8:$N$17</c:f>
              <c:numCache>
                <c:formatCode>0%</c:formatCode>
                <c:ptCount val="10"/>
                <c:pt idx="0">
                  <c:v>0.75</c:v>
                </c:pt>
                <c:pt idx="1">
                  <c:v>0.74</c:v>
                </c:pt>
                <c:pt idx="2">
                  <c:v>0.59</c:v>
                </c:pt>
                <c:pt idx="3">
                  <c:v>0.55000000000000004</c:v>
                </c:pt>
                <c:pt idx="4">
                  <c:v>0.55000000000000004</c:v>
                </c:pt>
                <c:pt idx="5">
                  <c:v>0.51</c:v>
                </c:pt>
                <c:pt idx="6">
                  <c:v>0.5</c:v>
                </c:pt>
                <c:pt idx="7">
                  <c:v>0.49</c:v>
                </c:pt>
                <c:pt idx="8">
                  <c:v>0.47</c:v>
                </c:pt>
                <c:pt idx="9">
                  <c:v>0.38</c:v>
                </c:pt>
              </c:numCache>
            </c:numRef>
          </c:val>
          <c:extLst>
            <c:ext xmlns:c16="http://schemas.microsoft.com/office/drawing/2014/chart" uri="{C3380CC4-5D6E-409C-BE32-E72D297353CC}">
              <c16:uniqueId val="{00000000-D804-4AAD-8D86-8994F07D258C}"/>
            </c:ext>
          </c:extLst>
        </c:ser>
        <c:dLbls>
          <c:dLblPos val="outEnd"/>
          <c:showLegendKey val="0"/>
          <c:showVal val="1"/>
          <c:showCatName val="0"/>
          <c:showSerName val="0"/>
          <c:showPercent val="0"/>
          <c:showBubbleSize val="0"/>
        </c:dLbls>
        <c:gapWidth val="102"/>
        <c:axId val="2055826608"/>
        <c:axId val="2055823248"/>
      </c:barChart>
      <c:catAx>
        <c:axId val="2055826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2055823248"/>
        <c:crosses val="autoZero"/>
        <c:auto val="1"/>
        <c:lblAlgn val="ctr"/>
        <c:lblOffset val="100"/>
        <c:noMultiLvlLbl val="0"/>
      </c:catAx>
      <c:valAx>
        <c:axId val="2055823248"/>
        <c:scaling>
          <c:orientation val="minMax"/>
        </c:scaling>
        <c:delete val="1"/>
        <c:axPos val="t"/>
        <c:numFmt formatCode="0%" sourceLinked="1"/>
        <c:majorTickMark val="none"/>
        <c:minorTickMark val="none"/>
        <c:tickLblPos val="nextTo"/>
        <c:crossAx val="205582660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fr-BE" sz="1600"/>
              <a:t>% des élèves ayant répondu « Beaucoup » - Quelle importance accordes-tu personnellement à chacun des éléments suivants dans ta vie ? </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E7DAEE"/>
              </a:solidFill>
              <a:ln>
                <a:noFill/>
              </a:ln>
              <a:effectLst/>
            </c:spPr>
            <c:extLst>
              <c:ext xmlns:c16="http://schemas.microsoft.com/office/drawing/2014/chart" uri="{C3380CC4-5D6E-409C-BE32-E72D297353CC}">
                <c16:uniqueId val="{00000001-2F4B-46AC-845A-73F84B17840A}"/>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11'!$H$7:$H$10</c:f>
              <c:strCache>
                <c:ptCount val="4"/>
                <c:pt idx="0">
                  <c:v>Being Jewish</c:v>
                </c:pt>
                <c:pt idx="1">
                  <c:v>Raising my children Jewish</c:v>
                </c:pt>
                <c:pt idx="2">
                  <c:v>Marrying someone Jewish</c:v>
                </c:pt>
                <c:pt idx="3">
                  <c:v>Dating someone Jewish</c:v>
                </c:pt>
              </c:strCache>
            </c:strRef>
          </c:cat>
          <c:val>
            <c:numRef>
              <c:f>'Slide 11'!$I$7:$I$10</c:f>
              <c:numCache>
                <c:formatCode>0%</c:formatCode>
                <c:ptCount val="4"/>
                <c:pt idx="0">
                  <c:v>0.79</c:v>
                </c:pt>
                <c:pt idx="1">
                  <c:v>0.74</c:v>
                </c:pt>
                <c:pt idx="2">
                  <c:v>0.6</c:v>
                </c:pt>
                <c:pt idx="3">
                  <c:v>0.51</c:v>
                </c:pt>
              </c:numCache>
            </c:numRef>
          </c:val>
          <c:extLst>
            <c:ext xmlns:c16="http://schemas.microsoft.com/office/drawing/2014/chart" uri="{C3380CC4-5D6E-409C-BE32-E72D297353CC}">
              <c16:uniqueId val="{00000000-2F4B-46AC-845A-73F84B17840A}"/>
            </c:ext>
          </c:extLst>
        </c:ser>
        <c:dLbls>
          <c:showLegendKey val="0"/>
          <c:showVal val="0"/>
          <c:showCatName val="0"/>
          <c:showSerName val="0"/>
          <c:showPercent val="0"/>
          <c:showBubbleSize val="0"/>
        </c:dLbls>
        <c:gapWidth val="182"/>
        <c:axId val="209449391"/>
        <c:axId val="209450831"/>
      </c:barChart>
      <c:catAx>
        <c:axId val="2094493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209450831"/>
        <c:crosses val="autoZero"/>
        <c:auto val="1"/>
        <c:lblAlgn val="ctr"/>
        <c:lblOffset val="100"/>
        <c:noMultiLvlLbl val="0"/>
      </c:catAx>
      <c:valAx>
        <c:axId val="209450831"/>
        <c:scaling>
          <c:orientation val="minMax"/>
        </c:scaling>
        <c:delete val="1"/>
        <c:axPos val="t"/>
        <c:numFmt formatCode="0%" sourceLinked="1"/>
        <c:majorTickMark val="none"/>
        <c:minorTickMark val="none"/>
        <c:tickLblPos val="nextTo"/>
        <c:crossAx val="209449391"/>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fr-BE"/>
              <a:t>Quelle est la probabilité que tu fasses ou aies réalisé ce qui suit au cours des 10 prochaines années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fr-FR"/>
        </a:p>
      </c:txPr>
    </c:title>
    <c:autoTitleDeleted val="0"/>
    <c:plotArea>
      <c:layout/>
      <c:barChart>
        <c:barDir val="col"/>
        <c:grouping val="clustered"/>
        <c:varyColors val="0"/>
        <c:ser>
          <c:idx val="0"/>
          <c:order val="0"/>
          <c:tx>
            <c:strRef>
              <c:f>'Slide 12'!$B$5</c:f>
              <c:strCache>
                <c:ptCount val="1"/>
                <c:pt idx="0">
                  <c:v>% faible prob</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12'!$A$6:$A$10</c:f>
              <c:strCache>
                <c:ptCount val="5"/>
                <c:pt idx="0">
                  <c:v>Visiter Israël</c:v>
                </c:pt>
                <c:pt idx="1">
                  <c:v>Donner de l'argent à une organisation juive locale</c:v>
                </c:pt>
                <c:pt idx="2">
                  <c:v>Participer à des activités et/ou à des services dans une synagogue</c:v>
                </c:pt>
                <c:pt idx="3">
                  <c:v>Faire du bénévolat activement au sein de la communauté juive</c:v>
                </c:pt>
                <c:pt idx="4">
                  <c:v>Vivre en Israël</c:v>
                </c:pt>
              </c:strCache>
            </c:strRef>
          </c:cat>
          <c:val>
            <c:numRef>
              <c:f>'Slide 12'!$B$6:$B$10</c:f>
              <c:numCache>
                <c:formatCode>0%</c:formatCode>
                <c:ptCount val="5"/>
                <c:pt idx="0">
                  <c:v>0.04</c:v>
                </c:pt>
                <c:pt idx="1">
                  <c:v>0.14000000000000001</c:v>
                </c:pt>
                <c:pt idx="2">
                  <c:v>0.31</c:v>
                </c:pt>
                <c:pt idx="3">
                  <c:v>0.28000000000000003</c:v>
                </c:pt>
                <c:pt idx="4">
                  <c:v>0.49</c:v>
                </c:pt>
              </c:numCache>
            </c:numRef>
          </c:val>
          <c:extLst>
            <c:ext xmlns:c16="http://schemas.microsoft.com/office/drawing/2014/chart" uri="{C3380CC4-5D6E-409C-BE32-E72D297353CC}">
              <c16:uniqueId val="{00000000-71D3-48AB-A957-4D44570FA5C3}"/>
            </c:ext>
          </c:extLst>
        </c:ser>
        <c:ser>
          <c:idx val="1"/>
          <c:order val="1"/>
          <c:tx>
            <c:strRef>
              <c:f>'Slide 12'!$C$5</c:f>
              <c:strCache>
                <c:ptCount val="1"/>
                <c:pt idx="0">
                  <c:v>% Prob. moyenne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12'!$A$6:$A$10</c:f>
              <c:strCache>
                <c:ptCount val="5"/>
                <c:pt idx="0">
                  <c:v>Visiter Israël</c:v>
                </c:pt>
                <c:pt idx="1">
                  <c:v>Donner de l'argent à une organisation juive locale</c:v>
                </c:pt>
                <c:pt idx="2">
                  <c:v>Participer à des activités et/ou à des services dans une synagogue</c:v>
                </c:pt>
                <c:pt idx="3">
                  <c:v>Faire du bénévolat activement au sein de la communauté juive</c:v>
                </c:pt>
                <c:pt idx="4">
                  <c:v>Vivre en Israël</c:v>
                </c:pt>
              </c:strCache>
            </c:strRef>
          </c:cat>
          <c:val>
            <c:numRef>
              <c:f>'Slide 12'!$C$6:$C$10</c:f>
              <c:numCache>
                <c:formatCode>0%</c:formatCode>
                <c:ptCount val="5"/>
                <c:pt idx="0">
                  <c:v>0.12</c:v>
                </c:pt>
                <c:pt idx="1">
                  <c:v>0.37</c:v>
                </c:pt>
                <c:pt idx="2">
                  <c:v>0.37</c:v>
                </c:pt>
                <c:pt idx="3">
                  <c:v>0.47</c:v>
                </c:pt>
                <c:pt idx="4">
                  <c:v>0.34</c:v>
                </c:pt>
              </c:numCache>
            </c:numRef>
          </c:val>
          <c:extLst>
            <c:ext xmlns:c16="http://schemas.microsoft.com/office/drawing/2014/chart" uri="{C3380CC4-5D6E-409C-BE32-E72D297353CC}">
              <c16:uniqueId val="{00000001-71D3-48AB-A957-4D44570FA5C3}"/>
            </c:ext>
          </c:extLst>
        </c:ser>
        <c:ser>
          <c:idx val="2"/>
          <c:order val="2"/>
          <c:tx>
            <c:strRef>
              <c:f>'Slide 12'!$D$5</c:f>
              <c:strCache>
                <c:ptCount val="1"/>
                <c:pt idx="0">
                  <c:v>% Prob. élevée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12'!$A$6:$A$10</c:f>
              <c:strCache>
                <c:ptCount val="5"/>
                <c:pt idx="0">
                  <c:v>Visiter Israël</c:v>
                </c:pt>
                <c:pt idx="1">
                  <c:v>Donner de l'argent à une organisation juive locale</c:v>
                </c:pt>
                <c:pt idx="2">
                  <c:v>Participer à des activités et/ou à des services dans une synagogue</c:v>
                </c:pt>
                <c:pt idx="3">
                  <c:v>Faire du bénévolat activement au sein de la communauté juive</c:v>
                </c:pt>
                <c:pt idx="4">
                  <c:v>Vivre en Israël</c:v>
                </c:pt>
              </c:strCache>
            </c:strRef>
          </c:cat>
          <c:val>
            <c:numRef>
              <c:f>'Slide 12'!$D$6:$D$10</c:f>
              <c:numCache>
                <c:formatCode>0%</c:formatCode>
                <c:ptCount val="5"/>
                <c:pt idx="0">
                  <c:v>0.84</c:v>
                </c:pt>
                <c:pt idx="1">
                  <c:v>0.49</c:v>
                </c:pt>
                <c:pt idx="2">
                  <c:v>0.32</c:v>
                </c:pt>
                <c:pt idx="3">
                  <c:v>0.25</c:v>
                </c:pt>
                <c:pt idx="4">
                  <c:v>0.17</c:v>
                </c:pt>
              </c:numCache>
            </c:numRef>
          </c:val>
          <c:extLst>
            <c:ext xmlns:c16="http://schemas.microsoft.com/office/drawing/2014/chart" uri="{C3380CC4-5D6E-409C-BE32-E72D297353CC}">
              <c16:uniqueId val="{00000002-71D3-48AB-A957-4D44570FA5C3}"/>
            </c:ext>
          </c:extLst>
        </c:ser>
        <c:dLbls>
          <c:dLblPos val="outEnd"/>
          <c:showLegendKey val="0"/>
          <c:showVal val="1"/>
          <c:showCatName val="0"/>
          <c:showSerName val="0"/>
          <c:showPercent val="0"/>
          <c:showBubbleSize val="0"/>
        </c:dLbls>
        <c:gapWidth val="219"/>
        <c:overlap val="-27"/>
        <c:axId val="2039843968"/>
        <c:axId val="2039848768"/>
      </c:barChart>
      <c:catAx>
        <c:axId val="203984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crossAx val="2039848768"/>
        <c:crosses val="autoZero"/>
        <c:auto val="1"/>
        <c:lblAlgn val="ctr"/>
        <c:lblOffset val="100"/>
        <c:noMultiLvlLbl val="0"/>
      </c:catAx>
      <c:valAx>
        <c:axId val="2039848768"/>
        <c:scaling>
          <c:orientation val="minMax"/>
        </c:scaling>
        <c:delete val="1"/>
        <c:axPos val="l"/>
        <c:numFmt formatCode="0%" sourceLinked="1"/>
        <c:majorTickMark val="none"/>
        <c:minorTickMark val="none"/>
        <c:tickLblPos val="nextTo"/>
        <c:crossAx val="20398439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600">
          <a:solidFill>
            <a:schemeClr val="tx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23237010428136"/>
          <c:y val="0.21053341759611935"/>
          <c:w val="0.82845946708846063"/>
          <c:h val="0.53157454666700854"/>
        </c:manualLayout>
      </c:layout>
      <c:barChart>
        <c:barDir val="bar"/>
        <c:grouping val="stacked"/>
        <c:varyColors val="0"/>
        <c:ser>
          <c:idx val="0"/>
          <c:order val="0"/>
          <c:tx>
            <c:strRef>
              <c:f>Descriptives!$C$25</c:f>
              <c:strCache>
                <c:ptCount val="1"/>
                <c:pt idx="0">
                  <c:v>Amérique latine</c:v>
                </c:pt>
              </c:strCache>
            </c:strRef>
          </c:tx>
          <c:spPr>
            <a:solidFill>
              <a:srgbClr val="D9F1F0"/>
            </a:solidFill>
            <a:ln>
              <a:solidFill>
                <a:schemeClr val="bg1"/>
              </a:solid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0-C473-4040-9F23-9186CA2FC0E5}"/>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Descriptives!$E$24</c:f>
              <c:strCache>
                <c:ptCount val="1"/>
                <c:pt idx="0">
                  <c:v> Pourcentage du nombre total de réponses</c:v>
                </c:pt>
              </c:strCache>
            </c:strRef>
          </c:cat>
          <c:val>
            <c:numRef>
              <c:f>Descriptives!$E$25</c:f>
              <c:numCache>
                <c:formatCode>0%</c:formatCode>
                <c:ptCount val="1"/>
                <c:pt idx="0">
                  <c:v>0.39542143600416235</c:v>
                </c:pt>
              </c:numCache>
            </c:numRef>
          </c:val>
          <c:extLst>
            <c:ext xmlns:c16="http://schemas.microsoft.com/office/drawing/2014/chart" uri="{C3380CC4-5D6E-409C-BE32-E72D297353CC}">
              <c16:uniqueId val="{00000000-98BE-497E-83D0-A37B22B73F3E}"/>
            </c:ext>
          </c:extLst>
        </c:ser>
        <c:ser>
          <c:idx val="1"/>
          <c:order val="1"/>
          <c:tx>
            <c:strRef>
              <c:f>Descriptives!$C$26</c:f>
              <c:strCache>
                <c:ptCount val="1"/>
                <c:pt idx="0">
                  <c:v>Europe</c:v>
                </c:pt>
              </c:strCache>
            </c:strRef>
          </c:tx>
          <c:spPr>
            <a:solidFill>
              <a:srgbClr val="EC8F7F"/>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Descriptives!$E$24</c:f>
              <c:strCache>
                <c:ptCount val="1"/>
                <c:pt idx="0">
                  <c:v> Pourcentage du nombre total de réponses</c:v>
                </c:pt>
              </c:strCache>
            </c:strRef>
          </c:cat>
          <c:val>
            <c:numRef>
              <c:f>Descriptives!$E$26</c:f>
              <c:numCache>
                <c:formatCode>0%</c:formatCode>
                <c:ptCount val="1"/>
                <c:pt idx="0">
                  <c:v>0.26534859521331944</c:v>
                </c:pt>
              </c:numCache>
            </c:numRef>
          </c:val>
          <c:extLst>
            <c:ext xmlns:c16="http://schemas.microsoft.com/office/drawing/2014/chart" uri="{C3380CC4-5D6E-409C-BE32-E72D297353CC}">
              <c16:uniqueId val="{00000001-98BE-497E-83D0-A37B22B73F3E}"/>
            </c:ext>
          </c:extLst>
        </c:ser>
        <c:ser>
          <c:idx val="2"/>
          <c:order val="2"/>
          <c:tx>
            <c:strRef>
              <c:f>Descriptives!$C$27</c:f>
              <c:strCache>
                <c:ptCount val="1"/>
                <c:pt idx="0">
                  <c:v>France</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Descriptives!$E$24</c:f>
              <c:strCache>
                <c:ptCount val="1"/>
                <c:pt idx="0">
                  <c:v> Pourcentage du nombre total de réponses</c:v>
                </c:pt>
              </c:strCache>
            </c:strRef>
          </c:cat>
          <c:val>
            <c:numRef>
              <c:f>Descriptives!$E$27</c:f>
              <c:numCache>
                <c:formatCode>0%</c:formatCode>
                <c:ptCount val="1"/>
                <c:pt idx="0">
                  <c:v>0.22580645161290322</c:v>
                </c:pt>
              </c:numCache>
            </c:numRef>
          </c:val>
          <c:extLst>
            <c:ext xmlns:c16="http://schemas.microsoft.com/office/drawing/2014/chart" uri="{C3380CC4-5D6E-409C-BE32-E72D297353CC}">
              <c16:uniqueId val="{00000002-98BE-497E-83D0-A37B22B73F3E}"/>
            </c:ext>
          </c:extLst>
        </c:ser>
        <c:ser>
          <c:idx val="3"/>
          <c:order val="3"/>
          <c:tx>
            <c:strRef>
              <c:f>Descriptives!$C$28</c:f>
              <c:strCache>
                <c:ptCount val="1"/>
                <c:pt idx="0">
                  <c:v>Amérique du Nord</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Descriptives!$E$24</c:f>
              <c:strCache>
                <c:ptCount val="1"/>
                <c:pt idx="0">
                  <c:v> Pourcentage du nombre total de réponses</c:v>
                </c:pt>
              </c:strCache>
            </c:strRef>
          </c:cat>
          <c:val>
            <c:numRef>
              <c:f>Descriptives!$E$28</c:f>
              <c:numCache>
                <c:formatCode>0%</c:formatCode>
                <c:ptCount val="1"/>
                <c:pt idx="0">
                  <c:v>0.11342351716961499</c:v>
                </c:pt>
              </c:numCache>
            </c:numRef>
          </c:val>
          <c:extLst>
            <c:ext xmlns:c16="http://schemas.microsoft.com/office/drawing/2014/chart" uri="{C3380CC4-5D6E-409C-BE32-E72D297353CC}">
              <c16:uniqueId val="{00000003-98BE-497E-83D0-A37B22B73F3E}"/>
            </c:ext>
          </c:extLst>
        </c:ser>
        <c:dLbls>
          <c:dLblPos val="ctr"/>
          <c:showLegendKey val="0"/>
          <c:showVal val="1"/>
          <c:showCatName val="0"/>
          <c:showSerName val="0"/>
          <c:showPercent val="0"/>
          <c:showBubbleSize val="0"/>
        </c:dLbls>
        <c:gapWidth val="20"/>
        <c:overlap val="100"/>
        <c:axId val="2088354047"/>
        <c:axId val="2088355007"/>
      </c:barChart>
      <c:catAx>
        <c:axId val="2088354047"/>
        <c:scaling>
          <c:orientation val="minMax"/>
        </c:scaling>
        <c:delete val="1"/>
        <c:axPos val="l"/>
        <c:numFmt formatCode="General" sourceLinked="1"/>
        <c:majorTickMark val="out"/>
        <c:minorTickMark val="none"/>
        <c:tickLblPos val="nextTo"/>
        <c:crossAx val="2088355007"/>
        <c:crosses val="autoZero"/>
        <c:auto val="1"/>
        <c:lblAlgn val="ctr"/>
        <c:lblOffset val="100"/>
        <c:noMultiLvlLbl val="0"/>
      </c:catAx>
      <c:valAx>
        <c:axId val="2088355007"/>
        <c:scaling>
          <c:orientation val="minMax"/>
        </c:scaling>
        <c:delete val="1"/>
        <c:axPos val="b"/>
        <c:numFmt formatCode="0%" sourceLinked="1"/>
        <c:majorTickMark val="out"/>
        <c:minorTickMark val="none"/>
        <c:tickLblPos val="nextTo"/>
        <c:crossAx val="2088354047"/>
        <c:crosses val="autoZero"/>
        <c:crossBetween val="between"/>
      </c:valAx>
      <c:spPr>
        <a:noFill/>
        <a:ln>
          <a:noFill/>
        </a:ln>
        <a:effectLst/>
      </c:spPr>
    </c:plotArea>
    <c:legend>
      <c:legendPos val="b"/>
      <c:layout>
        <c:manualLayout>
          <c:xMode val="edge"/>
          <c:yMode val="edge"/>
          <c:x val="0.24398549479122683"/>
          <c:y val="8.8106092892863194E-3"/>
          <c:w val="0.47651956854251298"/>
          <c:h val="7.32109245563393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600">
          <a:solidFill>
            <a:schemeClr val="tx1"/>
          </a:solidFil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64825361151487"/>
          <c:y val="0.1902314814814815"/>
          <c:w val="0.86035174638848511"/>
          <c:h val="0.6714577865266842"/>
        </c:manualLayout>
      </c:layout>
      <c:barChart>
        <c:barDir val="bar"/>
        <c:grouping val="stacked"/>
        <c:varyColors val="0"/>
        <c:ser>
          <c:idx val="0"/>
          <c:order val="0"/>
          <c:tx>
            <c:strRef>
              <c:f>'Slide 3'!$C$7</c:f>
              <c:strCache>
                <c:ptCount val="1"/>
                <c:pt idx="0">
                  <c:v>5th</c:v>
                </c:pt>
              </c:strCache>
            </c:strRef>
          </c:tx>
          <c:spPr>
            <a:solidFill>
              <a:srgbClr val="E7DAEE"/>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3'!$F$7</c:f>
              <c:numCache>
                <c:formatCode>0\%</c:formatCode>
                <c:ptCount val="1"/>
                <c:pt idx="0">
                  <c:v>34.599375650364209</c:v>
                </c:pt>
              </c:numCache>
            </c:numRef>
          </c:val>
          <c:extLst>
            <c:ext xmlns:c16="http://schemas.microsoft.com/office/drawing/2014/chart" uri="{C3380CC4-5D6E-409C-BE32-E72D297353CC}">
              <c16:uniqueId val="{00000000-89B7-4778-B5E4-7015E7C5A89B}"/>
            </c:ext>
          </c:extLst>
        </c:ser>
        <c:ser>
          <c:idx val="1"/>
          <c:order val="1"/>
          <c:tx>
            <c:strRef>
              <c:f>'Slide 3'!$C$8</c:f>
              <c:strCache>
                <c:ptCount val="1"/>
                <c:pt idx="0">
                  <c:v>7th </c:v>
                </c:pt>
              </c:strCache>
            </c:strRef>
          </c:tx>
          <c:spPr>
            <a:solidFill>
              <a:srgbClr val="AD83C6"/>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3'!$F$8</c:f>
              <c:numCache>
                <c:formatCode>0\%</c:formatCode>
                <c:ptCount val="1"/>
                <c:pt idx="0">
                  <c:v>32.362122788761702</c:v>
                </c:pt>
              </c:numCache>
            </c:numRef>
          </c:val>
          <c:extLst>
            <c:ext xmlns:c16="http://schemas.microsoft.com/office/drawing/2014/chart" uri="{C3380CC4-5D6E-409C-BE32-E72D297353CC}">
              <c16:uniqueId val="{00000001-89B7-4778-B5E4-7015E7C5A89B}"/>
            </c:ext>
          </c:extLst>
        </c:ser>
        <c:ser>
          <c:idx val="2"/>
          <c:order val="2"/>
          <c:tx>
            <c:strRef>
              <c:f>'Slide 3'!$C$9</c:f>
              <c:strCache>
                <c:ptCount val="1"/>
                <c:pt idx="0">
                  <c:v>9th </c:v>
                </c:pt>
              </c:strCache>
            </c:strRef>
          </c:tx>
          <c:spPr>
            <a:solidFill>
              <a:srgbClr val="8544A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3'!$F$9</c:f>
              <c:numCache>
                <c:formatCode>0\%</c:formatCode>
                <c:ptCount val="1"/>
                <c:pt idx="0">
                  <c:v>20.031217481789803</c:v>
                </c:pt>
              </c:numCache>
            </c:numRef>
          </c:val>
          <c:extLst>
            <c:ext xmlns:c16="http://schemas.microsoft.com/office/drawing/2014/chart" uri="{C3380CC4-5D6E-409C-BE32-E72D297353CC}">
              <c16:uniqueId val="{00000002-89B7-4778-B5E4-7015E7C5A89B}"/>
            </c:ext>
          </c:extLst>
        </c:ser>
        <c:ser>
          <c:idx val="3"/>
          <c:order val="3"/>
          <c:tx>
            <c:strRef>
              <c:f>'Slide 3'!$C$10</c:f>
              <c:strCache>
                <c:ptCount val="1"/>
                <c:pt idx="0">
                  <c:v>11th</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3'!$F$10</c:f>
              <c:numCache>
                <c:formatCode>0\%</c:formatCode>
                <c:ptCount val="1"/>
                <c:pt idx="0">
                  <c:v>13.007284079084286</c:v>
                </c:pt>
              </c:numCache>
            </c:numRef>
          </c:val>
          <c:extLst>
            <c:ext xmlns:c16="http://schemas.microsoft.com/office/drawing/2014/chart" uri="{C3380CC4-5D6E-409C-BE32-E72D297353CC}">
              <c16:uniqueId val="{00000003-89B7-4778-B5E4-7015E7C5A89B}"/>
            </c:ext>
          </c:extLst>
        </c:ser>
        <c:dLbls>
          <c:dLblPos val="ctr"/>
          <c:showLegendKey val="0"/>
          <c:showVal val="1"/>
          <c:showCatName val="0"/>
          <c:showSerName val="0"/>
          <c:showPercent val="0"/>
          <c:showBubbleSize val="0"/>
        </c:dLbls>
        <c:gapWidth val="150"/>
        <c:overlap val="100"/>
        <c:axId val="1656561376"/>
        <c:axId val="1656563776"/>
      </c:barChart>
      <c:catAx>
        <c:axId val="1656561376"/>
        <c:scaling>
          <c:orientation val="minMax"/>
        </c:scaling>
        <c:delete val="1"/>
        <c:axPos val="l"/>
        <c:numFmt formatCode="General" sourceLinked="1"/>
        <c:majorTickMark val="none"/>
        <c:minorTickMark val="none"/>
        <c:tickLblPos val="nextTo"/>
        <c:crossAx val="1656563776"/>
        <c:crosses val="autoZero"/>
        <c:auto val="1"/>
        <c:lblAlgn val="ctr"/>
        <c:lblOffset val="100"/>
        <c:noMultiLvlLbl val="0"/>
      </c:catAx>
      <c:valAx>
        <c:axId val="1656563776"/>
        <c:scaling>
          <c:orientation val="minMax"/>
        </c:scaling>
        <c:delete val="1"/>
        <c:axPos val="b"/>
        <c:numFmt formatCode="0\%" sourceLinked="1"/>
        <c:majorTickMark val="none"/>
        <c:minorTickMark val="none"/>
        <c:tickLblPos val="nextTo"/>
        <c:crossAx val="1656561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2000">
          <a:solidFill>
            <a:schemeClr val="tx1"/>
          </a:solidFill>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fr-BE" sz="1600"/>
              <a:t>Nombre d’élèves interrogés par année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fr-FR"/>
        </a:p>
      </c:txPr>
    </c:title>
    <c:autoTitleDeleted val="0"/>
    <c:plotArea>
      <c:layout/>
      <c:barChart>
        <c:barDir val="col"/>
        <c:grouping val="clustered"/>
        <c:varyColors val="0"/>
        <c:ser>
          <c:idx val="0"/>
          <c:order val="0"/>
          <c:tx>
            <c:strRef>
              <c:f>'Slide 3'!$D$6</c:f>
              <c:strCache>
                <c:ptCount val="1"/>
                <c:pt idx="0">
                  <c:v>Frequency</c:v>
                </c:pt>
              </c:strCache>
            </c:strRef>
          </c:tx>
          <c:spPr>
            <a:solidFill>
              <a:schemeClr val="accent1"/>
            </a:solidFill>
            <a:ln>
              <a:noFill/>
            </a:ln>
            <a:effectLst/>
          </c:spPr>
          <c:invertIfNegative val="0"/>
          <c:dPt>
            <c:idx val="0"/>
            <c:invertIfNegative val="0"/>
            <c:bubble3D val="0"/>
            <c:spPr>
              <a:solidFill>
                <a:srgbClr val="E7DAEE"/>
              </a:solidFill>
              <a:ln>
                <a:noFill/>
              </a:ln>
              <a:effectLst/>
            </c:spPr>
            <c:extLst>
              <c:ext xmlns:c16="http://schemas.microsoft.com/office/drawing/2014/chart" uri="{C3380CC4-5D6E-409C-BE32-E72D297353CC}">
                <c16:uniqueId val="{00000000-E7B0-420A-942C-3E9F31126F20}"/>
              </c:ext>
            </c:extLst>
          </c:dPt>
          <c:dPt>
            <c:idx val="1"/>
            <c:invertIfNegative val="0"/>
            <c:bubble3D val="0"/>
            <c:spPr>
              <a:solidFill>
                <a:srgbClr val="AD83C6"/>
              </a:solidFill>
              <a:ln>
                <a:noFill/>
              </a:ln>
              <a:effectLst/>
            </c:spPr>
            <c:extLst>
              <c:ext xmlns:c16="http://schemas.microsoft.com/office/drawing/2014/chart" uri="{C3380CC4-5D6E-409C-BE32-E72D297353CC}">
                <c16:uniqueId val="{00000001-E7B0-420A-942C-3E9F31126F20}"/>
              </c:ext>
            </c:extLst>
          </c:dPt>
          <c:dPt>
            <c:idx val="2"/>
            <c:invertIfNegative val="0"/>
            <c:bubble3D val="0"/>
            <c:spPr>
              <a:solidFill>
                <a:srgbClr val="8544A9"/>
              </a:solidFill>
              <a:ln>
                <a:noFill/>
              </a:ln>
              <a:effectLst/>
            </c:spPr>
            <c:extLst>
              <c:ext xmlns:c16="http://schemas.microsoft.com/office/drawing/2014/chart" uri="{C3380CC4-5D6E-409C-BE32-E72D297353CC}">
                <c16:uniqueId val="{00000002-E7B0-420A-942C-3E9F31126F20}"/>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3'!$C$7:$C$10</c:f>
              <c:strCache>
                <c:ptCount val="4"/>
                <c:pt idx="0">
                  <c:v>5th</c:v>
                </c:pt>
                <c:pt idx="1">
                  <c:v>7th </c:v>
                </c:pt>
                <c:pt idx="2">
                  <c:v>9th </c:v>
                </c:pt>
                <c:pt idx="3">
                  <c:v>11th</c:v>
                </c:pt>
              </c:strCache>
            </c:strRef>
          </c:cat>
          <c:val>
            <c:numRef>
              <c:f>'Slide 3'!$D$7:$D$10</c:f>
              <c:numCache>
                <c:formatCode>###0</c:formatCode>
                <c:ptCount val="4"/>
                <c:pt idx="0">
                  <c:v>520</c:v>
                </c:pt>
                <c:pt idx="1">
                  <c:v>464</c:v>
                </c:pt>
                <c:pt idx="2">
                  <c:v>293</c:v>
                </c:pt>
                <c:pt idx="3">
                  <c:v>119</c:v>
                </c:pt>
              </c:numCache>
            </c:numRef>
          </c:val>
          <c:extLst>
            <c:ext xmlns:c16="http://schemas.microsoft.com/office/drawing/2014/chart" uri="{C3380CC4-5D6E-409C-BE32-E72D297353CC}">
              <c16:uniqueId val="{00000000-192B-4E9B-9F5D-25CC5AE03420}"/>
            </c:ext>
          </c:extLst>
        </c:ser>
        <c:dLbls>
          <c:dLblPos val="outEnd"/>
          <c:showLegendKey val="0"/>
          <c:showVal val="1"/>
          <c:showCatName val="0"/>
          <c:showSerName val="0"/>
          <c:showPercent val="0"/>
          <c:showBubbleSize val="0"/>
        </c:dLbls>
        <c:gapWidth val="219"/>
        <c:overlap val="-27"/>
        <c:axId val="273748911"/>
        <c:axId val="273750351"/>
      </c:barChart>
      <c:catAx>
        <c:axId val="273748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crossAx val="273750351"/>
        <c:crosses val="autoZero"/>
        <c:auto val="1"/>
        <c:lblAlgn val="ctr"/>
        <c:lblOffset val="100"/>
        <c:noMultiLvlLbl val="0"/>
      </c:catAx>
      <c:valAx>
        <c:axId val="273750351"/>
        <c:scaling>
          <c:orientation val="minMax"/>
        </c:scaling>
        <c:delete val="1"/>
        <c:axPos val="l"/>
        <c:numFmt formatCode="###0" sourceLinked="1"/>
        <c:majorTickMark val="none"/>
        <c:minorTickMark val="none"/>
        <c:tickLblPos val="nextTo"/>
        <c:crossAx val="273748911"/>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50948260005154"/>
          <c:y val="0.15151515151515152"/>
          <c:w val="0.8454905173999484"/>
          <c:h val="0.68958039335992094"/>
        </c:manualLayout>
      </c:layout>
      <c:barChart>
        <c:barDir val="bar"/>
        <c:grouping val="stacked"/>
        <c:varyColors val="0"/>
        <c:ser>
          <c:idx val="0"/>
          <c:order val="0"/>
          <c:tx>
            <c:strRef>
              <c:f>Profile!$C$7</c:f>
              <c:strCache>
                <c:ptCount val="1"/>
                <c:pt idx="0">
                  <c:v>Faible (n=533)</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Profile!$F$7</c:f>
              <c:numCache>
                <c:formatCode>0%</c:formatCode>
                <c:ptCount val="1"/>
                <c:pt idx="0">
                  <c:v>0.36</c:v>
                </c:pt>
              </c:numCache>
            </c:numRef>
          </c:val>
          <c:extLst>
            <c:ext xmlns:c16="http://schemas.microsoft.com/office/drawing/2014/chart" uri="{C3380CC4-5D6E-409C-BE32-E72D297353CC}">
              <c16:uniqueId val="{00000000-0FA2-4BB6-9894-C883EAF7839D}"/>
            </c:ext>
          </c:extLst>
        </c:ser>
        <c:ser>
          <c:idx val="1"/>
          <c:order val="1"/>
          <c:tx>
            <c:strRef>
              <c:f>Profile!$C$8</c:f>
              <c:strCache>
                <c:ptCount val="1"/>
                <c:pt idx="0">
                  <c:v>Moyenne (n=398)</c:v>
                </c:pt>
              </c:strCache>
            </c:strRef>
          </c:tx>
          <c:spPr>
            <a:solidFill>
              <a:schemeClr val="accent2"/>
            </a:solidFill>
            <a:ln>
              <a:no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0-BBFA-409F-8E87-DF95ECE5337C}"/>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Profile!$F$8</c:f>
              <c:numCache>
                <c:formatCode>0%</c:formatCode>
                <c:ptCount val="1"/>
                <c:pt idx="0">
                  <c:v>0.26900000000000002</c:v>
                </c:pt>
              </c:numCache>
            </c:numRef>
          </c:val>
          <c:extLst>
            <c:ext xmlns:c16="http://schemas.microsoft.com/office/drawing/2014/chart" uri="{C3380CC4-5D6E-409C-BE32-E72D297353CC}">
              <c16:uniqueId val="{00000001-0FA2-4BB6-9894-C883EAF7839D}"/>
            </c:ext>
          </c:extLst>
        </c:ser>
        <c:ser>
          <c:idx val="2"/>
          <c:order val="2"/>
          <c:tx>
            <c:strRef>
              <c:f>Profile!$C$9</c:f>
              <c:strCache>
                <c:ptCount val="1"/>
                <c:pt idx="0">
                  <c:v>Élevée (n=545)</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Profile!$F$9</c:f>
              <c:numCache>
                <c:formatCode>0%</c:formatCode>
                <c:ptCount val="1"/>
                <c:pt idx="0">
                  <c:v>0.36899999999999999</c:v>
                </c:pt>
              </c:numCache>
            </c:numRef>
          </c:val>
          <c:extLst>
            <c:ext xmlns:c16="http://schemas.microsoft.com/office/drawing/2014/chart" uri="{C3380CC4-5D6E-409C-BE32-E72D297353CC}">
              <c16:uniqueId val="{00000002-0FA2-4BB6-9894-C883EAF7839D}"/>
            </c:ext>
          </c:extLst>
        </c:ser>
        <c:dLbls>
          <c:dLblPos val="ctr"/>
          <c:showLegendKey val="0"/>
          <c:showVal val="1"/>
          <c:showCatName val="0"/>
          <c:showSerName val="0"/>
          <c:showPercent val="0"/>
          <c:showBubbleSize val="0"/>
        </c:dLbls>
        <c:gapWidth val="150"/>
        <c:overlap val="100"/>
        <c:axId val="424381615"/>
        <c:axId val="424382095"/>
      </c:barChart>
      <c:catAx>
        <c:axId val="424381615"/>
        <c:scaling>
          <c:orientation val="minMax"/>
        </c:scaling>
        <c:delete val="1"/>
        <c:axPos val="l"/>
        <c:numFmt formatCode="General" sourceLinked="1"/>
        <c:majorTickMark val="none"/>
        <c:minorTickMark val="none"/>
        <c:tickLblPos val="nextTo"/>
        <c:crossAx val="424382095"/>
        <c:crosses val="autoZero"/>
        <c:auto val="1"/>
        <c:lblAlgn val="ctr"/>
        <c:lblOffset val="100"/>
        <c:noMultiLvlLbl val="0"/>
      </c:catAx>
      <c:valAx>
        <c:axId val="424382095"/>
        <c:scaling>
          <c:orientation val="minMax"/>
        </c:scaling>
        <c:delete val="1"/>
        <c:axPos val="b"/>
        <c:numFmt formatCode="0%" sourceLinked="1"/>
        <c:majorTickMark val="none"/>
        <c:minorTickMark val="none"/>
        <c:tickLblPos val="nextTo"/>
        <c:crossAx val="424381615"/>
        <c:crosses val="autoZero"/>
        <c:crossBetween val="between"/>
      </c:valAx>
      <c:spPr>
        <a:noFill/>
        <a:ln>
          <a:noFill/>
        </a:ln>
        <a:effectLst/>
      </c:spPr>
    </c:plotArea>
    <c:legend>
      <c:legendPos val="b"/>
      <c:layout>
        <c:manualLayout>
          <c:xMode val="edge"/>
          <c:yMode val="edge"/>
          <c:x val="0.15508691393272014"/>
          <c:y val="0.15282714660667415"/>
          <c:w val="0.67169653567603282"/>
          <c:h val="7.228107850155093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600">
          <a:solidFill>
            <a:schemeClr val="tx1"/>
          </a:solidFill>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fr-BE"/>
              <a:t>Comportements</a:t>
            </a:r>
          </a:p>
        </c:rich>
      </c:tx>
      <c:layout>
        <c:manualLayout>
          <c:xMode val="edge"/>
          <c:yMode val="edge"/>
          <c:x val="0.45142453798767973"/>
          <c:y val="4.31139228832237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fr-FR"/>
        </a:p>
      </c:txPr>
    </c:title>
    <c:autoTitleDeleted val="0"/>
    <c:plotArea>
      <c:layout>
        <c:manualLayout>
          <c:layoutTarget val="inner"/>
          <c:xMode val="edge"/>
          <c:yMode val="edge"/>
          <c:x val="0"/>
          <c:y val="0.27550786871527583"/>
          <c:w val="0.97690628924207878"/>
          <c:h val="0.60508586240896589"/>
        </c:manualLayout>
      </c:layout>
      <c:barChart>
        <c:barDir val="col"/>
        <c:grouping val="clustered"/>
        <c:varyColors val="0"/>
        <c:ser>
          <c:idx val="4"/>
          <c:order val="0"/>
          <c:tx>
            <c:strRef>
              <c:f>Profile!$B$25</c:f>
              <c:strCache>
                <c:ptCount val="1"/>
                <c:pt idx="0">
                  <c:v>J'assiste chaque année à un séder à Pessa'h</c:v>
                </c:pt>
              </c:strCache>
            </c:strRef>
          </c:tx>
          <c:spPr>
            <a:solidFill>
              <a:srgbClr val="8544A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Profile!$C$20:$E$20</c:f>
              <c:strCache>
                <c:ptCount val="3"/>
                <c:pt idx="0">
                  <c:v>Faible (n=533)</c:v>
                </c:pt>
                <c:pt idx="1">
                  <c:v>Moyenne (n=389)</c:v>
                </c:pt>
                <c:pt idx="2">
                  <c:v>Élevée (n=545)</c:v>
                </c:pt>
              </c:strCache>
            </c:strRef>
          </c:cat>
          <c:val>
            <c:numRef>
              <c:f>Profile!$C$25:$E$25</c:f>
              <c:numCache>
                <c:formatCode>0\%</c:formatCode>
                <c:ptCount val="3"/>
                <c:pt idx="0">
                  <c:v>47.7</c:v>
                </c:pt>
                <c:pt idx="1">
                  <c:v>100</c:v>
                </c:pt>
                <c:pt idx="2">
                  <c:v>99.4</c:v>
                </c:pt>
              </c:numCache>
            </c:numRef>
          </c:val>
          <c:extLst>
            <c:ext xmlns:c16="http://schemas.microsoft.com/office/drawing/2014/chart" uri="{C3380CC4-5D6E-409C-BE32-E72D297353CC}">
              <c16:uniqueId val="{00000000-9467-4F27-BC5F-E17A3E54AB25}"/>
            </c:ext>
          </c:extLst>
        </c:ser>
        <c:ser>
          <c:idx val="5"/>
          <c:order val="1"/>
          <c:tx>
            <c:strRef>
              <c:f>Profile!$B$26</c:f>
              <c:strCache>
                <c:ptCount val="1"/>
                <c:pt idx="0">
                  <c:v> J'ai eu, ou j'ai l'intention d'avoir, une Bar/Bat Mizvah</c:v>
                </c:pt>
              </c:strCache>
            </c:strRef>
          </c:tx>
          <c:spPr>
            <a:solidFill>
              <a:srgbClr val="80D2CC"/>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Profile!$C$20:$E$20</c:f>
              <c:strCache>
                <c:ptCount val="3"/>
                <c:pt idx="0">
                  <c:v>Faible (n=533)</c:v>
                </c:pt>
                <c:pt idx="1">
                  <c:v>Moyenne (n=389)</c:v>
                </c:pt>
                <c:pt idx="2">
                  <c:v>Élevée (n=545)</c:v>
                </c:pt>
              </c:strCache>
            </c:strRef>
          </c:cat>
          <c:val>
            <c:numRef>
              <c:f>Profile!$C$26:$E$26</c:f>
              <c:numCache>
                <c:formatCode>0\%</c:formatCode>
                <c:ptCount val="3"/>
                <c:pt idx="0">
                  <c:v>46</c:v>
                </c:pt>
                <c:pt idx="1">
                  <c:v>100</c:v>
                </c:pt>
                <c:pt idx="2">
                  <c:v>96.1</c:v>
                </c:pt>
              </c:numCache>
            </c:numRef>
          </c:val>
          <c:extLst>
            <c:ext xmlns:c16="http://schemas.microsoft.com/office/drawing/2014/chart" uri="{C3380CC4-5D6E-409C-BE32-E72D297353CC}">
              <c16:uniqueId val="{00000001-9467-4F27-BC5F-E17A3E54AB25}"/>
            </c:ext>
          </c:extLst>
        </c:ser>
        <c:ser>
          <c:idx val="2"/>
          <c:order val="2"/>
          <c:tx>
            <c:strRef>
              <c:f>Profile!$B$23</c:f>
              <c:strCache>
                <c:ptCount val="1"/>
                <c:pt idx="0">
                  <c:v>J'ai visité Israël avec ma famille</c:v>
                </c:pt>
              </c:strCache>
            </c:strRef>
          </c:tx>
          <c:spPr>
            <a:solidFill>
              <a:srgbClr val="EC8F7F"/>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Profile!$C$20:$E$20</c:f>
              <c:strCache>
                <c:ptCount val="3"/>
                <c:pt idx="0">
                  <c:v>Faible (n=533)</c:v>
                </c:pt>
                <c:pt idx="1">
                  <c:v>Moyenne (n=389)</c:v>
                </c:pt>
                <c:pt idx="2">
                  <c:v>Élevée (n=545)</c:v>
                </c:pt>
              </c:strCache>
            </c:strRef>
          </c:cat>
          <c:val>
            <c:numRef>
              <c:f>Profile!$C$23:$E$23</c:f>
              <c:numCache>
                <c:formatCode>0\%</c:formatCode>
                <c:ptCount val="3"/>
                <c:pt idx="0">
                  <c:v>47.7</c:v>
                </c:pt>
                <c:pt idx="1">
                  <c:v>42.2</c:v>
                </c:pt>
                <c:pt idx="2">
                  <c:v>86.4</c:v>
                </c:pt>
              </c:numCache>
            </c:numRef>
          </c:val>
          <c:extLst>
            <c:ext xmlns:c16="http://schemas.microsoft.com/office/drawing/2014/chart" uri="{C3380CC4-5D6E-409C-BE32-E72D297353CC}">
              <c16:uniqueId val="{00000002-9467-4F27-BC5F-E17A3E54AB25}"/>
            </c:ext>
          </c:extLst>
        </c:ser>
        <c:ser>
          <c:idx val="0"/>
          <c:order val="3"/>
          <c:tx>
            <c:strRef>
              <c:f>Profile!$B$21</c:f>
              <c:strCache>
                <c:ptCount val="1"/>
                <c:pt idx="0">
                  <c:v> J'ai un parent qui fréquente la synagogue au moins une fois par semaine</c:v>
                </c:pt>
              </c:strCache>
            </c:strRef>
          </c:tx>
          <c:spPr>
            <a:solidFill>
              <a:srgbClr val="40A4C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Profile!$C$20:$E$20</c:f>
              <c:strCache>
                <c:ptCount val="3"/>
                <c:pt idx="0">
                  <c:v>Faible (n=533)</c:v>
                </c:pt>
                <c:pt idx="1">
                  <c:v>Moyenne (n=389)</c:v>
                </c:pt>
                <c:pt idx="2">
                  <c:v>Élevée (n=545)</c:v>
                </c:pt>
              </c:strCache>
            </c:strRef>
          </c:cat>
          <c:val>
            <c:numRef>
              <c:f>Profile!$C$21:$E$21</c:f>
              <c:numCache>
                <c:formatCode>0\%</c:formatCode>
                <c:ptCount val="3"/>
                <c:pt idx="0">
                  <c:v>33.799999999999997</c:v>
                </c:pt>
                <c:pt idx="1">
                  <c:v>28.3</c:v>
                </c:pt>
                <c:pt idx="2">
                  <c:v>50.7</c:v>
                </c:pt>
              </c:numCache>
            </c:numRef>
          </c:val>
          <c:extLst>
            <c:ext xmlns:c16="http://schemas.microsoft.com/office/drawing/2014/chart" uri="{C3380CC4-5D6E-409C-BE32-E72D297353CC}">
              <c16:uniqueId val="{00000003-9467-4F27-BC5F-E17A3E54AB25}"/>
            </c:ext>
          </c:extLst>
        </c:ser>
        <c:ser>
          <c:idx val="3"/>
          <c:order val="4"/>
          <c:tx>
            <c:strRef>
              <c:f>Profile!$B$24</c:f>
              <c:strCache>
                <c:ptCount val="1"/>
                <c:pt idx="0">
                  <c:v>Je vis dans une maison où le shabbat se distingue du reste de la semaine</c:v>
                </c:pt>
              </c:strCache>
            </c:strRef>
          </c:tx>
          <c:spPr>
            <a:solidFill>
              <a:schemeClr val="accent2"/>
            </a:solidFill>
            <a:ln>
              <a:solidFill>
                <a:schemeClr val="bg1"/>
              </a:solidFill>
            </a:ln>
            <a:effectLst/>
          </c:spPr>
          <c:invertIfNegative val="0"/>
          <c:dLbls>
            <c:dLbl>
              <c:idx val="1"/>
              <c:layout>
                <c:manualLayout>
                  <c:x val="-7.8427111343038972E-17"/>
                  <c:y val="6.76566083544258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91-48CA-AFBE-68730A0D5E29}"/>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Profile!$C$20:$E$20</c:f>
              <c:strCache>
                <c:ptCount val="3"/>
                <c:pt idx="0">
                  <c:v>Faible (n=533)</c:v>
                </c:pt>
                <c:pt idx="1">
                  <c:v>Moyenne (n=389)</c:v>
                </c:pt>
                <c:pt idx="2">
                  <c:v>Élevée (n=545)</c:v>
                </c:pt>
              </c:strCache>
            </c:strRef>
          </c:cat>
          <c:val>
            <c:numRef>
              <c:f>Profile!$C$24:$E$24</c:f>
              <c:numCache>
                <c:formatCode>0\%</c:formatCode>
                <c:ptCount val="3"/>
                <c:pt idx="0">
                  <c:v>26.8</c:v>
                </c:pt>
                <c:pt idx="1">
                  <c:v>14.1</c:v>
                </c:pt>
                <c:pt idx="2">
                  <c:v>100</c:v>
                </c:pt>
              </c:numCache>
            </c:numRef>
          </c:val>
          <c:extLst>
            <c:ext xmlns:c16="http://schemas.microsoft.com/office/drawing/2014/chart" uri="{C3380CC4-5D6E-409C-BE32-E72D297353CC}">
              <c16:uniqueId val="{00000004-9467-4F27-BC5F-E17A3E54AB25}"/>
            </c:ext>
          </c:extLst>
        </c:ser>
        <c:ser>
          <c:idx val="7"/>
          <c:order val="5"/>
          <c:tx>
            <c:strRef>
              <c:f>Profile!$B$28</c:f>
              <c:strCache>
                <c:ptCount val="1"/>
                <c:pt idx="0">
                  <c:v>J'ai assisté à un camp d'été juif</c:v>
                </c:pt>
              </c:strCache>
            </c:strRef>
          </c:tx>
          <c:spPr>
            <a:solidFill>
              <a:srgbClr val="AD83C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Profile!$C$20:$E$20</c:f>
              <c:strCache>
                <c:ptCount val="3"/>
                <c:pt idx="0">
                  <c:v>Faible (n=533)</c:v>
                </c:pt>
                <c:pt idx="1">
                  <c:v>Moyenne (n=389)</c:v>
                </c:pt>
                <c:pt idx="2">
                  <c:v>Élevée (n=545)</c:v>
                </c:pt>
              </c:strCache>
            </c:strRef>
          </c:cat>
          <c:val>
            <c:numRef>
              <c:f>Profile!$C$28:$E$28</c:f>
              <c:numCache>
                <c:formatCode>0\%</c:formatCode>
                <c:ptCount val="3"/>
                <c:pt idx="0">
                  <c:v>36.1</c:v>
                </c:pt>
                <c:pt idx="1">
                  <c:v>27</c:v>
                </c:pt>
                <c:pt idx="2">
                  <c:v>36.9</c:v>
                </c:pt>
              </c:numCache>
            </c:numRef>
          </c:val>
          <c:extLst>
            <c:ext xmlns:c16="http://schemas.microsoft.com/office/drawing/2014/chart" uri="{C3380CC4-5D6E-409C-BE32-E72D297353CC}">
              <c16:uniqueId val="{00000005-9467-4F27-BC5F-E17A3E54AB25}"/>
            </c:ext>
          </c:extLst>
        </c:ser>
        <c:ser>
          <c:idx val="6"/>
          <c:order val="6"/>
          <c:tx>
            <c:strRef>
              <c:f>Profile!$B$27</c:f>
              <c:strCache>
                <c:ptCount val="1"/>
                <c:pt idx="0">
                  <c:v>J'ai participé à un groupe de jeunes ou à des activités ou des sports du CCJ</c:v>
                </c:pt>
              </c:strCache>
            </c:strRef>
          </c:tx>
          <c:spPr>
            <a:solidFill>
              <a:srgbClr val="F2B5AA"/>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Profile!$C$20:$E$20</c:f>
              <c:strCache>
                <c:ptCount val="3"/>
                <c:pt idx="0">
                  <c:v>Faible (n=533)</c:v>
                </c:pt>
                <c:pt idx="1">
                  <c:v>Moyenne (n=389)</c:v>
                </c:pt>
                <c:pt idx="2">
                  <c:v>Élevée (n=545)</c:v>
                </c:pt>
              </c:strCache>
            </c:strRef>
          </c:cat>
          <c:val>
            <c:numRef>
              <c:f>Profile!$C$27:$E$27</c:f>
              <c:numCache>
                <c:formatCode>0\%</c:formatCode>
                <c:ptCount val="3"/>
                <c:pt idx="0">
                  <c:v>25.2</c:v>
                </c:pt>
                <c:pt idx="1">
                  <c:v>35</c:v>
                </c:pt>
                <c:pt idx="2">
                  <c:v>39.799999999999997</c:v>
                </c:pt>
              </c:numCache>
            </c:numRef>
          </c:val>
          <c:extLst>
            <c:ext xmlns:c16="http://schemas.microsoft.com/office/drawing/2014/chart" uri="{C3380CC4-5D6E-409C-BE32-E72D297353CC}">
              <c16:uniqueId val="{00000006-9467-4F27-BC5F-E17A3E54AB25}"/>
            </c:ext>
          </c:extLst>
        </c:ser>
        <c:ser>
          <c:idx val="1"/>
          <c:order val="7"/>
          <c:tx>
            <c:strRef>
              <c:f>Profile!$B$22</c:f>
              <c:strCache>
                <c:ptCount val="1"/>
                <c:pt idx="0">
                  <c:v>J'ai un parent qui a un rôle de premier plan dans la communauté juive</c:v>
                </c:pt>
              </c:strCache>
            </c:strRef>
          </c:tx>
          <c:spPr>
            <a:solidFill>
              <a:srgbClr val="6E6B68"/>
            </a:solidFill>
            <a:ln>
              <a:solidFill>
                <a:schemeClr val="bg1"/>
              </a:solidFill>
            </a:ln>
            <a:effectLst/>
          </c:spPr>
          <c:invertIfNegative val="0"/>
          <c:dLbls>
            <c:dLbl>
              <c:idx val="0"/>
              <c:layout>
                <c:manualLayout>
                  <c:x val="0"/>
                  <c:y val="1.16342524840720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91-48CA-AFBE-68730A0D5E29}"/>
                </c:ext>
              </c:extLst>
            </c:dLbl>
            <c:dLbl>
              <c:idx val="1"/>
              <c:layout>
                <c:manualLayout>
                  <c:x val="-5.3469437662702465E-4"/>
                  <c:y val="7.528330288860454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3586840530970587E-2"/>
                      <c:h val="6.25332937650874E-2"/>
                    </c:manualLayout>
                  </c15:layout>
                </c:ext>
                <c:ext xmlns:c16="http://schemas.microsoft.com/office/drawing/2014/chart" uri="{C3380CC4-5D6E-409C-BE32-E72D297353CC}">
                  <c16:uniqueId val="{00000003-7E91-48CA-AFBE-68730A0D5E29}"/>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Profile!$C$20:$E$20</c:f>
              <c:strCache>
                <c:ptCount val="3"/>
                <c:pt idx="0">
                  <c:v>Faible (n=533)</c:v>
                </c:pt>
                <c:pt idx="1">
                  <c:v>Moyenne (n=389)</c:v>
                </c:pt>
                <c:pt idx="2">
                  <c:v>Élevée (n=545)</c:v>
                </c:pt>
              </c:strCache>
            </c:strRef>
          </c:cat>
          <c:val>
            <c:numRef>
              <c:f>Profile!$C$22:$E$22</c:f>
              <c:numCache>
                <c:formatCode>0\%</c:formatCode>
                <c:ptCount val="3"/>
                <c:pt idx="0">
                  <c:v>10.9</c:v>
                </c:pt>
                <c:pt idx="1">
                  <c:v>15.1</c:v>
                </c:pt>
                <c:pt idx="2">
                  <c:v>44.2</c:v>
                </c:pt>
              </c:numCache>
            </c:numRef>
          </c:val>
          <c:extLst>
            <c:ext xmlns:c16="http://schemas.microsoft.com/office/drawing/2014/chart" uri="{C3380CC4-5D6E-409C-BE32-E72D297353CC}">
              <c16:uniqueId val="{00000007-9467-4F27-BC5F-E17A3E54AB25}"/>
            </c:ext>
          </c:extLst>
        </c:ser>
        <c:dLbls>
          <c:dLblPos val="inEnd"/>
          <c:showLegendKey val="0"/>
          <c:showVal val="1"/>
          <c:showCatName val="0"/>
          <c:showSerName val="0"/>
          <c:showPercent val="0"/>
          <c:showBubbleSize val="0"/>
        </c:dLbls>
        <c:gapWidth val="150"/>
        <c:axId val="1054670112"/>
        <c:axId val="1054668672"/>
      </c:barChart>
      <c:catAx>
        <c:axId val="105467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1054668672"/>
        <c:crosses val="autoZero"/>
        <c:auto val="1"/>
        <c:lblAlgn val="ctr"/>
        <c:lblOffset val="100"/>
        <c:noMultiLvlLbl val="0"/>
      </c:catAx>
      <c:valAx>
        <c:axId val="1054668672"/>
        <c:scaling>
          <c:orientation val="minMax"/>
        </c:scaling>
        <c:delete val="1"/>
        <c:axPos val="l"/>
        <c:numFmt formatCode="0\%" sourceLinked="1"/>
        <c:majorTickMark val="none"/>
        <c:minorTickMark val="none"/>
        <c:tickLblPos val="nextTo"/>
        <c:crossAx val="1054670112"/>
        <c:crosses val="autoZero"/>
        <c:crossBetween val="between"/>
      </c:valAx>
      <c:spPr>
        <a:noFill/>
        <a:ln>
          <a:noFill/>
        </a:ln>
        <a:effectLst/>
      </c:spPr>
    </c:plotArea>
    <c:legend>
      <c:legendPos val="t"/>
      <c:layout>
        <c:manualLayout>
          <c:xMode val="edge"/>
          <c:yMode val="edge"/>
          <c:x val="0"/>
          <c:y val="0.14658733780296088"/>
          <c:w val="1"/>
          <c:h val="0.295645522078770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99923015179893E-2"/>
          <c:y val="0.20014353668408899"/>
          <c:w val="0.95783333361001755"/>
          <c:h val="0.57601783955930819"/>
        </c:manualLayout>
      </c:layout>
      <c:barChart>
        <c:barDir val="col"/>
        <c:grouping val="stacked"/>
        <c:varyColors val="0"/>
        <c:ser>
          <c:idx val="0"/>
          <c:order val="0"/>
          <c:tx>
            <c:strRef>
              <c:f>'School rating'!$B$4</c:f>
              <c:strCache>
                <c:ptCount val="1"/>
                <c:pt idx="0">
                  <c:v>Très intéressant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rating'!$C$3:$H$3</c:f>
              <c:strCache>
                <c:ptCount val="6"/>
                <c:pt idx="0">
                  <c:v>Études laïques</c:v>
                </c:pt>
                <c:pt idx="1">
                  <c:v>Tefillah (prières)</c:v>
                </c:pt>
                <c:pt idx="2">
                  <c:v>Célébrations dans toute l'école</c:v>
                </c:pt>
                <c:pt idx="3">
                  <c:v>Études israéliennes/éducation israélienne</c:v>
                </c:pt>
                <c:pt idx="4">
                  <c:v>Hébreu moderne</c:v>
                </c:pt>
                <c:pt idx="5">
                  <c:v>Études judaïques</c:v>
                </c:pt>
              </c:strCache>
            </c:strRef>
          </c:cat>
          <c:val>
            <c:numRef>
              <c:f>'School rating'!$C$4:$H$4</c:f>
              <c:numCache>
                <c:formatCode>0\%</c:formatCode>
                <c:ptCount val="6"/>
                <c:pt idx="0">
                  <c:v>20.636942675159201</c:v>
                </c:pt>
                <c:pt idx="1">
                  <c:v>25.898752751283933</c:v>
                </c:pt>
                <c:pt idx="2">
                  <c:v>55.403800475059384</c:v>
                </c:pt>
                <c:pt idx="3">
                  <c:v>28</c:v>
                </c:pt>
                <c:pt idx="4">
                  <c:v>19.949653870358716</c:v>
                </c:pt>
                <c:pt idx="5">
                  <c:v>25.94627594627595</c:v>
                </c:pt>
              </c:numCache>
            </c:numRef>
          </c:val>
          <c:extLst>
            <c:ext xmlns:c16="http://schemas.microsoft.com/office/drawing/2014/chart" uri="{C3380CC4-5D6E-409C-BE32-E72D297353CC}">
              <c16:uniqueId val="{00000000-B809-449C-A9A8-4F0E0F915C89}"/>
            </c:ext>
          </c:extLst>
        </c:ser>
        <c:ser>
          <c:idx val="1"/>
          <c:order val="1"/>
          <c:tx>
            <c:strRef>
              <c:f>'School rating'!$B$5</c:f>
              <c:strCache>
                <c:ptCount val="1"/>
                <c:pt idx="0">
                  <c:v>Intéressant</c:v>
                </c:pt>
              </c:strCache>
            </c:strRef>
          </c:tx>
          <c:spPr>
            <a:solidFill>
              <a:srgbClr val="D6C1E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rating'!$C$3:$H$3</c:f>
              <c:strCache>
                <c:ptCount val="6"/>
                <c:pt idx="0">
                  <c:v>Études laïques</c:v>
                </c:pt>
                <c:pt idx="1">
                  <c:v>Tefillah (prières)</c:v>
                </c:pt>
                <c:pt idx="2">
                  <c:v>Célébrations dans toute l'école</c:v>
                </c:pt>
                <c:pt idx="3">
                  <c:v>Études israéliennes/éducation israélienne</c:v>
                </c:pt>
                <c:pt idx="4">
                  <c:v>Hébreu moderne</c:v>
                </c:pt>
                <c:pt idx="5">
                  <c:v>Études judaïques</c:v>
                </c:pt>
              </c:strCache>
            </c:strRef>
          </c:cat>
          <c:val>
            <c:numRef>
              <c:f>'School rating'!$C$5:$H$5</c:f>
              <c:numCache>
                <c:formatCode>0\%</c:formatCode>
                <c:ptCount val="6"/>
                <c:pt idx="0">
                  <c:v>42.738853503184714</c:v>
                </c:pt>
                <c:pt idx="1">
                  <c:v>32.061628760088041</c:v>
                </c:pt>
                <c:pt idx="2">
                  <c:v>31.650831353919241</c:v>
                </c:pt>
                <c:pt idx="3">
                  <c:v>41</c:v>
                </c:pt>
                <c:pt idx="4">
                  <c:v>33.10258023914411</c:v>
                </c:pt>
                <c:pt idx="5">
                  <c:v>42.246642246642246</c:v>
                </c:pt>
              </c:numCache>
            </c:numRef>
          </c:val>
          <c:extLst>
            <c:ext xmlns:c16="http://schemas.microsoft.com/office/drawing/2014/chart" uri="{C3380CC4-5D6E-409C-BE32-E72D297353CC}">
              <c16:uniqueId val="{00000001-B809-449C-A9A8-4F0E0F915C89}"/>
            </c:ext>
          </c:extLst>
        </c:ser>
        <c:ser>
          <c:idx val="2"/>
          <c:order val="2"/>
          <c:tx>
            <c:strRef>
              <c:f>'School rating'!$B$6</c:f>
              <c:strCache>
                <c:ptCount val="1"/>
                <c:pt idx="0">
                  <c:v>Assez intéressant</c:v>
                </c:pt>
              </c:strCache>
            </c:strRef>
          </c:tx>
          <c:spPr>
            <a:solidFill>
              <a:srgbClr val="E7DAEE"/>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rating'!$C$3:$H$3</c:f>
              <c:strCache>
                <c:ptCount val="6"/>
                <c:pt idx="0">
                  <c:v>Études laïques</c:v>
                </c:pt>
                <c:pt idx="1">
                  <c:v>Tefillah (prières)</c:v>
                </c:pt>
                <c:pt idx="2">
                  <c:v>Célébrations dans toute l'école</c:v>
                </c:pt>
                <c:pt idx="3">
                  <c:v>Études israéliennes/éducation israélienne</c:v>
                </c:pt>
                <c:pt idx="4">
                  <c:v>Hébreu moderne</c:v>
                </c:pt>
                <c:pt idx="5">
                  <c:v>Études judaïques</c:v>
                </c:pt>
              </c:strCache>
            </c:strRef>
          </c:cat>
          <c:val>
            <c:numRef>
              <c:f>'School rating'!$C$6:$H$6</c:f>
              <c:numCache>
                <c:formatCode>0\%</c:formatCode>
                <c:ptCount val="6"/>
                <c:pt idx="0">
                  <c:v>29.235668789808916</c:v>
                </c:pt>
                <c:pt idx="1">
                  <c:v>30.520909757887015</c:v>
                </c:pt>
                <c:pt idx="2">
                  <c:v>10.095011876484561</c:v>
                </c:pt>
                <c:pt idx="3">
                  <c:v>23</c:v>
                </c:pt>
                <c:pt idx="4">
                  <c:v>29.767149150409061</c:v>
                </c:pt>
                <c:pt idx="5">
                  <c:v>23.260073260073259</c:v>
                </c:pt>
              </c:numCache>
            </c:numRef>
          </c:val>
          <c:extLst>
            <c:ext xmlns:c16="http://schemas.microsoft.com/office/drawing/2014/chart" uri="{C3380CC4-5D6E-409C-BE32-E72D297353CC}">
              <c16:uniqueId val="{00000002-B809-449C-A9A8-4F0E0F915C89}"/>
            </c:ext>
          </c:extLst>
        </c:ser>
        <c:ser>
          <c:idx val="3"/>
          <c:order val="3"/>
          <c:tx>
            <c:strRef>
              <c:f>'School rating'!$B$7</c:f>
              <c:strCache>
                <c:ptCount val="1"/>
                <c:pt idx="0">
                  <c:v>Légèrement/pas intéressant</c:v>
                </c:pt>
              </c:strCache>
            </c:strRef>
          </c:tx>
          <c:spPr>
            <a:solidFill>
              <a:srgbClr val="E2E1E1"/>
            </a:solidFill>
            <a:ln>
              <a:noFill/>
            </a:ln>
            <a:effectLst/>
          </c:spPr>
          <c:invertIfNegative val="0"/>
          <c:dLbls>
            <c:dLbl>
              <c:idx val="0"/>
              <c:layout>
                <c:manualLayout>
                  <c:x val="0"/>
                  <c:y val="-6.12645706867119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CF-495E-9A2E-C6AB445E3655}"/>
                </c:ext>
              </c:extLst>
            </c:dLbl>
            <c:dLbl>
              <c:idx val="2"/>
              <c:layout>
                <c:manualLayout>
                  <c:x val="0"/>
                  <c:y val="-4.97774636829534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CF-495E-9A2E-C6AB445E3655}"/>
                </c:ext>
              </c:extLst>
            </c:dLbl>
            <c:dLbl>
              <c:idx val="3"/>
              <c:layout>
                <c:manualLayout>
                  <c:x val="0"/>
                  <c:y val="-5.74355350187924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CF-495E-9A2E-C6AB445E3655}"/>
                </c:ext>
              </c:extLst>
            </c:dLbl>
            <c:dLbl>
              <c:idx val="5"/>
              <c:layout>
                <c:manualLayout>
                  <c:x val="0"/>
                  <c:y val="-6.50936063546314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CF-495E-9A2E-C6AB445E365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rating'!$C$3:$H$3</c:f>
              <c:strCache>
                <c:ptCount val="6"/>
                <c:pt idx="0">
                  <c:v>Études laïques</c:v>
                </c:pt>
                <c:pt idx="1">
                  <c:v>Tefillah (prières)</c:v>
                </c:pt>
                <c:pt idx="2">
                  <c:v>Célébrations dans toute l'école</c:v>
                </c:pt>
                <c:pt idx="3">
                  <c:v>Études israéliennes/éducation israélienne</c:v>
                </c:pt>
                <c:pt idx="4">
                  <c:v>Hébreu moderne</c:v>
                </c:pt>
                <c:pt idx="5">
                  <c:v>Études judaïques</c:v>
                </c:pt>
              </c:strCache>
            </c:strRef>
          </c:cat>
          <c:val>
            <c:numRef>
              <c:f>'School rating'!$C$7:$H$7</c:f>
              <c:numCache>
                <c:formatCode>0\%</c:formatCode>
                <c:ptCount val="6"/>
                <c:pt idx="0">
                  <c:v>7.4</c:v>
                </c:pt>
                <c:pt idx="1">
                  <c:v>11.5</c:v>
                </c:pt>
                <c:pt idx="2">
                  <c:v>2.8</c:v>
                </c:pt>
                <c:pt idx="3">
                  <c:v>6.9</c:v>
                </c:pt>
                <c:pt idx="4">
                  <c:v>17.100000000000001</c:v>
                </c:pt>
                <c:pt idx="5">
                  <c:v>8.6</c:v>
                </c:pt>
              </c:numCache>
            </c:numRef>
          </c:val>
          <c:extLst>
            <c:ext xmlns:c16="http://schemas.microsoft.com/office/drawing/2014/chart" uri="{C3380CC4-5D6E-409C-BE32-E72D297353CC}">
              <c16:uniqueId val="{00000003-B809-449C-A9A8-4F0E0F915C89}"/>
            </c:ext>
          </c:extLst>
        </c:ser>
        <c:dLbls>
          <c:dLblPos val="ctr"/>
          <c:showLegendKey val="0"/>
          <c:showVal val="1"/>
          <c:showCatName val="0"/>
          <c:showSerName val="0"/>
          <c:showPercent val="0"/>
          <c:showBubbleSize val="0"/>
        </c:dLbls>
        <c:gapWidth val="150"/>
        <c:overlap val="100"/>
        <c:axId val="976991264"/>
        <c:axId val="976981664"/>
      </c:barChart>
      <c:catAx>
        <c:axId val="9769912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976981664"/>
        <c:crosses val="autoZero"/>
        <c:auto val="1"/>
        <c:lblAlgn val="ctr"/>
        <c:lblOffset val="100"/>
        <c:noMultiLvlLbl val="0"/>
      </c:catAx>
      <c:valAx>
        <c:axId val="976981664"/>
        <c:scaling>
          <c:orientation val="minMax"/>
        </c:scaling>
        <c:delete val="1"/>
        <c:axPos val="l"/>
        <c:numFmt formatCode="0\%" sourceLinked="1"/>
        <c:majorTickMark val="out"/>
        <c:minorTickMark val="none"/>
        <c:tickLblPos val="nextTo"/>
        <c:crossAx val="976991264"/>
        <c:crosses val="autoZero"/>
        <c:crossBetween val="between"/>
      </c:valAx>
      <c:spPr>
        <a:noFill/>
        <a:ln>
          <a:noFill/>
        </a:ln>
        <a:effectLst/>
      </c:spPr>
    </c:plotArea>
    <c:legend>
      <c:legendPos val="b"/>
      <c:layout>
        <c:manualLayout>
          <c:xMode val="edge"/>
          <c:yMode val="edge"/>
          <c:x val="0.21689452613586269"/>
          <c:y val="7.0309846124935849E-2"/>
          <c:w val="0.61221079650780319"/>
          <c:h val="7.298163955121579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200">
          <a:solidFill>
            <a:schemeClr val="tx1"/>
          </a:solidFill>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35846480561453"/>
          <c:y val="0.29208333333333336"/>
          <c:w val="0.86964153519438547"/>
          <c:h val="0.58349482356372118"/>
        </c:manualLayout>
      </c:layout>
      <c:barChart>
        <c:barDir val="bar"/>
        <c:grouping val="stacked"/>
        <c:varyColors val="0"/>
        <c:ser>
          <c:idx val="0"/>
          <c:order val="0"/>
          <c:tx>
            <c:strRef>
              <c:f>'Slide 5'!$A$44</c:f>
              <c:strCache>
                <c:ptCount val="1"/>
                <c:pt idx="0">
                  <c:v>Moins intéressés (n=382)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5'!$B$44</c:f>
              <c:numCache>
                <c:formatCode>0\%</c:formatCode>
                <c:ptCount val="1"/>
                <c:pt idx="0">
                  <c:v>39</c:v>
                </c:pt>
              </c:numCache>
            </c:numRef>
          </c:val>
          <c:extLst>
            <c:ext xmlns:c16="http://schemas.microsoft.com/office/drawing/2014/chart" uri="{C3380CC4-5D6E-409C-BE32-E72D297353CC}">
              <c16:uniqueId val="{00000000-6DA9-4BBC-A69D-627111F2E52D}"/>
            </c:ext>
          </c:extLst>
        </c:ser>
        <c:ser>
          <c:idx val="1"/>
          <c:order val="1"/>
          <c:tx>
            <c:strRef>
              <c:f>'Slide 5'!$A$45</c:f>
              <c:strCache>
                <c:ptCount val="1"/>
                <c:pt idx="0">
                  <c:v>Modérément intéressés (n=428)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5'!$B$45</c:f>
              <c:numCache>
                <c:formatCode>0\%</c:formatCode>
                <c:ptCount val="1"/>
                <c:pt idx="0">
                  <c:v>43.7</c:v>
                </c:pt>
              </c:numCache>
            </c:numRef>
          </c:val>
          <c:extLst>
            <c:ext xmlns:c16="http://schemas.microsoft.com/office/drawing/2014/chart" uri="{C3380CC4-5D6E-409C-BE32-E72D297353CC}">
              <c16:uniqueId val="{00000001-6DA9-4BBC-A69D-627111F2E52D}"/>
            </c:ext>
          </c:extLst>
        </c:ser>
        <c:ser>
          <c:idx val="2"/>
          <c:order val="2"/>
          <c:tx>
            <c:strRef>
              <c:f>'Slide 5'!$A$46</c:f>
              <c:strCache>
                <c:ptCount val="1"/>
                <c:pt idx="0">
                  <c:v>Plus intéressés (n=170)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5'!$B$46</c:f>
              <c:numCache>
                <c:formatCode>0\%</c:formatCode>
                <c:ptCount val="1"/>
                <c:pt idx="0">
                  <c:v>17.3</c:v>
                </c:pt>
              </c:numCache>
            </c:numRef>
          </c:val>
          <c:extLst>
            <c:ext xmlns:c16="http://schemas.microsoft.com/office/drawing/2014/chart" uri="{C3380CC4-5D6E-409C-BE32-E72D297353CC}">
              <c16:uniqueId val="{00000002-6DA9-4BBC-A69D-627111F2E52D}"/>
            </c:ext>
          </c:extLst>
        </c:ser>
        <c:dLbls>
          <c:dLblPos val="ctr"/>
          <c:showLegendKey val="0"/>
          <c:showVal val="1"/>
          <c:showCatName val="0"/>
          <c:showSerName val="0"/>
          <c:showPercent val="0"/>
          <c:showBubbleSize val="0"/>
        </c:dLbls>
        <c:gapWidth val="150"/>
        <c:overlap val="100"/>
        <c:axId val="976989344"/>
        <c:axId val="976990304"/>
      </c:barChart>
      <c:catAx>
        <c:axId val="976989344"/>
        <c:scaling>
          <c:orientation val="minMax"/>
        </c:scaling>
        <c:delete val="1"/>
        <c:axPos val="l"/>
        <c:numFmt formatCode="General" sourceLinked="1"/>
        <c:majorTickMark val="none"/>
        <c:minorTickMark val="none"/>
        <c:tickLblPos val="nextTo"/>
        <c:crossAx val="976990304"/>
        <c:crosses val="autoZero"/>
        <c:auto val="1"/>
        <c:lblAlgn val="ctr"/>
        <c:lblOffset val="100"/>
        <c:noMultiLvlLbl val="0"/>
      </c:catAx>
      <c:valAx>
        <c:axId val="976990304"/>
        <c:scaling>
          <c:orientation val="minMax"/>
        </c:scaling>
        <c:delete val="1"/>
        <c:axPos val="b"/>
        <c:numFmt formatCode="0\%" sourceLinked="1"/>
        <c:majorTickMark val="none"/>
        <c:minorTickMark val="none"/>
        <c:tickLblPos val="nextTo"/>
        <c:crossAx val="976989344"/>
        <c:crosses val="autoZero"/>
        <c:crossBetween val="between"/>
      </c:valAx>
      <c:spPr>
        <a:noFill/>
        <a:ln>
          <a:noFill/>
        </a:ln>
        <a:effectLst/>
      </c:spPr>
    </c:plotArea>
    <c:legend>
      <c:legendPos val="t"/>
      <c:layout>
        <c:manualLayout>
          <c:xMode val="edge"/>
          <c:yMode val="edge"/>
          <c:x val="9.1180457700808099E-2"/>
          <c:y val="0.23990772779700115"/>
          <c:w val="0.78754236148415702"/>
          <c:h val="0.1153769446639239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600">
          <a:solidFill>
            <a:schemeClr val="bg1"/>
          </a:solidFill>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13761807297046"/>
          <c:y val="0.26342833884597472"/>
          <c:w val="0.85086238192702957"/>
          <c:h val="0.55071631671041121"/>
        </c:manualLayout>
      </c:layout>
      <c:barChart>
        <c:barDir val="bar"/>
        <c:grouping val="stacked"/>
        <c:varyColors val="0"/>
        <c:ser>
          <c:idx val="0"/>
          <c:order val="0"/>
          <c:tx>
            <c:strRef>
              <c:f>'Slide 7'!$J$8</c:f>
              <c:strCache>
                <c:ptCount val="1"/>
                <c:pt idx="0">
                  <c:v>Pas du tout d'accord
ou pas d'accord</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7'!$K$8</c:f>
              <c:numCache>
                <c:formatCode>0\%</c:formatCode>
                <c:ptCount val="1"/>
                <c:pt idx="0">
                  <c:v>6.7</c:v>
                </c:pt>
              </c:numCache>
            </c:numRef>
          </c:val>
          <c:extLst>
            <c:ext xmlns:c16="http://schemas.microsoft.com/office/drawing/2014/chart" uri="{C3380CC4-5D6E-409C-BE32-E72D297353CC}">
              <c16:uniqueId val="{00000000-FA5B-4567-ABC2-60F85C880AD4}"/>
            </c:ext>
          </c:extLst>
        </c:ser>
        <c:ser>
          <c:idx val="1"/>
          <c:order val="1"/>
          <c:tx>
            <c:strRef>
              <c:f>'Slide 7'!$J$9</c:f>
              <c:strCache>
                <c:ptCount val="1"/>
                <c:pt idx="0">
                  <c:v>Ni d'accord ni pas d'accord</c:v>
                </c:pt>
              </c:strCache>
            </c:strRef>
          </c:tx>
          <c:spPr>
            <a:solidFill>
              <a:srgbClr val="F2B5AA"/>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7'!$K$9</c:f>
              <c:numCache>
                <c:formatCode>0\%</c:formatCode>
                <c:ptCount val="1"/>
                <c:pt idx="0">
                  <c:v>14.2</c:v>
                </c:pt>
              </c:numCache>
            </c:numRef>
          </c:val>
          <c:extLst>
            <c:ext xmlns:c16="http://schemas.microsoft.com/office/drawing/2014/chart" uri="{C3380CC4-5D6E-409C-BE32-E72D297353CC}">
              <c16:uniqueId val="{00000001-FA5B-4567-ABC2-60F85C880AD4}"/>
            </c:ext>
          </c:extLst>
        </c:ser>
        <c:ser>
          <c:idx val="2"/>
          <c:order val="2"/>
          <c:tx>
            <c:strRef>
              <c:f>'Slide 7'!$J$10</c:f>
              <c:strCache>
                <c:ptCount val="1"/>
                <c:pt idx="0">
                  <c:v>D'accord</c:v>
                </c:pt>
              </c:strCache>
            </c:strRef>
          </c:tx>
          <c:spPr>
            <a:solidFill>
              <a:srgbClr val="BFE8E6"/>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7'!$K$10</c:f>
              <c:numCache>
                <c:formatCode>0\%</c:formatCode>
                <c:ptCount val="1"/>
                <c:pt idx="0">
                  <c:v>33.200000000000003</c:v>
                </c:pt>
              </c:numCache>
            </c:numRef>
          </c:val>
          <c:extLst>
            <c:ext xmlns:c16="http://schemas.microsoft.com/office/drawing/2014/chart" uri="{C3380CC4-5D6E-409C-BE32-E72D297353CC}">
              <c16:uniqueId val="{00000002-FA5B-4567-ABC2-60F85C880AD4}"/>
            </c:ext>
          </c:extLst>
        </c:ser>
        <c:ser>
          <c:idx val="3"/>
          <c:order val="3"/>
          <c:tx>
            <c:strRef>
              <c:f>'Slide 7'!$J$11</c:f>
              <c:strCache>
                <c:ptCount val="1"/>
                <c:pt idx="0">
                  <c:v>Tout à fait d'accord</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7'!$K$11</c:f>
              <c:numCache>
                <c:formatCode>0\%</c:formatCode>
                <c:ptCount val="1"/>
                <c:pt idx="0">
                  <c:v>46.1</c:v>
                </c:pt>
              </c:numCache>
            </c:numRef>
          </c:val>
          <c:extLst>
            <c:ext xmlns:c16="http://schemas.microsoft.com/office/drawing/2014/chart" uri="{C3380CC4-5D6E-409C-BE32-E72D297353CC}">
              <c16:uniqueId val="{00000003-FA5B-4567-ABC2-60F85C880AD4}"/>
            </c:ext>
          </c:extLst>
        </c:ser>
        <c:dLbls>
          <c:dLblPos val="ctr"/>
          <c:showLegendKey val="0"/>
          <c:showVal val="1"/>
          <c:showCatName val="0"/>
          <c:showSerName val="0"/>
          <c:showPercent val="0"/>
          <c:showBubbleSize val="0"/>
        </c:dLbls>
        <c:gapWidth val="50"/>
        <c:overlap val="100"/>
        <c:axId val="2037524304"/>
        <c:axId val="2037525264"/>
      </c:barChart>
      <c:catAx>
        <c:axId val="2037524304"/>
        <c:scaling>
          <c:orientation val="minMax"/>
        </c:scaling>
        <c:delete val="1"/>
        <c:axPos val="l"/>
        <c:numFmt formatCode="General" sourceLinked="1"/>
        <c:majorTickMark val="none"/>
        <c:minorTickMark val="none"/>
        <c:tickLblPos val="nextTo"/>
        <c:crossAx val="2037525264"/>
        <c:crosses val="autoZero"/>
        <c:auto val="1"/>
        <c:lblAlgn val="ctr"/>
        <c:lblOffset val="100"/>
        <c:noMultiLvlLbl val="0"/>
      </c:catAx>
      <c:valAx>
        <c:axId val="2037525264"/>
        <c:scaling>
          <c:orientation val="minMax"/>
        </c:scaling>
        <c:delete val="1"/>
        <c:axPos val="b"/>
        <c:numFmt formatCode="0\%" sourceLinked="1"/>
        <c:majorTickMark val="none"/>
        <c:minorTickMark val="none"/>
        <c:tickLblPos val="nextTo"/>
        <c:crossAx val="2037524304"/>
        <c:crosses val="autoZero"/>
        <c:crossBetween val="between"/>
      </c:valAx>
      <c:spPr>
        <a:noFill/>
        <a:ln>
          <a:noFill/>
        </a:ln>
        <a:effectLst/>
      </c:spPr>
    </c:plotArea>
    <c:legend>
      <c:legendPos val="t"/>
      <c:layout>
        <c:manualLayout>
          <c:xMode val="edge"/>
          <c:yMode val="edge"/>
          <c:x val="0"/>
          <c:y val="3.7322369764766217E-2"/>
          <c:w val="1"/>
          <c:h val="0.2823677272195177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600">
          <a:solidFill>
            <a:schemeClr val="tx1"/>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6-19T11:41:34.021" idx="2">
    <p:pos x="10" y="10"/>
    <p:text>Also show in relation to Jewish background</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6-19T11:42:08.077" idx="3">
    <p:pos x="10" y="10"/>
    <p:text>Also show in relation to background</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6-19T11:42:50.328" idx="4">
    <p:pos x="402" y="185"/>
    <p:text>Pick out a couple of items that vary most (decline) by grade</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3-06-19T11:44:43.816" idx="6">
    <p:pos x="10" y="10"/>
    <p:text>Look at the bottom three by background</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3-06-19T11:45:18.812" idx="7">
    <p:pos x="10" y="10"/>
    <p:text>No additonal analysis needed</p:text>
    <p:extLst>
      <p:ext uri="{C676402C-5697-4E1C-873F-D02D1690AC5C}">
        <p15:threadingInfo xmlns:p15="http://schemas.microsoft.com/office/powerpoint/2012/main" timeZoneBias="-180"/>
      </p:ext>
    </p:extLst>
  </p:cm>
</p:cmLst>
</file>

<file path=ppt/drawings/drawing1.xml><?xml version="1.0" encoding="utf-8"?>
<c:userShapes xmlns:c="http://schemas.openxmlformats.org/drawingml/2006/chart">
  <cdr:relSizeAnchor xmlns:cdr="http://schemas.openxmlformats.org/drawingml/2006/chartDrawing">
    <cdr:from>
      <cdr:x>0.91171</cdr:x>
      <cdr:y>0.9226</cdr:y>
    </cdr:from>
    <cdr:to>
      <cdr:x>0.98721</cdr:x>
      <cdr:y>1</cdr:y>
    </cdr:to>
    <cdr:sp macro="" textlink="">
      <cdr:nvSpPr>
        <cdr:cNvPr id="2" name="TextBox 4">
          <a:extLst xmlns:a="http://schemas.openxmlformats.org/drawingml/2006/main">
            <a:ext uri="{FF2B5EF4-FFF2-40B4-BE49-F238E27FC236}">
              <a16:creationId xmlns:a16="http://schemas.microsoft.com/office/drawing/2014/main" id="{3D66A555-A0AC-AAFB-6386-521AE2524FC1}"/>
            </a:ext>
          </a:extLst>
        </cdr:cNvPr>
        <cdr:cNvSpPr txBox="1"/>
      </cdr:nvSpPr>
      <cdr:spPr>
        <a:xfrm xmlns:a="http://schemas.openxmlformats.org/drawingml/2006/main">
          <a:off x="11115585" y="3118498"/>
          <a:ext cx="920424" cy="261610"/>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rtl="0">
            <a:defRPr sz="1600" b="0" i="0" u="none" strike="noStrike" kern="1200" baseline="0">
              <a:solidFill>
                <a:srgbClr val="3D3935"/>
              </a:solidFill>
              <a:latin typeface="+mn-lt"/>
              <a:ea typeface="+mn-ea"/>
              <a:cs typeface="+mn-cs"/>
            </a:defRPr>
          </a:pPr>
          <a:r>
            <a:rPr lang="fr-BE" sz="1100"/>
            <a:t>n=980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B6DFF6-42E7-48A8-BB39-94E005672D54}"/>
              </a:ext>
            </a:extLst>
          </p:cNvPr>
          <p:cNvSpPr>
            <a:spLocks noGrp="1"/>
          </p:cNvSpPr>
          <p:nvPr>
            <p:ph type="hdr" sz="quarter"/>
          </p:nvPr>
        </p:nvSpPr>
        <p:spPr>
          <a:xfrm>
            <a:off x="1"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7AC3B654-EC62-460B-A2FD-769BF9922799}"/>
              </a:ext>
            </a:extLst>
          </p:cNvPr>
          <p:cNvSpPr>
            <a:spLocks noGrp="1"/>
          </p:cNvSpPr>
          <p:nvPr>
            <p:ph type="dt" sz="quarter" idx="1"/>
          </p:nvPr>
        </p:nvSpPr>
        <p:spPr>
          <a:xfrm>
            <a:off x="5317964" y="1"/>
            <a:ext cx="4068339" cy="356357"/>
          </a:xfrm>
          <a:prstGeom prst="rect">
            <a:avLst/>
          </a:prstGeom>
        </p:spPr>
        <p:txBody>
          <a:bodyPr vert="horz" lIns="94229" tIns="47114" rIns="94229" bIns="47114" rtlCol="0"/>
          <a:lstStyle>
            <a:lvl1pPr algn="r">
              <a:defRPr sz="1200"/>
            </a:lvl1pPr>
          </a:lstStyle>
          <a:p>
            <a:fld id="{60156BDE-75CF-40DF-8069-AFB74BCA8E31}" type="datetimeFigureOut">
              <a:rPr lang="en-US" smtClean="0"/>
              <a:t>6/26/2023</a:t>
            </a:fld>
            <a:endParaRPr lang="en-US"/>
          </a:p>
        </p:txBody>
      </p:sp>
      <p:sp>
        <p:nvSpPr>
          <p:cNvPr id="4" name="Footer Placeholder 3">
            <a:extLst>
              <a:ext uri="{FF2B5EF4-FFF2-40B4-BE49-F238E27FC236}">
                <a16:creationId xmlns:a16="http://schemas.microsoft.com/office/drawing/2014/main" id="{64EB2EFA-9C25-4576-9FA4-7E235BC9A878}"/>
              </a:ext>
            </a:extLst>
          </p:cNvPr>
          <p:cNvSpPr>
            <a:spLocks noGrp="1"/>
          </p:cNvSpPr>
          <p:nvPr>
            <p:ph type="ftr" sz="quarter" idx="2"/>
          </p:nvPr>
        </p:nvSpPr>
        <p:spPr>
          <a:xfrm>
            <a:off x="1"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01D8C1-348A-47EB-BF0D-7614BBD32D07}"/>
              </a:ext>
            </a:extLst>
          </p:cNvPr>
          <p:cNvSpPr>
            <a:spLocks noGrp="1"/>
          </p:cNvSpPr>
          <p:nvPr>
            <p:ph type="sldNum" sz="quarter" idx="3"/>
          </p:nvPr>
        </p:nvSpPr>
        <p:spPr>
          <a:xfrm>
            <a:off x="5317964" y="6746119"/>
            <a:ext cx="4068339" cy="356356"/>
          </a:xfrm>
          <a:prstGeom prst="rect">
            <a:avLst/>
          </a:prstGeom>
        </p:spPr>
        <p:txBody>
          <a:bodyPr vert="horz" lIns="94229" tIns="47114" rIns="94229" bIns="47114" rtlCol="0" anchor="b"/>
          <a:lstStyle>
            <a:lvl1pPr algn="r">
              <a:defRPr sz="1200"/>
            </a:lvl1pPr>
          </a:lstStyle>
          <a:p>
            <a:fld id="{21A417E9-C912-4A0C-95F4-34AF01F1D5E6}" type="slidenum">
              <a:rPr lang="en-US" smtClean="0"/>
              <a:t>‹N°›</a:t>
            </a:fld>
            <a:endParaRPr lang="en-US"/>
          </a:p>
        </p:txBody>
      </p:sp>
    </p:spTree>
    <p:extLst>
      <p:ext uri="{BB962C8B-B14F-4D97-AF65-F5344CB8AC3E}">
        <p14:creationId xmlns:p14="http://schemas.microsoft.com/office/powerpoint/2010/main" val="2171379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68339" cy="356768"/>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8507" y="1"/>
            <a:ext cx="4068339" cy="356768"/>
          </a:xfrm>
          <a:prstGeom prst="rect">
            <a:avLst/>
          </a:prstGeom>
        </p:spPr>
        <p:txBody>
          <a:bodyPr vert="horz" lIns="94229" tIns="47114" rIns="94229" bIns="47114" rtlCol="0"/>
          <a:lstStyle>
            <a:lvl1pPr algn="r">
              <a:defRPr sz="1200"/>
            </a:lvl1pPr>
          </a:lstStyle>
          <a:p>
            <a:fld id="{6B6528B3-F0E4-44D4-8ABB-6178CB843795}" type="datetimeFigureOut">
              <a:rPr lang="en-US" smtClean="0"/>
              <a:t>6/26/2023</a:t>
            </a:fld>
            <a:endParaRPr lang="en-US"/>
          </a:p>
        </p:txBody>
      </p:sp>
      <p:sp>
        <p:nvSpPr>
          <p:cNvPr id="4" name="Slide Image Placeholder 3"/>
          <p:cNvSpPr>
            <a:spLocks noGrp="1" noRot="1" noChangeAspect="1"/>
          </p:cNvSpPr>
          <p:nvPr>
            <p:ph type="sldImg" idx="2"/>
          </p:nvPr>
        </p:nvSpPr>
        <p:spPr>
          <a:xfrm>
            <a:off x="3479800" y="682625"/>
            <a:ext cx="2428875" cy="136683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2255817"/>
            <a:ext cx="7510780" cy="4288287"/>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5709"/>
            <a:ext cx="4068339" cy="356767"/>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8507" y="6745709"/>
            <a:ext cx="4068339" cy="356767"/>
          </a:xfrm>
          <a:prstGeom prst="rect">
            <a:avLst/>
          </a:prstGeom>
        </p:spPr>
        <p:txBody>
          <a:bodyPr vert="horz" lIns="94229" tIns="47114" rIns="94229" bIns="47114" rtlCol="0" anchor="b"/>
          <a:lstStyle>
            <a:lvl1pPr algn="r">
              <a:defRPr sz="1200"/>
            </a:lvl1pPr>
          </a:lstStyle>
          <a:p>
            <a:fld id="{34B4E6FF-F642-4994-B3A5-D9123B02800B}" type="slidenum">
              <a:rPr lang="en-US" smtClean="0"/>
              <a:t>‹N°›</a:t>
            </a:fld>
            <a:endParaRPr lang="en-US"/>
          </a:p>
        </p:txBody>
      </p:sp>
    </p:spTree>
    <p:extLst>
      <p:ext uri="{BB962C8B-B14F-4D97-AF65-F5344CB8AC3E}">
        <p14:creationId xmlns:p14="http://schemas.microsoft.com/office/powerpoint/2010/main" val="218559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1</a:t>
            </a:fld>
            <a:endParaRPr lang="en-US"/>
          </a:p>
        </p:txBody>
      </p:sp>
    </p:spTree>
    <p:extLst>
      <p:ext uri="{BB962C8B-B14F-4D97-AF65-F5344CB8AC3E}">
        <p14:creationId xmlns:p14="http://schemas.microsoft.com/office/powerpoint/2010/main" val="104327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presentation of these questions is to give you an understanding of how the types of questions we asked while also giving you a picture of what we see from our statistical inferential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just saw, we grouped students by their family’s Jewish background. </a:t>
            </a:r>
          </a:p>
          <a:p>
            <a:endParaRPr lang="en-US" dirty="0"/>
          </a:p>
          <a:p>
            <a:r>
              <a:rPr lang="en-US" dirty="0"/>
              <a:t>We had 5 primary questions that guided our analysis at this point in our analysis.  </a:t>
            </a:r>
          </a:p>
          <a:p>
            <a:endParaRPr lang="en-US" dirty="0"/>
          </a:p>
          <a:p>
            <a:pPr marL="228600" indent="-228600">
              <a:buAutoNum type="arabicParenR"/>
            </a:pPr>
            <a:r>
              <a:rPr lang="en-US" dirty="0"/>
              <a:t>Does the students’ </a:t>
            </a:r>
            <a:r>
              <a:rPr lang="en-US" b="1" dirty="0"/>
              <a:t>region</a:t>
            </a:r>
            <a:r>
              <a:rPr lang="en-US" dirty="0"/>
              <a:t> influence/predict the outcomes we measured through this survey instrument? </a:t>
            </a:r>
          </a:p>
          <a:p>
            <a:pPr marL="228600" indent="-228600">
              <a:buAutoNum type="arabicParenR"/>
            </a:pPr>
            <a:r>
              <a:rPr lang="en-US" dirty="0"/>
              <a:t>Does the students’ </a:t>
            </a:r>
            <a:r>
              <a:rPr lang="en-US" b="1" dirty="0"/>
              <a:t>family background </a:t>
            </a:r>
            <a:r>
              <a:rPr lang="en-US" dirty="0"/>
              <a:t>influence/predict the outcomes we measured through this survey instrument</a:t>
            </a:r>
          </a:p>
          <a:p>
            <a:pPr marL="228600" indent="-228600">
              <a:buAutoNum type="arabicParenR"/>
            </a:pPr>
            <a:r>
              <a:rPr lang="en-US" dirty="0"/>
              <a:t>Does the students’ </a:t>
            </a:r>
            <a:r>
              <a:rPr lang="en-US" b="1" dirty="0"/>
              <a:t>overall interest level in each core curricular areas </a:t>
            </a:r>
            <a:r>
              <a:rPr lang="en-US" dirty="0"/>
              <a:t>of Jewish day schools influence the outcomes we measured?</a:t>
            </a:r>
          </a:p>
          <a:p>
            <a:pPr marL="228600" indent="-228600">
              <a:buAutoNum type="arabicParenR"/>
            </a:pPr>
            <a:r>
              <a:rPr lang="en-US" dirty="0"/>
              <a:t>Does </a:t>
            </a:r>
            <a:r>
              <a:rPr lang="en-US" b="1" dirty="0"/>
              <a:t>grade level (age</a:t>
            </a:r>
            <a:r>
              <a:rPr lang="en-US" dirty="0"/>
              <a:t>) influence the outcomes we measured?</a:t>
            </a:r>
          </a:p>
          <a:p>
            <a:pPr marL="228600" indent="-228600">
              <a:buAutoNum type="arabicParenR"/>
            </a:pPr>
            <a:r>
              <a:rPr lang="en-US" dirty="0"/>
              <a:t>Does </a:t>
            </a:r>
            <a:r>
              <a:rPr lang="en-US" b="1" dirty="0"/>
              <a:t>gender</a:t>
            </a:r>
            <a:r>
              <a:rPr lang="en-US" dirty="0"/>
              <a:t> influence the outcomes we measured (we eliminated “other” because there were far too few occurrences of this in our data)</a:t>
            </a:r>
          </a:p>
          <a:p>
            <a:pPr marL="0" indent="0">
              <a:buNone/>
            </a:pPr>
            <a:endParaRPr lang="en-US" dirty="0"/>
          </a:p>
          <a:p>
            <a:pPr marL="0" indent="0">
              <a:buNone/>
            </a:pPr>
            <a:endParaRPr lang="en-US" dirty="0"/>
          </a:p>
          <a:p>
            <a:pPr marL="0" indent="0">
              <a:buNone/>
            </a:pPr>
            <a:r>
              <a:rPr lang="en-US" dirty="0"/>
              <a:t>Our hypothesis for each of them was that they should. </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we measured the size of the effect of </a:t>
            </a:r>
            <a:r>
              <a:rPr lang="en-US" b="1" dirty="0"/>
              <a:t>region/family/interest </a:t>
            </a:r>
            <a:r>
              <a:rPr lang="en-US" dirty="0"/>
              <a:t>on our outcome measures, we did not attempt (at this point) to see if and how they might interact with one another in influencing outcome measures.  There is much more we can glean from this data.  However, we wanted to begin with these three influencers as they are the most concrete to present, which can lead to informed discussions about practical relevancy.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Specifically, the instances where we have found significant differences in how students responded to these survey questions due to medium to large size effect  (influence) of either grade level, Jewish background, and school interest/enjoyment.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12</a:t>
            </a:fld>
            <a:endParaRPr lang="en-US"/>
          </a:p>
        </p:txBody>
      </p:sp>
    </p:spTree>
    <p:extLst>
      <p:ext uri="{BB962C8B-B14F-4D97-AF65-F5344CB8AC3E}">
        <p14:creationId xmlns:p14="http://schemas.microsoft.com/office/powerpoint/2010/main" val="79090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asked students to rate how interesting and engaging their classes and informal school-wide programs are.</a:t>
            </a:r>
          </a:p>
          <a:p>
            <a:endParaRPr lang="en-US" dirty="0"/>
          </a:p>
          <a:p>
            <a:r>
              <a:rPr lang="en-US" dirty="0"/>
              <a:t>The chart on the top gives you the breakdown of percentages according to to each subject.</a:t>
            </a:r>
          </a:p>
          <a:p>
            <a:endParaRPr lang="en-US" dirty="0"/>
          </a:p>
          <a:p>
            <a:r>
              <a:rPr lang="en-US" dirty="0"/>
              <a:t>During our inferential statistical analysis, we compared these responses for each subject area with each other (we ran a bivariate correlation).  </a:t>
            </a:r>
          </a:p>
          <a:p>
            <a:pPr marL="228600" indent="-228600">
              <a:buAutoNum type="arabicParenR"/>
            </a:pPr>
            <a:r>
              <a:rPr lang="en-US" dirty="0"/>
              <a:t> Students ranking of Jewish Studies and Israel Education/Studies </a:t>
            </a:r>
            <a:r>
              <a:rPr lang="en-US" i="1" dirty="0"/>
              <a:t>(Kendall’s Taub-B </a:t>
            </a:r>
            <a:r>
              <a:rPr lang="en-US" dirty="0"/>
              <a:t>of .404 (association sizes considered large once it is above 0.35) is the </a:t>
            </a:r>
            <a:r>
              <a:rPr lang="en-US" b="1" dirty="0"/>
              <a:t>highest and strongest association</a:t>
            </a:r>
            <a:endParaRPr lang="en-US" dirty="0"/>
          </a:p>
          <a:p>
            <a:endParaRPr lang="en-US" dirty="0"/>
          </a:p>
          <a:p>
            <a:r>
              <a:rPr lang="en-US" dirty="0"/>
              <a:t>2) The </a:t>
            </a:r>
            <a:r>
              <a:rPr lang="en-US" b="1" dirty="0"/>
              <a:t>second highest and strongest association </a:t>
            </a:r>
            <a:r>
              <a:rPr lang="en-US" b="0" dirty="0"/>
              <a:t>was found in how students ranked Jewish Studies and </a:t>
            </a:r>
            <a:r>
              <a:rPr lang="en-US" b="0" dirty="0" err="1"/>
              <a:t>Tefillah</a:t>
            </a:r>
            <a:r>
              <a:rPr lang="en-US" b="0" dirty="0"/>
              <a:t> (.4)</a:t>
            </a:r>
          </a:p>
          <a:p>
            <a:endParaRPr lang="en-US" b="0" dirty="0"/>
          </a:p>
          <a:p>
            <a:r>
              <a:rPr lang="en-US" b="0" dirty="0"/>
              <a:t>3) The </a:t>
            </a:r>
            <a:r>
              <a:rPr lang="en-US" b="1" dirty="0"/>
              <a:t>third highest of the “strong” associations</a:t>
            </a:r>
            <a:r>
              <a:rPr lang="en-US" b="0" dirty="0"/>
              <a:t> is between Modern Hebrew and Israel education (.36).  </a:t>
            </a:r>
          </a:p>
          <a:p>
            <a:endParaRPr lang="en-US" b="0" dirty="0"/>
          </a:p>
          <a:p>
            <a:r>
              <a:rPr lang="en-US" b="0" dirty="0"/>
              <a:t>KEY TAKEAWAY:</a:t>
            </a:r>
          </a:p>
          <a:p>
            <a:endParaRPr lang="en-US" b="0" dirty="0"/>
          </a:p>
          <a:p>
            <a:r>
              <a:rPr lang="en-US" b="0" dirty="0"/>
              <a:t>The respondents’ rating of interest level in secular studies is not as strongly associated with how respondents ranked their interest level in curriculum related to Jewish education (Hebrew, Israel studies.  Jewish studies is a moderate relationship (.24), and Hebrew is moderate (.22) compared to Jewish studies.  </a:t>
            </a:r>
          </a:p>
          <a:p>
            <a:endParaRPr lang="en-US" b="0" dirty="0"/>
          </a:p>
          <a:p>
            <a:r>
              <a:rPr lang="en-US" b="0" dirty="0"/>
              <a:t>School-wide celebrations are related (at a medium level) to how students relate to Jewish education.  This makes sense, since we asked about school-wide events (informal education) that are about Israel, and prayer. </a:t>
            </a:r>
          </a:p>
          <a:p>
            <a:endParaRPr lang="en-US" b="0" dirty="0"/>
          </a:p>
          <a:p>
            <a:endParaRPr lang="en-US" b="0" dirty="0"/>
          </a:p>
          <a:p>
            <a:r>
              <a:rPr lang="en-US" b="1" dirty="0"/>
              <a:t>Overall Sample: Clusters</a:t>
            </a:r>
          </a:p>
          <a:p>
            <a:endParaRPr lang="en-US" dirty="0"/>
          </a:p>
          <a:p>
            <a:r>
              <a:rPr lang="en-US" dirty="0"/>
              <a:t>Like with respondents’ Jewish family background, we grouped students into three clusters associated with their level of interest/enjoyment level of their day school experience.</a:t>
            </a:r>
          </a:p>
          <a:p>
            <a:endParaRPr lang="en-US" dirty="0"/>
          </a:p>
          <a:p>
            <a:endParaRPr lang="en-US" b="1" dirty="0"/>
          </a:p>
          <a:p>
            <a:r>
              <a:rPr lang="en-US" b="1" dirty="0"/>
              <a:t>Interest Clusters</a:t>
            </a:r>
            <a:r>
              <a:rPr lang="en-US" dirty="0"/>
              <a:t>:</a:t>
            </a:r>
          </a:p>
          <a:p>
            <a:r>
              <a:rPr lang="en-US" dirty="0"/>
              <a:t>61% of the sample are moderately or highly interested.  </a:t>
            </a:r>
          </a:p>
          <a:p>
            <a:endParaRPr lang="en-US" dirty="0"/>
          </a:p>
          <a:p>
            <a:r>
              <a:rPr lang="en-US" dirty="0"/>
              <a:t>There is a small n when it comes to our clusters because we had students who selected “not applicable” for certain became outliers.  We could not give them membership in any of the clusters, so the system excluded them.  However, the percentages of ratings of classes above is based on a valid percent of 1476 that also accounted for those who responded not applicable.  Our ongoing analysis using the clusters of student interest will stay at 980.  Our inferential analysis takes into account this smaller number in the conclusions we draw.  </a:t>
            </a:r>
          </a:p>
          <a:p>
            <a:endParaRPr lang="en-US" dirty="0"/>
          </a:p>
          <a:p>
            <a:r>
              <a:rPr lang="en-US" b="1" dirty="0"/>
              <a:t>Family Background on Interest:</a:t>
            </a:r>
          </a:p>
          <a:p>
            <a:endParaRPr lang="en-US" b="1" dirty="0"/>
          </a:p>
          <a:p>
            <a:r>
              <a:rPr lang="en-US" dirty="0"/>
              <a:t>When examining and comparing the responses of the three different clusters of Jewish background (low, medium, high), there were no strong or medium associations/effects on ratings.  </a:t>
            </a:r>
          </a:p>
          <a:p>
            <a:endParaRPr lang="en-US" dirty="0"/>
          </a:p>
          <a:p>
            <a:r>
              <a:rPr lang="en-US" dirty="0"/>
              <a:t>There were two areas where family background affected how students’ rated their interests, albeit weakly:</a:t>
            </a:r>
          </a:p>
          <a:p>
            <a:endParaRPr lang="en-US" dirty="0"/>
          </a:p>
          <a:p>
            <a:r>
              <a:rPr lang="en-US" dirty="0" err="1"/>
              <a:t>Tefilah</a:t>
            </a:r>
            <a:r>
              <a:rPr lang="en-US" dirty="0"/>
              <a:t> – Eta squared (.022) – </a:t>
            </a:r>
            <a:r>
              <a:rPr lang="en-US" b="0" dirty="0"/>
              <a:t>WEAK</a:t>
            </a:r>
            <a:r>
              <a:rPr lang="en-US" dirty="0"/>
              <a:t> students from higher Jewish backgrounds rated interest higher that both the Low and Medium (which rated them similarly)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Jewish Studies (.011)- WEAK - students from higher Jewish backgrounds rated interest higher that both the Low and Medium (which rated them similarly)</a:t>
            </a:r>
          </a:p>
          <a:p>
            <a:endParaRPr lang="en-US" dirty="0"/>
          </a:p>
          <a:p>
            <a:r>
              <a:rPr lang="en-US" b="1" dirty="0"/>
              <a:t>TAKEAWAY- Jewish Family background is not strongly related to how students rate their classes, only slightly in the areas of </a:t>
            </a:r>
            <a:r>
              <a:rPr lang="en-US" b="1" dirty="0" err="1"/>
              <a:t>tefilah</a:t>
            </a:r>
            <a:r>
              <a:rPr lang="en-US" b="1" dirty="0"/>
              <a:t> and Jewish studies).</a:t>
            </a:r>
          </a:p>
          <a:p>
            <a:endParaRPr lang="en-US" dirty="0"/>
          </a:p>
          <a:p>
            <a:r>
              <a:rPr lang="en-US" b="1" dirty="0"/>
              <a:t>Grade level:</a:t>
            </a:r>
          </a:p>
          <a:p>
            <a:endParaRPr lang="en-US" b="1" dirty="0"/>
          </a:p>
          <a:p>
            <a:r>
              <a:rPr lang="en-US" dirty="0"/>
              <a:t>When examining and comparing the responses of the three different clusters of Jewish background (low, medium, high), there were no strong or medium associations/effects on ratings.  </a:t>
            </a:r>
          </a:p>
          <a:p>
            <a:endParaRPr lang="en-US" dirty="0"/>
          </a:p>
          <a:p>
            <a:r>
              <a:rPr lang="en-US" dirty="0"/>
              <a:t>However, we saw the most (albeit there was a small difference) effect of Grade level (.03) partial ETA squared) on </a:t>
            </a:r>
            <a:r>
              <a:rPr lang="en-US" b="1" dirty="0"/>
              <a:t>school-wide celebration </a:t>
            </a:r>
            <a:r>
              <a:rPr lang="en-US" dirty="0"/>
              <a:t>interest. </a:t>
            </a:r>
            <a:r>
              <a:rPr lang="en-US" b="1" dirty="0"/>
              <a:t>7</a:t>
            </a:r>
            <a:r>
              <a:rPr lang="en-US" b="1" baseline="30000" dirty="0"/>
              <a:t>th</a:t>
            </a:r>
            <a:r>
              <a:rPr lang="en-US" b="1" dirty="0"/>
              <a:t> and 5</a:t>
            </a:r>
            <a:r>
              <a:rPr lang="en-US" b="1" baseline="30000" dirty="0"/>
              <a:t>th</a:t>
            </a:r>
            <a:r>
              <a:rPr lang="en-US" b="1" dirty="0"/>
              <a:t> graders rated school wide celebrations higher than 9</a:t>
            </a:r>
            <a:r>
              <a:rPr lang="en-US" b="1" baseline="30000" dirty="0"/>
              <a:t>th</a:t>
            </a:r>
            <a:r>
              <a:rPr lang="en-US" b="1" dirty="0"/>
              <a:t> and 11</a:t>
            </a:r>
            <a:r>
              <a:rPr lang="en-US" b="1" baseline="30000" dirty="0"/>
              <a:t>th</a:t>
            </a:r>
            <a:r>
              <a:rPr lang="en-US" b="1" dirty="0"/>
              <a:t> graders. </a:t>
            </a:r>
          </a:p>
          <a:p>
            <a:endParaRPr lang="en-US" dirty="0"/>
          </a:p>
          <a:p>
            <a:r>
              <a:rPr lang="en-US" b="1" dirty="0"/>
              <a:t>Gender:</a:t>
            </a:r>
          </a:p>
          <a:p>
            <a:endParaRPr lang="en-US" b="1" dirty="0"/>
          </a:p>
          <a:p>
            <a:r>
              <a:rPr lang="en-US" b="1" dirty="0"/>
              <a:t>There were only weak associations/effects of gender and interest level (Phi &lt;.1) </a:t>
            </a:r>
            <a:r>
              <a:rPr lang="en-US" b="0" dirty="0"/>
              <a:t>in each response, so we did not see much difference between boys and girls except for in these areas where there were statistically significant differences:</a:t>
            </a:r>
          </a:p>
          <a:p>
            <a:endParaRPr lang="en-US" b="0" dirty="0"/>
          </a:p>
          <a:p>
            <a:r>
              <a:rPr lang="en-US" b="0" u="sng" dirty="0" err="1"/>
              <a:t>Tefilah</a:t>
            </a:r>
            <a:r>
              <a:rPr lang="en-US" b="0" dirty="0"/>
              <a:t> – Boys rated having more interest in </a:t>
            </a:r>
            <a:r>
              <a:rPr lang="en-US" b="0" dirty="0" err="1"/>
              <a:t>Tefliah</a:t>
            </a:r>
            <a:r>
              <a:rPr lang="en-US" b="0" dirty="0"/>
              <a:t> than girls.  65% of boys, compared to 60% of girls rated </a:t>
            </a:r>
            <a:r>
              <a:rPr lang="en-US" b="0" dirty="0" err="1"/>
              <a:t>tefliah</a:t>
            </a:r>
            <a:r>
              <a:rPr lang="en-US" b="0" dirty="0"/>
              <a:t> has very interesting or interesting. (while these percentages look significant- there is more going on.  It’s a weak relationship.  If I included just ok the % of differences in responses would be smaller)</a:t>
            </a:r>
          </a:p>
          <a:p>
            <a:endParaRPr lang="en-US" b="0" dirty="0"/>
          </a:p>
          <a:p>
            <a:r>
              <a:rPr lang="en-US" b="0" u="sng" dirty="0"/>
              <a:t>School-wide</a:t>
            </a:r>
            <a:r>
              <a:rPr lang="en-US" b="0" dirty="0"/>
              <a:t> celebration – girls rated them higher than boys.  90% of girls rated school-wide celebrations as very interesting or interesting compared to boys at 86% (while these percentages look significant- there is more going on.  It’s a weak relationship.  If I included just ok the % of differences in responses would be smaller)</a:t>
            </a:r>
          </a:p>
          <a:p>
            <a:endParaRPr lang="en-US" b="0" dirty="0"/>
          </a:p>
          <a:p>
            <a:r>
              <a:rPr lang="en-US" b="0" u="sng" dirty="0"/>
              <a:t>Modern Hebrew-  </a:t>
            </a:r>
            <a:r>
              <a:rPr lang="en-US" b="0" dirty="0"/>
              <a:t>Girls rated modern Hebrew higher than boys – 59% said it is very interesting or interesting compared to 52% boys while these percentages look significant- there is more going on.  It’s a weak relationship)</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t>Jewish studies-  </a:t>
            </a:r>
            <a:r>
              <a:rPr lang="en-US" b="0" dirty="0"/>
              <a:t>MALES rated this higher than Girls.  72% of males rated Jewish studies very interesting or interesting compared to 69% of girls.   Although when including just ok, girls are higher at 93% compared to boys at 92%.  An illustration of how the effect of gender is very weak</a:t>
            </a:r>
          </a:p>
          <a:p>
            <a:endParaRPr lang="en-US" b="0" dirty="0"/>
          </a:p>
          <a:p>
            <a:endParaRPr lang="en-US" b="0" dirty="0"/>
          </a:p>
          <a:p>
            <a:endParaRPr lang="en-US" dirty="0"/>
          </a:p>
          <a:p>
            <a:r>
              <a:rPr lang="en-US" b="1" dirty="0"/>
              <a:t>Region</a:t>
            </a:r>
            <a:r>
              <a:rPr lang="en-US" dirty="0"/>
              <a:t>:</a:t>
            </a:r>
          </a:p>
          <a:p>
            <a:endParaRPr lang="en-US" dirty="0"/>
          </a:p>
          <a:p>
            <a:r>
              <a:rPr lang="en-US" dirty="0"/>
              <a:t>The region has a small effect on these ratings.  Partial eta squared &lt;.06</a:t>
            </a:r>
          </a:p>
          <a:p>
            <a:endParaRPr lang="en-US" dirty="0"/>
          </a:p>
          <a:p>
            <a:r>
              <a:rPr lang="en-US" dirty="0"/>
              <a:t>France’s ratings are higher than Europe and Latin America in Secular studies, </a:t>
            </a:r>
            <a:r>
              <a:rPr lang="en-US" dirty="0" err="1"/>
              <a:t>Tefilah</a:t>
            </a:r>
            <a:r>
              <a:rPr lang="en-US" dirty="0"/>
              <a:t>, and school-wide celebrations.  In these areas, Latin American and Europe did not have any significant differences from each other. </a:t>
            </a:r>
          </a:p>
          <a:p>
            <a:endParaRPr lang="en-US" dirty="0"/>
          </a:p>
          <a:p>
            <a:r>
              <a:rPr lang="en-US" dirty="0"/>
              <a:t>Hebrew’s rankings are all different from one another:</a:t>
            </a:r>
          </a:p>
          <a:p>
            <a:endParaRPr lang="en-US" dirty="0"/>
          </a:p>
          <a:p>
            <a:r>
              <a:rPr lang="en-US" dirty="0"/>
              <a:t>France – highest</a:t>
            </a:r>
          </a:p>
          <a:p>
            <a:r>
              <a:rPr lang="en-US" dirty="0"/>
              <a:t>Latin America- in the middle</a:t>
            </a:r>
          </a:p>
          <a:p>
            <a:r>
              <a:rPr lang="en-US" dirty="0"/>
              <a:t>Europe-the lowest</a:t>
            </a:r>
          </a:p>
          <a:p>
            <a:endParaRPr lang="en-US" dirty="0"/>
          </a:p>
          <a:p>
            <a:r>
              <a:rPr lang="en-US" dirty="0"/>
              <a:t>Jewish studies had no significant differences by region.  </a:t>
            </a:r>
          </a:p>
          <a:p>
            <a:endParaRPr lang="en-US" dirty="0"/>
          </a:p>
          <a:p>
            <a:r>
              <a:rPr lang="en-US" b="0" dirty="0"/>
              <a:t> </a:t>
            </a:r>
          </a:p>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14</a:t>
            </a:fld>
            <a:endParaRPr lang="en-US"/>
          </a:p>
        </p:txBody>
      </p:sp>
    </p:spTree>
    <p:extLst>
      <p:ext uri="{BB962C8B-B14F-4D97-AF65-F5344CB8AC3E}">
        <p14:creationId xmlns:p14="http://schemas.microsoft.com/office/powerpoint/2010/main" val="4042632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79% agree or strongly agree that attending a Jewish school makes them feel like they belong.</a:t>
            </a:r>
          </a:p>
          <a:p>
            <a:endParaRPr lang="en-US" dirty="0"/>
          </a:p>
          <a:p>
            <a:r>
              <a:rPr lang="en-US" dirty="0"/>
              <a:t>Relationship between this question and interest in school:</a:t>
            </a:r>
          </a:p>
          <a:p>
            <a:endParaRPr lang="en-US" dirty="0"/>
          </a:p>
          <a:p>
            <a:pPr marL="0" indent="0">
              <a:buFontTx/>
              <a:buNone/>
            </a:pPr>
            <a:r>
              <a:rPr lang="en-US" dirty="0"/>
              <a:t>-</a:t>
            </a:r>
            <a:r>
              <a:rPr lang="en-US" b="1" dirty="0"/>
              <a:t>School Interest has a medium effect </a:t>
            </a:r>
            <a:r>
              <a:rPr lang="en-US" dirty="0"/>
              <a:t>in how students respond to this question.  The effect is a partial eta square of .106 – a medium effect.  .14 is a large effect.  The interest of one’s learning seems to play into a student’s sense of belonging in a Jewish day school. In this case, those who are in the most interested group report a significantly higher response than those in the moderately interested cluster and those in the less interested cluster.</a:t>
            </a:r>
          </a:p>
          <a:p>
            <a:pPr marL="0" indent="0">
              <a:buFontTx/>
              <a:buNone/>
            </a:pPr>
            <a:endParaRPr lang="en-US" dirty="0"/>
          </a:p>
          <a:p>
            <a:pPr marL="0" indent="0">
              <a:buFontTx/>
              <a:buNone/>
            </a:pPr>
            <a:r>
              <a:rPr lang="en-US" dirty="0"/>
              <a:t>-</a:t>
            </a:r>
            <a:r>
              <a:rPr lang="en-US" b="1" dirty="0"/>
              <a:t>The number of Jewish friends one has </a:t>
            </a:r>
            <a:r>
              <a:rPr lang="en-US" dirty="0"/>
              <a:t>(working with the hypothesis that these Jewish friends may also be in school) </a:t>
            </a:r>
            <a:r>
              <a:rPr lang="en-US" b="1" dirty="0"/>
              <a:t>only has a small effect</a:t>
            </a:r>
            <a:r>
              <a:rPr lang="en-US" dirty="0"/>
              <a:t>, partial eta square of .045.  .066 is when the effect size is considered medium.  Not as large as school interest, but it seems to also be a factor. </a:t>
            </a:r>
          </a:p>
          <a:p>
            <a:pPr marL="0" indent="0">
              <a:buFontTx/>
              <a:buNone/>
            </a:pPr>
            <a:endParaRPr lang="en-US" dirty="0"/>
          </a:p>
          <a:p>
            <a:pPr marL="0" indent="0">
              <a:buFontTx/>
              <a:buNone/>
            </a:pPr>
            <a:r>
              <a:rPr lang="en-US" b="1" u="sng" dirty="0"/>
              <a:t>Jewish background</a:t>
            </a:r>
            <a:r>
              <a:rPr lang="en-US" dirty="0"/>
              <a:t>, while significant, </a:t>
            </a:r>
            <a:r>
              <a:rPr lang="en-US" b="1" dirty="0"/>
              <a:t>has only a small influence </a:t>
            </a:r>
            <a:r>
              <a:rPr lang="en-US" dirty="0"/>
              <a:t>(partial eta squared of .033) in explaining the differences in how students responded.  </a:t>
            </a:r>
          </a:p>
          <a:p>
            <a:pPr marL="0" indent="0">
              <a:buFontTx/>
              <a:buNone/>
            </a:pPr>
            <a:endParaRPr lang="en-US" dirty="0"/>
          </a:p>
          <a:p>
            <a:pPr marL="0" indent="0">
              <a:buFontTx/>
              <a:buNone/>
            </a:pPr>
            <a:r>
              <a:rPr lang="en-US" dirty="0"/>
              <a:t>Nevertheless, those with a medium and a high Jewish background responded higher to this question (the average). On average, they reported either agreeing and or strongly agreeing with this statement. On average, those from a lower Jewish background neither agreed nor disagreed.  </a:t>
            </a:r>
          </a:p>
          <a:p>
            <a:pPr marL="0" indent="0">
              <a:buFontTx/>
              <a:buNone/>
            </a:pPr>
            <a:endParaRPr lang="en-US" dirty="0"/>
          </a:p>
          <a:p>
            <a:pPr marL="0" indent="0">
              <a:buFontTx/>
              <a:buNone/>
            </a:pPr>
            <a:r>
              <a:rPr lang="en-US" b="1" u="sng" dirty="0"/>
              <a:t>Grade level </a:t>
            </a:r>
          </a:p>
          <a:p>
            <a:pPr marL="0" indent="0">
              <a:buFontTx/>
              <a:buNone/>
            </a:pPr>
            <a:r>
              <a:rPr lang="en-US" dirty="0"/>
              <a:t>When examining the relationship between </a:t>
            </a:r>
            <a:r>
              <a:rPr lang="en-US" u="sng" dirty="0"/>
              <a:t>grade level </a:t>
            </a:r>
            <a:r>
              <a:rPr lang="en-US" dirty="0"/>
              <a:t>and responses to this question, there are no statistical differences between grade and responses. </a:t>
            </a:r>
          </a:p>
          <a:p>
            <a:pPr marL="0" indent="0">
              <a:buFontTx/>
              <a:buNone/>
            </a:pPr>
            <a:endParaRPr lang="en-US" dirty="0"/>
          </a:p>
          <a:p>
            <a:pPr marL="0" indent="0">
              <a:buFontTx/>
              <a:buNone/>
            </a:pPr>
            <a:r>
              <a:rPr lang="en-US" b="1" u="sng" dirty="0"/>
              <a:t>Gender</a:t>
            </a:r>
          </a:p>
          <a:p>
            <a:pPr marL="0" indent="0">
              <a:buFontTx/>
              <a:buNone/>
            </a:pPr>
            <a:r>
              <a:rPr lang="en-US" dirty="0"/>
              <a:t>Nevertheless</a:t>
            </a:r>
            <a:endParaRPr lang="en-US" u="sng" dirty="0"/>
          </a:p>
          <a:p>
            <a:pPr marL="0" indent="0">
              <a:buFontTx/>
              <a:buNone/>
            </a:pPr>
            <a:r>
              <a:rPr lang="en-US" dirty="0"/>
              <a:t>When examining the relationship between gender and this responses to this question, we found that there is a weak relationship Phi/Cramer’s V &lt;.1.  So we shouldn’t read too much into these percentage differences, as there is more going on (as we have seen, school interest could be part of that, but we didn’t test for both as that was not one of the hypotheses we were testing, the effects of interest and gender on these outcomes)., 82% of girls reported that they agree or strongly agree with this question compared to 78% of the boys.  </a:t>
            </a:r>
          </a:p>
        </p:txBody>
      </p:sp>
      <p:sp>
        <p:nvSpPr>
          <p:cNvPr id="4" name="Slide Number Placeholder 3"/>
          <p:cNvSpPr>
            <a:spLocks noGrp="1"/>
          </p:cNvSpPr>
          <p:nvPr>
            <p:ph type="sldNum" sz="quarter" idx="5"/>
          </p:nvPr>
        </p:nvSpPr>
        <p:spPr/>
        <p:txBody>
          <a:bodyPr/>
          <a:lstStyle/>
          <a:p>
            <a:fld id="{34B4E6FF-F642-4994-B3A5-D9123B02800B}" type="slidenum">
              <a:rPr lang="en-US" smtClean="0"/>
              <a:t>17</a:t>
            </a:fld>
            <a:endParaRPr lang="en-US"/>
          </a:p>
        </p:txBody>
      </p:sp>
    </p:spTree>
    <p:extLst>
      <p:ext uri="{BB962C8B-B14F-4D97-AF65-F5344CB8AC3E}">
        <p14:creationId xmlns:p14="http://schemas.microsoft.com/office/powerpoint/2010/main" val="188603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 Agree or Strongly agree that Jewish studies are their most favorite class</a:t>
            </a:r>
          </a:p>
          <a:p>
            <a:endParaRPr lang="en-US" dirty="0"/>
          </a:p>
          <a:p>
            <a:r>
              <a:rPr lang="en-US" dirty="0"/>
              <a:t>Statistical analysis:</a:t>
            </a:r>
          </a:p>
          <a:p>
            <a:endParaRPr lang="en-US" dirty="0"/>
          </a:p>
          <a:p>
            <a:r>
              <a:rPr lang="en-US" dirty="0"/>
              <a:t>Relationship between this question and interest in school:</a:t>
            </a:r>
          </a:p>
          <a:p>
            <a:endParaRPr lang="en-US" dirty="0"/>
          </a:p>
          <a:p>
            <a:pPr marL="171450" indent="-171450">
              <a:buFontTx/>
              <a:buChar char="-"/>
            </a:pPr>
            <a:r>
              <a:rPr lang="en-US" b="1" dirty="0">
                <a:solidFill>
                  <a:srgbClr val="FF0000"/>
                </a:solidFill>
              </a:rPr>
              <a:t>Interest has a large effect </a:t>
            </a:r>
            <a:r>
              <a:rPr lang="en-US" dirty="0"/>
              <a:t>in how students responded to this question.  The effect is a partial eta square of .25.  Students in the Most Interested Category report significantly higher level responses compared to those in the medium interest cluster and in the lowest interested cluster</a:t>
            </a:r>
          </a:p>
          <a:p>
            <a:pPr marL="0" indent="0">
              <a:buFontTx/>
              <a:buNone/>
            </a:pPr>
            <a:endParaRPr lang="en-US" dirty="0"/>
          </a:p>
          <a:p>
            <a:pPr marL="171450" indent="-171450">
              <a:buFontTx/>
              <a:buChar char="-"/>
            </a:pPr>
            <a:r>
              <a:rPr lang="en-US" dirty="0"/>
              <a:t>We found that one’s level of </a:t>
            </a:r>
            <a:r>
              <a:rPr lang="en-US" b="1" dirty="0"/>
              <a:t>Jewish background had </a:t>
            </a:r>
            <a:r>
              <a:rPr lang="en-US" dirty="0"/>
              <a:t>a </a:t>
            </a:r>
            <a:r>
              <a:rPr lang="en-US" b="1" dirty="0"/>
              <a:t>small</a:t>
            </a:r>
            <a:r>
              <a:rPr lang="en-US" dirty="0"/>
              <a:t> effect  (partial eta square of .033</a:t>
            </a:r>
            <a:r>
              <a:rPr lang="en-US" b="1" dirty="0"/>
              <a:t>).  Those who have a high Jewish background  reported significantly higher levels of agreement </a:t>
            </a:r>
            <a:r>
              <a:rPr lang="en-US" dirty="0"/>
              <a:t>with this statement compared to those with a medium or low-level Jewish background.,</a:t>
            </a:r>
          </a:p>
          <a:p>
            <a:pPr marL="171450" indent="-171450">
              <a:buFontTx/>
              <a:buChar char="-"/>
            </a:pPr>
            <a:endParaRPr lang="en-US" dirty="0"/>
          </a:p>
          <a:p>
            <a:pPr marL="171450" indent="-171450">
              <a:buFontTx/>
              <a:buChar char="-"/>
            </a:pPr>
            <a:endParaRPr lang="en-US" dirty="0"/>
          </a:p>
          <a:p>
            <a:pPr marL="171450" indent="-171450">
              <a:buFontTx/>
              <a:buChar char="-"/>
            </a:pPr>
            <a:r>
              <a:rPr lang="en-US" dirty="0"/>
              <a:t>Grade level also had a </a:t>
            </a:r>
            <a:r>
              <a:rPr lang="en-US" b="1" dirty="0"/>
              <a:t>very small effect</a:t>
            </a:r>
            <a:r>
              <a:rPr lang="en-US" dirty="0"/>
              <a:t>/influence on how students responded to this question (.018 partial Eta squared).On average, </a:t>
            </a:r>
            <a:r>
              <a:rPr lang="en-US" b="1" dirty="0"/>
              <a:t>5</a:t>
            </a:r>
            <a:r>
              <a:rPr lang="en-US" b="1" baseline="30000" dirty="0"/>
              <a:t>th</a:t>
            </a:r>
            <a:r>
              <a:rPr lang="en-US" b="1" dirty="0"/>
              <a:t> graders reported significantly higher </a:t>
            </a:r>
            <a:r>
              <a:rPr lang="en-US" dirty="0"/>
              <a:t>responses than those respondents from grades 7</a:t>
            </a:r>
            <a:r>
              <a:rPr lang="en-US" baseline="30000" dirty="0"/>
              <a:t>th</a:t>
            </a:r>
            <a:r>
              <a:rPr lang="en-US" dirty="0"/>
              <a:t>, 9</a:t>
            </a:r>
            <a:r>
              <a:rPr lang="en-US" baseline="30000" dirty="0"/>
              <a:t>th</a:t>
            </a:r>
            <a:r>
              <a:rPr lang="en-US" dirty="0"/>
              <a:t>, and 11</a:t>
            </a:r>
            <a:r>
              <a:rPr lang="en-US" baseline="30000" dirty="0"/>
              <a:t>th</a:t>
            </a:r>
            <a:r>
              <a:rPr lang="en-US" dirty="0"/>
              <a:t>.  </a:t>
            </a:r>
          </a:p>
          <a:p>
            <a:pPr marL="171450" indent="-171450">
              <a:buFontTx/>
              <a:buChar char="-"/>
            </a:pPr>
            <a:endParaRPr lang="en-US" dirty="0"/>
          </a:p>
          <a:p>
            <a:pPr marL="171450" indent="-171450">
              <a:buFontTx/>
              <a:buChar char="-"/>
            </a:pPr>
            <a:endParaRPr lang="en-US" dirty="0"/>
          </a:p>
          <a:p>
            <a:pPr marL="0" indent="0">
              <a:buFontTx/>
              <a:buNone/>
            </a:pPr>
            <a:r>
              <a:rPr lang="en-US" b="0" u="sng" dirty="0"/>
              <a:t>Gender</a:t>
            </a:r>
          </a:p>
          <a:p>
            <a:pPr marL="0" indent="0">
              <a:buFontTx/>
              <a:buNone/>
            </a:pPr>
            <a:endParaRPr lang="en-US" b="0" u="none" dirty="0"/>
          </a:p>
          <a:p>
            <a:pPr marL="0" indent="0">
              <a:buFontTx/>
              <a:buNone/>
            </a:pPr>
            <a:r>
              <a:rPr lang="en-US" b="0" u="none" dirty="0"/>
              <a:t>There was a weak relationship between gender and responses to this question (Phi/Cramer’s V &lt;.1)</a:t>
            </a:r>
          </a:p>
        </p:txBody>
      </p:sp>
      <p:sp>
        <p:nvSpPr>
          <p:cNvPr id="4" name="Slide Number Placeholder 3"/>
          <p:cNvSpPr>
            <a:spLocks noGrp="1"/>
          </p:cNvSpPr>
          <p:nvPr>
            <p:ph type="sldNum" sz="quarter" idx="5"/>
          </p:nvPr>
        </p:nvSpPr>
        <p:spPr/>
        <p:txBody>
          <a:bodyPr/>
          <a:lstStyle/>
          <a:p>
            <a:fld id="{34B4E6FF-F642-4994-B3A5-D9123B02800B}" type="slidenum">
              <a:rPr lang="en-US" smtClean="0"/>
              <a:t>18</a:t>
            </a:fld>
            <a:endParaRPr lang="en-US"/>
          </a:p>
        </p:txBody>
      </p:sp>
    </p:spTree>
    <p:extLst>
      <p:ext uri="{BB962C8B-B14F-4D97-AF65-F5344CB8AC3E}">
        <p14:creationId xmlns:p14="http://schemas.microsoft.com/office/powerpoint/2010/main" val="386192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instrument we developed was designed to measure </a:t>
            </a:r>
            <a:r>
              <a:rPr lang="en-US" b="1" dirty="0"/>
              <a:t>students’ attitudes, perceptions of knowledge and competencies, behaviors, and behavioral intent.  </a:t>
            </a:r>
          </a:p>
          <a:p>
            <a:endParaRPr lang="en-US" b="1" dirty="0"/>
          </a:p>
          <a:p>
            <a:r>
              <a:rPr lang="en-US" dirty="0"/>
              <a:t>The identification of these outcome types was generated from our work with GOI.</a:t>
            </a:r>
          </a:p>
          <a:p>
            <a:endParaRPr lang="en-US" dirty="0"/>
          </a:p>
          <a:p>
            <a:r>
              <a:rPr lang="en-US" dirty="0"/>
              <a:t>The presentation of these survey items is once again to give you an understanding of how the types of questions we asked while also giving you a picture of what we see from our statistical inferential analysis.  Specifically, the instances where we have found significant differences in how students responded to these survey questions due to medium to large size effect  (influence) of either grade level, Jewish background, and school interest/enjoyment.  </a:t>
            </a:r>
          </a:p>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19</a:t>
            </a:fld>
            <a:endParaRPr lang="en-US"/>
          </a:p>
        </p:txBody>
      </p:sp>
    </p:spTree>
    <p:extLst>
      <p:ext uri="{BB962C8B-B14F-4D97-AF65-F5344CB8AC3E}">
        <p14:creationId xmlns:p14="http://schemas.microsoft.com/office/powerpoint/2010/main" val="277408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sampling of the survey questions we asked students regarding their perceptions of their confidence level regarding their ability to engage in activities associated with spirituality and Hebrew. In this case, Hebrew is differentiated by Hebrew as a modern and heritage language.  So speaking modern Hebrew and understanding TV shows in Hebrew, and feeling comfortable engaging with Hebrew in the context of liturgically or textually.  </a:t>
            </a:r>
          </a:p>
          <a:p>
            <a:endParaRPr lang="en-US" dirty="0"/>
          </a:p>
          <a:p>
            <a:r>
              <a:rPr lang="en-US" dirty="0"/>
              <a:t>Options provided:</a:t>
            </a:r>
          </a:p>
          <a:p>
            <a:endParaRPr lang="en-US" dirty="0"/>
          </a:p>
          <a:p>
            <a:r>
              <a:rPr lang="en-US" dirty="0"/>
              <a:t>Not at all, a little, somewhat, and very much</a:t>
            </a:r>
          </a:p>
          <a:p>
            <a:endParaRPr lang="en-US" dirty="0"/>
          </a:p>
          <a:p>
            <a:r>
              <a:rPr lang="en-US" b="1" dirty="0"/>
              <a:t>Analysis:</a:t>
            </a:r>
          </a:p>
          <a:p>
            <a:endParaRPr lang="en-US" dirty="0"/>
          </a:p>
          <a:p>
            <a:r>
              <a:rPr lang="en-US" dirty="0"/>
              <a:t>1) The effect of </a:t>
            </a:r>
            <a:r>
              <a:rPr lang="en-US" b="1" dirty="0"/>
              <a:t>Jewish background</a:t>
            </a:r>
            <a:r>
              <a:rPr lang="en-US" dirty="0"/>
              <a:t>: Ordered Highest to largest:</a:t>
            </a:r>
          </a:p>
          <a:p>
            <a:endParaRPr lang="en-US" dirty="0"/>
          </a:p>
          <a:p>
            <a:r>
              <a:rPr lang="en-US" b="1" dirty="0"/>
              <a:t>Reading unfamiliar text </a:t>
            </a:r>
            <a:r>
              <a:rPr lang="en-US" dirty="0"/>
              <a:t>(.062 – right at the cut off for medium effect).  This is the only question here with a medium sized effect.  Those in the highest cluster of Jewish background reported higher confidence. </a:t>
            </a:r>
          </a:p>
          <a:p>
            <a:endParaRPr lang="en-US" dirty="0"/>
          </a:p>
          <a:p>
            <a:r>
              <a:rPr lang="en-US" dirty="0"/>
              <a:t>The remaining items were affected somewhat (a small effect &lt;.06 Eta partial square) by religious background.  For the most part, those in the higher cluster reported higher level of confidence compared to medium and low, which reported similar statistically similar responses.  There was no difference in how low and medium-level clusters responded to these remaining questions.  </a:t>
            </a:r>
          </a:p>
          <a:p>
            <a:endParaRPr lang="en-US" dirty="0"/>
          </a:p>
          <a:p>
            <a:r>
              <a:rPr lang="en-US" b="1" dirty="0"/>
              <a:t>The one place where the low, medium, and high were significantly different from each other was in the confidence level of developing a personal connection with God.  </a:t>
            </a:r>
            <a:r>
              <a:rPr lang="en-US" dirty="0"/>
              <a:t>Here the partial eta squared is .054.  Its right on the cutoff with .06 for a medium-sized effect.  With this group, each group is statistically different from one another.  However, medium and high were firmly in the “somewhat category” on the 4-point scale.  Albeit higher reported on average a higher level.   TAKE AWAY- The ability to develop a relationship with God, while not largely affected by religious background, differs between groups.   Those with a medium to a high level on average already feel somewhat or very much able to do this.</a:t>
            </a:r>
          </a:p>
          <a:p>
            <a:endParaRPr lang="en-US" dirty="0"/>
          </a:p>
          <a:p>
            <a:r>
              <a:rPr lang="en-US" b="1" dirty="0"/>
              <a:t>Interest in School</a:t>
            </a:r>
            <a:endParaRPr lang="en-US" dirty="0"/>
          </a:p>
          <a:p>
            <a:pPr marL="0" indent="0">
              <a:buFontTx/>
              <a:buNone/>
            </a:pPr>
            <a:r>
              <a:rPr lang="en-US" b="1" dirty="0"/>
              <a:t>The only places where we see a medium (no large effect sizes) are</a:t>
            </a:r>
            <a:r>
              <a:rPr lang="en-US" dirty="0"/>
              <a:t>:</a:t>
            </a:r>
          </a:p>
          <a:p>
            <a:pPr marL="171450" indent="-171450">
              <a:buFontTx/>
              <a:buChar char="-"/>
            </a:pPr>
            <a:endParaRPr lang="en-US" dirty="0"/>
          </a:p>
          <a:p>
            <a:pPr marL="171450" indent="-171450">
              <a:buFontTx/>
              <a:buChar char="-"/>
            </a:pPr>
            <a:r>
              <a:rPr lang="en-US" dirty="0"/>
              <a:t>Learning Torah independently (.068 partial ETA square)</a:t>
            </a:r>
          </a:p>
          <a:p>
            <a:pPr marL="171450" indent="-171450">
              <a:buFontTx/>
              <a:buChar char="-"/>
            </a:pPr>
            <a:endParaRPr lang="en-US" dirty="0"/>
          </a:p>
          <a:p>
            <a:pPr marL="171450" indent="-171450">
              <a:buFontTx/>
              <a:buChar char="-"/>
            </a:pPr>
            <a:r>
              <a:rPr lang="en-US" dirty="0"/>
              <a:t>Chanting Torah (.062)</a:t>
            </a:r>
          </a:p>
          <a:p>
            <a:pPr marL="171450" indent="-171450">
              <a:buFontTx/>
              <a:buChar char="-"/>
            </a:pPr>
            <a:endParaRPr lang="en-US" dirty="0"/>
          </a:p>
          <a:p>
            <a:pPr marL="171450" indent="-171450">
              <a:buFontTx/>
              <a:buChar char="-"/>
            </a:pPr>
            <a:r>
              <a:rPr lang="en-US" dirty="0"/>
              <a:t>Confidence reading unfamiliar texts from the siddur (.081)</a:t>
            </a:r>
          </a:p>
          <a:p>
            <a:endParaRPr lang="en-US" dirty="0"/>
          </a:p>
          <a:p>
            <a:r>
              <a:rPr lang="en-US" dirty="0"/>
              <a:t>-Comprehending Israeli literature - .070</a:t>
            </a:r>
          </a:p>
          <a:p>
            <a:endParaRPr lang="en-US" dirty="0"/>
          </a:p>
          <a:p>
            <a:r>
              <a:rPr lang="en-US" dirty="0"/>
              <a:t>-Developing personal connection with God - .073</a:t>
            </a:r>
          </a:p>
          <a:p>
            <a:endParaRPr lang="en-US" dirty="0"/>
          </a:p>
          <a:p>
            <a:endParaRPr lang="en-US" dirty="0"/>
          </a:p>
          <a:p>
            <a:r>
              <a:rPr lang="en-US" dirty="0"/>
              <a:t>In nearly all of these instances, the differences between the groups of interest are all significantly different from one another.  High interest continuously reporting higher confidence levels on average.  </a:t>
            </a:r>
          </a:p>
          <a:p>
            <a:endParaRPr lang="en-US" dirty="0"/>
          </a:p>
          <a:p>
            <a:r>
              <a:rPr lang="en-US" b="1" dirty="0"/>
              <a:t>Grade level – lower grades tend to be higher than the higher grades (a small effect)</a:t>
            </a:r>
          </a:p>
          <a:p>
            <a:endParaRPr lang="en-US" b="0" dirty="0"/>
          </a:p>
          <a:p>
            <a:r>
              <a:rPr lang="en-US" b="0" dirty="0"/>
              <a:t>Small effect overall in each of these significantly different items:</a:t>
            </a:r>
          </a:p>
          <a:p>
            <a:endParaRPr lang="en-US" b="0" dirty="0"/>
          </a:p>
          <a:p>
            <a:r>
              <a:rPr lang="en-US" b="0" dirty="0"/>
              <a:t>Confidence in conversation with God – .019 </a:t>
            </a:r>
            <a:r>
              <a:rPr lang="en-US" b="1" dirty="0"/>
              <a:t>lower grades reported lower than higher</a:t>
            </a:r>
          </a:p>
          <a:p>
            <a:r>
              <a:rPr lang="en-US" b="0" dirty="0"/>
              <a:t>Learning Torah- .</a:t>
            </a:r>
            <a:r>
              <a:rPr lang="en-US" b="1" dirty="0"/>
              <a:t>019 (small)</a:t>
            </a:r>
          </a:p>
          <a:p>
            <a:r>
              <a:rPr lang="en-US" b="0" dirty="0"/>
              <a:t>Chanting Torah</a:t>
            </a:r>
          </a:p>
          <a:p>
            <a:r>
              <a:rPr lang="en-US" b="0" dirty="0"/>
              <a:t>Reading unfamiliar text form siddur. </a:t>
            </a:r>
            <a:r>
              <a:rPr lang="en-US" b="1" dirty="0"/>
              <a:t>0.010 (small) – </a:t>
            </a:r>
            <a:r>
              <a:rPr lang="en-US" b="0" dirty="0"/>
              <a:t>11</a:t>
            </a:r>
            <a:r>
              <a:rPr lang="en-US" b="0" baseline="30000" dirty="0"/>
              <a:t>th</a:t>
            </a:r>
            <a:r>
              <a:rPr lang="en-US" b="0" dirty="0"/>
              <a:t> grade was significantly lower than the remaining grades which were similar.</a:t>
            </a:r>
            <a:endParaRPr lang="en-US" b="1" dirty="0"/>
          </a:p>
          <a:p>
            <a:r>
              <a:rPr lang="en-US" b="0" dirty="0"/>
              <a:t>Understanding movies/TV shows in Hebrew </a:t>
            </a:r>
          </a:p>
          <a:p>
            <a:r>
              <a:rPr lang="en-US" b="0" dirty="0"/>
              <a:t>Speaking Hebrew when called on in class –</a:t>
            </a:r>
            <a:r>
              <a:rPr lang="en-US" b="1" dirty="0"/>
              <a:t>(.024 small</a:t>
            </a:r>
            <a:r>
              <a:rPr lang="en-US" b="0" dirty="0"/>
              <a:t>) – 11</a:t>
            </a:r>
            <a:r>
              <a:rPr lang="en-US" b="0" baseline="30000" dirty="0"/>
              <a:t>th</a:t>
            </a:r>
            <a:r>
              <a:rPr lang="en-US" b="0" dirty="0"/>
              <a:t> and 9</a:t>
            </a:r>
            <a:r>
              <a:rPr lang="en-US" b="0" baseline="30000" dirty="0"/>
              <a:t>th</a:t>
            </a:r>
            <a:r>
              <a:rPr lang="en-US" b="0" dirty="0"/>
              <a:t> graders reported similar responses but were significantly lower than 5th grade.  </a:t>
            </a:r>
          </a:p>
          <a:p>
            <a:r>
              <a:rPr lang="en-US" b="0" dirty="0"/>
              <a:t>Making small talk in Hebrew </a:t>
            </a:r>
            <a:r>
              <a:rPr lang="en-US" b="1" dirty="0"/>
              <a:t>(.016-small) – </a:t>
            </a:r>
            <a:r>
              <a:rPr lang="en-US" b="0" dirty="0"/>
              <a:t>11th and 9</a:t>
            </a:r>
            <a:r>
              <a:rPr lang="en-US" b="0" baseline="30000" dirty="0"/>
              <a:t>th</a:t>
            </a:r>
            <a:r>
              <a:rPr lang="en-US" b="0" dirty="0"/>
              <a:t> grade significantly similar and lower than 7</a:t>
            </a:r>
            <a:r>
              <a:rPr lang="en-US" b="0" baseline="30000" dirty="0"/>
              <a:t>th</a:t>
            </a:r>
            <a:r>
              <a:rPr lang="en-US" b="0" dirty="0"/>
              <a:t> and 5</a:t>
            </a:r>
            <a:r>
              <a:rPr lang="en-US" b="0" baseline="30000" dirty="0"/>
              <a:t>th</a:t>
            </a:r>
            <a:r>
              <a:rPr lang="en-US" b="0" dirty="0"/>
              <a:t> grade who reported similar higher levels.  Average all below 3 (somewhat)</a:t>
            </a:r>
            <a:endParaRPr lang="en-US" b="1" dirty="0"/>
          </a:p>
          <a:p>
            <a:endParaRPr lang="en-US" b="0" dirty="0"/>
          </a:p>
          <a:p>
            <a:r>
              <a:rPr lang="en-US" b="1" dirty="0"/>
              <a:t>Gender:</a:t>
            </a:r>
          </a:p>
          <a:p>
            <a:endParaRPr lang="en-US" b="1" dirty="0"/>
          </a:p>
          <a:p>
            <a:r>
              <a:rPr lang="en-US" b="0" dirty="0"/>
              <a:t>Items where gender had a weak or modest effect (none were moderate, strong, or very strong) – so we shouldn’t be reading too much into the gender differences we see here, there is more going on.  </a:t>
            </a:r>
          </a:p>
          <a:p>
            <a:endParaRPr lang="en-US" b="0" dirty="0"/>
          </a:p>
          <a:p>
            <a:r>
              <a:rPr lang="en-US" b="0" dirty="0"/>
              <a:t>-</a:t>
            </a:r>
            <a:r>
              <a:rPr lang="en-US" b="0" u="sng" dirty="0"/>
              <a:t>Learning Torah </a:t>
            </a:r>
            <a:r>
              <a:rPr lang="en-US" b="0" dirty="0"/>
              <a:t>independently – but a </a:t>
            </a:r>
            <a:r>
              <a:rPr lang="en-US" b="1" dirty="0"/>
              <a:t>weak</a:t>
            </a:r>
            <a:r>
              <a:rPr lang="en-US" b="0" dirty="0"/>
              <a:t> association/effect </a:t>
            </a:r>
            <a:r>
              <a:rPr lang="en-US" b="0" u="none" dirty="0"/>
              <a:t>Phi/Cramer’s V </a:t>
            </a:r>
            <a:r>
              <a:rPr lang="en-US" b="0" dirty="0"/>
              <a:t>(.1) – </a:t>
            </a:r>
            <a:r>
              <a:rPr lang="en-US" b="1" dirty="0"/>
              <a:t>Boys higher</a:t>
            </a:r>
            <a:r>
              <a:rPr lang="en-US" b="0" dirty="0"/>
              <a:t> (52%) reported somewhat or very much compared to girls (43%) – but there is more going on here to explain these differences beyond gender that we did not model for.  </a:t>
            </a:r>
          </a:p>
          <a:p>
            <a:r>
              <a:rPr lang="en-US" b="0" dirty="0"/>
              <a:t>-</a:t>
            </a:r>
            <a:r>
              <a:rPr lang="en-US" b="0" u="sng" dirty="0"/>
              <a:t>Chanting Torah </a:t>
            </a:r>
            <a:r>
              <a:rPr lang="en-US" b="0" dirty="0"/>
              <a:t>(Gender has a </a:t>
            </a:r>
            <a:r>
              <a:rPr lang="en-US" b="1" dirty="0"/>
              <a:t>modest</a:t>
            </a:r>
            <a:r>
              <a:rPr lang="en-US" b="0" dirty="0"/>
              <a:t> association/effect Phi and Cramer’s V .244) –</a:t>
            </a:r>
            <a:r>
              <a:rPr lang="en-US" b="1" dirty="0"/>
              <a:t>Boys</a:t>
            </a:r>
            <a:r>
              <a:rPr lang="en-US" b="0" dirty="0"/>
              <a:t> (59%) reported very much or somewhat compared to girls (40%)-but there is more going on here to explain these differences beyond gender that we did not model for. </a:t>
            </a:r>
          </a:p>
          <a:p>
            <a:r>
              <a:rPr lang="en-US" b="0" dirty="0"/>
              <a:t>-</a:t>
            </a:r>
            <a:r>
              <a:rPr lang="en-US" b="0" u="sng" dirty="0"/>
              <a:t>Leading Prayer </a:t>
            </a:r>
            <a:r>
              <a:rPr lang="en-US" b="0" dirty="0"/>
              <a:t>– </a:t>
            </a:r>
            <a:r>
              <a:rPr lang="en-US" b="1" dirty="0"/>
              <a:t>modest</a:t>
            </a:r>
            <a:r>
              <a:rPr lang="en-US" b="0" dirty="0"/>
              <a:t> association/effect between gender and leading prayer.  Phi and Cramer’s V is .2 – </a:t>
            </a:r>
            <a:r>
              <a:rPr lang="en-US" b="1" dirty="0"/>
              <a:t>Boys</a:t>
            </a:r>
            <a:r>
              <a:rPr lang="en-US" b="0" dirty="0"/>
              <a:t> (60%) reported very much or somewhat compared to girls (42%)-but there is more going on here to explain these differences beyond gender that we did not model for. </a:t>
            </a:r>
          </a:p>
          <a:p>
            <a:r>
              <a:rPr lang="en-US" b="0" dirty="0"/>
              <a:t>-</a:t>
            </a:r>
            <a:r>
              <a:rPr lang="en-US" b="0" u="sng" dirty="0"/>
              <a:t>Reading unfamiliar </a:t>
            </a:r>
            <a:r>
              <a:rPr lang="en-US" b="0" dirty="0"/>
              <a:t>text from the siddur.  Phi and Cramer’s V is .093  This is a </a:t>
            </a:r>
            <a:r>
              <a:rPr lang="en-US" b="1" dirty="0"/>
              <a:t>weak association</a:t>
            </a:r>
            <a:r>
              <a:rPr lang="en-US" b="0" dirty="0"/>
              <a:t>/effect between gender and reading unfamiliar text in the siddur.  Boys (59%) reported very much or somewhat compared to girls (51%)-but there is more going on here to explain these differences beyond gender that we did not model for. </a:t>
            </a:r>
          </a:p>
        </p:txBody>
      </p:sp>
      <p:sp>
        <p:nvSpPr>
          <p:cNvPr id="4" name="Slide Number Placeholder 3"/>
          <p:cNvSpPr>
            <a:spLocks noGrp="1"/>
          </p:cNvSpPr>
          <p:nvPr>
            <p:ph type="sldNum" sz="quarter" idx="5"/>
          </p:nvPr>
        </p:nvSpPr>
        <p:spPr/>
        <p:txBody>
          <a:bodyPr/>
          <a:lstStyle/>
          <a:p>
            <a:fld id="{34B4E6FF-F642-4994-B3A5-D9123B02800B}" type="slidenum">
              <a:rPr lang="en-US" smtClean="0"/>
              <a:t>20</a:t>
            </a:fld>
            <a:endParaRPr lang="en-US"/>
          </a:p>
        </p:txBody>
      </p:sp>
    </p:spTree>
    <p:extLst>
      <p:ext uri="{BB962C8B-B14F-4D97-AF65-F5344CB8AC3E}">
        <p14:creationId xmlns:p14="http://schemas.microsoft.com/office/powerpoint/2010/main" val="3447804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Gender:</a:t>
            </a:r>
          </a:p>
          <a:p>
            <a:endParaRPr lang="en-US" b="0" dirty="0"/>
          </a:p>
          <a:p>
            <a:r>
              <a:rPr lang="en-US" b="0" dirty="0"/>
              <a:t>Raising Jewish children- not significant</a:t>
            </a:r>
          </a:p>
          <a:p>
            <a:r>
              <a:rPr lang="en-US" b="0" dirty="0"/>
              <a:t>Marrying someone Jewish – not significant</a:t>
            </a:r>
          </a:p>
          <a:p>
            <a:r>
              <a:rPr lang="en-US" b="0" dirty="0"/>
              <a:t>Dating someone Jewish – not significant</a:t>
            </a:r>
          </a:p>
          <a:p>
            <a:r>
              <a:rPr lang="en-US" b="0" dirty="0"/>
              <a:t>Being Jewish, not significant.</a:t>
            </a:r>
          </a:p>
          <a:p>
            <a:endParaRPr lang="en-US" b="0" dirty="0"/>
          </a:p>
          <a:p>
            <a:r>
              <a:rPr lang="en-US" b="1" dirty="0"/>
              <a:t>Family Background: - MEDIUM</a:t>
            </a:r>
          </a:p>
          <a:p>
            <a:r>
              <a:rPr lang="en-US" b="0" dirty="0"/>
              <a:t>Marrying – highest - .09 (medium) – low and medium same level significantly, but lower</a:t>
            </a:r>
          </a:p>
          <a:p>
            <a:r>
              <a:rPr lang="en-US" b="0" dirty="0"/>
              <a:t>Dating-.08 (medium) -.083  Medium and low groups are the same but reported levels below 3.  High reported a mean of 3.44.  Statistically higher.  </a:t>
            </a:r>
          </a:p>
          <a:p>
            <a:r>
              <a:rPr lang="en-US" b="0" dirty="0"/>
              <a:t>Being Jewish-.064 (medium) – Low is significantly different than medium and high. Medium and high are the same.  Average of 3.8 (on a 4 point scale).  </a:t>
            </a:r>
          </a:p>
          <a:p>
            <a:r>
              <a:rPr lang="en-US" b="0" dirty="0"/>
              <a:t>Children - .06 (medium) – Medium and high the same level and significantly higher than low.  </a:t>
            </a:r>
          </a:p>
          <a:p>
            <a:endParaRPr lang="en-IL" b="0" dirty="0"/>
          </a:p>
        </p:txBody>
      </p:sp>
      <p:sp>
        <p:nvSpPr>
          <p:cNvPr id="4" name="Slide Number Placeholder 3"/>
          <p:cNvSpPr>
            <a:spLocks noGrp="1"/>
          </p:cNvSpPr>
          <p:nvPr>
            <p:ph type="sldNum" sz="quarter" idx="5"/>
          </p:nvPr>
        </p:nvSpPr>
        <p:spPr/>
        <p:txBody>
          <a:bodyPr/>
          <a:lstStyle/>
          <a:p>
            <a:fld id="{34B4E6FF-F642-4994-B3A5-D9123B02800B}" type="slidenum">
              <a:rPr lang="en-US" smtClean="0"/>
              <a:t>22</a:t>
            </a:fld>
            <a:endParaRPr lang="en-US"/>
          </a:p>
        </p:txBody>
      </p:sp>
    </p:spTree>
    <p:extLst>
      <p:ext uri="{BB962C8B-B14F-4D97-AF65-F5344CB8AC3E}">
        <p14:creationId xmlns:p14="http://schemas.microsoft.com/office/powerpoint/2010/main" val="3539589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Jewish background effects: - small</a:t>
            </a:r>
          </a:p>
          <a:p>
            <a:endParaRPr lang="en-US" dirty="0"/>
          </a:p>
          <a:p>
            <a:r>
              <a:rPr lang="en-US" dirty="0"/>
              <a:t>Significant differences found – but small effect size</a:t>
            </a:r>
          </a:p>
          <a:p>
            <a:endParaRPr lang="en-US" dirty="0"/>
          </a:p>
          <a:p>
            <a:r>
              <a:rPr lang="en-US" dirty="0"/>
              <a:t>-Living in Israel - .03 partial eta squared – small effect – those who have a medium Jewish background responded lower than the low and high group which were the same.</a:t>
            </a:r>
          </a:p>
          <a:p>
            <a:r>
              <a:rPr lang="en-US" dirty="0"/>
              <a:t>Donating money to a local Jewish organization – partial eta squared - small</a:t>
            </a:r>
          </a:p>
          <a:p>
            <a:r>
              <a:rPr lang="en-US" dirty="0"/>
              <a:t>Participating in activities and/or services – partial eta squared – small</a:t>
            </a:r>
          </a:p>
          <a:p>
            <a:endParaRPr lang="en-US" dirty="0"/>
          </a:p>
          <a:p>
            <a:r>
              <a:rPr lang="en-US" b="1" u="sng" dirty="0"/>
              <a:t>School interest:</a:t>
            </a:r>
          </a:p>
          <a:p>
            <a:endParaRPr lang="en-US" dirty="0"/>
          </a:p>
          <a:p>
            <a:r>
              <a:rPr lang="en-US" dirty="0"/>
              <a:t>School interest had mostly a small effect, except for 2 instances of a </a:t>
            </a:r>
            <a:r>
              <a:rPr lang="en-US" b="1" dirty="0"/>
              <a:t>medium effect </a:t>
            </a:r>
            <a:r>
              <a:rPr lang="en-US" dirty="0"/>
              <a:t>on </a:t>
            </a:r>
            <a:r>
              <a:rPr lang="en-US" b="1" dirty="0"/>
              <a:t>Probably of visiting Israel (0.74) and donating money (.063</a:t>
            </a:r>
            <a:r>
              <a:rPr lang="en-US" dirty="0"/>
              <a:t>) – those in the high and medium clusters of interest level selected a higher probability than those in the lower for each of these items.  A potential “return” on investment for making the Jewish part of Jewish day schools interesting….</a:t>
            </a:r>
          </a:p>
          <a:p>
            <a:endParaRPr lang="en-US" dirty="0"/>
          </a:p>
          <a:p>
            <a:r>
              <a:rPr lang="en-US" b="1" u="sng" dirty="0"/>
              <a:t>Gender</a:t>
            </a:r>
          </a:p>
          <a:p>
            <a:endParaRPr lang="en-US" b="1" u="sng" dirty="0"/>
          </a:p>
          <a:p>
            <a:r>
              <a:rPr lang="en-US" b="0" u="none" dirty="0"/>
              <a:t>Only significant for:</a:t>
            </a:r>
          </a:p>
          <a:p>
            <a:endParaRPr lang="en-US" b="0" u="none" dirty="0"/>
          </a:p>
          <a:p>
            <a:r>
              <a:rPr lang="en-US" dirty="0"/>
              <a:t>Participating in activities and/or services at synagogue –Phi and Cramer’s V shows a </a:t>
            </a:r>
            <a:r>
              <a:rPr lang="en-US" b="1" dirty="0"/>
              <a:t>modest</a:t>
            </a:r>
            <a:r>
              <a:rPr lang="en-US" dirty="0"/>
              <a:t> relationship .2.  76% of boys reported a medium to high probably compared to 61% of girls.</a:t>
            </a:r>
          </a:p>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23</a:t>
            </a:fld>
            <a:endParaRPr lang="en-US"/>
          </a:p>
        </p:txBody>
      </p:sp>
    </p:spTree>
    <p:extLst>
      <p:ext uri="{BB962C8B-B14F-4D97-AF65-F5344CB8AC3E}">
        <p14:creationId xmlns:p14="http://schemas.microsoft.com/office/powerpoint/2010/main" val="1288382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survey also included questions to capture how students perceive the school contributed or impacted them along 4 different dimensions uncovered by our factor analysis.  </a:t>
            </a:r>
          </a:p>
        </p:txBody>
      </p:sp>
      <p:sp>
        <p:nvSpPr>
          <p:cNvPr id="4" name="Slide Number Placeholder 3"/>
          <p:cNvSpPr>
            <a:spLocks noGrp="1"/>
          </p:cNvSpPr>
          <p:nvPr>
            <p:ph type="sldNum" sz="quarter" idx="5"/>
          </p:nvPr>
        </p:nvSpPr>
        <p:spPr/>
        <p:txBody>
          <a:bodyPr/>
          <a:lstStyle/>
          <a:p>
            <a:fld id="{34B4E6FF-F642-4994-B3A5-D9123B02800B}" type="slidenum">
              <a:rPr lang="en-US" smtClean="0"/>
              <a:t>24</a:t>
            </a:fld>
            <a:endParaRPr lang="en-US"/>
          </a:p>
        </p:txBody>
      </p:sp>
    </p:spTree>
    <p:extLst>
      <p:ext uri="{BB962C8B-B14F-4D97-AF65-F5344CB8AC3E}">
        <p14:creationId xmlns:p14="http://schemas.microsoft.com/office/powerpoint/2010/main" val="3493801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Before getting into these dimensions, we first wanted to show you examples of the questions we asked students that examined how the school has contributed to their lives and see which ones received the highest positive responses to the stem question “ How has your school contributed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r>
              <a:rPr lang="en-US" dirty="0"/>
              <a:t>The ranking of these questions shown here, </a:t>
            </a:r>
            <a:r>
              <a:rPr lang="en-US" b="1" dirty="0"/>
              <a:t>highest to lowest by means</a:t>
            </a:r>
            <a:r>
              <a:rPr lang="en-US" dirty="0"/>
              <a:t>, is ranked by the response rate for each question.  </a:t>
            </a:r>
          </a:p>
          <a:p>
            <a:endParaRPr lang="en-US" dirty="0"/>
          </a:p>
          <a:p>
            <a:r>
              <a:rPr lang="en-US" dirty="0"/>
              <a:t>It offers us insight into where schools are “moving the dial” and areas where more work is could be done. </a:t>
            </a:r>
          </a:p>
          <a:p>
            <a:endParaRPr lang="en-US" dirty="0"/>
          </a:p>
          <a:p>
            <a:r>
              <a:rPr lang="en-US" dirty="0"/>
              <a:t>Extent your experience at school, you gained….</a:t>
            </a:r>
          </a:p>
          <a:p>
            <a:r>
              <a:rPr lang="en-US" dirty="0"/>
              <a:t>Not at all, a little, somewhat, very much</a:t>
            </a:r>
          </a:p>
          <a:p>
            <a:endParaRPr lang="en-US" dirty="0"/>
          </a:p>
          <a:p>
            <a:r>
              <a:rPr lang="en-US" dirty="0"/>
              <a:t>Areas of highest school impact:</a:t>
            </a:r>
          </a:p>
          <a:p>
            <a:r>
              <a:rPr lang="en-US" b="1" dirty="0"/>
              <a:t>Mean from 3.48 to 3.24</a:t>
            </a:r>
          </a:p>
          <a:p>
            <a:endParaRPr lang="en-US" dirty="0"/>
          </a:p>
          <a:p>
            <a:r>
              <a:rPr lang="en-US" dirty="0"/>
              <a:t>Feeling proud – 64% selected Very Much</a:t>
            </a:r>
          </a:p>
          <a:p>
            <a:r>
              <a:rPr lang="en-US" dirty="0"/>
              <a:t>Consideration for people who are different – 49% Selected Very much</a:t>
            </a:r>
          </a:p>
          <a:p>
            <a:endParaRPr lang="en-US" dirty="0"/>
          </a:p>
          <a:p>
            <a:r>
              <a:rPr lang="en-US" dirty="0"/>
              <a:t>Areas of modest </a:t>
            </a:r>
          </a:p>
          <a:p>
            <a:r>
              <a:rPr lang="en-US" b="1" dirty="0"/>
              <a:t>3.14 to 2.96</a:t>
            </a:r>
          </a:p>
          <a:p>
            <a:endParaRPr lang="en-US" dirty="0"/>
          </a:p>
          <a:p>
            <a:r>
              <a:rPr lang="en-US" dirty="0"/>
              <a:t>Concern for people in need – 45% Very much</a:t>
            </a:r>
          </a:p>
          <a:p>
            <a:r>
              <a:rPr lang="en-US" dirty="0"/>
              <a:t>-Communication skills – 42% Very much</a:t>
            </a:r>
          </a:p>
          <a:p>
            <a:r>
              <a:rPr lang="en-US" dirty="0"/>
              <a:t>Areas of least school impact</a:t>
            </a:r>
          </a:p>
          <a:p>
            <a:r>
              <a:rPr lang="en-US" b="1" dirty="0"/>
              <a:t>2.91 to 2.48</a:t>
            </a:r>
          </a:p>
          <a:p>
            <a:r>
              <a:rPr lang="en-US" dirty="0"/>
              <a:t>Understanding the history of your local Jewish community-36.3% “Very much”</a:t>
            </a:r>
          </a:p>
          <a:p>
            <a:r>
              <a:rPr lang="en-US" dirty="0"/>
              <a:t>Hebrew language skills – 32% “Very much”</a:t>
            </a:r>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25</a:t>
            </a:fld>
            <a:endParaRPr lang="en-US"/>
          </a:p>
        </p:txBody>
      </p:sp>
    </p:spTree>
    <p:extLst>
      <p:ext uri="{BB962C8B-B14F-4D97-AF65-F5344CB8AC3E}">
        <p14:creationId xmlns:p14="http://schemas.microsoft.com/office/powerpoint/2010/main" val="361548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2</a:t>
            </a:fld>
            <a:endParaRPr lang="en-US"/>
          </a:p>
        </p:txBody>
      </p:sp>
    </p:spTree>
    <p:extLst>
      <p:ext uri="{BB962C8B-B14F-4D97-AF65-F5344CB8AC3E}">
        <p14:creationId xmlns:p14="http://schemas.microsoft.com/office/powerpoint/2010/main" val="3704769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These are the four dimensions that correspond to the </a:t>
            </a:r>
          </a:p>
          <a:p>
            <a:endParaRPr lang="en-US" b="1" dirty="0"/>
          </a:p>
          <a:p>
            <a:endParaRPr lang="en-US" b="1" dirty="0"/>
          </a:p>
          <a:p>
            <a:r>
              <a:rPr lang="en-US" b="1" dirty="0"/>
              <a:t>Jewish Citizenship:</a:t>
            </a:r>
          </a:p>
          <a:p>
            <a:endParaRPr lang="en-US" dirty="0"/>
          </a:p>
          <a:p>
            <a:r>
              <a:rPr lang="en-US" dirty="0"/>
              <a:t>Knowledge of and connection to Jewish life and practices</a:t>
            </a:r>
          </a:p>
          <a:p>
            <a:endParaRPr lang="en-US" dirty="0"/>
          </a:p>
          <a:p>
            <a:endParaRPr lang="en-US" dirty="0"/>
          </a:p>
          <a:p>
            <a:r>
              <a:rPr lang="en-US" b="1" dirty="0"/>
              <a:t>Global Citizenship:</a:t>
            </a:r>
          </a:p>
          <a:p>
            <a:r>
              <a:rPr lang="en-US" dirty="0"/>
              <a:t>Life skills- 21</a:t>
            </a:r>
            <a:r>
              <a:rPr lang="en-US" baseline="30000" dirty="0"/>
              <a:t>st</a:t>
            </a:r>
            <a:r>
              <a:rPr lang="en-US" dirty="0"/>
              <a:t>-century skills with an emphasis on Collaboration, Communication, Critical Thinking, Creativity, Citizenship, and Character  - “The 4 or 6” C-s of 21</a:t>
            </a:r>
            <a:r>
              <a:rPr lang="en-US" baseline="30000" dirty="0"/>
              <a:t>st</a:t>
            </a:r>
            <a:r>
              <a:rPr lang="en-US" dirty="0"/>
              <a:t>-century education</a:t>
            </a:r>
          </a:p>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26</a:t>
            </a:fld>
            <a:endParaRPr lang="en-US"/>
          </a:p>
        </p:txBody>
      </p:sp>
    </p:spTree>
    <p:extLst>
      <p:ext uri="{BB962C8B-B14F-4D97-AF65-F5344CB8AC3E}">
        <p14:creationId xmlns:p14="http://schemas.microsoft.com/office/powerpoint/2010/main" val="2837451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Merci!</a:t>
            </a:r>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27</a:t>
            </a:fld>
            <a:endParaRPr lang="en-US"/>
          </a:p>
        </p:txBody>
      </p:sp>
    </p:spTree>
    <p:extLst>
      <p:ext uri="{BB962C8B-B14F-4D97-AF65-F5344CB8AC3E}">
        <p14:creationId xmlns:p14="http://schemas.microsoft.com/office/powerpoint/2010/main" val="2353387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3</a:t>
            </a:fld>
            <a:endParaRPr lang="en-US"/>
          </a:p>
        </p:txBody>
      </p:sp>
    </p:spTree>
    <p:extLst>
      <p:ext uri="{BB962C8B-B14F-4D97-AF65-F5344CB8AC3E}">
        <p14:creationId xmlns:p14="http://schemas.microsoft.com/office/powerpoint/2010/main" val="1873813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5</a:t>
            </a:fld>
            <a:endParaRPr lang="en-US"/>
          </a:p>
        </p:txBody>
      </p:sp>
    </p:spTree>
    <p:extLst>
      <p:ext uri="{BB962C8B-B14F-4D97-AF65-F5344CB8AC3E}">
        <p14:creationId xmlns:p14="http://schemas.microsoft.com/office/powerpoint/2010/main" val="231236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r>
              <a:rPr lang="en-US" dirty="0"/>
              <a:t>Several Jewish schools include students who are not Jewish, who fill out this survey.  The number here includes non-Jewish respondents.  However, the survey (and our subsequent analysis) was designed to account for this.  For example,  someone who indicated that they were not Jewish was not asked to fill out questions that are specific to Jewish students, such as “to what extent do you feel a strong connection to your Jewish heritage”. </a:t>
            </a:r>
          </a:p>
        </p:txBody>
      </p:sp>
      <p:sp>
        <p:nvSpPr>
          <p:cNvPr id="4" name="Slide Number Placeholder 3"/>
          <p:cNvSpPr>
            <a:spLocks noGrp="1"/>
          </p:cNvSpPr>
          <p:nvPr>
            <p:ph type="sldNum" sz="quarter" idx="5"/>
          </p:nvPr>
        </p:nvSpPr>
        <p:spPr/>
        <p:txBody>
          <a:bodyPr/>
          <a:lstStyle/>
          <a:p>
            <a:fld id="{34B4E6FF-F642-4994-B3A5-D9123B02800B}" type="slidenum">
              <a:rPr lang="en-US" smtClean="0"/>
              <a:t>7</a:t>
            </a:fld>
            <a:endParaRPr lang="en-US"/>
          </a:p>
        </p:txBody>
      </p:sp>
    </p:spTree>
    <p:extLst>
      <p:ext uri="{BB962C8B-B14F-4D97-AF65-F5344CB8AC3E}">
        <p14:creationId xmlns:p14="http://schemas.microsoft.com/office/powerpoint/2010/main" val="4205012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השאלה הראשונה שרצינו להשיב עליה: מיהו קהל היעד</a:t>
            </a:r>
            <a:br>
              <a:rPr lang="en-US" dirty="0"/>
            </a:br>
            <a:r>
              <a:rPr lang="en-US" dirty="0"/>
              <a:t>Given small percentage of schools from NA and that they are directly associated with MO schools, the remainder of our analysis excludes them.</a:t>
            </a:r>
          </a:p>
        </p:txBody>
      </p:sp>
      <p:sp>
        <p:nvSpPr>
          <p:cNvPr id="4" name="Slide Number Placeholder 3"/>
          <p:cNvSpPr>
            <a:spLocks noGrp="1"/>
          </p:cNvSpPr>
          <p:nvPr>
            <p:ph type="sldNum" sz="quarter" idx="5"/>
          </p:nvPr>
        </p:nvSpPr>
        <p:spPr/>
        <p:txBody>
          <a:bodyPr/>
          <a:lstStyle/>
          <a:p>
            <a:fld id="{34B4E6FF-F642-4994-B3A5-D9123B02800B}" type="slidenum">
              <a:rPr lang="en-US" smtClean="0"/>
              <a:t>8</a:t>
            </a:fld>
            <a:endParaRPr lang="en-US"/>
          </a:p>
        </p:txBody>
      </p:sp>
    </p:spTree>
    <p:extLst>
      <p:ext uri="{BB962C8B-B14F-4D97-AF65-F5344CB8AC3E}">
        <p14:creationId xmlns:p14="http://schemas.microsoft.com/office/powerpoint/2010/main" val="282831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endParaRPr lang="en-US" dirty="0"/>
          </a:p>
          <a:p>
            <a:r>
              <a:rPr lang="en-US" dirty="0"/>
              <a:t>66% of survey respondents are either in 5</a:t>
            </a:r>
            <a:r>
              <a:rPr lang="en-US" baseline="30000" dirty="0"/>
              <a:t>th</a:t>
            </a:r>
            <a:r>
              <a:rPr lang="en-US" dirty="0"/>
              <a:t> or 7</a:t>
            </a:r>
            <a:r>
              <a:rPr lang="en-US" baseline="30000" dirty="0"/>
              <a:t>th</a:t>
            </a:r>
            <a:r>
              <a:rPr lang="en-US" dirty="0"/>
              <a:t> Grade</a:t>
            </a:r>
          </a:p>
          <a:p>
            <a:r>
              <a:rPr lang="en-US" dirty="0"/>
              <a:t>34% are in 9</a:t>
            </a:r>
            <a:r>
              <a:rPr lang="en-US" baseline="30000" dirty="0"/>
              <a:t>th</a:t>
            </a:r>
            <a:r>
              <a:rPr lang="en-US" dirty="0"/>
              <a:t> or 11th</a:t>
            </a:r>
          </a:p>
          <a:p>
            <a:endParaRPr lang="en-US" dirty="0"/>
          </a:p>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9</a:t>
            </a:fld>
            <a:endParaRPr lang="en-US"/>
          </a:p>
        </p:txBody>
      </p:sp>
    </p:spTree>
    <p:extLst>
      <p:ext uri="{BB962C8B-B14F-4D97-AF65-F5344CB8AC3E}">
        <p14:creationId xmlns:p14="http://schemas.microsoft.com/office/powerpoint/2010/main" val="275505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NOW REFLECTS NO NA and non-Jews</a:t>
            </a:r>
          </a:p>
          <a:p>
            <a:endParaRPr lang="en-US" dirty="0"/>
          </a:p>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10</a:t>
            </a:fld>
            <a:endParaRPr lang="en-US"/>
          </a:p>
        </p:txBody>
      </p:sp>
    </p:spTree>
    <p:extLst>
      <p:ext uri="{BB962C8B-B14F-4D97-AF65-F5344CB8AC3E}">
        <p14:creationId xmlns:p14="http://schemas.microsoft.com/office/powerpoint/2010/main" val="33337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r>
              <a:rPr lang="en-US" dirty="0"/>
              <a:t>In addition to looking at the survey results by grade level, we conducted a cluster analysis for the entire sample of respondents, splitting respondents into three groups; high, medium, and low to gain a better picture of students’ Jewish life/educational experiences outside of day schools.  </a:t>
            </a:r>
          </a:p>
          <a:p>
            <a:endParaRPr lang="en-US" dirty="0"/>
          </a:p>
          <a:p>
            <a:r>
              <a:rPr lang="en-US" dirty="0"/>
              <a:t>We asked them to indicate if they engage I the behaviors shown in the key on the second table</a:t>
            </a:r>
          </a:p>
          <a:p>
            <a:endParaRPr lang="en-US" dirty="0"/>
          </a:p>
          <a:p>
            <a:r>
              <a:rPr lang="en-US" dirty="0"/>
              <a:t>Overall, a little more than 1/3 of the respondents and their families are engaging in Jewish activities outside the home at a high level.  </a:t>
            </a:r>
          </a:p>
          <a:p>
            <a:endParaRPr lang="en-US" dirty="0"/>
          </a:p>
          <a:p>
            <a:r>
              <a:rPr lang="en-US" dirty="0"/>
              <a:t>The highest behaviors in terms of its importance in predicting a respondent’s level of Jewish background is as follows (From 1.00 as the highest):</a:t>
            </a:r>
          </a:p>
          <a:p>
            <a:endParaRPr lang="en-US" dirty="0"/>
          </a:p>
          <a:p>
            <a:pPr marL="228600" indent="-228600">
              <a:buAutoNum type="arabicParenR"/>
            </a:pPr>
            <a:r>
              <a:rPr lang="en-US" dirty="0"/>
              <a:t>I live in a home where Shabbat is marked differently </a:t>
            </a:r>
          </a:p>
          <a:p>
            <a:pPr marL="228600" indent="-228600">
              <a:buAutoNum type="arabicParenR"/>
            </a:pPr>
            <a:r>
              <a:rPr lang="en-US" dirty="0"/>
              <a:t>I attend a Seder on Passover every year</a:t>
            </a:r>
          </a:p>
          <a:p>
            <a:pPr marL="0" indent="0">
              <a:buNone/>
            </a:pPr>
            <a:endParaRPr lang="en-US" dirty="0"/>
          </a:p>
          <a:p>
            <a:pPr marL="0" indent="0">
              <a:buNone/>
            </a:pPr>
            <a:r>
              <a:rPr lang="en-US" sz="1800" dirty="0">
                <a:effectLst/>
                <a:latin typeface="Calibri" panose="020F0502020204030204" pitchFamily="34" charset="0"/>
                <a:ea typeface="Calibri" panose="020F0502020204030204" pitchFamily="34" charset="0"/>
                <a:cs typeface="Arial" panose="020B0604020202020204" pitchFamily="34" charset="0"/>
              </a:rPr>
              <a:t>The graph on the bottom details the composition of each cluster, </a:t>
            </a:r>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11</a:t>
            </a:fld>
            <a:endParaRPr lang="en-US"/>
          </a:p>
        </p:txBody>
      </p:sp>
    </p:spTree>
    <p:extLst>
      <p:ext uri="{BB962C8B-B14F-4D97-AF65-F5344CB8AC3E}">
        <p14:creationId xmlns:p14="http://schemas.microsoft.com/office/powerpoint/2010/main" val="3206776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7F5-20D5-4121-B8DA-6B78CB479821}"/>
              </a:ext>
            </a:extLst>
          </p:cNvPr>
          <p:cNvSpPr>
            <a:spLocks noGrp="1"/>
          </p:cNvSpPr>
          <p:nvPr>
            <p:ph type="ctrTitle"/>
          </p:nvPr>
        </p:nvSpPr>
        <p:spPr>
          <a:xfrm>
            <a:off x="609599" y="1130156"/>
            <a:ext cx="5692390" cy="2387600"/>
          </a:xfrm>
        </p:spPr>
        <p:txBody>
          <a:bodyPr anchor="b">
            <a:normAutofit/>
          </a:bodyPr>
          <a:lstStyle>
            <a:lvl1pPr algn="l">
              <a:defRPr sz="3200" b="1">
                <a:solidFill>
                  <a:schemeClr val="accent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8E06ED-4D76-4B97-BE9F-D0D106F9E97D}"/>
              </a:ext>
            </a:extLst>
          </p:cNvPr>
          <p:cNvSpPr>
            <a:spLocks noGrp="1"/>
          </p:cNvSpPr>
          <p:nvPr>
            <p:ph type="subTitle" idx="1"/>
          </p:nvPr>
        </p:nvSpPr>
        <p:spPr>
          <a:xfrm>
            <a:off x="609599" y="3993789"/>
            <a:ext cx="5692390" cy="165576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Graphic 6">
            <a:extLst>
              <a:ext uri="{FF2B5EF4-FFF2-40B4-BE49-F238E27FC236}">
                <a16:creationId xmlns:a16="http://schemas.microsoft.com/office/drawing/2014/main" id="{D4D42EBB-E441-4587-B236-519C785D92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0" y="3722615"/>
            <a:ext cx="5772150" cy="152400"/>
          </a:xfrm>
          <a:prstGeom prst="rect">
            <a:avLst/>
          </a:prstGeom>
        </p:spPr>
      </p:pic>
      <p:pic>
        <p:nvPicPr>
          <p:cNvPr id="8" name="Graphic 7">
            <a:extLst>
              <a:ext uri="{FF2B5EF4-FFF2-40B4-BE49-F238E27FC236}">
                <a16:creationId xmlns:a16="http://schemas.microsoft.com/office/drawing/2014/main" id="{E2A1E4CA-C263-42F2-B885-EB87033AA7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3722615"/>
            <a:ext cx="5772150" cy="152400"/>
          </a:xfrm>
          <a:prstGeom prst="rect">
            <a:avLst/>
          </a:prstGeom>
        </p:spPr>
      </p:pic>
    </p:spTree>
    <p:extLst>
      <p:ext uri="{BB962C8B-B14F-4D97-AF65-F5344CB8AC3E}">
        <p14:creationId xmlns:p14="http://schemas.microsoft.com/office/powerpoint/2010/main" val="399062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5D8B9-0C92-456E-B93D-4F3797B6ED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C2DFAA-6266-4F3C-84F3-4B3EE46C2F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F0603-47BF-44B0-874F-2BDDB5376171}"/>
              </a:ext>
            </a:extLst>
          </p:cNvPr>
          <p:cNvSpPr>
            <a:spLocks noGrp="1"/>
          </p:cNvSpPr>
          <p:nvPr>
            <p:ph type="dt" sz="half" idx="10"/>
          </p:nvPr>
        </p:nvSpPr>
        <p:spPr/>
        <p:txBody>
          <a:bodyPr/>
          <a:lstStyle/>
          <a:p>
            <a:fld id="{224D1536-3C15-44F5-9D5C-8491AAC72ADE}" type="datetimeFigureOut">
              <a:rPr lang="en-US" smtClean="0"/>
              <a:t>6/26/2023</a:t>
            </a:fld>
            <a:endParaRPr lang="en-US"/>
          </a:p>
        </p:txBody>
      </p:sp>
      <p:sp>
        <p:nvSpPr>
          <p:cNvPr id="5" name="Footer Placeholder 4">
            <a:extLst>
              <a:ext uri="{FF2B5EF4-FFF2-40B4-BE49-F238E27FC236}">
                <a16:creationId xmlns:a16="http://schemas.microsoft.com/office/drawing/2014/main" id="{8DA6C39E-8070-4032-BB9B-65753F799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E8012-CFCF-47B3-B23C-936812068313}"/>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41633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55576B-CD31-4676-BB0B-B205A09E14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75AE81-376D-4D59-86EF-231821193E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B7584-B05C-4375-881B-1A57D368C3A4}"/>
              </a:ext>
            </a:extLst>
          </p:cNvPr>
          <p:cNvSpPr>
            <a:spLocks noGrp="1"/>
          </p:cNvSpPr>
          <p:nvPr>
            <p:ph type="dt" sz="half" idx="10"/>
          </p:nvPr>
        </p:nvSpPr>
        <p:spPr/>
        <p:txBody>
          <a:bodyPr/>
          <a:lstStyle/>
          <a:p>
            <a:fld id="{224D1536-3C15-44F5-9D5C-8491AAC72ADE}" type="datetimeFigureOut">
              <a:rPr lang="en-US" smtClean="0"/>
              <a:t>6/26/2023</a:t>
            </a:fld>
            <a:endParaRPr lang="en-US"/>
          </a:p>
        </p:txBody>
      </p:sp>
      <p:sp>
        <p:nvSpPr>
          <p:cNvPr id="5" name="Footer Placeholder 4">
            <a:extLst>
              <a:ext uri="{FF2B5EF4-FFF2-40B4-BE49-F238E27FC236}">
                <a16:creationId xmlns:a16="http://schemas.microsoft.com/office/drawing/2014/main" id="{286DAA00-E0F7-4C14-BCA8-762383760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64EB7-DAD0-4867-9E7D-8BD34D5582F7}"/>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817992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delin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8D8E0-894C-45D2-9A64-3E01876024E1}"/>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FB08A42-D2F7-4846-8B13-845BD3917E33}"/>
              </a:ext>
            </a:extLst>
          </p:cNvPr>
          <p:cNvSpPr>
            <a:spLocks noGrp="1"/>
          </p:cNvSpPr>
          <p:nvPr>
            <p:ph type="dt" sz="half" idx="10"/>
          </p:nvPr>
        </p:nvSpPr>
        <p:spPr/>
        <p:txBody>
          <a:bodyPr/>
          <a:lstStyle/>
          <a:p>
            <a:fld id="{224D1536-3C15-44F5-9D5C-8491AAC72ADE}" type="datetimeFigureOut">
              <a:rPr lang="en-US" smtClean="0"/>
              <a:t>6/26/2023</a:t>
            </a:fld>
            <a:endParaRPr lang="en-US"/>
          </a:p>
        </p:txBody>
      </p:sp>
      <p:sp>
        <p:nvSpPr>
          <p:cNvPr id="4" name="Footer Placeholder 3">
            <a:extLst>
              <a:ext uri="{FF2B5EF4-FFF2-40B4-BE49-F238E27FC236}">
                <a16:creationId xmlns:a16="http://schemas.microsoft.com/office/drawing/2014/main" id="{C756F08E-4455-458D-B31A-A1699E3EC5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99AAF0-94FF-4201-89FC-19AA62041986}"/>
              </a:ext>
            </a:extLst>
          </p:cNvPr>
          <p:cNvSpPr>
            <a:spLocks noGrp="1"/>
          </p:cNvSpPr>
          <p:nvPr>
            <p:ph type="sldNum" sz="quarter" idx="12"/>
          </p:nvPr>
        </p:nvSpPr>
        <p:spPr/>
        <p:txBody>
          <a:bodyPr/>
          <a:lstStyle/>
          <a:p>
            <a:fld id="{955663E1-FE38-4473-9888-31ACD107FFBB}" type="slidenum">
              <a:rPr lang="en-US" smtClean="0"/>
              <a:t>‹N°›</a:t>
            </a:fld>
            <a:endParaRPr lang="en-US"/>
          </a:p>
        </p:txBody>
      </p:sp>
      <p:sp>
        <p:nvSpPr>
          <p:cNvPr id="7" name="Content Placeholder 6">
            <a:extLst>
              <a:ext uri="{FF2B5EF4-FFF2-40B4-BE49-F238E27FC236}">
                <a16:creationId xmlns:a16="http://schemas.microsoft.com/office/drawing/2014/main" id="{A8D2AE39-7F99-468A-B34E-A6E321CF3649}"/>
              </a:ext>
            </a:extLst>
          </p:cNvPr>
          <p:cNvSpPr>
            <a:spLocks noGrp="1"/>
          </p:cNvSpPr>
          <p:nvPr>
            <p:ph sz="quarter" idx="13"/>
          </p:nvPr>
        </p:nvSpPr>
        <p:spPr>
          <a:xfrm>
            <a:off x="838200" y="2238998"/>
            <a:ext cx="10618788" cy="3845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4272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2">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06B1-127B-4075-A41C-7250E7F030DE}"/>
              </a:ext>
            </a:extLst>
          </p:cNvPr>
          <p:cNvSpPr>
            <a:spLocks noGrp="1"/>
          </p:cNvSpPr>
          <p:nvPr>
            <p:ph type="title"/>
          </p:nvPr>
        </p:nvSpPr>
        <p:spPr>
          <a:xfrm>
            <a:off x="838200" y="2766218"/>
            <a:ext cx="10515600" cy="1325563"/>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2335039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3">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B4B7-F277-45CA-B83E-AB19A804B047}"/>
              </a:ext>
            </a:extLst>
          </p:cNvPr>
          <p:cNvSpPr>
            <a:spLocks noGrp="1"/>
          </p:cNvSpPr>
          <p:nvPr>
            <p:ph type="title"/>
          </p:nvPr>
        </p:nvSpPr>
        <p:spPr>
          <a:xfrm>
            <a:off x="1308219" y="4492744"/>
            <a:ext cx="10515600" cy="1325563"/>
          </a:xfrm>
        </p:spPr>
        <p:txBody>
          <a:bodyPr>
            <a:normAutofit/>
          </a:bodyPr>
          <a:lstStyle>
            <a:lvl1pPr>
              <a:defRPr sz="4800"/>
            </a:lvl1pPr>
          </a:lstStyle>
          <a:p>
            <a:r>
              <a:rPr lang="en-US"/>
              <a:t>Click to edit Master title style</a:t>
            </a:r>
            <a:endParaRPr lang="en-US" dirty="0"/>
          </a:p>
        </p:txBody>
      </p:sp>
    </p:spTree>
    <p:extLst>
      <p:ext uri="{BB962C8B-B14F-4D97-AF65-F5344CB8AC3E}">
        <p14:creationId xmlns:p14="http://schemas.microsoft.com/office/powerpoint/2010/main" val="1970462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tline (3)">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0793885-F15B-4A41-86D9-D40761DB3B8C}"/>
              </a:ext>
            </a:extLst>
          </p:cNvPr>
          <p:cNvSpPr>
            <a:spLocks noGrp="1"/>
          </p:cNvSpPr>
          <p:nvPr>
            <p:ph type="dt" sz="half" idx="10"/>
          </p:nvPr>
        </p:nvSpPr>
        <p:spPr/>
        <p:txBody>
          <a:bodyPr/>
          <a:lstStyle/>
          <a:p>
            <a:fld id="{224D1536-3C15-44F5-9D5C-8491AAC72ADE}" type="datetimeFigureOut">
              <a:rPr lang="en-US" smtClean="0"/>
              <a:t>6/26/2023</a:t>
            </a:fld>
            <a:endParaRPr lang="en-US"/>
          </a:p>
        </p:txBody>
      </p:sp>
      <p:sp>
        <p:nvSpPr>
          <p:cNvPr id="4" name="Footer Placeholder 3">
            <a:extLst>
              <a:ext uri="{FF2B5EF4-FFF2-40B4-BE49-F238E27FC236}">
                <a16:creationId xmlns:a16="http://schemas.microsoft.com/office/drawing/2014/main" id="{8872024E-6CED-46A8-BAAE-4C5FAD8E9B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C64BEC-46EB-46D4-B606-0AC60762A7EA}"/>
              </a:ext>
            </a:extLst>
          </p:cNvPr>
          <p:cNvSpPr>
            <a:spLocks noGrp="1"/>
          </p:cNvSpPr>
          <p:nvPr>
            <p:ph type="sldNum" sz="quarter" idx="12"/>
          </p:nvPr>
        </p:nvSpPr>
        <p:spPr/>
        <p:txBody>
          <a:bodyPr/>
          <a:lstStyle/>
          <a:p>
            <a:fld id="{955663E1-FE38-4473-9888-31ACD107FFBB}" type="slidenum">
              <a:rPr lang="en-US" smtClean="0"/>
              <a:t>‹N°›</a:t>
            </a:fld>
            <a:endParaRPr lang="en-US"/>
          </a:p>
        </p:txBody>
      </p:sp>
      <p:cxnSp>
        <p:nvCxnSpPr>
          <p:cNvPr id="6" name="Straight Connector 5">
            <a:extLst>
              <a:ext uri="{FF2B5EF4-FFF2-40B4-BE49-F238E27FC236}">
                <a16:creationId xmlns:a16="http://schemas.microsoft.com/office/drawing/2014/main" id="{8E853ABD-84E7-4D9C-B366-B2260DBD8D72}"/>
              </a:ext>
            </a:extLst>
          </p:cNvPr>
          <p:cNvCxnSpPr>
            <a:cxnSpLocks/>
          </p:cNvCxnSpPr>
          <p:nvPr/>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0B6129F-099D-49BF-A2BB-2C77A08F0BE0}"/>
              </a:ext>
            </a:extLst>
          </p:cNvPr>
          <p:cNvSpPr/>
          <p:nvPr/>
        </p:nvSpPr>
        <p:spPr>
          <a:xfrm>
            <a:off x="3519610" y="20329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15" name="Title 1">
            <a:extLst>
              <a:ext uri="{FF2B5EF4-FFF2-40B4-BE49-F238E27FC236}">
                <a16:creationId xmlns:a16="http://schemas.microsoft.com/office/drawing/2014/main" id="{44BF5AA5-E2D6-4135-B5D1-C9034B9526B5}"/>
              </a:ext>
            </a:extLst>
          </p:cNvPr>
          <p:cNvSpPr txBox="1">
            <a:spLocks/>
          </p:cNvSpPr>
          <p:nvPr/>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16" name="Text Placeholder 25">
            <a:extLst>
              <a:ext uri="{FF2B5EF4-FFF2-40B4-BE49-F238E27FC236}">
                <a16:creationId xmlns:a16="http://schemas.microsoft.com/office/drawing/2014/main" id="{91699DCA-F15E-4160-A4E7-920E3A7CCF3E}"/>
              </a:ext>
            </a:extLst>
          </p:cNvPr>
          <p:cNvSpPr>
            <a:spLocks noGrp="1"/>
          </p:cNvSpPr>
          <p:nvPr>
            <p:ph type="body" sz="quarter" idx="13" hasCustomPrompt="1"/>
          </p:nvPr>
        </p:nvSpPr>
        <p:spPr>
          <a:xfrm>
            <a:off x="4078126" y="3946685"/>
            <a:ext cx="4503953" cy="365125"/>
          </a:xfrm>
        </p:spPr>
        <p:txBody>
          <a:bodyPr>
            <a:normAutofit/>
          </a:bodyPr>
          <a:lstStyle>
            <a:lvl1pPr marL="0" indent="0">
              <a:buNone/>
              <a:defRPr sz="1600"/>
            </a:lvl1pPr>
          </a:lstStyle>
          <a:p>
            <a:pPr lvl="0"/>
            <a:r>
              <a:rPr lang="en-US" dirty="0"/>
              <a:t>Text here</a:t>
            </a:r>
          </a:p>
        </p:txBody>
      </p:sp>
      <p:sp>
        <p:nvSpPr>
          <p:cNvPr id="17" name="Text Placeholder 25">
            <a:extLst>
              <a:ext uri="{FF2B5EF4-FFF2-40B4-BE49-F238E27FC236}">
                <a16:creationId xmlns:a16="http://schemas.microsoft.com/office/drawing/2014/main" id="{8300C883-95E5-4D7F-B003-280D9F56BBE9}"/>
              </a:ext>
            </a:extLst>
          </p:cNvPr>
          <p:cNvSpPr>
            <a:spLocks noGrp="1"/>
          </p:cNvSpPr>
          <p:nvPr>
            <p:ph type="body" sz="quarter" idx="14" hasCustomPrompt="1"/>
          </p:nvPr>
        </p:nvSpPr>
        <p:spPr>
          <a:xfrm>
            <a:off x="4078126" y="2953475"/>
            <a:ext cx="4503953" cy="365125"/>
          </a:xfrm>
        </p:spPr>
        <p:txBody>
          <a:bodyPr>
            <a:normAutofit/>
          </a:bodyPr>
          <a:lstStyle>
            <a:lvl1pPr marL="0" indent="0">
              <a:buNone/>
              <a:defRPr sz="1600"/>
            </a:lvl1pPr>
          </a:lstStyle>
          <a:p>
            <a:pPr lvl="0"/>
            <a:r>
              <a:rPr lang="en-US" dirty="0"/>
              <a:t>Text here</a:t>
            </a:r>
          </a:p>
        </p:txBody>
      </p:sp>
      <p:sp>
        <p:nvSpPr>
          <p:cNvPr id="18" name="Text Placeholder 25">
            <a:extLst>
              <a:ext uri="{FF2B5EF4-FFF2-40B4-BE49-F238E27FC236}">
                <a16:creationId xmlns:a16="http://schemas.microsoft.com/office/drawing/2014/main" id="{534A67A5-8DBD-4BD8-AF31-2F5DBF577BD1}"/>
              </a:ext>
            </a:extLst>
          </p:cNvPr>
          <p:cNvSpPr>
            <a:spLocks noGrp="1"/>
          </p:cNvSpPr>
          <p:nvPr>
            <p:ph type="body" sz="quarter" idx="15" hasCustomPrompt="1"/>
          </p:nvPr>
        </p:nvSpPr>
        <p:spPr>
          <a:xfrm>
            <a:off x="4078126" y="2032993"/>
            <a:ext cx="4503953" cy="365125"/>
          </a:xfrm>
        </p:spPr>
        <p:txBody>
          <a:bodyPr>
            <a:normAutofit/>
          </a:bodyPr>
          <a:lstStyle>
            <a:lvl1pPr marL="0" indent="0">
              <a:buNone/>
              <a:defRPr sz="1600"/>
            </a:lvl1pPr>
          </a:lstStyle>
          <a:p>
            <a:pPr lvl="0"/>
            <a:r>
              <a:rPr lang="en-US" dirty="0"/>
              <a:t>Text here</a:t>
            </a:r>
          </a:p>
        </p:txBody>
      </p:sp>
      <p:cxnSp>
        <p:nvCxnSpPr>
          <p:cNvPr id="20" name="Straight Connector 19">
            <a:extLst>
              <a:ext uri="{FF2B5EF4-FFF2-40B4-BE49-F238E27FC236}">
                <a16:creationId xmlns:a16="http://schemas.microsoft.com/office/drawing/2014/main" id="{1BE01009-980A-4B9F-89DF-E797140E1766}"/>
              </a:ext>
            </a:extLst>
          </p:cNvPr>
          <p:cNvCxnSpPr>
            <a:cxnSpLocks/>
          </p:cNvCxnSpPr>
          <p:nvPr userDrawn="1"/>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6C8E3FF-5795-460F-9DE8-CD5276E961F1}"/>
              </a:ext>
            </a:extLst>
          </p:cNvPr>
          <p:cNvSpPr/>
          <p:nvPr userDrawn="1"/>
        </p:nvSpPr>
        <p:spPr>
          <a:xfrm>
            <a:off x="3519596" y="2971410"/>
            <a:ext cx="287546" cy="269823"/>
          </a:xfrm>
          <a:prstGeom prst="ellipse">
            <a:avLst/>
          </a:prstGeom>
          <a:solidFill>
            <a:schemeClr val="bg1"/>
          </a:solidFill>
          <a:ln w="222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2</a:t>
            </a:r>
          </a:p>
        </p:txBody>
      </p:sp>
      <p:sp>
        <p:nvSpPr>
          <p:cNvPr id="22" name="Oval 21">
            <a:extLst>
              <a:ext uri="{FF2B5EF4-FFF2-40B4-BE49-F238E27FC236}">
                <a16:creationId xmlns:a16="http://schemas.microsoft.com/office/drawing/2014/main" id="{ED5D3538-13C3-4DB8-8C5E-03A74610A8AF}"/>
              </a:ext>
            </a:extLst>
          </p:cNvPr>
          <p:cNvSpPr/>
          <p:nvPr userDrawn="1"/>
        </p:nvSpPr>
        <p:spPr>
          <a:xfrm>
            <a:off x="3519610" y="20329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23" name="Oval 22">
            <a:extLst>
              <a:ext uri="{FF2B5EF4-FFF2-40B4-BE49-F238E27FC236}">
                <a16:creationId xmlns:a16="http://schemas.microsoft.com/office/drawing/2014/main" id="{FFE36CC2-155E-408A-891F-913266714E9B}"/>
              </a:ext>
            </a:extLst>
          </p:cNvPr>
          <p:cNvSpPr/>
          <p:nvPr userDrawn="1"/>
        </p:nvSpPr>
        <p:spPr>
          <a:xfrm>
            <a:off x="3519596" y="4026967"/>
            <a:ext cx="287546" cy="269823"/>
          </a:xfrm>
          <a:prstGeom prst="ellipse">
            <a:avLst/>
          </a:prstGeom>
          <a:solidFill>
            <a:schemeClr val="bg1"/>
          </a:solidFill>
          <a:ln w="222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3</a:t>
            </a:r>
          </a:p>
        </p:txBody>
      </p:sp>
      <p:sp>
        <p:nvSpPr>
          <p:cNvPr id="25" name="Title 1">
            <a:extLst>
              <a:ext uri="{FF2B5EF4-FFF2-40B4-BE49-F238E27FC236}">
                <a16:creationId xmlns:a16="http://schemas.microsoft.com/office/drawing/2014/main" id="{B9885C89-7A2B-4813-B0D8-95C9B2F1B205}"/>
              </a:ext>
            </a:extLst>
          </p:cNvPr>
          <p:cNvSpPr txBox="1">
            <a:spLocks/>
          </p:cNvSpPr>
          <p:nvPr userDrawn="1"/>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Tree>
    <p:extLst>
      <p:ext uri="{BB962C8B-B14F-4D97-AF65-F5344CB8AC3E}">
        <p14:creationId xmlns:p14="http://schemas.microsoft.com/office/powerpoint/2010/main" val="2328660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line (4)">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0793885-F15B-4A41-86D9-D40761DB3B8C}"/>
              </a:ext>
            </a:extLst>
          </p:cNvPr>
          <p:cNvSpPr>
            <a:spLocks noGrp="1"/>
          </p:cNvSpPr>
          <p:nvPr>
            <p:ph type="dt" sz="half" idx="10"/>
          </p:nvPr>
        </p:nvSpPr>
        <p:spPr/>
        <p:txBody>
          <a:bodyPr/>
          <a:lstStyle/>
          <a:p>
            <a:fld id="{224D1536-3C15-44F5-9D5C-8491AAC72ADE}" type="datetimeFigureOut">
              <a:rPr lang="en-US" smtClean="0"/>
              <a:t>6/26/2023</a:t>
            </a:fld>
            <a:endParaRPr lang="en-US"/>
          </a:p>
        </p:txBody>
      </p:sp>
      <p:sp>
        <p:nvSpPr>
          <p:cNvPr id="4" name="Footer Placeholder 3">
            <a:extLst>
              <a:ext uri="{FF2B5EF4-FFF2-40B4-BE49-F238E27FC236}">
                <a16:creationId xmlns:a16="http://schemas.microsoft.com/office/drawing/2014/main" id="{8872024E-6CED-46A8-BAAE-4C5FAD8E9B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C64BEC-46EB-46D4-B606-0AC60762A7EA}"/>
              </a:ext>
            </a:extLst>
          </p:cNvPr>
          <p:cNvSpPr>
            <a:spLocks noGrp="1"/>
          </p:cNvSpPr>
          <p:nvPr>
            <p:ph type="sldNum" sz="quarter" idx="12"/>
          </p:nvPr>
        </p:nvSpPr>
        <p:spPr/>
        <p:txBody>
          <a:bodyPr/>
          <a:lstStyle/>
          <a:p>
            <a:fld id="{955663E1-FE38-4473-9888-31ACD107FFBB}" type="slidenum">
              <a:rPr lang="en-US" smtClean="0"/>
              <a:t>‹N°›</a:t>
            </a:fld>
            <a:endParaRPr lang="en-US"/>
          </a:p>
        </p:txBody>
      </p:sp>
      <p:cxnSp>
        <p:nvCxnSpPr>
          <p:cNvPr id="6" name="Straight Connector 5">
            <a:extLst>
              <a:ext uri="{FF2B5EF4-FFF2-40B4-BE49-F238E27FC236}">
                <a16:creationId xmlns:a16="http://schemas.microsoft.com/office/drawing/2014/main" id="{8E853ABD-84E7-4D9C-B366-B2260DBD8D72}"/>
              </a:ext>
            </a:extLst>
          </p:cNvPr>
          <p:cNvCxnSpPr>
            <a:cxnSpLocks/>
          </p:cNvCxnSpPr>
          <p:nvPr/>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0B6129F-099D-49BF-A2BB-2C77A08F0BE0}"/>
              </a:ext>
            </a:extLst>
          </p:cNvPr>
          <p:cNvSpPr/>
          <p:nvPr/>
        </p:nvSpPr>
        <p:spPr>
          <a:xfrm>
            <a:off x="3519610" y="20329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15" name="Title 1">
            <a:extLst>
              <a:ext uri="{FF2B5EF4-FFF2-40B4-BE49-F238E27FC236}">
                <a16:creationId xmlns:a16="http://schemas.microsoft.com/office/drawing/2014/main" id="{44BF5AA5-E2D6-4135-B5D1-C9034B9526B5}"/>
              </a:ext>
            </a:extLst>
          </p:cNvPr>
          <p:cNvSpPr txBox="1">
            <a:spLocks/>
          </p:cNvSpPr>
          <p:nvPr/>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16" name="Text Placeholder 25">
            <a:extLst>
              <a:ext uri="{FF2B5EF4-FFF2-40B4-BE49-F238E27FC236}">
                <a16:creationId xmlns:a16="http://schemas.microsoft.com/office/drawing/2014/main" id="{91699DCA-F15E-4160-A4E7-920E3A7CCF3E}"/>
              </a:ext>
            </a:extLst>
          </p:cNvPr>
          <p:cNvSpPr>
            <a:spLocks noGrp="1"/>
          </p:cNvSpPr>
          <p:nvPr>
            <p:ph type="body" sz="quarter" idx="13" hasCustomPrompt="1"/>
          </p:nvPr>
        </p:nvSpPr>
        <p:spPr>
          <a:xfrm>
            <a:off x="4078126" y="3618507"/>
            <a:ext cx="4503953" cy="365125"/>
          </a:xfrm>
        </p:spPr>
        <p:txBody>
          <a:bodyPr>
            <a:normAutofit/>
          </a:bodyPr>
          <a:lstStyle>
            <a:lvl1pPr marL="0" indent="0">
              <a:buNone/>
              <a:defRPr sz="1600"/>
            </a:lvl1pPr>
          </a:lstStyle>
          <a:p>
            <a:pPr lvl="0"/>
            <a:r>
              <a:rPr lang="en-US" dirty="0"/>
              <a:t>Text here</a:t>
            </a:r>
          </a:p>
        </p:txBody>
      </p:sp>
      <p:sp>
        <p:nvSpPr>
          <p:cNvPr id="17" name="Text Placeholder 25">
            <a:extLst>
              <a:ext uri="{FF2B5EF4-FFF2-40B4-BE49-F238E27FC236}">
                <a16:creationId xmlns:a16="http://schemas.microsoft.com/office/drawing/2014/main" id="{8300C883-95E5-4D7F-B003-280D9F56BBE9}"/>
              </a:ext>
            </a:extLst>
          </p:cNvPr>
          <p:cNvSpPr>
            <a:spLocks noGrp="1"/>
          </p:cNvSpPr>
          <p:nvPr>
            <p:ph type="body" sz="quarter" idx="14" hasCustomPrompt="1"/>
          </p:nvPr>
        </p:nvSpPr>
        <p:spPr>
          <a:xfrm>
            <a:off x="4078126" y="2825750"/>
            <a:ext cx="4503953" cy="365125"/>
          </a:xfrm>
        </p:spPr>
        <p:txBody>
          <a:bodyPr>
            <a:normAutofit/>
          </a:bodyPr>
          <a:lstStyle>
            <a:lvl1pPr marL="0" indent="0">
              <a:buNone/>
              <a:defRPr sz="1600"/>
            </a:lvl1pPr>
          </a:lstStyle>
          <a:p>
            <a:pPr lvl="0"/>
            <a:r>
              <a:rPr lang="en-US" dirty="0"/>
              <a:t>Text here</a:t>
            </a:r>
          </a:p>
        </p:txBody>
      </p:sp>
      <p:sp>
        <p:nvSpPr>
          <p:cNvPr id="18" name="Text Placeholder 25">
            <a:extLst>
              <a:ext uri="{FF2B5EF4-FFF2-40B4-BE49-F238E27FC236}">
                <a16:creationId xmlns:a16="http://schemas.microsoft.com/office/drawing/2014/main" id="{534A67A5-8DBD-4BD8-AF31-2F5DBF577BD1}"/>
              </a:ext>
            </a:extLst>
          </p:cNvPr>
          <p:cNvSpPr>
            <a:spLocks noGrp="1"/>
          </p:cNvSpPr>
          <p:nvPr>
            <p:ph type="body" sz="quarter" idx="15" hasCustomPrompt="1"/>
          </p:nvPr>
        </p:nvSpPr>
        <p:spPr>
          <a:xfrm>
            <a:off x="4078126" y="2032993"/>
            <a:ext cx="4503953" cy="365125"/>
          </a:xfrm>
        </p:spPr>
        <p:txBody>
          <a:bodyPr>
            <a:normAutofit/>
          </a:bodyPr>
          <a:lstStyle>
            <a:lvl1pPr marL="0" indent="0">
              <a:buNone/>
              <a:defRPr sz="1600"/>
            </a:lvl1pPr>
          </a:lstStyle>
          <a:p>
            <a:pPr lvl="0"/>
            <a:r>
              <a:rPr lang="en-US" dirty="0"/>
              <a:t>Text here</a:t>
            </a:r>
          </a:p>
        </p:txBody>
      </p:sp>
      <p:sp>
        <p:nvSpPr>
          <p:cNvPr id="19" name="Text Placeholder 25">
            <a:extLst>
              <a:ext uri="{FF2B5EF4-FFF2-40B4-BE49-F238E27FC236}">
                <a16:creationId xmlns:a16="http://schemas.microsoft.com/office/drawing/2014/main" id="{4F41CB77-B811-463E-92A3-BC4D508D6C32}"/>
              </a:ext>
            </a:extLst>
          </p:cNvPr>
          <p:cNvSpPr>
            <a:spLocks noGrp="1"/>
          </p:cNvSpPr>
          <p:nvPr>
            <p:ph type="body" sz="quarter" idx="16" hasCustomPrompt="1"/>
          </p:nvPr>
        </p:nvSpPr>
        <p:spPr>
          <a:xfrm>
            <a:off x="4078126" y="4411265"/>
            <a:ext cx="4503953" cy="365125"/>
          </a:xfrm>
        </p:spPr>
        <p:txBody>
          <a:bodyPr>
            <a:normAutofit/>
          </a:bodyPr>
          <a:lstStyle>
            <a:lvl1pPr marL="0" indent="0">
              <a:buNone/>
              <a:defRPr sz="1600"/>
            </a:lvl1pPr>
          </a:lstStyle>
          <a:p>
            <a:pPr lvl="0"/>
            <a:r>
              <a:rPr lang="en-US" dirty="0"/>
              <a:t>Text here</a:t>
            </a:r>
          </a:p>
        </p:txBody>
      </p:sp>
      <p:cxnSp>
        <p:nvCxnSpPr>
          <p:cNvPr id="20" name="Straight Connector 19">
            <a:extLst>
              <a:ext uri="{FF2B5EF4-FFF2-40B4-BE49-F238E27FC236}">
                <a16:creationId xmlns:a16="http://schemas.microsoft.com/office/drawing/2014/main" id="{1BE01009-980A-4B9F-89DF-E797140E1766}"/>
              </a:ext>
            </a:extLst>
          </p:cNvPr>
          <p:cNvCxnSpPr>
            <a:cxnSpLocks/>
          </p:cNvCxnSpPr>
          <p:nvPr userDrawn="1"/>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6C8E3FF-5795-460F-9DE8-CD5276E961F1}"/>
              </a:ext>
            </a:extLst>
          </p:cNvPr>
          <p:cNvSpPr/>
          <p:nvPr userDrawn="1"/>
        </p:nvSpPr>
        <p:spPr>
          <a:xfrm>
            <a:off x="3519596" y="2851712"/>
            <a:ext cx="287546" cy="269823"/>
          </a:xfrm>
          <a:prstGeom prst="ellipse">
            <a:avLst/>
          </a:prstGeom>
          <a:solidFill>
            <a:schemeClr val="bg1"/>
          </a:solidFill>
          <a:ln w="222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2</a:t>
            </a:r>
          </a:p>
        </p:txBody>
      </p:sp>
      <p:sp>
        <p:nvSpPr>
          <p:cNvPr id="22" name="Oval 21">
            <a:extLst>
              <a:ext uri="{FF2B5EF4-FFF2-40B4-BE49-F238E27FC236}">
                <a16:creationId xmlns:a16="http://schemas.microsoft.com/office/drawing/2014/main" id="{ED5D3538-13C3-4DB8-8C5E-03A74610A8AF}"/>
              </a:ext>
            </a:extLst>
          </p:cNvPr>
          <p:cNvSpPr/>
          <p:nvPr userDrawn="1"/>
        </p:nvSpPr>
        <p:spPr>
          <a:xfrm>
            <a:off x="3519610" y="20329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23" name="Oval 22">
            <a:extLst>
              <a:ext uri="{FF2B5EF4-FFF2-40B4-BE49-F238E27FC236}">
                <a16:creationId xmlns:a16="http://schemas.microsoft.com/office/drawing/2014/main" id="{FFE36CC2-155E-408A-891F-913266714E9B}"/>
              </a:ext>
            </a:extLst>
          </p:cNvPr>
          <p:cNvSpPr/>
          <p:nvPr userDrawn="1"/>
        </p:nvSpPr>
        <p:spPr>
          <a:xfrm>
            <a:off x="3519596" y="3618507"/>
            <a:ext cx="287546" cy="269823"/>
          </a:xfrm>
          <a:prstGeom prst="ellipse">
            <a:avLst/>
          </a:prstGeom>
          <a:solidFill>
            <a:schemeClr val="bg1"/>
          </a:solidFill>
          <a:ln w="222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3</a:t>
            </a:r>
          </a:p>
        </p:txBody>
      </p:sp>
      <p:sp>
        <p:nvSpPr>
          <p:cNvPr id="24" name="Oval 23">
            <a:extLst>
              <a:ext uri="{FF2B5EF4-FFF2-40B4-BE49-F238E27FC236}">
                <a16:creationId xmlns:a16="http://schemas.microsoft.com/office/drawing/2014/main" id="{705C5945-2809-413C-A0DE-F32B11D2CC08}"/>
              </a:ext>
            </a:extLst>
          </p:cNvPr>
          <p:cNvSpPr/>
          <p:nvPr userDrawn="1"/>
        </p:nvSpPr>
        <p:spPr>
          <a:xfrm>
            <a:off x="3519596" y="4402206"/>
            <a:ext cx="287546" cy="269999"/>
          </a:xfrm>
          <a:prstGeom prst="ellipse">
            <a:avLst/>
          </a:prstGeom>
          <a:solidFill>
            <a:schemeClr val="bg1"/>
          </a:solidFill>
          <a:ln w="222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4</a:t>
            </a:r>
          </a:p>
        </p:txBody>
      </p:sp>
      <p:sp>
        <p:nvSpPr>
          <p:cNvPr id="25" name="Title 1">
            <a:extLst>
              <a:ext uri="{FF2B5EF4-FFF2-40B4-BE49-F238E27FC236}">
                <a16:creationId xmlns:a16="http://schemas.microsoft.com/office/drawing/2014/main" id="{B9885C89-7A2B-4813-B0D8-95C9B2F1B205}"/>
              </a:ext>
            </a:extLst>
          </p:cNvPr>
          <p:cNvSpPr txBox="1">
            <a:spLocks/>
          </p:cNvSpPr>
          <p:nvPr userDrawn="1"/>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Tree>
    <p:extLst>
      <p:ext uri="{BB962C8B-B14F-4D97-AF65-F5344CB8AC3E}">
        <p14:creationId xmlns:p14="http://schemas.microsoft.com/office/powerpoint/2010/main" val="3536055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line (5)">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E853ABD-84E7-4D9C-B366-B2260DBD8D72}"/>
              </a:ext>
            </a:extLst>
          </p:cNvPr>
          <p:cNvCxnSpPr>
            <a:cxnSpLocks/>
          </p:cNvCxnSpPr>
          <p:nvPr/>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0B6129F-099D-49BF-A2BB-2C77A08F0BE0}"/>
              </a:ext>
            </a:extLst>
          </p:cNvPr>
          <p:cNvSpPr/>
          <p:nvPr/>
        </p:nvSpPr>
        <p:spPr>
          <a:xfrm>
            <a:off x="3488971" y="16118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15" name="Title 1">
            <a:extLst>
              <a:ext uri="{FF2B5EF4-FFF2-40B4-BE49-F238E27FC236}">
                <a16:creationId xmlns:a16="http://schemas.microsoft.com/office/drawing/2014/main" id="{44BF5AA5-E2D6-4135-B5D1-C9034B9526B5}"/>
              </a:ext>
            </a:extLst>
          </p:cNvPr>
          <p:cNvSpPr txBox="1">
            <a:spLocks/>
          </p:cNvSpPr>
          <p:nvPr/>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26" name="Text Placeholder 25">
            <a:extLst>
              <a:ext uri="{FF2B5EF4-FFF2-40B4-BE49-F238E27FC236}">
                <a16:creationId xmlns:a16="http://schemas.microsoft.com/office/drawing/2014/main" id="{2400D85A-DBEA-40F0-BC45-B80BD452B441}"/>
              </a:ext>
            </a:extLst>
          </p:cNvPr>
          <p:cNvSpPr>
            <a:spLocks noGrp="1"/>
          </p:cNvSpPr>
          <p:nvPr>
            <p:ph type="body" sz="quarter" idx="13" hasCustomPrompt="1"/>
          </p:nvPr>
        </p:nvSpPr>
        <p:spPr>
          <a:xfrm>
            <a:off x="4038595" y="3164931"/>
            <a:ext cx="4503953" cy="365125"/>
          </a:xfrm>
        </p:spPr>
        <p:txBody>
          <a:bodyPr>
            <a:normAutofit/>
          </a:bodyPr>
          <a:lstStyle>
            <a:lvl1pPr marL="0" indent="0">
              <a:buNone/>
              <a:defRPr sz="1600"/>
            </a:lvl1pPr>
          </a:lstStyle>
          <a:p>
            <a:pPr lvl="0"/>
            <a:r>
              <a:rPr lang="en-US" dirty="0"/>
              <a:t>Text here</a:t>
            </a:r>
          </a:p>
        </p:txBody>
      </p:sp>
      <p:sp>
        <p:nvSpPr>
          <p:cNvPr id="27" name="Text Placeholder 25">
            <a:extLst>
              <a:ext uri="{FF2B5EF4-FFF2-40B4-BE49-F238E27FC236}">
                <a16:creationId xmlns:a16="http://schemas.microsoft.com/office/drawing/2014/main" id="{D4AB6D42-1937-4AF9-9C04-EC86DA0144BF}"/>
              </a:ext>
            </a:extLst>
          </p:cNvPr>
          <p:cNvSpPr>
            <a:spLocks noGrp="1"/>
          </p:cNvSpPr>
          <p:nvPr>
            <p:ph type="body" sz="quarter" idx="14" hasCustomPrompt="1"/>
          </p:nvPr>
        </p:nvSpPr>
        <p:spPr>
          <a:xfrm>
            <a:off x="4038595" y="2394336"/>
            <a:ext cx="4503953" cy="365125"/>
          </a:xfrm>
        </p:spPr>
        <p:txBody>
          <a:bodyPr>
            <a:normAutofit/>
          </a:bodyPr>
          <a:lstStyle>
            <a:lvl1pPr marL="0" indent="0">
              <a:buNone/>
              <a:defRPr sz="1600"/>
            </a:lvl1pPr>
          </a:lstStyle>
          <a:p>
            <a:pPr lvl="0"/>
            <a:r>
              <a:rPr lang="en-US" dirty="0"/>
              <a:t>Text here</a:t>
            </a:r>
          </a:p>
        </p:txBody>
      </p:sp>
      <p:sp>
        <p:nvSpPr>
          <p:cNvPr id="28" name="Text Placeholder 25">
            <a:extLst>
              <a:ext uri="{FF2B5EF4-FFF2-40B4-BE49-F238E27FC236}">
                <a16:creationId xmlns:a16="http://schemas.microsoft.com/office/drawing/2014/main" id="{2687AB48-4765-4266-A52C-4DEAA0D15B20}"/>
              </a:ext>
            </a:extLst>
          </p:cNvPr>
          <p:cNvSpPr>
            <a:spLocks noGrp="1"/>
          </p:cNvSpPr>
          <p:nvPr>
            <p:ph type="body" sz="quarter" idx="15" hasCustomPrompt="1"/>
          </p:nvPr>
        </p:nvSpPr>
        <p:spPr>
          <a:xfrm>
            <a:off x="4038595" y="1623741"/>
            <a:ext cx="4503953" cy="365125"/>
          </a:xfrm>
        </p:spPr>
        <p:txBody>
          <a:bodyPr>
            <a:normAutofit/>
          </a:bodyPr>
          <a:lstStyle>
            <a:lvl1pPr marL="0" indent="0">
              <a:buNone/>
              <a:defRPr sz="1600"/>
            </a:lvl1pPr>
          </a:lstStyle>
          <a:p>
            <a:pPr lvl="0"/>
            <a:r>
              <a:rPr lang="en-US" dirty="0"/>
              <a:t>Text here</a:t>
            </a:r>
          </a:p>
        </p:txBody>
      </p:sp>
      <p:sp>
        <p:nvSpPr>
          <p:cNvPr id="29" name="Text Placeholder 25">
            <a:extLst>
              <a:ext uri="{FF2B5EF4-FFF2-40B4-BE49-F238E27FC236}">
                <a16:creationId xmlns:a16="http://schemas.microsoft.com/office/drawing/2014/main" id="{59C16443-C391-41A2-B179-D286C473DB15}"/>
              </a:ext>
            </a:extLst>
          </p:cNvPr>
          <p:cNvSpPr>
            <a:spLocks noGrp="1"/>
          </p:cNvSpPr>
          <p:nvPr>
            <p:ph type="body" sz="quarter" idx="16" hasCustomPrompt="1"/>
          </p:nvPr>
        </p:nvSpPr>
        <p:spPr>
          <a:xfrm>
            <a:off x="4038595" y="3935526"/>
            <a:ext cx="4503953" cy="365125"/>
          </a:xfrm>
        </p:spPr>
        <p:txBody>
          <a:bodyPr>
            <a:normAutofit/>
          </a:bodyPr>
          <a:lstStyle>
            <a:lvl1pPr marL="0" indent="0">
              <a:buNone/>
              <a:defRPr sz="1600"/>
            </a:lvl1pPr>
          </a:lstStyle>
          <a:p>
            <a:pPr lvl="0"/>
            <a:r>
              <a:rPr lang="en-US" dirty="0"/>
              <a:t>Text here</a:t>
            </a:r>
          </a:p>
        </p:txBody>
      </p:sp>
      <p:sp>
        <p:nvSpPr>
          <p:cNvPr id="30" name="Text Placeholder 25">
            <a:extLst>
              <a:ext uri="{FF2B5EF4-FFF2-40B4-BE49-F238E27FC236}">
                <a16:creationId xmlns:a16="http://schemas.microsoft.com/office/drawing/2014/main" id="{A5BC22F0-F366-48DB-ADEA-846B234917DA}"/>
              </a:ext>
            </a:extLst>
          </p:cNvPr>
          <p:cNvSpPr>
            <a:spLocks noGrp="1"/>
          </p:cNvSpPr>
          <p:nvPr>
            <p:ph type="body" sz="quarter" idx="17" hasCustomPrompt="1"/>
          </p:nvPr>
        </p:nvSpPr>
        <p:spPr>
          <a:xfrm>
            <a:off x="4038595" y="4706120"/>
            <a:ext cx="4503953" cy="365125"/>
          </a:xfrm>
        </p:spPr>
        <p:txBody>
          <a:bodyPr>
            <a:normAutofit/>
          </a:bodyPr>
          <a:lstStyle>
            <a:lvl1pPr marL="0" indent="0">
              <a:buNone/>
              <a:defRPr sz="1600"/>
            </a:lvl1pPr>
          </a:lstStyle>
          <a:p>
            <a:pPr lvl="0"/>
            <a:r>
              <a:rPr lang="en-US" dirty="0"/>
              <a:t>Text here</a:t>
            </a:r>
          </a:p>
        </p:txBody>
      </p:sp>
      <p:cxnSp>
        <p:nvCxnSpPr>
          <p:cNvPr id="14" name="Straight Connector 13">
            <a:extLst>
              <a:ext uri="{FF2B5EF4-FFF2-40B4-BE49-F238E27FC236}">
                <a16:creationId xmlns:a16="http://schemas.microsoft.com/office/drawing/2014/main" id="{5C23C2A0-942B-453F-99AC-84A33E6730B1}"/>
              </a:ext>
            </a:extLst>
          </p:cNvPr>
          <p:cNvCxnSpPr>
            <a:cxnSpLocks/>
          </p:cNvCxnSpPr>
          <p:nvPr userDrawn="1"/>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9B1CF0AC-E154-4C5B-913C-16B854ADB5AE}"/>
              </a:ext>
            </a:extLst>
          </p:cNvPr>
          <p:cNvSpPr/>
          <p:nvPr userDrawn="1"/>
        </p:nvSpPr>
        <p:spPr>
          <a:xfrm>
            <a:off x="3488957" y="2389393"/>
            <a:ext cx="287546" cy="269823"/>
          </a:xfrm>
          <a:prstGeom prst="ellipse">
            <a:avLst/>
          </a:prstGeom>
          <a:solidFill>
            <a:schemeClr val="bg1"/>
          </a:solidFill>
          <a:ln w="222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2</a:t>
            </a:r>
          </a:p>
        </p:txBody>
      </p:sp>
      <p:sp>
        <p:nvSpPr>
          <p:cNvPr id="18" name="Oval 17">
            <a:extLst>
              <a:ext uri="{FF2B5EF4-FFF2-40B4-BE49-F238E27FC236}">
                <a16:creationId xmlns:a16="http://schemas.microsoft.com/office/drawing/2014/main" id="{E8E226E2-95BB-48AD-B835-C37D06E7D127}"/>
              </a:ext>
            </a:extLst>
          </p:cNvPr>
          <p:cNvSpPr/>
          <p:nvPr userDrawn="1"/>
        </p:nvSpPr>
        <p:spPr>
          <a:xfrm>
            <a:off x="3488971" y="16118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19" name="Oval 18">
            <a:extLst>
              <a:ext uri="{FF2B5EF4-FFF2-40B4-BE49-F238E27FC236}">
                <a16:creationId xmlns:a16="http://schemas.microsoft.com/office/drawing/2014/main" id="{2B72322E-F5D0-4AD3-9D0E-B9F8E8D227A8}"/>
              </a:ext>
            </a:extLst>
          </p:cNvPr>
          <p:cNvSpPr/>
          <p:nvPr userDrawn="1"/>
        </p:nvSpPr>
        <p:spPr>
          <a:xfrm>
            <a:off x="3488957" y="3164931"/>
            <a:ext cx="287546" cy="269823"/>
          </a:xfrm>
          <a:prstGeom prst="ellipse">
            <a:avLst/>
          </a:prstGeom>
          <a:solidFill>
            <a:schemeClr val="bg1"/>
          </a:solidFill>
          <a:ln w="222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3</a:t>
            </a:r>
          </a:p>
        </p:txBody>
      </p:sp>
      <p:sp>
        <p:nvSpPr>
          <p:cNvPr id="20" name="Oval 19">
            <a:extLst>
              <a:ext uri="{FF2B5EF4-FFF2-40B4-BE49-F238E27FC236}">
                <a16:creationId xmlns:a16="http://schemas.microsoft.com/office/drawing/2014/main" id="{5A053393-D2AC-491A-93B9-2BA10D45FC5C}"/>
              </a:ext>
            </a:extLst>
          </p:cNvPr>
          <p:cNvSpPr/>
          <p:nvPr userDrawn="1"/>
        </p:nvSpPr>
        <p:spPr>
          <a:xfrm>
            <a:off x="3488957" y="3935526"/>
            <a:ext cx="287546" cy="269999"/>
          </a:xfrm>
          <a:prstGeom prst="ellipse">
            <a:avLst/>
          </a:prstGeom>
          <a:solidFill>
            <a:schemeClr val="bg1"/>
          </a:solidFill>
          <a:ln w="222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4</a:t>
            </a:r>
          </a:p>
        </p:txBody>
      </p:sp>
      <p:sp>
        <p:nvSpPr>
          <p:cNvPr id="21" name="Title 1">
            <a:extLst>
              <a:ext uri="{FF2B5EF4-FFF2-40B4-BE49-F238E27FC236}">
                <a16:creationId xmlns:a16="http://schemas.microsoft.com/office/drawing/2014/main" id="{45EAB993-D7E2-482A-BAB1-85D1B2C63D2D}"/>
              </a:ext>
            </a:extLst>
          </p:cNvPr>
          <p:cNvSpPr txBox="1">
            <a:spLocks/>
          </p:cNvSpPr>
          <p:nvPr userDrawn="1"/>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22" name="Oval 21">
            <a:extLst>
              <a:ext uri="{FF2B5EF4-FFF2-40B4-BE49-F238E27FC236}">
                <a16:creationId xmlns:a16="http://schemas.microsoft.com/office/drawing/2014/main" id="{972549D7-9BD5-4375-80BA-A3A21371E0E5}"/>
              </a:ext>
            </a:extLst>
          </p:cNvPr>
          <p:cNvSpPr/>
          <p:nvPr userDrawn="1"/>
        </p:nvSpPr>
        <p:spPr>
          <a:xfrm>
            <a:off x="3488957" y="4706120"/>
            <a:ext cx="287546" cy="269999"/>
          </a:xfrm>
          <a:prstGeom prst="ellipse">
            <a:avLst/>
          </a:prstGeom>
          <a:solidFill>
            <a:schemeClr val="bg1"/>
          </a:solidFill>
          <a:ln w="2222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2"/>
                </a:solidFill>
                <a:latin typeface="+mj-lt"/>
              </a:rPr>
              <a:t>5</a:t>
            </a:r>
          </a:p>
        </p:txBody>
      </p:sp>
    </p:spTree>
    <p:extLst>
      <p:ext uri="{BB962C8B-B14F-4D97-AF65-F5344CB8AC3E}">
        <p14:creationId xmlns:p14="http://schemas.microsoft.com/office/powerpoint/2010/main" val="1257512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utline (6)">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E853ABD-84E7-4D9C-B366-B2260DBD8D72}"/>
              </a:ext>
            </a:extLst>
          </p:cNvPr>
          <p:cNvCxnSpPr>
            <a:cxnSpLocks/>
          </p:cNvCxnSpPr>
          <p:nvPr/>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0B6129F-099D-49BF-A2BB-2C77A08F0BE0}"/>
              </a:ext>
            </a:extLst>
          </p:cNvPr>
          <p:cNvSpPr/>
          <p:nvPr/>
        </p:nvSpPr>
        <p:spPr>
          <a:xfrm>
            <a:off x="3519610" y="1335164"/>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15" name="Title 1">
            <a:extLst>
              <a:ext uri="{FF2B5EF4-FFF2-40B4-BE49-F238E27FC236}">
                <a16:creationId xmlns:a16="http://schemas.microsoft.com/office/drawing/2014/main" id="{44BF5AA5-E2D6-4135-B5D1-C9034B9526B5}"/>
              </a:ext>
            </a:extLst>
          </p:cNvPr>
          <p:cNvSpPr txBox="1">
            <a:spLocks/>
          </p:cNvSpPr>
          <p:nvPr/>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19" name="Text Placeholder 25">
            <a:extLst>
              <a:ext uri="{FF2B5EF4-FFF2-40B4-BE49-F238E27FC236}">
                <a16:creationId xmlns:a16="http://schemas.microsoft.com/office/drawing/2014/main" id="{E7948EDC-0ADC-4347-86D3-9B2ED1311E21}"/>
              </a:ext>
            </a:extLst>
          </p:cNvPr>
          <p:cNvSpPr>
            <a:spLocks noGrp="1"/>
          </p:cNvSpPr>
          <p:nvPr>
            <p:ph type="body" sz="quarter" idx="13" hasCustomPrompt="1"/>
          </p:nvPr>
        </p:nvSpPr>
        <p:spPr>
          <a:xfrm>
            <a:off x="4074647" y="2886098"/>
            <a:ext cx="4503953" cy="365125"/>
          </a:xfrm>
        </p:spPr>
        <p:txBody>
          <a:bodyPr>
            <a:normAutofit/>
          </a:bodyPr>
          <a:lstStyle>
            <a:lvl1pPr marL="0" indent="0">
              <a:buNone/>
              <a:defRPr sz="1600"/>
            </a:lvl1pPr>
          </a:lstStyle>
          <a:p>
            <a:pPr lvl="0"/>
            <a:r>
              <a:rPr lang="en-US" dirty="0"/>
              <a:t>Text here</a:t>
            </a:r>
          </a:p>
        </p:txBody>
      </p:sp>
      <p:sp>
        <p:nvSpPr>
          <p:cNvPr id="20" name="Text Placeholder 25">
            <a:extLst>
              <a:ext uri="{FF2B5EF4-FFF2-40B4-BE49-F238E27FC236}">
                <a16:creationId xmlns:a16="http://schemas.microsoft.com/office/drawing/2014/main" id="{B6A01446-30CC-46B6-939E-5DCE9AA949BC}"/>
              </a:ext>
            </a:extLst>
          </p:cNvPr>
          <p:cNvSpPr>
            <a:spLocks noGrp="1"/>
          </p:cNvSpPr>
          <p:nvPr>
            <p:ph type="body" sz="quarter" idx="14" hasCustomPrompt="1"/>
          </p:nvPr>
        </p:nvSpPr>
        <p:spPr>
          <a:xfrm>
            <a:off x="4074647" y="2110631"/>
            <a:ext cx="4503953" cy="365125"/>
          </a:xfrm>
        </p:spPr>
        <p:txBody>
          <a:bodyPr>
            <a:normAutofit/>
          </a:bodyPr>
          <a:lstStyle>
            <a:lvl1pPr marL="0" indent="0">
              <a:buNone/>
              <a:defRPr sz="1600"/>
            </a:lvl1pPr>
          </a:lstStyle>
          <a:p>
            <a:pPr lvl="0"/>
            <a:r>
              <a:rPr lang="en-US" dirty="0"/>
              <a:t>Text here</a:t>
            </a:r>
          </a:p>
        </p:txBody>
      </p:sp>
      <p:sp>
        <p:nvSpPr>
          <p:cNvPr id="21" name="Text Placeholder 25">
            <a:extLst>
              <a:ext uri="{FF2B5EF4-FFF2-40B4-BE49-F238E27FC236}">
                <a16:creationId xmlns:a16="http://schemas.microsoft.com/office/drawing/2014/main" id="{2ABDF4C8-996A-431D-9D47-AC04D8138618}"/>
              </a:ext>
            </a:extLst>
          </p:cNvPr>
          <p:cNvSpPr>
            <a:spLocks noGrp="1"/>
          </p:cNvSpPr>
          <p:nvPr>
            <p:ph type="body" sz="quarter" idx="15" hasCustomPrompt="1"/>
          </p:nvPr>
        </p:nvSpPr>
        <p:spPr>
          <a:xfrm>
            <a:off x="4074647" y="1335164"/>
            <a:ext cx="4503953" cy="365125"/>
          </a:xfrm>
        </p:spPr>
        <p:txBody>
          <a:bodyPr>
            <a:normAutofit/>
          </a:bodyPr>
          <a:lstStyle>
            <a:lvl1pPr marL="0" indent="0">
              <a:buNone/>
              <a:defRPr sz="1600"/>
            </a:lvl1pPr>
          </a:lstStyle>
          <a:p>
            <a:pPr lvl="0"/>
            <a:r>
              <a:rPr lang="en-US" dirty="0"/>
              <a:t>Text here</a:t>
            </a:r>
          </a:p>
        </p:txBody>
      </p:sp>
      <p:sp>
        <p:nvSpPr>
          <p:cNvPr id="22" name="Text Placeholder 25">
            <a:extLst>
              <a:ext uri="{FF2B5EF4-FFF2-40B4-BE49-F238E27FC236}">
                <a16:creationId xmlns:a16="http://schemas.microsoft.com/office/drawing/2014/main" id="{29724D56-46DB-487E-BC74-2F1E6D85A2D2}"/>
              </a:ext>
            </a:extLst>
          </p:cNvPr>
          <p:cNvSpPr>
            <a:spLocks noGrp="1"/>
          </p:cNvSpPr>
          <p:nvPr>
            <p:ph type="body" sz="quarter" idx="16" hasCustomPrompt="1"/>
          </p:nvPr>
        </p:nvSpPr>
        <p:spPr>
          <a:xfrm>
            <a:off x="4074647" y="3661565"/>
            <a:ext cx="4503953" cy="365125"/>
          </a:xfrm>
        </p:spPr>
        <p:txBody>
          <a:bodyPr>
            <a:normAutofit/>
          </a:bodyPr>
          <a:lstStyle>
            <a:lvl1pPr marL="0" indent="0">
              <a:buNone/>
              <a:defRPr sz="1600"/>
            </a:lvl1pPr>
          </a:lstStyle>
          <a:p>
            <a:pPr lvl="0"/>
            <a:r>
              <a:rPr lang="en-US" dirty="0"/>
              <a:t>Text here</a:t>
            </a:r>
          </a:p>
        </p:txBody>
      </p:sp>
      <p:sp>
        <p:nvSpPr>
          <p:cNvPr id="23" name="Text Placeholder 25">
            <a:extLst>
              <a:ext uri="{FF2B5EF4-FFF2-40B4-BE49-F238E27FC236}">
                <a16:creationId xmlns:a16="http://schemas.microsoft.com/office/drawing/2014/main" id="{03B6457C-AB70-4C03-9C16-C290A7EB112C}"/>
              </a:ext>
            </a:extLst>
          </p:cNvPr>
          <p:cNvSpPr>
            <a:spLocks noGrp="1"/>
          </p:cNvSpPr>
          <p:nvPr>
            <p:ph type="body" sz="quarter" idx="17" hasCustomPrompt="1"/>
          </p:nvPr>
        </p:nvSpPr>
        <p:spPr>
          <a:xfrm>
            <a:off x="4074647" y="4437032"/>
            <a:ext cx="4503953" cy="365125"/>
          </a:xfrm>
        </p:spPr>
        <p:txBody>
          <a:bodyPr>
            <a:normAutofit/>
          </a:bodyPr>
          <a:lstStyle>
            <a:lvl1pPr marL="0" indent="0">
              <a:buNone/>
              <a:defRPr sz="1600"/>
            </a:lvl1pPr>
          </a:lstStyle>
          <a:p>
            <a:pPr lvl="0"/>
            <a:r>
              <a:rPr lang="en-US" dirty="0"/>
              <a:t>Text here</a:t>
            </a:r>
          </a:p>
        </p:txBody>
      </p:sp>
      <p:sp>
        <p:nvSpPr>
          <p:cNvPr id="24" name="Text Placeholder 25">
            <a:extLst>
              <a:ext uri="{FF2B5EF4-FFF2-40B4-BE49-F238E27FC236}">
                <a16:creationId xmlns:a16="http://schemas.microsoft.com/office/drawing/2014/main" id="{7444471C-9F18-4137-923D-D90530BCC97D}"/>
              </a:ext>
            </a:extLst>
          </p:cNvPr>
          <p:cNvSpPr>
            <a:spLocks noGrp="1"/>
          </p:cNvSpPr>
          <p:nvPr>
            <p:ph type="body" sz="quarter" idx="18" hasCustomPrompt="1"/>
          </p:nvPr>
        </p:nvSpPr>
        <p:spPr>
          <a:xfrm>
            <a:off x="4074647" y="5212497"/>
            <a:ext cx="4503953" cy="365125"/>
          </a:xfrm>
        </p:spPr>
        <p:txBody>
          <a:bodyPr>
            <a:normAutofit/>
          </a:bodyPr>
          <a:lstStyle>
            <a:lvl1pPr marL="0" indent="0">
              <a:buNone/>
              <a:defRPr sz="1600"/>
            </a:lvl1pPr>
          </a:lstStyle>
          <a:p>
            <a:pPr lvl="0"/>
            <a:r>
              <a:rPr lang="en-US" dirty="0"/>
              <a:t>Text here</a:t>
            </a:r>
          </a:p>
        </p:txBody>
      </p:sp>
      <p:cxnSp>
        <p:nvCxnSpPr>
          <p:cNvPr id="18" name="Straight Connector 17">
            <a:extLst>
              <a:ext uri="{FF2B5EF4-FFF2-40B4-BE49-F238E27FC236}">
                <a16:creationId xmlns:a16="http://schemas.microsoft.com/office/drawing/2014/main" id="{F6670F03-EC87-40C0-B34D-7A8B4E469A99}"/>
              </a:ext>
            </a:extLst>
          </p:cNvPr>
          <p:cNvCxnSpPr>
            <a:cxnSpLocks/>
          </p:cNvCxnSpPr>
          <p:nvPr userDrawn="1"/>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D1C2B8D8-6985-4D42-BEFE-B6F8A67E1D63}"/>
              </a:ext>
            </a:extLst>
          </p:cNvPr>
          <p:cNvSpPr/>
          <p:nvPr userDrawn="1"/>
        </p:nvSpPr>
        <p:spPr>
          <a:xfrm>
            <a:off x="3516116" y="2129073"/>
            <a:ext cx="287546" cy="269823"/>
          </a:xfrm>
          <a:prstGeom prst="ellipse">
            <a:avLst/>
          </a:prstGeom>
          <a:solidFill>
            <a:schemeClr val="bg1"/>
          </a:solidFill>
          <a:ln w="222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2</a:t>
            </a:r>
          </a:p>
        </p:txBody>
      </p:sp>
      <p:sp>
        <p:nvSpPr>
          <p:cNvPr id="26" name="Oval 25">
            <a:extLst>
              <a:ext uri="{FF2B5EF4-FFF2-40B4-BE49-F238E27FC236}">
                <a16:creationId xmlns:a16="http://schemas.microsoft.com/office/drawing/2014/main" id="{8ADE84AA-A443-4712-A206-B67E59995809}"/>
              </a:ext>
            </a:extLst>
          </p:cNvPr>
          <p:cNvSpPr/>
          <p:nvPr userDrawn="1"/>
        </p:nvSpPr>
        <p:spPr>
          <a:xfrm>
            <a:off x="3519610" y="1335164"/>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27" name="Oval 26">
            <a:extLst>
              <a:ext uri="{FF2B5EF4-FFF2-40B4-BE49-F238E27FC236}">
                <a16:creationId xmlns:a16="http://schemas.microsoft.com/office/drawing/2014/main" id="{EA9124DE-0117-4C47-BA2D-3FDF02CE1F25}"/>
              </a:ext>
            </a:extLst>
          </p:cNvPr>
          <p:cNvSpPr/>
          <p:nvPr userDrawn="1"/>
        </p:nvSpPr>
        <p:spPr>
          <a:xfrm>
            <a:off x="3519596" y="2913633"/>
            <a:ext cx="287546" cy="269823"/>
          </a:xfrm>
          <a:prstGeom prst="ellipse">
            <a:avLst/>
          </a:prstGeom>
          <a:solidFill>
            <a:schemeClr val="bg1"/>
          </a:solidFill>
          <a:ln w="222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3</a:t>
            </a:r>
          </a:p>
        </p:txBody>
      </p:sp>
      <p:sp>
        <p:nvSpPr>
          <p:cNvPr id="28" name="Oval 27">
            <a:extLst>
              <a:ext uri="{FF2B5EF4-FFF2-40B4-BE49-F238E27FC236}">
                <a16:creationId xmlns:a16="http://schemas.microsoft.com/office/drawing/2014/main" id="{C654399D-8BF4-4735-8B05-9DAE11E38DEF}"/>
              </a:ext>
            </a:extLst>
          </p:cNvPr>
          <p:cNvSpPr/>
          <p:nvPr userDrawn="1"/>
        </p:nvSpPr>
        <p:spPr>
          <a:xfrm>
            <a:off x="3519596" y="3660762"/>
            <a:ext cx="287546" cy="269999"/>
          </a:xfrm>
          <a:prstGeom prst="ellipse">
            <a:avLst/>
          </a:prstGeom>
          <a:solidFill>
            <a:schemeClr val="bg1"/>
          </a:solidFill>
          <a:ln w="222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4</a:t>
            </a:r>
          </a:p>
        </p:txBody>
      </p:sp>
      <p:sp>
        <p:nvSpPr>
          <p:cNvPr id="29" name="Title 1">
            <a:extLst>
              <a:ext uri="{FF2B5EF4-FFF2-40B4-BE49-F238E27FC236}">
                <a16:creationId xmlns:a16="http://schemas.microsoft.com/office/drawing/2014/main" id="{8B197039-40C3-4344-8F4C-00EC29828190}"/>
              </a:ext>
            </a:extLst>
          </p:cNvPr>
          <p:cNvSpPr txBox="1">
            <a:spLocks/>
          </p:cNvSpPr>
          <p:nvPr userDrawn="1"/>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30" name="Oval 29">
            <a:extLst>
              <a:ext uri="{FF2B5EF4-FFF2-40B4-BE49-F238E27FC236}">
                <a16:creationId xmlns:a16="http://schemas.microsoft.com/office/drawing/2014/main" id="{467ACB6B-26C8-4357-8A22-2AEF23A79033}"/>
              </a:ext>
            </a:extLst>
          </p:cNvPr>
          <p:cNvSpPr/>
          <p:nvPr userDrawn="1"/>
        </p:nvSpPr>
        <p:spPr>
          <a:xfrm>
            <a:off x="3516116" y="4454847"/>
            <a:ext cx="287546" cy="269999"/>
          </a:xfrm>
          <a:prstGeom prst="ellipse">
            <a:avLst/>
          </a:prstGeom>
          <a:solidFill>
            <a:schemeClr val="bg1"/>
          </a:solidFill>
          <a:ln w="2222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2"/>
                </a:solidFill>
                <a:latin typeface="+mj-lt"/>
              </a:rPr>
              <a:t>5</a:t>
            </a:r>
          </a:p>
        </p:txBody>
      </p:sp>
      <p:sp>
        <p:nvSpPr>
          <p:cNvPr id="31" name="Oval 30">
            <a:extLst>
              <a:ext uri="{FF2B5EF4-FFF2-40B4-BE49-F238E27FC236}">
                <a16:creationId xmlns:a16="http://schemas.microsoft.com/office/drawing/2014/main" id="{45373A18-A5F9-4BF9-8CEC-6D65AC06BEFA}"/>
              </a:ext>
            </a:extLst>
          </p:cNvPr>
          <p:cNvSpPr/>
          <p:nvPr userDrawn="1"/>
        </p:nvSpPr>
        <p:spPr>
          <a:xfrm>
            <a:off x="3516116" y="5239407"/>
            <a:ext cx="287546" cy="269999"/>
          </a:xfrm>
          <a:prstGeom prst="ellipse">
            <a:avLst/>
          </a:prstGeom>
          <a:solidFill>
            <a:schemeClr val="bg1"/>
          </a:solidFill>
          <a:ln w="22225" cap="flat" cmpd="sng" algn="ctr">
            <a:solidFill>
              <a:srgbClr val="AD83C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6</a:t>
            </a:r>
          </a:p>
        </p:txBody>
      </p:sp>
    </p:spTree>
    <p:extLst>
      <p:ext uri="{BB962C8B-B14F-4D97-AF65-F5344CB8AC3E}">
        <p14:creationId xmlns:p14="http://schemas.microsoft.com/office/powerpoint/2010/main" val="1828010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3F346A-3BBE-462A-A4FA-2849151EED1A}"/>
              </a:ext>
            </a:extLst>
          </p:cNvPr>
          <p:cNvSpPr/>
          <p:nvPr userDrawn="1"/>
        </p:nvSpPr>
        <p:spPr>
          <a:xfrm>
            <a:off x="0" y="0"/>
            <a:ext cx="7353896" cy="6858000"/>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AAF6526B-CB7B-4CA2-984A-84EBC86C6D43}"/>
              </a:ext>
            </a:extLst>
          </p:cNvPr>
          <p:cNvCxnSpPr>
            <a:cxnSpLocks/>
          </p:cNvCxnSpPr>
          <p:nvPr userDrawn="1"/>
        </p:nvCxnSpPr>
        <p:spPr>
          <a:xfrm>
            <a:off x="7353896" y="14466"/>
            <a:ext cx="0" cy="6847003"/>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E720538-13A2-475A-AF03-3135DE7CAF95}"/>
              </a:ext>
            </a:extLst>
          </p:cNvPr>
          <p:cNvSpPr/>
          <p:nvPr userDrawn="1"/>
        </p:nvSpPr>
        <p:spPr>
          <a:xfrm>
            <a:off x="7216249" y="1386839"/>
            <a:ext cx="275296" cy="272026"/>
          </a:xfrm>
          <a:prstGeom prst="ellipse">
            <a:avLst/>
          </a:prstGeom>
          <a:solidFill>
            <a:srgbClr val="F4EEF7"/>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7967CA6-46C5-403B-A7E9-94B1AA45D70F}"/>
              </a:ext>
            </a:extLst>
          </p:cNvPr>
          <p:cNvSpPr/>
          <p:nvPr userDrawn="1"/>
        </p:nvSpPr>
        <p:spPr>
          <a:xfrm>
            <a:off x="7216249" y="3362053"/>
            <a:ext cx="275296" cy="272026"/>
          </a:xfrm>
          <a:prstGeom prst="ellipse">
            <a:avLst/>
          </a:prstGeom>
          <a:solidFill>
            <a:srgbClr val="FDF5F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361990-A0B4-40DB-B247-FFCDAB96F1AD}"/>
              </a:ext>
            </a:extLst>
          </p:cNvPr>
          <p:cNvSpPr/>
          <p:nvPr userDrawn="1"/>
        </p:nvSpPr>
        <p:spPr>
          <a:xfrm>
            <a:off x="7216249" y="5185069"/>
            <a:ext cx="275296" cy="272026"/>
          </a:xfrm>
          <a:prstGeom prst="ellipse">
            <a:avLst/>
          </a:prstGeom>
          <a:solidFill>
            <a:srgbClr val="EDF6F9"/>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62D02C64-7159-43C5-8DBF-D8BAC914DEE4}"/>
              </a:ext>
            </a:extLst>
          </p:cNvPr>
          <p:cNvSpPr txBox="1">
            <a:spLocks/>
          </p:cNvSpPr>
          <p:nvPr userDrawn="1"/>
        </p:nvSpPr>
        <p:spPr>
          <a:xfrm>
            <a:off x="455208" y="1725915"/>
            <a:ext cx="6228433" cy="359516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100" kern="1200">
                <a:solidFill>
                  <a:schemeClr val="tx1"/>
                </a:solidFill>
                <a:latin typeface="+mj-lt"/>
                <a:ea typeface="+mj-ea"/>
                <a:cs typeface="+mj-cs"/>
              </a:defRPr>
            </a:lvl1pPr>
          </a:lstStyle>
          <a:p>
            <a:pPr algn="ctr"/>
            <a:r>
              <a:rPr lang="en-US" sz="8000" b="1" dirty="0">
                <a:solidFill>
                  <a:schemeClr val="accent1"/>
                </a:solidFill>
              </a:rPr>
              <a:t>Thank You!</a:t>
            </a:r>
            <a:endParaRPr lang="en-US" sz="7200" b="1" dirty="0">
              <a:solidFill>
                <a:schemeClr val="accent1"/>
              </a:solidFill>
            </a:endParaRPr>
          </a:p>
        </p:txBody>
      </p:sp>
      <p:pic>
        <p:nvPicPr>
          <p:cNvPr id="12" name="Graphic 11">
            <a:extLst>
              <a:ext uri="{FF2B5EF4-FFF2-40B4-BE49-F238E27FC236}">
                <a16:creationId xmlns:a16="http://schemas.microsoft.com/office/drawing/2014/main" id="{713F0DE6-1912-498E-869B-2AE66B0DC5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53871" y="2275723"/>
            <a:ext cx="2495550" cy="2495550"/>
          </a:xfrm>
          <a:prstGeom prst="rect">
            <a:avLst/>
          </a:prstGeom>
        </p:spPr>
      </p:pic>
    </p:spTree>
    <p:extLst>
      <p:ext uri="{BB962C8B-B14F-4D97-AF65-F5344CB8AC3E}">
        <p14:creationId xmlns:p14="http://schemas.microsoft.com/office/powerpoint/2010/main" val="3125702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DC66-D5D7-4FF0-87D3-CB5E8C520AF0}"/>
              </a:ext>
            </a:extLst>
          </p:cNvPr>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98E45E6-45B7-43AE-9F1D-EE1B16B03D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88FF9E3-E99E-400C-BC0D-CDAE92613B80}"/>
              </a:ext>
            </a:extLst>
          </p:cNvPr>
          <p:cNvSpPr>
            <a:spLocks noGrp="1"/>
          </p:cNvSpPr>
          <p:nvPr>
            <p:ph type="dt" sz="half" idx="10"/>
          </p:nvPr>
        </p:nvSpPr>
        <p:spPr/>
        <p:txBody>
          <a:bodyPr/>
          <a:lstStyle/>
          <a:p>
            <a:fld id="{224D1536-3C15-44F5-9D5C-8491AAC72ADE}" type="datetimeFigureOut">
              <a:rPr lang="en-US" smtClean="0"/>
              <a:t>6/26/2023</a:t>
            </a:fld>
            <a:endParaRPr lang="en-US"/>
          </a:p>
        </p:txBody>
      </p:sp>
      <p:sp>
        <p:nvSpPr>
          <p:cNvPr id="5" name="Footer Placeholder 4">
            <a:extLst>
              <a:ext uri="{FF2B5EF4-FFF2-40B4-BE49-F238E27FC236}">
                <a16:creationId xmlns:a16="http://schemas.microsoft.com/office/drawing/2014/main" id="{5B72E1A5-AFBD-4A73-8A8D-3200C0AEF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2FE27-CF32-4B68-9CEB-38E6EDD7EA47}"/>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640531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466CA3E-76E2-4033-980E-0843A1CF40E4}"/>
              </a:ext>
            </a:extLst>
          </p:cNvPr>
          <p:cNvSpPr>
            <a:spLocks noGrp="1"/>
          </p:cNvSpPr>
          <p:nvPr>
            <p:ph type="dt" sz="half" idx="10"/>
          </p:nvPr>
        </p:nvSpPr>
        <p:spPr/>
        <p:txBody>
          <a:bodyPr/>
          <a:lstStyle/>
          <a:p>
            <a:fld id="{224D1536-3C15-44F5-9D5C-8491AAC72ADE}" type="datetimeFigureOut">
              <a:rPr lang="en-US" smtClean="0"/>
              <a:t>6/26/2023</a:t>
            </a:fld>
            <a:endParaRPr lang="en-US"/>
          </a:p>
        </p:txBody>
      </p:sp>
      <p:sp>
        <p:nvSpPr>
          <p:cNvPr id="4" name="Footer Placeholder 3">
            <a:extLst>
              <a:ext uri="{FF2B5EF4-FFF2-40B4-BE49-F238E27FC236}">
                <a16:creationId xmlns:a16="http://schemas.microsoft.com/office/drawing/2014/main" id="{7D07B63E-2A85-4883-A5EF-FDB26F3022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6D33FC-69D7-453E-B67B-88B6F8C05818}"/>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366459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94EDC-2A3B-4D2C-8FF3-66C61775DAA0}"/>
              </a:ext>
            </a:extLst>
          </p:cNvPr>
          <p:cNvSpPr>
            <a:spLocks noGrp="1"/>
          </p:cNvSpPr>
          <p:nvPr>
            <p:ph type="title"/>
          </p:nvPr>
        </p:nvSpPr>
        <p:spPr>
          <a:xfrm>
            <a:off x="2625506" y="2959352"/>
            <a:ext cx="8664071" cy="2852737"/>
          </a:xfrm>
        </p:spPr>
        <p:txBody>
          <a:bodyPr anchor="b">
            <a:normAutofit/>
          </a:bodyPr>
          <a:lstStyle>
            <a:lvl1pPr>
              <a:defRPr sz="7200">
                <a:solidFill>
                  <a:schemeClr val="accent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E303771-FBF8-4FB3-BF3C-94CA73C166E3}"/>
              </a:ext>
            </a:extLst>
          </p:cNvPr>
          <p:cNvSpPr>
            <a:spLocks noGrp="1"/>
          </p:cNvSpPr>
          <p:nvPr>
            <p:ph type="body" idx="1"/>
          </p:nvPr>
        </p:nvSpPr>
        <p:spPr>
          <a:xfrm>
            <a:off x="2625505" y="5706728"/>
            <a:ext cx="866407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0109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325F-601A-443A-BCC3-7BEE47795580}"/>
              </a:ext>
            </a:extLst>
          </p:cNvPr>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49233B4-33B1-420A-A28F-10C235F14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FA420F-2C8A-49B7-BC0D-3461BB5F97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A3AC9-3108-4F71-98D8-14CE4C5CCE1C}"/>
              </a:ext>
            </a:extLst>
          </p:cNvPr>
          <p:cNvSpPr>
            <a:spLocks noGrp="1"/>
          </p:cNvSpPr>
          <p:nvPr>
            <p:ph type="dt" sz="half" idx="10"/>
          </p:nvPr>
        </p:nvSpPr>
        <p:spPr/>
        <p:txBody>
          <a:bodyPr/>
          <a:lstStyle/>
          <a:p>
            <a:fld id="{224D1536-3C15-44F5-9D5C-8491AAC72ADE}" type="datetimeFigureOut">
              <a:rPr lang="en-US" smtClean="0"/>
              <a:t>6/26/2023</a:t>
            </a:fld>
            <a:endParaRPr lang="en-US"/>
          </a:p>
        </p:txBody>
      </p:sp>
      <p:sp>
        <p:nvSpPr>
          <p:cNvPr id="6" name="Footer Placeholder 5">
            <a:extLst>
              <a:ext uri="{FF2B5EF4-FFF2-40B4-BE49-F238E27FC236}">
                <a16:creationId xmlns:a16="http://schemas.microsoft.com/office/drawing/2014/main" id="{8D056D24-4F8A-4319-BA68-3A23593E93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28193-8690-48B5-910D-71E338FBF2E0}"/>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20370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208C-EE02-4B6D-B348-29FBF897B0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B5C756-7370-40B1-815A-1CDA7150A0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EF0570-2674-4E65-8214-743C2C710A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829407-2B4C-4711-8C30-D0D7D5555B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872FD-5CBF-4A74-9389-4D99E9AED5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897CE7-F0FE-4BCD-B8D3-C7D6C3BDCB3B}"/>
              </a:ext>
            </a:extLst>
          </p:cNvPr>
          <p:cNvSpPr>
            <a:spLocks noGrp="1"/>
          </p:cNvSpPr>
          <p:nvPr>
            <p:ph type="dt" sz="half" idx="10"/>
          </p:nvPr>
        </p:nvSpPr>
        <p:spPr/>
        <p:txBody>
          <a:bodyPr/>
          <a:lstStyle/>
          <a:p>
            <a:fld id="{224D1536-3C15-44F5-9D5C-8491AAC72ADE}" type="datetimeFigureOut">
              <a:rPr lang="en-US" smtClean="0"/>
              <a:t>6/26/2023</a:t>
            </a:fld>
            <a:endParaRPr lang="en-US"/>
          </a:p>
        </p:txBody>
      </p:sp>
      <p:sp>
        <p:nvSpPr>
          <p:cNvPr id="8" name="Footer Placeholder 7">
            <a:extLst>
              <a:ext uri="{FF2B5EF4-FFF2-40B4-BE49-F238E27FC236}">
                <a16:creationId xmlns:a16="http://schemas.microsoft.com/office/drawing/2014/main" id="{7E21D3D7-28FB-4283-A793-50C963CBF0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4D7B66-8A09-42BD-BED4-F7F83CC0697C}"/>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49516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EF1F-9D3B-4296-B8F2-8C3EDB26AAC8}"/>
              </a:ext>
            </a:extLst>
          </p:cNvPr>
          <p:cNvSpPr>
            <a:spLocks noGrp="1"/>
          </p:cNvSpPr>
          <p:nvPr>
            <p:ph type="title"/>
          </p:nvPr>
        </p:nvSpPr>
        <p:spPr>
          <a:xfrm>
            <a:off x="376727" y="53620"/>
            <a:ext cx="10515600" cy="837488"/>
          </a:xfrm>
        </p:spPr>
        <p:txBody>
          <a:bodyPr>
            <a:normAutofit/>
          </a:bodyPr>
          <a:lstStyle>
            <a:lvl1pPr>
              <a:defRPr sz="26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51C58BD-0EBB-4609-80B9-DC391E3E766C}"/>
              </a:ext>
            </a:extLst>
          </p:cNvPr>
          <p:cNvSpPr>
            <a:spLocks noGrp="1"/>
          </p:cNvSpPr>
          <p:nvPr>
            <p:ph type="dt" sz="half" idx="10"/>
          </p:nvPr>
        </p:nvSpPr>
        <p:spPr/>
        <p:txBody>
          <a:bodyPr/>
          <a:lstStyle/>
          <a:p>
            <a:fld id="{224D1536-3C15-44F5-9D5C-8491AAC72ADE}" type="datetimeFigureOut">
              <a:rPr lang="en-US" smtClean="0"/>
              <a:t>6/26/2023</a:t>
            </a:fld>
            <a:endParaRPr lang="en-US"/>
          </a:p>
        </p:txBody>
      </p:sp>
      <p:sp>
        <p:nvSpPr>
          <p:cNvPr id="4" name="Footer Placeholder 3">
            <a:extLst>
              <a:ext uri="{FF2B5EF4-FFF2-40B4-BE49-F238E27FC236}">
                <a16:creationId xmlns:a16="http://schemas.microsoft.com/office/drawing/2014/main" id="{5BCA8985-1000-46F4-BDEA-113C32BDC0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57A1C5-BEB3-4367-9940-7C59D87F96B2}"/>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56814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A32B1-70DE-4D7F-8167-827DE7A2CADB}"/>
              </a:ext>
            </a:extLst>
          </p:cNvPr>
          <p:cNvSpPr>
            <a:spLocks noGrp="1"/>
          </p:cNvSpPr>
          <p:nvPr>
            <p:ph type="dt" sz="half" idx="10"/>
          </p:nvPr>
        </p:nvSpPr>
        <p:spPr/>
        <p:txBody>
          <a:bodyPr/>
          <a:lstStyle/>
          <a:p>
            <a:fld id="{224D1536-3C15-44F5-9D5C-8491AAC72ADE}" type="datetimeFigureOut">
              <a:rPr lang="en-US" smtClean="0"/>
              <a:t>6/26/2023</a:t>
            </a:fld>
            <a:endParaRPr lang="en-US"/>
          </a:p>
        </p:txBody>
      </p:sp>
      <p:sp>
        <p:nvSpPr>
          <p:cNvPr id="3" name="Footer Placeholder 2">
            <a:extLst>
              <a:ext uri="{FF2B5EF4-FFF2-40B4-BE49-F238E27FC236}">
                <a16:creationId xmlns:a16="http://schemas.microsoft.com/office/drawing/2014/main" id="{2EA82D6C-A800-4FC4-A0E9-C9998ACDED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2FF88B-40C9-461C-9786-135123276F58}"/>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75094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9601-D1EC-4333-8B81-8E75D5D2D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C5C9DC-1A48-461C-B141-24A45B9E0017}"/>
              </a:ext>
            </a:extLst>
          </p:cNvPr>
          <p:cNvSpPr>
            <a:spLocks noGrp="1"/>
          </p:cNvSpPr>
          <p:nvPr>
            <p:ph idx="1"/>
          </p:nvPr>
        </p:nvSpPr>
        <p:spPr>
          <a:xfrm>
            <a:off x="5183188" y="987425"/>
            <a:ext cx="6172200" cy="4873625"/>
          </a:xfrm>
        </p:spPr>
        <p:txBody>
          <a:bodyPr/>
          <a:lstStyle>
            <a:lvl1pPr marL="228600" indent="-228600">
              <a:buClr>
                <a:schemeClr val="accent2"/>
              </a:buClr>
              <a:buFont typeface="Courier New" panose="02070309020205020404" pitchFamily="49" charset="0"/>
              <a:buChar char="o"/>
              <a:defRPr sz="3200"/>
            </a:lvl1pPr>
            <a:lvl2pPr marL="685800" indent="-228600">
              <a:buClr>
                <a:schemeClr val="accent2"/>
              </a:buClr>
              <a:buFont typeface="Courier New" panose="02070309020205020404" pitchFamily="49" charset="0"/>
              <a:buChar char="o"/>
              <a:defRPr sz="2800"/>
            </a:lvl2pPr>
            <a:lvl3pPr marL="1143000" indent="-228600">
              <a:buClr>
                <a:schemeClr val="accent2"/>
              </a:buClr>
              <a:buFont typeface="Courier New" panose="02070309020205020404" pitchFamily="49" charset="0"/>
              <a:buChar char="o"/>
              <a:defRPr sz="2400"/>
            </a:lvl3pPr>
            <a:lvl4pPr marL="1600200" indent="-228600">
              <a:buClr>
                <a:schemeClr val="accent2"/>
              </a:buClr>
              <a:buFont typeface="Courier New" panose="02070309020205020404" pitchFamily="49" charset="0"/>
              <a:buChar char="o"/>
              <a:defRPr sz="2000"/>
            </a:lvl4pPr>
            <a:lvl5pPr marL="2057400" indent="-228600">
              <a:buClr>
                <a:schemeClr val="accent2"/>
              </a:buClr>
              <a:buFont typeface="Courier New" panose="02070309020205020404" pitchFamily="49" charset="0"/>
              <a:buChar char="o"/>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B44A703-21FB-4D8E-B363-FDF1B8302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F84DB-2D7E-493C-9502-9FA2AC46A3B4}"/>
              </a:ext>
            </a:extLst>
          </p:cNvPr>
          <p:cNvSpPr>
            <a:spLocks noGrp="1"/>
          </p:cNvSpPr>
          <p:nvPr>
            <p:ph type="dt" sz="half" idx="10"/>
          </p:nvPr>
        </p:nvSpPr>
        <p:spPr/>
        <p:txBody>
          <a:bodyPr/>
          <a:lstStyle/>
          <a:p>
            <a:fld id="{224D1536-3C15-44F5-9D5C-8491AAC72ADE}" type="datetimeFigureOut">
              <a:rPr lang="en-US" smtClean="0"/>
              <a:t>6/26/2023</a:t>
            </a:fld>
            <a:endParaRPr lang="en-US"/>
          </a:p>
        </p:txBody>
      </p:sp>
      <p:sp>
        <p:nvSpPr>
          <p:cNvPr id="6" name="Footer Placeholder 5">
            <a:extLst>
              <a:ext uri="{FF2B5EF4-FFF2-40B4-BE49-F238E27FC236}">
                <a16:creationId xmlns:a16="http://schemas.microsoft.com/office/drawing/2014/main" id="{C3D7749C-8FD2-450A-BAE8-972CF9867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7E00C9-37A4-4D3A-BF5B-72947465C432}"/>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33441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E873-6BC3-416F-9DC8-6CB213802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4A6EB0-0DE4-46CC-820D-F6F38FF58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A65F758-ACD0-42A4-A839-91DF8023A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913EF-082F-4D44-97F3-B469ECC133A0}"/>
              </a:ext>
            </a:extLst>
          </p:cNvPr>
          <p:cNvSpPr>
            <a:spLocks noGrp="1"/>
          </p:cNvSpPr>
          <p:nvPr>
            <p:ph type="dt" sz="half" idx="10"/>
          </p:nvPr>
        </p:nvSpPr>
        <p:spPr/>
        <p:txBody>
          <a:bodyPr/>
          <a:lstStyle/>
          <a:p>
            <a:fld id="{224D1536-3C15-44F5-9D5C-8491AAC72ADE}" type="datetimeFigureOut">
              <a:rPr lang="en-US" smtClean="0"/>
              <a:t>6/26/2023</a:t>
            </a:fld>
            <a:endParaRPr lang="en-US"/>
          </a:p>
        </p:txBody>
      </p:sp>
      <p:sp>
        <p:nvSpPr>
          <p:cNvPr id="6" name="Footer Placeholder 5">
            <a:extLst>
              <a:ext uri="{FF2B5EF4-FFF2-40B4-BE49-F238E27FC236}">
                <a16:creationId xmlns:a16="http://schemas.microsoft.com/office/drawing/2014/main" id="{1C9FA3DC-1771-4F2A-8B41-82B512E776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439EE-CD7A-480E-9843-6C0CD65A58A3}"/>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788278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extLst>
              <a:ext uri="{96DAC541-7B7A-43D3-8B79-37D633B846F1}">
                <asvg:svgBlip xmlns:asvg="http://schemas.microsoft.com/office/drawing/2016/SVG/main" r:embed="rId23"/>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51C11-BBF6-499F-AC6D-38E5E5C97F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7777BF-99EA-4E10-A8EE-E7F146F5B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7257BA1-5E18-423F-B491-B87CDB7731A5}"/>
              </a:ext>
            </a:extLst>
          </p:cNvPr>
          <p:cNvSpPr>
            <a:spLocks noGrp="1"/>
          </p:cNvSpPr>
          <p:nvPr>
            <p:ph type="dt" sz="half" idx="2"/>
          </p:nvPr>
        </p:nvSpPr>
        <p:spPr>
          <a:xfrm>
            <a:off x="838200" y="649287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D1536-3C15-44F5-9D5C-8491AAC72ADE}" type="datetimeFigureOut">
              <a:rPr lang="en-US" smtClean="0"/>
              <a:t>6/26/2023</a:t>
            </a:fld>
            <a:endParaRPr lang="en-US"/>
          </a:p>
        </p:txBody>
      </p:sp>
      <p:sp>
        <p:nvSpPr>
          <p:cNvPr id="5" name="Footer Placeholder 4">
            <a:extLst>
              <a:ext uri="{FF2B5EF4-FFF2-40B4-BE49-F238E27FC236}">
                <a16:creationId xmlns:a16="http://schemas.microsoft.com/office/drawing/2014/main" id="{977E59A1-3B49-4DED-B495-61A3A3A04BB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F8C569-B00D-415C-8CF8-7BC80483C350}"/>
              </a:ext>
            </a:extLst>
          </p:cNvPr>
          <p:cNvSpPr>
            <a:spLocks noGrp="1"/>
          </p:cNvSpPr>
          <p:nvPr>
            <p:ph type="sldNum" sz="quarter" idx="4"/>
          </p:nvPr>
        </p:nvSpPr>
        <p:spPr>
          <a:xfrm>
            <a:off x="871315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663E1-FE38-4473-9888-31ACD107FFBB}" type="slidenum">
              <a:rPr lang="en-US" smtClean="0"/>
              <a:t>‹N°›</a:t>
            </a:fld>
            <a:endParaRPr lang="en-US"/>
          </a:p>
        </p:txBody>
      </p:sp>
    </p:spTree>
    <p:extLst>
      <p:ext uri="{BB962C8B-B14F-4D97-AF65-F5344CB8AC3E}">
        <p14:creationId xmlns:p14="http://schemas.microsoft.com/office/powerpoint/2010/main" val="261954545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23" r:id="rId15"/>
    <p:sldLayoutId id="2147483718" r:id="rId16"/>
    <p:sldLayoutId id="2147483719" r:id="rId17"/>
    <p:sldLayoutId id="2147483720" r:id="rId18"/>
    <p:sldLayoutId id="2147483722" r:id="rId19"/>
    <p:sldLayoutId id="2147483721" r:id="rId20"/>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20.sv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comments" Target="../comments/comment2.xml"/><Relationship Id="rId5" Type="http://schemas.openxmlformats.org/officeDocument/2006/relationships/chart" Target="../charts/chart1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omments" Target="../comments/commen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omments" Target="../comments/commen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omments" Target="../comments/commen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61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3198619-42ED-C560-9296-42C791960D08}"/>
              </a:ext>
            </a:extLst>
          </p:cNvPr>
          <p:cNvGraphicFramePr>
            <a:graphicFrameLocks/>
          </p:cNvGraphicFramePr>
          <p:nvPr>
            <p:extLst>
              <p:ext uri="{D42A27DB-BD31-4B8C-83A1-F6EECF244321}">
                <p14:modId xmlns:p14="http://schemas.microsoft.com/office/powerpoint/2010/main" val="2957743985"/>
              </p:ext>
            </p:extLst>
          </p:nvPr>
        </p:nvGraphicFramePr>
        <p:xfrm>
          <a:off x="307151" y="891108"/>
          <a:ext cx="11508121" cy="215827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A7FEA5B-3C92-D453-43E1-BD19CD12C820}"/>
              </a:ext>
            </a:extLst>
          </p:cNvPr>
          <p:cNvSpPr txBox="1"/>
          <p:nvPr/>
        </p:nvSpPr>
        <p:spPr>
          <a:xfrm>
            <a:off x="10964424" y="278532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n=1 476</a:t>
            </a:r>
          </a:p>
        </p:txBody>
      </p:sp>
      <p:sp>
        <p:nvSpPr>
          <p:cNvPr id="8" name="Rectangle 7">
            <a:extLst>
              <a:ext uri="{FF2B5EF4-FFF2-40B4-BE49-F238E27FC236}">
                <a16:creationId xmlns:a16="http://schemas.microsoft.com/office/drawing/2014/main" id="{102C9A72-63FC-47F3-813C-8D3F2ADC684F}"/>
              </a:ext>
            </a:extLst>
          </p:cNvPr>
          <p:cNvSpPr/>
          <p:nvPr/>
        </p:nvSpPr>
        <p:spPr>
          <a:xfrm>
            <a:off x="0" y="3167062"/>
            <a:ext cx="12192000" cy="3690937"/>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0256956-C7B0-4408-B92F-93C9E83D139E}"/>
              </a:ext>
            </a:extLst>
          </p:cNvPr>
          <p:cNvSpPr>
            <a:spLocks noGrp="1"/>
          </p:cNvSpPr>
          <p:nvPr>
            <p:ph type="title"/>
          </p:nvPr>
        </p:nvSpPr>
        <p:spPr/>
        <p:txBody>
          <a:bodyPr/>
          <a:lstStyle/>
          <a:p>
            <a:r>
              <a:rPr lang="fr-BE">
                <a:highlight>
                  <a:srgbClr val="FFFF00"/>
                </a:highlight>
              </a:rPr>
              <a:t>Année scolaire en France </a:t>
            </a:r>
          </a:p>
        </p:txBody>
      </p:sp>
      <p:cxnSp>
        <p:nvCxnSpPr>
          <p:cNvPr id="9" name="Straight Connector 8">
            <a:extLst>
              <a:ext uri="{FF2B5EF4-FFF2-40B4-BE49-F238E27FC236}">
                <a16:creationId xmlns:a16="http://schemas.microsoft.com/office/drawing/2014/main" id="{E99D3B44-9451-4782-A609-C1683F2B68AC}"/>
              </a:ext>
            </a:extLst>
          </p:cNvPr>
          <p:cNvCxnSpPr/>
          <p:nvPr/>
        </p:nvCxnSpPr>
        <p:spPr>
          <a:xfrm>
            <a:off x="0" y="3158916"/>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83A7D976-D091-E7DD-92EB-5E439426F0BD}"/>
              </a:ext>
            </a:extLst>
          </p:cNvPr>
          <p:cNvGraphicFramePr>
            <a:graphicFrameLocks/>
          </p:cNvGraphicFramePr>
          <p:nvPr>
            <p:extLst>
              <p:ext uri="{D42A27DB-BD31-4B8C-83A1-F6EECF244321}">
                <p14:modId xmlns:p14="http://schemas.microsoft.com/office/powerpoint/2010/main" val="1365246673"/>
              </p:ext>
            </p:extLst>
          </p:nvPr>
        </p:nvGraphicFramePr>
        <p:xfrm>
          <a:off x="581891" y="3429000"/>
          <a:ext cx="11233381" cy="30826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48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F22742-2FBB-4BAB-A573-52EA8C673A4D}"/>
              </a:ext>
            </a:extLst>
          </p:cNvPr>
          <p:cNvSpPr/>
          <p:nvPr/>
        </p:nvSpPr>
        <p:spPr>
          <a:xfrm>
            <a:off x="0" y="3167062"/>
            <a:ext cx="12192000" cy="3690937"/>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D2439-E9D1-4C3A-AF3F-556B6AE397F9}"/>
              </a:ext>
            </a:extLst>
          </p:cNvPr>
          <p:cNvSpPr>
            <a:spLocks noGrp="1"/>
          </p:cNvSpPr>
          <p:nvPr>
            <p:ph type="title"/>
          </p:nvPr>
        </p:nvSpPr>
        <p:spPr/>
        <p:txBody>
          <a:bodyPr/>
          <a:lstStyle/>
          <a:p>
            <a:r>
              <a:rPr lang="fr-BE">
                <a:highlight>
                  <a:srgbClr val="FFFF00"/>
                </a:highlight>
              </a:rPr>
              <a:t>Intensité de la vie juive à l'extérieur de l'école</a:t>
            </a:r>
          </a:p>
        </p:txBody>
      </p:sp>
      <p:cxnSp>
        <p:nvCxnSpPr>
          <p:cNvPr id="5" name="Straight Connector 4">
            <a:extLst>
              <a:ext uri="{FF2B5EF4-FFF2-40B4-BE49-F238E27FC236}">
                <a16:creationId xmlns:a16="http://schemas.microsoft.com/office/drawing/2014/main" id="{C03F7650-CB60-447F-B542-7BB3CD79E878}"/>
              </a:ext>
            </a:extLst>
          </p:cNvPr>
          <p:cNvCxnSpPr/>
          <p:nvPr/>
        </p:nvCxnSpPr>
        <p:spPr>
          <a:xfrm>
            <a:off x="0" y="3167063"/>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46F30EBC-7E5A-A209-A16A-9CFA42F4E7F2}"/>
              </a:ext>
            </a:extLst>
          </p:cNvPr>
          <p:cNvGraphicFramePr>
            <a:graphicFrameLocks/>
          </p:cNvGraphicFramePr>
          <p:nvPr>
            <p:extLst>
              <p:ext uri="{D42A27DB-BD31-4B8C-83A1-F6EECF244321}">
                <p14:modId xmlns:p14="http://schemas.microsoft.com/office/powerpoint/2010/main" val="272397324"/>
              </p:ext>
            </p:extLst>
          </p:nvPr>
        </p:nvGraphicFramePr>
        <p:xfrm>
          <a:off x="512618" y="634717"/>
          <a:ext cx="11362390" cy="2933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DA56A7E3-3847-86BF-657A-A5D8E4991D0B}"/>
              </a:ext>
            </a:extLst>
          </p:cNvPr>
          <p:cNvGraphicFramePr>
            <a:graphicFrameLocks/>
          </p:cNvGraphicFramePr>
          <p:nvPr>
            <p:extLst>
              <p:ext uri="{D42A27DB-BD31-4B8C-83A1-F6EECF244321}">
                <p14:modId xmlns:p14="http://schemas.microsoft.com/office/powerpoint/2010/main" val="1422549200"/>
              </p:ext>
            </p:extLst>
          </p:nvPr>
        </p:nvGraphicFramePr>
        <p:xfrm>
          <a:off x="316992" y="3167060"/>
          <a:ext cx="11875008" cy="353482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BF78248F-96C3-B8A7-023F-83B997FEF86A}"/>
              </a:ext>
            </a:extLst>
          </p:cNvPr>
          <p:cNvSpPr txBox="1"/>
          <p:nvPr/>
        </p:nvSpPr>
        <p:spPr>
          <a:xfrm>
            <a:off x="10964424" y="278532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n=1 476</a:t>
            </a:r>
          </a:p>
        </p:txBody>
      </p:sp>
    </p:spTree>
    <p:extLst>
      <p:ext uri="{BB962C8B-B14F-4D97-AF65-F5344CB8AC3E}">
        <p14:creationId xmlns:p14="http://schemas.microsoft.com/office/powerpoint/2010/main" val="73219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C0-80AF-E6EA-3381-6DE52333EA51}"/>
              </a:ext>
            </a:extLst>
          </p:cNvPr>
          <p:cNvSpPr>
            <a:spLocks noGrp="1"/>
          </p:cNvSpPr>
          <p:nvPr>
            <p:ph type="title"/>
          </p:nvPr>
        </p:nvSpPr>
        <p:spPr>
          <a:xfrm>
            <a:off x="2625506" y="2551575"/>
            <a:ext cx="8664071" cy="2852737"/>
          </a:xfrm>
        </p:spPr>
        <p:txBody>
          <a:bodyPr/>
          <a:lstStyle/>
          <a:p>
            <a:r>
              <a:rPr lang="fr-BE"/>
              <a:t>L'avis des élèves interrogés concernant les écoles</a:t>
            </a:r>
          </a:p>
        </p:txBody>
      </p:sp>
    </p:spTree>
    <p:extLst>
      <p:ext uri="{BB962C8B-B14F-4D97-AF65-F5344CB8AC3E}">
        <p14:creationId xmlns:p14="http://schemas.microsoft.com/office/powerpoint/2010/main" val="2366746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1086E5-641B-42E6-A70B-55E9EEF4593A}"/>
              </a:ext>
            </a:extLst>
          </p:cNvPr>
          <p:cNvSpPr>
            <a:spLocks noGrp="1"/>
          </p:cNvSpPr>
          <p:nvPr>
            <p:ph type="title"/>
          </p:nvPr>
        </p:nvSpPr>
        <p:spPr/>
        <p:txBody>
          <a:bodyPr/>
          <a:lstStyle/>
          <a:p>
            <a:r>
              <a:rPr lang="fr-BE"/>
              <a:t>Diapositive de ce que nous avons analysé </a:t>
            </a:r>
          </a:p>
        </p:txBody>
      </p:sp>
      <p:sp>
        <p:nvSpPr>
          <p:cNvPr id="5" name="Content Placeholder 4">
            <a:extLst>
              <a:ext uri="{FF2B5EF4-FFF2-40B4-BE49-F238E27FC236}">
                <a16:creationId xmlns:a16="http://schemas.microsoft.com/office/drawing/2014/main" id="{53FEECBB-9929-4D8F-B219-B1FBE13FBDB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47061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246A42-4CCA-6B3F-8CCD-B3C304166ED8}"/>
              </a:ext>
            </a:extLst>
          </p:cNvPr>
          <p:cNvSpPr/>
          <p:nvPr/>
        </p:nvSpPr>
        <p:spPr>
          <a:xfrm>
            <a:off x="0" y="4105274"/>
            <a:ext cx="12192000" cy="2752725"/>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AB9C911-768B-5F37-A567-1CC753DF4261}"/>
              </a:ext>
            </a:extLst>
          </p:cNvPr>
          <p:cNvCxnSpPr/>
          <p:nvPr/>
        </p:nvCxnSpPr>
        <p:spPr>
          <a:xfrm>
            <a:off x="0" y="4106181"/>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E0256956-C7B0-4408-B92F-93C9E83D139E}"/>
              </a:ext>
            </a:extLst>
          </p:cNvPr>
          <p:cNvSpPr>
            <a:spLocks noGrp="1"/>
          </p:cNvSpPr>
          <p:nvPr>
            <p:ph type="title"/>
          </p:nvPr>
        </p:nvSpPr>
        <p:spPr/>
        <p:txBody>
          <a:bodyPr/>
          <a:lstStyle/>
          <a:p>
            <a:r>
              <a:rPr lang="fr-BE">
                <a:highlight>
                  <a:srgbClr val="FFFF00"/>
                </a:highlight>
              </a:rPr>
              <a:t>Évaluation des cours par les élèves interrogés [Ajouter des éléments en français]</a:t>
            </a:r>
          </a:p>
        </p:txBody>
      </p:sp>
      <p:graphicFrame>
        <p:nvGraphicFramePr>
          <p:cNvPr id="2" name="Chart 1">
            <a:extLst>
              <a:ext uri="{FF2B5EF4-FFF2-40B4-BE49-F238E27FC236}">
                <a16:creationId xmlns:a16="http://schemas.microsoft.com/office/drawing/2014/main" id="{A2B9CE94-780B-30E1-A4B6-608B81E60902}"/>
              </a:ext>
            </a:extLst>
          </p:cNvPr>
          <p:cNvGraphicFramePr>
            <a:graphicFrameLocks/>
          </p:cNvGraphicFramePr>
          <p:nvPr/>
        </p:nvGraphicFramePr>
        <p:xfrm>
          <a:off x="376727" y="909249"/>
          <a:ext cx="11508121" cy="33167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8DF79A02-D712-0052-957C-6C500C06CFB7}"/>
              </a:ext>
            </a:extLst>
          </p:cNvPr>
          <p:cNvGraphicFramePr>
            <a:graphicFrameLocks/>
          </p:cNvGraphicFramePr>
          <p:nvPr>
            <p:extLst>
              <p:ext uri="{D42A27DB-BD31-4B8C-83A1-F6EECF244321}">
                <p14:modId xmlns:p14="http://schemas.microsoft.com/office/powerpoint/2010/main" val="698447573"/>
              </p:ext>
            </p:extLst>
          </p:nvPr>
        </p:nvGraphicFramePr>
        <p:xfrm>
          <a:off x="376727" y="4051655"/>
          <a:ext cx="11815273" cy="275272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7679ED6-4014-10C6-4F0F-A811B52BB1D2}"/>
              </a:ext>
            </a:extLst>
          </p:cNvPr>
          <p:cNvSpPr txBox="1"/>
          <p:nvPr/>
        </p:nvSpPr>
        <p:spPr>
          <a:xfrm>
            <a:off x="10964424" y="6220517"/>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n=980</a:t>
            </a:r>
          </a:p>
        </p:txBody>
      </p:sp>
      <p:sp>
        <p:nvSpPr>
          <p:cNvPr id="8" name="TextBox 7">
            <a:extLst>
              <a:ext uri="{FF2B5EF4-FFF2-40B4-BE49-F238E27FC236}">
                <a16:creationId xmlns:a16="http://schemas.microsoft.com/office/drawing/2014/main" id="{0660000A-8EE9-9FEA-6C2A-827C776562B2}"/>
              </a:ext>
            </a:extLst>
          </p:cNvPr>
          <p:cNvSpPr txBox="1"/>
          <p:nvPr/>
        </p:nvSpPr>
        <p:spPr>
          <a:xfrm>
            <a:off x="10998648" y="3713313"/>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N=1 476</a:t>
            </a:r>
          </a:p>
        </p:txBody>
      </p:sp>
    </p:spTree>
    <p:extLst>
      <p:ext uri="{BB962C8B-B14F-4D97-AF65-F5344CB8AC3E}">
        <p14:creationId xmlns:p14="http://schemas.microsoft.com/office/powerpoint/2010/main" val="3575597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0DA5-D4FB-4CDB-9EDE-86AE1C7015BF}"/>
              </a:ext>
            </a:extLst>
          </p:cNvPr>
          <p:cNvSpPr>
            <a:spLocks noGrp="1"/>
          </p:cNvSpPr>
          <p:nvPr>
            <p:ph type="title"/>
          </p:nvPr>
        </p:nvSpPr>
        <p:spPr/>
        <p:txBody>
          <a:bodyPr/>
          <a:lstStyle/>
          <a:p>
            <a:r>
              <a:rPr lang="fr-BE">
                <a:highlight>
                  <a:srgbClr val="FFFF00"/>
                </a:highlight>
              </a:rPr>
              <a:t>Niveau d'intérêt par rapport au contexte [un lié, et un non lié]</a:t>
            </a:r>
          </a:p>
        </p:txBody>
      </p:sp>
    </p:spTree>
    <p:extLst>
      <p:ext uri="{BB962C8B-B14F-4D97-AF65-F5344CB8AC3E}">
        <p14:creationId xmlns:p14="http://schemas.microsoft.com/office/powerpoint/2010/main" val="3279932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E592-BADF-45FD-B613-5F20C85A27A0}"/>
              </a:ext>
            </a:extLst>
          </p:cNvPr>
          <p:cNvSpPr>
            <a:spLocks noGrp="1"/>
          </p:cNvSpPr>
          <p:nvPr>
            <p:ph type="title"/>
          </p:nvPr>
        </p:nvSpPr>
        <p:spPr/>
        <p:txBody>
          <a:bodyPr/>
          <a:lstStyle/>
          <a:p>
            <a:r>
              <a:rPr lang="fr-BE"/>
              <a:t>Attitudes des élèves [afficher sous forme de graphique à barres]</a:t>
            </a:r>
          </a:p>
        </p:txBody>
      </p:sp>
      <p:graphicFrame>
        <p:nvGraphicFramePr>
          <p:cNvPr id="4" name="Table 3">
            <a:extLst>
              <a:ext uri="{FF2B5EF4-FFF2-40B4-BE49-F238E27FC236}">
                <a16:creationId xmlns:a16="http://schemas.microsoft.com/office/drawing/2014/main" id="{4C329824-4DBC-4226-81D5-6265A77881C7}"/>
              </a:ext>
            </a:extLst>
          </p:cNvPr>
          <p:cNvGraphicFramePr>
            <a:graphicFrameLocks noGrp="1"/>
          </p:cNvGraphicFramePr>
          <p:nvPr>
            <p:extLst>
              <p:ext uri="{D42A27DB-BD31-4B8C-83A1-F6EECF244321}">
                <p14:modId xmlns:p14="http://schemas.microsoft.com/office/powerpoint/2010/main" val="2232927481"/>
              </p:ext>
            </p:extLst>
          </p:nvPr>
        </p:nvGraphicFramePr>
        <p:xfrm>
          <a:off x="2473838" y="1294740"/>
          <a:ext cx="7244324" cy="4915650"/>
        </p:xfrm>
        <a:graphic>
          <a:graphicData uri="http://schemas.openxmlformats.org/drawingml/2006/table">
            <a:tbl>
              <a:tblPr/>
              <a:tblGrid>
                <a:gridCol w="6066702">
                  <a:extLst>
                    <a:ext uri="{9D8B030D-6E8A-4147-A177-3AD203B41FA5}">
                      <a16:colId xmlns:a16="http://schemas.microsoft.com/office/drawing/2014/main" val="790207595"/>
                    </a:ext>
                  </a:extLst>
                </a:gridCol>
                <a:gridCol w="1177622">
                  <a:extLst>
                    <a:ext uri="{9D8B030D-6E8A-4147-A177-3AD203B41FA5}">
                      <a16:colId xmlns:a16="http://schemas.microsoft.com/office/drawing/2014/main" val="1255667146"/>
                    </a:ext>
                  </a:extLst>
                </a:gridCol>
              </a:tblGrid>
              <a:tr h="466586">
                <a:tc>
                  <a:txBody>
                    <a:bodyPr/>
                    <a:lstStyle/>
                    <a:p>
                      <a:pPr algn="l" rtl="0" fontAlgn="b"/>
                      <a:endParaRPr lang="en-US" sz="1600" b="1" i="0" u="none" strike="noStrike" dirty="0">
                        <a:solidFill>
                          <a:srgbClr val="FFFFFF"/>
                        </a:solidFill>
                        <a:effectLst/>
                        <a:latin typeface="Calibri" panose="020F0502020204030204" pitchFamily="34" charset="0"/>
                      </a:endParaRPr>
                    </a:p>
                  </a:txBody>
                  <a:tcPr marL="9525" marR="9525" marT="9525" anchor="b">
                    <a:lnL>
                      <a:noFill/>
                    </a:lnL>
                    <a:lnR>
                      <a:noFill/>
                    </a:lnR>
                    <a:lnT>
                      <a:noFill/>
                    </a:lnT>
                    <a:lnB>
                      <a:noFill/>
                    </a:lnB>
                    <a:solidFill>
                      <a:srgbClr val="595959"/>
                    </a:solidFill>
                  </a:tcPr>
                </a:tc>
                <a:tc>
                  <a:txBody>
                    <a:bodyPr/>
                    <a:lstStyle/>
                    <a:p>
                      <a:pPr algn="l" rtl="0" fontAlgn="b"/>
                      <a:endParaRPr lang="en-US" sz="1600" b="1" i="0" u="none" strike="noStrike" dirty="0">
                        <a:solidFill>
                          <a:srgbClr val="FFFFFF"/>
                        </a:solidFill>
                        <a:effectLst/>
                        <a:latin typeface="Calibri" panose="020F0502020204030204" pitchFamily="34" charset="0"/>
                      </a:endParaRPr>
                    </a:p>
                  </a:txBody>
                  <a:tcPr marL="9525" marR="9525" marT="9525" anchor="b">
                    <a:lnL>
                      <a:noFill/>
                    </a:lnL>
                    <a:lnR>
                      <a:noFill/>
                    </a:lnR>
                    <a:lnT w="6350" cap="flat" cmpd="sng" algn="ctr">
                      <a:solidFill>
                        <a:srgbClr val="D9D9D9"/>
                      </a:solidFill>
                      <a:prstDash val="solid"/>
                      <a:round/>
                      <a:headEnd type="none" w="med" len="med"/>
                      <a:tailEnd type="none" w="med" len="med"/>
                    </a:lnT>
                    <a:lnB>
                      <a:noFill/>
                    </a:lnB>
                    <a:solidFill>
                      <a:srgbClr val="595959"/>
                    </a:solidFill>
                  </a:tcPr>
                </a:tc>
                <a:extLst>
                  <a:ext uri="{0D108BD9-81ED-4DB2-BD59-A6C34878D82A}">
                    <a16:rowId xmlns:a16="http://schemas.microsoft.com/office/drawing/2014/main" val="1487017208"/>
                  </a:ext>
                </a:extLst>
              </a:tr>
              <a:tr h="272706">
                <a:tc>
                  <a:txBody>
                    <a:bodyPr/>
                    <a:lstStyle/>
                    <a:p>
                      <a:pPr algn="l" fontAlgn="b"/>
                      <a:r>
                        <a:rPr lang="fr-BE" sz="1600" b="0" i="0" u="none" strike="noStrike">
                          <a:solidFill>
                            <a:srgbClr val="000000"/>
                          </a:solidFill>
                          <a:effectLst/>
                          <a:latin typeface="Calibri" panose="020F0502020204030204" pitchFamily="34" charset="0"/>
                        </a:rPr>
                        <a:t>Je ressens un lien fort avec mon héritage juif</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r" fontAlgn="b"/>
                      <a:r>
                        <a:rPr lang="fr-BE" sz="1600" b="0" i="0" u="none" strike="noStrike">
                          <a:solidFill>
                            <a:srgbClr val="000000"/>
                          </a:solidFill>
                          <a:effectLst/>
                          <a:latin typeface="Calibri" panose="020F0502020204030204" pitchFamily="34" charset="0"/>
                        </a:rPr>
                        <a:t>76 %</a:t>
                      </a:r>
                    </a:p>
                  </a:txBody>
                  <a:tcPr marL="9525" marR="9525" marT="9525" anchor="b">
                    <a:lnL>
                      <a:noFill/>
                    </a:lnL>
                    <a:lnR>
                      <a:noFill/>
                    </a:lnR>
                    <a:lnT>
                      <a:noFill/>
                    </a:lnT>
                    <a:lnB>
                      <a:noFill/>
                    </a:lnB>
                    <a:solidFill>
                      <a:srgbClr val="D9D9D9"/>
                    </a:solidFill>
                  </a:tcPr>
                </a:tc>
                <a:extLst>
                  <a:ext uri="{0D108BD9-81ED-4DB2-BD59-A6C34878D82A}">
                    <a16:rowId xmlns:a16="http://schemas.microsoft.com/office/drawing/2014/main" val="2428089945"/>
                  </a:ext>
                </a:extLst>
              </a:tr>
              <a:tr h="272706">
                <a:tc>
                  <a:txBody>
                    <a:bodyPr/>
                    <a:lstStyle/>
                    <a:p>
                      <a:pPr algn="l" fontAlgn="b"/>
                      <a:r>
                        <a:rPr lang="fr-BE" sz="1600" b="0" i="0" u="none" strike="noStrike">
                          <a:solidFill>
                            <a:srgbClr val="000000"/>
                          </a:solidFill>
                          <a:effectLst/>
                          <a:latin typeface="Calibri" panose="020F0502020204030204" pitchFamily="34" charset="0"/>
                        </a:rPr>
                        <a:t>Aller à une école juive me donne l'impression d'appartenir à la communauté</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b"/>
                      <a:r>
                        <a:rPr lang="fr-BE" sz="1600" b="0" i="0" u="none" strike="noStrike">
                          <a:solidFill>
                            <a:srgbClr val="000000"/>
                          </a:solidFill>
                          <a:effectLst/>
                          <a:latin typeface="Calibri" panose="020F0502020204030204" pitchFamily="34" charset="0"/>
                        </a:rPr>
                        <a:t>75 %</a:t>
                      </a:r>
                    </a:p>
                  </a:txBody>
                  <a:tcPr marL="9525" marR="9525" marT="9525" anchor="b">
                    <a:lnL>
                      <a:noFill/>
                    </a:lnL>
                    <a:lnR>
                      <a:noFill/>
                    </a:lnR>
                    <a:lnT>
                      <a:noFill/>
                    </a:lnT>
                    <a:lnB>
                      <a:noFill/>
                    </a:lnB>
                  </a:tcPr>
                </a:tc>
                <a:extLst>
                  <a:ext uri="{0D108BD9-81ED-4DB2-BD59-A6C34878D82A}">
                    <a16:rowId xmlns:a16="http://schemas.microsoft.com/office/drawing/2014/main" val="1990535653"/>
                  </a:ext>
                </a:extLst>
              </a:tr>
              <a:tr h="466164">
                <a:tc>
                  <a:txBody>
                    <a:bodyPr/>
                    <a:lstStyle/>
                    <a:p>
                      <a:pPr algn="l" fontAlgn="b"/>
                      <a:r>
                        <a:rPr lang="fr-BE" sz="1600" b="0" i="0" u="none" strike="noStrike">
                          <a:solidFill>
                            <a:srgbClr val="000000"/>
                          </a:solidFill>
                          <a:effectLst/>
                          <a:latin typeface="Calibri" panose="020F0502020204030204" pitchFamily="34" charset="0"/>
                        </a:rPr>
                        <a:t>J’ai envie d’en apprendre davantage sur le judaïsme et mon héritage juif</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r" fontAlgn="b"/>
                      <a:r>
                        <a:rPr lang="fr-BE" sz="1600" b="0" i="0" u="none" strike="noStrike">
                          <a:solidFill>
                            <a:srgbClr val="000000"/>
                          </a:solidFill>
                          <a:effectLst/>
                          <a:latin typeface="Calibri" panose="020F0502020204030204" pitchFamily="34" charset="0"/>
                        </a:rPr>
                        <a:t>72 %</a:t>
                      </a:r>
                    </a:p>
                  </a:txBody>
                  <a:tcPr marL="9525" marR="9525" marT="9525" anchor="b">
                    <a:lnL>
                      <a:noFill/>
                    </a:lnL>
                    <a:lnR>
                      <a:noFill/>
                    </a:lnR>
                    <a:lnT>
                      <a:noFill/>
                    </a:lnT>
                    <a:lnB>
                      <a:noFill/>
                    </a:lnB>
                    <a:solidFill>
                      <a:srgbClr val="D9D9D9"/>
                    </a:solidFill>
                  </a:tcPr>
                </a:tc>
                <a:extLst>
                  <a:ext uri="{0D108BD9-81ED-4DB2-BD59-A6C34878D82A}">
                    <a16:rowId xmlns:a16="http://schemas.microsoft.com/office/drawing/2014/main" val="1388353966"/>
                  </a:ext>
                </a:extLst>
              </a:tr>
              <a:tr h="272706">
                <a:tc>
                  <a:txBody>
                    <a:bodyPr/>
                    <a:lstStyle/>
                    <a:p>
                      <a:pPr algn="l" fontAlgn="b"/>
                      <a:r>
                        <a:rPr lang="fr-BE" sz="1600" b="0" i="0" u="none" strike="noStrike">
                          <a:solidFill>
                            <a:srgbClr val="000000"/>
                          </a:solidFill>
                          <a:effectLst/>
                          <a:latin typeface="Calibri" panose="020F0502020204030204" pitchFamily="34" charset="0"/>
                        </a:rPr>
                        <a:t>Je ressens un fort sentiment de connexion avec Israël</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b"/>
                      <a:r>
                        <a:rPr lang="fr-BE" sz="1600" b="0" i="0" u="none" strike="noStrike">
                          <a:solidFill>
                            <a:srgbClr val="000000"/>
                          </a:solidFill>
                          <a:effectLst/>
                          <a:latin typeface="Calibri" panose="020F0502020204030204" pitchFamily="34" charset="0"/>
                        </a:rPr>
                        <a:t>64 %</a:t>
                      </a:r>
                    </a:p>
                  </a:txBody>
                  <a:tcPr marL="9525" marR="9525" marT="9525" anchor="b">
                    <a:lnL>
                      <a:noFill/>
                    </a:lnL>
                    <a:lnR>
                      <a:noFill/>
                    </a:lnR>
                    <a:lnT>
                      <a:noFill/>
                    </a:lnT>
                    <a:lnB>
                      <a:noFill/>
                    </a:lnB>
                  </a:tcPr>
                </a:tc>
                <a:extLst>
                  <a:ext uri="{0D108BD9-81ED-4DB2-BD59-A6C34878D82A}">
                    <a16:rowId xmlns:a16="http://schemas.microsoft.com/office/drawing/2014/main" val="3489833673"/>
                  </a:ext>
                </a:extLst>
              </a:tr>
              <a:tr h="577100">
                <a:tc>
                  <a:txBody>
                    <a:bodyPr/>
                    <a:lstStyle/>
                    <a:p>
                      <a:pPr algn="l" fontAlgn="b"/>
                      <a:r>
                        <a:rPr lang="fr-BE" sz="1600" b="0" i="0" u="none" strike="noStrike">
                          <a:solidFill>
                            <a:srgbClr val="000000"/>
                          </a:solidFill>
                          <a:effectLst/>
                          <a:latin typeface="Calibri" panose="020F0502020204030204" pitchFamily="34" charset="0"/>
                        </a:rPr>
                        <a:t>Savoir communiquer en hébreu est important pour moi</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r" fontAlgn="b"/>
                      <a:r>
                        <a:rPr lang="fr-BE" sz="1600" b="0" i="0" u="none" strike="noStrike">
                          <a:solidFill>
                            <a:srgbClr val="000000"/>
                          </a:solidFill>
                          <a:effectLst/>
                          <a:latin typeface="Calibri" panose="020F0502020204030204" pitchFamily="34" charset="0"/>
                        </a:rPr>
                        <a:t>60 %</a:t>
                      </a:r>
                    </a:p>
                  </a:txBody>
                  <a:tcPr marL="9525" marR="9525" marT="9525" anchor="b">
                    <a:lnL>
                      <a:noFill/>
                    </a:lnL>
                    <a:lnR>
                      <a:noFill/>
                    </a:lnR>
                    <a:lnT>
                      <a:noFill/>
                    </a:lnT>
                    <a:lnB>
                      <a:noFill/>
                    </a:lnB>
                    <a:solidFill>
                      <a:srgbClr val="D9D9D9"/>
                    </a:solidFill>
                  </a:tcPr>
                </a:tc>
                <a:extLst>
                  <a:ext uri="{0D108BD9-81ED-4DB2-BD59-A6C34878D82A}">
                    <a16:rowId xmlns:a16="http://schemas.microsoft.com/office/drawing/2014/main" val="1832945773"/>
                  </a:ext>
                </a:extLst>
              </a:tr>
              <a:tr h="477818">
                <a:tc>
                  <a:txBody>
                    <a:bodyPr/>
                    <a:lstStyle/>
                    <a:p>
                      <a:pPr algn="l" fontAlgn="b"/>
                      <a:r>
                        <a:rPr lang="fr-BE" sz="1600" b="0" i="0" u="none" strike="noStrike">
                          <a:solidFill>
                            <a:srgbClr val="000000"/>
                          </a:solidFill>
                          <a:effectLst/>
                          <a:latin typeface="Calibri" panose="020F0502020204030204" pitchFamily="34" charset="0"/>
                        </a:rPr>
                        <a:t>Je ressens un fort sentiment de connexion avec les Juifs dans mon</a:t>
                      </a:r>
                      <a:br>
                        <a:rPr lang="fr-BE" sz="1600" b="0" i="0" u="none" strike="noStrike">
                          <a:solidFill>
                            <a:srgbClr val="000000"/>
                          </a:solidFill>
                          <a:effectLst/>
                          <a:latin typeface="Calibri" panose="020F0502020204030204" pitchFamily="34" charset="0"/>
                        </a:rPr>
                      </a:br>
                      <a:r>
                        <a:rPr lang="fr-BE" sz="1600" b="0" i="0" u="none" strike="noStrike">
                          <a:solidFill>
                            <a:srgbClr val="000000"/>
                          </a:solidFill>
                          <a:effectLst/>
                          <a:latin typeface="Calibri" panose="020F0502020204030204" pitchFamily="34" charset="0"/>
                        </a:rPr>
                        <a:t> pays</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b"/>
                      <a:r>
                        <a:rPr lang="fr-BE" sz="1600" b="0" i="0" u="none" strike="noStrike">
                          <a:solidFill>
                            <a:srgbClr val="000000"/>
                          </a:solidFill>
                          <a:effectLst/>
                          <a:latin typeface="Calibri" panose="020F0502020204030204" pitchFamily="34" charset="0"/>
                        </a:rPr>
                        <a:t>60 %</a:t>
                      </a:r>
                    </a:p>
                  </a:txBody>
                  <a:tcPr marL="9525" marR="9525" marT="9525" anchor="b">
                    <a:lnL>
                      <a:noFill/>
                    </a:lnL>
                    <a:lnR>
                      <a:noFill/>
                    </a:lnR>
                    <a:lnT>
                      <a:noFill/>
                    </a:lnT>
                    <a:lnB>
                      <a:noFill/>
                    </a:lnB>
                  </a:tcPr>
                </a:tc>
                <a:extLst>
                  <a:ext uri="{0D108BD9-81ED-4DB2-BD59-A6C34878D82A}">
                    <a16:rowId xmlns:a16="http://schemas.microsoft.com/office/drawing/2014/main" val="3880562309"/>
                  </a:ext>
                </a:extLst>
              </a:tr>
              <a:tr h="272706">
                <a:tc>
                  <a:txBody>
                    <a:bodyPr/>
                    <a:lstStyle/>
                    <a:p>
                      <a:pPr algn="l" fontAlgn="b"/>
                      <a:r>
                        <a:rPr lang="fr-BE" sz="1600" b="0" i="0" u="none" strike="noStrike">
                          <a:solidFill>
                            <a:srgbClr val="000000"/>
                          </a:solidFill>
                          <a:effectLst/>
                          <a:latin typeface="Calibri" panose="020F0502020204030204" pitchFamily="34" charset="0"/>
                        </a:rPr>
                        <a:t>Je suis préoccupé(e) par les Juifs dans le besoin dans mon pays</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r" fontAlgn="b"/>
                      <a:r>
                        <a:rPr lang="fr-BE" sz="1600" b="0" i="0" u="none" strike="noStrike">
                          <a:solidFill>
                            <a:srgbClr val="000000"/>
                          </a:solidFill>
                          <a:effectLst/>
                          <a:latin typeface="Calibri" panose="020F0502020204030204" pitchFamily="34" charset="0"/>
                        </a:rPr>
                        <a:t>59 %</a:t>
                      </a:r>
                    </a:p>
                  </a:txBody>
                  <a:tcPr marL="9525" marR="9525" marT="9525" anchor="b">
                    <a:lnL>
                      <a:noFill/>
                    </a:lnL>
                    <a:lnR>
                      <a:noFill/>
                    </a:lnR>
                    <a:lnT>
                      <a:noFill/>
                    </a:lnT>
                    <a:lnB>
                      <a:noFill/>
                    </a:lnB>
                    <a:solidFill>
                      <a:srgbClr val="D9D9D9"/>
                    </a:solidFill>
                  </a:tcPr>
                </a:tc>
                <a:extLst>
                  <a:ext uri="{0D108BD9-81ED-4DB2-BD59-A6C34878D82A}">
                    <a16:rowId xmlns:a16="http://schemas.microsoft.com/office/drawing/2014/main" val="3361273993"/>
                  </a:ext>
                </a:extLst>
              </a:tr>
              <a:tr h="710899">
                <a:tc>
                  <a:txBody>
                    <a:bodyPr/>
                    <a:lstStyle/>
                    <a:p>
                      <a:pPr algn="l" fontAlgn="b"/>
                      <a:r>
                        <a:rPr lang="fr-BE" sz="1600" b="0" i="0" u="none" strike="noStrike">
                          <a:solidFill>
                            <a:srgbClr val="000000"/>
                          </a:solidFill>
                          <a:effectLst/>
                          <a:latin typeface="Calibri" panose="020F0502020204030204" pitchFamily="34" charset="0"/>
                        </a:rPr>
                        <a:t>Les concepts juifs de contribution au monde (par exemple Tikun Olam) m'incitent à faire du monde un endroit meilleur</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b"/>
                      <a:r>
                        <a:rPr lang="fr-BE" sz="1600" b="0" i="0" u="none" strike="noStrike">
                          <a:solidFill>
                            <a:srgbClr val="000000"/>
                          </a:solidFill>
                          <a:effectLst/>
                          <a:latin typeface="Calibri" panose="020F0502020204030204" pitchFamily="34" charset="0"/>
                        </a:rPr>
                        <a:t>57 %</a:t>
                      </a:r>
                    </a:p>
                  </a:txBody>
                  <a:tcPr marL="9525" marR="9525" marT="9525" anchor="b">
                    <a:lnL>
                      <a:noFill/>
                    </a:lnL>
                    <a:lnR>
                      <a:noFill/>
                    </a:lnR>
                    <a:lnT>
                      <a:noFill/>
                    </a:lnT>
                    <a:lnB>
                      <a:noFill/>
                    </a:lnB>
                  </a:tcPr>
                </a:tc>
                <a:extLst>
                  <a:ext uri="{0D108BD9-81ED-4DB2-BD59-A6C34878D82A}">
                    <a16:rowId xmlns:a16="http://schemas.microsoft.com/office/drawing/2014/main" val="3070397508"/>
                  </a:ext>
                </a:extLst>
              </a:tr>
              <a:tr h="477818">
                <a:tc>
                  <a:txBody>
                    <a:bodyPr/>
                    <a:lstStyle/>
                    <a:p>
                      <a:pPr algn="l" fontAlgn="b"/>
                      <a:r>
                        <a:rPr lang="fr-BE" sz="1600" b="0" i="0" u="none" strike="noStrike">
                          <a:solidFill>
                            <a:srgbClr val="000000"/>
                          </a:solidFill>
                          <a:effectLst/>
                          <a:latin typeface="Calibri" panose="020F0502020204030204" pitchFamily="34" charset="0"/>
                        </a:rPr>
                        <a:t>Mes cours d'études judaïques font partie de mes cours préférés</a:t>
                      </a:r>
                    </a:p>
                  </a:txBody>
                  <a:tcPr marL="9525" marR="9525" marT="9525" anchor="b">
                    <a:lnL w="635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r" fontAlgn="b"/>
                      <a:r>
                        <a:rPr lang="fr-BE" sz="1600" b="0" i="0" u="none" strike="noStrike">
                          <a:solidFill>
                            <a:srgbClr val="000000"/>
                          </a:solidFill>
                          <a:effectLst/>
                          <a:latin typeface="Calibri" panose="020F0502020204030204" pitchFamily="34" charset="0"/>
                        </a:rPr>
                        <a:t>45 %</a:t>
                      </a:r>
                    </a:p>
                  </a:txBody>
                  <a:tcPr marL="9525" marR="9525" marT="9525" anchor="b">
                    <a:lnL>
                      <a:noFill/>
                    </a:lnL>
                    <a:lnR>
                      <a:noFill/>
                    </a:lnR>
                    <a:lnT>
                      <a:noFill/>
                    </a:lnT>
                    <a:lnB>
                      <a:noFill/>
                    </a:lnB>
                    <a:solidFill>
                      <a:srgbClr val="D9D9D9"/>
                    </a:solidFill>
                  </a:tcPr>
                </a:tc>
                <a:extLst>
                  <a:ext uri="{0D108BD9-81ED-4DB2-BD59-A6C34878D82A}">
                    <a16:rowId xmlns:a16="http://schemas.microsoft.com/office/drawing/2014/main" val="1304389269"/>
                  </a:ext>
                </a:extLst>
              </a:tr>
              <a:tr h="477818">
                <a:tc>
                  <a:txBody>
                    <a:bodyPr/>
                    <a:lstStyle/>
                    <a:p>
                      <a:pPr algn="l" fontAlgn="b"/>
                      <a:r>
                        <a:rPr lang="fr-BE" sz="1600" b="0" i="0" u="none" strike="noStrike">
                          <a:solidFill>
                            <a:srgbClr val="000000"/>
                          </a:solidFill>
                          <a:effectLst/>
                          <a:latin typeface="Calibri" panose="020F0502020204030204" pitchFamily="34" charset="0"/>
                        </a:rPr>
                        <a:t>Je vois le service communautaire et le bénévolat comme faisant partie de ma vie juive</a:t>
                      </a:r>
                    </a:p>
                  </a:txBody>
                  <a:tcPr marL="9525" marR="9525" marT="9525" anchor="b">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r" fontAlgn="b"/>
                      <a:r>
                        <a:rPr lang="fr-BE" sz="1600" b="0" i="0" u="none" strike="noStrike">
                          <a:solidFill>
                            <a:srgbClr val="000000"/>
                          </a:solidFill>
                          <a:effectLst/>
                          <a:latin typeface="Calibri" panose="020F0502020204030204" pitchFamily="34" charset="0"/>
                        </a:rPr>
                        <a:t>44 %</a:t>
                      </a:r>
                    </a:p>
                  </a:txBody>
                  <a:tcPr marL="9525" marR="9525" marT="9525" anchor="b">
                    <a:lnL>
                      <a:noFill/>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597279551"/>
                  </a:ext>
                </a:extLst>
              </a:tr>
            </a:tbl>
          </a:graphicData>
        </a:graphic>
      </p:graphicFrame>
    </p:spTree>
    <p:extLst>
      <p:ext uri="{BB962C8B-B14F-4D97-AF65-F5344CB8AC3E}">
        <p14:creationId xmlns:p14="http://schemas.microsoft.com/office/powerpoint/2010/main" val="1244637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7500B8-2911-D9FF-84E1-513898B56223}"/>
              </a:ext>
            </a:extLst>
          </p:cNvPr>
          <p:cNvSpPr/>
          <p:nvPr/>
        </p:nvSpPr>
        <p:spPr>
          <a:xfrm>
            <a:off x="0" y="3167062"/>
            <a:ext cx="12192000" cy="3690937"/>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4E0081B-1F1D-F380-8AEA-AB443D728692}"/>
              </a:ext>
            </a:extLst>
          </p:cNvPr>
          <p:cNvCxnSpPr/>
          <p:nvPr/>
        </p:nvCxnSpPr>
        <p:spPr>
          <a:xfrm>
            <a:off x="0" y="3167063"/>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E0256956-C7B0-4408-B92F-93C9E83D139E}"/>
              </a:ext>
            </a:extLst>
          </p:cNvPr>
          <p:cNvSpPr>
            <a:spLocks noGrp="1"/>
          </p:cNvSpPr>
          <p:nvPr>
            <p:ph type="title"/>
          </p:nvPr>
        </p:nvSpPr>
        <p:spPr/>
        <p:txBody>
          <a:bodyPr/>
          <a:lstStyle/>
          <a:p>
            <a:r>
              <a:rPr lang="fr-BE">
                <a:highlight>
                  <a:srgbClr val="FFFF00"/>
                </a:highlight>
              </a:rPr>
              <a:t>Gros plan : « Aller à une école juive me donne l'impression d'appartenir à la communauté »</a:t>
            </a:r>
          </a:p>
        </p:txBody>
      </p:sp>
      <p:graphicFrame>
        <p:nvGraphicFramePr>
          <p:cNvPr id="9" name="Chart 8">
            <a:extLst>
              <a:ext uri="{FF2B5EF4-FFF2-40B4-BE49-F238E27FC236}">
                <a16:creationId xmlns:a16="http://schemas.microsoft.com/office/drawing/2014/main" id="{534F02A4-3678-BEB6-72F5-CB6478DE8039}"/>
              </a:ext>
            </a:extLst>
          </p:cNvPr>
          <p:cNvGraphicFramePr>
            <a:graphicFrameLocks/>
          </p:cNvGraphicFramePr>
          <p:nvPr/>
        </p:nvGraphicFramePr>
        <p:xfrm>
          <a:off x="-104932" y="984576"/>
          <a:ext cx="12296931" cy="22309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68B844FD-7663-C127-950D-9A453C854862}"/>
              </a:ext>
            </a:extLst>
          </p:cNvPr>
          <p:cNvGraphicFramePr>
            <a:graphicFrameLocks/>
          </p:cNvGraphicFramePr>
          <p:nvPr/>
        </p:nvGraphicFramePr>
        <p:xfrm>
          <a:off x="0" y="3260531"/>
          <a:ext cx="12192000" cy="338010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3D66A555-A0AC-AAFB-6386-521AE2524FC1}"/>
              </a:ext>
            </a:extLst>
          </p:cNvPr>
          <p:cNvSpPr txBox="1"/>
          <p:nvPr/>
        </p:nvSpPr>
        <p:spPr>
          <a:xfrm>
            <a:off x="10964424" y="278532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n=1 476</a:t>
            </a:r>
          </a:p>
        </p:txBody>
      </p:sp>
    </p:spTree>
    <p:extLst>
      <p:ext uri="{BB962C8B-B14F-4D97-AF65-F5344CB8AC3E}">
        <p14:creationId xmlns:p14="http://schemas.microsoft.com/office/powerpoint/2010/main" val="96701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358718-9519-0469-5E8C-D6B1630CAF60}"/>
              </a:ext>
            </a:extLst>
          </p:cNvPr>
          <p:cNvPicPr>
            <a:picLocks noChangeAspect="1"/>
          </p:cNvPicPr>
          <p:nvPr/>
        </p:nvPicPr>
        <p:blipFill>
          <a:blip r:embed="rId3"/>
          <a:stretch>
            <a:fillRect/>
          </a:stretch>
        </p:blipFill>
        <p:spPr>
          <a:xfrm>
            <a:off x="0" y="3205205"/>
            <a:ext cx="12192000" cy="3694730"/>
          </a:xfrm>
          <a:prstGeom prst="rect">
            <a:avLst/>
          </a:prstGeom>
        </p:spPr>
      </p:pic>
      <p:sp>
        <p:nvSpPr>
          <p:cNvPr id="3" name="Title 2">
            <a:extLst>
              <a:ext uri="{FF2B5EF4-FFF2-40B4-BE49-F238E27FC236}">
                <a16:creationId xmlns:a16="http://schemas.microsoft.com/office/drawing/2014/main" id="{E0256956-C7B0-4408-B92F-93C9E83D139E}"/>
              </a:ext>
            </a:extLst>
          </p:cNvPr>
          <p:cNvSpPr>
            <a:spLocks noGrp="1"/>
          </p:cNvSpPr>
          <p:nvPr>
            <p:ph type="title"/>
          </p:nvPr>
        </p:nvSpPr>
        <p:spPr/>
        <p:txBody>
          <a:bodyPr/>
          <a:lstStyle/>
          <a:p>
            <a:r>
              <a:rPr lang="fr-BE">
                <a:highlight>
                  <a:srgbClr val="FFFF00"/>
                </a:highlight>
              </a:rPr>
              <a:t>Gros plan : </a:t>
            </a:r>
            <a:r>
              <a:rPr lang="fr-BE"/>
              <a:t>« Mes cours d'études judaïques font partie de mes cours préférés »</a:t>
            </a:r>
          </a:p>
        </p:txBody>
      </p:sp>
      <p:graphicFrame>
        <p:nvGraphicFramePr>
          <p:cNvPr id="5" name="Chart 4">
            <a:extLst>
              <a:ext uri="{FF2B5EF4-FFF2-40B4-BE49-F238E27FC236}">
                <a16:creationId xmlns:a16="http://schemas.microsoft.com/office/drawing/2014/main" id="{1DEA2A22-CA24-ADF6-5736-2FE97CD2EE28}"/>
              </a:ext>
            </a:extLst>
          </p:cNvPr>
          <p:cNvGraphicFramePr>
            <a:graphicFrameLocks/>
          </p:cNvGraphicFramePr>
          <p:nvPr>
            <p:extLst>
              <p:ext uri="{D42A27DB-BD31-4B8C-83A1-F6EECF244321}">
                <p14:modId xmlns:p14="http://schemas.microsoft.com/office/powerpoint/2010/main" val="4159063020"/>
              </p:ext>
            </p:extLst>
          </p:nvPr>
        </p:nvGraphicFramePr>
        <p:xfrm>
          <a:off x="0" y="891108"/>
          <a:ext cx="12191999" cy="22759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AB4BABA6-A73A-6379-8C50-B396AAC5358C}"/>
              </a:ext>
            </a:extLst>
          </p:cNvPr>
          <p:cNvGraphicFramePr>
            <a:graphicFrameLocks/>
          </p:cNvGraphicFramePr>
          <p:nvPr>
            <p:extLst>
              <p:ext uri="{D42A27DB-BD31-4B8C-83A1-F6EECF244321}">
                <p14:modId xmlns:p14="http://schemas.microsoft.com/office/powerpoint/2010/main" val="1499483821"/>
              </p:ext>
            </p:extLst>
          </p:nvPr>
        </p:nvGraphicFramePr>
        <p:xfrm>
          <a:off x="0" y="3429000"/>
          <a:ext cx="12192000" cy="350361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B9CA24F2-ADE5-B3DE-697F-C6365629ABDE}"/>
              </a:ext>
            </a:extLst>
          </p:cNvPr>
          <p:cNvSpPr txBox="1"/>
          <p:nvPr/>
        </p:nvSpPr>
        <p:spPr>
          <a:xfrm>
            <a:off x="10964424" y="278532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n=1 476</a:t>
            </a:r>
          </a:p>
        </p:txBody>
      </p:sp>
    </p:spTree>
    <p:extLst>
      <p:ext uri="{BB962C8B-B14F-4D97-AF65-F5344CB8AC3E}">
        <p14:creationId xmlns:p14="http://schemas.microsoft.com/office/powerpoint/2010/main" val="352913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6A557-7329-4B8A-9A66-8B31CECA60A0}"/>
              </a:ext>
            </a:extLst>
          </p:cNvPr>
          <p:cNvSpPr>
            <a:spLocks noGrp="1"/>
          </p:cNvSpPr>
          <p:nvPr>
            <p:ph type="title"/>
          </p:nvPr>
        </p:nvSpPr>
        <p:spPr>
          <a:xfrm>
            <a:off x="2625506" y="3094262"/>
            <a:ext cx="8664071" cy="2852737"/>
          </a:xfrm>
        </p:spPr>
        <p:txBody>
          <a:bodyPr anchor="ctr">
            <a:normAutofit/>
          </a:bodyPr>
          <a:lstStyle/>
          <a:p>
            <a:r>
              <a:rPr lang="fr-BE" dirty="0"/>
              <a:t>En profondeur</a:t>
            </a:r>
          </a:p>
        </p:txBody>
      </p:sp>
    </p:spTree>
    <p:extLst>
      <p:ext uri="{BB962C8B-B14F-4D97-AF65-F5344CB8AC3E}">
        <p14:creationId xmlns:p14="http://schemas.microsoft.com/office/powerpoint/2010/main" val="266043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089F-1E1C-4692-8924-96C1B56207F6}"/>
              </a:ext>
            </a:extLst>
          </p:cNvPr>
          <p:cNvSpPr>
            <a:spLocks noGrp="1"/>
          </p:cNvSpPr>
          <p:nvPr>
            <p:ph type="ctrTitle"/>
          </p:nvPr>
        </p:nvSpPr>
        <p:spPr>
          <a:xfrm>
            <a:off x="609598" y="748800"/>
            <a:ext cx="8868939" cy="2768956"/>
          </a:xfrm>
        </p:spPr>
        <p:txBody>
          <a:bodyPr anchor="b">
            <a:normAutofit fontScale="90000"/>
          </a:bodyPr>
          <a:lstStyle/>
          <a:p>
            <a:r>
              <a:rPr lang="fr-BE" sz="7200"/>
              <a:t>Une approche globale de l'enseignement scolaire de jour</a:t>
            </a:r>
          </a:p>
        </p:txBody>
      </p:sp>
      <p:sp>
        <p:nvSpPr>
          <p:cNvPr id="3" name="Subtitle 2">
            <a:extLst>
              <a:ext uri="{FF2B5EF4-FFF2-40B4-BE49-F238E27FC236}">
                <a16:creationId xmlns:a16="http://schemas.microsoft.com/office/drawing/2014/main" id="{522B5D9D-F4CE-43F9-A807-548ED5198483}"/>
              </a:ext>
            </a:extLst>
          </p:cNvPr>
          <p:cNvSpPr>
            <a:spLocks noGrp="1"/>
          </p:cNvSpPr>
          <p:nvPr>
            <p:ph type="subTitle" idx="1"/>
          </p:nvPr>
        </p:nvSpPr>
        <p:spPr/>
        <p:txBody>
          <a:bodyPr>
            <a:normAutofit/>
          </a:bodyPr>
          <a:lstStyle/>
          <a:p>
            <a:r>
              <a:rPr lang="fr-BE" dirty="0"/>
              <a:t>Conclusions de (2022-23)</a:t>
            </a:r>
          </a:p>
        </p:txBody>
      </p:sp>
      <p:pic>
        <p:nvPicPr>
          <p:cNvPr id="4" name="Picture 2">
            <a:extLst>
              <a:ext uri="{FF2B5EF4-FFF2-40B4-BE49-F238E27FC236}">
                <a16:creationId xmlns:a16="http://schemas.microsoft.com/office/drawing/2014/main" id="{EE146270-3F3D-EF93-284E-A35B51A20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20" y="5476434"/>
            <a:ext cx="3189249" cy="13182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C2BDBEC-11AE-F115-1F6C-5CBF58D2E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0617" y="5683810"/>
            <a:ext cx="4253900" cy="85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13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36D4-70F3-E011-7550-0FE7BFEBFA32}"/>
              </a:ext>
            </a:extLst>
          </p:cNvPr>
          <p:cNvSpPr>
            <a:spLocks noGrp="1"/>
          </p:cNvSpPr>
          <p:nvPr>
            <p:ph type="title"/>
          </p:nvPr>
        </p:nvSpPr>
        <p:spPr>
          <a:xfrm>
            <a:off x="376727" y="53620"/>
            <a:ext cx="11577380" cy="837488"/>
          </a:xfrm>
        </p:spPr>
        <p:txBody>
          <a:bodyPr>
            <a:normAutofit/>
          </a:bodyPr>
          <a:lstStyle/>
          <a:p>
            <a:r>
              <a:rPr lang="fr-BE" sz="2400" dirty="0">
                <a:highlight>
                  <a:srgbClr val="FFFF00"/>
                </a:highlight>
              </a:rPr>
              <a:t>Perceptions des élèves des compétences/de la spiritualité, hébreu (moderne et traditionnel</a:t>
            </a:r>
            <a:r>
              <a:rPr lang="fr-BE" sz="2400" dirty="0"/>
              <a:t>)</a:t>
            </a:r>
          </a:p>
        </p:txBody>
      </p:sp>
      <p:graphicFrame>
        <p:nvGraphicFramePr>
          <p:cNvPr id="3" name="Chart 2">
            <a:extLst>
              <a:ext uri="{FF2B5EF4-FFF2-40B4-BE49-F238E27FC236}">
                <a16:creationId xmlns:a16="http://schemas.microsoft.com/office/drawing/2014/main" id="{47106E4E-1165-50BE-FE19-C4062F4B3876}"/>
              </a:ext>
            </a:extLst>
          </p:cNvPr>
          <p:cNvGraphicFramePr>
            <a:graphicFrameLocks/>
          </p:cNvGraphicFramePr>
          <p:nvPr>
            <p:extLst>
              <p:ext uri="{D42A27DB-BD31-4B8C-83A1-F6EECF244321}">
                <p14:modId xmlns:p14="http://schemas.microsoft.com/office/powerpoint/2010/main" val="2597900139"/>
              </p:ext>
            </p:extLst>
          </p:nvPr>
        </p:nvGraphicFramePr>
        <p:xfrm>
          <a:off x="509239" y="1047225"/>
          <a:ext cx="11173522" cy="548739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EE1C593-C807-D685-AA36-EE5703D7B259}"/>
              </a:ext>
            </a:extLst>
          </p:cNvPr>
          <p:cNvSpPr txBox="1"/>
          <p:nvPr/>
        </p:nvSpPr>
        <p:spPr>
          <a:xfrm>
            <a:off x="10860252" y="6273005"/>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n=1 476</a:t>
            </a:r>
          </a:p>
        </p:txBody>
      </p:sp>
    </p:spTree>
    <p:extLst>
      <p:ext uri="{BB962C8B-B14F-4D97-AF65-F5344CB8AC3E}">
        <p14:creationId xmlns:p14="http://schemas.microsoft.com/office/powerpoint/2010/main" val="1793695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622D-0A5E-4375-9359-D98334384C7A}"/>
              </a:ext>
            </a:extLst>
          </p:cNvPr>
          <p:cNvSpPr>
            <a:spLocks noGrp="1"/>
          </p:cNvSpPr>
          <p:nvPr>
            <p:ph type="title"/>
          </p:nvPr>
        </p:nvSpPr>
        <p:spPr/>
        <p:txBody>
          <a:bodyPr/>
          <a:lstStyle/>
          <a:p>
            <a:r>
              <a:rPr lang="fr-BE"/>
              <a:t>Approfondir quelques éléments</a:t>
            </a:r>
          </a:p>
        </p:txBody>
      </p:sp>
    </p:spTree>
    <p:extLst>
      <p:ext uri="{BB962C8B-B14F-4D97-AF65-F5344CB8AC3E}">
        <p14:creationId xmlns:p14="http://schemas.microsoft.com/office/powerpoint/2010/main" val="2655322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36D4-70F3-E011-7550-0FE7BFEBFA32}"/>
              </a:ext>
            </a:extLst>
          </p:cNvPr>
          <p:cNvSpPr>
            <a:spLocks noGrp="1"/>
          </p:cNvSpPr>
          <p:nvPr>
            <p:ph type="title"/>
          </p:nvPr>
        </p:nvSpPr>
        <p:spPr>
          <a:xfrm>
            <a:off x="376726" y="53620"/>
            <a:ext cx="11815273" cy="837488"/>
          </a:xfrm>
        </p:spPr>
        <p:txBody>
          <a:bodyPr>
            <a:normAutofit/>
          </a:bodyPr>
          <a:lstStyle/>
          <a:p>
            <a:r>
              <a:rPr lang="fr-BE" sz="2000" dirty="0">
                <a:highlight>
                  <a:srgbClr val="FFFF00"/>
                </a:highlight>
              </a:rPr>
              <a:t>Attitude/intention comportementale : Engagement personnel et familial envers le judaïsme (3</a:t>
            </a:r>
            <a:r>
              <a:rPr lang="fr-BE" sz="2000" baseline="30000" dirty="0">
                <a:highlight>
                  <a:srgbClr val="FFFF00"/>
                </a:highlight>
              </a:rPr>
              <a:t>e</a:t>
            </a:r>
            <a:r>
              <a:rPr lang="fr-BE" sz="2000" dirty="0">
                <a:highlight>
                  <a:srgbClr val="FFFF00"/>
                </a:highlight>
              </a:rPr>
              <a:t> et 5</a:t>
            </a:r>
            <a:r>
              <a:rPr lang="fr-BE" sz="2000" baseline="30000" dirty="0">
                <a:highlight>
                  <a:srgbClr val="FFFF00"/>
                </a:highlight>
              </a:rPr>
              <a:t>e</a:t>
            </a:r>
            <a:r>
              <a:rPr lang="fr-BE" sz="2000" dirty="0">
                <a:highlight>
                  <a:srgbClr val="FFFF00"/>
                </a:highlight>
              </a:rPr>
              <a:t> secondaire)</a:t>
            </a:r>
          </a:p>
        </p:txBody>
      </p:sp>
      <p:graphicFrame>
        <p:nvGraphicFramePr>
          <p:cNvPr id="3" name="Chart 2">
            <a:extLst>
              <a:ext uri="{FF2B5EF4-FFF2-40B4-BE49-F238E27FC236}">
                <a16:creationId xmlns:a16="http://schemas.microsoft.com/office/drawing/2014/main" id="{531A8E82-0F3F-36FF-FC71-66351D4C135A}"/>
              </a:ext>
            </a:extLst>
          </p:cNvPr>
          <p:cNvGraphicFramePr>
            <a:graphicFrameLocks/>
          </p:cNvGraphicFramePr>
          <p:nvPr>
            <p:extLst>
              <p:ext uri="{D42A27DB-BD31-4B8C-83A1-F6EECF244321}">
                <p14:modId xmlns:p14="http://schemas.microsoft.com/office/powerpoint/2010/main" val="1870034254"/>
              </p:ext>
            </p:extLst>
          </p:nvPr>
        </p:nvGraphicFramePr>
        <p:xfrm>
          <a:off x="559420" y="1070517"/>
          <a:ext cx="11073160" cy="536373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CBD04FF-C0A9-6EC5-9777-3E0D33733932}"/>
              </a:ext>
            </a:extLst>
          </p:cNvPr>
          <p:cNvSpPr txBox="1"/>
          <p:nvPr/>
        </p:nvSpPr>
        <p:spPr>
          <a:xfrm>
            <a:off x="10860252" y="6273005"/>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n=943</a:t>
            </a:r>
          </a:p>
        </p:txBody>
      </p:sp>
    </p:spTree>
    <p:extLst>
      <p:ext uri="{BB962C8B-B14F-4D97-AF65-F5344CB8AC3E}">
        <p14:creationId xmlns:p14="http://schemas.microsoft.com/office/powerpoint/2010/main" val="2660324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F9974-446F-3CC9-00AC-277DE5EFA1ED}"/>
              </a:ext>
            </a:extLst>
          </p:cNvPr>
          <p:cNvSpPr>
            <a:spLocks noGrp="1"/>
          </p:cNvSpPr>
          <p:nvPr>
            <p:ph type="title"/>
          </p:nvPr>
        </p:nvSpPr>
        <p:spPr>
          <a:xfrm>
            <a:off x="376726" y="53620"/>
            <a:ext cx="11815273" cy="837488"/>
          </a:xfrm>
        </p:spPr>
        <p:txBody>
          <a:bodyPr>
            <a:normAutofit/>
          </a:bodyPr>
          <a:lstStyle/>
          <a:p>
            <a:r>
              <a:rPr lang="fr-BE" sz="2400" dirty="0">
                <a:highlight>
                  <a:srgbClr val="FFFF00"/>
                </a:highlight>
              </a:rPr>
              <a:t>Intention comportementale : Engagement personnel et familial envers le judaïsme (3</a:t>
            </a:r>
            <a:r>
              <a:rPr lang="fr-BE" sz="2400" baseline="30000" dirty="0">
                <a:highlight>
                  <a:srgbClr val="FFFF00"/>
                </a:highlight>
              </a:rPr>
              <a:t>e</a:t>
            </a:r>
            <a:r>
              <a:rPr lang="fr-BE" sz="2400" dirty="0">
                <a:highlight>
                  <a:srgbClr val="FFFF00"/>
                </a:highlight>
              </a:rPr>
              <a:t> et 5</a:t>
            </a:r>
            <a:r>
              <a:rPr lang="fr-BE" sz="2400" baseline="30000" dirty="0">
                <a:highlight>
                  <a:srgbClr val="FFFF00"/>
                </a:highlight>
              </a:rPr>
              <a:t>e</a:t>
            </a:r>
            <a:r>
              <a:rPr lang="fr-BE" sz="2400" dirty="0">
                <a:highlight>
                  <a:srgbClr val="FFFF00"/>
                </a:highlight>
              </a:rPr>
              <a:t> secondaire)</a:t>
            </a:r>
          </a:p>
        </p:txBody>
      </p:sp>
      <p:graphicFrame>
        <p:nvGraphicFramePr>
          <p:cNvPr id="3" name="Chart 2">
            <a:extLst>
              <a:ext uri="{FF2B5EF4-FFF2-40B4-BE49-F238E27FC236}">
                <a16:creationId xmlns:a16="http://schemas.microsoft.com/office/drawing/2014/main" id="{3606D162-553E-88AB-EB6D-CBED9B997BD7}"/>
              </a:ext>
            </a:extLst>
          </p:cNvPr>
          <p:cNvGraphicFramePr>
            <a:graphicFrameLocks/>
          </p:cNvGraphicFramePr>
          <p:nvPr>
            <p:extLst>
              <p:ext uri="{D42A27DB-BD31-4B8C-83A1-F6EECF244321}">
                <p14:modId xmlns:p14="http://schemas.microsoft.com/office/powerpoint/2010/main" val="2863960306"/>
              </p:ext>
            </p:extLst>
          </p:nvPr>
        </p:nvGraphicFramePr>
        <p:xfrm>
          <a:off x="0" y="1137424"/>
          <a:ext cx="12191999" cy="531913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E93E387-278E-9274-4E2D-F44813565F85}"/>
              </a:ext>
            </a:extLst>
          </p:cNvPr>
          <p:cNvSpPr txBox="1"/>
          <p:nvPr/>
        </p:nvSpPr>
        <p:spPr>
          <a:xfrm>
            <a:off x="10860252" y="6273005"/>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n=943</a:t>
            </a:r>
          </a:p>
        </p:txBody>
      </p:sp>
    </p:spTree>
    <p:extLst>
      <p:ext uri="{BB962C8B-B14F-4D97-AF65-F5344CB8AC3E}">
        <p14:creationId xmlns:p14="http://schemas.microsoft.com/office/powerpoint/2010/main" val="1294976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6A557-7329-4B8A-9A66-8B31CECA60A0}"/>
              </a:ext>
            </a:extLst>
          </p:cNvPr>
          <p:cNvSpPr>
            <a:spLocks noGrp="1"/>
          </p:cNvSpPr>
          <p:nvPr>
            <p:ph type="title"/>
          </p:nvPr>
        </p:nvSpPr>
        <p:spPr/>
        <p:txBody>
          <a:bodyPr anchor="ctr">
            <a:normAutofit/>
          </a:bodyPr>
          <a:lstStyle/>
          <a:p>
            <a:r>
              <a:rPr lang="fr-BE"/>
              <a:t>Contributions de l'expérience scolaire</a:t>
            </a:r>
          </a:p>
        </p:txBody>
      </p:sp>
    </p:spTree>
    <p:extLst>
      <p:ext uri="{BB962C8B-B14F-4D97-AF65-F5344CB8AC3E}">
        <p14:creationId xmlns:p14="http://schemas.microsoft.com/office/powerpoint/2010/main" val="1688560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36D4-70F3-E011-7550-0FE7BFEBFA32}"/>
              </a:ext>
            </a:extLst>
          </p:cNvPr>
          <p:cNvSpPr>
            <a:spLocks noGrp="1"/>
          </p:cNvSpPr>
          <p:nvPr>
            <p:ph type="title" idx="4294967295"/>
          </p:nvPr>
        </p:nvSpPr>
        <p:spPr>
          <a:xfrm>
            <a:off x="0" y="176638"/>
            <a:ext cx="12192000" cy="836613"/>
          </a:xfrm>
        </p:spPr>
        <p:txBody>
          <a:bodyPr/>
          <a:lstStyle/>
          <a:p>
            <a:pPr algn="ctr"/>
            <a:r>
              <a:rPr lang="fr-BE">
                <a:highlight>
                  <a:srgbClr val="FFFF00"/>
                </a:highlight>
              </a:rPr>
              <a:t>Comment l’école a-t-elle contribué à la vie des élèves ?</a:t>
            </a:r>
          </a:p>
        </p:txBody>
      </p:sp>
      <p:sp>
        <p:nvSpPr>
          <p:cNvPr id="4" name="TextBox 3">
            <a:extLst>
              <a:ext uri="{FF2B5EF4-FFF2-40B4-BE49-F238E27FC236}">
                <a16:creationId xmlns:a16="http://schemas.microsoft.com/office/drawing/2014/main" id="{E7A103D8-9682-B4A6-1BAD-5FF0E2C79814}"/>
              </a:ext>
            </a:extLst>
          </p:cNvPr>
          <p:cNvSpPr txBox="1"/>
          <p:nvPr/>
        </p:nvSpPr>
        <p:spPr>
          <a:xfrm>
            <a:off x="451856" y="969168"/>
            <a:ext cx="3918933" cy="369332"/>
          </a:xfrm>
          <a:prstGeom prst="rect">
            <a:avLst/>
          </a:prstGeom>
          <a:noFill/>
        </p:spPr>
        <p:txBody>
          <a:bodyPr wrap="square">
            <a:spAutoFit/>
          </a:bodyPr>
          <a:lstStyle/>
          <a:p>
            <a:pPr algn="ctr" fontAlgn="b"/>
            <a:r>
              <a:rPr lang="fr-BE" sz="1800" b="1" i="0" strike="noStrike">
                <a:effectLst/>
                <a:latin typeface="+mj-lt"/>
              </a:rPr>
              <a:t>Domaines les plus influencés par l’école</a:t>
            </a:r>
          </a:p>
        </p:txBody>
      </p:sp>
      <p:graphicFrame>
        <p:nvGraphicFramePr>
          <p:cNvPr id="5" name="Table 4">
            <a:extLst>
              <a:ext uri="{FF2B5EF4-FFF2-40B4-BE49-F238E27FC236}">
                <a16:creationId xmlns:a16="http://schemas.microsoft.com/office/drawing/2014/main" id="{FCC11309-F84A-6E8C-35D4-B79F697E4524}"/>
              </a:ext>
            </a:extLst>
          </p:cNvPr>
          <p:cNvGraphicFramePr>
            <a:graphicFrameLocks noGrp="1"/>
          </p:cNvGraphicFramePr>
          <p:nvPr>
            <p:extLst>
              <p:ext uri="{D42A27DB-BD31-4B8C-83A1-F6EECF244321}">
                <p14:modId xmlns:p14="http://schemas.microsoft.com/office/powerpoint/2010/main" val="3503636214"/>
              </p:ext>
            </p:extLst>
          </p:nvPr>
        </p:nvGraphicFramePr>
        <p:xfrm>
          <a:off x="451858" y="1361157"/>
          <a:ext cx="3918932" cy="4749787"/>
        </p:xfrm>
        <a:graphic>
          <a:graphicData uri="http://schemas.openxmlformats.org/drawingml/2006/table">
            <a:tbl>
              <a:tblPr/>
              <a:tblGrid>
                <a:gridCol w="3918932">
                  <a:extLst>
                    <a:ext uri="{9D8B030D-6E8A-4147-A177-3AD203B41FA5}">
                      <a16:colId xmlns:a16="http://schemas.microsoft.com/office/drawing/2014/main" val="2570735174"/>
                    </a:ext>
                  </a:extLst>
                </a:gridCol>
              </a:tblGrid>
              <a:tr h="678541">
                <a:tc>
                  <a:txBody>
                    <a:bodyPr/>
                    <a:lstStyle/>
                    <a:p>
                      <a:pPr algn="ctr" fontAlgn="b"/>
                      <a:r>
                        <a:rPr lang="fr-BE" sz="1400" b="0" i="0" u="none" strike="noStrike">
                          <a:solidFill>
                            <a:schemeClr val="bg1"/>
                          </a:solidFill>
                          <a:effectLst/>
                          <a:latin typeface="+mj-lt"/>
                        </a:rPr>
                        <a:t>Fierté de l’identité juive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solidFill>
                  </a:tcPr>
                </a:tc>
                <a:extLst>
                  <a:ext uri="{0D108BD9-81ED-4DB2-BD59-A6C34878D82A}">
                    <a16:rowId xmlns:a16="http://schemas.microsoft.com/office/drawing/2014/main" val="2814611443"/>
                  </a:ext>
                </a:extLst>
              </a:tr>
              <a:tr h="678541">
                <a:tc>
                  <a:txBody>
                    <a:bodyPr/>
                    <a:lstStyle/>
                    <a:p>
                      <a:pPr algn="ctr" fontAlgn="b"/>
                      <a:r>
                        <a:rPr lang="fr-BE" sz="1400" b="0" i="0" u="none" strike="noStrike">
                          <a:solidFill>
                            <a:schemeClr val="bg1"/>
                          </a:solidFill>
                          <a:effectLst/>
                          <a:latin typeface="+mj-lt"/>
                        </a:rPr>
                        <a:t>Fierté d'être Juif</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solidFill>
                  </a:tcPr>
                </a:tc>
                <a:extLst>
                  <a:ext uri="{0D108BD9-81ED-4DB2-BD59-A6C34878D82A}">
                    <a16:rowId xmlns:a16="http://schemas.microsoft.com/office/drawing/2014/main" val="741634777"/>
                  </a:ext>
                </a:extLst>
              </a:tr>
              <a:tr h="678541">
                <a:tc>
                  <a:txBody>
                    <a:bodyPr/>
                    <a:lstStyle/>
                    <a:p>
                      <a:pPr algn="ctr" fontAlgn="b"/>
                      <a:r>
                        <a:rPr lang="fr-BE" sz="1400" b="0" i="0" u="none" strike="noStrike">
                          <a:solidFill>
                            <a:schemeClr val="bg1"/>
                          </a:solidFill>
                          <a:effectLst/>
                          <a:latin typeface="+mj-lt"/>
                        </a:rPr>
                        <a:t>Connaissance du patrimoine, des rituels et des traditions juifs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3851736662"/>
                  </a:ext>
                </a:extLst>
              </a:tr>
              <a:tr h="678541">
                <a:tc>
                  <a:txBody>
                    <a:bodyPr/>
                    <a:lstStyle/>
                    <a:p>
                      <a:pPr algn="ctr" fontAlgn="b"/>
                      <a:r>
                        <a:rPr lang="fr-BE" sz="1400" b="0" i="0" u="none" strike="noStrike">
                          <a:solidFill>
                            <a:schemeClr val="bg1"/>
                          </a:solidFill>
                          <a:effectLst/>
                          <a:latin typeface="+mj-lt"/>
                        </a:rPr>
                        <a:t>Envie d’apprendre de nouvelles choses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693197117"/>
                  </a:ext>
                </a:extLst>
              </a:tr>
              <a:tr h="678541">
                <a:tc>
                  <a:txBody>
                    <a:bodyPr/>
                    <a:lstStyle/>
                    <a:p>
                      <a:pPr algn="ctr" fontAlgn="b"/>
                      <a:r>
                        <a:rPr lang="fr-BE" sz="1400" b="0" i="0" u="none" strike="noStrike">
                          <a:solidFill>
                            <a:schemeClr val="bg1"/>
                          </a:solidFill>
                          <a:effectLst/>
                          <a:latin typeface="+mj-lt"/>
                        </a:rPr>
                        <a:t>Capacité de travailler avec d'autres personnes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2820617917"/>
                  </a:ext>
                </a:extLst>
              </a:tr>
              <a:tr h="678541">
                <a:tc>
                  <a:txBody>
                    <a:bodyPr/>
                    <a:lstStyle/>
                    <a:p>
                      <a:pPr algn="ctr" fontAlgn="b"/>
                      <a:r>
                        <a:rPr lang="fr-BE" sz="1400" b="0" i="0" u="none" strike="noStrike">
                          <a:solidFill>
                            <a:schemeClr val="bg1"/>
                          </a:solidFill>
                          <a:effectLst/>
                          <a:latin typeface="+mj-lt"/>
                        </a:rPr>
                        <a:t>Capacité de travailler de manière indépendante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1620177880"/>
                  </a:ext>
                </a:extLst>
              </a:tr>
              <a:tr h="678541">
                <a:tc>
                  <a:txBody>
                    <a:bodyPr/>
                    <a:lstStyle/>
                    <a:p>
                      <a:pPr algn="ctr" fontAlgn="b"/>
                      <a:r>
                        <a:rPr lang="fr-BE" sz="1400" b="0" i="0" u="none" strike="noStrike">
                          <a:solidFill>
                            <a:schemeClr val="bg1"/>
                          </a:solidFill>
                          <a:effectLst/>
                          <a:latin typeface="+mj-lt"/>
                        </a:rPr>
                        <a:t>Considération envers les personnes qui sont différentes de moi</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2560091766"/>
                  </a:ext>
                </a:extLst>
              </a:tr>
            </a:tbl>
          </a:graphicData>
        </a:graphic>
      </p:graphicFrame>
      <p:sp>
        <p:nvSpPr>
          <p:cNvPr id="9" name="TextBox 8">
            <a:extLst>
              <a:ext uri="{FF2B5EF4-FFF2-40B4-BE49-F238E27FC236}">
                <a16:creationId xmlns:a16="http://schemas.microsoft.com/office/drawing/2014/main" id="{323A23BF-8A74-31BC-614C-AFDB0EF0BD25}"/>
              </a:ext>
            </a:extLst>
          </p:cNvPr>
          <p:cNvSpPr txBox="1"/>
          <p:nvPr/>
        </p:nvSpPr>
        <p:spPr>
          <a:xfrm>
            <a:off x="4610144" y="923568"/>
            <a:ext cx="3695700" cy="369332"/>
          </a:xfrm>
          <a:prstGeom prst="rect">
            <a:avLst/>
          </a:prstGeom>
          <a:noFill/>
        </p:spPr>
        <p:txBody>
          <a:bodyPr wrap="square">
            <a:spAutoFit/>
          </a:bodyPr>
          <a:lstStyle/>
          <a:p>
            <a:pPr algn="ctr" fontAlgn="b"/>
            <a:r>
              <a:rPr lang="fr-BE" sz="1800" b="1" i="0" strike="noStrike">
                <a:effectLst/>
                <a:latin typeface="+mj-lt"/>
              </a:rPr>
              <a:t>Domaines moyennement influencés par l’école</a:t>
            </a:r>
          </a:p>
        </p:txBody>
      </p:sp>
      <p:graphicFrame>
        <p:nvGraphicFramePr>
          <p:cNvPr id="11" name="Table 10">
            <a:extLst>
              <a:ext uri="{FF2B5EF4-FFF2-40B4-BE49-F238E27FC236}">
                <a16:creationId xmlns:a16="http://schemas.microsoft.com/office/drawing/2014/main" id="{2D0DAFA8-9F0B-2643-11B8-039E7E8CB914}"/>
              </a:ext>
            </a:extLst>
          </p:cNvPr>
          <p:cNvGraphicFramePr>
            <a:graphicFrameLocks noGrp="1"/>
          </p:cNvGraphicFramePr>
          <p:nvPr>
            <p:extLst>
              <p:ext uri="{D42A27DB-BD31-4B8C-83A1-F6EECF244321}">
                <p14:modId xmlns:p14="http://schemas.microsoft.com/office/powerpoint/2010/main" val="3517335404"/>
              </p:ext>
            </p:extLst>
          </p:nvPr>
        </p:nvGraphicFramePr>
        <p:xfrm>
          <a:off x="4610145" y="1361511"/>
          <a:ext cx="3695700" cy="4749789"/>
        </p:xfrm>
        <a:graphic>
          <a:graphicData uri="http://schemas.openxmlformats.org/drawingml/2006/table">
            <a:tbl>
              <a:tblPr/>
              <a:tblGrid>
                <a:gridCol w="3695700">
                  <a:extLst>
                    <a:ext uri="{9D8B030D-6E8A-4147-A177-3AD203B41FA5}">
                      <a16:colId xmlns:a16="http://schemas.microsoft.com/office/drawing/2014/main" val="491976771"/>
                    </a:ext>
                  </a:extLst>
                </a:gridCol>
              </a:tblGrid>
              <a:tr h="481117">
                <a:tc>
                  <a:txBody>
                    <a:bodyPr/>
                    <a:lstStyle/>
                    <a:p>
                      <a:pPr algn="ctr" fontAlgn="b"/>
                      <a:r>
                        <a:rPr lang="fr-BE" sz="1400" b="0" i="0" u="none" strike="noStrike">
                          <a:solidFill>
                            <a:schemeClr val="bg1"/>
                          </a:solidFill>
                          <a:effectLst/>
                          <a:latin typeface="+mj-lt"/>
                        </a:rPr>
                        <a:t>Préoccupation pour les personnes dans le besoin</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3"/>
                    </a:solidFill>
                  </a:tcPr>
                </a:tc>
                <a:extLst>
                  <a:ext uri="{0D108BD9-81ED-4DB2-BD59-A6C34878D82A}">
                    <a16:rowId xmlns:a16="http://schemas.microsoft.com/office/drawing/2014/main" val="33769429"/>
                  </a:ext>
                </a:extLst>
              </a:tr>
              <a:tr h="481117">
                <a:tc>
                  <a:txBody>
                    <a:bodyPr/>
                    <a:lstStyle/>
                    <a:p>
                      <a:pPr algn="ctr" fontAlgn="b"/>
                      <a:r>
                        <a:rPr lang="fr-BE" sz="1400" b="0" i="0" u="none" strike="noStrike">
                          <a:solidFill>
                            <a:schemeClr val="bg1"/>
                          </a:solidFill>
                          <a:effectLst/>
                          <a:latin typeface="+mj-lt"/>
                        </a:rPr>
                        <a:t>Préoccupation pour les Juifs dans le besoin</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3"/>
                    </a:solidFill>
                  </a:tcPr>
                </a:tc>
                <a:extLst>
                  <a:ext uri="{0D108BD9-81ED-4DB2-BD59-A6C34878D82A}">
                    <a16:rowId xmlns:a16="http://schemas.microsoft.com/office/drawing/2014/main" val="3352930521"/>
                  </a:ext>
                </a:extLst>
              </a:tr>
              <a:tr h="481117">
                <a:tc>
                  <a:txBody>
                    <a:bodyPr/>
                    <a:lstStyle/>
                    <a:p>
                      <a:pPr algn="ctr" fontAlgn="b"/>
                      <a:r>
                        <a:rPr lang="fr-BE" sz="1400" b="0" i="0" u="none" strike="noStrike">
                          <a:solidFill>
                            <a:schemeClr val="bg1"/>
                          </a:solidFill>
                          <a:effectLst/>
                          <a:latin typeface="+mj-lt"/>
                        </a:rPr>
                        <a:t>Connaissance des textes juifs (p. ex., Torah, Loi orale, etc.)</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1109668673"/>
                  </a:ext>
                </a:extLst>
              </a:tr>
              <a:tr h="900853">
                <a:tc>
                  <a:txBody>
                    <a:bodyPr/>
                    <a:lstStyle/>
                    <a:p>
                      <a:pPr algn="ctr" fontAlgn="b"/>
                      <a:r>
                        <a:rPr lang="fr-BE" sz="1400" b="0" i="0" u="none" strike="noStrike">
                          <a:solidFill>
                            <a:schemeClr val="bg1"/>
                          </a:solidFill>
                          <a:effectLst/>
                          <a:latin typeface="+mj-lt"/>
                        </a:rPr>
                        <a:t>Curiosité/intérêt à apprendre sur la vie juive et le patrimoine juif</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939972337"/>
                  </a:ext>
                </a:extLst>
              </a:tr>
              <a:tr h="481117">
                <a:tc>
                  <a:txBody>
                    <a:bodyPr/>
                    <a:lstStyle/>
                    <a:p>
                      <a:pPr algn="ctr" fontAlgn="b"/>
                      <a:r>
                        <a:rPr lang="fr-BE" sz="1400" b="0" i="0" u="none" strike="noStrike">
                          <a:solidFill>
                            <a:schemeClr val="bg1"/>
                          </a:solidFill>
                          <a:effectLst/>
                          <a:latin typeface="+mj-lt"/>
                        </a:rPr>
                        <a:t>Connexion à la terre, au peuple et à l'État d'Israël</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3312989100"/>
                  </a:ext>
                </a:extLst>
              </a:tr>
              <a:tr h="481117">
                <a:tc>
                  <a:txBody>
                    <a:bodyPr/>
                    <a:lstStyle/>
                    <a:p>
                      <a:pPr algn="ctr" fontAlgn="b"/>
                      <a:r>
                        <a:rPr lang="fr-BE" sz="1400" b="0" i="0" u="none" strike="noStrike">
                          <a:solidFill>
                            <a:schemeClr val="bg1"/>
                          </a:solidFill>
                          <a:effectLst/>
                          <a:latin typeface="+mj-lt"/>
                        </a:rPr>
                        <a:t>Participation à la communauté juive locale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1207126907"/>
                  </a:ext>
                </a:extLst>
              </a:tr>
              <a:tr h="481117">
                <a:tc>
                  <a:txBody>
                    <a:bodyPr/>
                    <a:lstStyle/>
                    <a:p>
                      <a:pPr algn="ctr" fontAlgn="b"/>
                      <a:r>
                        <a:rPr lang="fr-BE" sz="1400" b="0" i="0" u="none" strike="noStrike">
                          <a:solidFill>
                            <a:schemeClr val="bg1"/>
                          </a:solidFill>
                          <a:effectLst/>
                          <a:latin typeface="+mj-lt"/>
                        </a:rPr>
                        <a:t>Plans pour intégrer les pratiques juives à la maison</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1177372673"/>
                  </a:ext>
                </a:extLst>
              </a:tr>
              <a:tr h="481117">
                <a:tc>
                  <a:txBody>
                    <a:bodyPr/>
                    <a:lstStyle/>
                    <a:p>
                      <a:pPr algn="ctr" fontAlgn="b"/>
                      <a:r>
                        <a:rPr lang="fr-BE" sz="1400" b="0" i="0" u="none" strike="noStrike">
                          <a:solidFill>
                            <a:schemeClr val="bg1"/>
                          </a:solidFill>
                          <a:effectLst/>
                          <a:latin typeface="+mj-lt"/>
                        </a:rPr>
                        <a:t>Désir de faire une différence dans le monde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225326661"/>
                  </a:ext>
                </a:extLst>
              </a:tr>
              <a:tr h="481117">
                <a:tc>
                  <a:txBody>
                    <a:bodyPr/>
                    <a:lstStyle/>
                    <a:p>
                      <a:pPr algn="ctr" fontAlgn="b"/>
                      <a:r>
                        <a:rPr lang="fr-BE" sz="1400" b="0" i="0" u="none" strike="noStrike">
                          <a:solidFill>
                            <a:schemeClr val="bg1"/>
                          </a:solidFill>
                          <a:effectLst/>
                          <a:latin typeface="+mj-lt"/>
                        </a:rPr>
                        <a:t>Compétences de communication</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2226098729"/>
                  </a:ext>
                </a:extLst>
              </a:tr>
            </a:tbl>
          </a:graphicData>
        </a:graphic>
      </p:graphicFrame>
      <p:sp>
        <p:nvSpPr>
          <p:cNvPr id="13" name="TextBox 12">
            <a:extLst>
              <a:ext uri="{FF2B5EF4-FFF2-40B4-BE49-F238E27FC236}">
                <a16:creationId xmlns:a16="http://schemas.microsoft.com/office/drawing/2014/main" id="{D3BFFCFE-D3A3-C4D1-49E1-8A68724D2203}"/>
              </a:ext>
            </a:extLst>
          </p:cNvPr>
          <p:cNvSpPr txBox="1"/>
          <p:nvPr/>
        </p:nvSpPr>
        <p:spPr>
          <a:xfrm>
            <a:off x="8545198" y="923568"/>
            <a:ext cx="3253370" cy="369332"/>
          </a:xfrm>
          <a:prstGeom prst="rect">
            <a:avLst/>
          </a:prstGeom>
          <a:noFill/>
        </p:spPr>
        <p:txBody>
          <a:bodyPr wrap="square">
            <a:spAutoFit/>
          </a:bodyPr>
          <a:lstStyle/>
          <a:p>
            <a:pPr algn="ctr" fontAlgn="b"/>
            <a:r>
              <a:rPr lang="fr-BE" sz="1800" b="1" i="0" strike="noStrike">
                <a:effectLst/>
                <a:latin typeface="+mj-lt"/>
              </a:rPr>
              <a:t>Domaines les moins influencés par l’école</a:t>
            </a:r>
          </a:p>
        </p:txBody>
      </p:sp>
      <p:graphicFrame>
        <p:nvGraphicFramePr>
          <p:cNvPr id="14" name="Table 13">
            <a:extLst>
              <a:ext uri="{FF2B5EF4-FFF2-40B4-BE49-F238E27FC236}">
                <a16:creationId xmlns:a16="http://schemas.microsoft.com/office/drawing/2014/main" id="{900FA169-D5ED-A06B-F9CE-2C0D6CA2A98E}"/>
              </a:ext>
            </a:extLst>
          </p:cNvPr>
          <p:cNvGraphicFramePr>
            <a:graphicFrameLocks noGrp="1"/>
          </p:cNvGraphicFramePr>
          <p:nvPr>
            <p:extLst>
              <p:ext uri="{D42A27DB-BD31-4B8C-83A1-F6EECF244321}">
                <p14:modId xmlns:p14="http://schemas.microsoft.com/office/powerpoint/2010/main" val="3185251169"/>
              </p:ext>
            </p:extLst>
          </p:nvPr>
        </p:nvGraphicFramePr>
        <p:xfrm>
          <a:off x="8545199" y="1361156"/>
          <a:ext cx="3253369" cy="4749785"/>
        </p:xfrm>
        <a:graphic>
          <a:graphicData uri="http://schemas.openxmlformats.org/drawingml/2006/table">
            <a:tbl>
              <a:tblPr/>
              <a:tblGrid>
                <a:gridCol w="3253369">
                  <a:extLst>
                    <a:ext uri="{9D8B030D-6E8A-4147-A177-3AD203B41FA5}">
                      <a16:colId xmlns:a16="http://schemas.microsoft.com/office/drawing/2014/main" val="3886498095"/>
                    </a:ext>
                  </a:extLst>
                </a:gridCol>
              </a:tblGrid>
              <a:tr h="1017010">
                <a:tc>
                  <a:txBody>
                    <a:bodyPr/>
                    <a:lstStyle/>
                    <a:p>
                      <a:pPr algn="ctr" fontAlgn="b"/>
                      <a:r>
                        <a:rPr lang="fr-BE" sz="1400" b="0" i="0" u="none" strike="noStrike">
                          <a:solidFill>
                            <a:schemeClr val="bg1"/>
                          </a:solidFill>
                          <a:effectLst/>
                          <a:latin typeface="+mj-lt"/>
                        </a:rPr>
                        <a:t>Compréhension de l'histoire de ta communauté juive locale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2109759648"/>
                  </a:ext>
                </a:extLst>
              </a:tr>
              <a:tr h="1017010">
                <a:tc>
                  <a:txBody>
                    <a:bodyPr/>
                    <a:lstStyle/>
                    <a:p>
                      <a:pPr algn="ctr" fontAlgn="b"/>
                      <a:r>
                        <a:rPr lang="fr-BE" sz="1400" b="0" i="0" u="none" strike="noStrike">
                          <a:solidFill>
                            <a:schemeClr val="bg1"/>
                          </a:solidFill>
                          <a:effectLst/>
                          <a:latin typeface="+mj-lt"/>
                        </a:rPr>
                        <a:t>Distinction entre le shabbat et le reste de la semaine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555199352"/>
                  </a:ext>
                </a:extLst>
              </a:tr>
              <a:tr h="543153">
                <a:tc>
                  <a:txBody>
                    <a:bodyPr/>
                    <a:lstStyle/>
                    <a:p>
                      <a:pPr algn="ctr" fontAlgn="b"/>
                      <a:r>
                        <a:rPr lang="fr-BE" sz="1400" b="0" i="0" u="none" strike="noStrike">
                          <a:solidFill>
                            <a:schemeClr val="bg1"/>
                          </a:solidFill>
                          <a:effectLst/>
                          <a:latin typeface="+mj-lt"/>
                        </a:rPr>
                        <a:t>Bénévolat pour la communauté juive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3845610001"/>
                  </a:ext>
                </a:extLst>
              </a:tr>
              <a:tr h="543153">
                <a:tc>
                  <a:txBody>
                    <a:bodyPr/>
                    <a:lstStyle/>
                    <a:p>
                      <a:pPr algn="ctr" fontAlgn="b"/>
                      <a:r>
                        <a:rPr lang="fr-BE" sz="1400" b="0" i="0" u="none" strike="noStrike">
                          <a:solidFill>
                            <a:schemeClr val="bg1"/>
                          </a:solidFill>
                          <a:effectLst/>
                          <a:latin typeface="+mj-lt"/>
                        </a:rPr>
                        <a:t>Sensibilisation aux événements actuels en Israël</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3466078705"/>
                  </a:ext>
                </a:extLst>
              </a:tr>
              <a:tr h="543153">
                <a:tc>
                  <a:txBody>
                    <a:bodyPr/>
                    <a:lstStyle/>
                    <a:p>
                      <a:pPr algn="ctr" fontAlgn="b"/>
                      <a:r>
                        <a:rPr lang="fr-BE" sz="1400" b="0" i="0" u="none" strike="noStrike">
                          <a:solidFill>
                            <a:schemeClr val="bg1"/>
                          </a:solidFill>
                          <a:effectLst/>
                          <a:latin typeface="+mj-lt"/>
                        </a:rPr>
                        <a:t>Prière dans une synagogue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3860391616"/>
                  </a:ext>
                </a:extLst>
              </a:tr>
              <a:tr h="543153">
                <a:tc>
                  <a:txBody>
                    <a:bodyPr/>
                    <a:lstStyle/>
                    <a:p>
                      <a:pPr algn="ctr" fontAlgn="b"/>
                      <a:r>
                        <a:rPr lang="fr-BE" sz="1400" b="0" i="0" u="none" strike="noStrike">
                          <a:solidFill>
                            <a:schemeClr val="bg1"/>
                          </a:solidFill>
                          <a:effectLst/>
                          <a:latin typeface="+mj-lt"/>
                        </a:rPr>
                        <a:t>Développement des compétences en leadership</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1635612321"/>
                  </a:ext>
                </a:extLst>
              </a:tr>
              <a:tr h="543153">
                <a:tc>
                  <a:txBody>
                    <a:bodyPr/>
                    <a:lstStyle/>
                    <a:p>
                      <a:pPr algn="ctr" fontAlgn="b"/>
                      <a:r>
                        <a:rPr lang="fr-BE" sz="1400" b="0" i="0" u="none" strike="noStrike">
                          <a:solidFill>
                            <a:schemeClr val="bg1"/>
                          </a:solidFill>
                          <a:effectLst/>
                          <a:latin typeface="+mj-lt"/>
                        </a:rPr>
                        <a:t>Compétences en hébreu</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49286913"/>
                  </a:ext>
                </a:extLst>
              </a:tr>
            </a:tbl>
          </a:graphicData>
        </a:graphic>
      </p:graphicFrame>
    </p:spTree>
    <p:extLst>
      <p:ext uri="{BB962C8B-B14F-4D97-AF65-F5344CB8AC3E}">
        <p14:creationId xmlns:p14="http://schemas.microsoft.com/office/powerpoint/2010/main" val="382984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36D4-70F3-E011-7550-0FE7BFEBFA32}"/>
              </a:ext>
            </a:extLst>
          </p:cNvPr>
          <p:cNvSpPr>
            <a:spLocks noGrp="1"/>
          </p:cNvSpPr>
          <p:nvPr>
            <p:ph type="title" idx="4294967295"/>
          </p:nvPr>
        </p:nvSpPr>
        <p:spPr>
          <a:xfrm>
            <a:off x="0" y="53975"/>
            <a:ext cx="10515600" cy="836613"/>
          </a:xfrm>
        </p:spPr>
        <p:txBody>
          <a:bodyPr/>
          <a:lstStyle/>
          <a:p>
            <a:pPr algn="ctr"/>
            <a:r>
              <a:rPr lang="fr-BE">
                <a:highlight>
                  <a:srgbClr val="FFFF00"/>
                </a:highlight>
              </a:rPr>
              <a:t>Domaines influencés ou non pas les écoles</a:t>
            </a:r>
          </a:p>
        </p:txBody>
      </p:sp>
      <p:graphicFrame>
        <p:nvGraphicFramePr>
          <p:cNvPr id="5" name="Table 5">
            <a:extLst>
              <a:ext uri="{FF2B5EF4-FFF2-40B4-BE49-F238E27FC236}">
                <a16:creationId xmlns:a16="http://schemas.microsoft.com/office/drawing/2014/main" id="{CD4CEFDD-02E5-49A4-568D-5B408E33E6E0}"/>
              </a:ext>
            </a:extLst>
          </p:cNvPr>
          <p:cNvGraphicFramePr>
            <a:graphicFrameLocks noGrp="1"/>
          </p:cNvGraphicFramePr>
          <p:nvPr>
            <p:extLst>
              <p:ext uri="{D42A27DB-BD31-4B8C-83A1-F6EECF244321}">
                <p14:modId xmlns:p14="http://schemas.microsoft.com/office/powerpoint/2010/main" val="2863320486"/>
              </p:ext>
            </p:extLst>
          </p:nvPr>
        </p:nvGraphicFramePr>
        <p:xfrm>
          <a:off x="5299077" y="890588"/>
          <a:ext cx="2947498" cy="2481012"/>
        </p:xfrm>
        <a:graphic>
          <a:graphicData uri="http://schemas.openxmlformats.org/drawingml/2006/table">
            <a:tbl>
              <a:tblPr firstRow="1" bandRow="1">
                <a:tableStyleId>{5C22544A-7EE6-4342-B048-85BDC9FD1C3A}</a:tableStyleId>
              </a:tblPr>
              <a:tblGrid>
                <a:gridCol w="2947498">
                  <a:extLst>
                    <a:ext uri="{9D8B030D-6E8A-4147-A177-3AD203B41FA5}">
                      <a16:colId xmlns:a16="http://schemas.microsoft.com/office/drawing/2014/main" val="475587224"/>
                    </a:ext>
                  </a:extLst>
                </a:gridCol>
              </a:tblGrid>
              <a:tr h="472574">
                <a:tc>
                  <a:txBody>
                    <a:bodyPr/>
                    <a:lstStyle/>
                    <a:p>
                      <a:r>
                        <a:rPr lang="fr-BE"/>
                        <a:t>Fierté juive </a:t>
                      </a:r>
                    </a:p>
                  </a:txBody>
                  <a:tcPr anchor="ctr">
                    <a:solidFill>
                      <a:schemeClr val="accent4"/>
                    </a:solidFill>
                  </a:tcPr>
                </a:tc>
                <a:extLst>
                  <a:ext uri="{0D108BD9-81ED-4DB2-BD59-A6C34878D82A}">
                    <a16:rowId xmlns:a16="http://schemas.microsoft.com/office/drawing/2014/main" val="2091054526"/>
                  </a:ext>
                </a:extLst>
              </a:tr>
              <a:tr h="1181434">
                <a:tc>
                  <a:txBody>
                    <a:bodyPr/>
                    <a:lstStyle/>
                    <a:p>
                      <a:r>
                        <a:rPr lang="fr-BE"/>
                        <a:t>Fierté de l’identité juive  </a:t>
                      </a:r>
                      <a:r>
                        <a:rPr lang="fr-BE" b="1"/>
                        <a:t>(Impact élevé)</a:t>
                      </a:r>
                    </a:p>
                  </a:txBody>
                  <a:tcPr>
                    <a:solidFill>
                      <a:srgbClr val="80C2D6"/>
                    </a:solidFill>
                  </a:tcPr>
                </a:tc>
                <a:extLst>
                  <a:ext uri="{0D108BD9-81ED-4DB2-BD59-A6C34878D82A}">
                    <a16:rowId xmlns:a16="http://schemas.microsoft.com/office/drawing/2014/main" val="1274513426"/>
                  </a:ext>
                </a:extLst>
              </a:tr>
              <a:tr h="827004">
                <a:tc>
                  <a:txBody>
                    <a:bodyPr/>
                    <a:lstStyle/>
                    <a:p>
                      <a:r>
                        <a:rPr lang="fr-BE"/>
                        <a:t>Fierté d'être juif  </a:t>
                      </a:r>
                      <a:r>
                        <a:rPr lang="fr-BE" b="1"/>
                        <a:t>(Impact élevé)</a:t>
                      </a:r>
                    </a:p>
                  </a:txBody>
                  <a:tcPr>
                    <a:solidFill>
                      <a:srgbClr val="80C2D6"/>
                    </a:solidFill>
                  </a:tcPr>
                </a:tc>
                <a:extLst>
                  <a:ext uri="{0D108BD9-81ED-4DB2-BD59-A6C34878D82A}">
                    <a16:rowId xmlns:a16="http://schemas.microsoft.com/office/drawing/2014/main" val="2575725880"/>
                  </a:ext>
                </a:extLst>
              </a:tr>
            </a:tbl>
          </a:graphicData>
        </a:graphic>
      </p:graphicFrame>
      <p:graphicFrame>
        <p:nvGraphicFramePr>
          <p:cNvPr id="6" name="Table 5">
            <a:extLst>
              <a:ext uri="{FF2B5EF4-FFF2-40B4-BE49-F238E27FC236}">
                <a16:creationId xmlns:a16="http://schemas.microsoft.com/office/drawing/2014/main" id="{BDAEC5B1-2F2F-E02F-CF19-A46732D606FE}"/>
              </a:ext>
            </a:extLst>
          </p:cNvPr>
          <p:cNvGraphicFramePr>
            <a:graphicFrameLocks noGrp="1"/>
          </p:cNvGraphicFramePr>
          <p:nvPr>
            <p:extLst>
              <p:ext uri="{D42A27DB-BD31-4B8C-83A1-F6EECF244321}">
                <p14:modId xmlns:p14="http://schemas.microsoft.com/office/powerpoint/2010/main" val="3531306774"/>
              </p:ext>
            </p:extLst>
          </p:nvPr>
        </p:nvGraphicFramePr>
        <p:xfrm>
          <a:off x="457200" y="890588"/>
          <a:ext cx="4743453" cy="5524193"/>
        </p:xfrm>
        <a:graphic>
          <a:graphicData uri="http://schemas.openxmlformats.org/drawingml/2006/table">
            <a:tbl>
              <a:tblPr firstRow="1" bandRow="1">
                <a:tableStyleId>{5C22544A-7EE6-4342-B048-85BDC9FD1C3A}</a:tableStyleId>
              </a:tblPr>
              <a:tblGrid>
                <a:gridCol w="4743453">
                  <a:extLst>
                    <a:ext uri="{9D8B030D-6E8A-4147-A177-3AD203B41FA5}">
                      <a16:colId xmlns:a16="http://schemas.microsoft.com/office/drawing/2014/main" val="175720405"/>
                    </a:ext>
                  </a:extLst>
                </a:gridCol>
              </a:tblGrid>
              <a:tr h="284861">
                <a:tc>
                  <a:txBody>
                    <a:bodyPr/>
                    <a:lstStyle/>
                    <a:p>
                      <a:r>
                        <a:rPr lang="fr-BE"/>
                        <a:t>Citoyenneté juive</a:t>
                      </a:r>
                    </a:p>
                  </a:txBody>
                  <a:tcPr>
                    <a:solidFill>
                      <a:schemeClr val="accent1"/>
                    </a:solidFill>
                  </a:tcPr>
                </a:tc>
                <a:extLst>
                  <a:ext uri="{0D108BD9-81ED-4DB2-BD59-A6C34878D82A}">
                    <a16:rowId xmlns:a16="http://schemas.microsoft.com/office/drawing/2014/main" val="810894006"/>
                  </a:ext>
                </a:extLst>
              </a:tr>
              <a:tr h="403553">
                <a:tc>
                  <a:txBody>
                    <a:bodyPr/>
                    <a:lstStyle/>
                    <a:p>
                      <a:r>
                        <a:rPr lang="fr-BE" sz="1400"/>
                        <a:t>Connaissance du patrimoine, des rituels et des traditions juifs (</a:t>
                      </a:r>
                      <a:r>
                        <a:rPr lang="fr-BE" sz="1400" b="1"/>
                        <a:t>Impact élevé)</a:t>
                      </a:r>
                    </a:p>
                  </a:txBody>
                  <a:tcPr>
                    <a:solidFill>
                      <a:srgbClr val="AD83C6"/>
                    </a:solidFill>
                  </a:tcPr>
                </a:tc>
                <a:extLst>
                  <a:ext uri="{0D108BD9-81ED-4DB2-BD59-A6C34878D82A}">
                    <a16:rowId xmlns:a16="http://schemas.microsoft.com/office/drawing/2014/main" val="3596802847"/>
                  </a:ext>
                </a:extLst>
              </a:tr>
              <a:tr h="403553">
                <a:tc>
                  <a:txBody>
                    <a:bodyPr/>
                    <a:lstStyle/>
                    <a:p>
                      <a:r>
                        <a:rPr lang="fr-BE" sz="1400"/>
                        <a:t>Connaissance des textes juifs (p. ex., Torah, Loi orale) </a:t>
                      </a:r>
                      <a:r>
                        <a:rPr lang="fr-BE" sz="1400" b="1"/>
                        <a:t>(Impact modeste)</a:t>
                      </a:r>
                    </a:p>
                  </a:txBody>
                  <a:tcPr>
                    <a:solidFill>
                      <a:srgbClr val="D6C1E2"/>
                    </a:solidFill>
                  </a:tcPr>
                </a:tc>
                <a:extLst>
                  <a:ext uri="{0D108BD9-81ED-4DB2-BD59-A6C34878D82A}">
                    <a16:rowId xmlns:a16="http://schemas.microsoft.com/office/drawing/2014/main" val="2362574868"/>
                  </a:ext>
                </a:extLst>
              </a:tr>
              <a:tr h="403553">
                <a:tc>
                  <a:txBody>
                    <a:bodyPr/>
                    <a:lstStyle/>
                    <a:p>
                      <a:r>
                        <a:rPr lang="fr-BE" sz="1400"/>
                        <a:t>Connexion à la terre, au peuple et à l'État d'Israël (</a:t>
                      </a:r>
                      <a:r>
                        <a:rPr lang="fr-BE" sz="1400" b="1"/>
                        <a:t>Impact modeste)</a:t>
                      </a:r>
                    </a:p>
                  </a:txBody>
                  <a:tcPr>
                    <a:solidFill>
                      <a:srgbClr val="D6C1E2"/>
                    </a:solidFill>
                  </a:tcPr>
                </a:tc>
                <a:extLst>
                  <a:ext uri="{0D108BD9-81ED-4DB2-BD59-A6C34878D82A}">
                    <a16:rowId xmlns:a16="http://schemas.microsoft.com/office/drawing/2014/main" val="106486426"/>
                  </a:ext>
                </a:extLst>
              </a:tr>
              <a:tr h="403553">
                <a:tc>
                  <a:txBody>
                    <a:bodyPr/>
                    <a:lstStyle/>
                    <a:p>
                      <a:r>
                        <a:rPr lang="fr-BE" sz="1400"/>
                        <a:t>Participation à la communauté juive locale (</a:t>
                      </a:r>
                      <a:r>
                        <a:rPr lang="fr-BE" sz="1400" b="1"/>
                        <a:t>Impact modeste)</a:t>
                      </a:r>
                    </a:p>
                  </a:txBody>
                  <a:tcPr>
                    <a:solidFill>
                      <a:srgbClr val="D6C1E2"/>
                    </a:solidFill>
                  </a:tcPr>
                </a:tc>
                <a:extLst>
                  <a:ext uri="{0D108BD9-81ED-4DB2-BD59-A6C34878D82A}">
                    <a16:rowId xmlns:a16="http://schemas.microsoft.com/office/drawing/2014/main" val="3658645195"/>
                  </a:ext>
                </a:extLst>
              </a:tr>
              <a:tr h="403553">
                <a:tc>
                  <a:txBody>
                    <a:bodyPr/>
                    <a:lstStyle/>
                    <a:p>
                      <a:r>
                        <a:rPr lang="fr-BE" sz="1400"/>
                        <a:t>Plans pour intégrer les pratiques juives dans votre maison (</a:t>
                      </a:r>
                      <a:r>
                        <a:rPr lang="fr-BE" sz="1400" b="1"/>
                        <a:t>Impact modeste)</a:t>
                      </a:r>
                    </a:p>
                  </a:txBody>
                  <a:tcPr>
                    <a:solidFill>
                      <a:srgbClr val="D6C1E2"/>
                    </a:solidFill>
                  </a:tcPr>
                </a:tc>
                <a:extLst>
                  <a:ext uri="{0D108BD9-81ED-4DB2-BD59-A6C34878D82A}">
                    <a16:rowId xmlns:a16="http://schemas.microsoft.com/office/drawing/2014/main" val="2982559886"/>
                  </a:ext>
                </a:extLst>
              </a:tr>
              <a:tr h="403553">
                <a:tc>
                  <a:txBody>
                    <a:bodyPr/>
                    <a:lstStyle/>
                    <a:p>
                      <a:r>
                        <a:rPr lang="fr-BE" sz="1400"/>
                        <a:t>Compréhension de l'histoire de ta communauté juive locale (</a:t>
                      </a:r>
                      <a:r>
                        <a:rPr lang="fr-BE" sz="1400" b="1"/>
                        <a:t>Impact faible)</a:t>
                      </a:r>
                    </a:p>
                  </a:txBody>
                  <a:tcPr>
                    <a:solidFill>
                      <a:srgbClr val="E7DAEE"/>
                    </a:solidFill>
                  </a:tcPr>
                </a:tc>
                <a:extLst>
                  <a:ext uri="{0D108BD9-81ED-4DB2-BD59-A6C34878D82A}">
                    <a16:rowId xmlns:a16="http://schemas.microsoft.com/office/drawing/2014/main" val="2722399935"/>
                  </a:ext>
                </a:extLst>
              </a:tr>
              <a:tr h="403553">
                <a:tc>
                  <a:txBody>
                    <a:bodyPr/>
                    <a:lstStyle/>
                    <a:p>
                      <a:r>
                        <a:rPr lang="fr-BE" sz="1400"/>
                        <a:t>Distinction entre le shabbat et le reste de la semaine </a:t>
                      </a:r>
                      <a:r>
                        <a:rPr lang="fr-BE" sz="1400" b="1"/>
                        <a:t>(Impact faible)</a:t>
                      </a:r>
                    </a:p>
                  </a:txBody>
                  <a:tcPr>
                    <a:solidFill>
                      <a:srgbClr val="E7DAEE"/>
                    </a:solidFill>
                  </a:tcPr>
                </a:tc>
                <a:extLst>
                  <a:ext uri="{0D108BD9-81ED-4DB2-BD59-A6C34878D82A}">
                    <a16:rowId xmlns:a16="http://schemas.microsoft.com/office/drawing/2014/main" val="1435963823"/>
                  </a:ext>
                </a:extLst>
              </a:tr>
              <a:tr h="403553">
                <a:tc>
                  <a:txBody>
                    <a:bodyPr/>
                    <a:lstStyle/>
                    <a:p>
                      <a:r>
                        <a:rPr lang="fr-BE" sz="1400"/>
                        <a:t>Bénévolat pour la communauté juive </a:t>
                      </a:r>
                      <a:r>
                        <a:rPr lang="fr-BE" sz="1400" b="1"/>
                        <a:t>(Impact faible)</a:t>
                      </a:r>
                    </a:p>
                  </a:txBody>
                  <a:tcPr>
                    <a:solidFill>
                      <a:srgbClr val="E7DAEE"/>
                    </a:solidFill>
                  </a:tcPr>
                </a:tc>
                <a:extLst>
                  <a:ext uri="{0D108BD9-81ED-4DB2-BD59-A6C34878D82A}">
                    <a16:rowId xmlns:a16="http://schemas.microsoft.com/office/drawing/2014/main" val="3237931757"/>
                  </a:ext>
                </a:extLst>
              </a:tr>
              <a:tr h="237384">
                <a:tc>
                  <a:txBody>
                    <a:bodyPr/>
                    <a:lstStyle/>
                    <a:p>
                      <a:r>
                        <a:rPr lang="fr-BE" sz="1400"/>
                        <a:t>Sensibilisation aux événements actuels en Israël </a:t>
                      </a:r>
                      <a:r>
                        <a:rPr lang="fr-BE" sz="1400" b="1"/>
                        <a:t>(Impact faible)</a:t>
                      </a:r>
                    </a:p>
                  </a:txBody>
                  <a:tcPr>
                    <a:solidFill>
                      <a:srgbClr val="E7DAEE"/>
                    </a:solidFill>
                  </a:tcPr>
                </a:tc>
                <a:extLst>
                  <a:ext uri="{0D108BD9-81ED-4DB2-BD59-A6C34878D82A}">
                    <a16:rowId xmlns:a16="http://schemas.microsoft.com/office/drawing/2014/main" val="1392337742"/>
                  </a:ext>
                </a:extLst>
              </a:tr>
              <a:tr h="237384">
                <a:tc>
                  <a:txBody>
                    <a:bodyPr/>
                    <a:lstStyle/>
                    <a:p>
                      <a:r>
                        <a:rPr lang="fr-BE" sz="1400"/>
                        <a:t>Prière dans une synagogue  </a:t>
                      </a:r>
                      <a:r>
                        <a:rPr lang="fr-BE" sz="1400" b="1"/>
                        <a:t>(Impact faible)</a:t>
                      </a:r>
                    </a:p>
                  </a:txBody>
                  <a:tcPr>
                    <a:solidFill>
                      <a:srgbClr val="E7DAEE"/>
                    </a:solidFill>
                  </a:tcPr>
                </a:tc>
                <a:extLst>
                  <a:ext uri="{0D108BD9-81ED-4DB2-BD59-A6C34878D82A}">
                    <a16:rowId xmlns:a16="http://schemas.microsoft.com/office/drawing/2014/main" val="2652320765"/>
                  </a:ext>
                </a:extLst>
              </a:tr>
              <a:tr h="237384">
                <a:tc>
                  <a:txBody>
                    <a:bodyPr/>
                    <a:lstStyle/>
                    <a:p>
                      <a:r>
                        <a:rPr lang="fr-BE" sz="1400"/>
                        <a:t>Hébreu  </a:t>
                      </a:r>
                      <a:r>
                        <a:rPr lang="fr-BE" sz="1400" b="1"/>
                        <a:t>(Impact faible)</a:t>
                      </a:r>
                    </a:p>
                  </a:txBody>
                  <a:tcPr>
                    <a:solidFill>
                      <a:srgbClr val="E7DAEE"/>
                    </a:solidFill>
                  </a:tcPr>
                </a:tc>
                <a:extLst>
                  <a:ext uri="{0D108BD9-81ED-4DB2-BD59-A6C34878D82A}">
                    <a16:rowId xmlns:a16="http://schemas.microsoft.com/office/drawing/2014/main" val="3043910805"/>
                  </a:ext>
                </a:extLst>
              </a:tr>
            </a:tbl>
          </a:graphicData>
        </a:graphic>
      </p:graphicFrame>
      <p:graphicFrame>
        <p:nvGraphicFramePr>
          <p:cNvPr id="8" name="Table 5">
            <a:extLst>
              <a:ext uri="{FF2B5EF4-FFF2-40B4-BE49-F238E27FC236}">
                <a16:creationId xmlns:a16="http://schemas.microsoft.com/office/drawing/2014/main" id="{8B0D18AF-F94E-A689-A7E2-4628F1A57FED}"/>
              </a:ext>
            </a:extLst>
          </p:cNvPr>
          <p:cNvGraphicFramePr>
            <a:graphicFrameLocks noGrp="1"/>
          </p:cNvGraphicFramePr>
          <p:nvPr>
            <p:extLst>
              <p:ext uri="{D42A27DB-BD31-4B8C-83A1-F6EECF244321}">
                <p14:modId xmlns:p14="http://schemas.microsoft.com/office/powerpoint/2010/main" val="2151766819"/>
              </p:ext>
            </p:extLst>
          </p:nvPr>
        </p:nvGraphicFramePr>
        <p:xfrm>
          <a:off x="5299078" y="3471959"/>
          <a:ext cx="2947498" cy="2738620"/>
        </p:xfrm>
        <a:graphic>
          <a:graphicData uri="http://schemas.openxmlformats.org/drawingml/2006/table">
            <a:tbl>
              <a:tblPr firstRow="1" bandRow="1">
                <a:tableStyleId>{5C22544A-7EE6-4342-B048-85BDC9FD1C3A}</a:tableStyleId>
              </a:tblPr>
              <a:tblGrid>
                <a:gridCol w="2947498">
                  <a:extLst>
                    <a:ext uri="{9D8B030D-6E8A-4147-A177-3AD203B41FA5}">
                      <a16:colId xmlns:a16="http://schemas.microsoft.com/office/drawing/2014/main" val="3896294671"/>
                    </a:ext>
                  </a:extLst>
                </a:gridCol>
              </a:tblGrid>
              <a:tr h="909820">
                <a:tc>
                  <a:txBody>
                    <a:bodyPr/>
                    <a:lstStyle/>
                    <a:p>
                      <a:r>
                        <a:rPr lang="fr-BE">
                          <a:solidFill>
                            <a:schemeClr val="tx1"/>
                          </a:solidFill>
                        </a:rPr>
                        <a:t>Préoccupation pour autrui (Juifs et autres)</a:t>
                      </a:r>
                    </a:p>
                  </a:txBody>
                  <a:tcPr anchor="ctr">
                    <a:solidFill>
                      <a:schemeClr val="accent3"/>
                    </a:solidFill>
                  </a:tcPr>
                </a:tc>
                <a:extLst>
                  <a:ext uri="{0D108BD9-81ED-4DB2-BD59-A6C34878D82A}">
                    <a16:rowId xmlns:a16="http://schemas.microsoft.com/office/drawing/2014/main" val="503385916"/>
                  </a:ext>
                </a:extLst>
              </a:tr>
              <a:tr h="909820">
                <a:tc>
                  <a:txBody>
                    <a:bodyPr/>
                    <a:lstStyle/>
                    <a:p>
                      <a:r>
                        <a:rPr lang="fr-BE"/>
                        <a:t>Préoccupation pour les personnes dans le besoin  </a:t>
                      </a:r>
                      <a:r>
                        <a:rPr lang="fr-BE" b="1"/>
                        <a:t>(Impact moyen)</a:t>
                      </a:r>
                    </a:p>
                  </a:txBody>
                  <a:tcPr anchor="ctr">
                    <a:solidFill>
                      <a:srgbClr val="F2B5AA"/>
                    </a:solidFill>
                  </a:tcPr>
                </a:tc>
                <a:extLst>
                  <a:ext uri="{0D108BD9-81ED-4DB2-BD59-A6C34878D82A}">
                    <a16:rowId xmlns:a16="http://schemas.microsoft.com/office/drawing/2014/main" val="2915955132"/>
                  </a:ext>
                </a:extLst>
              </a:tr>
              <a:tr h="909820">
                <a:tc>
                  <a:txBody>
                    <a:bodyPr/>
                    <a:lstStyle/>
                    <a:p>
                      <a:r>
                        <a:rPr lang="fr-BE"/>
                        <a:t>Préoccupation pour les Juifs dans le besoin  </a:t>
                      </a:r>
                      <a:r>
                        <a:rPr lang="fr-BE" b="1"/>
                        <a:t>(Impact moyen)</a:t>
                      </a:r>
                    </a:p>
                  </a:txBody>
                  <a:tcPr anchor="ctr">
                    <a:solidFill>
                      <a:srgbClr val="F2B5AA"/>
                    </a:solidFill>
                  </a:tcPr>
                </a:tc>
                <a:extLst>
                  <a:ext uri="{0D108BD9-81ED-4DB2-BD59-A6C34878D82A}">
                    <a16:rowId xmlns:a16="http://schemas.microsoft.com/office/drawing/2014/main" val="3417632437"/>
                  </a:ext>
                </a:extLst>
              </a:tr>
            </a:tbl>
          </a:graphicData>
        </a:graphic>
      </p:graphicFrame>
      <p:graphicFrame>
        <p:nvGraphicFramePr>
          <p:cNvPr id="10" name="Table 8">
            <a:extLst>
              <a:ext uri="{FF2B5EF4-FFF2-40B4-BE49-F238E27FC236}">
                <a16:creationId xmlns:a16="http://schemas.microsoft.com/office/drawing/2014/main" id="{711DCCD2-039D-9076-E22B-87743F6C0C37}"/>
              </a:ext>
            </a:extLst>
          </p:cNvPr>
          <p:cNvGraphicFramePr>
            <a:graphicFrameLocks noGrp="1"/>
          </p:cNvGraphicFramePr>
          <p:nvPr>
            <p:extLst>
              <p:ext uri="{D42A27DB-BD31-4B8C-83A1-F6EECF244321}">
                <p14:modId xmlns:p14="http://schemas.microsoft.com/office/powerpoint/2010/main" val="1281519618"/>
              </p:ext>
            </p:extLst>
          </p:nvPr>
        </p:nvGraphicFramePr>
        <p:xfrm>
          <a:off x="8344999" y="857134"/>
          <a:ext cx="3676016" cy="5305958"/>
        </p:xfrm>
        <a:graphic>
          <a:graphicData uri="http://schemas.openxmlformats.org/drawingml/2006/table">
            <a:tbl>
              <a:tblPr firstRow="1" bandRow="1">
                <a:tableStyleId>{5C22544A-7EE6-4342-B048-85BDC9FD1C3A}</a:tableStyleId>
              </a:tblPr>
              <a:tblGrid>
                <a:gridCol w="3676016">
                  <a:extLst>
                    <a:ext uri="{9D8B030D-6E8A-4147-A177-3AD203B41FA5}">
                      <a16:colId xmlns:a16="http://schemas.microsoft.com/office/drawing/2014/main" val="3401458744"/>
                    </a:ext>
                  </a:extLst>
                </a:gridCol>
              </a:tblGrid>
              <a:tr h="400398">
                <a:tc>
                  <a:txBody>
                    <a:bodyPr/>
                    <a:lstStyle/>
                    <a:p>
                      <a:r>
                        <a:rPr lang="fr-BE"/>
                        <a:t>Citoyenneté mondiale</a:t>
                      </a:r>
                    </a:p>
                  </a:txBody>
                  <a:tcPr>
                    <a:solidFill>
                      <a:schemeClr val="tx1"/>
                    </a:solidFill>
                  </a:tcPr>
                </a:tc>
                <a:extLst>
                  <a:ext uri="{0D108BD9-81ED-4DB2-BD59-A6C34878D82A}">
                    <a16:rowId xmlns:a16="http://schemas.microsoft.com/office/drawing/2014/main" val="2535440913"/>
                  </a:ext>
                </a:extLst>
              </a:tr>
              <a:tr h="700696">
                <a:tc>
                  <a:txBody>
                    <a:bodyPr/>
                    <a:lstStyle/>
                    <a:p>
                      <a:r>
                        <a:rPr lang="fr-BE" sz="1600"/>
                        <a:t>Envie d’apprendre de nouvelles choses  </a:t>
                      </a:r>
                      <a:r>
                        <a:rPr lang="fr-BE" sz="1600" b="1"/>
                        <a:t>(Impact élevé)</a:t>
                      </a:r>
                    </a:p>
                  </a:txBody>
                  <a:tcPr>
                    <a:solidFill>
                      <a:schemeClr val="bg1">
                        <a:lumMod val="65000"/>
                      </a:schemeClr>
                    </a:solidFill>
                  </a:tcPr>
                </a:tc>
                <a:extLst>
                  <a:ext uri="{0D108BD9-81ED-4DB2-BD59-A6C34878D82A}">
                    <a16:rowId xmlns:a16="http://schemas.microsoft.com/office/drawing/2014/main" val="2964899494"/>
                  </a:ext>
                </a:extLst>
              </a:tr>
              <a:tr h="700696">
                <a:tc>
                  <a:txBody>
                    <a:bodyPr/>
                    <a:lstStyle/>
                    <a:p>
                      <a:r>
                        <a:rPr lang="fr-BE" sz="1600"/>
                        <a:t>Capacité de travailler avec d'autres personnes  </a:t>
                      </a:r>
                      <a:r>
                        <a:rPr lang="fr-BE" sz="1600" b="1"/>
                        <a:t>(Impact élevé)</a:t>
                      </a:r>
                    </a:p>
                  </a:txBody>
                  <a:tcPr>
                    <a:solidFill>
                      <a:schemeClr val="bg1">
                        <a:lumMod val="65000"/>
                      </a:schemeClr>
                    </a:solidFill>
                  </a:tcPr>
                </a:tc>
                <a:extLst>
                  <a:ext uri="{0D108BD9-81ED-4DB2-BD59-A6C34878D82A}">
                    <a16:rowId xmlns:a16="http://schemas.microsoft.com/office/drawing/2014/main" val="887749404"/>
                  </a:ext>
                </a:extLst>
              </a:tr>
              <a:tr h="700696">
                <a:tc>
                  <a:txBody>
                    <a:bodyPr/>
                    <a:lstStyle/>
                    <a:p>
                      <a:r>
                        <a:rPr lang="fr-BE" sz="1600"/>
                        <a:t>Capacité de travailler de manière indépendante  </a:t>
                      </a:r>
                      <a:r>
                        <a:rPr lang="fr-BE" sz="1600" b="1"/>
                        <a:t>(Impact élevé)</a:t>
                      </a:r>
                    </a:p>
                  </a:txBody>
                  <a:tcPr>
                    <a:solidFill>
                      <a:schemeClr val="bg1">
                        <a:lumMod val="65000"/>
                      </a:schemeClr>
                    </a:solidFill>
                  </a:tcPr>
                </a:tc>
                <a:extLst>
                  <a:ext uri="{0D108BD9-81ED-4DB2-BD59-A6C34878D82A}">
                    <a16:rowId xmlns:a16="http://schemas.microsoft.com/office/drawing/2014/main" val="770565417"/>
                  </a:ext>
                </a:extLst>
              </a:tr>
              <a:tr h="708946">
                <a:tc>
                  <a:txBody>
                    <a:bodyPr/>
                    <a:lstStyle/>
                    <a:p>
                      <a:r>
                        <a:rPr lang="fr-BE" sz="1600"/>
                        <a:t>Considération envers les personnes qui sont différentes de moi  </a:t>
                      </a:r>
                      <a:r>
                        <a:rPr lang="fr-BE" sz="1600" b="1"/>
                        <a:t>(Impact élevé)</a:t>
                      </a:r>
                    </a:p>
                  </a:txBody>
                  <a:tcPr>
                    <a:solidFill>
                      <a:schemeClr val="bg1">
                        <a:lumMod val="65000"/>
                      </a:schemeClr>
                    </a:solidFill>
                  </a:tcPr>
                </a:tc>
                <a:extLst>
                  <a:ext uri="{0D108BD9-81ED-4DB2-BD59-A6C34878D82A}">
                    <a16:rowId xmlns:a16="http://schemas.microsoft.com/office/drawing/2014/main" val="1283612484"/>
                  </a:ext>
                </a:extLst>
              </a:tr>
              <a:tr h="700696">
                <a:tc>
                  <a:txBody>
                    <a:bodyPr/>
                    <a:lstStyle/>
                    <a:p>
                      <a:r>
                        <a:rPr lang="fr-BE" sz="1600"/>
                        <a:t>Désir de faire une différence dans le monde  </a:t>
                      </a:r>
                      <a:r>
                        <a:rPr lang="fr-BE" sz="1600" b="1"/>
                        <a:t>(Impact moyen)</a:t>
                      </a:r>
                    </a:p>
                  </a:txBody>
                  <a:tcPr>
                    <a:solidFill>
                      <a:schemeClr val="bg1">
                        <a:lumMod val="85000"/>
                      </a:schemeClr>
                    </a:solidFill>
                  </a:tcPr>
                </a:tc>
                <a:extLst>
                  <a:ext uri="{0D108BD9-81ED-4DB2-BD59-A6C34878D82A}">
                    <a16:rowId xmlns:a16="http://schemas.microsoft.com/office/drawing/2014/main" val="252763484"/>
                  </a:ext>
                </a:extLst>
              </a:tr>
              <a:tr h="700696">
                <a:tc>
                  <a:txBody>
                    <a:bodyPr/>
                    <a:lstStyle/>
                    <a:p>
                      <a:r>
                        <a:rPr lang="fr-BE" sz="1600"/>
                        <a:t>Compétences de communication  </a:t>
                      </a:r>
                      <a:r>
                        <a:rPr lang="fr-BE" sz="1600" b="1"/>
                        <a:t>(Impact moyen)</a:t>
                      </a:r>
                    </a:p>
                  </a:txBody>
                  <a:tcPr>
                    <a:solidFill>
                      <a:schemeClr val="bg1">
                        <a:lumMod val="85000"/>
                      </a:schemeClr>
                    </a:solidFill>
                  </a:tcPr>
                </a:tc>
                <a:extLst>
                  <a:ext uri="{0D108BD9-81ED-4DB2-BD59-A6C34878D82A}">
                    <a16:rowId xmlns:a16="http://schemas.microsoft.com/office/drawing/2014/main" val="4028921102"/>
                  </a:ext>
                </a:extLst>
              </a:tr>
              <a:tr h="405959">
                <a:tc>
                  <a:txBody>
                    <a:bodyPr/>
                    <a:lstStyle/>
                    <a:p>
                      <a:r>
                        <a:rPr lang="fr-BE" sz="1600" b="0"/>
                        <a:t>Développement des compétences en leadership  </a:t>
                      </a:r>
                      <a:r>
                        <a:rPr lang="fr-BE" sz="1600" b="1"/>
                        <a:t>(Impact faible)</a:t>
                      </a:r>
                    </a:p>
                  </a:txBody>
                  <a:tcPr>
                    <a:solidFill>
                      <a:schemeClr val="bg1">
                        <a:lumMod val="95000"/>
                      </a:schemeClr>
                    </a:solidFill>
                  </a:tcPr>
                </a:tc>
                <a:extLst>
                  <a:ext uri="{0D108BD9-81ED-4DB2-BD59-A6C34878D82A}">
                    <a16:rowId xmlns:a16="http://schemas.microsoft.com/office/drawing/2014/main" val="3301519655"/>
                  </a:ext>
                </a:extLst>
              </a:tr>
            </a:tbl>
          </a:graphicData>
        </a:graphic>
      </p:graphicFrame>
    </p:spTree>
    <p:extLst>
      <p:ext uri="{BB962C8B-B14F-4D97-AF65-F5344CB8AC3E}">
        <p14:creationId xmlns:p14="http://schemas.microsoft.com/office/powerpoint/2010/main" val="2263409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27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182FE6-251B-4830-B23C-E414FBED3AE0}"/>
              </a:ext>
            </a:extLst>
          </p:cNvPr>
          <p:cNvSpPr>
            <a:spLocks noGrp="1"/>
          </p:cNvSpPr>
          <p:nvPr>
            <p:ph type="body" sz="quarter" idx="13"/>
          </p:nvPr>
        </p:nvSpPr>
        <p:spPr/>
        <p:txBody>
          <a:bodyPr>
            <a:normAutofit/>
          </a:bodyPr>
          <a:lstStyle/>
          <a:p>
            <a:r>
              <a:rPr lang="fr-BE"/>
              <a:t>Avis des élèves interrogés sur l'école</a:t>
            </a:r>
          </a:p>
        </p:txBody>
      </p:sp>
      <p:sp>
        <p:nvSpPr>
          <p:cNvPr id="2" name="Text Placeholder 1">
            <a:extLst>
              <a:ext uri="{FF2B5EF4-FFF2-40B4-BE49-F238E27FC236}">
                <a16:creationId xmlns:a16="http://schemas.microsoft.com/office/drawing/2014/main" id="{46FC6453-023C-4493-9021-4064E591ED8D}"/>
              </a:ext>
            </a:extLst>
          </p:cNvPr>
          <p:cNvSpPr>
            <a:spLocks noGrp="1"/>
          </p:cNvSpPr>
          <p:nvPr>
            <p:ph type="body" sz="quarter" idx="14"/>
          </p:nvPr>
        </p:nvSpPr>
        <p:spPr/>
        <p:txBody>
          <a:bodyPr>
            <a:normAutofit/>
          </a:bodyPr>
          <a:lstStyle/>
          <a:p>
            <a:r>
              <a:rPr lang="fr-BE"/>
              <a:t>Profil des élèves interrogés</a:t>
            </a:r>
          </a:p>
        </p:txBody>
      </p:sp>
      <p:sp>
        <p:nvSpPr>
          <p:cNvPr id="9" name="Text Placeholder 8">
            <a:extLst>
              <a:ext uri="{FF2B5EF4-FFF2-40B4-BE49-F238E27FC236}">
                <a16:creationId xmlns:a16="http://schemas.microsoft.com/office/drawing/2014/main" id="{CF30025E-12F3-4ACE-827B-DB3F98FF399A}"/>
              </a:ext>
            </a:extLst>
          </p:cNvPr>
          <p:cNvSpPr>
            <a:spLocks noGrp="1"/>
          </p:cNvSpPr>
          <p:nvPr>
            <p:ph type="body" sz="quarter" idx="15"/>
          </p:nvPr>
        </p:nvSpPr>
        <p:spPr/>
        <p:txBody>
          <a:bodyPr>
            <a:normAutofit/>
          </a:bodyPr>
          <a:lstStyle/>
          <a:p>
            <a:r>
              <a:rPr lang="fr-BE"/>
              <a:t>Méthodologie</a:t>
            </a:r>
          </a:p>
        </p:txBody>
      </p:sp>
      <p:sp>
        <p:nvSpPr>
          <p:cNvPr id="10" name="Text Placeholder 9">
            <a:extLst>
              <a:ext uri="{FF2B5EF4-FFF2-40B4-BE49-F238E27FC236}">
                <a16:creationId xmlns:a16="http://schemas.microsoft.com/office/drawing/2014/main" id="{882CA167-0993-4275-812D-883586BCEA20}"/>
              </a:ext>
            </a:extLst>
          </p:cNvPr>
          <p:cNvSpPr>
            <a:spLocks noGrp="1"/>
          </p:cNvSpPr>
          <p:nvPr>
            <p:ph type="body" sz="quarter" idx="16"/>
          </p:nvPr>
        </p:nvSpPr>
        <p:spPr/>
        <p:txBody>
          <a:bodyPr>
            <a:normAutofit/>
          </a:bodyPr>
          <a:lstStyle/>
          <a:p>
            <a:r>
              <a:rPr lang="fr-BE" dirty="0"/>
              <a:t>En profondeur</a:t>
            </a:r>
          </a:p>
        </p:txBody>
      </p:sp>
      <p:sp>
        <p:nvSpPr>
          <p:cNvPr id="5" name="Text Placeholder 4">
            <a:extLst>
              <a:ext uri="{FF2B5EF4-FFF2-40B4-BE49-F238E27FC236}">
                <a16:creationId xmlns:a16="http://schemas.microsoft.com/office/drawing/2014/main" id="{05AA29FD-9749-DFBA-3551-D6BA6BA5CF07}"/>
              </a:ext>
            </a:extLst>
          </p:cNvPr>
          <p:cNvSpPr>
            <a:spLocks noGrp="1"/>
          </p:cNvSpPr>
          <p:nvPr>
            <p:ph type="body" sz="quarter" idx="17"/>
          </p:nvPr>
        </p:nvSpPr>
        <p:spPr/>
        <p:txBody>
          <a:bodyPr/>
          <a:lstStyle/>
          <a:p>
            <a:r>
              <a:rPr lang="fr-BE" dirty="0"/>
              <a:t>Contributions de l'expérience scolaire </a:t>
            </a:r>
          </a:p>
        </p:txBody>
      </p:sp>
    </p:spTree>
    <p:extLst>
      <p:ext uri="{BB962C8B-B14F-4D97-AF65-F5344CB8AC3E}">
        <p14:creationId xmlns:p14="http://schemas.microsoft.com/office/powerpoint/2010/main" val="3205679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6A557-7329-4B8A-9A66-8B31CECA60A0}"/>
              </a:ext>
            </a:extLst>
          </p:cNvPr>
          <p:cNvSpPr>
            <a:spLocks noGrp="1"/>
          </p:cNvSpPr>
          <p:nvPr>
            <p:ph type="title"/>
          </p:nvPr>
        </p:nvSpPr>
        <p:spPr>
          <a:xfrm>
            <a:off x="2625506" y="3219234"/>
            <a:ext cx="8664071" cy="2852737"/>
          </a:xfrm>
        </p:spPr>
        <p:txBody>
          <a:bodyPr anchor="ctr">
            <a:normAutofit/>
          </a:bodyPr>
          <a:lstStyle/>
          <a:p>
            <a:r>
              <a:rPr lang="fr-BE"/>
              <a:t>Méthodologie</a:t>
            </a:r>
          </a:p>
        </p:txBody>
      </p:sp>
    </p:spTree>
    <p:extLst>
      <p:ext uri="{BB962C8B-B14F-4D97-AF65-F5344CB8AC3E}">
        <p14:creationId xmlns:p14="http://schemas.microsoft.com/office/powerpoint/2010/main" val="195622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3879-4653-40CE-B304-9447CC544285}"/>
              </a:ext>
            </a:extLst>
          </p:cNvPr>
          <p:cNvSpPr>
            <a:spLocks noGrp="1"/>
          </p:cNvSpPr>
          <p:nvPr>
            <p:ph type="title" idx="4294967295"/>
          </p:nvPr>
        </p:nvSpPr>
        <p:spPr>
          <a:xfrm>
            <a:off x="838200" y="370150"/>
            <a:ext cx="10515600" cy="836613"/>
          </a:xfrm>
        </p:spPr>
        <p:txBody>
          <a:bodyPr>
            <a:normAutofit/>
          </a:bodyPr>
          <a:lstStyle/>
          <a:p>
            <a:pPr algn="ctr"/>
            <a:r>
              <a:rPr lang="fr-BE" sz="4400" b="1"/>
              <a:t>Sources de données</a:t>
            </a:r>
          </a:p>
        </p:txBody>
      </p:sp>
      <p:grpSp>
        <p:nvGrpSpPr>
          <p:cNvPr id="35" name="Group 34">
            <a:extLst>
              <a:ext uri="{FF2B5EF4-FFF2-40B4-BE49-F238E27FC236}">
                <a16:creationId xmlns:a16="http://schemas.microsoft.com/office/drawing/2014/main" id="{BBC68FAA-ABB4-233E-0AF4-0902A0268CCD}"/>
              </a:ext>
            </a:extLst>
          </p:cNvPr>
          <p:cNvGrpSpPr/>
          <p:nvPr/>
        </p:nvGrpSpPr>
        <p:grpSpPr>
          <a:xfrm>
            <a:off x="-100584" y="1823514"/>
            <a:ext cx="2673096" cy="2781791"/>
            <a:chOff x="301752" y="1786938"/>
            <a:chExt cx="2673096" cy="2781791"/>
          </a:xfrm>
        </p:grpSpPr>
        <p:sp>
          <p:nvSpPr>
            <p:cNvPr id="5" name="Oval 4">
              <a:extLst>
                <a:ext uri="{FF2B5EF4-FFF2-40B4-BE49-F238E27FC236}">
                  <a16:creationId xmlns:a16="http://schemas.microsoft.com/office/drawing/2014/main" id="{7AE4A9EE-AA5D-8F4E-25DD-058BEFC77245}"/>
                </a:ext>
              </a:extLst>
            </p:cNvPr>
            <p:cNvSpPr/>
            <p:nvPr/>
          </p:nvSpPr>
          <p:spPr>
            <a:xfrm>
              <a:off x="1133687" y="1786938"/>
              <a:ext cx="1462952" cy="1462952"/>
            </a:xfrm>
            <a:prstGeom prst="ellipse">
              <a:avLst/>
            </a:prstGeom>
            <a:solidFill>
              <a:srgbClr val="BF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13E024-D1C3-F01C-2961-787D8C0FFC5F}"/>
                </a:ext>
              </a:extLst>
            </p:cNvPr>
            <p:cNvSpPr txBox="1"/>
            <p:nvPr/>
          </p:nvSpPr>
          <p:spPr>
            <a:xfrm>
              <a:off x="301752" y="3368400"/>
              <a:ext cx="2673096" cy="1200329"/>
            </a:xfrm>
            <a:prstGeom prst="rect">
              <a:avLst/>
            </a:prstGeom>
            <a:noFill/>
          </p:spPr>
          <p:txBody>
            <a:bodyPr wrap="square">
              <a:spAutoFit/>
            </a:bodyPr>
            <a:lstStyle/>
            <a:p>
              <a:pPr lvl="1" algn="ctr">
                <a:buClr>
                  <a:schemeClr val="accent2"/>
                </a:buClr>
              </a:pPr>
              <a:r>
                <a:rPr lang="fr-BE" sz="1800" dirty="0"/>
                <a:t>1 922 élèves interrogés </a:t>
              </a:r>
            </a:p>
            <a:p>
              <a:pPr lvl="1" algn="ctr">
                <a:buClr>
                  <a:schemeClr val="accent2"/>
                </a:buClr>
              </a:pPr>
              <a:r>
                <a:rPr lang="fr-BE" dirty="0"/>
                <a:t>D</a:t>
              </a:r>
              <a:r>
                <a:rPr lang="fr-BE" sz="1800" dirty="0"/>
                <a:t>e la 5e primaire à la 5e secondaire</a:t>
              </a:r>
            </a:p>
          </p:txBody>
        </p:sp>
        <p:pic>
          <p:nvPicPr>
            <p:cNvPr id="22" name="Graphic 21">
              <a:extLst>
                <a:ext uri="{FF2B5EF4-FFF2-40B4-BE49-F238E27FC236}">
                  <a16:creationId xmlns:a16="http://schemas.microsoft.com/office/drawing/2014/main" id="{498D66E3-9E10-C8C8-20C1-91E1A32B48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0976" y="2072250"/>
              <a:ext cx="759293" cy="1006063"/>
            </a:xfrm>
            <a:prstGeom prst="rect">
              <a:avLst/>
            </a:prstGeom>
          </p:spPr>
        </p:pic>
      </p:grpSp>
      <p:grpSp>
        <p:nvGrpSpPr>
          <p:cNvPr id="34" name="Group 33">
            <a:extLst>
              <a:ext uri="{FF2B5EF4-FFF2-40B4-BE49-F238E27FC236}">
                <a16:creationId xmlns:a16="http://schemas.microsoft.com/office/drawing/2014/main" id="{01C688CD-BD02-3CA3-4CD2-73C03F657834}"/>
              </a:ext>
            </a:extLst>
          </p:cNvPr>
          <p:cNvGrpSpPr/>
          <p:nvPr/>
        </p:nvGrpSpPr>
        <p:grpSpPr>
          <a:xfrm>
            <a:off x="2244819" y="3450551"/>
            <a:ext cx="2673096" cy="2227793"/>
            <a:chOff x="2726333" y="1786938"/>
            <a:chExt cx="2673096" cy="2227793"/>
          </a:xfrm>
        </p:grpSpPr>
        <p:sp>
          <p:nvSpPr>
            <p:cNvPr id="9" name="Oval 8">
              <a:extLst>
                <a:ext uri="{FF2B5EF4-FFF2-40B4-BE49-F238E27FC236}">
                  <a16:creationId xmlns:a16="http://schemas.microsoft.com/office/drawing/2014/main" id="{18BF8042-DAC4-8B96-B218-8B5B0D9FD662}"/>
                </a:ext>
              </a:extLst>
            </p:cNvPr>
            <p:cNvSpPr/>
            <p:nvPr/>
          </p:nvSpPr>
          <p:spPr>
            <a:xfrm>
              <a:off x="3558268" y="1786938"/>
              <a:ext cx="1462952" cy="1462952"/>
            </a:xfrm>
            <a:prstGeom prst="ellipse">
              <a:avLst/>
            </a:prstGeom>
            <a:solidFill>
              <a:srgbClr val="BF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19F93FB-6AEC-B2F8-4D45-B14A45CC587B}"/>
                </a:ext>
              </a:extLst>
            </p:cNvPr>
            <p:cNvSpPr txBox="1"/>
            <p:nvPr/>
          </p:nvSpPr>
          <p:spPr>
            <a:xfrm>
              <a:off x="2726333" y="3368400"/>
              <a:ext cx="2673096" cy="646331"/>
            </a:xfrm>
            <a:prstGeom prst="rect">
              <a:avLst/>
            </a:prstGeom>
            <a:noFill/>
          </p:spPr>
          <p:txBody>
            <a:bodyPr wrap="square">
              <a:spAutoFit/>
            </a:bodyPr>
            <a:lstStyle/>
            <a:p>
              <a:pPr lvl="1" algn="ctr">
                <a:buClr>
                  <a:schemeClr val="accent2"/>
                </a:buClr>
              </a:pPr>
              <a:r>
                <a:rPr lang="fr-BE" sz="1800" dirty="0"/>
                <a:t>33 écoles </a:t>
              </a:r>
            </a:p>
            <a:p>
              <a:pPr lvl="1" algn="ctr">
                <a:buClr>
                  <a:schemeClr val="accent2"/>
                </a:buClr>
              </a:pPr>
              <a:r>
                <a:rPr lang="fr-BE" sz="1800" dirty="0"/>
                <a:t>dans 13 pays</a:t>
              </a:r>
            </a:p>
          </p:txBody>
        </p:sp>
        <p:pic>
          <p:nvPicPr>
            <p:cNvPr id="24" name="Graphic 23">
              <a:extLst>
                <a:ext uri="{FF2B5EF4-FFF2-40B4-BE49-F238E27FC236}">
                  <a16:creationId xmlns:a16="http://schemas.microsoft.com/office/drawing/2014/main" id="{91486D10-3153-2BFB-A392-51727A28E8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04836" y="2025987"/>
              <a:ext cx="927342" cy="943194"/>
            </a:xfrm>
            <a:prstGeom prst="rect">
              <a:avLst/>
            </a:prstGeom>
          </p:spPr>
        </p:pic>
      </p:grpSp>
      <p:grpSp>
        <p:nvGrpSpPr>
          <p:cNvPr id="33" name="Group 32">
            <a:extLst>
              <a:ext uri="{FF2B5EF4-FFF2-40B4-BE49-F238E27FC236}">
                <a16:creationId xmlns:a16="http://schemas.microsoft.com/office/drawing/2014/main" id="{716D8E91-2AC0-C6EB-2237-EF91901A2359}"/>
              </a:ext>
            </a:extLst>
          </p:cNvPr>
          <p:cNvGrpSpPr/>
          <p:nvPr/>
        </p:nvGrpSpPr>
        <p:grpSpPr>
          <a:xfrm>
            <a:off x="4474584" y="1823514"/>
            <a:ext cx="2673096" cy="2781791"/>
            <a:chOff x="5229162" y="1786938"/>
            <a:chExt cx="2673096" cy="2781791"/>
          </a:xfrm>
        </p:grpSpPr>
        <p:sp>
          <p:nvSpPr>
            <p:cNvPr id="11" name="Oval 10">
              <a:extLst>
                <a:ext uri="{FF2B5EF4-FFF2-40B4-BE49-F238E27FC236}">
                  <a16:creationId xmlns:a16="http://schemas.microsoft.com/office/drawing/2014/main" id="{05C41707-ACAC-581B-F4A3-F786FCEAA201}"/>
                </a:ext>
              </a:extLst>
            </p:cNvPr>
            <p:cNvSpPr/>
            <p:nvPr/>
          </p:nvSpPr>
          <p:spPr>
            <a:xfrm>
              <a:off x="6061097" y="1786938"/>
              <a:ext cx="1462952" cy="1462952"/>
            </a:xfrm>
            <a:prstGeom prst="ellipse">
              <a:avLst/>
            </a:prstGeom>
            <a:solidFill>
              <a:srgbClr val="BF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9942F44-E7A1-4FA2-3E07-38F1DC791A4C}"/>
                </a:ext>
              </a:extLst>
            </p:cNvPr>
            <p:cNvSpPr txBox="1"/>
            <p:nvPr/>
          </p:nvSpPr>
          <p:spPr>
            <a:xfrm>
              <a:off x="5229162" y="3368400"/>
              <a:ext cx="2673096" cy="1200329"/>
            </a:xfrm>
            <a:prstGeom prst="rect">
              <a:avLst/>
            </a:prstGeom>
            <a:noFill/>
          </p:spPr>
          <p:txBody>
            <a:bodyPr wrap="square">
              <a:spAutoFit/>
            </a:bodyPr>
            <a:lstStyle/>
            <a:p>
              <a:pPr lvl="1" algn="ctr">
                <a:buClr>
                  <a:schemeClr val="accent2"/>
                </a:buClr>
              </a:pPr>
              <a:r>
                <a:rPr lang="fr-BE" sz="1800"/>
                <a:t>UnitEd et l'équipe Rosov Consulting ont contacté les écoles</a:t>
              </a:r>
            </a:p>
          </p:txBody>
        </p:sp>
        <p:pic>
          <p:nvPicPr>
            <p:cNvPr id="26" name="Graphic 25">
              <a:extLst>
                <a:ext uri="{FF2B5EF4-FFF2-40B4-BE49-F238E27FC236}">
                  <a16:creationId xmlns:a16="http://schemas.microsoft.com/office/drawing/2014/main" id="{8DF66E94-E895-5A5E-EC9D-94133F4D9F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20236" y="2231732"/>
              <a:ext cx="718122" cy="713065"/>
            </a:xfrm>
            <a:prstGeom prst="rect">
              <a:avLst/>
            </a:prstGeom>
          </p:spPr>
        </p:pic>
      </p:grpSp>
      <p:grpSp>
        <p:nvGrpSpPr>
          <p:cNvPr id="31" name="Group 30">
            <a:extLst>
              <a:ext uri="{FF2B5EF4-FFF2-40B4-BE49-F238E27FC236}">
                <a16:creationId xmlns:a16="http://schemas.microsoft.com/office/drawing/2014/main" id="{90B39580-5E3B-5352-99D4-635AB174D5D6}"/>
              </a:ext>
            </a:extLst>
          </p:cNvPr>
          <p:cNvGrpSpPr/>
          <p:nvPr/>
        </p:nvGrpSpPr>
        <p:grpSpPr>
          <a:xfrm>
            <a:off x="6730721" y="3286466"/>
            <a:ext cx="2673096" cy="2504792"/>
            <a:chOff x="7725612" y="1786938"/>
            <a:chExt cx="2673096" cy="2504792"/>
          </a:xfrm>
        </p:grpSpPr>
        <p:sp>
          <p:nvSpPr>
            <p:cNvPr id="15" name="Oval 14">
              <a:extLst>
                <a:ext uri="{FF2B5EF4-FFF2-40B4-BE49-F238E27FC236}">
                  <a16:creationId xmlns:a16="http://schemas.microsoft.com/office/drawing/2014/main" id="{AF8154AB-C2D0-3CB0-D8A7-B581102C745B}"/>
                </a:ext>
              </a:extLst>
            </p:cNvPr>
            <p:cNvSpPr/>
            <p:nvPr/>
          </p:nvSpPr>
          <p:spPr>
            <a:xfrm>
              <a:off x="8557547" y="1786938"/>
              <a:ext cx="1462952" cy="1462952"/>
            </a:xfrm>
            <a:prstGeom prst="ellipse">
              <a:avLst/>
            </a:prstGeom>
            <a:solidFill>
              <a:srgbClr val="BF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6273D2-0AC2-35FD-9928-2327602D8C7E}"/>
                </a:ext>
              </a:extLst>
            </p:cNvPr>
            <p:cNvSpPr txBox="1"/>
            <p:nvPr/>
          </p:nvSpPr>
          <p:spPr>
            <a:xfrm>
              <a:off x="7725612" y="3368400"/>
              <a:ext cx="2673096" cy="923330"/>
            </a:xfrm>
            <a:prstGeom prst="rect">
              <a:avLst/>
            </a:prstGeom>
            <a:noFill/>
          </p:spPr>
          <p:txBody>
            <a:bodyPr wrap="square">
              <a:spAutoFit/>
            </a:bodyPr>
            <a:lstStyle/>
            <a:p>
              <a:pPr lvl="1" algn="ctr">
                <a:buClr>
                  <a:schemeClr val="accent2"/>
                </a:buClr>
              </a:pPr>
              <a:r>
                <a:rPr lang="fr-BE" sz="1800"/>
                <a:t>Les élèves ont rempli le sondage à l'école</a:t>
              </a:r>
            </a:p>
          </p:txBody>
        </p:sp>
        <p:pic>
          <p:nvPicPr>
            <p:cNvPr id="28" name="Graphic 27">
              <a:extLst>
                <a:ext uri="{FF2B5EF4-FFF2-40B4-BE49-F238E27FC236}">
                  <a16:creationId xmlns:a16="http://schemas.microsoft.com/office/drawing/2014/main" id="{A2B9A6C1-FBA8-E426-6B5C-32DB698917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48800" y="2133700"/>
              <a:ext cx="916992" cy="835482"/>
            </a:xfrm>
            <a:prstGeom prst="rect">
              <a:avLst/>
            </a:prstGeom>
          </p:spPr>
        </p:pic>
      </p:grpSp>
      <p:grpSp>
        <p:nvGrpSpPr>
          <p:cNvPr id="32" name="Group 31">
            <a:extLst>
              <a:ext uri="{FF2B5EF4-FFF2-40B4-BE49-F238E27FC236}">
                <a16:creationId xmlns:a16="http://schemas.microsoft.com/office/drawing/2014/main" id="{A478E3A4-5FA6-BE2E-DF84-F22A2B37149F}"/>
              </a:ext>
            </a:extLst>
          </p:cNvPr>
          <p:cNvGrpSpPr/>
          <p:nvPr/>
        </p:nvGrpSpPr>
        <p:grpSpPr>
          <a:xfrm>
            <a:off x="8992140" y="1585494"/>
            <a:ext cx="2673096" cy="2504792"/>
            <a:chOff x="10051795" y="1786938"/>
            <a:chExt cx="2673096" cy="2504792"/>
          </a:xfrm>
        </p:grpSpPr>
        <p:sp>
          <p:nvSpPr>
            <p:cNvPr id="17" name="Oval 16">
              <a:extLst>
                <a:ext uri="{FF2B5EF4-FFF2-40B4-BE49-F238E27FC236}">
                  <a16:creationId xmlns:a16="http://schemas.microsoft.com/office/drawing/2014/main" id="{6DB03A39-9EE9-A15B-8182-FB87D0F1F421}"/>
                </a:ext>
              </a:extLst>
            </p:cNvPr>
            <p:cNvSpPr/>
            <p:nvPr/>
          </p:nvSpPr>
          <p:spPr>
            <a:xfrm>
              <a:off x="10883730" y="1786938"/>
              <a:ext cx="1462952" cy="1462952"/>
            </a:xfrm>
            <a:prstGeom prst="ellipse">
              <a:avLst/>
            </a:prstGeom>
            <a:solidFill>
              <a:srgbClr val="BF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33C7AD9-F15A-F0B5-2F2D-920D66BBD884}"/>
                </a:ext>
              </a:extLst>
            </p:cNvPr>
            <p:cNvSpPr txBox="1"/>
            <p:nvPr/>
          </p:nvSpPr>
          <p:spPr>
            <a:xfrm>
              <a:off x="10051795" y="3368400"/>
              <a:ext cx="2673096" cy="923330"/>
            </a:xfrm>
            <a:prstGeom prst="rect">
              <a:avLst/>
            </a:prstGeom>
            <a:noFill/>
          </p:spPr>
          <p:txBody>
            <a:bodyPr wrap="square">
              <a:spAutoFit/>
            </a:bodyPr>
            <a:lstStyle/>
            <a:p>
              <a:pPr lvl="1" algn="ctr">
                <a:buClr>
                  <a:schemeClr val="accent2"/>
                </a:buClr>
              </a:pPr>
              <a:r>
                <a:rPr lang="fr-BE" sz="1800"/>
                <a:t>Novembre 2022-avril 2023</a:t>
              </a:r>
            </a:p>
            <a:p>
              <a:pPr lvl="1" algn="ctr">
                <a:buClr>
                  <a:schemeClr val="accent2"/>
                </a:buClr>
              </a:pPr>
              <a:endParaRPr lang="en-US" sz="1800" dirty="0"/>
            </a:p>
          </p:txBody>
        </p:sp>
        <p:pic>
          <p:nvPicPr>
            <p:cNvPr id="30" name="Graphic 29">
              <a:extLst>
                <a:ext uri="{FF2B5EF4-FFF2-40B4-BE49-F238E27FC236}">
                  <a16:creationId xmlns:a16="http://schemas.microsoft.com/office/drawing/2014/main" id="{C678125B-E412-3ED5-6E34-9893FE10ADD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37660" y="2014089"/>
              <a:ext cx="955092" cy="955092"/>
            </a:xfrm>
            <a:prstGeom prst="rect">
              <a:avLst/>
            </a:prstGeom>
          </p:spPr>
        </p:pic>
      </p:grpSp>
    </p:spTree>
    <p:extLst>
      <p:ext uri="{BB962C8B-B14F-4D97-AF65-F5344CB8AC3E}">
        <p14:creationId xmlns:p14="http://schemas.microsoft.com/office/powerpoint/2010/main" val="282214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4A9D4-FEEF-4AF3-98AD-4DBA756F33BD}"/>
              </a:ext>
            </a:extLst>
          </p:cNvPr>
          <p:cNvSpPr txBox="1">
            <a:spLocks/>
          </p:cNvSpPr>
          <p:nvPr/>
        </p:nvSpPr>
        <p:spPr>
          <a:xfrm>
            <a:off x="838200" y="370150"/>
            <a:ext cx="10515600" cy="836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fr-BE" sz="4400" b="1">
                <a:highlight>
                  <a:srgbClr val="FFFF00"/>
                </a:highlight>
              </a:rPr>
              <a:t>Écoles françaises</a:t>
            </a:r>
          </a:p>
        </p:txBody>
      </p:sp>
    </p:spTree>
    <p:extLst>
      <p:ext uri="{BB962C8B-B14F-4D97-AF65-F5344CB8AC3E}">
        <p14:creationId xmlns:p14="http://schemas.microsoft.com/office/powerpoint/2010/main" val="2428068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647048D-8A7A-D1D4-B152-5B02E4272B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473" y="1177190"/>
            <a:ext cx="12192000" cy="5217297"/>
          </a:xfrm>
          <a:prstGeom prst="rect">
            <a:avLst/>
          </a:prstGeom>
        </p:spPr>
      </p:pic>
      <p:sp>
        <p:nvSpPr>
          <p:cNvPr id="2" name="Title 1">
            <a:extLst>
              <a:ext uri="{FF2B5EF4-FFF2-40B4-BE49-F238E27FC236}">
                <a16:creationId xmlns:a16="http://schemas.microsoft.com/office/drawing/2014/main" id="{4350537B-E564-4C4C-812B-3E9FCE0BD559}"/>
              </a:ext>
            </a:extLst>
          </p:cNvPr>
          <p:cNvSpPr>
            <a:spLocks noGrp="1"/>
          </p:cNvSpPr>
          <p:nvPr>
            <p:ph type="title"/>
          </p:nvPr>
        </p:nvSpPr>
        <p:spPr/>
        <p:txBody>
          <a:bodyPr/>
          <a:lstStyle/>
          <a:p>
            <a:r>
              <a:rPr lang="en-US" dirty="0"/>
              <a:t>Location of Schools</a:t>
            </a:r>
          </a:p>
        </p:txBody>
      </p:sp>
      <p:sp>
        <p:nvSpPr>
          <p:cNvPr id="32" name="TextBox 31">
            <a:extLst>
              <a:ext uri="{FF2B5EF4-FFF2-40B4-BE49-F238E27FC236}">
                <a16:creationId xmlns:a16="http://schemas.microsoft.com/office/drawing/2014/main" id="{F89BE181-775D-B6DD-44F1-28F1A94C9C4D}"/>
              </a:ext>
            </a:extLst>
          </p:cNvPr>
          <p:cNvSpPr txBox="1"/>
          <p:nvPr/>
        </p:nvSpPr>
        <p:spPr>
          <a:xfrm>
            <a:off x="3418132" y="4475581"/>
            <a:ext cx="1016730" cy="307777"/>
          </a:xfrm>
          <a:prstGeom prst="rect">
            <a:avLst/>
          </a:prstGeom>
          <a:noFill/>
        </p:spPr>
        <p:txBody>
          <a:bodyPr wrap="square" rtlCol="0">
            <a:spAutoFit/>
          </a:bodyPr>
          <a:lstStyle/>
          <a:p>
            <a:r>
              <a:rPr lang="en-US" sz="1400" b="1" dirty="0" err="1">
                <a:solidFill>
                  <a:schemeClr val="bg1"/>
                </a:solidFill>
              </a:rPr>
              <a:t>Brésil</a:t>
            </a:r>
            <a:r>
              <a:rPr lang="en-US" sz="1400" b="1" dirty="0">
                <a:solidFill>
                  <a:schemeClr val="bg1"/>
                </a:solidFill>
              </a:rPr>
              <a:t> (3)</a:t>
            </a:r>
            <a:endParaRPr lang="en-IL" sz="1400" b="1" dirty="0">
              <a:solidFill>
                <a:schemeClr val="bg1"/>
              </a:solidFill>
            </a:endParaRPr>
          </a:p>
        </p:txBody>
      </p:sp>
      <p:sp>
        <p:nvSpPr>
          <p:cNvPr id="33" name="TextBox 32">
            <a:extLst>
              <a:ext uri="{FF2B5EF4-FFF2-40B4-BE49-F238E27FC236}">
                <a16:creationId xmlns:a16="http://schemas.microsoft.com/office/drawing/2014/main" id="{B460DA1B-B715-1649-0B9E-D3D4DDB9249A}"/>
              </a:ext>
            </a:extLst>
          </p:cNvPr>
          <p:cNvSpPr txBox="1"/>
          <p:nvPr/>
        </p:nvSpPr>
        <p:spPr>
          <a:xfrm>
            <a:off x="2909767" y="5555077"/>
            <a:ext cx="1016730" cy="523220"/>
          </a:xfrm>
          <a:prstGeom prst="rect">
            <a:avLst/>
          </a:prstGeom>
          <a:noFill/>
        </p:spPr>
        <p:txBody>
          <a:bodyPr wrap="square" rtlCol="0">
            <a:spAutoFit/>
          </a:bodyPr>
          <a:lstStyle/>
          <a:p>
            <a:pPr algn="ctr"/>
            <a:r>
              <a:rPr lang="en-US" sz="1400" b="1" dirty="0"/>
              <a:t>Argentine (2)</a:t>
            </a:r>
            <a:endParaRPr lang="en-IL" sz="1400" b="1" dirty="0"/>
          </a:p>
        </p:txBody>
      </p:sp>
      <p:sp>
        <p:nvSpPr>
          <p:cNvPr id="35" name="TextBox 34">
            <a:extLst>
              <a:ext uri="{FF2B5EF4-FFF2-40B4-BE49-F238E27FC236}">
                <a16:creationId xmlns:a16="http://schemas.microsoft.com/office/drawing/2014/main" id="{A4E00D55-A7BA-ACB8-3880-AF298C61D8F5}"/>
              </a:ext>
            </a:extLst>
          </p:cNvPr>
          <p:cNvSpPr txBox="1"/>
          <p:nvPr/>
        </p:nvSpPr>
        <p:spPr>
          <a:xfrm>
            <a:off x="1961780" y="2564861"/>
            <a:ext cx="759117" cy="523220"/>
          </a:xfrm>
          <a:prstGeom prst="rect">
            <a:avLst/>
          </a:prstGeom>
          <a:noFill/>
        </p:spPr>
        <p:txBody>
          <a:bodyPr wrap="square" rtlCol="0">
            <a:spAutoFit/>
          </a:bodyPr>
          <a:lstStyle/>
          <a:p>
            <a:r>
              <a:rPr lang="en-US" sz="1400" b="1" dirty="0">
                <a:solidFill>
                  <a:schemeClr val="bg1"/>
                </a:solidFill>
              </a:rPr>
              <a:t>USA (1)</a:t>
            </a:r>
            <a:endParaRPr lang="en-IL" sz="1400" b="1" dirty="0">
              <a:solidFill>
                <a:schemeClr val="bg1"/>
              </a:solidFill>
            </a:endParaRPr>
          </a:p>
        </p:txBody>
      </p:sp>
      <p:sp>
        <p:nvSpPr>
          <p:cNvPr id="36" name="TextBox 35">
            <a:extLst>
              <a:ext uri="{FF2B5EF4-FFF2-40B4-BE49-F238E27FC236}">
                <a16:creationId xmlns:a16="http://schemas.microsoft.com/office/drawing/2014/main" id="{52878945-9F73-52A2-ADD2-A0D46FE80C8C}"/>
              </a:ext>
            </a:extLst>
          </p:cNvPr>
          <p:cNvSpPr txBox="1"/>
          <p:nvPr/>
        </p:nvSpPr>
        <p:spPr>
          <a:xfrm>
            <a:off x="3789566" y="5472597"/>
            <a:ext cx="1802921" cy="307777"/>
          </a:xfrm>
          <a:prstGeom prst="rect">
            <a:avLst/>
          </a:prstGeom>
          <a:noFill/>
        </p:spPr>
        <p:txBody>
          <a:bodyPr wrap="square" rtlCol="0">
            <a:spAutoFit/>
          </a:bodyPr>
          <a:lstStyle/>
          <a:p>
            <a:r>
              <a:rPr lang="en-US" sz="1400" b="1" dirty="0">
                <a:solidFill>
                  <a:srgbClr val="80D2CC"/>
                </a:solidFill>
              </a:rPr>
              <a:t>Uruguay (1)</a:t>
            </a:r>
            <a:endParaRPr lang="en-IL" sz="1400" b="1" dirty="0">
              <a:solidFill>
                <a:srgbClr val="80D2CC"/>
              </a:solidFill>
            </a:endParaRPr>
          </a:p>
        </p:txBody>
      </p:sp>
      <p:sp>
        <p:nvSpPr>
          <p:cNvPr id="37" name="TextBox 36">
            <a:extLst>
              <a:ext uri="{FF2B5EF4-FFF2-40B4-BE49-F238E27FC236}">
                <a16:creationId xmlns:a16="http://schemas.microsoft.com/office/drawing/2014/main" id="{25D69224-C75E-1EDA-7746-5F355A4D8E6B}"/>
              </a:ext>
            </a:extLst>
          </p:cNvPr>
          <p:cNvSpPr txBox="1"/>
          <p:nvPr/>
        </p:nvSpPr>
        <p:spPr>
          <a:xfrm>
            <a:off x="1614886" y="3126420"/>
            <a:ext cx="949060" cy="523220"/>
          </a:xfrm>
          <a:prstGeom prst="rect">
            <a:avLst/>
          </a:prstGeom>
          <a:noFill/>
        </p:spPr>
        <p:txBody>
          <a:bodyPr wrap="square" rtlCol="0">
            <a:spAutoFit/>
          </a:bodyPr>
          <a:lstStyle/>
          <a:p>
            <a:pPr algn="ctr"/>
            <a:r>
              <a:rPr lang="en-US" sz="1400" b="1" dirty="0" err="1"/>
              <a:t>Mexique</a:t>
            </a:r>
            <a:r>
              <a:rPr lang="en-US" sz="1400" b="1" dirty="0"/>
              <a:t> (4)</a:t>
            </a:r>
            <a:endParaRPr lang="en-IL" sz="1400" b="1" dirty="0"/>
          </a:p>
        </p:txBody>
      </p:sp>
      <p:sp>
        <p:nvSpPr>
          <p:cNvPr id="38" name="TextBox 37">
            <a:extLst>
              <a:ext uri="{FF2B5EF4-FFF2-40B4-BE49-F238E27FC236}">
                <a16:creationId xmlns:a16="http://schemas.microsoft.com/office/drawing/2014/main" id="{C745D1BF-A6E9-D380-6B27-EBCFED764248}"/>
              </a:ext>
            </a:extLst>
          </p:cNvPr>
          <p:cNvSpPr txBox="1"/>
          <p:nvPr/>
        </p:nvSpPr>
        <p:spPr>
          <a:xfrm>
            <a:off x="1924228" y="1932677"/>
            <a:ext cx="1290028" cy="307777"/>
          </a:xfrm>
          <a:prstGeom prst="rect">
            <a:avLst/>
          </a:prstGeom>
          <a:noFill/>
        </p:spPr>
        <p:txBody>
          <a:bodyPr wrap="square" rtlCol="0">
            <a:spAutoFit/>
          </a:bodyPr>
          <a:lstStyle/>
          <a:p>
            <a:r>
              <a:rPr lang="en-US" sz="1400" b="1" dirty="0">
                <a:solidFill>
                  <a:schemeClr val="bg1"/>
                </a:solidFill>
              </a:rPr>
              <a:t>Canada (2)</a:t>
            </a:r>
            <a:endParaRPr lang="en-IL" sz="1400" b="1" dirty="0">
              <a:solidFill>
                <a:schemeClr val="bg1"/>
              </a:solidFill>
            </a:endParaRPr>
          </a:p>
        </p:txBody>
      </p:sp>
      <p:sp>
        <p:nvSpPr>
          <p:cNvPr id="42" name="TextBox 41">
            <a:extLst>
              <a:ext uri="{FF2B5EF4-FFF2-40B4-BE49-F238E27FC236}">
                <a16:creationId xmlns:a16="http://schemas.microsoft.com/office/drawing/2014/main" id="{223B117B-418E-212E-2A03-C419076A73B5}"/>
              </a:ext>
            </a:extLst>
          </p:cNvPr>
          <p:cNvSpPr txBox="1"/>
          <p:nvPr/>
        </p:nvSpPr>
        <p:spPr>
          <a:xfrm>
            <a:off x="4434861" y="2279386"/>
            <a:ext cx="1240161" cy="307777"/>
          </a:xfrm>
          <a:prstGeom prst="rect">
            <a:avLst/>
          </a:prstGeom>
          <a:noFill/>
        </p:spPr>
        <p:txBody>
          <a:bodyPr wrap="square" rtlCol="0">
            <a:spAutoFit/>
          </a:bodyPr>
          <a:lstStyle/>
          <a:p>
            <a:r>
              <a:rPr lang="en-US" sz="1400" b="1" dirty="0">
                <a:solidFill>
                  <a:schemeClr val="accent3"/>
                </a:solidFill>
              </a:rPr>
              <a:t>France (13)</a:t>
            </a:r>
            <a:endParaRPr lang="en-IL" sz="1400" b="1" dirty="0">
              <a:solidFill>
                <a:schemeClr val="accent3"/>
              </a:solidFill>
            </a:endParaRPr>
          </a:p>
        </p:txBody>
      </p:sp>
      <p:grpSp>
        <p:nvGrpSpPr>
          <p:cNvPr id="46" name="Group 45">
            <a:extLst>
              <a:ext uri="{FF2B5EF4-FFF2-40B4-BE49-F238E27FC236}">
                <a16:creationId xmlns:a16="http://schemas.microsoft.com/office/drawing/2014/main" id="{11AC4EF8-C914-D684-A15F-CB83887F9EBB}"/>
              </a:ext>
            </a:extLst>
          </p:cNvPr>
          <p:cNvGrpSpPr/>
          <p:nvPr/>
        </p:nvGrpSpPr>
        <p:grpSpPr>
          <a:xfrm>
            <a:off x="4746523" y="1593534"/>
            <a:ext cx="3480350" cy="1226663"/>
            <a:chOff x="4349875" y="1671803"/>
            <a:chExt cx="3480350" cy="1226663"/>
          </a:xfrm>
        </p:grpSpPr>
        <p:sp>
          <p:nvSpPr>
            <p:cNvPr id="34" name="TextBox 33">
              <a:extLst>
                <a:ext uri="{FF2B5EF4-FFF2-40B4-BE49-F238E27FC236}">
                  <a16:creationId xmlns:a16="http://schemas.microsoft.com/office/drawing/2014/main" id="{B07D6334-5A35-A7C5-4430-4A18820E377D}"/>
                </a:ext>
              </a:extLst>
            </p:cNvPr>
            <p:cNvSpPr txBox="1"/>
            <p:nvPr/>
          </p:nvSpPr>
          <p:spPr>
            <a:xfrm>
              <a:off x="5611466" y="2099513"/>
              <a:ext cx="2218759" cy="307777"/>
            </a:xfrm>
            <a:prstGeom prst="rect">
              <a:avLst/>
            </a:prstGeom>
            <a:noFill/>
          </p:spPr>
          <p:txBody>
            <a:bodyPr wrap="square" rtlCol="0">
              <a:spAutoFit/>
            </a:bodyPr>
            <a:lstStyle/>
            <a:p>
              <a:r>
                <a:rPr lang="en-US" sz="1400" b="1" dirty="0" err="1">
                  <a:solidFill>
                    <a:srgbClr val="EC8F7F"/>
                  </a:solidFill>
                </a:rPr>
                <a:t>République</a:t>
              </a:r>
              <a:r>
                <a:rPr lang="en-US" sz="1400" b="1" dirty="0">
                  <a:solidFill>
                    <a:srgbClr val="EC8F7F"/>
                  </a:solidFill>
                </a:rPr>
                <a:t> </a:t>
              </a:r>
              <a:r>
                <a:rPr lang="en-US" sz="1400" b="1" dirty="0" err="1">
                  <a:solidFill>
                    <a:srgbClr val="EC8F7F"/>
                  </a:solidFill>
                </a:rPr>
                <a:t>tchèque</a:t>
              </a:r>
              <a:r>
                <a:rPr lang="en-US" sz="1400" b="1" dirty="0">
                  <a:solidFill>
                    <a:srgbClr val="EC8F7F"/>
                  </a:solidFill>
                </a:rPr>
                <a:t>(1)</a:t>
              </a:r>
              <a:endParaRPr lang="en-IL" sz="1400" b="1" dirty="0">
                <a:solidFill>
                  <a:srgbClr val="EC8F7F"/>
                </a:solidFill>
              </a:endParaRPr>
            </a:p>
          </p:txBody>
        </p:sp>
        <p:sp>
          <p:nvSpPr>
            <p:cNvPr id="39" name="TextBox 38">
              <a:extLst>
                <a:ext uri="{FF2B5EF4-FFF2-40B4-BE49-F238E27FC236}">
                  <a16:creationId xmlns:a16="http://schemas.microsoft.com/office/drawing/2014/main" id="{12FABCAA-ED8E-B1F6-8FF4-56DEBF3AD9AD}"/>
                </a:ext>
              </a:extLst>
            </p:cNvPr>
            <p:cNvSpPr txBox="1"/>
            <p:nvPr/>
          </p:nvSpPr>
          <p:spPr>
            <a:xfrm>
              <a:off x="6016493" y="2590689"/>
              <a:ext cx="1408704" cy="307777"/>
            </a:xfrm>
            <a:prstGeom prst="rect">
              <a:avLst/>
            </a:prstGeom>
            <a:noFill/>
          </p:spPr>
          <p:txBody>
            <a:bodyPr wrap="square" rtlCol="0">
              <a:spAutoFit/>
            </a:bodyPr>
            <a:lstStyle/>
            <a:p>
              <a:r>
                <a:rPr lang="en-US" sz="1400" b="1" dirty="0" err="1">
                  <a:solidFill>
                    <a:srgbClr val="EC8F7F"/>
                  </a:solidFill>
                </a:rPr>
                <a:t>Bulgarie</a:t>
              </a:r>
              <a:r>
                <a:rPr lang="en-US" sz="1400" b="1" dirty="0">
                  <a:solidFill>
                    <a:srgbClr val="EC8F7F"/>
                  </a:solidFill>
                </a:rPr>
                <a:t> (1)</a:t>
              </a:r>
              <a:endParaRPr lang="en-IL" sz="1400" b="1" dirty="0">
                <a:solidFill>
                  <a:srgbClr val="EC8F7F"/>
                </a:solidFill>
              </a:endParaRPr>
            </a:p>
          </p:txBody>
        </p:sp>
        <p:sp>
          <p:nvSpPr>
            <p:cNvPr id="40" name="TextBox 39">
              <a:extLst>
                <a:ext uri="{FF2B5EF4-FFF2-40B4-BE49-F238E27FC236}">
                  <a16:creationId xmlns:a16="http://schemas.microsoft.com/office/drawing/2014/main" id="{A6272B01-388F-5DE0-F7D6-0A7ED44BB201}"/>
                </a:ext>
              </a:extLst>
            </p:cNvPr>
            <p:cNvSpPr txBox="1"/>
            <p:nvPr/>
          </p:nvSpPr>
          <p:spPr>
            <a:xfrm>
              <a:off x="5195839" y="2588181"/>
              <a:ext cx="1357917" cy="307777"/>
            </a:xfrm>
            <a:prstGeom prst="rect">
              <a:avLst/>
            </a:prstGeom>
            <a:noFill/>
          </p:spPr>
          <p:txBody>
            <a:bodyPr wrap="square" rtlCol="0">
              <a:spAutoFit/>
            </a:bodyPr>
            <a:lstStyle/>
            <a:p>
              <a:r>
                <a:rPr lang="en-US" sz="1400" b="1" dirty="0">
                  <a:solidFill>
                    <a:srgbClr val="FF0000"/>
                  </a:solidFill>
                </a:rPr>
                <a:t>Italie (1)</a:t>
              </a:r>
              <a:endParaRPr lang="en-IL" sz="1400" b="1" dirty="0">
                <a:solidFill>
                  <a:srgbClr val="FF0000"/>
                </a:solidFill>
              </a:endParaRPr>
            </a:p>
          </p:txBody>
        </p:sp>
        <p:sp>
          <p:nvSpPr>
            <p:cNvPr id="41" name="TextBox 40">
              <a:extLst>
                <a:ext uri="{FF2B5EF4-FFF2-40B4-BE49-F238E27FC236}">
                  <a16:creationId xmlns:a16="http://schemas.microsoft.com/office/drawing/2014/main" id="{60DA3066-23E8-822C-9AF3-6DCDE3487594}"/>
                </a:ext>
              </a:extLst>
            </p:cNvPr>
            <p:cNvSpPr txBox="1"/>
            <p:nvPr/>
          </p:nvSpPr>
          <p:spPr>
            <a:xfrm>
              <a:off x="4349875" y="1917684"/>
              <a:ext cx="949059" cy="307777"/>
            </a:xfrm>
            <a:prstGeom prst="rect">
              <a:avLst/>
            </a:prstGeom>
            <a:noFill/>
          </p:spPr>
          <p:txBody>
            <a:bodyPr wrap="square" rtlCol="0">
              <a:spAutoFit/>
            </a:bodyPr>
            <a:lstStyle/>
            <a:p>
              <a:r>
                <a:rPr lang="en-US" sz="1400" b="1" dirty="0">
                  <a:solidFill>
                    <a:srgbClr val="EC8F7F"/>
                  </a:solidFill>
                </a:rPr>
                <a:t>R.-U. (2)</a:t>
              </a:r>
              <a:endParaRPr lang="en-IL" sz="1400" b="1" dirty="0">
                <a:solidFill>
                  <a:srgbClr val="EC8F7F"/>
                </a:solidFill>
              </a:endParaRPr>
            </a:p>
          </p:txBody>
        </p:sp>
        <p:sp>
          <p:nvSpPr>
            <p:cNvPr id="43" name="TextBox 42">
              <a:extLst>
                <a:ext uri="{FF2B5EF4-FFF2-40B4-BE49-F238E27FC236}">
                  <a16:creationId xmlns:a16="http://schemas.microsoft.com/office/drawing/2014/main" id="{E13C3CEA-C51D-7030-3445-BDD86F54E9A9}"/>
                </a:ext>
              </a:extLst>
            </p:cNvPr>
            <p:cNvSpPr txBox="1"/>
            <p:nvPr/>
          </p:nvSpPr>
          <p:spPr>
            <a:xfrm>
              <a:off x="5787239" y="2306800"/>
              <a:ext cx="1698104" cy="307777"/>
            </a:xfrm>
            <a:prstGeom prst="rect">
              <a:avLst/>
            </a:prstGeom>
            <a:noFill/>
          </p:spPr>
          <p:txBody>
            <a:bodyPr wrap="square" rtlCol="0">
              <a:spAutoFit/>
            </a:bodyPr>
            <a:lstStyle/>
            <a:p>
              <a:r>
                <a:rPr lang="en-US" sz="1400" b="1" dirty="0" err="1">
                  <a:solidFill>
                    <a:schemeClr val="accent3"/>
                  </a:solidFill>
                </a:rPr>
                <a:t>Hongrie</a:t>
              </a:r>
              <a:r>
                <a:rPr lang="en-US" sz="1400" b="1" dirty="0">
                  <a:solidFill>
                    <a:schemeClr val="accent3"/>
                  </a:solidFill>
                </a:rPr>
                <a:t> (1)</a:t>
              </a:r>
              <a:endParaRPr lang="en-IL" sz="1400" b="1" dirty="0">
                <a:solidFill>
                  <a:schemeClr val="accent3"/>
                </a:solidFill>
              </a:endParaRPr>
            </a:p>
          </p:txBody>
        </p:sp>
        <p:sp>
          <p:nvSpPr>
            <p:cNvPr id="44" name="TextBox 43">
              <a:extLst>
                <a:ext uri="{FF2B5EF4-FFF2-40B4-BE49-F238E27FC236}">
                  <a16:creationId xmlns:a16="http://schemas.microsoft.com/office/drawing/2014/main" id="{FD72A53F-5DF8-F481-20AD-E04C1340F035}"/>
                </a:ext>
              </a:extLst>
            </p:cNvPr>
            <p:cNvSpPr txBox="1"/>
            <p:nvPr/>
          </p:nvSpPr>
          <p:spPr>
            <a:xfrm>
              <a:off x="5352325" y="1671803"/>
              <a:ext cx="1802921" cy="307777"/>
            </a:xfrm>
            <a:prstGeom prst="rect">
              <a:avLst/>
            </a:prstGeom>
            <a:noFill/>
          </p:spPr>
          <p:txBody>
            <a:bodyPr wrap="square" rtlCol="0">
              <a:spAutoFit/>
            </a:bodyPr>
            <a:lstStyle/>
            <a:p>
              <a:r>
                <a:rPr lang="en-US" sz="1400" b="1" dirty="0" err="1">
                  <a:solidFill>
                    <a:srgbClr val="FF0000"/>
                  </a:solidFill>
                </a:rPr>
                <a:t>Finlande</a:t>
              </a:r>
              <a:r>
                <a:rPr lang="en-US" sz="1400" b="1" dirty="0">
                  <a:solidFill>
                    <a:srgbClr val="FF0000"/>
                  </a:solidFill>
                </a:rPr>
                <a:t> (1)</a:t>
              </a:r>
              <a:endParaRPr lang="en-IL" sz="1400" b="1" dirty="0">
                <a:solidFill>
                  <a:srgbClr val="FF0000"/>
                </a:solidFill>
              </a:endParaRPr>
            </a:p>
          </p:txBody>
        </p:sp>
      </p:grpSp>
    </p:spTree>
    <p:extLst>
      <p:ext uri="{BB962C8B-B14F-4D97-AF65-F5344CB8AC3E}">
        <p14:creationId xmlns:p14="http://schemas.microsoft.com/office/powerpoint/2010/main" val="380216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6A557-7329-4B8A-9A66-8B31CECA60A0}"/>
              </a:ext>
            </a:extLst>
          </p:cNvPr>
          <p:cNvSpPr>
            <a:spLocks noGrp="1"/>
          </p:cNvSpPr>
          <p:nvPr>
            <p:ph type="title"/>
          </p:nvPr>
        </p:nvSpPr>
        <p:spPr/>
        <p:txBody>
          <a:bodyPr anchor="ctr">
            <a:normAutofit fontScale="90000"/>
          </a:bodyPr>
          <a:lstStyle/>
          <a:p>
            <a:r>
              <a:rPr lang="fr-BE"/>
              <a:t>Profil des élèves interrogés</a:t>
            </a:r>
          </a:p>
        </p:txBody>
      </p:sp>
    </p:spTree>
    <p:extLst>
      <p:ext uri="{BB962C8B-B14F-4D97-AF65-F5344CB8AC3E}">
        <p14:creationId xmlns:p14="http://schemas.microsoft.com/office/powerpoint/2010/main" val="179821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F22742-2FBB-4BAB-A573-52EA8C673A4D}"/>
              </a:ext>
            </a:extLst>
          </p:cNvPr>
          <p:cNvSpPr/>
          <p:nvPr/>
        </p:nvSpPr>
        <p:spPr>
          <a:xfrm>
            <a:off x="0" y="3233817"/>
            <a:ext cx="12192000" cy="3690937"/>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D2439-E9D1-4C3A-AF3F-556B6AE397F9}"/>
              </a:ext>
            </a:extLst>
          </p:cNvPr>
          <p:cNvSpPr>
            <a:spLocks noGrp="1"/>
          </p:cNvSpPr>
          <p:nvPr>
            <p:ph type="title"/>
          </p:nvPr>
        </p:nvSpPr>
        <p:spPr/>
        <p:txBody>
          <a:bodyPr/>
          <a:lstStyle/>
          <a:p>
            <a:r>
              <a:rPr lang="fr-BE" dirty="0"/>
              <a:t>Réponses selon la région et de l’année</a:t>
            </a:r>
          </a:p>
        </p:txBody>
      </p:sp>
      <p:cxnSp>
        <p:nvCxnSpPr>
          <p:cNvPr id="5" name="Straight Connector 4">
            <a:extLst>
              <a:ext uri="{FF2B5EF4-FFF2-40B4-BE49-F238E27FC236}">
                <a16:creationId xmlns:a16="http://schemas.microsoft.com/office/drawing/2014/main" id="{C03F7650-CB60-447F-B542-7BB3CD79E878}"/>
              </a:ext>
            </a:extLst>
          </p:cNvPr>
          <p:cNvCxnSpPr/>
          <p:nvPr/>
        </p:nvCxnSpPr>
        <p:spPr>
          <a:xfrm>
            <a:off x="0" y="3208628"/>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033618C6-E2F5-71B9-1F2D-61FA0C99BA25}"/>
              </a:ext>
            </a:extLst>
          </p:cNvPr>
          <p:cNvGraphicFramePr>
            <a:graphicFrameLocks/>
          </p:cNvGraphicFramePr>
          <p:nvPr>
            <p:extLst>
              <p:ext uri="{D42A27DB-BD31-4B8C-83A1-F6EECF244321}">
                <p14:modId xmlns:p14="http://schemas.microsoft.com/office/powerpoint/2010/main" val="355525247"/>
              </p:ext>
            </p:extLst>
          </p:nvPr>
        </p:nvGraphicFramePr>
        <p:xfrm>
          <a:off x="0" y="3393136"/>
          <a:ext cx="12192000" cy="33958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FD716DB-99E5-5EB7-FB48-6E89F3E1F763}"/>
              </a:ext>
            </a:extLst>
          </p:cNvPr>
          <p:cNvGraphicFramePr>
            <a:graphicFrameLocks/>
          </p:cNvGraphicFramePr>
          <p:nvPr>
            <p:extLst>
              <p:ext uri="{D42A27DB-BD31-4B8C-83A1-F6EECF244321}">
                <p14:modId xmlns:p14="http://schemas.microsoft.com/office/powerpoint/2010/main" val="1315686497"/>
              </p:ext>
            </p:extLst>
          </p:nvPr>
        </p:nvGraphicFramePr>
        <p:xfrm>
          <a:off x="0" y="1108102"/>
          <a:ext cx="12192000" cy="204605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9A0295DF-0314-0DB4-92D0-9EC04B0BAE41}"/>
              </a:ext>
            </a:extLst>
          </p:cNvPr>
          <p:cNvSpPr txBox="1"/>
          <p:nvPr/>
        </p:nvSpPr>
        <p:spPr>
          <a:xfrm>
            <a:off x="10964424" y="278532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n=1 922</a:t>
            </a:r>
          </a:p>
        </p:txBody>
      </p:sp>
    </p:spTree>
    <p:extLst>
      <p:ext uri="{BB962C8B-B14F-4D97-AF65-F5344CB8AC3E}">
        <p14:creationId xmlns:p14="http://schemas.microsoft.com/office/powerpoint/2010/main" val="4013088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heme/theme1.xml><?xml version="1.0" encoding="utf-8"?>
<a:theme xmlns:a="http://schemas.openxmlformats.org/drawingml/2006/main" name="New RC PPT Theme">
  <a:themeElements>
    <a:clrScheme name="New RC Colors">
      <a:dk1>
        <a:srgbClr val="3D3935"/>
      </a:dk1>
      <a:lt1>
        <a:sysClr val="window" lastClr="FFFFFF"/>
      </a:lt1>
      <a:dk2>
        <a:srgbClr val="3D3935"/>
      </a:dk2>
      <a:lt2>
        <a:srgbClr val="EEECE1"/>
      </a:lt2>
      <a:accent1>
        <a:srgbClr val="5C068C"/>
      </a:accent1>
      <a:accent2>
        <a:srgbClr val="00A499"/>
      </a:accent2>
      <a:accent3>
        <a:srgbClr val="E56A54"/>
      </a:accent3>
      <a:accent4>
        <a:srgbClr val="0085AD"/>
      </a:accent4>
      <a:accent5>
        <a:srgbClr val="FFFFFF"/>
      </a:accent5>
      <a:accent6>
        <a:srgbClr val="FFFFFF"/>
      </a:accent6>
      <a:hlink>
        <a:srgbClr val="0085AD"/>
      </a:hlink>
      <a:folHlink>
        <a:srgbClr val="5C068C"/>
      </a:folHlink>
    </a:clrScheme>
    <a:fontScheme name="New RC PPT Fonts">
      <a:majorFont>
        <a:latin typeface="HK Grotesk Pro AltJ"/>
        <a:ea typeface=""/>
        <a:cs typeface=""/>
      </a:majorFont>
      <a:minorFont>
        <a:latin typeface="HK Grotesk Pro AltJ"/>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C Purple 75%">
      <a:srgbClr val="8544A9"/>
    </a:custClr>
    <a:custClr name="RC Purple 50%">
      <a:srgbClr val="AD83C6"/>
    </a:custClr>
    <a:custClr name="RC Purple 25%">
      <a:srgbClr val="D6C1E2"/>
    </a:custClr>
    <a:custClr name="RC Purple 15%">
      <a:srgbClr val="E7DAEE"/>
    </a:custClr>
    <a:custClr name="RC Purple 7%">
      <a:srgbClr val="F4EEF7"/>
    </a:custClr>
    <a:custClr name="RC Green 75%">
      <a:srgbClr val="40BBB3"/>
    </a:custClr>
    <a:custClr name="RC Green 50%">
      <a:srgbClr val="80D2CC"/>
    </a:custClr>
    <a:custClr name="RC Green 25%">
      <a:srgbClr val="BFE8E6"/>
    </a:custClr>
    <a:custClr name="RC Green 15%">
      <a:srgbClr val="D9F1F0"/>
    </a:custClr>
    <a:custClr name="RC Green 7%">
      <a:srgbClr val="EDF9F8"/>
    </a:custClr>
    <a:custClr name="RC Red 75%">
      <a:srgbClr val="EC8F7F"/>
    </a:custClr>
    <a:custClr name="RC Red 50%">
      <a:srgbClr val="F2B5AA"/>
    </a:custClr>
    <a:custClr name="RC Red 25%">
      <a:srgbClr val="F9DAD4"/>
    </a:custClr>
    <a:custClr name="RC Red 15%">
      <a:srgbClr val="FBE9E5"/>
    </a:custClr>
    <a:custClr name="RC Red 7%">
      <a:srgbClr val="FDF5F3"/>
    </a:custClr>
    <a:custClr name="RC Teal 75%">
      <a:srgbClr val="40A4C2"/>
    </a:custClr>
    <a:custClr name="RC Teal 50%">
      <a:srgbClr val="80C2D6"/>
    </a:custClr>
    <a:custClr name="RC Teal 25%">
      <a:srgbClr val="BFE1EB"/>
    </a:custClr>
    <a:custClr name="RC Teal 15%">
      <a:srgbClr val="D9EDF3"/>
    </a:custClr>
    <a:custClr name="RC Teal 7%">
      <a:srgbClr val="EDF6F9"/>
    </a:custClr>
    <a:custClr name="RC Grey 75%">
      <a:srgbClr val="6E6B68"/>
    </a:custClr>
    <a:custClr name="RC Grey 50%">
      <a:srgbClr val="9E9C9A"/>
    </a:custClr>
    <a:custClr name="RC Grey 25%">
      <a:srgbClr val="CFCECD"/>
    </a:custClr>
    <a:custClr name="RC Grey 15%">
      <a:srgbClr val="E2E1E1"/>
    </a:custClr>
    <a:custClr name="RC Grey 7%">
      <a:srgbClr val="F1F1F1"/>
    </a:custClr>
  </a:custClrLst>
  <a:extLst>
    <a:ext uri="{05A4C25C-085E-4340-85A3-A5531E510DB2}">
      <thm15:themeFamily xmlns:thm15="http://schemas.microsoft.com/office/thememl/2012/main" name="Presentation Template.potx" id="{7B94C851-926C-44B1-898E-34690D655B01}" vid="{D2AF863B-D2A3-48E9-AE04-109385225A65}"/>
    </a:ext>
  </a:extLst>
</a:theme>
</file>

<file path=ppt/theme/theme2.xml><?xml version="1.0" encoding="utf-8"?>
<a:theme xmlns:a="http://schemas.openxmlformats.org/drawingml/2006/main" name="Office Theme">
  <a:themeElements>
    <a:clrScheme name="New RC Colors">
      <a:dk1>
        <a:srgbClr val="3D3935"/>
      </a:dk1>
      <a:lt1>
        <a:sysClr val="window" lastClr="FFFFFF"/>
      </a:lt1>
      <a:dk2>
        <a:srgbClr val="3D3935"/>
      </a:dk2>
      <a:lt2>
        <a:srgbClr val="EEECE1"/>
      </a:lt2>
      <a:accent1>
        <a:srgbClr val="5C068C"/>
      </a:accent1>
      <a:accent2>
        <a:srgbClr val="00A499"/>
      </a:accent2>
      <a:accent3>
        <a:srgbClr val="E56A54"/>
      </a:accent3>
      <a:accent4>
        <a:srgbClr val="0085AD"/>
      </a:accent4>
      <a:accent5>
        <a:srgbClr val="FFFFFF"/>
      </a:accent5>
      <a:accent6>
        <a:srgbClr val="FFFFFF"/>
      </a:accent6>
      <a:hlink>
        <a:srgbClr val="0085AD"/>
      </a:hlink>
      <a:folHlink>
        <a:srgbClr val="5C068C"/>
      </a:folHlink>
    </a:clrScheme>
    <a:fontScheme name="New RC PPT Fonts">
      <a:majorFont>
        <a:latin typeface="HK Grotesk Pro AltJ"/>
        <a:ea typeface=""/>
        <a:cs typeface=""/>
      </a:majorFont>
      <a:minorFont>
        <a:latin typeface="HK Grotesk Pro AltJ"/>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ew RC Colors">
      <a:dk1>
        <a:srgbClr val="3D3935"/>
      </a:dk1>
      <a:lt1>
        <a:sysClr val="window" lastClr="FFFFFF"/>
      </a:lt1>
      <a:dk2>
        <a:srgbClr val="3D3935"/>
      </a:dk2>
      <a:lt2>
        <a:srgbClr val="EEECE1"/>
      </a:lt2>
      <a:accent1>
        <a:srgbClr val="5C068C"/>
      </a:accent1>
      <a:accent2>
        <a:srgbClr val="00A499"/>
      </a:accent2>
      <a:accent3>
        <a:srgbClr val="E56A54"/>
      </a:accent3>
      <a:accent4>
        <a:srgbClr val="0085AD"/>
      </a:accent4>
      <a:accent5>
        <a:srgbClr val="FFFFFF"/>
      </a:accent5>
      <a:accent6>
        <a:srgbClr val="FFFFFF"/>
      </a:accent6>
      <a:hlink>
        <a:srgbClr val="0085AD"/>
      </a:hlink>
      <a:folHlink>
        <a:srgbClr val="5C068C"/>
      </a:folHlink>
    </a:clrScheme>
    <a:fontScheme name="New RC PPT Fonts">
      <a:majorFont>
        <a:latin typeface="HK Grotesk Pro AltJ"/>
        <a:ea typeface=""/>
        <a:cs typeface=""/>
      </a:majorFont>
      <a:minorFont>
        <a:latin typeface="HK Grotesk Pro AltJ"/>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20769</TotalTime>
  <Words>4813</Words>
  <Application>Microsoft Office PowerPoint</Application>
  <PresentationFormat>Grand écran</PresentationFormat>
  <Paragraphs>460</Paragraphs>
  <Slides>27</Slides>
  <Notes>21</Notes>
  <HiddenSlides>1</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Courier New</vt:lpstr>
      <vt:lpstr>Arial</vt:lpstr>
      <vt:lpstr>Calibri</vt:lpstr>
      <vt:lpstr>HK Grotesk Pro AltJ</vt:lpstr>
      <vt:lpstr>New RC PPT Theme</vt:lpstr>
      <vt:lpstr>Présentation PowerPoint</vt:lpstr>
      <vt:lpstr>Une approche globale de l'enseignement scolaire de jour</vt:lpstr>
      <vt:lpstr>Présentation PowerPoint</vt:lpstr>
      <vt:lpstr>Méthodologie</vt:lpstr>
      <vt:lpstr>Sources de données</vt:lpstr>
      <vt:lpstr>Présentation PowerPoint</vt:lpstr>
      <vt:lpstr>Location of Schools</vt:lpstr>
      <vt:lpstr>Profil des élèves interrogés</vt:lpstr>
      <vt:lpstr>Réponses selon la région et de l’année</vt:lpstr>
      <vt:lpstr>Année scolaire en France </vt:lpstr>
      <vt:lpstr>Intensité de la vie juive à l'extérieur de l'école</vt:lpstr>
      <vt:lpstr>L'avis des élèves interrogés concernant les écoles</vt:lpstr>
      <vt:lpstr>Diapositive de ce que nous avons analysé </vt:lpstr>
      <vt:lpstr>Évaluation des cours par les élèves interrogés [Ajouter des éléments en français]</vt:lpstr>
      <vt:lpstr>Niveau d'intérêt par rapport au contexte [un lié, et un non lié]</vt:lpstr>
      <vt:lpstr>Attitudes des élèves [afficher sous forme de graphique à barres]</vt:lpstr>
      <vt:lpstr>Gros plan : « Aller à une école juive me donne l'impression d'appartenir à la communauté »</vt:lpstr>
      <vt:lpstr>Gros plan : « Mes cours d'études judaïques font partie de mes cours préférés »</vt:lpstr>
      <vt:lpstr>En profondeur</vt:lpstr>
      <vt:lpstr>Perceptions des élèves des compétences/de la spiritualité, hébreu (moderne et traditionnel)</vt:lpstr>
      <vt:lpstr>Approfondir quelques éléments</vt:lpstr>
      <vt:lpstr>Attitude/intention comportementale : Engagement personnel et familial envers le judaïsme (3e et 5e secondaire)</vt:lpstr>
      <vt:lpstr>Intention comportementale : Engagement personnel et familial envers le judaïsme (3e et 5e secondaire)</vt:lpstr>
      <vt:lpstr>Contributions de l'expérience scolaire</vt:lpstr>
      <vt:lpstr>Comment l’école a-t-elle contribué à la vie des élèves ?</vt:lpstr>
      <vt:lpstr>Domaines influencés ou non pas les écoles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Zohar Rotem</dc:creator>
  <cp:lastModifiedBy>Julie Dondi</cp:lastModifiedBy>
  <cp:revision>327</cp:revision>
  <cp:lastPrinted>2022-03-28T13:03:50Z</cp:lastPrinted>
  <dcterms:created xsi:type="dcterms:W3CDTF">2020-06-12T15:20:17Z</dcterms:created>
  <dcterms:modified xsi:type="dcterms:W3CDTF">2023-06-26T06:06:08Z</dcterms:modified>
</cp:coreProperties>
</file>