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9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6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8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9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1"/>
  </p:notesMasterIdLst>
  <p:sldIdLst>
    <p:sldId id="328" r:id="rId5"/>
    <p:sldId id="319" r:id="rId6"/>
    <p:sldId id="292" r:id="rId7"/>
    <p:sldId id="258" r:id="rId8"/>
    <p:sldId id="263" r:id="rId9"/>
    <p:sldId id="312" r:id="rId10"/>
    <p:sldId id="261" r:id="rId11"/>
    <p:sldId id="329" r:id="rId12"/>
    <p:sldId id="260" r:id="rId13"/>
    <p:sldId id="324" r:id="rId14"/>
    <p:sldId id="302" r:id="rId15"/>
    <p:sldId id="326" r:id="rId16"/>
    <p:sldId id="332" r:id="rId17"/>
    <p:sldId id="280" r:id="rId18"/>
    <p:sldId id="281" r:id="rId19"/>
    <p:sldId id="330" r:id="rId20"/>
    <p:sldId id="283" r:id="rId21"/>
    <p:sldId id="320" r:id="rId22"/>
    <p:sldId id="325" r:id="rId23"/>
    <p:sldId id="284" r:id="rId24"/>
    <p:sldId id="286" r:id="rId25"/>
    <p:sldId id="285" r:id="rId26"/>
    <p:sldId id="287" r:id="rId27"/>
    <p:sldId id="333" r:id="rId28"/>
    <p:sldId id="289" r:id="rId29"/>
    <p:sldId id="267" r:id="rId30"/>
  </p:sldIdLst>
  <p:sldSz cx="12192000" cy="6858000"/>
  <p:notesSz cx="6858000" cy="9144000"/>
  <p:custDataLst>
    <p:tags r:id="rId32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דנה גלילי" initials="דג" lastIdx="0" clrIdx="0">
    <p:extLst>
      <p:ext uri="{19B8F6BF-5375-455C-9EA6-DF929625EA0E}">
        <p15:presenceInfo xmlns:p15="http://schemas.microsoft.com/office/powerpoint/2012/main" userId="S-1-12-1-1211628270-1249122426-484872607-1285721976" providerId="AD"/>
      </p:ext>
    </p:extLst>
  </p:cmAuthor>
  <p:cmAuthor id="2" name="Shai Netta" initials="SN" lastIdx="0" clrIdx="1">
    <p:extLst>
      <p:ext uri="{19B8F6BF-5375-455C-9EA6-DF929625EA0E}">
        <p15:presenceInfo xmlns:p15="http://schemas.microsoft.com/office/powerpoint/2012/main" userId="S-1-12-1-476214839-1181771772-3924671408-4257632657" providerId="AD"/>
      </p:ext>
    </p:extLst>
  </p:cmAuthor>
  <p:cmAuthor id="3" name="אלה גלעדי" initials="אג" lastIdx="0" clrIdx="2">
    <p:extLst>
      <p:ext uri="{19B8F6BF-5375-455C-9EA6-DF929625EA0E}">
        <p15:presenceInfo xmlns:p15="http://schemas.microsoft.com/office/powerpoint/2012/main" userId="S-1-12-1-770234403-1196552193-798661013-1673745574" providerId="AD"/>
      </p:ext>
    </p:extLst>
  </p:cmAuthor>
  <p:cmAuthor id="4" name="עדי זהבי" initials="עז" lastIdx="0" clrIdx="3">
    <p:extLst>
      <p:ext uri="{19B8F6BF-5375-455C-9EA6-DF929625EA0E}">
        <p15:presenceInfo xmlns:p15="http://schemas.microsoft.com/office/powerpoint/2012/main" userId="S-1-12-1-16304875-1095355676-399068840-601337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32"/>
    <a:srgbClr val="000000"/>
    <a:srgbClr val="FEC830"/>
    <a:srgbClr val="FFC526"/>
    <a:srgbClr val="231F20"/>
    <a:srgbClr val="261F1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11" autoAdjust="0"/>
    <p:restoredTop sz="88909" autoAdjust="0"/>
  </p:normalViewPr>
  <p:slideViewPr>
    <p:cSldViewPr snapToGrid="0">
      <p:cViewPr varScale="1">
        <p:scale>
          <a:sx n="65" d="100"/>
          <a:sy n="65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rgbClr val="000000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C25F-4BAF-9565-75AB2495AD9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000000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C25F-4BAF-9565-75AB2495AD93}"/>
              </c:ext>
            </c:extLst>
          </c:dPt>
          <c:cat>
            <c:strRef>
              <c:f>גיליון1!$A$2:$A$3</c:f>
              <c:strCache>
                <c:ptCount val="2"/>
                <c:pt idx="0">
                  <c:v>Первый квартал</c:v>
                </c:pt>
                <c:pt idx="1">
                  <c:v>Второй квартал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C25F-4BAF-9565-75AB2495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rgbClr val="000000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C25F-4BAF-9565-75AB2495AD9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000000"/>
                </a:solidFill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C25F-4BAF-9565-75AB2495AD93}"/>
              </c:ext>
            </c:extLst>
          </c:dPt>
          <c:cat>
            <c:strRef>
              <c:f>גיליון1!$A$2:$A$3</c:f>
              <c:strCache>
                <c:ptCount val="2"/>
                <c:pt idx="0">
                  <c:v>Первый квартал</c:v>
                </c:pt>
                <c:pt idx="1">
                  <c:v>Второй квартал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C25F-4BAF-9565-75AB2495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fld id="{CD25E248-9F07-48E6-A5B0-3AA3BFE83F16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fld id="{5A7248F1-AD55-4C42-A407-2138BD0CFB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12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Необходимо добавить субтитры на русском и английском языках, соответственно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30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Повторное формулирование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49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169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7248F1-AD55-4C42-A407-2138BD0CFB9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5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095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52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668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6020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646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368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06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89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7248F1-AD55-4C42-A407-2138BD0CFB9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07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68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70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1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rtl="0"/>
            <a:r>
              <a:rPr lang="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73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62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5A7248F1-AD55-4C42-A407-2138BD0CFB9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848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2366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7777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0404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5376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400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2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7007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6514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57142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501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99296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D96641E9-3160-414C-AF9E-BCFF62722ABE}" type="datetimeFigureOut">
              <a:rPr lang="he-IL" smtClean="0"/>
              <a:t>ו'/אב/תשפ"ג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B24652DC-2210-458A-89E0-2A03B3C199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18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23.svg"/><Relationship Id="rId4" Type="http://schemas.openxmlformats.org/officeDocument/2006/relationships/tags" Target="../tags/tag4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4.sv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1.png"/><Relationship Id="rId5" Type="http://schemas.openxmlformats.org/officeDocument/2006/relationships/tags" Target="../tags/tag5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18.png"/><Relationship Id="rId3" Type="http://schemas.openxmlformats.org/officeDocument/2006/relationships/tags" Target="../tags/tag72.xml"/><Relationship Id="rId21" Type="http://schemas.openxmlformats.org/officeDocument/2006/relationships/image" Target="../media/image28.sv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image" Target="../media/image17.png"/><Relationship Id="rId29" Type="http://schemas.openxmlformats.org/officeDocument/2006/relationships/image" Target="../media/image33.sv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chart" Target="../charts/chart2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29.svg"/><Relationship Id="rId28" Type="http://schemas.openxmlformats.org/officeDocument/2006/relationships/image" Target="../media/image19.png"/><Relationship Id="rId10" Type="http://schemas.openxmlformats.org/officeDocument/2006/relationships/tags" Target="../tags/tag79.xml"/><Relationship Id="rId19" Type="http://schemas.openxmlformats.org/officeDocument/2006/relationships/image" Target="../media/image16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14.png"/><Relationship Id="rId27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11.png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image" Target="../media/image11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notesSlide" Target="../notesSlides/notesSlide10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11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9.xml"/><Relationship Id="rId7" Type="http://schemas.openxmlformats.org/officeDocument/2006/relationships/image" Target="../media/image35.sv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11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78.xml"/><Relationship Id="rId16" Type="http://schemas.openxmlformats.org/officeDocument/2006/relationships/image" Target="../media/image22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15" Type="http://schemas.openxmlformats.org/officeDocument/2006/relationships/image" Target="../media/image37.svg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image" Target="../media/image21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11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94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image" Target="../media/image21.png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image" Target="../media/image22.png"/><Relationship Id="rId2" Type="http://schemas.openxmlformats.org/officeDocument/2006/relationships/tags" Target="../tags/tag203.xml"/><Relationship Id="rId16" Type="http://schemas.openxmlformats.org/officeDocument/2006/relationships/image" Target="../media/image11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211.xml"/><Relationship Id="rId19" Type="http://schemas.openxmlformats.org/officeDocument/2006/relationships/image" Target="../media/image40.sv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11.png"/><Relationship Id="rId18" Type="http://schemas.openxmlformats.org/officeDocument/2006/relationships/image" Target="../media/image43.sv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21.png"/><Relationship Id="rId2" Type="http://schemas.openxmlformats.org/officeDocument/2006/relationships/tags" Target="../tags/tag219.xml"/><Relationship Id="rId16" Type="http://schemas.openxmlformats.org/officeDocument/2006/relationships/image" Target="../media/image22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15" Type="http://schemas.openxmlformats.org/officeDocument/2006/relationships/image" Target="../media/image42.svg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24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8.sv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.xml"/><Relationship Id="rId7" Type="http://schemas.openxmlformats.org/officeDocument/2006/relationships/image" Target="../media/image6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image" Target="../media/image15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20.sv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3.jpeg"/><Relationship Id="rId5" Type="http://schemas.openxmlformats.org/officeDocument/2006/relationships/tags" Target="../tags/tag36.xml"/><Relationship Id="rId15" Type="http://schemas.openxmlformats.org/officeDocument/2006/relationships/image" Target="../media/image21.svg"/><Relationship Id="rId10" Type="http://schemas.openxmlformats.org/officeDocument/2006/relationships/notesSlide" Target="../notesSlides/notesSlide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04840FD-8207-4E5D-89B3-57E043EEDFD8}"/>
              </a:ext>
            </a:extLst>
          </p:cNvPr>
          <p:cNvSpPr/>
          <p:nvPr/>
        </p:nvSpPr>
        <p:spPr>
          <a:xfrm>
            <a:off x="0" y="-110532"/>
            <a:ext cx="12192000" cy="5428211"/>
          </a:xfrm>
          <a:prstGeom prst="rect">
            <a:avLst/>
          </a:prstGeom>
          <a:solidFill>
            <a:srgbClr val="FFC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D2B7FDB1-A3EE-48BB-BFAE-F0C269FE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3"/>
              </a:ext>
            </a:extLst>
          </a:blip>
          <a:stretch>
            <a:fillRect/>
          </a:stretch>
        </p:blipFill>
        <p:spPr>
          <a:xfrm>
            <a:off x="3076575" y="1309209"/>
            <a:ext cx="5734050" cy="3038475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7505BECD-C712-472B-A1C0-4E7F65E28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5"/>
              </a:ext>
            </a:extLst>
          </a:blip>
          <a:stretch>
            <a:fillRect/>
          </a:stretch>
        </p:blipFill>
        <p:spPr>
          <a:xfrm>
            <a:off x="412692" y="5580035"/>
            <a:ext cx="1568335" cy="1004715"/>
          </a:xfrm>
          <a:prstGeom prst="rect">
            <a:avLst/>
          </a:prstGeom>
        </p:spPr>
      </p:pic>
      <p:sp>
        <p:nvSpPr>
          <p:cNvPr id="3" name="AutoShape 2" descr="blob:https://web.whatsapp.com/05f30704-c18d-465a-8f7e-97318f819a22">
            <a:extLst>
              <a:ext uri="{FF2B5EF4-FFF2-40B4-BE49-F238E27FC236}">
                <a16:creationId xmlns:a16="http://schemas.microsoft.com/office/drawing/2014/main" id="{E89CFD03-7182-4B94-9763-DBCED3B52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53ADFA-C458-401D-90B2-6A345A821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03" y="5478827"/>
            <a:ext cx="2311013" cy="12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00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49D5B2A-4D95-4A7D-9B99-19BB0FEDD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" y="0"/>
            <a:ext cx="12294870" cy="6915864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2CAB8F3C-B695-4D66-9874-DE7F544022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0"/>
              </a:ext>
            </a:extLst>
          </a:blip>
          <a:stretch>
            <a:fillRect/>
          </a:stretch>
        </p:blipFill>
        <p:spPr>
          <a:xfrm>
            <a:off x="6667166" y="1877348"/>
            <a:ext cx="2642531" cy="264253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4C5DCAA4-E8C5-44F7-998A-2F35C3889C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10046" y="2783116"/>
            <a:ext cx="444028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sz="24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73%</a:t>
            </a:r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 подростков в возрасте 13-18 </a:t>
            </a:r>
            <a:r>
              <a:rPr lang="ru" sz="2400" b="1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лет отмечают</a:t>
            </a:r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, что переживают кризис или проблемы с эмоциональным состоянием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68F39-CB27-4193-9971-D54D5451D8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36253" y="358744"/>
            <a:ext cx="6062943" cy="1477328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rtl="0"/>
            <a:r>
              <a:rPr lang="ru" sz="4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Немного чисел</a:t>
            </a:r>
          </a:p>
          <a:p>
            <a:pPr algn="l" rtl="0"/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Сколько подростков в процентом соотношении </a:t>
            </a:r>
            <a:endParaRPr lang="ru" sz="2400" b="1" i="0" u="none" strike="noStrike" dirty="0" smtClean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algn="l" rtl="0"/>
            <a:r>
              <a:rPr lang="ru" sz="2400" b="1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сообщают </a:t>
            </a:r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 психическом кризисе или трудностях?</a:t>
            </a:r>
          </a:p>
          <a:p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55BC472-9A95-4C6E-9D65-BCD9BC237BB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166820" y="6488668"/>
            <a:ext cx="1077091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sz="1800" b="1" i="0" u="none" strike="noStrike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По результатам опроса гуманитарных </a:t>
            </a:r>
            <a:r>
              <a:rPr lang="ru" sz="1800" b="1" i="0" u="none" strike="noStrike" dirty="0" smtClean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ассоциаций,проведенном </a:t>
            </a:r>
            <a:r>
              <a:rPr lang="ru" sz="1800" b="1" i="0" u="none" strike="noStrike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Институтом геокартографии в 2019 г</a:t>
            </a:r>
            <a:r>
              <a:rPr lang="ru" sz="1800" b="1" i="0" u="none" strike="noStrike" dirty="0" smtClean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8191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54D7945-8890-4DF8-9BE4-AFBD52D00D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7EEF4-2C72-4BDC-9759-B5905574EC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02837" y="1028109"/>
            <a:ext cx="7669765" cy="830997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24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Подумайте о том, когда вами в последний раз интересовались, </a:t>
            </a:r>
          </a:p>
          <a:p>
            <a:pPr algn="ctr" rtl="0"/>
            <a:r>
              <a:rPr lang="ru" sz="24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каком социальном круге это происходило? 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1B66EC-6BF1-47B0-A3DA-EA77A47D3B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66937" y="4527836"/>
            <a:ext cx="1718740" cy="461665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2400" b="1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73% </a:t>
            </a:r>
            <a:r>
              <a:rPr lang="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семья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EC6920C4-43B0-4AC2-B847-1D495A6186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3"/>
              </a:ext>
            </a:extLst>
          </a:blip>
          <a:stretch>
            <a:fillRect/>
          </a:stretch>
        </p:blipFill>
        <p:spPr>
          <a:xfrm>
            <a:off x="3405459" y="2750731"/>
            <a:ext cx="1718740" cy="1718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55B78-F0C8-4478-82C4-B6794837716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6280" y="356918"/>
            <a:ext cx="10759440" cy="70788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Немного чисел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637D9-B63A-4505-9821-71AA15B6D7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39965" y="4527836"/>
            <a:ext cx="2380780" cy="461665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2400" b="1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57% </a:t>
            </a:r>
            <a:r>
              <a:rPr lang="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близкие друзья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2E4A06B3-9C63-40C8-8CEE-38FDF8A6B89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68409" y="6638819"/>
            <a:ext cx="694773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 rtl="0"/>
            <a:r>
              <a:rPr lang="ru" sz="1800" b="1" i="0" u="none" strike="noStrike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По результатам опроса гуманитарной ассоциации, проведенном Институтом Rushinek, июнь 2022 г.    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C32632C5-1DA5-429B-9775-152BB34D442A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37521632"/>
              </p:ext>
            </p:extLst>
          </p:nvPr>
        </p:nvGraphicFramePr>
        <p:xfrm>
          <a:off x="5979713" y="2622102"/>
          <a:ext cx="3559119" cy="19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28738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/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2BFF3F-A205-4A11-A5DE-23371E5200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37FCEB98-467C-49AA-8524-A7C7FB06DC65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5FDA92E2-4155-4E3A-B737-974CB3D988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9846" y="1600200"/>
            <a:ext cx="5529943" cy="979715"/>
          </a:xfrm>
          <a:prstGeom prst="rect">
            <a:avLst/>
          </a:prstGeom>
          <a:solidFill>
            <a:srgbClr val="FFC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9ADF7-9885-4534-9B27-05B78B56ED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9123" y="1218488"/>
            <a:ext cx="10759440" cy="70788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позволяет проводить беседу R U OK?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B03921A-339F-4E2A-8DC2-E8EF6385AB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0"/>
          <a:stretch>
            <a:fillRect/>
          </a:stretch>
        </p:blipFill>
        <p:spPr>
          <a:xfrm>
            <a:off x="0" y="4931228"/>
            <a:ext cx="12192000" cy="19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43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B37AEDF9-5228-4503-9D52-76CFBD472D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7EEF4-2C72-4BDC-9759-B5905574EC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94207" y="1098095"/>
            <a:ext cx="7669765" cy="830997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24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Подумайте о том, когда вами в последний раз интересовались, </a:t>
            </a:r>
          </a:p>
          <a:p>
            <a:pPr algn="ctr" rtl="0"/>
            <a:r>
              <a:rPr lang="ru" sz="24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каком социальном круге это происходило? 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1B66EC-6BF1-47B0-A3DA-EA77A47D3BE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29172" y="4209636"/>
            <a:ext cx="1718740" cy="461665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2400" b="1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73% </a:t>
            </a:r>
            <a:r>
              <a:rPr lang="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семья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C7E1FC19-4AF9-4112-A611-25EA2DB4C8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21"/>
              </a:ext>
            </a:extLst>
          </a:blip>
          <a:srcRect l="92392" b="80290"/>
          <a:stretch>
            <a:fillRect/>
          </a:stretch>
        </p:blipFill>
        <p:spPr>
          <a:xfrm>
            <a:off x="5910163" y="1995675"/>
            <a:ext cx="627646" cy="820984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EC6920C4-43B0-4AC2-B847-1D495A6186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23"/>
              </a:ext>
            </a:extLst>
          </a:blip>
          <a:stretch>
            <a:fillRect/>
          </a:stretch>
        </p:blipFill>
        <p:spPr>
          <a:xfrm>
            <a:off x="3020861" y="2372271"/>
            <a:ext cx="1718740" cy="1718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55B78-F0C8-4478-82C4-B6794837716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6280" y="356918"/>
            <a:ext cx="10759440" cy="70788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Немного чисел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637D9-B63A-4505-9821-71AA15B6D7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13594" y="4204883"/>
            <a:ext cx="2380780" cy="461665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2400" b="1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57% </a:t>
            </a:r>
            <a:r>
              <a:rPr lang="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близкие друзья</a:t>
            </a:r>
            <a:endParaRPr lang="he-IL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תרשים 14">
            <a:extLst>
              <a:ext uri="{FF2B5EF4-FFF2-40B4-BE49-F238E27FC236}">
                <a16:creationId xmlns:a16="http://schemas.microsoft.com/office/drawing/2014/main" id="{C32632C5-1DA5-429B-9775-152BB34D442A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6951099" y="2344780"/>
          <a:ext cx="3559119" cy="19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654D7945-8890-4DF8-9BE4-AFBD52D00DE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5C98099-9D15-42B5-AFB1-1C230D3E3BB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386805" y="356918"/>
            <a:ext cx="2329681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Немного данных...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C55E81D-D8E5-4712-860E-7916D9F2C8A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089438" y="1869034"/>
            <a:ext cx="3037115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24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может помешать вам интересоваться проблемами близкого человека?</a:t>
            </a:r>
            <a:endParaRPr lang="he-IL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1637A5EA-40F7-4010-8230-98BFB067172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27"/>
              </a:ext>
            </a:extLst>
          </a:blip>
          <a:stretch>
            <a:fillRect/>
          </a:stretch>
        </p:blipFill>
        <p:spPr>
          <a:xfrm>
            <a:off x="4795478" y="1913999"/>
            <a:ext cx="1960067" cy="1663167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08C8AF44-7AD1-4D59-86F8-BBADF405FEB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29"/>
              </a:ext>
            </a:extLst>
          </a:blip>
          <a:stretch>
            <a:fillRect/>
          </a:stretch>
        </p:blipFill>
        <p:spPr>
          <a:xfrm>
            <a:off x="1298400" y="1896766"/>
            <a:ext cx="1960066" cy="171874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0A16C08-B5E1-4D06-B667-129F2D5B8D2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65680" y="4215237"/>
            <a:ext cx="3876381" cy="6771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800" b="1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73%</a:t>
            </a:r>
            <a:r>
              <a:rPr lang="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 считают, что </a:t>
            </a:r>
            <a:r>
              <a:rPr lang="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вопрос</a:t>
            </a:r>
            <a:r>
              <a:rPr lang="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 может оказаться слишком личным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72E1170-E4A0-4D5D-99F3-2750D4EFF97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99102" y="4251049"/>
            <a:ext cx="365677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rtl="0"/>
            <a:r>
              <a:rPr lang="ru" sz="18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Times New Roman"/>
                <a:cs typeface="Calibri"/>
              </a:rPr>
              <a:t>31%</a:t>
            </a:r>
            <a:r>
              <a:rPr lang="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считают, что не могут </a:t>
            </a:r>
            <a:endParaRPr lang="ru" sz="1800" b="1" i="0" u="none" strike="noStrike" dirty="0" smtClean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algn="ctr" rtl="0"/>
            <a:r>
              <a:rPr lang="ru" sz="1800" b="1" i="0" u="none" strike="noStrike" dirty="0" smtClea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дать </a:t>
            </a:r>
            <a:r>
              <a:rPr lang="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хороший совет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2E4A06B3-9C63-40C8-8CEE-38FDF8A6B8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-94970" y="6545689"/>
            <a:ext cx="694773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 rtl="0"/>
            <a:r>
              <a:rPr lang="ru" sz="1800" b="1" i="0" u="none" strike="noStrike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cs typeface="Calibri"/>
              </a:rPr>
              <a:t> По результатам опроса гуманитарной ассоциации, проведенном Институтом Rushinek, июнь 2022 г.    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2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E6F9A37-56E6-4414-A304-0178FDF083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76DBF-B611-4B61-A53E-F578E3C1855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98361" y="547347"/>
            <a:ext cx="4995277" cy="1261884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Мысли, которые нас посещают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5401C82F-7FA4-408D-91EE-867A9D8609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35420" y="1809231"/>
            <a:ext cx="2450237" cy="1029810"/>
          </a:xfrm>
          <a:prstGeom prst="wedgeRoundRectCallout">
            <a:avLst>
              <a:gd name="adj1" fmla="val 44384"/>
              <a:gd name="adj2" fmla="val 8378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0581E8C-A546-48EA-B545-5DA6B843FD6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35420" y="1998952"/>
            <a:ext cx="237054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узнать, что пришло время для разговора </a:t>
            </a:r>
            <a:r>
              <a:rPr lang="ru" sz="1400" b="1" i="0" u="none" strike="noStrike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R U OK?</a:t>
            </a:r>
            <a:endParaRPr lang="he-IL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בועת דיבור: מלבן עם פינות מעוגלות 7">
            <a:extLst>
              <a:ext uri="{FF2B5EF4-FFF2-40B4-BE49-F238E27FC236}">
                <a16:creationId xmlns:a16="http://schemas.microsoft.com/office/drawing/2014/main" id="{416FA136-6E7A-40CE-ABB6-8A988679D7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83898" y="1937992"/>
            <a:ext cx="1899820" cy="1029810"/>
          </a:xfrm>
          <a:prstGeom prst="wedgeRoundRectCallout">
            <a:avLst>
              <a:gd name="adj1" fmla="val -32847"/>
              <a:gd name="adj2" fmla="val 83788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1B27B6D-38EA-4035-B460-72BE387D223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46603" y="2007895"/>
            <a:ext cx="1574411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я могу понять, что кто-то нуждается в помощи?</a:t>
            </a:r>
          </a:p>
        </p:txBody>
      </p:sp>
      <p:sp>
        <p:nvSpPr>
          <p:cNvPr id="12" name="בועת דיבור: מלבן עם פינות מעוגלות 11">
            <a:extLst>
              <a:ext uri="{FF2B5EF4-FFF2-40B4-BE49-F238E27FC236}">
                <a16:creationId xmlns:a16="http://schemas.microsoft.com/office/drawing/2014/main" id="{86C3B7AF-5BA2-4F5A-9065-5631225EE7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51611" y="3350211"/>
            <a:ext cx="2450237" cy="1029810"/>
          </a:xfrm>
          <a:prstGeom prst="wedgeRoundRectCallout">
            <a:avLst>
              <a:gd name="adj1" fmla="val 38950"/>
              <a:gd name="adj2" fmla="val 7258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01AB947-9070-4900-8C31-5392D28C06E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96000" y="3495544"/>
            <a:ext cx="237054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8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Возможно, мой интерес к человеку может его расстроить</a:t>
            </a:r>
          </a:p>
        </p:txBody>
      </p:sp>
      <p:sp>
        <p:nvSpPr>
          <p:cNvPr id="15" name="בועת דיבור: מלבן עם פינות מעוגלות 14">
            <a:extLst>
              <a:ext uri="{FF2B5EF4-FFF2-40B4-BE49-F238E27FC236}">
                <a16:creationId xmlns:a16="http://schemas.microsoft.com/office/drawing/2014/main" id="{B0A23D0A-BF5F-4867-A2D5-7CA1A542C66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36985" y="3350659"/>
            <a:ext cx="2636878" cy="958789"/>
          </a:xfrm>
          <a:prstGeom prst="wedgeRoundRectCallout">
            <a:avLst>
              <a:gd name="adj1" fmla="val -38568"/>
              <a:gd name="adj2" fmla="val 8212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A9693EC-A49E-47C6-A4ED-D549AAFB37E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36984" y="3477166"/>
            <a:ext cx="263687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6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мне делать, когда кто-то говорит мне, что ему плохо?</a:t>
            </a: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29B6FB63-F661-446D-A91C-530BFF22D32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48124" y="1807212"/>
            <a:ext cx="2450237" cy="1029810"/>
          </a:xfrm>
          <a:prstGeom prst="wedgeRoundRectCallout">
            <a:avLst>
              <a:gd name="adj1" fmla="val 38950"/>
              <a:gd name="adj2" fmla="val 7258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 если он рассердится в ответ на мой вопрос</a:t>
            </a:r>
          </a:p>
        </p:txBody>
      </p:sp>
      <p:sp>
        <p:nvSpPr>
          <p:cNvPr id="17" name="בועת דיבור: מלבן עם פינות מעוגלות 16">
            <a:extLst>
              <a:ext uri="{FF2B5EF4-FFF2-40B4-BE49-F238E27FC236}">
                <a16:creationId xmlns:a16="http://schemas.microsoft.com/office/drawing/2014/main" id="{0DF815D7-61DC-43BD-A7E3-D5BADE64D9F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154477" y="3420906"/>
            <a:ext cx="2450237" cy="1029810"/>
          </a:xfrm>
          <a:prstGeom prst="wedgeRoundRectCallout">
            <a:avLst>
              <a:gd name="adj1" fmla="val 38950"/>
              <a:gd name="adj2" fmla="val 7258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Возможно, я в самом деле не в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449932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מציין מיקום תוכן 4">
            <a:extLst>
              <a:ext uri="{FF2B5EF4-FFF2-40B4-BE49-F238E27FC236}">
                <a16:creationId xmlns:a16="http://schemas.microsoft.com/office/drawing/2014/main" id="{3D49BA30-9830-4FB8-BC33-E4666185D40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1B916-B93F-4F5B-A9EC-8C1BACB1FC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78864" y="245808"/>
            <a:ext cx="9105378" cy="707886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Признаки | Как узнать, что пришло время для разговора R U OK?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מלבן 91">
            <a:extLst>
              <a:ext uri="{FF2B5EF4-FFF2-40B4-BE49-F238E27FC236}">
                <a16:creationId xmlns:a16="http://schemas.microsoft.com/office/drawing/2014/main" id="{7A66A945-24FA-4028-8F14-406695FB02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43043" y="1352302"/>
            <a:ext cx="2199751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Значительные изменения внешнего вида</a:t>
            </a:r>
          </a:p>
        </p:txBody>
      </p:sp>
      <p:sp>
        <p:nvSpPr>
          <p:cNvPr id="93" name="מלבן 92">
            <a:extLst>
              <a:ext uri="{FF2B5EF4-FFF2-40B4-BE49-F238E27FC236}">
                <a16:creationId xmlns:a16="http://schemas.microsoft.com/office/drawing/2014/main" id="{166083DB-52D1-4FC5-92CB-06EE547D4FA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43801" y="1398738"/>
            <a:ext cx="2742382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Избегание разговоров о себе, предпочтение разговорам о других</a:t>
            </a:r>
          </a:p>
        </p:txBody>
      </p:sp>
      <p:sp>
        <p:nvSpPr>
          <p:cNvPr id="94" name="מלבן 93">
            <a:extLst>
              <a:ext uri="{FF2B5EF4-FFF2-40B4-BE49-F238E27FC236}">
                <a16:creationId xmlns:a16="http://schemas.microsoft.com/office/drawing/2014/main" id="{B35478E6-70AE-4FA8-956B-601EC28117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8497" y="1531206"/>
            <a:ext cx="70564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rtl="0"/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Раздражительность</a:t>
            </a:r>
          </a:p>
        </p:txBody>
      </p:sp>
      <p:sp>
        <p:nvSpPr>
          <p:cNvPr id="95" name="מלבן 94">
            <a:extLst>
              <a:ext uri="{FF2B5EF4-FFF2-40B4-BE49-F238E27FC236}">
                <a16:creationId xmlns:a16="http://schemas.microsoft.com/office/drawing/2014/main" id="{8B4BE9EA-3CAD-4D2C-B4B2-E0575C5ECE7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53625" y="2596996"/>
            <a:ext cx="229614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Изменение в привычках сна</a:t>
            </a:r>
          </a:p>
        </p:txBody>
      </p:sp>
      <p:sp>
        <p:nvSpPr>
          <p:cNvPr id="96" name="מלבן 95">
            <a:extLst>
              <a:ext uri="{FF2B5EF4-FFF2-40B4-BE49-F238E27FC236}">
                <a16:creationId xmlns:a16="http://schemas.microsoft.com/office/drawing/2014/main" id="{CAA145C7-5B3D-4FE2-85BC-4E434E3EA3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63547" y="2371648"/>
            <a:ext cx="2181406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Избегание встреч с друзьями </a:t>
            </a:r>
          </a:p>
        </p:txBody>
      </p:sp>
      <p:sp>
        <p:nvSpPr>
          <p:cNvPr id="101" name="מלבן 100">
            <a:extLst>
              <a:ext uri="{FF2B5EF4-FFF2-40B4-BE49-F238E27FC236}">
                <a16:creationId xmlns:a16="http://schemas.microsoft.com/office/drawing/2014/main" id="{B180DB29-A2AA-4D27-A24C-78E7822088B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67260" y="3772549"/>
            <a:ext cx="1895464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Значительное снижение или повышение аппетита</a:t>
            </a:r>
          </a:p>
        </p:txBody>
      </p:sp>
      <p:sp>
        <p:nvSpPr>
          <p:cNvPr id="102" name="מלבן 101">
            <a:extLst>
              <a:ext uri="{FF2B5EF4-FFF2-40B4-BE49-F238E27FC236}">
                <a16:creationId xmlns:a16="http://schemas.microsoft.com/office/drawing/2014/main" id="{9ACE09EA-5FE2-46EB-8E62-C572EDD9E79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7626" y="3824415"/>
            <a:ext cx="2066061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Значительное снижение активности в социальных сетях</a:t>
            </a:r>
          </a:p>
        </p:txBody>
      </p:sp>
      <p:sp>
        <p:nvSpPr>
          <p:cNvPr id="103" name="מלבן 102">
            <a:extLst>
              <a:ext uri="{FF2B5EF4-FFF2-40B4-BE49-F238E27FC236}">
                <a16:creationId xmlns:a16="http://schemas.microsoft.com/office/drawing/2014/main" id="{6036CF16-1C6B-485E-BECC-4E7346A7070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3096" y="2592746"/>
            <a:ext cx="16145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buClr>
                <a:srgbClr val="00B9E3"/>
              </a:buClr>
            </a:pPr>
            <a:r>
              <a:rPr lang="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Упадок настроения</a:t>
            </a:r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A42640C2-F99D-48ED-94C9-0982E067EE6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583988" y="2596996"/>
            <a:ext cx="142058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buClr>
                <a:srgbClr val="00B9E3"/>
              </a:buClr>
            </a:pPr>
            <a:r>
              <a:rPr lang="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Приступы плача</a:t>
            </a:r>
          </a:p>
        </p:txBody>
      </p:sp>
      <p:cxnSp>
        <p:nvCxnSpPr>
          <p:cNvPr id="105" name="מחבר ישר 104">
            <a:extLst>
              <a:ext uri="{FF2B5EF4-FFF2-40B4-BE49-F238E27FC236}">
                <a16:creationId xmlns:a16="http://schemas.microsoft.com/office/drawing/2014/main" id="{C04DDCB8-427C-4824-8639-6881BD513C51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9043118" y="1444426"/>
            <a:ext cx="0" cy="6137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125DF4E9-7270-4380-981B-555B324E4CCB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5842718" y="1444426"/>
            <a:ext cx="0" cy="6137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ישר 106">
            <a:extLst>
              <a:ext uri="{FF2B5EF4-FFF2-40B4-BE49-F238E27FC236}">
                <a16:creationId xmlns:a16="http://schemas.microsoft.com/office/drawing/2014/main" id="{0D82D94F-F806-4DC0-A57B-5D7D47999764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2742961" y="1444426"/>
            <a:ext cx="0" cy="6137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מחבר ישר 107">
            <a:extLst>
              <a:ext uri="{FF2B5EF4-FFF2-40B4-BE49-F238E27FC236}">
                <a16:creationId xmlns:a16="http://schemas.microsoft.com/office/drawing/2014/main" id="{382CC1B9-CF3E-4CDB-B7E2-1D6169212CCD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flipH="1">
            <a:off x="9043118" y="2399209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>
            <a:extLst>
              <a:ext uri="{FF2B5EF4-FFF2-40B4-BE49-F238E27FC236}">
                <a16:creationId xmlns:a16="http://schemas.microsoft.com/office/drawing/2014/main" id="{206262F6-FD50-4002-ACF4-4BBEFACFACF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H="1">
            <a:off x="5842718" y="2399209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מחבר ישר 109">
            <a:extLst>
              <a:ext uri="{FF2B5EF4-FFF2-40B4-BE49-F238E27FC236}">
                <a16:creationId xmlns:a16="http://schemas.microsoft.com/office/drawing/2014/main" id="{7EE2D943-4249-4A3B-9458-9324809C6D77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flipH="1">
            <a:off x="2751587" y="2399209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מחבר ישר 110">
            <a:extLst>
              <a:ext uri="{FF2B5EF4-FFF2-40B4-BE49-F238E27FC236}">
                <a16:creationId xmlns:a16="http://schemas.microsoft.com/office/drawing/2014/main" id="{8494DBB2-EE4C-4AC3-9B49-B1B6ACFD9F76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2751587" y="3639768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ישר 111">
            <a:extLst>
              <a:ext uri="{FF2B5EF4-FFF2-40B4-BE49-F238E27FC236}">
                <a16:creationId xmlns:a16="http://schemas.microsoft.com/office/drawing/2014/main" id="{A4B7100E-2A2F-47AC-83C4-36FFA96A4213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5842718" y="3674273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מחבר ישר 112">
            <a:extLst>
              <a:ext uri="{FF2B5EF4-FFF2-40B4-BE49-F238E27FC236}">
                <a16:creationId xmlns:a16="http://schemas.microsoft.com/office/drawing/2014/main" id="{09BEFEF9-E3F2-485E-80D2-503F56F6D80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 flipH="1">
            <a:off x="9043118" y="3751911"/>
            <a:ext cx="0" cy="8703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ישר 113">
            <a:extLst>
              <a:ext uri="{FF2B5EF4-FFF2-40B4-BE49-F238E27FC236}">
                <a16:creationId xmlns:a16="http://schemas.microsoft.com/office/drawing/2014/main" id="{F0F4569D-CABF-49CC-8D07-7393D08294C0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 flipH="1">
            <a:off x="9300392" y="2185362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>
            <a:extLst>
              <a:ext uri="{FF2B5EF4-FFF2-40B4-BE49-F238E27FC236}">
                <a16:creationId xmlns:a16="http://schemas.microsoft.com/office/drawing/2014/main" id="{BAB8882E-8A71-49C3-AD68-85BCECFFDC96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 flipH="1">
            <a:off x="6263894" y="2185362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מחבר ישר 115">
            <a:extLst>
              <a:ext uri="{FF2B5EF4-FFF2-40B4-BE49-F238E27FC236}">
                <a16:creationId xmlns:a16="http://schemas.microsoft.com/office/drawing/2014/main" id="{095EE742-EDBB-4C90-A5B3-39D32944FA12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flipH="1">
            <a:off x="3218769" y="2185362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מחבר ישר 116">
            <a:extLst>
              <a:ext uri="{FF2B5EF4-FFF2-40B4-BE49-F238E27FC236}">
                <a16:creationId xmlns:a16="http://schemas.microsoft.com/office/drawing/2014/main" id="{2B350E8E-75E6-4E29-A702-17B8EFB81037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flipH="1">
            <a:off x="514470" y="2185362"/>
            <a:ext cx="199981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>
            <a:extLst>
              <a:ext uri="{FF2B5EF4-FFF2-40B4-BE49-F238E27FC236}">
                <a16:creationId xmlns:a16="http://schemas.microsoft.com/office/drawing/2014/main" id="{BE3FEA3B-C96F-4278-AB78-8C8F931ACA9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 flipH="1">
            <a:off x="9300392" y="3536960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ישר 118">
            <a:extLst>
              <a:ext uri="{FF2B5EF4-FFF2-40B4-BE49-F238E27FC236}">
                <a16:creationId xmlns:a16="http://schemas.microsoft.com/office/drawing/2014/main" id="{5E4D17CD-775A-47EC-9090-91FCA47327E6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 flipH="1">
            <a:off x="6284103" y="3536960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ישר 119">
            <a:extLst>
              <a:ext uri="{FF2B5EF4-FFF2-40B4-BE49-F238E27FC236}">
                <a16:creationId xmlns:a16="http://schemas.microsoft.com/office/drawing/2014/main" id="{68499524-1BEA-4C82-ACD6-8920376C5926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 flipH="1">
            <a:off x="3218769" y="3536960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מחבר ישר 120">
            <a:extLst>
              <a:ext uri="{FF2B5EF4-FFF2-40B4-BE49-F238E27FC236}">
                <a16:creationId xmlns:a16="http://schemas.microsoft.com/office/drawing/2014/main" id="{CF4B3139-5288-4E3F-96F0-38E9FE789632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H="1">
            <a:off x="514470" y="3536960"/>
            <a:ext cx="199981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ישר 121">
            <a:extLst>
              <a:ext uri="{FF2B5EF4-FFF2-40B4-BE49-F238E27FC236}">
                <a16:creationId xmlns:a16="http://schemas.microsoft.com/office/drawing/2014/main" id="{E289D358-C488-422B-BC29-809566F1427C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 flipH="1">
            <a:off x="9300392" y="4734387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ישר 122">
            <a:extLst>
              <a:ext uri="{FF2B5EF4-FFF2-40B4-BE49-F238E27FC236}">
                <a16:creationId xmlns:a16="http://schemas.microsoft.com/office/drawing/2014/main" id="{ABF5D983-964B-47AB-8B77-B31BA57DCAFE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 flipH="1">
            <a:off x="6263894" y="4734387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ישר 123">
            <a:extLst>
              <a:ext uri="{FF2B5EF4-FFF2-40B4-BE49-F238E27FC236}">
                <a16:creationId xmlns:a16="http://schemas.microsoft.com/office/drawing/2014/main" id="{DBF7B3C1-9CE3-4017-8C61-57842A4940AB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 flipH="1">
            <a:off x="3218769" y="4734387"/>
            <a:ext cx="220261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מחבר ישר 124">
            <a:extLst>
              <a:ext uri="{FF2B5EF4-FFF2-40B4-BE49-F238E27FC236}">
                <a16:creationId xmlns:a16="http://schemas.microsoft.com/office/drawing/2014/main" id="{80EB7CA7-F200-4E96-83DE-CB141762EE28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 flipH="1">
            <a:off x="488591" y="4734387"/>
            <a:ext cx="202568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לבן 40">
            <a:extLst>
              <a:ext uri="{FF2B5EF4-FFF2-40B4-BE49-F238E27FC236}">
                <a16:creationId xmlns:a16="http://schemas.microsoft.com/office/drawing/2014/main" id="{52291F5E-35F5-42B0-8F97-82C88619A23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210864" y="3924773"/>
            <a:ext cx="2296145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Использование психотропных средств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9C2FFD0-DFD0-4362-BA00-791BEDE27C5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199654" y="1445389"/>
            <a:ext cx="2303349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Изменение способности к обучению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1244B2A-E7A9-4C97-9F4C-75A64AA28AA2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9252844" y="4083699"/>
            <a:ext cx="235032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rtl="0">
              <a:buClr>
                <a:srgbClr val="00B9E3"/>
              </a:buClr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Снижение социальной </a:t>
            </a:r>
            <a:endParaRPr lang="ru" sz="1600" b="0" i="0" u="none" strike="noStrike" dirty="0" smtClean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algn="ctr" rtl="0">
              <a:buClr>
                <a:srgbClr val="00B9E3"/>
              </a:buClr>
            </a:pPr>
            <a:r>
              <a:rPr lang="ru" sz="1600" b="0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приемлемости</a:t>
            </a:r>
            <a:endParaRPr lang="ru" sz="1600" b="0" i="0" u="none" strike="noStrike" dirty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28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01" grpId="0"/>
      <p:bldP spid="102" grpId="0"/>
      <p:bldP spid="103" grpId="0"/>
      <p:bldP spid="104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C48CC5E-3407-40DC-9361-0814B1BBA3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826CFEE-C8CA-46F9-9CAE-20AFD80FB5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22071" y="940633"/>
            <a:ext cx="7347857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ru" sz="4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Если у вас сложилось впечатление, что у близкого человека возникли проблемы, </a:t>
            </a:r>
          </a:p>
          <a:p>
            <a:pPr algn="ctr" rtl="0"/>
            <a:r>
              <a:rPr lang="ru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пришло время спросить, все ли </a:t>
            </a:r>
            <a:r>
              <a:rPr lang="ru" sz="4000" b="1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 него в </a:t>
            </a:r>
            <a:r>
              <a:rPr lang="ru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9586939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9196941E-E0CC-4BB7-B7B9-C32FB0BED9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042B76C-921B-4DF2-9969-B1EB86A1C8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8724" y="1643852"/>
            <a:ext cx="1582312" cy="1540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799E3AB3-05E5-4E79-BB8C-3249BE8704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82513" y="1767615"/>
            <a:ext cx="1651326" cy="8720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Хорошее настроение</a:t>
            </a:r>
          </a:p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Позитивный настрой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C60D58-1FFB-40E7-9F3E-F3FCC8A601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4940" y="1597190"/>
            <a:ext cx="1582312" cy="1540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F2BC3C1C-C01F-46FE-BCD4-14947486ABD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50433" y="1904969"/>
            <a:ext cx="1651326" cy="8720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Удобное место</a:t>
            </a:r>
          </a:p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Конфиденциальность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CECF676-9589-443A-B1EC-43786B87C8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663" y="1597190"/>
            <a:ext cx="1582312" cy="1540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785D4E85-4832-4D3D-98ED-7C5D283816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1156" y="1904969"/>
            <a:ext cx="1651326" cy="8720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Время</a:t>
            </a:r>
          </a:p>
          <a:p>
            <a:pPr algn="ctr" rtl="0">
              <a:lnSpc>
                <a:spcPct val="150000"/>
              </a:lnSpc>
            </a:pPr>
            <a:r>
              <a:rPr lang="ru" sz="1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Терпение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3EF57D1F-BF0B-4701-A983-E15CD300C1C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297" y="1657124"/>
            <a:ext cx="1582312" cy="1540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7FA264A8-772C-4E31-B1E2-1CA949DC9B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53790" y="1843846"/>
            <a:ext cx="1651326" cy="8720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Подходящее время </a:t>
            </a:r>
          </a:p>
          <a:p>
            <a:pPr algn="ctr" rtl="0">
              <a:lnSpc>
                <a:spcPct val="150000"/>
              </a:lnSpc>
            </a:pPr>
            <a:r>
              <a:rPr lang="ru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для второй стороны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65255-0988-4A9A-83AC-32AEE1CFA6D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28133" y="3184628"/>
            <a:ext cx="9935733" cy="2308324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algn="ctr" rtl="0"/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готовы принять ответ:"</a:t>
            </a:r>
            <a:r>
              <a:rPr lang="ru" sz="1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Нет, я не в порядке". </a:t>
            </a:r>
          </a:p>
          <a:p>
            <a:pPr algn="ctr"/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 не можете решить все проблемы, существуют такие состояния или проблемы, </a:t>
            </a:r>
            <a:endParaRPr lang="ru" sz="1800" b="0" i="0" u="none" strike="noStrike" dirty="0" smtClean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algn="ctr" rtl="0"/>
            <a:r>
              <a:rPr lang="ru" sz="1800" b="0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для 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решения которых следует обратиться к специалистам.</a:t>
            </a:r>
          </a:p>
          <a:p>
            <a:pPr algn="ct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 некоторых ситуациях не хочется рассказывать, и это тоже нормально. Главное, чтобы человек почувствовал, </a:t>
            </a:r>
            <a:endParaRPr lang="ru" sz="1800" b="0" i="0" u="none" strike="noStrike" dirty="0" smtClean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algn="ctr" rtl="0"/>
            <a:r>
              <a:rPr lang="ru" sz="1800" b="0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</a:t>
            </a:r>
            <a:r>
              <a:rPr lang="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вам не все равно, и если он захочет рассказать вам о проблемах в будущем, вы всегда его выслушаете.</a:t>
            </a:r>
          </a:p>
          <a:p>
            <a:pPr algn="ct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197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A67A5B9-2F32-42EE-BFDD-F83DA13ED66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9009" y="1951491"/>
            <a:ext cx="259398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24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Calibri"/>
              </a:rPr>
              <a:t>Так как же это сделать?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95C1CAF4-257B-49D7-BBB7-FD07A132AE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7"/>
              </a:ext>
            </a:extLst>
          </a:blip>
          <a:stretch>
            <a:fillRect/>
          </a:stretch>
        </p:blipFill>
        <p:spPr>
          <a:xfrm>
            <a:off x="4796152" y="487395"/>
            <a:ext cx="2599694" cy="137464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E1F4FB5-E804-44D3-A16A-410C4B60B1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9" y="2961398"/>
            <a:ext cx="10647262" cy="34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61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8416B24C-10C3-4A8B-9A16-7DB026EFC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20" name="אליפסה 19">
            <a:extLst>
              <a:ext uri="{FF2B5EF4-FFF2-40B4-BE49-F238E27FC236}">
                <a16:creationId xmlns:a16="http://schemas.microsoft.com/office/drawing/2014/main" id="{AC9955F5-DDD3-4C8B-BC0F-3E97702C1C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</a:t>
            </a:r>
          </a:p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C0B77EB1-A388-4DC9-8D0B-A3AA0ED9F2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2</a:t>
            </a:r>
          </a:p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1B7EF5A9-4105-411C-A92A-419C2FEE10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3</a:t>
            </a:r>
          </a:p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81F1E74-4689-4D37-A3C1-E0DEBAFAC52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4</a:t>
            </a:r>
          </a:p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19A61889-2793-461B-8038-1A2EACF699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5</a:t>
            </a:r>
          </a:p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E5A0FFF1-925F-4DD6-960D-479D6B815C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6</a:t>
            </a:r>
          </a:p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BC2B284-8681-4AFE-8A35-8FEFC7C7708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7</a:t>
            </a:r>
          </a:p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CEE36B93-0CAC-4875-88BA-B60868EADC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8</a:t>
            </a:r>
          </a:p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2792C477-DC53-47C7-A57F-FB40BED06C4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9</a:t>
            </a:r>
          </a:p>
          <a:p>
            <a:pPr algn="ctr" rtl="0"/>
            <a:r>
              <a:rPr lang="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2065430B-FB89-4A79-89B8-01B54BD330D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35568" y="1942824"/>
            <a:ext cx="3019425" cy="30194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Увидимся через </a:t>
            </a:r>
          </a:p>
          <a:p>
            <a:pPr algn="ctr" rtl="0"/>
            <a:r>
              <a:rPr lang="ru" sz="6000" b="1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10</a:t>
            </a:r>
          </a:p>
          <a:p>
            <a:pPr algn="ctr" rtl="0"/>
            <a:r>
              <a:rPr lang="ru" sz="3200" b="0" i="0" u="none" strike="noStrike">
                <a:solidFill>
                  <a:srgbClr val="FEC83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46730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4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3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1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6" grpId="0" animBg="1"/>
      <p:bldP spid="21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04840FD-8207-4E5D-89B3-57E043EEDF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pic>
        <p:nvPicPr>
          <p:cNvPr id="2" name="r_u_ok__eng (240p).mp4 סרטון">
            <a:hlinkClick r:id="" action="ppaction://media"/>
            <a:extLst>
              <a:ext uri="{FF2B5EF4-FFF2-40B4-BE49-F238E27FC236}">
                <a16:creationId xmlns:a16="http://schemas.microsoft.com/office/drawing/2014/main" id="{CA61A517-1302-47F3-BD67-081E53EC20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5761" y="820414"/>
            <a:ext cx="9260477" cy="5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4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E50B1C19-0B2B-409F-8CE6-BD4449B890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BBBAC9C-547F-493E-B656-5B7FD4EE5B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422" y="1645759"/>
            <a:ext cx="5024645" cy="10772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Как начать? Вопросы, которые поощряют беседу</a:t>
            </a:r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"Что происходит</a:t>
            </a:r>
            <a:r>
              <a:rPr lang="ru" sz="2000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? " </a:t>
            </a:r>
            <a:r>
              <a:rPr lang="ru" sz="20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Как дела?"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FBC44FA9-1ADC-4787-A35E-38A6CBF3737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173756" y="374381"/>
            <a:ext cx="1595255" cy="1218037"/>
            <a:chOff x="2704699" y="1690062"/>
            <a:chExt cx="1624354" cy="1240255"/>
          </a:xfrm>
        </p:grpSpPr>
        <p:pic>
          <p:nvPicPr>
            <p:cNvPr id="8" name="גרפיקה 7">
              <a:extLst>
                <a:ext uri="{FF2B5EF4-FFF2-40B4-BE49-F238E27FC236}">
                  <a16:creationId xmlns:a16="http://schemas.microsoft.com/office/drawing/2014/main" id="{CF3A8051-A1FF-4949-8928-9A10B24D2A0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5"/>
                </a:ext>
              </a:extLst>
            </a:blip>
            <a:stretch>
              <a:fillRect/>
            </a:stretch>
          </p:blipFill>
          <p:spPr>
            <a:xfrm>
              <a:off x="3026319" y="1690062"/>
              <a:ext cx="1302734" cy="1240255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7055E6F3-73D9-4716-94C8-AA27D4EBDE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04699" y="2246563"/>
              <a:ext cx="1441036" cy="40010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2000" b="1" i="0" u="none" strike="noStrike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1      </a:t>
              </a:r>
              <a:endParaRPr lang="he-IL" sz="200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3FC2AE69-FD5A-4E50-AF1F-D7AB9A051C6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46294" y="1993696"/>
              <a:ext cx="642105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1800" b="1" i="0" u="none" strike="noStrike" dirty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 </a:t>
              </a:r>
              <a:r>
                <a:rPr lang="ru" sz="1400" b="1" i="0" u="none" strike="noStrike" dirty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Этап</a:t>
              </a:r>
              <a:endParaRPr lang="he-IL" sz="1400" dirty="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https://lirp.cdn-website.com/22b3e3c9/dms3rep/multi/opt/220817_COMM_All_FourStepsBanner-1920w.png">
            <a:extLst>
              <a:ext uri="{FF2B5EF4-FFF2-40B4-BE49-F238E27FC236}">
                <a16:creationId xmlns:a16="http://schemas.microsoft.com/office/drawing/2014/main" id="{B76355EC-87E4-40E3-A57B-DA8F54135B4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12" b="36132"/>
          <a:stretch>
            <a:fillRect/>
          </a:stretch>
        </p:blipFill>
        <p:spPr bwMode="auto">
          <a:xfrm>
            <a:off x="8700201" y="853934"/>
            <a:ext cx="2435685" cy="16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67A64038-9075-4E1D-9CFA-BDF9B5E0BEC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9987" y="2568909"/>
            <a:ext cx="11304472" cy="26217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Упомяните о том, что вы замечаете в последнее время, и что заставляет вас волноваться</a:t>
            </a:r>
          </a:p>
          <a:p>
            <a:pPr algn="l"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"Я заметил/а, что в последнее время ты не приходишь на обед, все в порядке?"</a:t>
            </a:r>
          </a:p>
          <a:p>
            <a:pPr algn="l"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"Я заметил/а, что в течение последней недели ты не посещаешь ульпан"</a:t>
            </a:r>
          </a:p>
          <a:p>
            <a:pPr algn="l"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"Я заметил/а, что в последнее время ты не участвуешь в программе инструктора"</a:t>
            </a:r>
          </a:p>
          <a:p>
            <a:pPr algn="l"/>
            <a:endParaRPr lang="he-IL" sz="2000" dirty="0">
              <a:cs typeface="Calibri" panose="020F0502020204030204" pitchFamily="34" charset="0"/>
            </a:endParaRPr>
          </a:p>
          <a:p>
            <a:pPr algn="l" rtl="0"/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Если собеседник не захочет говорить об этом, это тоже нормально. Что сказать?</a:t>
            </a:r>
          </a:p>
          <a:p>
            <a:pPr algn="l"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"Если захочешь поговорить, я тебя выслушаю, позвони мне" </a:t>
            </a:r>
          </a:p>
          <a:p>
            <a:pPr algn="l" rtl="0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"Если тебе тяжело говорить со мной, это нормально, главное, чтобы ты поговорил с кем-то, не носи это в себе."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A27B644-842A-4F0C-BCB2-AF33F59CDB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59380" y="3059668"/>
            <a:ext cx="18473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endParaRPr lang="he-IL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5CEF8-607F-4913-90E1-49BF80BC5A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84226" y="499991"/>
            <a:ext cx="8166541" cy="707886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lvl="0" algn="ctr" rtl="0"/>
            <a:r>
              <a:rPr lang="ru" sz="4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Этап 1 - Какие вопросы задавать во время разговора </a:t>
            </a:r>
            <a:r>
              <a:rPr lang="ru" sz="35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R U OK?</a:t>
            </a:r>
            <a:endParaRPr lang="he-IL" sz="35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13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B91B8DFC-CA8F-4BF2-B6DB-6E0FD8EEB8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AAD2F869-3763-4C4E-A691-E42FB581A4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8960" y="4086580"/>
            <a:ext cx="11155499" cy="19389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 fontAlgn="base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/>
            </a:r>
            <a:b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</a:br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Проявляйте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сочувствие -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"Я понимаю, что тебе тяжело", "Можно понять, почему ты себя так чувствуешь", "Похоже, что ты тяжело переживаешь разлуку с семьей"</a:t>
            </a:r>
          </a:p>
          <a:p>
            <a:pPr fontAlgn="base"/>
            <a:endParaRPr lang="he-IL" sz="2000" b="1" dirty="0">
              <a:cs typeface="Calibri" panose="020F0502020204030204" pitchFamily="34" charset="0"/>
            </a:endParaRPr>
          </a:p>
          <a:p>
            <a:pPr algn="l" rtl="0" fontAlgn="base"/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Открытость - 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без критики и осуждения</a:t>
            </a:r>
          </a:p>
          <a:p>
            <a:pPr fontAlgn="base"/>
            <a:endParaRPr lang="he-IL" sz="2000" dirty="0">
              <a:cs typeface="Calibri" panose="020F0502020204030204" pitchFamily="34" charset="0"/>
            </a:endParaRPr>
          </a:p>
          <a:p>
            <a:pPr fontAlgn="base"/>
            <a:endParaRPr lang="he-IL" sz="1000" dirty="0">
              <a:cs typeface="Calibri" panose="020F0502020204030204" pitchFamily="34" charset="0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B9E52DA-A25F-41E9-86CD-52C32415785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173756" y="374381"/>
            <a:ext cx="1595255" cy="1218037"/>
            <a:chOff x="2704699" y="1690062"/>
            <a:chExt cx="1624354" cy="1240255"/>
          </a:xfrm>
        </p:grpSpPr>
        <p:pic>
          <p:nvPicPr>
            <p:cNvPr id="14" name="גרפיקה 13">
              <a:extLst>
                <a:ext uri="{FF2B5EF4-FFF2-40B4-BE49-F238E27FC236}">
                  <a16:creationId xmlns:a16="http://schemas.microsoft.com/office/drawing/2014/main" id="{6240DC65-ECAB-44EF-ACAC-FB5C9F36561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4"/>
                </a:ext>
              </a:extLst>
            </a:blip>
            <a:stretch>
              <a:fillRect/>
            </a:stretch>
          </p:blipFill>
          <p:spPr>
            <a:xfrm>
              <a:off x="3026319" y="1690062"/>
              <a:ext cx="1302734" cy="1240255"/>
            </a:xfrm>
            <a:prstGeom prst="rect">
              <a:avLst/>
            </a:prstGeom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75917A2-C8D2-48CC-BC99-45157A850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04699" y="2246563"/>
              <a:ext cx="1441036" cy="4074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2000" b="1" i="0" u="none" strike="noStrike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2      </a:t>
              </a:r>
              <a:endParaRPr lang="he-IL" sz="200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0049497-556D-4260-97EC-9E56BC627B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46294" y="1993696"/>
              <a:ext cx="642105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-RU" dirty="0" smtClean="0">
                  <a:solidFill>
                    <a:srgbClr val="FFC526"/>
                  </a:solidFill>
                  <a:cs typeface="Calibri" panose="020F0502020204030204" pitchFamily="34" charset="0"/>
                </a:rPr>
                <a:t>Этап</a:t>
              </a:r>
              <a:endParaRPr lang="he-IL" dirty="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https://lirp.cdn-website.com/22b3e3c9/dms3rep/multi/opt/220817_COMM_All_FourStepsBanner-1920w.png">
            <a:extLst>
              <a:ext uri="{FF2B5EF4-FFF2-40B4-BE49-F238E27FC236}">
                <a16:creationId xmlns:a16="http://schemas.microsoft.com/office/drawing/2014/main" id="{371A641F-348C-407A-AF9F-CFD8783D6A4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9" r="45026" b="36132"/>
          <a:stretch>
            <a:fillRect/>
          </a:stretch>
        </p:blipFill>
        <p:spPr bwMode="auto">
          <a:xfrm>
            <a:off x="9589419" y="1789895"/>
            <a:ext cx="2428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A2307462-6EF6-4428-A0DA-D9CBE7A08F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2463" y="846167"/>
            <a:ext cx="8583121" cy="2554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 fontAlgn="base"/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Не торопитесь - 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дайте человеку выговориться, подумать, не спешите добавлять что-либо от себя, вы не должны реагировать на все сказанное, это нормально, если вы промолчите.</a:t>
            </a:r>
          </a:p>
          <a:p>
            <a:pPr algn="l" fontAlgn="base"/>
            <a:endParaRPr lang="he-IL" sz="1000" dirty="0">
              <a:cs typeface="Calibri" panose="020F0502020204030204" pitchFamily="34" charset="0"/>
            </a:endParaRPr>
          </a:p>
          <a:p>
            <a:pPr algn="l" rtl="0" fontAlgn="base"/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Подведите к тому, чтобы собеседник объяснил свое состояние и ощущения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:</a:t>
            </a:r>
          </a:p>
          <a:p>
            <a:pPr algn="l" rtl="0" fontAlgn="base"/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"Как ты к этому относишься?</a:t>
            </a:r>
            <a:b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</a:b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"Как долго ты так себя чувствуешь?"</a:t>
            </a:r>
          </a:p>
          <a:p>
            <a:pPr algn="l" fontAlgn="base"/>
            <a:endParaRPr lang="he-IL" sz="1000" dirty="0">
              <a:cs typeface="Calibri" panose="020F0502020204030204" pitchFamily="34" charset="0"/>
            </a:endParaRPr>
          </a:p>
          <a:p>
            <a:pPr algn="l" rtl="0" fontAlgn="base"/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Внимательное слушание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- покажите, что вы внимательно слушаете, повторяя своими словами то, что вам говорят: "Похоже, что рутина в армии вас утомляет",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2EBD1-E139-4158-B6C1-93064D976B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69447" y="160299"/>
            <a:ext cx="4041492" cy="707886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lvl="0" algn="ctr" rtl="0"/>
            <a:r>
              <a:rPr lang="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Этап 2 - Просто выслушайте</a:t>
            </a:r>
            <a:endParaRPr lang="he-IL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00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543F6699-D962-4610-B7D1-5C6E2E94A5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1E299E4C-37E8-46FE-848D-E44F61CF5C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17983" y="1560224"/>
            <a:ext cx="5367924" cy="17851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Вопросы, котрые побуждают к действиям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"Как ты преодолевал/а подобную ситуацию в прошлом?"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"Что ты можешь самостоятельно сделать? Что-нибудь позитивное или успокаивающее, например, послушать музыку, выйти на прогулку...?"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"Хочешь, посидим в кафе, немного поговорим?"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"Ты думал/а поговорить с ним/ней об этом?"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8C14EB2-58A0-42C9-86C0-33300452E48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49313" y="3860827"/>
            <a:ext cx="5047705" cy="993116"/>
            <a:chOff x="571500" y="3948998"/>
            <a:chExt cx="5167329" cy="1903251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4AE15F85-8AA7-4923-B81A-47BF9B71FC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1500" y="4023757"/>
              <a:ext cx="5167329" cy="1828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5D0EF64E-6334-4B11-B733-F9D6B1E35A2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7736" y="3948998"/>
              <a:ext cx="4974856" cy="176951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rtl="0"/>
              <a:r>
                <a:rPr lang="ru" sz="1200" b="1" i="0" u="none" strike="noStrike" dirty="0"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Если вы чувствуете, что ситуация не меняется и разговора с семьей и друзьями недостаточно, или существует риск причинения вреда себе или окружающим, обратитесь к специалистам за помощью</a:t>
              </a:r>
            </a:p>
          </p:txBody>
        </p:sp>
      </p:grpSp>
      <p:sp>
        <p:nvSpPr>
          <p:cNvPr id="14" name="מלבן 13">
            <a:extLst>
              <a:ext uri="{FF2B5EF4-FFF2-40B4-BE49-F238E27FC236}">
                <a16:creationId xmlns:a16="http://schemas.microsoft.com/office/drawing/2014/main" id="{B6BC90F5-1F68-4317-AC70-59FF3239C7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17983" y="3582638"/>
            <a:ext cx="6194704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sz="1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Вы считаете, что ситуация требует вмешательства специалистов?</a:t>
            </a: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/>
            </a:r>
            <a:b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</a:b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Вы можете сказать: "Ты думал/а о том, что стоит поговорить об этом с специалистом?" 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"Ты когда-нибудь советовался/ась с кем-то, кто в этом разбирается?"</a:t>
            </a:r>
          </a:p>
        </p:txBody>
      </p:sp>
      <p:pic>
        <p:nvPicPr>
          <p:cNvPr id="3074" name="Picture 2" descr="https://lirp.cdn-website.com/22b3e3c9/dms3rep/multi/opt/220817_COMM_All_FourStepsBanner-1920w.png">
            <a:extLst>
              <a:ext uri="{FF2B5EF4-FFF2-40B4-BE49-F238E27FC236}">
                <a16:creationId xmlns:a16="http://schemas.microsoft.com/office/drawing/2014/main" id="{125D3D57-3ED5-4648-A04B-D78151B1AC9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6" r="20570" b="35401"/>
          <a:stretch>
            <a:fillRect/>
          </a:stretch>
        </p:blipFill>
        <p:spPr bwMode="auto">
          <a:xfrm>
            <a:off x="-232584" y="-83848"/>
            <a:ext cx="2486356" cy="20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D665D4B4-CB61-45FE-8CE3-92565518A16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0192808" y="374381"/>
            <a:ext cx="1576205" cy="1218037"/>
            <a:chOff x="2724097" y="1690062"/>
            <a:chExt cx="1604956" cy="1240255"/>
          </a:xfrm>
        </p:grpSpPr>
        <p:pic>
          <p:nvPicPr>
            <p:cNvPr id="15" name="גרפיקה 14">
              <a:extLst>
                <a:ext uri="{FF2B5EF4-FFF2-40B4-BE49-F238E27FC236}">
                  <a16:creationId xmlns:a16="http://schemas.microsoft.com/office/drawing/2014/main" id="{3FB69263-0EBB-4BCF-A14E-83A8B1D70593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9"/>
                </a:ext>
              </a:extLst>
            </a:blip>
            <a:stretch>
              <a:fillRect/>
            </a:stretch>
          </p:blipFill>
          <p:spPr>
            <a:xfrm>
              <a:off x="3026319" y="1690062"/>
              <a:ext cx="1302734" cy="1240255"/>
            </a:xfrm>
            <a:prstGeom prst="rect">
              <a:avLst/>
            </a:prstGeom>
          </p:spPr>
        </p:pic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E8703D2-5931-4CB9-88DA-6C9E188F60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24097" y="2246563"/>
              <a:ext cx="1441036" cy="4074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2000" b="1" i="0" u="none" strike="noStrike" dirty="0" smtClean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Этап 3      </a:t>
              </a:r>
              <a:endParaRPr lang="he-IL" sz="2000" dirty="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36292F84-15AE-4764-8944-82D186F9730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46294" y="1993696"/>
              <a:ext cx="642105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1800" b="1" i="0" u="none" strike="noStrike" dirty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 </a:t>
              </a:r>
              <a:endParaRPr lang="he-IL" dirty="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8" name="מלבן 17">
            <a:extLst>
              <a:ext uri="{FF2B5EF4-FFF2-40B4-BE49-F238E27FC236}">
                <a16:creationId xmlns:a16="http://schemas.microsoft.com/office/drawing/2014/main" id="{822AFA12-8072-4215-9527-14D9C86F762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744" y="1590885"/>
            <a:ext cx="5928851" cy="17851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sz="16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Предложите дейтсвия, которые помогали вам в подобных ситуациях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"Когда я проходил/а тяжелый период, я пытался/ась делать ..., и мне это действительно помогло"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"Тебе стоит поговорить с Даной, она прекрасно разбирается в подобных ситуациях" 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"На Netflix есть сериал, в котором прямо говорится об этом"</a:t>
            </a:r>
          </a:p>
          <a:p>
            <a:pPr algn="l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"Мне помогло, когда я поделился своими проблемами с семьей" </a:t>
            </a:r>
          </a:p>
          <a:p>
            <a:endParaRPr lang="he-IL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28E4-C77C-44DA-8C92-140B999BDBB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2987" y="282180"/>
            <a:ext cx="10044019" cy="984885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Этап 3 - Кто-то сказал мне, что переживает проблемы. Что делать?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095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D76D7420-5B90-422E-ADB9-38B64EA9C7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0"/>
            <a:ext cx="12192000" cy="68580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3C1489F1-B444-4246-809C-F484F20EB9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6978" y="1431954"/>
            <a:ext cx="9739446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Важен постоянный интерес и осознание того, что вы рядом. Это может изменить ситуацию.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DD7D2ABC-D2B5-4F6F-9BEE-AF22F329A9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5"/>
              </a:ext>
            </a:extLst>
          </a:blip>
          <a:stretch>
            <a:fillRect/>
          </a:stretch>
        </p:blipFill>
        <p:spPr>
          <a:xfrm rot="21228722">
            <a:off x="2683755" y="404189"/>
            <a:ext cx="603149" cy="926692"/>
          </a:xfrm>
          <a:prstGeom prst="rect">
            <a:avLst/>
          </a:prstGeom>
        </p:spPr>
      </p:pic>
      <p:pic>
        <p:nvPicPr>
          <p:cNvPr id="4098" name="Picture 2" descr="https://lirp.cdn-website.com/22b3e3c9/dms3rep/multi/opt/220817_COMM_All_FourStepsBanner-1920w.png">
            <a:extLst>
              <a:ext uri="{FF2B5EF4-FFF2-40B4-BE49-F238E27FC236}">
                <a16:creationId xmlns:a16="http://schemas.microsoft.com/office/drawing/2014/main" id="{F8793FBB-B71D-4EEE-A755-2C7AB3CEA06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b="33211"/>
          <a:stretch>
            <a:fillRect/>
          </a:stretch>
        </p:blipFill>
        <p:spPr bwMode="auto">
          <a:xfrm>
            <a:off x="10444304" y="2230120"/>
            <a:ext cx="1980313" cy="18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AE772A35-216C-4613-B3B8-4F96A7AF1B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92808" y="374381"/>
            <a:ext cx="1576205" cy="1218037"/>
            <a:chOff x="2724097" y="1690062"/>
            <a:chExt cx="1604956" cy="1240255"/>
          </a:xfrm>
        </p:grpSpPr>
        <p:pic>
          <p:nvPicPr>
            <p:cNvPr id="15" name="גרפיקה 14">
              <a:extLst>
                <a:ext uri="{FF2B5EF4-FFF2-40B4-BE49-F238E27FC236}">
                  <a16:creationId xmlns:a16="http://schemas.microsoft.com/office/drawing/2014/main" id="{FA557C6B-ED9D-4A81-BA27-BC8E81BE711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8"/>
                </a:ext>
              </a:extLst>
            </a:blip>
            <a:stretch>
              <a:fillRect/>
            </a:stretch>
          </p:blipFill>
          <p:spPr>
            <a:xfrm>
              <a:off x="3026319" y="1690062"/>
              <a:ext cx="1302734" cy="1240255"/>
            </a:xfrm>
            <a:prstGeom prst="rect">
              <a:avLst/>
            </a:prstGeom>
          </p:spPr>
        </p:pic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2049D350-57A5-4B3C-B747-2D96D499D09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24097" y="2246563"/>
              <a:ext cx="1441036" cy="4074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2000" b="1" i="0" u="none" strike="noStrike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4      </a:t>
              </a:r>
              <a:endParaRPr lang="he-IL" sz="200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134BC0B1-0A88-40FC-8C76-4020A314AF7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46294" y="1993696"/>
              <a:ext cx="642105" cy="3693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rtl="0"/>
              <a:r>
                <a:rPr lang="ru" sz="1800" b="1" i="0" u="none" strike="noStrike" dirty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 </a:t>
              </a:r>
              <a:r>
                <a:rPr lang="ru" sz="1400" b="1" dirty="0" smtClean="0">
                  <a:solidFill>
                    <a:srgbClr val="FFC526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Этап</a:t>
              </a:r>
              <a:endParaRPr lang="he-IL" sz="1600" dirty="0">
                <a:solidFill>
                  <a:srgbClr val="FFC526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8" name="מלבן 17">
            <a:extLst>
              <a:ext uri="{FF2B5EF4-FFF2-40B4-BE49-F238E27FC236}">
                <a16:creationId xmlns:a16="http://schemas.microsoft.com/office/drawing/2014/main" id="{669789BB-0062-409D-8601-5CFF9EB95DE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6978" y="2209697"/>
            <a:ext cx="9956902" cy="2554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rtl="0"/>
            <a:r>
              <a:rPr lang="ru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Создайте напоминание в календаре или в телефоне о том, что нужно позвонить этому человеку через несколько дней:</a:t>
            </a:r>
          </a:p>
          <a:p>
            <a:pPr algn="l" rtl="0"/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"Как дела? Я думал/а о тебе и хотел/а узнать, как ты чувствуешь себя после нашего разговора."</a:t>
            </a:r>
          </a:p>
          <a:p>
            <a:endParaRPr lang="he-IL" sz="2000" dirty="0">
              <a:cs typeface="Calibri" panose="020F0502020204030204" pitchFamily="34" charset="0"/>
            </a:endParaRPr>
          </a:p>
          <a:p>
            <a:pPr algn="l" rtl="0"/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Поинтересуйтесь, получилось ли у нее/него справиться с переживаниями или эмоциями, которыми с вами поделились.</a:t>
            </a:r>
          </a:p>
          <a:p>
            <a:endParaRPr lang="he-IL" sz="2000" dirty="0">
              <a:cs typeface="Calibri" panose="020F0502020204030204" pitchFamily="34" charset="0"/>
            </a:endParaRPr>
          </a:p>
          <a:p>
            <a:pPr algn="l" rtl="0"/>
            <a:r>
              <a:rPr lang="ru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И если этот человек ничего не предпринял, примите это и предложите варианты действий</a:t>
            </a:r>
            <a:r>
              <a:rPr lang="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. </a:t>
            </a:r>
            <a:endParaRPr lang="he-IL" sz="2000" b="1" dirty="0">
              <a:cs typeface="Calibri" panose="020F0502020204030204" pitchFamily="34" charset="0"/>
            </a:endParaRPr>
          </a:p>
          <a:p>
            <a:pPr algn="l" rtl="0"/>
            <a:r>
              <a:rPr lang="ru" sz="2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Иногда нужно, чтобы вас просто слушали.</a:t>
            </a:r>
            <a:endParaRPr lang="he-IL" sz="2000" dirty="0"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834C0-D27A-4A94-88F3-62917E54416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86500" y="499990"/>
            <a:ext cx="4846198" cy="707886"/>
          </a:xfrm>
          <a:prstGeom prst="rect">
            <a:avLst/>
          </a:prstGeom>
          <a:noFill/>
        </p:spPr>
        <p:txBody>
          <a:bodyPr wrap="none" rtlCol="1">
            <a:noAutofit/>
          </a:bodyPr>
          <a:lstStyle/>
          <a:p>
            <a:pPr lvl="0" algn="ctr" rtl="0"/>
            <a:r>
              <a:rPr lang="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Этап 4 - Поддерживайте контакт</a:t>
            </a:r>
            <a:endParaRPr lang="he-IL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822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003ED93-7314-4DFE-B3EF-3966EB3D85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1B916-B93F-4F5B-A9EC-8C1BACB1FC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1838" y="624452"/>
            <a:ext cx="11605846" cy="6032421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36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поддерживать личный контакт ОК?</a:t>
            </a:r>
          </a:p>
          <a:p>
            <a:pPr marL="457200" indent="-4572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Спрашивайте себя, как вы себя чуствуете</a:t>
            </a:r>
          </a:p>
          <a:p>
            <a:pPr marL="457200" indent="-4572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Научитесь распознавать признаки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Узнайте, что вам помогает в сложные моменты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Узнайте, кто может вам вам помочь в сложные моменты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Разговаривайте, разговаривайте и еще разговаривайте: выберите с кем и о чем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Просите о помощи, это не постыдное проявление слабости, а проявление силы</a:t>
            </a:r>
          </a:p>
          <a:p>
            <a:endParaRPr lang="he-IL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003ED93-7314-4DFE-B3EF-3966EB3D85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1B916-B93F-4F5B-A9EC-8C1BACB1FC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667" y="1116821"/>
            <a:ext cx="6984665" cy="1261884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ctr" rtl="0"/>
            <a:r>
              <a:rPr lang="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Призыв к действию</a:t>
            </a:r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orandrach.com/wp-content/uploads/2019/07/WHATSAPP-1-300x300.png">
            <a:extLst>
              <a:ext uri="{FF2B5EF4-FFF2-40B4-BE49-F238E27FC236}">
                <a16:creationId xmlns:a16="http://schemas.microsoft.com/office/drawing/2014/main" id="{96BCB7DA-07FC-4C3A-9600-49B937DA016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0734" y="2378705"/>
            <a:ext cx="1956122" cy="195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069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E52DAD7-EE90-4399-87ED-B613209F071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" y="-1"/>
            <a:ext cx="12192002" cy="6858001"/>
            <a:chOff x="-1" y="-1"/>
            <a:chExt cx="12192002" cy="6858001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21B17F4B-F804-4D60-BEB8-C61359D6609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t="1707" b="6789"/>
            <a:stretch>
              <a:fillRect/>
            </a:stretch>
          </p:blipFill>
          <p:spPr>
            <a:xfrm>
              <a:off x="-1" y="-1"/>
              <a:ext cx="6172201" cy="6858001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20B524E-B3FA-46D5-AD90-D300D3F59E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96001" y="0"/>
              <a:ext cx="6096000" cy="6858000"/>
            </a:xfrm>
            <a:prstGeom prst="rect">
              <a:avLst/>
            </a:prstGeom>
            <a:solidFill>
              <a:srgbClr val="F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2D7C1EDC-A34B-4E79-90D0-A94F4BE2D0C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290702" y="1208915"/>
              <a:ext cx="3706598" cy="2076471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97182ADB-B98D-4876-884C-C5AF5ECA818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69117" y="3755637"/>
              <a:ext cx="4949767" cy="14773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rtl="0"/>
              <a:r>
                <a:rPr lang="ru" sz="30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"За время, необходимое, чтобы выпить чашку кофе, </a:t>
              </a:r>
              <a:br>
                <a:rPr lang="ru" sz="30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30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вы можете провести беседу, </a:t>
              </a:r>
              <a:br>
                <a:rPr lang="ru" sz="30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30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которая изменит жизнь" </a:t>
              </a:r>
              <a:endParaRPr lang="en-US"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4C91AEB0-F2AA-45C2-B414-7FBF511E96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89746" y="6327667"/>
              <a:ext cx="3874779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l" rtl="0"/>
              <a:r>
                <a:rPr lang="ru" sz="1800" b="0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Основатель R U OK?  - Гэвин Ларкин (1968 -2011)</a:t>
              </a: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155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D04840FD-8207-4E5D-89B3-57E043EEDF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10532"/>
            <a:ext cx="12192000" cy="5428211"/>
          </a:xfrm>
          <a:prstGeom prst="rect">
            <a:avLst/>
          </a:prstGeom>
          <a:solidFill>
            <a:srgbClr val="FFC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endParaRPr lang="he-IL">
              <a:cs typeface="Calibri" panose="020F0502020204030204" pitchFamily="34" charset="0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D2B7FDB1-A3EE-48BB-BFAE-F0C269FE2F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8"/>
              </a:ext>
            </a:extLst>
          </a:blip>
          <a:stretch>
            <a:fillRect/>
          </a:stretch>
        </p:blipFill>
        <p:spPr>
          <a:xfrm>
            <a:off x="3076575" y="1309209"/>
            <a:ext cx="5734050" cy="3038475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7505BECD-C712-472B-A1C0-4E7F65E28A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0"/>
              </a:ext>
            </a:extLst>
          </a:blip>
          <a:stretch>
            <a:fillRect/>
          </a:stretch>
        </p:blipFill>
        <p:spPr>
          <a:xfrm>
            <a:off x="412692" y="5580035"/>
            <a:ext cx="1568335" cy="1004715"/>
          </a:xfrm>
          <a:prstGeom prst="rect">
            <a:avLst/>
          </a:prstGeom>
        </p:spPr>
      </p:pic>
      <p:sp>
        <p:nvSpPr>
          <p:cNvPr id="3" name="AutoShape 2" descr="blob:https://web.whatsapp.com/05f30704-c18d-465a-8f7e-97318f819a22">
            <a:extLst>
              <a:ext uri="{FF2B5EF4-FFF2-40B4-BE49-F238E27FC236}">
                <a16:creationId xmlns:a16="http://schemas.microsoft.com/office/drawing/2014/main" id="{E89CFD03-7182-4B94-9763-DBCED3B52A7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53ADFA-C458-401D-90B2-6A345A8211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123903" y="5478827"/>
            <a:ext cx="2311013" cy="12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44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784054C-6535-4E3E-B318-36A63960BF1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30778"/>
            <a:ext cx="12192000" cy="6888778"/>
            <a:chOff x="0" y="-30778"/>
            <a:chExt cx="12192000" cy="6888778"/>
          </a:xfrm>
        </p:grpSpPr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7FA9B5FA-97FB-4D1F-8CB8-3F13913F698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157771" y="-30778"/>
              <a:ext cx="6034229" cy="6858000"/>
            </a:xfrm>
            <a:prstGeom prst="rect">
              <a:avLst/>
            </a:prstGeom>
            <a:solidFill>
              <a:srgbClr val="F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6280220" y="2521059"/>
              <a:ext cx="5890449" cy="1754326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pPr algn="ctr" rtl="0"/>
              <a:r>
                <a:rPr lang="ru" sz="3600" b="1" i="0" u="none" strike="noStrike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Для тех, кто в последнее время спрашивал других, все ли с ними в порядке, наступил момент поменяться местами</a:t>
              </a:r>
            </a:p>
          </p:txBody>
        </p:sp>
        <p:pic>
          <p:nvPicPr>
            <p:cNvPr id="2050" name="Picture 2" descr="person in white shoes standing on gray concrete road">
              <a:extLst>
                <a:ext uri="{FF2B5EF4-FFF2-40B4-BE49-F238E27FC236}">
                  <a16:creationId xmlns:a16="http://schemas.microsoft.com/office/drawing/2014/main" id="{78B238B7-B731-403D-9CD4-FD6EF574F38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6"/>
            <a:stretch>
              <a:fillRect/>
            </a:stretch>
          </p:blipFill>
          <p:spPr bwMode="auto">
            <a:xfrm>
              <a:off x="0" y="0"/>
              <a:ext cx="615777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16492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B2785E9-B29C-47D6-B86E-3F32D350CFC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122" name="Picture 2" descr="R U OK? A more important question than ever in 2021 - Dynamic Business">
              <a:extLst>
                <a:ext uri="{FF2B5EF4-FFF2-40B4-BE49-F238E27FC236}">
                  <a16:creationId xmlns:a16="http://schemas.microsoft.com/office/drawing/2014/main" id="{68386B49-09AA-422A-8EB4-FD0FB521C61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0"/>
            <a:stretch>
              <a:fillRect/>
            </a:stretch>
          </p:blipFill>
          <p:spPr bwMode="auto">
            <a:xfrm>
              <a:off x="0" y="0"/>
              <a:ext cx="805270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15582F6F-427D-4C2A-93EA-249AA3CFF9A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96001" y="0"/>
              <a:ext cx="6096000" cy="6858000"/>
            </a:xfrm>
            <a:prstGeom prst="rect">
              <a:avLst/>
            </a:prstGeom>
            <a:solidFill>
              <a:srgbClr val="F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5"/>
              </p:custDataLst>
            </p:nvPr>
          </p:nvSpPr>
          <p:spPr>
            <a:xfrm>
              <a:off x="6888585" y="3612091"/>
              <a:ext cx="4418197" cy="1923604"/>
            </a:xfrm>
            <a:prstGeom prst="rect">
              <a:avLst/>
            </a:prstGeom>
            <a:noFill/>
          </p:spPr>
          <p:txBody>
            <a:bodyPr wrap="none" rtlCol="1">
              <a:noAutofit/>
            </a:bodyPr>
            <a:lstStyle/>
            <a:p>
              <a:pPr algn="ctr" rtl="0"/>
              <a:r>
                <a:rPr lang="ru" sz="2400" b="1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Пришло время познакомиться с R U OK?</a:t>
              </a:r>
            </a:p>
            <a:p>
              <a:pPr algn="ctr" rtl="0"/>
              <a: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Инициатива, основанная в Австралии, </a:t>
              </a:r>
              <a:b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в рамках которой ведется дискурс </a:t>
              </a:r>
              <a:b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2400" b="1" i="0" u="none" strike="noStrike" spc="600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 психическом здоровье</a:t>
              </a:r>
              <a: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/>
              </a:r>
              <a:br>
                <a:rPr lang="ru" sz="24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23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и возможности влияния для </a:t>
              </a:r>
              <a:endParaRPr lang="ru" sz="2300" b="0" i="0" u="none" strike="noStrike" dirty="0" smtClean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endParaRPr>
            </a:p>
            <a:p>
              <a:pPr algn="ctr" rtl="0"/>
              <a:r>
                <a:rPr lang="ru" sz="2300" b="0" i="0" u="none" strike="noStrike" dirty="0" smtClean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каждого </a:t>
              </a:r>
              <a:r>
                <a:rPr lang="ru" sz="23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члена сообщества</a:t>
              </a:r>
            </a:p>
          </p:txBody>
        </p:sp>
      </p:grpSp>
      <p:pic>
        <p:nvPicPr>
          <p:cNvPr id="7" name="גרפיקה 9">
            <a:extLst>
              <a:ext uri="{FF2B5EF4-FFF2-40B4-BE49-F238E27FC236}">
                <a16:creationId xmlns:a16="http://schemas.microsoft.com/office/drawing/2014/main" id="{54234252-4FBB-44C0-A828-B0FD70F92E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9"/>
              </a:ext>
            </a:extLst>
          </a:blip>
          <a:stretch>
            <a:fillRect/>
          </a:stretch>
        </p:blipFill>
        <p:spPr>
          <a:xfrm>
            <a:off x="7412019" y="1459441"/>
            <a:ext cx="3371330" cy="17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08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E52DAD7-EE90-4399-87ED-B613209F071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" y="-1"/>
            <a:ext cx="12192002" cy="6858001"/>
            <a:chOff x="-1" y="-1"/>
            <a:chExt cx="12192002" cy="6858001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21B17F4B-F804-4D60-BEB8-C61359D6609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 t="1707" b="6789"/>
            <a:stretch>
              <a:fillRect/>
            </a:stretch>
          </p:blipFill>
          <p:spPr>
            <a:xfrm>
              <a:off x="-1" y="-1"/>
              <a:ext cx="6172201" cy="6858001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20B524E-B3FA-46D5-AD90-D300D3F59E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96001" y="0"/>
              <a:ext cx="6096000" cy="6858000"/>
            </a:xfrm>
            <a:prstGeom prst="rect">
              <a:avLst/>
            </a:prstGeom>
            <a:solidFill>
              <a:srgbClr val="F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2D7C1EDC-A34B-4E79-90D0-A94F4BE2D0C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290702" y="1208915"/>
              <a:ext cx="3706598" cy="2076471"/>
            </a:xfrm>
            <a:prstGeom prst="rect">
              <a:avLst/>
            </a:prstGeom>
          </p:spPr>
        </p:pic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4C91AEB0-F2AA-45C2-B414-7FBF511E96F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83060" y="3766488"/>
              <a:ext cx="4014240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l" rtl="0"/>
              <a:r>
                <a:rPr lang="ru" sz="1800" b="1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Основатель R U OK?  - Гэвин Ларкин (1968 -2011)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0391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A67A5B9-2F32-42EE-BFDD-F83DA13ED66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9009" y="1951491"/>
            <a:ext cx="259398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24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Calibri"/>
              </a:rPr>
              <a:t>Так как же это сделать?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95C1CAF4-257B-49D7-BBB7-FD07A132AE0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7"/>
              </a:ext>
            </a:extLst>
          </a:blip>
          <a:stretch>
            <a:fillRect/>
          </a:stretch>
        </p:blipFill>
        <p:spPr>
          <a:xfrm>
            <a:off x="4796152" y="487395"/>
            <a:ext cx="2599694" cy="137464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E1F4FB5-E804-44D3-A16A-410C4B60B1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9" y="2961398"/>
            <a:ext cx="10647262" cy="34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59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D6D0F92-82CE-4FB9-8847-06CCFA5A41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A6BE490-7391-46F2-8697-ABD7F95564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30715" y="950860"/>
            <a:ext cx="8986283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45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B875D74-8EA8-41C3-A4AB-5AF733CA68D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AEC00390-68C7-4B5F-83E3-94646699594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rgbClr val="FEC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>
                <a:cs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5"/>
              </p:custDataLst>
            </p:nvPr>
          </p:nvSpPr>
          <p:spPr>
            <a:xfrm>
              <a:off x="6857675" y="2708163"/>
              <a:ext cx="5044655" cy="2092881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pPr algn="ctr" rtl="0"/>
              <a:r>
                <a:rPr lang="ru" sz="18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</a:rPr>
                <a:t> </a:t>
              </a:r>
              <a:br>
                <a:rPr lang="ru" sz="18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</a:rPr>
              </a:br>
              <a:r>
                <a:rPr lang="ru" sz="2400" b="1" i="0" u="none" strike="noStrike" spc="600" dirty="0"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Цель </a:t>
              </a:r>
              <a:r>
                <a:rPr lang="ru" sz="2400" b="1" i="0" u="none" strike="noStrike" spc="600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-</a:t>
              </a:r>
              <a:r>
                <a:rPr lang="ru" sz="2400" b="1" i="0" u="none" strike="noStrike" spc="600" dirty="0"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 поощрять искренний интерес к друзьям и ко всем сферам жизни</a:t>
              </a:r>
              <a:r>
                <a:rPr lang="ru" sz="3200" b="0" i="0" u="none" strike="noStrike" spc="600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/>
              </a:r>
              <a:br>
                <a:rPr lang="ru" sz="3200" b="0" i="0" u="none" strike="noStrike" spc="600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20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/>
              </a:r>
              <a:br>
                <a:rPr lang="ru" sz="20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</a:br>
              <a:r>
                <a:rPr lang="ru" sz="2000" b="0" i="0" u="none" strike="noStrike" dirty="0"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с целью выявления проблем с эмоциональным состоянием, их обсуждения и оказания поддержки.</a:t>
              </a:r>
              <a:endParaRPr lang="he-I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0003A7D5-603A-41A7-8BE0-D9CE3CC9BB8E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0" y="-1"/>
              <a:ext cx="6127321" cy="6858001"/>
              <a:chOff x="0" y="-1"/>
              <a:chExt cx="6127321" cy="6858001"/>
            </a:xfrm>
          </p:grpSpPr>
          <p:pic>
            <p:nvPicPr>
              <p:cNvPr id="5" name="Picture 4" descr="woman covering face with assorted ballons">
                <a:extLst>
                  <a:ext uri="{FF2B5EF4-FFF2-40B4-BE49-F238E27FC236}">
                    <a16:creationId xmlns:a16="http://schemas.microsoft.com/office/drawing/2014/main" id="{56BCCD14-D84A-436D-8B86-5557161FADB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57300" y="-1"/>
                <a:ext cx="4870021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woman covering face with assorted ballons">
                <a:extLst>
                  <a:ext uri="{FF2B5EF4-FFF2-40B4-BE49-F238E27FC236}">
                    <a16:creationId xmlns:a16="http://schemas.microsoft.com/office/drawing/2014/main" id="{3AFF873D-7BBA-4FBA-BD74-992241A91FF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-1"/>
                <a:ext cx="5024012" cy="6858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4234252-4FBB-44C0-A828-B0FD70F92E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3"/>
              </a:ext>
            </a:extLst>
          </a:blip>
          <a:stretch>
            <a:fillRect/>
          </a:stretch>
        </p:blipFill>
        <p:spPr>
          <a:xfrm>
            <a:off x="7384621" y="1186381"/>
            <a:ext cx="3371330" cy="178646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96EE7310-60F2-47B2-8FFA-8354D2987E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96DAC541-7B7A-43D3-8B79-37D633B846F1}">
                <asvg:svgBlip xmlns=""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r:embed="rId15"/>
              </a:ext>
            </a:extLst>
          </a:blip>
          <a:stretch>
            <a:fillRect/>
          </a:stretch>
        </p:blipFill>
        <p:spPr>
          <a:xfrm>
            <a:off x="8375493" y="5681013"/>
            <a:ext cx="1568335" cy="10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66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8b02d3-b5f4-4d21-b488-2f1ae00834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EF0099805170640A5C1BADE2C4C2ECA" ma:contentTypeVersion="15" ma:contentTypeDescription="צור מסמך חדש." ma:contentTypeScope="" ma:versionID="849f3da88708b3bed9709ec1b7cbb1f5">
  <xsd:schema xmlns:xsd="http://www.w3.org/2001/XMLSchema" xmlns:xs="http://www.w3.org/2001/XMLSchema" xmlns:p="http://schemas.microsoft.com/office/2006/metadata/properties" xmlns:ns3="7b8b02d3-b5f4-4d21-b488-2f1ae00834f3" xmlns:ns4="101c18a6-871b-43d6-b7b2-6c313957d2ad" targetNamespace="http://schemas.microsoft.com/office/2006/metadata/properties" ma:root="true" ma:fieldsID="3af56ffb9b126f6c29bd3a8a2f737567" ns3:_="" ns4:_="">
    <xsd:import namespace="7b8b02d3-b5f4-4d21-b488-2f1ae00834f3"/>
    <xsd:import namespace="101c18a6-871b-43d6-b7b2-6c313957d2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b02d3-b5f4-4d21-b488-2f1ae00834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c18a6-871b-43d6-b7b2-6c313957d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21D7E2-C960-47C5-950A-E979DC3FAF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63C2C-930F-476B-9925-AC2A6D226F0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01c18a6-871b-43d6-b7b2-6c313957d2ad"/>
    <ds:schemaRef ds:uri="http://schemas.microsoft.com/office/2006/metadata/properties"/>
    <ds:schemaRef ds:uri="7b8b02d3-b5f4-4d21-b488-2f1ae00834f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725BF4-0A1A-458C-B936-89DEC68BB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b02d3-b5f4-4d21-b488-2f1ae00834f3"/>
    <ds:schemaRef ds:uri="101c18a6-871b-43d6-b7b2-6c313957d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60400</TotalTime>
  <Words>1111</Words>
  <Application>Microsoft Office PowerPoint</Application>
  <PresentationFormat>Широкоэкранный</PresentationFormat>
  <Paragraphs>186</Paragraphs>
  <Slides>26</Slides>
  <Notes>19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ערכת נושא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Hanan Cohen</dc:creator>
  <cp:lastModifiedBy>Пользователь Windows</cp:lastModifiedBy>
  <cp:revision>331</cp:revision>
  <dcterms:created xsi:type="dcterms:W3CDTF">2022-01-03T14:24:02Z</dcterms:created>
  <dcterms:modified xsi:type="dcterms:W3CDTF">2023-07-24T21:05:09Z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0x0101002EF0099805170640A5C1BADE2C4C2ECA</vt:lpwstr>
  </property>
</Properties>
</file>