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hartEx1.xml" ContentType="application/vnd.ms-office.chartex+xml"/>
  <Override PartName="/ppt/charts/chartEx2.xml" ContentType="application/vnd.ms-office.chartex+xml"/>
  <Override PartName="/ppt/comments/modernComment_29D_54225A09.xml" ContentType="application/vnd.ms-powerpoint.comments+xml"/>
  <Override PartName="/ppt/revisionInfo.xml" ContentType="application/vnd.ms-powerpoint.revisioninfo+xml"/>
  <Override PartName="/ppt/authors.xml" ContentType="application/vnd.ms-powerpoint.authors+xml"/>
  <Override PartName="/ppt/charts/colors7.xml" ContentType="application/vnd.ms-office.chartcolorstyle+xml"/>
  <Override PartName="/ppt/charts/style7.xml" ContentType="application/vnd.ms-office.chartstyle+xml"/>
  <Override PartName="/ppt/charts/colors10.xml" ContentType="application/vnd.ms-office.chartcolorstyle+xml"/>
  <Override PartName="/ppt/charts/style10.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10"/>
  </p:notesMasterIdLst>
  <p:handoutMasterIdLst>
    <p:handoutMasterId r:id="rId11"/>
  </p:handoutMasterIdLst>
  <p:sldIdLst>
    <p:sldId id="689" r:id="rId5"/>
    <p:sldId id="696" r:id="rId6"/>
    <p:sldId id="697" r:id="rId7"/>
    <p:sldId id="666" r:id="rId8"/>
    <p:sldId id="669" r:id="rId9"/>
  </p:sldIdLst>
  <p:sldSz cx="12192000" cy="6858000"/>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56BD10-31C2-CFB1-94FF-49D85B1B7346}" name="Gilia Bar Levi" initials="GL" userId="S::giliab@cet.ac.il::893e128a-628d-4dd8-97ca-fd24d4e79d83" providerId="AD"/>
  <p188:author id="{8060CC16-C721-AECF-4C5B-3CD2860388E3}" name="Alona Tsirulnikov" initials="AT" userId="S::alonat@cet.ac.il::4bbafd77-0cd3-4d60-af1e-94ad4b8daf43" providerId="AD"/>
  <p188:author id="{37F24826-5D4E-90A4-25D9-76E75AC312E4}" name="Tasneem Masri" initials="TM" userId="S::tasneemm@cet.ac.il::c9f7b723-5d18-4e7f-880f-1f101a54cd58" providerId="AD"/>
  <p188:author id="{36842C5C-BA08-2A89-EC40-CFC767239AC4}" name="Gilia Bar Levi" initials="GBL" userId="S::GiliaB@cet.ac.il::893e128a-628d-4dd8-97ca-fd24d4e79d83" providerId="AD"/>
  <p188:author id="{C7478666-D675-9E5A-B2EC-BE0D8B3F5CB9}" name="Anat Rayner" initials="AR" userId="S-1-5-21-606772748-477572614-688488514-7331" providerId="AD"/>
  <p188:author id="{27331468-5D23-A116-CF9D-FAB131D94B4A}" name="Gilia Bar Levi" initials="GBL" userId="Gilia Bar Levi" providerId="None"/>
  <p188:author id="{EF76F96B-C297-2733-30BB-4D158565E27E}" name="Sharon Brand Martin" initials="SBM" userId="S::SharonB@cet.ac.il::a0fb36f2-726f-461a-8261-94a57a32e8c3" providerId="AD"/>
  <p188:author id="{C14B6895-27AD-58B3-B4A0-4CE36647677E}" name="Tasneem Masri" initials="TM" userId="S::TasneemM@cet.ac.il::c9f7b723-5d18-4e7f-880f-1f101a54cd58" providerId="AD"/>
  <p188:author id="{DD10229C-F1ED-F3C4-D39A-2FF1926A8C6A}" name="Tal Mishaan Spiegel" initials="TMS" userId="S::talm@cet.ac.il::3b49d4d9-3b89-4d06-aedf-35a2972b16e6" providerId="AD"/>
  <p188:author id="{FB3328A0-F013-F3B3-C99A-9FFA353D1EA3}" name="Tal Mishaan Spiegel" initials="TMS" userId="S::TalM@cet.ac.il::3b49d4d9-3b89-4d06-aedf-35a2972b16e6"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himrit Slonim Franco" initials="SSF" lastIdx="2" clrIdx="0">
    <p:extLst>
      <p:ext uri="{19B8F6BF-5375-455C-9EA6-DF929625EA0E}">
        <p15:presenceInfo xmlns:p15="http://schemas.microsoft.com/office/powerpoint/2012/main" userId="S-1-5-21-606772748-477572614-688488514-18817" providerId="AD"/>
      </p:ext>
    </p:extLst>
  </p:cmAuthor>
  <p:cmAuthor id="2" name="Shimrit Slonim Franco" initials="SF" lastIdx="1" clrIdx="1">
    <p:extLst>
      <p:ext uri="{19B8F6BF-5375-455C-9EA6-DF929625EA0E}">
        <p15:presenceInfo xmlns:p15="http://schemas.microsoft.com/office/powerpoint/2012/main" userId="S::shimrits@cet.ac.il::9e9607ab-c139-44fc-b39b-884e37ca43d9" providerId="AD"/>
      </p:ext>
    </p:extLst>
  </p:cmAuthor>
  <p:cmAuthor id="3" name="Alona Tsirulnikov" initials="AT" lastIdx="2" clrIdx="2">
    <p:extLst>
      <p:ext uri="{19B8F6BF-5375-455C-9EA6-DF929625EA0E}">
        <p15:presenceInfo xmlns:p15="http://schemas.microsoft.com/office/powerpoint/2012/main" userId="S::alonat@cet.ac.il::4bbafd77-0cd3-4d60-af1e-94ad4b8daf43" providerId="AD"/>
      </p:ext>
    </p:extLst>
  </p:cmAuthor>
  <p:cmAuthor id="4" name="Gilia Bar Levi" initials="GBL" lastIdx="41" clrIdx="3">
    <p:extLst>
      <p:ext uri="{19B8F6BF-5375-455C-9EA6-DF929625EA0E}">
        <p15:presenceInfo xmlns:p15="http://schemas.microsoft.com/office/powerpoint/2012/main" userId="Gilia Bar Levi" providerId="None"/>
      </p:ext>
    </p:extLst>
  </p:cmAuthor>
  <p:cmAuthor id="5" name="Anat Rayner" initials="AR" lastIdx="28" clrIdx="4">
    <p:extLst>
      <p:ext uri="{19B8F6BF-5375-455C-9EA6-DF929625EA0E}">
        <p15:presenceInfo xmlns:p15="http://schemas.microsoft.com/office/powerpoint/2012/main" userId="S-1-5-21-606772748-477572614-688488514-73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E59F"/>
    <a:srgbClr val="36636F"/>
    <a:srgbClr val="61A1B3"/>
    <a:srgbClr val="FFDC72"/>
    <a:srgbClr val="4A78A6"/>
    <a:srgbClr val="FFEEB7"/>
    <a:srgbClr val="417887"/>
    <a:srgbClr val="8E6C00"/>
    <a:srgbClr val="DEA900"/>
    <a:srgbClr val="FFC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438087-621C-4A53-89C7-5E4BCCA20B19}" v="1" dt="2023-07-02T14:48:15.125"/>
    <p1510:client id="{E5C0735C-9683-490F-9DD2-456CF2BFC753}" v="190" dt="2023-07-03T11:35:26.9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755" autoAdjust="0"/>
    <p:restoredTop sz="94809" autoAdjust="0"/>
  </p:normalViewPr>
  <p:slideViewPr>
    <p:cSldViewPr snapToGrid="0">
      <p:cViewPr>
        <p:scale>
          <a:sx n="130" d="100"/>
          <a:sy n="130" d="100"/>
        </p:scale>
        <p:origin x="468"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3"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HPS\Users\TasneemM\&#1514;&#1497;&#1511;&#1497;&#1497;&#1492;%20&#1488;&#1497;&#1513;&#1497;&#1514;%20&#1514;&#1505;&#1504;&#1497;&#1497;&#1501;\&#1488;&#1493;&#1512;&#1489;&#1503;%202020\&#1497;&#1508;&#1493;\&#1490;&#1512;&#1508;&#1497;&#1501;%20&#1493;&#1496;&#1489;&#1500;&#1488;&#1493;&#1514;%20&#1500;&#1491;&#1493;&#1495;%20&#1497;&#1508;&#1493;.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oleObject" Target="https://cet365.sharepoint.com/sites/portal/evaluation/nihul/urban%2095/&#1506;&#1489;&#1493;&#1491;&#1514;%20&#1513;&#1491;&#1492;/&#1492;&#1514;&#1506;&#1512;&#1489;&#1493;&#1514;%20&#1511;&#1497;&#1491;&#1493;&#1501;%20&#1511;&#1512;&#1497;&#1488;&#1492;%20&#1489;&#1497;&#1508;&#1493;/&#1490;&#1512;&#1508;&#1497;&#1501;%20&#1493;&#1496;&#1489;&#1500;&#1488;&#1493;&#1514;%20&#1500;&#1491;&#1493;&#1495;%20&#1497;&#1508;&#149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Sheet3!$AG$9</c:f>
              <c:strCache>
                <c:ptCount val="1"/>
                <c:pt idx="0">
                  <c:v>מעקב
N=30</c:v>
                </c:pt>
              </c:strCache>
            </c:strRef>
          </c:tx>
          <c:spPr>
            <a:solidFill>
              <a:srgbClr val="B4DE8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Sheet3!$AF$10:$AF$14</c:f>
              <c:strCache>
                <c:ptCount val="5"/>
                <c:pt idx="0">
                  <c:v>אין ספר תואם גיל בבית</c:v>
                </c:pt>
                <c:pt idx="1">
                  <c:v>ספר אחד</c:v>
                </c:pt>
                <c:pt idx="2">
                  <c:v> 2-3 ספרים</c:v>
                </c:pt>
                <c:pt idx="3">
                  <c:v> 4-5 ספרים</c:v>
                </c:pt>
                <c:pt idx="4">
                  <c:v> 6 ספרים או יותר</c:v>
                </c:pt>
              </c:strCache>
            </c:strRef>
          </c:cat>
          <c:val>
            <c:numRef>
              <c:f>Sheet3!$AG$10:$AG$14</c:f>
              <c:numCache>
                <c:formatCode>###0%</c:formatCode>
                <c:ptCount val="5"/>
                <c:pt idx="0">
                  <c:v>3.3333333333333333E-2</c:v>
                </c:pt>
                <c:pt idx="1">
                  <c:v>3.3333333333333333E-2</c:v>
                </c:pt>
                <c:pt idx="2">
                  <c:v>0.23333333333333331</c:v>
                </c:pt>
                <c:pt idx="3">
                  <c:v>0.3</c:v>
                </c:pt>
                <c:pt idx="4">
                  <c:v>0.4</c:v>
                </c:pt>
              </c:numCache>
            </c:numRef>
          </c:val>
          <c:extLst xmlns:c16r2="http://schemas.microsoft.com/office/drawing/2015/06/chart">
            <c:ext xmlns:c16="http://schemas.microsoft.com/office/drawing/2014/chart" uri="{C3380CC4-5D6E-409C-BE32-E72D297353CC}">
              <c16:uniqueId val="{00000000-F974-4FB4-97ED-C596D46AC7A9}"/>
            </c:ext>
          </c:extLst>
        </c:ser>
        <c:dLbls>
          <c:showLegendKey val="0"/>
          <c:showVal val="0"/>
          <c:showCatName val="0"/>
          <c:showSerName val="0"/>
          <c:showPercent val="0"/>
          <c:showBubbleSize val="0"/>
        </c:dLbls>
        <c:gapWidth val="30"/>
        <c:axId val="-1571596240"/>
        <c:axId val="-1571597328"/>
      </c:barChart>
      <c:catAx>
        <c:axId val="-1571596240"/>
        <c:scaling>
          <c:orientation val="minMax"/>
        </c:scaling>
        <c:delete val="1"/>
        <c:axPos val="l"/>
        <c:numFmt formatCode="General" sourceLinked="1"/>
        <c:majorTickMark val="none"/>
        <c:minorTickMark val="none"/>
        <c:tickLblPos val="nextTo"/>
        <c:crossAx val="-1571597328"/>
        <c:crosses val="autoZero"/>
        <c:auto val="1"/>
        <c:lblAlgn val="ctr"/>
        <c:lblOffset val="100"/>
        <c:noMultiLvlLbl val="0"/>
      </c:catAx>
      <c:valAx>
        <c:axId val="-1571597328"/>
        <c:scaling>
          <c:orientation val="minMax"/>
        </c:scaling>
        <c:delete val="1"/>
        <c:axPos val="b"/>
        <c:numFmt formatCode="###0%" sourceLinked="1"/>
        <c:majorTickMark val="none"/>
        <c:minorTickMark val="none"/>
        <c:tickLblPos val="nextTo"/>
        <c:crossAx val="-157159624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Sheet3!$AE$1</c:f>
              <c:strCache>
                <c:ptCount val="1"/>
                <c:pt idx="0">
                  <c:v>פתיחה
N=38</c:v>
                </c:pt>
              </c:strCache>
            </c:strRef>
          </c:tx>
          <c:spPr>
            <a:solidFill>
              <a:srgbClr val="F4B1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Sheet3!$AD$2:$AD$6</c:f>
              <c:strCache>
                <c:ptCount val="5"/>
                <c:pt idx="0">
                  <c:v>אין ספר תואם גיל בבית</c:v>
                </c:pt>
                <c:pt idx="1">
                  <c:v>ספר אחד</c:v>
                </c:pt>
                <c:pt idx="2">
                  <c:v> 2-3 ספרים</c:v>
                </c:pt>
                <c:pt idx="3">
                  <c:v> 4-5 ספרים</c:v>
                </c:pt>
                <c:pt idx="4">
                  <c:v> 6 ספרים או יותר</c:v>
                </c:pt>
              </c:strCache>
            </c:strRef>
          </c:cat>
          <c:val>
            <c:numRef>
              <c:f>Sheet3!$AE$2:$AE$6</c:f>
              <c:numCache>
                <c:formatCode>###0%</c:formatCode>
                <c:ptCount val="5"/>
                <c:pt idx="0">
                  <c:v>0.23684210526315788</c:v>
                </c:pt>
                <c:pt idx="1">
                  <c:v>0.13157894736842105</c:v>
                </c:pt>
                <c:pt idx="2">
                  <c:v>0.10526315789473684</c:v>
                </c:pt>
                <c:pt idx="3">
                  <c:v>0.10526315789473684</c:v>
                </c:pt>
                <c:pt idx="4">
                  <c:v>0.42105263157894735</c:v>
                </c:pt>
              </c:numCache>
            </c:numRef>
          </c:val>
          <c:extLst xmlns:c16r2="http://schemas.microsoft.com/office/drawing/2015/06/chart">
            <c:ext xmlns:c16="http://schemas.microsoft.com/office/drawing/2014/chart" uri="{C3380CC4-5D6E-409C-BE32-E72D297353CC}">
              <c16:uniqueId val="{00000000-8C86-46F8-B3D5-1FC620A289B9}"/>
            </c:ext>
          </c:extLst>
        </c:ser>
        <c:dLbls>
          <c:dLblPos val="outEnd"/>
          <c:showLegendKey val="0"/>
          <c:showVal val="1"/>
          <c:showCatName val="0"/>
          <c:showSerName val="0"/>
          <c:showPercent val="0"/>
          <c:showBubbleSize val="0"/>
        </c:dLbls>
        <c:gapWidth val="30"/>
        <c:axId val="-1571587536"/>
        <c:axId val="-1571586992"/>
      </c:barChart>
      <c:catAx>
        <c:axId val="-1571587536"/>
        <c:scaling>
          <c:orientation val="minMax"/>
        </c:scaling>
        <c:delete val="1"/>
        <c:axPos val="r"/>
        <c:numFmt formatCode="General" sourceLinked="1"/>
        <c:majorTickMark val="none"/>
        <c:minorTickMark val="none"/>
        <c:tickLblPos val="nextTo"/>
        <c:crossAx val="-1571586992"/>
        <c:crosses val="autoZero"/>
        <c:auto val="1"/>
        <c:lblAlgn val="ctr"/>
        <c:lblOffset val="100"/>
        <c:noMultiLvlLbl val="0"/>
      </c:catAx>
      <c:valAx>
        <c:axId val="-1571586992"/>
        <c:scaling>
          <c:orientation val="maxMin"/>
        </c:scaling>
        <c:delete val="1"/>
        <c:axPos val="b"/>
        <c:numFmt formatCode="###0%" sourceLinked="1"/>
        <c:majorTickMark val="none"/>
        <c:minorTickMark val="none"/>
        <c:tickLblPos val="nextTo"/>
        <c:crossAx val="-15715875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691022242710613E-2"/>
          <c:y val="6.6757843449273116E-2"/>
          <c:w val="0.87119972340670737"/>
          <c:h val="0.8664843131014538"/>
        </c:manualLayout>
      </c:layout>
      <c:barChart>
        <c:barDir val="bar"/>
        <c:grouping val="clustered"/>
        <c:varyColors val="0"/>
        <c:ser>
          <c:idx val="0"/>
          <c:order val="0"/>
          <c:tx>
            <c:strRef>
              <c:f>Sheet3!$AK$1</c:f>
              <c:strCache>
                <c:ptCount val="1"/>
                <c:pt idx="0">
                  <c:v>פתיחה
N=38</c:v>
                </c:pt>
              </c:strCache>
            </c:strRef>
          </c:tx>
          <c:spPr>
            <a:solidFill>
              <a:srgbClr val="F4B1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Sheet3!$AJ$2:$AJ$6</c:f>
              <c:strCache>
                <c:ptCount val="5"/>
                <c:pt idx="0">
                  <c:v>לא הקראתי</c:v>
                </c:pt>
                <c:pt idx="1">
                  <c:v>פעם אחת</c:v>
                </c:pt>
                <c:pt idx="2">
                  <c:v>פעמיים</c:v>
                </c:pt>
                <c:pt idx="3">
                  <c:v>שלוש פעמים</c:v>
                </c:pt>
                <c:pt idx="4">
                  <c:v>יותר משלוש פעמים</c:v>
                </c:pt>
              </c:strCache>
            </c:strRef>
          </c:cat>
          <c:val>
            <c:numRef>
              <c:f>Sheet3!$AK$2:$AK$6</c:f>
              <c:numCache>
                <c:formatCode>###0%</c:formatCode>
                <c:ptCount val="5"/>
                <c:pt idx="0">
                  <c:v>0.28947368421052633</c:v>
                </c:pt>
                <c:pt idx="1">
                  <c:v>0.26315789473684209</c:v>
                </c:pt>
                <c:pt idx="2">
                  <c:v>0.18421052631578946</c:v>
                </c:pt>
                <c:pt idx="3">
                  <c:v>0.13157894736842105</c:v>
                </c:pt>
                <c:pt idx="4">
                  <c:v>0.13157894736842105</c:v>
                </c:pt>
              </c:numCache>
            </c:numRef>
          </c:val>
          <c:extLst xmlns:c16r2="http://schemas.microsoft.com/office/drawing/2015/06/chart">
            <c:ext xmlns:c16="http://schemas.microsoft.com/office/drawing/2014/chart" uri="{C3380CC4-5D6E-409C-BE32-E72D297353CC}">
              <c16:uniqueId val="{00000000-4CD1-4CD9-BCBA-E62FDC75C02A}"/>
            </c:ext>
          </c:extLst>
        </c:ser>
        <c:dLbls>
          <c:dLblPos val="outEnd"/>
          <c:showLegendKey val="0"/>
          <c:showVal val="1"/>
          <c:showCatName val="0"/>
          <c:showSerName val="0"/>
          <c:showPercent val="0"/>
          <c:showBubbleSize val="0"/>
        </c:dLbls>
        <c:gapWidth val="30"/>
        <c:axId val="-1571585360"/>
        <c:axId val="-1571586448"/>
      </c:barChart>
      <c:catAx>
        <c:axId val="-1571585360"/>
        <c:scaling>
          <c:orientation val="minMax"/>
        </c:scaling>
        <c:delete val="1"/>
        <c:axPos val="r"/>
        <c:numFmt formatCode="General" sourceLinked="1"/>
        <c:majorTickMark val="out"/>
        <c:minorTickMark val="none"/>
        <c:tickLblPos val="nextTo"/>
        <c:crossAx val="-1571586448"/>
        <c:crosses val="autoZero"/>
        <c:auto val="1"/>
        <c:lblAlgn val="ctr"/>
        <c:lblOffset val="100"/>
        <c:noMultiLvlLbl val="0"/>
      </c:catAx>
      <c:valAx>
        <c:axId val="-1571586448"/>
        <c:scaling>
          <c:orientation val="maxMin"/>
        </c:scaling>
        <c:delete val="1"/>
        <c:axPos val="b"/>
        <c:numFmt formatCode="###0%" sourceLinked="1"/>
        <c:majorTickMark val="out"/>
        <c:minorTickMark val="none"/>
        <c:tickLblPos val="nextTo"/>
        <c:crossAx val="-15715853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4001382966463E-2"/>
          <c:y val="7.8895670868860679E-2"/>
          <c:w val="0.87119972340670737"/>
          <c:h val="0.86648424929885115"/>
        </c:manualLayout>
      </c:layout>
      <c:barChart>
        <c:barDir val="bar"/>
        <c:grouping val="clustered"/>
        <c:varyColors val="0"/>
        <c:ser>
          <c:idx val="0"/>
          <c:order val="0"/>
          <c:tx>
            <c:strRef>
              <c:f>Sheet3!$AM$9</c:f>
              <c:strCache>
                <c:ptCount val="1"/>
                <c:pt idx="0">
                  <c:v>מעקב
N=30</c:v>
                </c:pt>
              </c:strCache>
            </c:strRef>
          </c:tx>
          <c:spPr>
            <a:solidFill>
              <a:srgbClr val="B4DE8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Sheet3!$AL$10:$AL$14</c:f>
              <c:strCache>
                <c:ptCount val="5"/>
                <c:pt idx="0">
                  <c:v>לא הקראתי</c:v>
                </c:pt>
                <c:pt idx="1">
                  <c:v>פעם אחת</c:v>
                </c:pt>
                <c:pt idx="2">
                  <c:v>פעמיים</c:v>
                </c:pt>
                <c:pt idx="3">
                  <c:v>שלוש פעמים</c:v>
                </c:pt>
                <c:pt idx="4">
                  <c:v>יותר משלוש פעמים</c:v>
                </c:pt>
              </c:strCache>
            </c:strRef>
          </c:cat>
          <c:val>
            <c:numRef>
              <c:f>Sheet3!$AM$10:$AM$14</c:f>
              <c:numCache>
                <c:formatCode>###0%</c:formatCode>
                <c:ptCount val="5"/>
                <c:pt idx="0">
                  <c:v>0.1</c:v>
                </c:pt>
                <c:pt idx="1">
                  <c:v>0.3</c:v>
                </c:pt>
                <c:pt idx="2">
                  <c:v>0.3</c:v>
                </c:pt>
                <c:pt idx="3">
                  <c:v>0.13333333333333333</c:v>
                </c:pt>
                <c:pt idx="4">
                  <c:v>0.16666666666666663</c:v>
                </c:pt>
              </c:numCache>
            </c:numRef>
          </c:val>
          <c:extLst xmlns:c16r2="http://schemas.microsoft.com/office/drawing/2015/06/chart">
            <c:ext xmlns:c16="http://schemas.microsoft.com/office/drawing/2014/chart" uri="{C3380CC4-5D6E-409C-BE32-E72D297353CC}">
              <c16:uniqueId val="{00000000-AFFA-4C07-9DDC-F3E240C72F30}"/>
            </c:ext>
          </c:extLst>
        </c:ser>
        <c:dLbls>
          <c:dLblPos val="outEnd"/>
          <c:showLegendKey val="0"/>
          <c:showVal val="1"/>
          <c:showCatName val="0"/>
          <c:showSerName val="0"/>
          <c:showPercent val="0"/>
          <c:showBubbleSize val="0"/>
        </c:dLbls>
        <c:gapWidth val="30"/>
        <c:axId val="-1571585904"/>
        <c:axId val="-1571592976"/>
      </c:barChart>
      <c:catAx>
        <c:axId val="-1571585904"/>
        <c:scaling>
          <c:orientation val="minMax"/>
        </c:scaling>
        <c:delete val="1"/>
        <c:axPos val="l"/>
        <c:numFmt formatCode="General" sourceLinked="1"/>
        <c:majorTickMark val="out"/>
        <c:minorTickMark val="none"/>
        <c:tickLblPos val="nextTo"/>
        <c:crossAx val="-1571592976"/>
        <c:crosses val="autoZero"/>
        <c:auto val="1"/>
        <c:lblAlgn val="ctr"/>
        <c:lblOffset val="100"/>
        <c:noMultiLvlLbl val="0"/>
      </c:catAx>
      <c:valAx>
        <c:axId val="-1571592976"/>
        <c:scaling>
          <c:orientation val="minMax"/>
        </c:scaling>
        <c:delete val="1"/>
        <c:axPos val="b"/>
        <c:numFmt formatCode="###0%" sourceLinked="1"/>
        <c:majorTickMark val="out"/>
        <c:minorTickMark val="none"/>
        <c:tickLblPos val="nextTo"/>
        <c:crossAx val="-157158590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155251009668258"/>
          <c:y val="0.20378826567435493"/>
          <c:w val="0.84844744546904849"/>
          <c:h val="0.64955509275139056"/>
        </c:manualLayout>
      </c:layout>
      <c:barChart>
        <c:barDir val="bar"/>
        <c:grouping val="percentStacked"/>
        <c:varyColors val="0"/>
        <c:ser>
          <c:idx val="0"/>
          <c:order val="0"/>
          <c:tx>
            <c:strRef>
              <c:f>Sheet3!$B$16</c:f>
              <c:strCache>
                <c:ptCount val="1"/>
                <c:pt idx="0">
                  <c:v>בשעות הבוקר</c:v>
                </c:pt>
              </c:strCache>
            </c:strRef>
          </c:tx>
          <c:spPr>
            <a:solidFill>
              <a:srgbClr val="44546A">
                <a:lumMod val="20000"/>
                <a:lumOff val="80000"/>
              </a:srgbClr>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3-4ECD-4A5E-8543-E20B67F2AE56}"/>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2-4ECD-4A5E-8543-E20B67F2AE56}"/>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Sheet3!$C$15:$E$15</c:f>
              <c:strCache>
                <c:ptCount val="3"/>
                <c:pt idx="0">
                  <c:v>פתיחה</c:v>
                </c:pt>
                <c:pt idx="1">
                  <c:v>סיום</c:v>
                </c:pt>
                <c:pt idx="2">
                  <c:v>מעקב</c:v>
                </c:pt>
              </c:strCache>
            </c:strRef>
          </c:cat>
          <c:val>
            <c:numRef>
              <c:f>Sheet3!$C$16:$E$16</c:f>
              <c:numCache>
                <c:formatCode>###0%</c:formatCode>
                <c:ptCount val="3"/>
                <c:pt idx="0">
                  <c:v>5.2631578947368418E-2</c:v>
                </c:pt>
                <c:pt idx="1">
                  <c:v>0</c:v>
                </c:pt>
                <c:pt idx="2">
                  <c:v>0</c:v>
                </c:pt>
              </c:numCache>
            </c:numRef>
          </c:val>
          <c:extLst xmlns:c16r2="http://schemas.microsoft.com/office/drawing/2015/06/chart">
            <c:ext xmlns:c16="http://schemas.microsoft.com/office/drawing/2014/chart" uri="{C3380CC4-5D6E-409C-BE32-E72D297353CC}">
              <c16:uniqueId val="{00000000-C642-44E5-B7EC-A3CFE860BCAF}"/>
            </c:ext>
          </c:extLst>
        </c:ser>
        <c:ser>
          <c:idx val="1"/>
          <c:order val="1"/>
          <c:tx>
            <c:strRef>
              <c:f>Sheet3!$B$17</c:f>
              <c:strCache>
                <c:ptCount val="1"/>
                <c:pt idx="0">
                  <c:v>בשעות הצהריים</c:v>
                </c:pt>
              </c:strCache>
            </c:strRef>
          </c:tx>
          <c:spPr>
            <a:solidFill>
              <a:srgbClr val="44546A">
                <a:lumMod val="40000"/>
                <a:lumOff val="60000"/>
              </a:srgbClr>
            </a:solidFill>
            <a:ln>
              <a:noFill/>
            </a:ln>
            <a:effectLst/>
          </c:spPr>
          <c:invertIfNegative val="0"/>
          <c:dLbls>
            <c:dLbl>
              <c:idx val="0"/>
              <c:delete val="1"/>
              <c:extLst xmlns:c16r2="http://schemas.microsoft.com/office/drawing/2015/06/chart">
                <c:ext xmlns:c16="http://schemas.microsoft.com/office/drawing/2014/chart" uri="{C3380CC4-5D6E-409C-BE32-E72D297353CC}">
                  <c16:uniqueId val="{00000000-4ECD-4A5E-8543-E20B67F2AE56}"/>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4ECD-4A5E-8543-E20B67F2AE56}"/>
                </c:ext>
                <c:ext xmlns:c15="http://schemas.microsoft.com/office/drawing/2012/chart" uri="{CE6537A1-D6FC-4f65-9D91-7224C49458BB}"/>
              </c:extLst>
            </c:dLbl>
            <c:dLbl>
              <c:idx val="2"/>
              <c:layout>
                <c:manualLayout>
                  <c:x val="1.2172537850910372E-2"/>
                  <c:y val="2.4597096651676415E-3"/>
                </c:manualLayout>
              </c:layout>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ECD-4A5E-8543-E20B67F2AE56}"/>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Sheet3!$C$15:$E$15</c:f>
              <c:strCache>
                <c:ptCount val="3"/>
                <c:pt idx="0">
                  <c:v>פתיחה</c:v>
                </c:pt>
                <c:pt idx="1">
                  <c:v>סיום</c:v>
                </c:pt>
                <c:pt idx="2">
                  <c:v>מעקב</c:v>
                </c:pt>
              </c:strCache>
            </c:strRef>
          </c:cat>
          <c:val>
            <c:numRef>
              <c:f>Sheet3!$C$17:$E$17</c:f>
              <c:numCache>
                <c:formatCode>###0%</c:formatCode>
                <c:ptCount val="3"/>
                <c:pt idx="0">
                  <c:v>0</c:v>
                </c:pt>
                <c:pt idx="1">
                  <c:v>0</c:v>
                </c:pt>
                <c:pt idx="2">
                  <c:v>3.3333333333333333E-2</c:v>
                </c:pt>
              </c:numCache>
            </c:numRef>
          </c:val>
          <c:extLst xmlns:c16r2="http://schemas.microsoft.com/office/drawing/2015/06/chart">
            <c:ext xmlns:c16="http://schemas.microsoft.com/office/drawing/2014/chart" uri="{C3380CC4-5D6E-409C-BE32-E72D297353CC}">
              <c16:uniqueId val="{00000001-C642-44E5-B7EC-A3CFE860BCAF}"/>
            </c:ext>
          </c:extLst>
        </c:ser>
        <c:ser>
          <c:idx val="2"/>
          <c:order val="2"/>
          <c:tx>
            <c:strRef>
              <c:f>Sheet3!$B$18</c:f>
              <c:strCache>
                <c:ptCount val="1"/>
                <c:pt idx="0">
                  <c:v>בשעות אחר הצהריים</c:v>
                </c:pt>
              </c:strCache>
            </c:strRef>
          </c:tx>
          <c:spPr>
            <a:solidFill>
              <a:srgbClr val="A5C9D3"/>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Sheet3!$C$15:$E$15</c:f>
              <c:strCache>
                <c:ptCount val="3"/>
                <c:pt idx="0">
                  <c:v>פתיחה</c:v>
                </c:pt>
                <c:pt idx="1">
                  <c:v>סיום</c:v>
                </c:pt>
                <c:pt idx="2">
                  <c:v>מעקב</c:v>
                </c:pt>
              </c:strCache>
            </c:strRef>
          </c:cat>
          <c:val>
            <c:numRef>
              <c:f>Sheet3!$C$18:$E$18</c:f>
              <c:numCache>
                <c:formatCode>###0%</c:formatCode>
                <c:ptCount val="3"/>
                <c:pt idx="0">
                  <c:v>0.23684210526315788</c:v>
                </c:pt>
                <c:pt idx="1">
                  <c:v>0.2</c:v>
                </c:pt>
                <c:pt idx="2">
                  <c:v>0.26666666666666666</c:v>
                </c:pt>
              </c:numCache>
            </c:numRef>
          </c:val>
          <c:extLst xmlns:c16r2="http://schemas.microsoft.com/office/drawing/2015/06/chart">
            <c:ext xmlns:c16="http://schemas.microsoft.com/office/drawing/2014/chart" uri="{C3380CC4-5D6E-409C-BE32-E72D297353CC}">
              <c16:uniqueId val="{00000002-C642-44E5-B7EC-A3CFE860BCAF}"/>
            </c:ext>
          </c:extLst>
        </c:ser>
        <c:ser>
          <c:idx val="3"/>
          <c:order val="3"/>
          <c:tx>
            <c:strRef>
              <c:f>Sheet3!$B$19</c:f>
              <c:strCache>
                <c:ptCount val="1"/>
                <c:pt idx="0">
                  <c:v>בשעות הערב</c:v>
                </c:pt>
              </c:strCache>
            </c:strRef>
          </c:tx>
          <c:spPr>
            <a:solidFill>
              <a:srgbClr val="61A1B3"/>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Sheet3!$C$15:$E$15</c:f>
              <c:strCache>
                <c:ptCount val="3"/>
                <c:pt idx="0">
                  <c:v>פתיחה</c:v>
                </c:pt>
                <c:pt idx="1">
                  <c:v>סיום</c:v>
                </c:pt>
                <c:pt idx="2">
                  <c:v>מעקב</c:v>
                </c:pt>
              </c:strCache>
            </c:strRef>
          </c:cat>
          <c:val>
            <c:numRef>
              <c:f>Sheet3!$C$19:$E$19</c:f>
              <c:numCache>
                <c:formatCode>###0%</c:formatCode>
                <c:ptCount val="3"/>
                <c:pt idx="0">
                  <c:v>0.63157894736842102</c:v>
                </c:pt>
                <c:pt idx="1">
                  <c:v>0.6</c:v>
                </c:pt>
                <c:pt idx="2">
                  <c:v>0.6</c:v>
                </c:pt>
              </c:numCache>
            </c:numRef>
          </c:val>
          <c:extLst xmlns:c16r2="http://schemas.microsoft.com/office/drawing/2015/06/chart">
            <c:ext xmlns:c16="http://schemas.microsoft.com/office/drawing/2014/chart" uri="{C3380CC4-5D6E-409C-BE32-E72D297353CC}">
              <c16:uniqueId val="{00000003-C642-44E5-B7EC-A3CFE860BCAF}"/>
            </c:ext>
          </c:extLst>
        </c:ser>
        <c:ser>
          <c:idx val="4"/>
          <c:order val="4"/>
          <c:tx>
            <c:strRef>
              <c:f>Sheet3!$B$20</c:f>
              <c:strCache>
                <c:ptCount val="1"/>
                <c:pt idx="0">
                  <c:v>בשעות הלילה</c:v>
                </c:pt>
              </c:strCache>
            </c:strRef>
          </c:tx>
          <c:spPr>
            <a:solidFill>
              <a:srgbClr val="417887"/>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Sheet3!$C$15:$E$15</c:f>
              <c:strCache>
                <c:ptCount val="3"/>
                <c:pt idx="0">
                  <c:v>פתיחה</c:v>
                </c:pt>
                <c:pt idx="1">
                  <c:v>סיום</c:v>
                </c:pt>
                <c:pt idx="2">
                  <c:v>מעקב</c:v>
                </c:pt>
              </c:strCache>
            </c:strRef>
          </c:cat>
          <c:val>
            <c:numRef>
              <c:f>Sheet3!$C$20:$E$20</c:f>
              <c:numCache>
                <c:formatCode>###0%</c:formatCode>
                <c:ptCount val="3"/>
                <c:pt idx="0">
                  <c:v>0.26315789473684209</c:v>
                </c:pt>
                <c:pt idx="1">
                  <c:v>0.4</c:v>
                </c:pt>
                <c:pt idx="2">
                  <c:v>0.33333333333333326</c:v>
                </c:pt>
              </c:numCache>
            </c:numRef>
          </c:val>
          <c:extLst xmlns:c16r2="http://schemas.microsoft.com/office/drawing/2015/06/chart">
            <c:ext xmlns:c16="http://schemas.microsoft.com/office/drawing/2014/chart" uri="{C3380CC4-5D6E-409C-BE32-E72D297353CC}">
              <c16:uniqueId val="{00000004-C642-44E5-B7EC-A3CFE860BCAF}"/>
            </c:ext>
          </c:extLst>
        </c:ser>
        <c:dLbls>
          <c:dLblPos val="ctr"/>
          <c:showLegendKey val="0"/>
          <c:showVal val="1"/>
          <c:showCatName val="0"/>
          <c:showSerName val="0"/>
          <c:showPercent val="0"/>
          <c:showBubbleSize val="0"/>
        </c:dLbls>
        <c:gapWidth val="150"/>
        <c:overlap val="100"/>
        <c:axId val="-1571594064"/>
        <c:axId val="-1571598416"/>
      </c:barChart>
      <c:catAx>
        <c:axId val="-1571594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crossAx val="-1571598416"/>
        <c:crosses val="autoZero"/>
        <c:auto val="1"/>
        <c:lblAlgn val="ctr"/>
        <c:lblOffset val="100"/>
        <c:noMultiLvlLbl val="0"/>
      </c:catAx>
      <c:valAx>
        <c:axId val="-1571598416"/>
        <c:scaling>
          <c:orientation val="minMax"/>
        </c:scaling>
        <c:delete val="1"/>
        <c:axPos val="b"/>
        <c:numFmt formatCode="0%" sourceLinked="1"/>
        <c:majorTickMark val="none"/>
        <c:minorTickMark val="none"/>
        <c:tickLblPos val="nextTo"/>
        <c:crossAx val="-1571594064"/>
        <c:crosses val="autoZero"/>
        <c:crossBetween val="between"/>
      </c:valAx>
      <c:spPr>
        <a:noFill/>
        <a:ln>
          <a:noFill/>
        </a:ln>
        <a:effectLst/>
      </c:spPr>
    </c:plotArea>
    <c:legend>
      <c:legendPos val="b"/>
      <c:layout>
        <c:manualLayout>
          <c:xMode val="edge"/>
          <c:yMode val="edge"/>
          <c:x val="4.749665002992863E-2"/>
          <c:y val="0.82956361845371029"/>
          <c:w val="0.95069656629001187"/>
          <c:h val="5.48301154136554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chart>
  <c:spPr>
    <a:noFill/>
    <a:ln w="9525" cap="flat" cmpd="sng" algn="ctr">
      <a:noFill/>
      <a:round/>
    </a:ln>
    <a:effectLst/>
  </c:spPr>
  <c:txPr>
    <a:bodyPr/>
    <a:lstStyle/>
    <a:p>
      <a:pPr>
        <a:defRPr sz="1600"/>
      </a:pPr>
      <a:endParaRPr lang="en-US"/>
    </a:p>
  </c:txPr>
  <c:externalData r:id="rId4">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Sheet3!$AD$10:$AD$14</cx:f>
        <cx:lvl ptCount="5">
          <cx:pt idx="0"> 6 ספרים או יותר</cx:pt>
          <cx:pt idx="1"> 4-5 ספרים</cx:pt>
          <cx:pt idx="2"> 2-3 ספרים</cx:pt>
          <cx:pt idx="3">ספר אחד</cx:pt>
          <cx:pt idx="4">אין ספר תואם גיל בבית</cx:pt>
        </cx:lvl>
      </cx:strDim>
      <cx:numDim type="val">
        <cx:f>Sheet3!$AE$10:$AE$14</cx:f>
        <cx:lvl ptCount="5" formatCode="###0%">
          <cx:pt idx="0">0.40000000000000002</cx:pt>
          <cx:pt idx="1">0.20000000000000001</cx:pt>
          <cx:pt idx="2">0.34999999999999998</cx:pt>
          <cx:pt idx="3">0.050000000000000003</cx:pt>
          <cx:pt idx="4">0</cx:pt>
        </cx:lvl>
      </cx:numDim>
    </cx:data>
  </cx:chartData>
  <cx:chart>
    <cx:plotArea>
      <cx:plotAreaRegion>
        <cx:series layoutId="funnel" uniqueId="{5005FE73-B3B6-4CDC-ACE5-82D906B4E133}">
          <cx:tx>
            <cx:txData>
              <cx:f>Sheet3!$AE$9</cx:f>
              <cx:v>סיום
N=40</cx:v>
            </cx:txData>
          </cx:tx>
          <cx:spPr>
            <a:solidFill>
              <a:srgbClr val="FFDC72"/>
            </a:solidFill>
          </cx:spPr>
          <cx:dataLabels>
            <cx:txPr>
              <a:bodyPr spcFirstLastPara="1" vertOverflow="ellipsis" horzOverflow="overflow" wrap="square" lIns="0" tIns="0" rIns="0" bIns="0" anchor="ctr" anchorCtr="1"/>
              <a:lstStyle/>
              <a:p>
                <a:pPr algn="ctr" rtl="0">
                  <a:defRPr sz="1400" b="1">
                    <a:solidFill>
                      <a:schemeClr val="tx1">
                        <a:lumMod val="75000"/>
                        <a:lumOff val="25000"/>
                      </a:schemeClr>
                    </a:solidFill>
                  </a:defRPr>
                </a:pPr>
                <a:endParaRPr lang="en-US" sz="1400" b="1" i="0" u="none" strike="noStrike" baseline="0">
                  <a:solidFill>
                    <a:schemeClr val="tx1">
                      <a:lumMod val="75000"/>
                      <a:lumOff val="25000"/>
                    </a:schemeClr>
                  </a:solidFill>
                  <a:latin typeface="Calibri" panose="020F0502020204030204"/>
                </a:endParaRPr>
              </a:p>
            </cx:txPr>
            <cx:visibility seriesName="0" categoryName="0" value="1"/>
          </cx:dataLabels>
          <cx:dataId val="0"/>
        </cx:series>
      </cx:plotAreaRegion>
      <cx:axis id="0" hidden="1">
        <cx:catScaling gapWidth="0.300000012"/>
        <cx:tickLabels/>
      </cx:axis>
    </cx:plotArea>
  </cx:chart>
  <cx:spPr>
    <a:noFill/>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Sheet3!$AJ$10:$AJ$14</cx:f>
        <cx:lvl ptCount="5">
          <cx:pt idx="0">יותר משלוש פעמים</cx:pt>
          <cx:pt idx="1">שלוש פעמים</cx:pt>
          <cx:pt idx="2">פעמיים</cx:pt>
          <cx:pt idx="3">פעם אחת</cx:pt>
          <cx:pt idx="4">לא הקראתי</cx:pt>
        </cx:lvl>
      </cx:strDim>
      <cx:numDim type="val">
        <cx:f>Sheet3!$AK$10:$AK$14</cx:f>
        <cx:lvl ptCount="5" formatCode="###0%">
          <cx:pt idx="0">0.42499999999999999</cx:pt>
          <cx:pt idx="1">0.25</cx:pt>
          <cx:pt idx="2">0.22500000000000001</cx:pt>
          <cx:pt idx="3">0.074999999999999997</cx:pt>
          <cx:pt idx="4">0.025000000000000001</cx:pt>
        </cx:lvl>
      </cx:numDim>
    </cx:data>
  </cx:chartData>
  <cx:chart>
    <cx:plotArea>
      <cx:plotAreaRegion>
        <cx:series layoutId="funnel" uniqueId="{7AE97536-23F0-4FC6-BADA-7F12F44C19DF}">
          <cx:tx>
            <cx:txData>
              <cx:f>Sheet3!$AK$9</cx:f>
              <cx:v>סיום
N=40</cx:v>
            </cx:txData>
          </cx:tx>
          <cx:spPr>
            <a:solidFill>
              <a:srgbClr val="FFDC72"/>
            </a:solidFill>
          </cx:spPr>
          <cx:dataLabels>
            <cx:txPr>
              <a:bodyPr spcFirstLastPara="1" vertOverflow="ellipsis" horzOverflow="overflow" wrap="square" lIns="0" tIns="0" rIns="0" bIns="0" anchor="ctr" anchorCtr="1"/>
              <a:lstStyle/>
              <a:p>
                <a:pPr algn="ctr" rtl="0">
                  <a:defRPr sz="1400" b="1">
                    <a:solidFill>
                      <a:schemeClr val="tx1">
                        <a:lumMod val="75000"/>
                        <a:lumOff val="25000"/>
                      </a:schemeClr>
                    </a:solidFill>
                  </a:defRPr>
                </a:pPr>
                <a:endParaRPr lang="en-US" sz="1400" b="1" i="0" u="none" strike="noStrike" baseline="0">
                  <a:solidFill>
                    <a:schemeClr val="tx1">
                      <a:lumMod val="75000"/>
                      <a:lumOff val="25000"/>
                    </a:schemeClr>
                  </a:solidFill>
                  <a:latin typeface="Calibri" panose="020F0502020204030204"/>
                </a:endParaRPr>
              </a:p>
            </cx:txPr>
            <cx:visibility seriesName="0" categoryName="0" value="1"/>
          </cx:dataLabels>
          <cx:dataId val="0"/>
        </cx:series>
      </cx:plotAreaRegion>
      <cx:axis id="0" hidden="1">
        <cx:catScaling gapWidth="0.300000012"/>
        <cx:tickLabels/>
      </cx:axis>
    </cx:plotArea>
  </cx:chart>
  <cx:spPr>
    <a:noFill/>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omments/modernComment_29D_54225A09.xml><?xml version="1.0" encoding="utf-8"?>
<p188:cmLst xmlns:a="http://schemas.openxmlformats.org/drawingml/2006/main" xmlns:r="http://schemas.openxmlformats.org/officeDocument/2006/relationships" xmlns:p188="http://schemas.microsoft.com/office/powerpoint/2018/8/main">
  <p188:cm id="{F17E9D83-242B-44C7-87EC-EC0529E69B79}" authorId="{32D145CE-3CEA-5153-9B39-BF37DB1552C8}" created="2023-07-03T08:21:03.033">
    <pc:sldMkLst xmlns:pc="http://schemas.microsoft.com/office/powerpoint/2013/main/command">
      <pc:docMk/>
      <pc:sldMk cId="1411537417" sldId="669"/>
    </pc:sldMkLst>
    <p188:txBody>
      <a:bodyPr/>
      <a:lstStyle/>
      <a:p>
        <a:r>
          <a:rPr lang="en-IL"/>
          <a:t>להקפיד על העמדה עיצובית של הטבלה יחד עם החצים שיוצאים ממנה, ביישור לשמאל (אנגלית)</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ADE943F-4AA5-4D49-9022-969DD2AB3F9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r">
              <a:defRPr sz="1200"/>
            </a:lvl1pPr>
          </a:lstStyle>
          <a:p>
            <a:endParaRPr lang="he-IL"/>
          </a:p>
        </p:txBody>
      </p:sp>
      <p:sp>
        <p:nvSpPr>
          <p:cNvPr id="3" name="Date Placeholder 2">
            <a:extLst>
              <a:ext uri="{FF2B5EF4-FFF2-40B4-BE49-F238E27FC236}">
                <a16:creationId xmlns:a16="http://schemas.microsoft.com/office/drawing/2014/main" xmlns="" id="{7F8FDBF6-6A27-4B37-86B2-6AD925171561}"/>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l">
              <a:defRPr sz="1200"/>
            </a:lvl1pPr>
          </a:lstStyle>
          <a:p>
            <a:fld id="{A41E4979-9028-4A0F-B383-38083DBC9900}" type="datetimeFigureOut">
              <a:rPr lang="he-IL" smtClean="0"/>
              <a:t>ט"ז/תמוז/תשפ"ג</a:t>
            </a:fld>
            <a:endParaRPr lang="he-IL"/>
          </a:p>
        </p:txBody>
      </p:sp>
      <p:sp>
        <p:nvSpPr>
          <p:cNvPr id="4" name="Footer Placeholder 3">
            <a:extLst>
              <a:ext uri="{FF2B5EF4-FFF2-40B4-BE49-F238E27FC236}">
                <a16:creationId xmlns:a16="http://schemas.microsoft.com/office/drawing/2014/main" xmlns="" id="{1BB4E224-C798-480E-9644-C3A3E19E297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a:extLst>
              <a:ext uri="{FF2B5EF4-FFF2-40B4-BE49-F238E27FC236}">
                <a16:creationId xmlns:a16="http://schemas.microsoft.com/office/drawing/2014/main" xmlns="" id="{BC664178-CEDA-46F4-B5A8-675DA206E68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l">
              <a:defRPr sz="1200"/>
            </a:lvl1pPr>
          </a:lstStyle>
          <a:p>
            <a:fld id="{FCF7DE61-DF8B-4BF3-A0D9-04CA72390EDD}" type="slidenum">
              <a:rPr lang="he-IL" smtClean="0"/>
              <a:t>‹#›</a:t>
            </a:fld>
            <a:endParaRPr lang="he-IL"/>
          </a:p>
        </p:txBody>
      </p:sp>
    </p:spTree>
    <p:extLst>
      <p:ext uri="{BB962C8B-B14F-4D97-AF65-F5344CB8AC3E}">
        <p14:creationId xmlns:p14="http://schemas.microsoft.com/office/powerpoint/2010/main" val="30837498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l">
              <a:defRPr sz="1200"/>
            </a:lvl1pPr>
          </a:lstStyle>
          <a:p>
            <a:fld id="{8FCB7351-3695-4B34-BD16-7CEA73C1ACEA}" type="datetimeFigureOut">
              <a:rPr lang="he-IL" smtClean="0"/>
              <a:t>ט"ז/תמוז/תשפ"ג</a:t>
            </a:fld>
            <a:endParaRPr lang="he-IL"/>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l">
              <a:defRPr sz="1200"/>
            </a:lvl1pPr>
          </a:lstStyle>
          <a:p>
            <a:fld id="{280EF0F0-FBE1-4FA8-80B3-11666AFBA521}" type="slidenum">
              <a:rPr lang="he-IL" smtClean="0"/>
              <a:t>‹#›</a:t>
            </a:fld>
            <a:endParaRPr lang="he-IL"/>
          </a:p>
        </p:txBody>
      </p:sp>
    </p:spTree>
    <p:extLst>
      <p:ext uri="{BB962C8B-B14F-4D97-AF65-F5344CB8AC3E}">
        <p14:creationId xmlns:p14="http://schemas.microsoft.com/office/powerpoint/2010/main" val="40628276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defTabSz="931774" rtl="1" fontAlgn="base">
              <a:defRPr/>
            </a:pPr>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fld id="{978BCAE1-5F72-474F-B970-09885B17872C}" type="slidenum">
              <a:rPr lang="he-IL" smtClean="0"/>
              <a:pPr/>
              <a:t>1</a:t>
            </a:fld>
            <a:endParaRPr lang="he-IL"/>
          </a:p>
        </p:txBody>
      </p:sp>
      <p:sp>
        <p:nvSpPr>
          <p:cNvPr id="5" name="Footer Placeholder 4"/>
          <p:cNvSpPr>
            <a:spLocks noGrp="1"/>
          </p:cNvSpPr>
          <p:nvPr>
            <p:ph type="ftr" sz="quarter" idx="11"/>
          </p:nvPr>
        </p:nvSpPr>
        <p:spPr/>
        <p:txBody>
          <a:bodyPr/>
          <a:lstStyle/>
          <a:p>
            <a:endParaRPr lang="he-IL"/>
          </a:p>
        </p:txBody>
      </p:sp>
      <p:sp>
        <p:nvSpPr>
          <p:cNvPr id="6" name="Header Placeholder 5"/>
          <p:cNvSpPr>
            <a:spLocks noGrp="1"/>
          </p:cNvSpPr>
          <p:nvPr>
            <p:ph type="hdr" sz="quarter" idx="12"/>
          </p:nvPr>
        </p:nvSpPr>
        <p:spPr/>
        <p:txBody>
          <a:bodyPr/>
          <a:lstStyle/>
          <a:p>
            <a:endParaRPr lang="he-IL"/>
          </a:p>
        </p:txBody>
      </p:sp>
    </p:spTree>
    <p:extLst>
      <p:ext uri="{BB962C8B-B14F-4D97-AF65-F5344CB8AC3E}">
        <p14:creationId xmlns:p14="http://schemas.microsoft.com/office/powerpoint/2010/main" val="912709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defTabSz="931774" rtl="1" fontAlgn="base">
              <a:defRPr/>
            </a:pPr>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fld id="{978BCAE1-5F72-474F-B970-09885B17872C}" type="slidenum">
              <a:rPr lang="he-IL" smtClean="0"/>
              <a:pPr/>
              <a:t>2</a:t>
            </a:fld>
            <a:endParaRPr lang="he-IL"/>
          </a:p>
        </p:txBody>
      </p:sp>
      <p:sp>
        <p:nvSpPr>
          <p:cNvPr id="5" name="Footer Placeholder 4"/>
          <p:cNvSpPr>
            <a:spLocks noGrp="1"/>
          </p:cNvSpPr>
          <p:nvPr>
            <p:ph type="ftr" sz="quarter" idx="11"/>
          </p:nvPr>
        </p:nvSpPr>
        <p:spPr/>
        <p:txBody>
          <a:bodyPr/>
          <a:lstStyle/>
          <a:p>
            <a:endParaRPr lang="he-IL"/>
          </a:p>
        </p:txBody>
      </p:sp>
      <p:sp>
        <p:nvSpPr>
          <p:cNvPr id="6" name="Header Placeholder 5"/>
          <p:cNvSpPr>
            <a:spLocks noGrp="1"/>
          </p:cNvSpPr>
          <p:nvPr>
            <p:ph type="hdr" sz="quarter" idx="12"/>
          </p:nvPr>
        </p:nvSpPr>
        <p:spPr/>
        <p:txBody>
          <a:bodyPr/>
          <a:lstStyle/>
          <a:p>
            <a:endParaRPr lang="he-IL"/>
          </a:p>
        </p:txBody>
      </p:sp>
    </p:spTree>
    <p:extLst>
      <p:ext uri="{BB962C8B-B14F-4D97-AF65-F5344CB8AC3E}">
        <p14:creationId xmlns:p14="http://schemas.microsoft.com/office/powerpoint/2010/main" val="750341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defTabSz="931774" rtl="1" fontAlgn="base">
              <a:defRPr/>
            </a:pPr>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fld id="{978BCAE1-5F72-474F-B970-09885B17872C}" type="slidenum">
              <a:rPr lang="he-IL" smtClean="0"/>
              <a:pPr/>
              <a:t>3</a:t>
            </a:fld>
            <a:endParaRPr lang="he-IL"/>
          </a:p>
        </p:txBody>
      </p:sp>
      <p:sp>
        <p:nvSpPr>
          <p:cNvPr id="5" name="Footer Placeholder 4"/>
          <p:cNvSpPr>
            <a:spLocks noGrp="1"/>
          </p:cNvSpPr>
          <p:nvPr>
            <p:ph type="ftr" sz="quarter" idx="11"/>
          </p:nvPr>
        </p:nvSpPr>
        <p:spPr/>
        <p:txBody>
          <a:bodyPr/>
          <a:lstStyle/>
          <a:p>
            <a:endParaRPr lang="he-IL"/>
          </a:p>
        </p:txBody>
      </p:sp>
      <p:sp>
        <p:nvSpPr>
          <p:cNvPr id="6" name="Header Placeholder 5"/>
          <p:cNvSpPr>
            <a:spLocks noGrp="1"/>
          </p:cNvSpPr>
          <p:nvPr>
            <p:ph type="hdr" sz="quarter" idx="12"/>
          </p:nvPr>
        </p:nvSpPr>
        <p:spPr/>
        <p:txBody>
          <a:bodyPr/>
          <a:lstStyle/>
          <a:p>
            <a:endParaRPr lang="he-IL"/>
          </a:p>
        </p:txBody>
      </p:sp>
    </p:spTree>
    <p:extLst>
      <p:ext uri="{BB962C8B-B14F-4D97-AF65-F5344CB8AC3E}">
        <p14:creationId xmlns:p14="http://schemas.microsoft.com/office/powerpoint/2010/main" val="682323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31774" rtl="1" eaLnBrk="1" fontAlgn="auto" latinLnBrk="0" hangingPunct="1">
              <a:lnSpc>
                <a:spcPct val="100000"/>
              </a:lnSpc>
              <a:spcBef>
                <a:spcPts val="0"/>
              </a:spcBef>
              <a:spcAft>
                <a:spcPts val="0"/>
              </a:spcAft>
              <a:buClrTx/>
              <a:buSzTx/>
              <a:buFontTx/>
              <a:buNone/>
              <a:tabLst/>
              <a:defRPr/>
            </a:pPr>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a:p>
        </p:txBody>
      </p:sp>
    </p:spTree>
    <p:extLst>
      <p:ext uri="{BB962C8B-B14F-4D97-AF65-F5344CB8AC3E}">
        <p14:creationId xmlns:p14="http://schemas.microsoft.com/office/powerpoint/2010/main" val="3170395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31774" rtl="1" eaLnBrk="1" fontAlgn="auto" latinLnBrk="0" hangingPunct="1">
              <a:lnSpc>
                <a:spcPct val="100000"/>
              </a:lnSpc>
              <a:spcBef>
                <a:spcPts val="0"/>
              </a:spcBef>
              <a:spcAft>
                <a:spcPts val="0"/>
              </a:spcAft>
              <a:buClrTx/>
              <a:buSzTx/>
              <a:buFontTx/>
              <a:buNone/>
              <a:tabLst/>
              <a:defRPr/>
            </a:pPr>
            <a:r>
              <a:rPr lang="he-IL" dirty="0"/>
              <a:t>להקפיד על העמדה עיצובית של הטבלה יחד עם החצים שיוצאים ממנה, ביישור לשמאל (אנגלית)</a:t>
            </a: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a:p>
        </p:txBody>
      </p:sp>
    </p:spTree>
    <p:extLst>
      <p:ext uri="{BB962C8B-B14F-4D97-AF65-F5344CB8AC3E}">
        <p14:creationId xmlns:p14="http://schemas.microsoft.com/office/powerpoint/2010/main" val="2479621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8A3BA864-CBF3-4BA7-A5FF-AF8C8FB6476C}" type="datetime8">
              <a:rPr lang="he-IL" smtClean="0"/>
              <a:t>05 יולי 23</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291964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4598CFB-5F6B-46C5-B0E9-8606F42A9C63}" type="datetime8">
              <a:rPr lang="he-IL" smtClean="0"/>
              <a:t>05 יולי 23</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363043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4215C41-AF7C-4533-BF80-9B91E6F9AA61}" type="datetime8">
              <a:rPr lang="he-IL" smtClean="0"/>
              <a:t>05 יולי 23</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360412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048DDC1-D380-45B0-BCA0-963052317ACC}" type="datetime8">
              <a:rPr lang="he-IL" smtClean="0"/>
              <a:t>05 יולי 23</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323992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32B81D0-5BA0-4EE9-8462-DFAEA3C3364A}" type="datetime8">
              <a:rPr lang="he-IL" smtClean="0"/>
              <a:t>05 יולי 23</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129126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355AE30E-6A74-4B44-ACCE-93389B19577C}" type="datetime8">
              <a:rPr lang="he-IL" smtClean="0"/>
              <a:t>05 יולי 23</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210665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48828D37-3BC3-49E2-9B6E-AA3E49152A08}" type="datetime8">
              <a:rPr lang="he-IL" smtClean="0"/>
              <a:t>05 יולי 23</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408741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AB7D7F2-C66C-4BCE-9CD0-AE4065EEA5D4}" type="datetime8">
              <a:rPr lang="he-IL" smtClean="0"/>
              <a:t>05 יולי 23</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195209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1A8606E6-71FD-43C0-ABC7-30E7BCD8069F}" type="datetime8">
              <a:rPr lang="he-IL" smtClean="0"/>
              <a:t>05 יולי 23</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296066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ACEBAEB-9DD4-48E0-B1DD-F2DCF6C107C2}" type="datetime8">
              <a:rPr lang="he-IL" smtClean="0"/>
              <a:t>05 יולי 23</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25784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C496306-4841-4BBA-9748-02233F45205C}" type="datetime8">
              <a:rPr lang="he-IL" smtClean="0"/>
              <a:t>05 יולי 23</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99E282D-D310-42D8-B8FF-78ED45A44D81}" type="slidenum">
              <a:rPr lang="he-IL" smtClean="0"/>
              <a:t>‹#›</a:t>
            </a:fld>
            <a:endParaRPr lang="he-IL"/>
          </a:p>
        </p:txBody>
      </p:sp>
    </p:spTree>
    <p:extLst>
      <p:ext uri="{BB962C8B-B14F-4D97-AF65-F5344CB8AC3E}">
        <p14:creationId xmlns:p14="http://schemas.microsoft.com/office/powerpoint/2010/main" val="1093462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D32661-FF80-4BE4-BD26-2BB349EF55FF}" type="datetime8">
              <a:rPr lang="he-IL" smtClean="0"/>
              <a:t>05 יולי 23</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9E282D-D310-42D8-B8FF-78ED45A44D81}" type="slidenum">
              <a:rPr lang="he-IL" smtClean="0"/>
              <a:t>‹#›</a:t>
            </a:fld>
            <a:endParaRPr lang="he-IL"/>
          </a:p>
        </p:txBody>
      </p:sp>
    </p:spTree>
    <p:extLst>
      <p:ext uri="{BB962C8B-B14F-4D97-AF65-F5344CB8AC3E}">
        <p14:creationId xmlns:p14="http://schemas.microsoft.com/office/powerpoint/2010/main" val="2995896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1.png"/><Relationship Id="rId4" Type="http://schemas.microsoft.com/office/2014/relationships/chartEx" Target="../charts/chartEx1.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image" Target="../media/image2.png"/><Relationship Id="rId4" Type="http://schemas.microsoft.com/office/2014/relationships/chartEx" Target="../charts/chartEx2.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18/10/relationships/comments" Target="../comments/modernComment_29D_54225A09.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68D7C22-E40D-8E81-94AA-C84EB762C8D4}"/>
              </a:ext>
            </a:extLst>
          </p:cNvPr>
          <p:cNvSpPr/>
          <p:nvPr/>
        </p:nvSpPr>
        <p:spPr>
          <a:xfrm>
            <a:off x="23918" y="5499557"/>
            <a:ext cx="6239966" cy="463979"/>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x-es-XL"/>
          </a:p>
        </p:txBody>
      </p:sp>
      <p:sp>
        <p:nvSpPr>
          <p:cNvPr id="33" name="Rectangle 32">
            <a:extLst>
              <a:ext uri="{FF2B5EF4-FFF2-40B4-BE49-F238E27FC236}">
                <a16:creationId xmlns:a16="http://schemas.microsoft.com/office/drawing/2014/main" xmlns="" id="{4F568BB5-9705-5A3B-AF73-AF6E3974D5E3}"/>
              </a:ext>
            </a:extLst>
          </p:cNvPr>
          <p:cNvSpPr/>
          <p:nvPr/>
        </p:nvSpPr>
        <p:spPr>
          <a:xfrm>
            <a:off x="18178" y="1732536"/>
            <a:ext cx="8089609" cy="1769569"/>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x-es-XL"/>
          </a:p>
        </p:txBody>
      </p:sp>
      <p:sp>
        <p:nvSpPr>
          <p:cNvPr id="10" name="Rectangle 9">
            <a:extLst>
              <a:ext uri="{FF2B5EF4-FFF2-40B4-BE49-F238E27FC236}">
                <a16:creationId xmlns:a16="http://schemas.microsoft.com/office/drawing/2014/main" xmlns="" id="{64EC0986-FF6C-47EA-9C4C-33A0991E77DB}"/>
              </a:ext>
            </a:extLst>
          </p:cNvPr>
          <p:cNvSpPr/>
          <p:nvPr/>
        </p:nvSpPr>
        <p:spPr>
          <a:xfrm>
            <a:off x="-398584" y="484872"/>
            <a:ext cx="12590584" cy="2999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a:extLst>
              <a:ext uri="{FF2B5EF4-FFF2-40B4-BE49-F238E27FC236}">
                <a16:creationId xmlns:a16="http://schemas.microsoft.com/office/drawing/2014/main" xmlns="" id="{F6895AE6-6D54-43A4-8DD6-464E9131A33A}"/>
              </a:ext>
            </a:extLst>
          </p:cNvPr>
          <p:cNvSpPr txBox="1"/>
          <p:nvPr/>
        </p:nvSpPr>
        <p:spPr>
          <a:xfrm>
            <a:off x="1" y="0"/>
            <a:ext cx="12191999" cy="461665"/>
          </a:xfrm>
          <a:prstGeom prst="rect">
            <a:avLst/>
          </a:prstGeom>
          <a:solidFill>
            <a:srgbClr val="36636F"/>
          </a:solidFill>
        </p:spPr>
        <p:txBody>
          <a:bodyPr wrap="square" rtlCol="0">
            <a:spAutoFit/>
          </a:bodyPr>
          <a:lstStyle/>
          <a:p>
            <a:pPr algn="l" rtl="0"/>
            <a:r>
              <a:rPr lang="en-US" sz="2400" b="1" dirty="0" smtClean="0">
                <a:solidFill>
                  <a:schemeClr val="bg1"/>
                </a:solidFill>
                <a:latin typeface="Tahoma" pitchFamily="34" charset="0"/>
                <a:ea typeface="Tahoma" pitchFamily="34" charset="0"/>
                <a:cs typeface="Tahoma" pitchFamily="34" charset="0"/>
              </a:rPr>
              <a:t>Accessibility to Age and Language Appropriate Books</a:t>
            </a:r>
            <a:endParaRPr lang="he-IL" sz="2400" b="1" dirty="0">
              <a:solidFill>
                <a:schemeClr val="bg1"/>
              </a:solidFill>
              <a:latin typeface="Tahoma" pitchFamily="34" charset="0"/>
              <a:ea typeface="Tahoma" pitchFamily="34" charset="0"/>
              <a:cs typeface="Tahoma" pitchFamily="34" charset="0"/>
            </a:endParaRPr>
          </a:p>
        </p:txBody>
      </p:sp>
      <p:sp>
        <p:nvSpPr>
          <p:cNvPr id="5" name="TextBox 4">
            <a:extLst>
              <a:ext uri="{FF2B5EF4-FFF2-40B4-BE49-F238E27FC236}">
                <a16:creationId xmlns:a16="http://schemas.microsoft.com/office/drawing/2014/main" xmlns="" id="{1AB9469B-71C0-4152-B9BF-4615F3D392C7}"/>
              </a:ext>
            </a:extLst>
          </p:cNvPr>
          <p:cNvSpPr txBox="1"/>
          <p:nvPr/>
        </p:nvSpPr>
        <p:spPr>
          <a:xfrm>
            <a:off x="-2377" y="3539942"/>
            <a:ext cx="6623020" cy="3108543"/>
          </a:xfrm>
          <a:prstGeom prst="rect">
            <a:avLst/>
          </a:prstGeom>
          <a:noFill/>
        </p:spPr>
        <p:txBody>
          <a:bodyPr wrap="square" rtlCol="1">
            <a:spAutoFit/>
          </a:bodyPr>
          <a:lstStyle/>
          <a:p>
            <a:pPr marL="285750" indent="-285750" algn="l" rtl="0">
              <a:buClr>
                <a:srgbClr val="36636F"/>
              </a:buClr>
              <a:buFont typeface="Tahoma" panose="020B0604030504040204" pitchFamily="34" charset="0"/>
              <a:buChar char="█"/>
            </a:pPr>
            <a:r>
              <a:rPr lang="en-US" sz="1400" dirty="0" smtClean="0">
                <a:solidFill>
                  <a:schemeClr val="tx1">
                    <a:lumMod val="75000"/>
                    <a:lumOff val="25000"/>
                  </a:schemeClr>
                </a:solidFill>
                <a:latin typeface="Segoe UI"/>
                <a:ea typeface="Segoe UI Black"/>
                <a:cs typeface="Segoe UI"/>
              </a:rPr>
              <a:t>The </a:t>
            </a:r>
            <a:r>
              <a:rPr lang="en-US" sz="1400" dirty="0">
                <a:solidFill>
                  <a:schemeClr val="tx1">
                    <a:lumMod val="75000"/>
                    <a:lumOff val="25000"/>
                  </a:schemeClr>
                </a:solidFill>
                <a:latin typeface="Segoe UI"/>
                <a:ea typeface="Segoe UI Black"/>
                <a:cs typeface="Segoe UI"/>
              </a:rPr>
              <a:t>survey </a:t>
            </a:r>
            <a:r>
              <a:rPr lang="en-US" sz="1400" dirty="0" smtClean="0">
                <a:solidFill>
                  <a:schemeClr val="tx1">
                    <a:lumMod val="75000"/>
                    <a:lumOff val="25000"/>
                  </a:schemeClr>
                </a:solidFill>
                <a:latin typeface="Segoe UI"/>
                <a:ea typeface="Segoe UI Black"/>
                <a:cs typeface="Segoe UI"/>
              </a:rPr>
              <a:t>data indicates that in 2022 </a:t>
            </a:r>
            <a:r>
              <a:rPr lang="en-US" sz="1400" dirty="0">
                <a:solidFill>
                  <a:schemeClr val="tx1">
                    <a:lumMod val="75000"/>
                    <a:lumOff val="25000"/>
                  </a:schemeClr>
                </a:solidFill>
                <a:latin typeface="Segoe UI"/>
                <a:ea typeface="Segoe UI Black"/>
                <a:cs typeface="Segoe UI"/>
              </a:rPr>
              <a:t>there </a:t>
            </a:r>
            <a:r>
              <a:rPr lang="en-US" sz="1400" dirty="0" smtClean="0">
                <a:solidFill>
                  <a:schemeClr val="tx1">
                    <a:lumMod val="75000"/>
                    <a:lumOff val="25000"/>
                  </a:schemeClr>
                </a:solidFill>
                <a:latin typeface="Segoe UI"/>
                <a:ea typeface="Segoe UI Black"/>
                <a:cs typeface="Segoe UI"/>
              </a:rPr>
              <a:t>was already an </a:t>
            </a:r>
            <a:r>
              <a:rPr lang="en-US" sz="1400" b="1" dirty="0">
                <a:solidFill>
                  <a:schemeClr val="tx1">
                    <a:lumMod val="75000"/>
                    <a:lumOff val="25000"/>
                  </a:schemeClr>
                </a:solidFill>
                <a:latin typeface="Segoe UI"/>
                <a:ea typeface="Segoe UI Black"/>
                <a:cs typeface="Segoe UI"/>
              </a:rPr>
              <a:t>improvement in </a:t>
            </a:r>
            <a:r>
              <a:rPr lang="en-US" sz="1400" b="1" dirty="0" smtClean="0">
                <a:solidFill>
                  <a:schemeClr val="tx1">
                    <a:lumMod val="75000"/>
                    <a:lumOff val="25000"/>
                  </a:schemeClr>
                </a:solidFill>
                <a:latin typeface="Segoe UI"/>
                <a:ea typeface="Segoe UI Black"/>
                <a:cs typeface="Segoe UI"/>
              </a:rPr>
              <a:t>immediate accessibility to appropriate </a:t>
            </a:r>
            <a:r>
              <a:rPr lang="en-US" sz="1400" b="1" dirty="0">
                <a:solidFill>
                  <a:schemeClr val="tx1">
                    <a:lumMod val="75000"/>
                    <a:lumOff val="25000"/>
                  </a:schemeClr>
                </a:solidFill>
                <a:latin typeface="Segoe UI"/>
                <a:ea typeface="Segoe UI Black"/>
                <a:cs typeface="Segoe UI"/>
              </a:rPr>
              <a:t>reading books </a:t>
            </a:r>
            <a:r>
              <a:rPr lang="en-US" sz="1400" b="1" dirty="0" smtClean="0">
                <a:solidFill>
                  <a:schemeClr val="tx1">
                    <a:lumMod val="75000"/>
                    <a:lumOff val="25000"/>
                  </a:schemeClr>
                </a:solidFill>
                <a:latin typeface="Segoe UI"/>
                <a:ea typeface="Segoe UI Black"/>
                <a:cs typeface="Segoe UI"/>
              </a:rPr>
              <a:t>at home</a:t>
            </a:r>
            <a:r>
              <a:rPr lang="en-US" sz="1400" b="1" dirty="0">
                <a:solidFill>
                  <a:schemeClr val="tx1">
                    <a:lumMod val="75000"/>
                    <a:lumOff val="25000"/>
                  </a:schemeClr>
                </a:solidFill>
                <a:latin typeface="Segoe UI"/>
                <a:ea typeface="Segoe UI Black"/>
                <a:cs typeface="Segoe UI"/>
              </a:rPr>
              <a:t>: </a:t>
            </a:r>
            <a:r>
              <a:rPr lang="en-US" sz="1400" dirty="0">
                <a:solidFill>
                  <a:schemeClr val="tx1">
                    <a:lumMod val="75000"/>
                    <a:lumOff val="25000"/>
                  </a:schemeClr>
                </a:solidFill>
                <a:latin typeface="Segoe UI"/>
                <a:ea typeface="Segoe UI Black"/>
                <a:cs typeface="Segoe UI"/>
              </a:rPr>
              <a:t>at the beginning of the program, about a quarter of the respondents (24%) reported not having age-appropriate books at home, and a lower proportion of them reported having </a:t>
            </a:r>
            <a:r>
              <a:rPr lang="en-US" sz="1400" dirty="0" smtClean="0">
                <a:solidFill>
                  <a:schemeClr val="tx1">
                    <a:lumMod val="75000"/>
                    <a:lumOff val="25000"/>
                  </a:schemeClr>
                </a:solidFill>
                <a:latin typeface="Segoe UI"/>
                <a:ea typeface="Segoe UI Black"/>
                <a:cs typeface="Segoe UI"/>
              </a:rPr>
              <a:t>1-5 </a:t>
            </a:r>
            <a:r>
              <a:rPr lang="en-US" sz="1400" dirty="0">
                <a:solidFill>
                  <a:schemeClr val="tx1">
                    <a:lumMod val="75000"/>
                    <a:lumOff val="25000"/>
                  </a:schemeClr>
                </a:solidFill>
                <a:latin typeface="Segoe UI"/>
                <a:ea typeface="Segoe UI Black"/>
                <a:cs typeface="Segoe UI"/>
              </a:rPr>
              <a:t>books. In subsequent </a:t>
            </a:r>
            <a:r>
              <a:rPr lang="en-US" sz="1400" dirty="0" smtClean="0">
                <a:solidFill>
                  <a:schemeClr val="tx1">
                    <a:lumMod val="75000"/>
                    <a:lumOff val="25000"/>
                  </a:schemeClr>
                </a:solidFill>
                <a:latin typeface="Segoe UI"/>
                <a:ea typeface="Segoe UI Black"/>
                <a:cs typeface="Segoe UI"/>
              </a:rPr>
              <a:t>pilot surveys </a:t>
            </a:r>
            <a:r>
              <a:rPr lang="en-US" sz="1400" dirty="0">
                <a:solidFill>
                  <a:schemeClr val="tx1">
                    <a:lumMod val="75000"/>
                    <a:lumOff val="25000"/>
                  </a:schemeClr>
                </a:solidFill>
                <a:latin typeface="Segoe UI"/>
                <a:ea typeface="Segoe UI Black"/>
                <a:cs typeface="Segoe UI"/>
              </a:rPr>
              <a:t>there was an </a:t>
            </a:r>
            <a:r>
              <a:rPr lang="en-US" sz="1400" b="1" dirty="0">
                <a:solidFill>
                  <a:schemeClr val="tx1">
                    <a:lumMod val="75000"/>
                    <a:lumOff val="25000"/>
                  </a:schemeClr>
                </a:solidFill>
                <a:latin typeface="Segoe UI"/>
                <a:ea typeface="Segoe UI Black"/>
                <a:cs typeface="Segoe UI"/>
              </a:rPr>
              <a:t>increase in the proportion of respondents reporting a higher quantity of books</a:t>
            </a:r>
            <a:r>
              <a:rPr lang="en-US" sz="1400" dirty="0">
                <a:solidFill>
                  <a:schemeClr val="tx1">
                    <a:lumMod val="75000"/>
                    <a:lumOff val="25000"/>
                  </a:schemeClr>
                </a:solidFill>
                <a:latin typeface="Segoe UI"/>
                <a:ea typeface="Segoe UI Black"/>
                <a:cs typeface="Segoe UI"/>
              </a:rPr>
              <a:t>.</a:t>
            </a:r>
            <a:endParaRPr lang="he-IL" sz="1400" dirty="0">
              <a:solidFill>
                <a:schemeClr val="tx1">
                  <a:lumMod val="75000"/>
                  <a:lumOff val="25000"/>
                </a:schemeClr>
              </a:solidFill>
              <a:latin typeface="Segoe UI"/>
              <a:ea typeface="Segoe UI Black"/>
              <a:cs typeface="Segoe UI"/>
            </a:endParaRPr>
          </a:p>
          <a:p>
            <a:pPr marL="285750" indent="-285750" algn="l" rtl="0">
              <a:buClr>
                <a:srgbClr val="36636F"/>
              </a:buClr>
              <a:buFont typeface="Tahoma" panose="020B0604030504040204" pitchFamily="34" charset="0"/>
              <a:buChar char="█"/>
            </a:pPr>
            <a:r>
              <a:rPr lang="en-US" sz="1400" dirty="0">
                <a:solidFill>
                  <a:schemeClr val="tx1">
                    <a:lumMod val="75000"/>
                    <a:lumOff val="25000"/>
                  </a:schemeClr>
                </a:solidFill>
                <a:latin typeface="Segoe UI"/>
                <a:ea typeface="Segoe UI Black"/>
                <a:cs typeface="Segoe UI"/>
              </a:rPr>
              <a:t>In 2022, nearly half of the respondents (48%) reported an increase* in the number of books at home at the end of the project compared to the number they had at the beginning. </a:t>
            </a:r>
            <a:endParaRPr lang="he-IL" sz="1400" dirty="0">
              <a:solidFill>
                <a:schemeClr val="tx1">
                  <a:lumMod val="75000"/>
                  <a:lumOff val="25000"/>
                </a:schemeClr>
              </a:solidFill>
              <a:latin typeface="Segoe UI"/>
              <a:ea typeface="Segoe UI Black"/>
              <a:cs typeface="Segoe UI"/>
            </a:endParaRPr>
          </a:p>
          <a:p>
            <a:pPr marL="285750" indent="-285750" algn="l" rtl="0">
              <a:buClr>
                <a:srgbClr val="36636F"/>
              </a:buClr>
              <a:buFont typeface="Tahoma" panose="020B0604030504040204" pitchFamily="34" charset="0"/>
              <a:buChar char="█"/>
            </a:pPr>
            <a:r>
              <a:rPr lang="en-US" sz="1400" b="1" dirty="0">
                <a:solidFill>
                  <a:schemeClr val="tx1">
                    <a:lumMod val="75000"/>
                    <a:lumOff val="25000"/>
                  </a:schemeClr>
                </a:solidFill>
                <a:latin typeface="Segoe UI"/>
                <a:ea typeface="Segoe UI Black"/>
                <a:cs typeface="Segoe UI"/>
              </a:rPr>
              <a:t>In </a:t>
            </a:r>
            <a:r>
              <a:rPr lang="en-US" sz="1400" b="1" dirty="0" smtClean="0">
                <a:solidFill>
                  <a:schemeClr val="tx1">
                    <a:lumMod val="75000"/>
                    <a:lumOff val="25000"/>
                  </a:schemeClr>
                </a:solidFill>
                <a:latin typeface="Segoe UI"/>
                <a:ea typeface="Segoe UI Black"/>
                <a:cs typeface="Segoe UI"/>
              </a:rPr>
              <a:t>2023 most of the </a:t>
            </a:r>
            <a:r>
              <a:rPr lang="en-US" sz="1400" b="1" dirty="0">
                <a:solidFill>
                  <a:schemeClr val="tx1">
                    <a:lumMod val="75000"/>
                    <a:lumOff val="25000"/>
                  </a:schemeClr>
                </a:solidFill>
                <a:latin typeface="Segoe UI"/>
                <a:ea typeface="Segoe UI Black"/>
                <a:cs typeface="Segoe UI"/>
              </a:rPr>
              <a:t>respondents </a:t>
            </a:r>
            <a:r>
              <a:rPr lang="en-US" sz="1400" b="1" dirty="0" smtClean="0">
                <a:solidFill>
                  <a:schemeClr val="tx1">
                    <a:lumMod val="75000"/>
                    <a:lumOff val="25000"/>
                  </a:schemeClr>
                </a:solidFill>
                <a:latin typeface="Segoe UI"/>
                <a:ea typeface="Segoe UI Black"/>
                <a:cs typeface="Segoe UI"/>
              </a:rPr>
              <a:t>reported having </a:t>
            </a:r>
            <a:r>
              <a:rPr lang="en-US" sz="1400" b="1" dirty="0">
                <a:solidFill>
                  <a:schemeClr val="tx1">
                    <a:lumMod val="75000"/>
                    <a:lumOff val="25000"/>
                  </a:schemeClr>
                </a:solidFill>
                <a:latin typeface="Segoe UI"/>
                <a:ea typeface="Segoe UI Black"/>
                <a:cs typeface="Segoe UI"/>
              </a:rPr>
              <a:t>books at </a:t>
            </a:r>
            <a:r>
              <a:rPr lang="en-US" sz="1400" b="1" dirty="0" smtClean="0">
                <a:solidFill>
                  <a:schemeClr val="tx1">
                    <a:lumMod val="75000"/>
                    <a:lumOff val="25000"/>
                  </a:schemeClr>
                </a:solidFill>
                <a:latin typeface="Segoe UI"/>
                <a:ea typeface="Segoe UI Black"/>
                <a:cs typeface="Segoe UI"/>
              </a:rPr>
              <a:t>home from the start.</a:t>
            </a:r>
            <a:br>
              <a:rPr lang="en-US" sz="1400" b="1" dirty="0" smtClean="0">
                <a:solidFill>
                  <a:schemeClr val="tx1">
                    <a:lumMod val="75000"/>
                    <a:lumOff val="25000"/>
                  </a:schemeClr>
                </a:solidFill>
                <a:latin typeface="Segoe UI"/>
                <a:ea typeface="Segoe UI Black"/>
                <a:cs typeface="Segoe UI"/>
              </a:rPr>
            </a:br>
            <a:endParaRPr lang="he-IL" sz="1400" dirty="0">
              <a:solidFill>
                <a:schemeClr val="tx1">
                  <a:lumMod val="75000"/>
                  <a:lumOff val="25000"/>
                </a:schemeClr>
              </a:solidFill>
              <a:latin typeface="Segoe UI"/>
              <a:ea typeface="Segoe UI Black"/>
              <a:cs typeface="Segoe UI"/>
            </a:endParaRPr>
          </a:p>
          <a:p>
            <a:pPr marL="285750" indent="-285750" algn="l" rtl="0">
              <a:buClr>
                <a:srgbClr val="36636F"/>
              </a:buClr>
              <a:buFont typeface="Tahoma" panose="020B0604030504040204" pitchFamily="34" charset="0"/>
              <a:buChar char="█"/>
            </a:pPr>
            <a:r>
              <a:rPr lang="en-US" sz="1400" dirty="0">
                <a:solidFill>
                  <a:schemeClr val="tx1">
                    <a:lumMod val="75000"/>
                    <a:lumOff val="25000"/>
                  </a:schemeClr>
                </a:solidFill>
                <a:latin typeface="Segoe UI"/>
                <a:ea typeface="Segoe UI Black"/>
                <a:cs typeface="Segoe UI"/>
              </a:rPr>
              <a:t>No </a:t>
            </a:r>
            <a:r>
              <a:rPr lang="en-US" sz="1400" dirty="0" smtClean="0">
                <a:solidFill>
                  <a:schemeClr val="tx1">
                    <a:lumMod val="75000"/>
                    <a:lumOff val="25000"/>
                  </a:schemeClr>
                </a:solidFill>
                <a:latin typeface="Segoe UI"/>
                <a:ea typeface="Segoe UI Black"/>
                <a:cs typeface="Segoe UI"/>
              </a:rPr>
              <a:t>significant correlation </a:t>
            </a:r>
            <a:r>
              <a:rPr lang="en-US" sz="1400" dirty="0">
                <a:solidFill>
                  <a:schemeClr val="tx1">
                    <a:lumMod val="75000"/>
                    <a:lumOff val="25000"/>
                  </a:schemeClr>
                </a:solidFill>
                <a:latin typeface="Segoe UI"/>
                <a:ea typeface="Segoe UI Black"/>
                <a:cs typeface="Segoe UI"/>
              </a:rPr>
              <a:t>was found between the number of children in the family and the quantity of books at home.</a:t>
            </a:r>
            <a:endParaRPr lang="he-IL" sz="1400" dirty="0">
              <a:solidFill>
                <a:schemeClr val="tx1">
                  <a:lumMod val="75000"/>
                  <a:lumOff val="25000"/>
                </a:schemeClr>
              </a:solidFill>
              <a:latin typeface="Segoe UI"/>
              <a:ea typeface="Segoe UI Black"/>
              <a:cs typeface="Segoe UI"/>
            </a:endParaRPr>
          </a:p>
        </p:txBody>
      </p:sp>
      <p:grpSp>
        <p:nvGrpSpPr>
          <p:cNvPr id="7" name="Group 6">
            <a:extLst>
              <a:ext uri="{FF2B5EF4-FFF2-40B4-BE49-F238E27FC236}">
                <a16:creationId xmlns:a16="http://schemas.microsoft.com/office/drawing/2014/main" xmlns="" id="{51DD9346-B58B-4CDB-9273-96D312C9AEB8}"/>
              </a:ext>
            </a:extLst>
          </p:cNvPr>
          <p:cNvGrpSpPr/>
          <p:nvPr/>
        </p:nvGrpSpPr>
        <p:grpSpPr>
          <a:xfrm>
            <a:off x="6269969" y="3310378"/>
            <a:ext cx="6703764" cy="3653775"/>
            <a:chOff x="-151819" y="1664769"/>
            <a:chExt cx="6703764" cy="4579463"/>
          </a:xfrm>
        </p:grpSpPr>
        <p:graphicFrame>
          <p:nvGraphicFramePr>
            <p:cNvPr id="12" name="Chart 11">
              <a:extLst>
                <a:ext uri="{FF2B5EF4-FFF2-40B4-BE49-F238E27FC236}">
                  <a16:creationId xmlns:a16="http://schemas.microsoft.com/office/drawing/2014/main" xmlns="" id="{A718BB2A-76D5-47A4-BDB1-AD74FDAC50BC}"/>
                </a:ext>
              </a:extLst>
            </p:cNvPr>
            <p:cNvGraphicFramePr>
              <a:graphicFrameLocks/>
            </p:cNvGraphicFramePr>
            <p:nvPr>
              <p:extLst>
                <p:ext uri="{D42A27DB-BD31-4B8C-83A1-F6EECF244321}">
                  <p14:modId xmlns:p14="http://schemas.microsoft.com/office/powerpoint/2010/main" val="4098602132"/>
                </p:ext>
              </p:extLst>
            </p:nvPr>
          </p:nvGraphicFramePr>
          <p:xfrm>
            <a:off x="4211945" y="1664769"/>
            <a:ext cx="2340000" cy="3420000"/>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mc:Choice xmlns:cx2="http://schemas.microsoft.com/office/drawing/2015/10/21/chartex" xmlns="" Requires="cx2">
            <p:graphicFrame>
              <p:nvGraphicFramePr>
                <p:cNvPr id="14" name="Chart 13">
                  <a:extLst>
                    <a:ext uri="{FF2B5EF4-FFF2-40B4-BE49-F238E27FC236}">
                      <a16:creationId xmlns:a16="http://schemas.microsoft.com/office/drawing/2014/main" id="{4CDB2819-533B-4E8A-A990-127CE3325A0D}"/>
                    </a:ext>
                  </a:extLst>
                </p:cNvPr>
                <p:cNvGraphicFramePr/>
                <p:nvPr>
                  <p:extLst>
                    <p:ext uri="{D42A27DB-BD31-4B8C-83A1-F6EECF244321}">
                      <p14:modId xmlns:p14="http://schemas.microsoft.com/office/powerpoint/2010/main" val="3483828535"/>
                    </p:ext>
                  </p:extLst>
                </p:nvPr>
              </p:nvGraphicFramePr>
              <p:xfrm>
                <a:off x="2049494" y="1730956"/>
                <a:ext cx="2340000" cy="3338138"/>
              </p:xfrm>
              <a:graphic>
                <a:graphicData uri="http://schemas.microsoft.com/office/drawing/2014/chartex">
                  <cx:chart xmlns:cx="http://schemas.microsoft.com/office/drawing/2014/chartex" xmlns:r="http://schemas.openxmlformats.org/officeDocument/2006/relationships" r:id="rId4"/>
                </a:graphicData>
              </a:graphic>
            </p:graphicFrame>
          </mc:Choice>
          <mc:Fallback>
            <p:pic>
              <p:nvPicPr>
                <p:cNvPr id="14" name="Chart 13">
                  <a:extLst>
                    <a:ext uri="{FF2B5EF4-FFF2-40B4-BE49-F238E27FC236}">
                      <a16:creationId xmlns:a16="http://schemas.microsoft.com/office/drawing/2014/main" xmlns="" xmlns:cx2="http://schemas.microsoft.com/office/drawing/2015/10/21/chartex" id="{4CDB2819-533B-4E8A-A990-127CE3325A0D}"/>
                    </a:ext>
                  </a:extLst>
                </p:cNvPr>
                <p:cNvPicPr>
                  <a:picLocks noGrp="1" noRot="1" noChangeAspect="1" noMove="1" noResize="1" noEditPoints="1" noAdjustHandles="1" noChangeArrowheads="1" noChangeShapeType="1"/>
                </p:cNvPicPr>
                <p:nvPr/>
              </p:nvPicPr>
              <p:blipFill>
                <a:blip r:embed="rId5"/>
                <a:stretch>
                  <a:fillRect/>
                </a:stretch>
              </p:blipFill>
              <p:spPr>
                <a:xfrm>
                  <a:off x="2130881" y="3580862"/>
                  <a:ext cx="2340000" cy="2663370"/>
                </a:xfrm>
                <a:prstGeom prst="rect">
                  <a:avLst/>
                </a:prstGeom>
              </p:spPr>
            </p:pic>
          </mc:Fallback>
        </mc:AlternateContent>
        <p:graphicFrame>
          <p:nvGraphicFramePr>
            <p:cNvPr id="15" name="Chart 14">
              <a:extLst>
                <a:ext uri="{FF2B5EF4-FFF2-40B4-BE49-F238E27FC236}">
                  <a16:creationId xmlns:a16="http://schemas.microsoft.com/office/drawing/2014/main" xmlns="" id="{13A50363-22D5-40B7-9D41-6E991DEB8B25}"/>
                </a:ext>
              </a:extLst>
            </p:cNvPr>
            <p:cNvGraphicFramePr>
              <a:graphicFrameLocks/>
            </p:cNvGraphicFramePr>
            <p:nvPr>
              <p:extLst>
                <p:ext uri="{D42A27DB-BD31-4B8C-83A1-F6EECF244321}">
                  <p14:modId xmlns:p14="http://schemas.microsoft.com/office/powerpoint/2010/main" val="1857541895"/>
                </p:ext>
              </p:extLst>
            </p:nvPr>
          </p:nvGraphicFramePr>
          <p:xfrm>
            <a:off x="-151819" y="1742207"/>
            <a:ext cx="2340000" cy="3420000"/>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Box 16">
              <a:extLst>
                <a:ext uri="{FF2B5EF4-FFF2-40B4-BE49-F238E27FC236}">
                  <a16:creationId xmlns:a16="http://schemas.microsoft.com/office/drawing/2014/main" xmlns="" id="{85A4079B-D443-46BB-96B7-AFFBB07113E8}"/>
                </a:ext>
              </a:extLst>
            </p:cNvPr>
            <p:cNvSpPr txBox="1"/>
            <p:nvPr/>
          </p:nvSpPr>
          <p:spPr>
            <a:xfrm>
              <a:off x="1359199" y="4912546"/>
              <a:ext cx="70780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Baseline</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N=38</a:t>
              </a:r>
              <a:endParaRPr lang="he-IL" sz="1000" dirty="0"/>
            </a:p>
          </p:txBody>
        </p:sp>
        <p:sp>
          <p:nvSpPr>
            <p:cNvPr id="18" name="TextBox 17">
              <a:extLst>
                <a:ext uri="{FF2B5EF4-FFF2-40B4-BE49-F238E27FC236}">
                  <a16:creationId xmlns:a16="http://schemas.microsoft.com/office/drawing/2014/main" xmlns="" id="{0CA23F72-881E-4053-8D30-0B1C8819FA59}"/>
                </a:ext>
              </a:extLst>
            </p:cNvPr>
            <p:cNvSpPr txBox="1"/>
            <p:nvPr/>
          </p:nvSpPr>
          <p:spPr>
            <a:xfrm>
              <a:off x="2533513" y="5053557"/>
              <a:ext cx="70780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Closing </a:t>
              </a:r>
              <a:endParaRPr lang="he-IL" sz="1000" dirty="0">
                <a:solidFill>
                  <a:schemeClr val="tx1">
                    <a:lumMod val="75000"/>
                    <a:lumOff val="25000"/>
                  </a:schemeClr>
                </a:solidFill>
                <a:latin typeface="Segoe UI"/>
                <a:ea typeface="Segoe UI Black"/>
                <a:cs typeface="Segoe UI"/>
              </a:endParaRPr>
            </a:p>
            <a:p>
              <a:pPr algn="ctr"/>
              <a:r>
                <a:rPr lang="en-US" sz="1000" dirty="0">
                  <a:solidFill>
                    <a:schemeClr val="tx1">
                      <a:lumMod val="75000"/>
                      <a:lumOff val="25000"/>
                    </a:schemeClr>
                  </a:solidFill>
                  <a:latin typeface="Segoe UI"/>
                  <a:ea typeface="Segoe UI Black"/>
                  <a:cs typeface="Segoe UI"/>
                </a:rPr>
                <a:t>N=40</a:t>
              </a:r>
              <a:endParaRPr lang="he-IL" sz="1000" dirty="0"/>
            </a:p>
          </p:txBody>
        </p:sp>
        <p:sp>
          <p:nvSpPr>
            <p:cNvPr id="20" name="TextBox 19">
              <a:extLst>
                <a:ext uri="{FF2B5EF4-FFF2-40B4-BE49-F238E27FC236}">
                  <a16:creationId xmlns:a16="http://schemas.microsoft.com/office/drawing/2014/main" xmlns="" id="{7C49BD3F-F81E-4675-BCAD-D9560C2C573A}"/>
                </a:ext>
              </a:extLst>
            </p:cNvPr>
            <p:cNvSpPr txBox="1"/>
            <p:nvPr/>
          </p:nvSpPr>
          <p:spPr>
            <a:xfrm>
              <a:off x="4211945" y="4911469"/>
              <a:ext cx="90314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Follow-up</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N=30</a:t>
              </a:r>
              <a:endParaRPr lang="he-IL" sz="1000" dirty="0"/>
            </a:p>
          </p:txBody>
        </p:sp>
        <p:sp>
          <p:nvSpPr>
            <p:cNvPr id="21" name="TextBox 20">
              <a:extLst>
                <a:ext uri="{FF2B5EF4-FFF2-40B4-BE49-F238E27FC236}">
                  <a16:creationId xmlns:a16="http://schemas.microsoft.com/office/drawing/2014/main" xmlns="" id="{9F93322E-FCA5-4520-A95A-747D88ADCFC3}"/>
                </a:ext>
              </a:extLst>
            </p:cNvPr>
            <p:cNvSpPr txBox="1"/>
            <p:nvPr/>
          </p:nvSpPr>
          <p:spPr>
            <a:xfrm>
              <a:off x="0" y="1937181"/>
              <a:ext cx="70780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6+</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books</a:t>
              </a:r>
              <a:endParaRPr lang="he-IL" sz="1000" dirty="0">
                <a:solidFill>
                  <a:schemeClr val="tx1">
                    <a:lumMod val="75000"/>
                    <a:lumOff val="25000"/>
                  </a:schemeClr>
                </a:solidFill>
                <a:latin typeface="Segoe UI"/>
                <a:ea typeface="Segoe UI Black"/>
                <a:cs typeface="Segoe UI"/>
              </a:endParaRPr>
            </a:p>
          </p:txBody>
        </p:sp>
        <p:sp>
          <p:nvSpPr>
            <p:cNvPr id="23" name="TextBox 22">
              <a:extLst>
                <a:ext uri="{FF2B5EF4-FFF2-40B4-BE49-F238E27FC236}">
                  <a16:creationId xmlns:a16="http://schemas.microsoft.com/office/drawing/2014/main" xmlns="" id="{33C2A4E4-911F-4E5A-924A-8E92D1F9D28C}"/>
                </a:ext>
              </a:extLst>
            </p:cNvPr>
            <p:cNvSpPr txBox="1"/>
            <p:nvPr/>
          </p:nvSpPr>
          <p:spPr>
            <a:xfrm>
              <a:off x="12257" y="2533509"/>
              <a:ext cx="70780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4-5</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books</a:t>
              </a:r>
              <a:endParaRPr lang="he-IL" sz="1000" dirty="0">
                <a:solidFill>
                  <a:schemeClr val="tx1">
                    <a:lumMod val="75000"/>
                    <a:lumOff val="25000"/>
                  </a:schemeClr>
                </a:solidFill>
                <a:latin typeface="Segoe UI"/>
                <a:ea typeface="Segoe UI Black"/>
                <a:cs typeface="Segoe UI"/>
              </a:endParaRPr>
            </a:p>
          </p:txBody>
        </p:sp>
        <p:sp>
          <p:nvSpPr>
            <p:cNvPr id="27" name="TextBox 26">
              <a:extLst>
                <a:ext uri="{FF2B5EF4-FFF2-40B4-BE49-F238E27FC236}">
                  <a16:creationId xmlns:a16="http://schemas.microsoft.com/office/drawing/2014/main" xmlns="" id="{6C142332-F35B-4F63-902C-5DBF7FDD06FD}"/>
                </a:ext>
              </a:extLst>
            </p:cNvPr>
            <p:cNvSpPr txBox="1"/>
            <p:nvPr/>
          </p:nvSpPr>
          <p:spPr>
            <a:xfrm>
              <a:off x="0" y="3096160"/>
              <a:ext cx="707805"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2-3</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books</a:t>
              </a:r>
              <a:endParaRPr lang="he-IL" sz="1000" dirty="0">
                <a:solidFill>
                  <a:schemeClr val="tx1">
                    <a:lumMod val="75000"/>
                    <a:lumOff val="25000"/>
                  </a:schemeClr>
                </a:solidFill>
                <a:latin typeface="Segoe UI"/>
                <a:ea typeface="Segoe UI Black"/>
                <a:cs typeface="Segoe UI"/>
              </a:endParaRPr>
            </a:p>
          </p:txBody>
        </p:sp>
        <p:sp>
          <p:nvSpPr>
            <p:cNvPr id="28" name="TextBox 27">
              <a:extLst>
                <a:ext uri="{FF2B5EF4-FFF2-40B4-BE49-F238E27FC236}">
                  <a16:creationId xmlns:a16="http://schemas.microsoft.com/office/drawing/2014/main" xmlns="" id="{89450458-5449-4D4B-8A6E-4F55C618DC25}"/>
                </a:ext>
              </a:extLst>
            </p:cNvPr>
            <p:cNvSpPr txBox="1"/>
            <p:nvPr/>
          </p:nvSpPr>
          <p:spPr>
            <a:xfrm>
              <a:off x="74426" y="3713394"/>
              <a:ext cx="633378" cy="501478"/>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1</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book</a:t>
              </a:r>
              <a:endParaRPr lang="he-IL" sz="1000" dirty="0">
                <a:solidFill>
                  <a:schemeClr val="tx1">
                    <a:lumMod val="75000"/>
                    <a:lumOff val="25000"/>
                  </a:schemeClr>
                </a:solidFill>
                <a:latin typeface="Segoe UI"/>
                <a:ea typeface="Segoe UI Black"/>
                <a:cs typeface="Segoe UI"/>
              </a:endParaRPr>
            </a:p>
          </p:txBody>
        </p:sp>
        <p:sp>
          <p:nvSpPr>
            <p:cNvPr id="29" name="TextBox 28">
              <a:extLst>
                <a:ext uri="{FF2B5EF4-FFF2-40B4-BE49-F238E27FC236}">
                  <a16:creationId xmlns:a16="http://schemas.microsoft.com/office/drawing/2014/main" xmlns="" id="{D21C2EC8-C5F0-45B0-B8F1-C48F24DFB1F7}"/>
                </a:ext>
              </a:extLst>
            </p:cNvPr>
            <p:cNvSpPr txBox="1"/>
            <p:nvPr/>
          </p:nvSpPr>
          <p:spPr>
            <a:xfrm>
              <a:off x="24515" y="4358429"/>
              <a:ext cx="941141" cy="694354"/>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No age-appropriate book</a:t>
              </a:r>
              <a:endParaRPr lang="he-IL" sz="1000" dirty="0">
                <a:solidFill>
                  <a:schemeClr val="tx1">
                    <a:lumMod val="75000"/>
                    <a:lumOff val="25000"/>
                  </a:schemeClr>
                </a:solidFill>
                <a:latin typeface="Segoe UI"/>
                <a:ea typeface="Segoe UI Black"/>
                <a:cs typeface="Segoe UI"/>
              </a:endParaRPr>
            </a:p>
          </p:txBody>
        </p:sp>
      </p:grpSp>
      <p:sp>
        <p:nvSpPr>
          <p:cNvPr id="30" name="TextBox 29">
            <a:extLst>
              <a:ext uri="{FF2B5EF4-FFF2-40B4-BE49-F238E27FC236}">
                <a16:creationId xmlns:a16="http://schemas.microsoft.com/office/drawing/2014/main" xmlns="" id="{9F7D6A02-94ED-4758-B145-5E445BABA614}"/>
              </a:ext>
            </a:extLst>
          </p:cNvPr>
          <p:cNvSpPr txBox="1"/>
          <p:nvPr/>
        </p:nvSpPr>
        <p:spPr>
          <a:xfrm>
            <a:off x="-52697" y="6573297"/>
            <a:ext cx="3862482" cy="253916"/>
          </a:xfrm>
          <a:prstGeom prst="rect">
            <a:avLst/>
          </a:prstGeom>
          <a:noFill/>
        </p:spPr>
        <p:txBody>
          <a:bodyPr wrap="square">
            <a:spAutoFit/>
          </a:bodyPr>
          <a:lstStyle/>
          <a:p>
            <a:pPr algn="ctr" rtl="0"/>
            <a:r>
              <a:rPr lang="en-US" sz="1050" dirty="0" smtClean="0">
                <a:solidFill>
                  <a:schemeClr val="tx1">
                    <a:lumMod val="75000"/>
                    <a:lumOff val="25000"/>
                  </a:schemeClr>
                </a:solidFill>
                <a:latin typeface="Segoe UI"/>
                <a:ea typeface="Segoe UI Black"/>
                <a:cs typeface="Segoe UI"/>
              </a:rPr>
              <a:t>* Paired testing: baseline and closing (N=23)</a:t>
            </a:r>
            <a:endParaRPr lang="he-IL" sz="1050" dirty="0"/>
          </a:p>
        </p:txBody>
      </p:sp>
      <p:sp>
        <p:nvSpPr>
          <p:cNvPr id="31" name="TextBox 30">
            <a:extLst>
              <a:ext uri="{FF2B5EF4-FFF2-40B4-BE49-F238E27FC236}">
                <a16:creationId xmlns:a16="http://schemas.microsoft.com/office/drawing/2014/main" xmlns="" id="{FACE35DB-92F0-4D2B-85D2-687068B898B0}"/>
              </a:ext>
            </a:extLst>
          </p:cNvPr>
          <p:cNvSpPr txBox="1"/>
          <p:nvPr/>
        </p:nvSpPr>
        <p:spPr>
          <a:xfrm>
            <a:off x="8109264" y="459187"/>
            <a:ext cx="4022571" cy="3016210"/>
          </a:xfrm>
          <a:prstGeom prst="rect">
            <a:avLst/>
          </a:prstGeom>
          <a:solidFill>
            <a:schemeClr val="bg2"/>
          </a:solidFill>
        </p:spPr>
        <p:txBody>
          <a:bodyPr wrap="square">
            <a:spAutoFit/>
          </a:bodyPr>
          <a:lstStyle/>
          <a:p>
            <a:pPr algn="ctr" rtl="0"/>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“It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was very difficult for me to find books in Arabic here in the center, so I ordered books from a library in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Um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al-</a:t>
            </a:r>
            <a:r>
              <a:rPr lang="en-US" sz="1000" i="1" dirty="0" err="1">
                <a:solidFill>
                  <a:schemeClr val="tx1">
                    <a:lumMod val="75000"/>
                    <a:lumOff val="25000"/>
                  </a:schemeClr>
                </a:solidFill>
                <a:latin typeface="Calibri" panose="020F0502020204030204" pitchFamily="34" charset="0"/>
                <a:ea typeface="Segoe UI Black"/>
                <a:cs typeface="Calibri" panose="020F0502020204030204" pitchFamily="34" charset="0"/>
              </a:rPr>
              <a:t>Fahm</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(2022)</a:t>
            </a:r>
            <a:b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br>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"It's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not just about collecting books, it's important that the stories are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age-appropriate.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We need someone who specializes in this to help us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choose.”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2023)</a:t>
            </a:r>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"If  mothers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read stories at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home, they should record it and send  it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to the group so we can see what others are reading and what we can read</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 (2023)</a:t>
            </a:r>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"I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think there are 15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songs in the book we were given,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but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there was nothing about how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to sing the songs with the children."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
            </a:r>
            <a:b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b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(2023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 Songs and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Recitation)</a:t>
            </a:r>
            <a:b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br>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a:p>
            <a:pPr algn="ctr" rtl="0"/>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"During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the half-hour when the children are engaged in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activities,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I guide the parents, and I think that's the most important part because the whole purpose is to educate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the parents and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provide </a:t>
            </a:r>
            <a:r>
              <a:rPr lang="en-US" sz="1000" i="1" dirty="0" smtClean="0">
                <a:solidFill>
                  <a:schemeClr val="tx1">
                    <a:lumMod val="75000"/>
                    <a:lumOff val="25000"/>
                  </a:schemeClr>
                </a:solidFill>
                <a:latin typeface="Calibri" panose="020F0502020204030204" pitchFamily="34" charset="0"/>
                <a:ea typeface="Segoe UI Black"/>
                <a:cs typeface="Calibri" panose="020F0502020204030204" pitchFamily="34" charset="0"/>
              </a:rPr>
              <a:t>them with tools." </a:t>
            </a:r>
            <a:r>
              <a:rPr lang="en-US" sz="1000" i="1" dirty="0">
                <a:solidFill>
                  <a:schemeClr val="tx1">
                    <a:lumMod val="75000"/>
                    <a:lumOff val="25000"/>
                  </a:schemeClr>
                </a:solidFill>
                <a:latin typeface="Calibri" panose="020F0502020204030204" pitchFamily="34" charset="0"/>
                <a:ea typeface="Segoe UI Black"/>
                <a:cs typeface="Calibri" panose="020F0502020204030204" pitchFamily="34" charset="0"/>
              </a:rPr>
              <a:t>(Facilitator - 2023)</a:t>
            </a:r>
            <a:endParaRPr lang="he-IL" sz="1000" i="1" dirty="0">
              <a:solidFill>
                <a:schemeClr val="tx1">
                  <a:lumMod val="75000"/>
                  <a:lumOff val="25000"/>
                </a:schemeClr>
              </a:solidFill>
              <a:latin typeface="Calibri" panose="020F0502020204030204" pitchFamily="34" charset="0"/>
              <a:ea typeface="Segoe UI Black"/>
              <a:cs typeface="Calibri" panose="020F0502020204030204" pitchFamily="34" charset="0"/>
            </a:endParaRPr>
          </a:p>
        </p:txBody>
      </p:sp>
      <p:sp>
        <p:nvSpPr>
          <p:cNvPr id="32" name="TextBox 31">
            <a:extLst>
              <a:ext uri="{FF2B5EF4-FFF2-40B4-BE49-F238E27FC236}">
                <a16:creationId xmlns:a16="http://schemas.microsoft.com/office/drawing/2014/main" xmlns="" id="{3AB98365-AFDE-4C5D-8A39-BED21A23B2DA}"/>
              </a:ext>
            </a:extLst>
          </p:cNvPr>
          <p:cNvSpPr txBox="1"/>
          <p:nvPr/>
        </p:nvSpPr>
        <p:spPr>
          <a:xfrm>
            <a:off x="23353" y="601535"/>
            <a:ext cx="7979311" cy="2862322"/>
          </a:xfrm>
          <a:prstGeom prst="rect">
            <a:avLst/>
          </a:prstGeom>
          <a:noFill/>
        </p:spPr>
        <p:txBody>
          <a:bodyPr wrap="square">
            <a:spAutoFit/>
          </a:bodyPr>
          <a:lstStyle/>
          <a:p>
            <a:pPr algn="l" rtl="0">
              <a:lnSpc>
                <a:spcPct val="150000"/>
              </a:lnSpc>
            </a:pPr>
            <a:r>
              <a:rPr lang="en-US" sz="1200" dirty="0">
                <a:solidFill>
                  <a:schemeClr val="tx1">
                    <a:lumMod val="75000"/>
                    <a:lumOff val="25000"/>
                  </a:schemeClr>
                </a:solidFill>
                <a:latin typeface="Segoe UI"/>
                <a:ea typeface="Segoe UI Black"/>
                <a:cs typeface="Segoe UI"/>
              </a:rPr>
              <a:t>In the 2022 pilot program, </a:t>
            </a:r>
            <a:r>
              <a:rPr lang="en-US" sz="1200" dirty="0" smtClean="0">
                <a:solidFill>
                  <a:schemeClr val="tx1">
                    <a:lumMod val="75000"/>
                    <a:lumOff val="25000"/>
                  </a:schemeClr>
                </a:solidFill>
                <a:latin typeface="Segoe UI"/>
                <a:ea typeface="Segoe UI Black"/>
                <a:cs typeface="Segoe UI"/>
              </a:rPr>
              <a:t>focus group </a:t>
            </a:r>
            <a:r>
              <a:rPr lang="en-US" sz="1200" dirty="0">
                <a:solidFill>
                  <a:schemeClr val="tx1">
                    <a:lumMod val="75000"/>
                    <a:lumOff val="25000"/>
                  </a:schemeClr>
                </a:solidFill>
                <a:latin typeface="Segoe UI"/>
                <a:ea typeface="Segoe UI Black"/>
                <a:cs typeface="Segoe UI"/>
              </a:rPr>
              <a:t>participants</a:t>
            </a:r>
            <a:r>
              <a:rPr lang="en-US" sz="1200" dirty="0" smtClean="0">
                <a:solidFill>
                  <a:schemeClr val="tx1">
                    <a:lumMod val="75000"/>
                    <a:lumOff val="25000"/>
                  </a:schemeClr>
                </a:solidFill>
                <a:latin typeface="Segoe UI"/>
                <a:ea typeface="Segoe UI Black"/>
                <a:cs typeface="Segoe UI"/>
              </a:rPr>
              <a:t> </a:t>
            </a:r>
            <a:r>
              <a:rPr lang="en-US" sz="1200" b="1" dirty="0">
                <a:solidFill>
                  <a:schemeClr val="tx1">
                    <a:lumMod val="75000"/>
                    <a:lumOff val="25000"/>
                  </a:schemeClr>
                </a:solidFill>
                <a:latin typeface="Segoe UI"/>
                <a:ea typeface="Segoe UI Black"/>
                <a:cs typeface="Segoe UI"/>
              </a:rPr>
              <a:t>reported limited accessibility to books in </a:t>
            </a:r>
            <a:r>
              <a:rPr lang="en-US" sz="1200" b="1" dirty="0" smtClean="0">
                <a:solidFill>
                  <a:schemeClr val="tx1">
                    <a:lumMod val="75000"/>
                    <a:lumOff val="25000"/>
                  </a:schemeClr>
                </a:solidFill>
                <a:latin typeface="Segoe UI"/>
                <a:ea typeface="Segoe UI Black"/>
                <a:cs typeface="Segoe UI"/>
              </a:rPr>
              <a:t>Arabic </a:t>
            </a:r>
            <a:r>
              <a:rPr lang="en-US" sz="1200" b="1" dirty="0">
                <a:solidFill>
                  <a:schemeClr val="tx1">
                    <a:lumMod val="75000"/>
                    <a:lumOff val="25000"/>
                  </a:schemeClr>
                </a:solidFill>
                <a:latin typeface="Segoe UI"/>
                <a:ea typeface="Segoe UI Black"/>
                <a:cs typeface="Segoe UI"/>
              </a:rPr>
              <a:t>for children up to the age of 3 </a:t>
            </a:r>
            <a:r>
              <a:rPr lang="en-US" sz="1200" dirty="0">
                <a:solidFill>
                  <a:schemeClr val="tx1">
                    <a:lumMod val="75000"/>
                    <a:lumOff val="25000"/>
                  </a:schemeClr>
                </a:solidFill>
                <a:latin typeface="Segoe UI"/>
                <a:ea typeface="Segoe UI Black"/>
                <a:cs typeface="Segoe UI"/>
              </a:rPr>
              <a:t>in </a:t>
            </a:r>
            <a:r>
              <a:rPr lang="en-US" sz="1200" dirty="0" smtClean="0">
                <a:solidFill>
                  <a:schemeClr val="tx1">
                    <a:lumMod val="75000"/>
                    <a:lumOff val="25000"/>
                  </a:schemeClr>
                </a:solidFill>
                <a:latin typeface="Segoe UI"/>
                <a:ea typeface="Segoe UI Black"/>
                <a:cs typeface="Segoe UI"/>
              </a:rPr>
              <a:t>Jaffa </a:t>
            </a:r>
            <a:r>
              <a:rPr lang="en-US" sz="1200" dirty="0">
                <a:solidFill>
                  <a:schemeClr val="tx1">
                    <a:lumMod val="75000"/>
                    <a:lumOff val="25000"/>
                  </a:schemeClr>
                </a:solidFill>
                <a:latin typeface="Segoe UI"/>
                <a:ea typeface="Segoe UI Black"/>
                <a:cs typeface="Segoe UI"/>
              </a:rPr>
              <a:t>and that they had to purchase books in other cities. </a:t>
            </a:r>
            <a:r>
              <a:rPr lang="en-US" sz="1200" dirty="0" smtClean="0">
                <a:solidFill>
                  <a:schemeClr val="tx1">
                    <a:lumMod val="75000"/>
                    <a:lumOff val="25000"/>
                  </a:schemeClr>
                </a:solidFill>
                <a:latin typeface="Segoe UI"/>
                <a:ea typeface="Segoe UI Black"/>
                <a:cs typeface="Segoe UI"/>
              </a:rPr>
              <a:t>Participants in the </a:t>
            </a:r>
            <a:r>
              <a:rPr lang="en-US" sz="1200" dirty="0">
                <a:solidFill>
                  <a:schemeClr val="tx1">
                    <a:lumMod val="75000"/>
                    <a:lumOff val="25000"/>
                  </a:schemeClr>
                </a:solidFill>
                <a:latin typeface="Segoe UI"/>
                <a:ea typeface="Segoe UI Black"/>
                <a:cs typeface="Segoe UI"/>
              </a:rPr>
              <a:t>2023 </a:t>
            </a:r>
            <a:r>
              <a:rPr lang="en-US" sz="1200" dirty="0" smtClean="0">
                <a:solidFill>
                  <a:schemeClr val="tx1">
                    <a:lumMod val="75000"/>
                    <a:lumOff val="25000"/>
                  </a:schemeClr>
                </a:solidFill>
                <a:latin typeface="Segoe UI"/>
                <a:ea typeface="Segoe UI Black"/>
                <a:cs typeface="Segoe UI"/>
              </a:rPr>
              <a:t>groups reported that </a:t>
            </a:r>
            <a:r>
              <a:rPr lang="en-US" sz="1200" b="1" dirty="0" smtClean="0">
                <a:solidFill>
                  <a:schemeClr val="tx1">
                    <a:lumMod val="75000"/>
                    <a:lumOff val="25000"/>
                  </a:schemeClr>
                </a:solidFill>
                <a:latin typeface="Segoe UI"/>
                <a:ea typeface="Segoe UI Black"/>
                <a:cs typeface="Segoe UI"/>
              </a:rPr>
              <a:t>the very participation in </a:t>
            </a:r>
            <a:r>
              <a:rPr lang="en-US" sz="1200" b="1" dirty="0">
                <a:solidFill>
                  <a:schemeClr val="tx1">
                    <a:lumMod val="75000"/>
                    <a:lumOff val="25000"/>
                  </a:schemeClr>
                </a:solidFill>
                <a:latin typeface="Segoe UI"/>
                <a:ea typeface="Segoe UI Black"/>
                <a:cs typeface="Segoe UI"/>
              </a:rPr>
              <a:t>the project </a:t>
            </a:r>
            <a:r>
              <a:rPr lang="en-US" sz="1200" b="1" dirty="0" smtClean="0">
                <a:solidFill>
                  <a:schemeClr val="tx1">
                    <a:lumMod val="75000"/>
                    <a:lumOff val="25000"/>
                  </a:schemeClr>
                </a:solidFill>
                <a:latin typeface="Segoe UI"/>
                <a:ea typeface="Segoe UI Black"/>
                <a:cs typeface="Segoe UI"/>
              </a:rPr>
              <a:t>exposed them to </a:t>
            </a:r>
            <a:r>
              <a:rPr lang="en-US" sz="1200" b="1" dirty="0">
                <a:solidFill>
                  <a:schemeClr val="tx1">
                    <a:lumMod val="75000"/>
                    <a:lumOff val="25000"/>
                  </a:schemeClr>
                </a:solidFill>
                <a:latin typeface="Segoe UI"/>
                <a:ea typeface="Segoe UI Black"/>
                <a:cs typeface="Segoe UI"/>
              </a:rPr>
              <a:t>children's books</a:t>
            </a:r>
            <a:r>
              <a:rPr lang="en-US" sz="1200" dirty="0">
                <a:solidFill>
                  <a:schemeClr val="tx1">
                    <a:lumMod val="75000"/>
                    <a:lumOff val="25000"/>
                  </a:schemeClr>
                </a:solidFill>
                <a:latin typeface="Segoe UI"/>
                <a:ea typeface="Segoe UI Black"/>
                <a:cs typeface="Segoe UI"/>
              </a:rPr>
              <a:t>, </a:t>
            </a:r>
            <a:r>
              <a:rPr lang="en-US" sz="1200" dirty="0" smtClean="0">
                <a:solidFill>
                  <a:schemeClr val="tx1">
                    <a:lumMod val="75000"/>
                    <a:lumOff val="25000"/>
                  </a:schemeClr>
                </a:solidFill>
                <a:latin typeface="Segoe UI"/>
                <a:ea typeface="Segoe UI Black"/>
                <a:cs typeface="Segoe UI"/>
              </a:rPr>
              <a:t>in addition to the </a:t>
            </a:r>
            <a:r>
              <a:rPr lang="en-US" sz="1200" dirty="0">
                <a:solidFill>
                  <a:schemeClr val="tx1">
                    <a:lumMod val="75000"/>
                    <a:lumOff val="25000"/>
                  </a:schemeClr>
                </a:solidFill>
                <a:latin typeface="Segoe UI"/>
                <a:ea typeface="Segoe UI Black"/>
                <a:cs typeface="Segoe UI"/>
              </a:rPr>
              <a:t>books the children receive at kindergarten</a:t>
            </a:r>
            <a:r>
              <a:rPr lang="en-US" sz="1200" dirty="0" smtClean="0">
                <a:solidFill>
                  <a:schemeClr val="tx1">
                    <a:lumMod val="75000"/>
                    <a:lumOff val="25000"/>
                  </a:schemeClr>
                </a:solidFill>
                <a:latin typeface="Segoe UI"/>
                <a:ea typeface="Segoe UI Black"/>
                <a:cs typeface="Segoe UI"/>
              </a:rPr>
              <a:t>.</a:t>
            </a:r>
          </a:p>
          <a:p>
            <a:pPr algn="l" rtl="0">
              <a:lnSpc>
                <a:spcPct val="150000"/>
              </a:lnSpc>
            </a:pPr>
            <a:r>
              <a:rPr lang="en-US" sz="1200" dirty="0">
                <a:solidFill>
                  <a:schemeClr val="tx1">
                    <a:lumMod val="75000"/>
                    <a:lumOff val="25000"/>
                  </a:schemeClr>
                </a:solidFill>
                <a:latin typeface="Segoe UI"/>
                <a:ea typeface="Segoe UI Black"/>
                <a:cs typeface="Segoe UI"/>
              </a:rPr>
              <a:t>It appears that in 2023 </a:t>
            </a:r>
            <a:r>
              <a:rPr lang="en-US" sz="1200" dirty="0" smtClean="0">
                <a:solidFill>
                  <a:schemeClr val="tx1">
                    <a:lumMod val="75000"/>
                    <a:lumOff val="25000"/>
                  </a:schemeClr>
                </a:solidFill>
                <a:latin typeface="Segoe UI"/>
                <a:ea typeface="Segoe UI Black"/>
                <a:cs typeface="Segoe UI"/>
              </a:rPr>
              <a:t>participants’ awareness </a:t>
            </a:r>
            <a:r>
              <a:rPr lang="en-US" sz="1200" dirty="0">
                <a:solidFill>
                  <a:schemeClr val="tx1">
                    <a:lumMod val="75000"/>
                    <a:lumOff val="25000"/>
                  </a:schemeClr>
                </a:solidFill>
                <a:latin typeface="Segoe UI"/>
                <a:ea typeface="Segoe UI Black"/>
                <a:cs typeface="Segoe UI"/>
              </a:rPr>
              <a:t>and accessibility to books </a:t>
            </a:r>
            <a:r>
              <a:rPr lang="en-US" sz="1200" dirty="0" smtClean="0">
                <a:solidFill>
                  <a:schemeClr val="tx1">
                    <a:lumMod val="75000"/>
                    <a:lumOff val="25000"/>
                  </a:schemeClr>
                </a:solidFill>
                <a:latin typeface="Segoe UI"/>
                <a:ea typeface="Segoe UI Black"/>
                <a:cs typeface="Segoe UI"/>
              </a:rPr>
              <a:t>improved. </a:t>
            </a:r>
            <a:r>
              <a:rPr lang="en-US" sz="1200" dirty="0">
                <a:solidFill>
                  <a:schemeClr val="tx1">
                    <a:lumMod val="75000"/>
                    <a:lumOff val="25000"/>
                  </a:schemeClr>
                </a:solidFill>
                <a:latin typeface="Segoe UI"/>
                <a:ea typeface="Segoe UI Black"/>
                <a:cs typeface="Segoe UI"/>
              </a:rPr>
              <a:t>They requested </a:t>
            </a:r>
            <a:r>
              <a:rPr lang="en-US" sz="1200" dirty="0" smtClean="0">
                <a:solidFill>
                  <a:schemeClr val="tx1">
                    <a:lumMod val="75000"/>
                    <a:lumOff val="25000"/>
                  </a:schemeClr>
                </a:solidFill>
                <a:latin typeface="Segoe UI"/>
                <a:ea typeface="Segoe UI Black"/>
                <a:cs typeface="Segoe UI"/>
              </a:rPr>
              <a:t>further guidance on </a:t>
            </a:r>
            <a:r>
              <a:rPr lang="en-US" sz="1200" b="1" dirty="0">
                <a:solidFill>
                  <a:schemeClr val="tx1">
                    <a:lumMod val="75000"/>
                    <a:lumOff val="25000"/>
                  </a:schemeClr>
                </a:solidFill>
                <a:latin typeface="Segoe UI"/>
                <a:ea typeface="Segoe UI Black"/>
                <a:cs typeface="Segoe UI"/>
              </a:rPr>
              <a:t>how to choose suitable books and additional practices to make reading engaging and appealing to children.</a:t>
            </a:r>
            <a:r>
              <a:rPr lang="en-US" sz="1200" dirty="0">
                <a:solidFill>
                  <a:schemeClr val="tx1">
                    <a:lumMod val="75000"/>
                    <a:lumOff val="25000"/>
                  </a:schemeClr>
                </a:solidFill>
                <a:latin typeface="Segoe UI"/>
                <a:ea typeface="Segoe UI Black"/>
                <a:cs typeface="Segoe UI"/>
              </a:rPr>
              <a:t> The participants suggested that a WhatsApp group could serve as a collaborative platform for recommendations on </a:t>
            </a:r>
            <a:r>
              <a:rPr lang="en-US" sz="1200" dirty="0" smtClean="0">
                <a:solidFill>
                  <a:schemeClr val="tx1">
                    <a:lumMod val="75000"/>
                    <a:lumOff val="25000"/>
                  </a:schemeClr>
                </a:solidFill>
                <a:latin typeface="Segoe UI"/>
                <a:ea typeface="Segoe UI Black"/>
                <a:cs typeface="Segoe UI"/>
              </a:rPr>
              <a:t>books </a:t>
            </a:r>
            <a:r>
              <a:rPr lang="en-US" sz="1200" dirty="0">
                <a:solidFill>
                  <a:schemeClr val="tx1">
                    <a:lumMod val="75000"/>
                    <a:lumOff val="25000"/>
                  </a:schemeClr>
                </a:solidFill>
                <a:latin typeface="Segoe UI"/>
                <a:ea typeface="Segoe UI Black"/>
                <a:cs typeface="Segoe UI"/>
              </a:rPr>
              <a:t>and </a:t>
            </a:r>
            <a:r>
              <a:rPr lang="en-US" sz="1200" dirty="0" smtClean="0">
                <a:solidFill>
                  <a:schemeClr val="tx1">
                    <a:lumMod val="75000"/>
                    <a:lumOff val="25000"/>
                  </a:schemeClr>
                </a:solidFill>
                <a:latin typeface="Segoe UI"/>
                <a:ea typeface="Segoe UI Black"/>
                <a:cs typeface="Segoe UI"/>
              </a:rPr>
              <a:t>good ideas on how to read them.</a:t>
            </a:r>
            <a:endParaRPr lang="en-US" sz="1200" dirty="0">
              <a:solidFill>
                <a:schemeClr val="tx1">
                  <a:lumMod val="75000"/>
                  <a:lumOff val="25000"/>
                </a:schemeClr>
              </a:solidFill>
              <a:latin typeface="Segoe UI"/>
              <a:ea typeface="Segoe UI Black"/>
              <a:cs typeface="Segoe UI"/>
            </a:endParaRPr>
          </a:p>
          <a:p>
            <a:pPr algn="l" rtl="0">
              <a:lnSpc>
                <a:spcPct val="150000"/>
              </a:lnSpc>
            </a:pPr>
            <a:r>
              <a:rPr lang="en-US" sz="1200" dirty="0" smtClean="0">
                <a:solidFill>
                  <a:schemeClr val="tx1">
                    <a:lumMod val="75000"/>
                    <a:lumOff val="25000"/>
                  </a:schemeClr>
                </a:solidFill>
                <a:latin typeface="Segoe UI"/>
                <a:ea typeface="Segoe UI Black"/>
                <a:cs typeface="Segoe UI"/>
              </a:rPr>
              <a:t>The </a:t>
            </a:r>
            <a:r>
              <a:rPr lang="en-US" sz="1200" dirty="0">
                <a:solidFill>
                  <a:schemeClr val="tx1">
                    <a:lumMod val="75000"/>
                    <a:lumOff val="25000"/>
                  </a:schemeClr>
                </a:solidFill>
                <a:latin typeface="Segoe UI"/>
                <a:ea typeface="Segoe UI Black"/>
                <a:cs typeface="Segoe UI"/>
              </a:rPr>
              <a:t>2023 </a:t>
            </a:r>
            <a:r>
              <a:rPr lang="en-US" sz="1200" dirty="0" smtClean="0">
                <a:solidFill>
                  <a:schemeClr val="tx1">
                    <a:lumMod val="75000"/>
                    <a:lumOff val="25000"/>
                  </a:schemeClr>
                </a:solidFill>
                <a:latin typeface="Segoe UI"/>
                <a:ea typeface="Segoe UI Black"/>
                <a:cs typeface="Segoe UI"/>
              </a:rPr>
              <a:t>Song and Recitation group predominantly comprised young </a:t>
            </a:r>
            <a:r>
              <a:rPr lang="en-US" sz="1200" dirty="0">
                <a:solidFill>
                  <a:schemeClr val="tx1">
                    <a:lumMod val="75000"/>
                    <a:lumOff val="25000"/>
                  </a:schemeClr>
                </a:solidFill>
                <a:latin typeface="Segoe UI"/>
                <a:ea typeface="Segoe UI Black"/>
                <a:cs typeface="Segoe UI"/>
              </a:rPr>
              <a:t>mothers of first-born </a:t>
            </a:r>
            <a:r>
              <a:rPr lang="en-US" sz="1200" dirty="0" smtClean="0">
                <a:solidFill>
                  <a:schemeClr val="tx1">
                    <a:lumMod val="75000"/>
                    <a:lumOff val="25000"/>
                  </a:schemeClr>
                </a:solidFill>
                <a:latin typeface="Segoe UI"/>
                <a:ea typeface="Segoe UI Black"/>
                <a:cs typeface="Segoe UI"/>
              </a:rPr>
              <a:t>children, who expressed </a:t>
            </a:r>
            <a:r>
              <a:rPr lang="en-US" sz="1200" dirty="0">
                <a:solidFill>
                  <a:schemeClr val="tx1">
                    <a:lumMod val="75000"/>
                    <a:lumOff val="25000"/>
                  </a:schemeClr>
                </a:solidFill>
                <a:latin typeface="Segoe UI"/>
                <a:ea typeface="Segoe UI Black"/>
                <a:cs typeface="Segoe UI"/>
              </a:rPr>
              <a:t>a greater need for guidance on how to sing and read to their children.</a:t>
            </a:r>
            <a:endParaRPr lang="he-IL" sz="1200" dirty="0">
              <a:solidFill>
                <a:schemeClr val="tx1">
                  <a:lumMod val="75000"/>
                  <a:lumOff val="25000"/>
                </a:schemeClr>
              </a:solidFill>
              <a:latin typeface="Segoe UI"/>
              <a:ea typeface="Segoe UI Black"/>
              <a:cs typeface="Segoe UI"/>
            </a:endParaRPr>
          </a:p>
        </p:txBody>
      </p:sp>
      <p:sp>
        <p:nvSpPr>
          <p:cNvPr id="13" name="Slide Number Placeholder 1">
            <a:extLst>
              <a:ext uri="{FF2B5EF4-FFF2-40B4-BE49-F238E27FC236}">
                <a16:creationId xmlns:a16="http://schemas.microsoft.com/office/drawing/2014/main" xmlns="" id="{D9F1A3F4-AC13-2382-77A1-ED267AB299CC}"/>
              </a:ext>
            </a:extLst>
          </p:cNvPr>
          <p:cNvSpPr>
            <a:spLocks noGrp="1"/>
          </p:cNvSpPr>
          <p:nvPr>
            <p:ph type="sldNum" sz="quarter" idx="12"/>
          </p:nvPr>
        </p:nvSpPr>
        <p:spPr>
          <a:xfrm>
            <a:off x="140616" y="6535460"/>
            <a:ext cx="2743200" cy="365125"/>
          </a:xfrm>
        </p:spPr>
        <p:txBody>
          <a:bodyPr/>
          <a:lstStyle/>
          <a:p>
            <a:fld id="{199E282D-D310-42D8-B8FF-78ED45A44D81}" type="slidenum">
              <a:rPr lang="he-IL" smtClean="0"/>
              <a:t>1</a:t>
            </a:fld>
            <a:endParaRPr lang="he-IL"/>
          </a:p>
        </p:txBody>
      </p:sp>
      <p:sp>
        <p:nvSpPr>
          <p:cNvPr id="16" name="TextBox 15">
            <a:extLst>
              <a:ext uri="{FF2B5EF4-FFF2-40B4-BE49-F238E27FC236}">
                <a16:creationId xmlns:a16="http://schemas.microsoft.com/office/drawing/2014/main" xmlns="" id="{B12780EA-2686-6551-8A37-565292907FCB}"/>
              </a:ext>
            </a:extLst>
          </p:cNvPr>
          <p:cNvSpPr txBox="1"/>
          <p:nvPr/>
        </p:nvSpPr>
        <p:spPr>
          <a:xfrm>
            <a:off x="8807354" y="3551927"/>
            <a:ext cx="1616604" cy="276999"/>
          </a:xfrm>
          <a:prstGeom prst="rect">
            <a:avLst/>
          </a:prstGeom>
          <a:noFill/>
        </p:spPr>
        <p:txBody>
          <a:bodyPr wrap="square">
            <a:spAutoFit/>
          </a:bodyPr>
          <a:lstStyle/>
          <a:p>
            <a:pPr algn="ctr" rtl="0"/>
            <a:r>
              <a:rPr lang="en-US" sz="1200" b="1" dirty="0" smtClean="0">
                <a:solidFill>
                  <a:schemeClr val="tx1">
                    <a:lumMod val="75000"/>
                    <a:lumOff val="25000"/>
                  </a:schemeClr>
                </a:solidFill>
                <a:latin typeface="Segoe UI"/>
                <a:ea typeface="Segoe UI Black"/>
                <a:cs typeface="Segoe UI"/>
              </a:rPr>
              <a:t>2022 Pilot Data </a:t>
            </a:r>
            <a:endParaRPr lang="he-IL" sz="1200" b="1" dirty="0"/>
          </a:p>
        </p:txBody>
      </p:sp>
    </p:spTree>
    <p:extLst>
      <p:ext uri="{BB962C8B-B14F-4D97-AF65-F5344CB8AC3E}">
        <p14:creationId xmlns:p14="http://schemas.microsoft.com/office/powerpoint/2010/main" val="3658303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DFE52703-C35C-8656-288A-92AFA6AEFFB0}"/>
              </a:ext>
            </a:extLst>
          </p:cNvPr>
          <p:cNvSpPr/>
          <p:nvPr/>
        </p:nvSpPr>
        <p:spPr>
          <a:xfrm>
            <a:off x="1" y="5966569"/>
            <a:ext cx="6704349" cy="515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Rectangle 44">
            <a:extLst>
              <a:ext uri="{FF2B5EF4-FFF2-40B4-BE49-F238E27FC236}">
                <a16:creationId xmlns:a16="http://schemas.microsoft.com/office/drawing/2014/main" xmlns="" id="{AF6D4002-0994-41BD-A00D-A7448078F84B}"/>
              </a:ext>
            </a:extLst>
          </p:cNvPr>
          <p:cNvSpPr/>
          <p:nvPr/>
        </p:nvSpPr>
        <p:spPr>
          <a:xfrm>
            <a:off x="-38839" y="486192"/>
            <a:ext cx="12230839" cy="251598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a:extLst>
              <a:ext uri="{FF2B5EF4-FFF2-40B4-BE49-F238E27FC236}">
                <a16:creationId xmlns:a16="http://schemas.microsoft.com/office/drawing/2014/main" xmlns="" id="{F6895AE6-6D54-43A4-8DD6-464E9131A33A}"/>
              </a:ext>
            </a:extLst>
          </p:cNvPr>
          <p:cNvSpPr txBox="1"/>
          <p:nvPr/>
        </p:nvSpPr>
        <p:spPr>
          <a:xfrm>
            <a:off x="1" y="0"/>
            <a:ext cx="12191999" cy="461665"/>
          </a:xfrm>
          <a:prstGeom prst="rect">
            <a:avLst/>
          </a:prstGeom>
          <a:solidFill>
            <a:srgbClr val="36636F"/>
          </a:solidFill>
        </p:spPr>
        <p:txBody>
          <a:bodyPr wrap="square" rtlCol="0">
            <a:spAutoFit/>
          </a:bodyPr>
          <a:lstStyle/>
          <a:p>
            <a:pPr algn="l" rtl="0"/>
            <a:r>
              <a:rPr lang="en-US" sz="2400" b="1" dirty="0" smtClean="0">
                <a:solidFill>
                  <a:schemeClr val="bg1"/>
                </a:solidFill>
                <a:latin typeface="Tahoma" pitchFamily="34" charset="0"/>
                <a:ea typeface="Tahoma" pitchFamily="34" charset="0"/>
                <a:cs typeface="Tahoma" pitchFamily="34" charset="0"/>
              </a:rPr>
              <a:t>Reading Times: Reading More Throughout the Week</a:t>
            </a:r>
            <a:endParaRPr lang="he-IL" sz="2400" b="1" dirty="0">
              <a:solidFill>
                <a:schemeClr val="bg1"/>
              </a:solidFill>
              <a:latin typeface="Tahoma" pitchFamily="34" charset="0"/>
              <a:ea typeface="Tahoma" pitchFamily="34" charset="0"/>
              <a:cs typeface="Tahoma" pitchFamily="34" charset="0"/>
            </a:endParaRPr>
          </a:p>
        </p:txBody>
      </p:sp>
      <p:sp>
        <p:nvSpPr>
          <p:cNvPr id="2" name="TextBox 1">
            <a:extLst>
              <a:ext uri="{FF2B5EF4-FFF2-40B4-BE49-F238E27FC236}">
                <a16:creationId xmlns:a16="http://schemas.microsoft.com/office/drawing/2014/main" xmlns="" id="{77FBEB2F-9FAE-4DB2-A9F9-D0D63CEA508D}"/>
              </a:ext>
            </a:extLst>
          </p:cNvPr>
          <p:cNvSpPr txBox="1"/>
          <p:nvPr/>
        </p:nvSpPr>
        <p:spPr>
          <a:xfrm>
            <a:off x="26064" y="3046988"/>
            <a:ext cx="12165936" cy="923330"/>
          </a:xfrm>
          <a:prstGeom prst="rect">
            <a:avLst/>
          </a:prstGeom>
          <a:noFill/>
        </p:spPr>
        <p:txBody>
          <a:bodyPr wrap="square" rtlCol="1">
            <a:spAutoFit/>
          </a:bodyPr>
          <a:lstStyle/>
          <a:p>
            <a:pPr marL="285750" indent="-285750" algn="l" rtl="0">
              <a:lnSpc>
                <a:spcPct val="150000"/>
              </a:lnSpc>
              <a:buClr>
                <a:srgbClr val="36636F"/>
              </a:buClr>
              <a:buFont typeface="Tahoma" panose="020B0604030504040204" pitchFamily="34" charset="0"/>
              <a:buChar char="█"/>
            </a:pPr>
            <a:r>
              <a:rPr lang="en-US" sz="1200" dirty="0">
                <a:solidFill>
                  <a:schemeClr val="tx1">
                    <a:lumMod val="75000"/>
                    <a:lumOff val="25000"/>
                  </a:schemeClr>
                </a:solidFill>
                <a:latin typeface="Segoe UI"/>
                <a:ea typeface="Segoe UI Black"/>
                <a:cs typeface="Segoe UI"/>
              </a:rPr>
              <a:t>In the </a:t>
            </a:r>
            <a:r>
              <a:rPr lang="en-US" sz="1200" dirty="0" smtClean="0">
                <a:solidFill>
                  <a:schemeClr val="tx1">
                    <a:lumMod val="75000"/>
                    <a:lumOff val="25000"/>
                  </a:schemeClr>
                </a:solidFill>
                <a:latin typeface="Segoe UI"/>
                <a:ea typeface="Segoe UI Black"/>
                <a:cs typeface="Segoe UI"/>
              </a:rPr>
              <a:t>2022 baseline survey </a:t>
            </a:r>
            <a:r>
              <a:rPr lang="en-US" sz="1200" dirty="0">
                <a:solidFill>
                  <a:schemeClr val="tx1">
                    <a:lumMod val="75000"/>
                    <a:lumOff val="25000"/>
                  </a:schemeClr>
                </a:solidFill>
                <a:latin typeface="Segoe UI"/>
                <a:ea typeface="Segoe UI Black"/>
                <a:cs typeface="Segoe UI"/>
              </a:rPr>
              <a:t>nearly one-third of the respondents (29%) reported not having read to their children at all in the past week, and close to half of them reported reading once or twice. </a:t>
            </a:r>
            <a:r>
              <a:rPr lang="en-US" sz="1200" dirty="0" smtClean="0">
                <a:solidFill>
                  <a:schemeClr val="tx1">
                    <a:lumMod val="75000"/>
                    <a:lumOff val="25000"/>
                  </a:schemeClr>
                </a:solidFill>
                <a:latin typeface="Segoe UI"/>
                <a:ea typeface="Segoe UI Black"/>
                <a:cs typeface="Segoe UI"/>
              </a:rPr>
              <a:t>The closing survey indicated that </a:t>
            </a:r>
            <a:r>
              <a:rPr lang="en-US" sz="1200" b="1" dirty="0">
                <a:solidFill>
                  <a:schemeClr val="tx1">
                    <a:lumMod val="75000"/>
                    <a:lumOff val="25000"/>
                  </a:schemeClr>
                </a:solidFill>
                <a:latin typeface="Segoe UI"/>
                <a:ea typeface="Segoe UI Black"/>
                <a:cs typeface="Segoe UI"/>
              </a:rPr>
              <a:t>close to 70% of the respondents read to their children three </a:t>
            </a:r>
            <a:r>
              <a:rPr lang="en-US" sz="1200" b="1" dirty="0" smtClean="0">
                <a:solidFill>
                  <a:schemeClr val="tx1">
                    <a:lumMod val="75000"/>
                    <a:lumOff val="25000"/>
                  </a:schemeClr>
                </a:solidFill>
                <a:latin typeface="Segoe UI"/>
                <a:ea typeface="Segoe UI Black"/>
                <a:cs typeface="Segoe UI"/>
              </a:rPr>
              <a:t>times a week </a:t>
            </a:r>
            <a:r>
              <a:rPr lang="en-US" sz="1200" b="1" dirty="0">
                <a:solidFill>
                  <a:schemeClr val="tx1">
                    <a:lumMod val="75000"/>
                    <a:lumOff val="25000"/>
                  </a:schemeClr>
                </a:solidFill>
                <a:latin typeface="Segoe UI"/>
                <a:ea typeface="Segoe UI Black"/>
                <a:cs typeface="Segoe UI"/>
              </a:rPr>
              <a:t>or more.</a:t>
            </a:r>
            <a:r>
              <a:rPr lang="en-US" sz="1200" dirty="0">
                <a:solidFill>
                  <a:schemeClr val="tx1">
                    <a:lumMod val="75000"/>
                    <a:lumOff val="25000"/>
                  </a:schemeClr>
                </a:solidFill>
                <a:latin typeface="Segoe UI"/>
                <a:ea typeface="Segoe UI Black"/>
                <a:cs typeface="Segoe UI"/>
              </a:rPr>
              <a:t> </a:t>
            </a:r>
            <a:r>
              <a:rPr lang="en-US" sz="1200" dirty="0" smtClean="0">
                <a:solidFill>
                  <a:schemeClr val="tx1">
                    <a:lumMod val="75000"/>
                    <a:lumOff val="25000"/>
                  </a:schemeClr>
                </a:solidFill>
                <a:latin typeface="Segoe UI"/>
                <a:ea typeface="Segoe UI Black"/>
                <a:cs typeface="Segoe UI"/>
              </a:rPr>
              <a:t>60</a:t>
            </a:r>
            <a:r>
              <a:rPr lang="en-US" sz="1200" dirty="0">
                <a:solidFill>
                  <a:schemeClr val="tx1">
                    <a:lumMod val="75000"/>
                    <a:lumOff val="25000"/>
                  </a:schemeClr>
                </a:solidFill>
                <a:latin typeface="Segoe UI"/>
                <a:ea typeface="Segoe UI Black"/>
                <a:cs typeface="Segoe UI"/>
              </a:rPr>
              <a:t>% of the </a:t>
            </a:r>
            <a:r>
              <a:rPr lang="en-US" sz="1200" dirty="0" smtClean="0">
                <a:solidFill>
                  <a:schemeClr val="tx1">
                    <a:lumMod val="75000"/>
                    <a:lumOff val="25000"/>
                  </a:schemeClr>
                </a:solidFill>
                <a:latin typeface="Segoe UI"/>
                <a:ea typeface="Segoe UI Black"/>
                <a:cs typeface="Segoe UI"/>
              </a:rPr>
              <a:t>respondents showed an </a:t>
            </a:r>
            <a:r>
              <a:rPr lang="en-US" sz="1200" dirty="0">
                <a:solidFill>
                  <a:schemeClr val="tx1">
                    <a:lumMod val="75000"/>
                    <a:lumOff val="25000"/>
                  </a:schemeClr>
                </a:solidFill>
                <a:latin typeface="Segoe UI"/>
                <a:ea typeface="Segoe UI Black"/>
                <a:cs typeface="Segoe UI"/>
              </a:rPr>
              <a:t>increase* in the number of times they read to their children during the week at the end of the project compared to the beginning.</a:t>
            </a:r>
            <a:endParaRPr lang="he-IL" sz="1200" dirty="0">
              <a:solidFill>
                <a:schemeClr val="tx1">
                  <a:lumMod val="75000"/>
                  <a:lumOff val="25000"/>
                </a:schemeClr>
              </a:solidFill>
              <a:latin typeface="Segoe UI"/>
              <a:ea typeface="Segoe UI Black"/>
              <a:cs typeface="Segoe UI"/>
            </a:endParaRPr>
          </a:p>
        </p:txBody>
      </p:sp>
      <p:sp>
        <p:nvSpPr>
          <p:cNvPr id="5" name="TextBox 4">
            <a:extLst>
              <a:ext uri="{FF2B5EF4-FFF2-40B4-BE49-F238E27FC236}">
                <a16:creationId xmlns:a16="http://schemas.microsoft.com/office/drawing/2014/main" xmlns="" id="{1AB9469B-71C0-4152-B9BF-4615F3D392C7}"/>
              </a:ext>
            </a:extLst>
          </p:cNvPr>
          <p:cNvSpPr txBox="1"/>
          <p:nvPr/>
        </p:nvSpPr>
        <p:spPr>
          <a:xfrm>
            <a:off x="0" y="391595"/>
            <a:ext cx="6214985" cy="2585323"/>
          </a:xfrm>
          <a:prstGeom prst="rect">
            <a:avLst/>
          </a:prstGeom>
          <a:noFill/>
        </p:spPr>
        <p:txBody>
          <a:bodyPr wrap="square" rtlCol="1">
            <a:spAutoFit/>
          </a:bodyPr>
          <a:lstStyle>
            <a:defPPr>
              <a:defRPr lang="he-IL"/>
            </a:defPPr>
            <a:lvl1pPr marL="285750" indent="-285750">
              <a:lnSpc>
                <a:spcPct val="150000"/>
              </a:lnSpc>
              <a:buClr>
                <a:srgbClr val="36636F"/>
              </a:buClr>
              <a:buFont typeface="Tahoma" panose="020B0604030504040204" pitchFamily="34" charset="0"/>
              <a:buChar char="█"/>
              <a:defRPr sz="1400" b="1">
                <a:solidFill>
                  <a:schemeClr val="tx1">
                    <a:lumMod val="75000"/>
                    <a:lumOff val="25000"/>
                  </a:schemeClr>
                </a:solidFill>
                <a:latin typeface="Segoe UI"/>
                <a:ea typeface="Segoe UI Black"/>
                <a:cs typeface="Segoe UI"/>
              </a:defRPr>
            </a:lvl1pPr>
          </a:lstStyle>
          <a:p>
            <a:pPr marL="0" indent="0" algn="l" rtl="0">
              <a:buNone/>
            </a:pPr>
            <a:r>
              <a:rPr lang="en-US" sz="1200" b="0" dirty="0" smtClean="0"/>
              <a:t>Participants in </a:t>
            </a:r>
            <a:r>
              <a:rPr lang="en-US" sz="1200" b="0" dirty="0"/>
              <a:t>all focus </a:t>
            </a:r>
            <a:r>
              <a:rPr lang="en-US" sz="1200" b="0" dirty="0" smtClean="0"/>
              <a:t>groups </a:t>
            </a:r>
            <a:r>
              <a:rPr lang="en-US" sz="1200" b="0" dirty="0"/>
              <a:t>noted that </a:t>
            </a:r>
            <a:r>
              <a:rPr lang="en-US" sz="1200" b="0" dirty="0" smtClean="0"/>
              <a:t>participating </a:t>
            </a:r>
            <a:r>
              <a:rPr lang="en-US" sz="1200" b="0" dirty="0"/>
              <a:t>in the project contributed to </a:t>
            </a:r>
            <a:r>
              <a:rPr lang="en-US" sz="1200" dirty="0"/>
              <a:t>an increase in the reading </a:t>
            </a:r>
            <a:r>
              <a:rPr lang="en-US" sz="1200" dirty="0" smtClean="0"/>
              <a:t>frequency</a:t>
            </a:r>
            <a:r>
              <a:rPr lang="en-US" sz="1200" b="0" dirty="0" smtClean="0"/>
              <a:t>. Belonging to the group and the routine of activities </a:t>
            </a:r>
            <a:r>
              <a:rPr lang="en-US" sz="1200" b="0" dirty="0"/>
              <a:t>strengthened </a:t>
            </a:r>
            <a:r>
              <a:rPr lang="en-US" sz="1200" b="0" dirty="0" smtClean="0"/>
              <a:t>their </a:t>
            </a:r>
            <a:r>
              <a:rPr lang="en-US" sz="1200" b="0" dirty="0"/>
              <a:t>motivation to read, </a:t>
            </a:r>
            <a:r>
              <a:rPr lang="en-US" sz="1200" b="0" dirty="0" smtClean="0"/>
              <a:t>educated them, and reminded them of the importance of reading.</a:t>
            </a:r>
            <a:endParaRPr lang="he-IL" sz="1200" b="0" dirty="0"/>
          </a:p>
          <a:p>
            <a:pPr marL="0" indent="0" algn="l" rtl="0">
              <a:buNone/>
            </a:pPr>
            <a:r>
              <a:rPr lang="en-US" sz="1200" dirty="0"/>
              <a:t>New and veteran </a:t>
            </a:r>
            <a:r>
              <a:rPr lang="en-US" sz="1200" dirty="0" smtClean="0"/>
              <a:t>participants </a:t>
            </a:r>
            <a:r>
              <a:rPr lang="en-US" sz="1200" dirty="0"/>
              <a:t>in both </a:t>
            </a:r>
            <a:r>
              <a:rPr lang="en-US" sz="1200" dirty="0" smtClean="0"/>
              <a:t>rounds </a:t>
            </a:r>
            <a:r>
              <a:rPr lang="en-US" sz="1200" dirty="0"/>
              <a:t>noted that since they began participating in the </a:t>
            </a:r>
            <a:r>
              <a:rPr lang="en-US" sz="1200" dirty="0" smtClean="0"/>
              <a:t>project </a:t>
            </a:r>
            <a:r>
              <a:rPr lang="en-US" sz="1200" dirty="0"/>
              <a:t>they </a:t>
            </a:r>
            <a:r>
              <a:rPr lang="en-US" sz="1200" dirty="0" smtClean="0"/>
              <a:t>made </a:t>
            </a:r>
            <a:r>
              <a:rPr lang="en-US" sz="1200" dirty="0"/>
              <a:t>sure to read to their children almost every day. </a:t>
            </a:r>
            <a:r>
              <a:rPr lang="en-US" sz="1200" b="0" dirty="0" smtClean="0"/>
              <a:t>Participants in </a:t>
            </a:r>
            <a:r>
              <a:rPr lang="en-US" sz="1200" b="0" dirty="0"/>
              <a:t>the Songs and </a:t>
            </a:r>
            <a:r>
              <a:rPr lang="en-US" sz="1200" b="0" dirty="0" smtClean="0"/>
              <a:t>Recitation group </a:t>
            </a:r>
            <a:r>
              <a:rPr lang="en-US" sz="1200" b="0" dirty="0"/>
              <a:t>(2023</a:t>
            </a:r>
            <a:r>
              <a:rPr lang="en-US" sz="1200" b="0" dirty="0" smtClean="0"/>
              <a:t>) also reported implementing what they had learned  in the group at home; </a:t>
            </a:r>
            <a:r>
              <a:rPr lang="en-US" sz="1200" b="0" dirty="0"/>
              <a:t>some </a:t>
            </a:r>
            <a:r>
              <a:rPr lang="en-US" sz="1200" b="0" dirty="0" smtClean="0"/>
              <a:t>mentioned searching for </a:t>
            </a:r>
            <a:r>
              <a:rPr lang="en-US" sz="1200" b="0" dirty="0"/>
              <a:t>additional examples on YouTube </a:t>
            </a:r>
            <a:r>
              <a:rPr lang="en-US" sz="1200" b="0" dirty="0" smtClean="0"/>
              <a:t>for how to sing and recite the content they had learned. </a:t>
            </a:r>
            <a:endParaRPr lang="he-IL" sz="1200" b="0" dirty="0"/>
          </a:p>
        </p:txBody>
      </p:sp>
      <p:grpSp>
        <p:nvGrpSpPr>
          <p:cNvPr id="3" name="Group 2">
            <a:extLst>
              <a:ext uri="{FF2B5EF4-FFF2-40B4-BE49-F238E27FC236}">
                <a16:creationId xmlns:a16="http://schemas.microsoft.com/office/drawing/2014/main" xmlns="" id="{C1197E63-8620-473D-9C05-9344F239C1F6}"/>
              </a:ext>
            </a:extLst>
          </p:cNvPr>
          <p:cNvGrpSpPr/>
          <p:nvPr/>
        </p:nvGrpSpPr>
        <p:grpSpPr>
          <a:xfrm>
            <a:off x="6596174" y="3939174"/>
            <a:ext cx="6186709" cy="2542625"/>
            <a:chOff x="202591" y="2725174"/>
            <a:chExt cx="6673689" cy="4155415"/>
          </a:xfrm>
        </p:grpSpPr>
        <p:graphicFrame>
          <p:nvGraphicFramePr>
            <p:cNvPr id="30" name="Chart 29">
              <a:extLst>
                <a:ext uri="{FF2B5EF4-FFF2-40B4-BE49-F238E27FC236}">
                  <a16:creationId xmlns:a16="http://schemas.microsoft.com/office/drawing/2014/main" xmlns="" id="{590F72AA-9C06-4FE5-A91D-E64F45F846EF}"/>
                </a:ext>
              </a:extLst>
            </p:cNvPr>
            <p:cNvGraphicFramePr>
              <a:graphicFrameLocks/>
            </p:cNvGraphicFramePr>
            <p:nvPr>
              <p:extLst>
                <p:ext uri="{D42A27DB-BD31-4B8C-83A1-F6EECF244321}">
                  <p14:modId xmlns:p14="http://schemas.microsoft.com/office/powerpoint/2010/main" val="1787289784"/>
                </p:ext>
              </p:extLst>
            </p:nvPr>
          </p:nvGraphicFramePr>
          <p:xfrm>
            <a:off x="202592" y="2739324"/>
            <a:ext cx="2340000" cy="3420000"/>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mc:Choice xmlns:cx2="http://schemas.microsoft.com/office/drawing/2015/10/21/chartex" xmlns="" Requires="cx2">
            <p:graphicFrame>
              <p:nvGraphicFramePr>
                <p:cNvPr id="31" name="Chart 30">
                  <a:extLst>
                    <a:ext uri="{FF2B5EF4-FFF2-40B4-BE49-F238E27FC236}">
                      <a16:creationId xmlns:a16="http://schemas.microsoft.com/office/drawing/2014/main" id="{92DBE3C1-9815-4E35-AD1A-140E049FD9AA}"/>
                    </a:ext>
                  </a:extLst>
                </p:cNvPr>
                <p:cNvGraphicFramePr/>
                <p:nvPr>
                  <p:extLst>
                    <p:ext uri="{D42A27DB-BD31-4B8C-83A1-F6EECF244321}">
                      <p14:modId xmlns:p14="http://schemas.microsoft.com/office/powerpoint/2010/main" val="1088825385"/>
                    </p:ext>
                  </p:extLst>
                </p:nvPr>
              </p:nvGraphicFramePr>
              <p:xfrm>
                <a:off x="2370962" y="2844133"/>
                <a:ext cx="2340000" cy="3257755"/>
              </p:xfrm>
              <a:graphic>
                <a:graphicData uri="http://schemas.microsoft.com/office/drawing/2014/chartex">
                  <cx:chart xmlns:cx="http://schemas.microsoft.com/office/drawing/2014/chartex" xmlns:r="http://schemas.openxmlformats.org/officeDocument/2006/relationships" r:id="rId4"/>
                </a:graphicData>
              </a:graphic>
            </p:graphicFrame>
          </mc:Choice>
          <mc:Fallback>
            <p:pic>
              <p:nvPicPr>
                <p:cNvPr id="31" name="Chart 30">
                  <a:extLst>
                    <a:ext uri="{FF2B5EF4-FFF2-40B4-BE49-F238E27FC236}">
                      <a16:creationId xmlns:a16="http://schemas.microsoft.com/office/drawing/2014/main" xmlns="" xmlns:cx2="http://schemas.microsoft.com/office/drawing/2015/10/21/chartex" id="{92DBE3C1-9815-4E35-AD1A-140E049FD9AA}"/>
                    </a:ext>
                  </a:extLst>
                </p:cNvPr>
                <p:cNvPicPr>
                  <a:picLocks noGrp="1" noRot="1" noChangeAspect="1" noMove="1" noResize="1" noEditPoints="1" noAdjustHandles="1" noChangeArrowheads="1" noChangeShapeType="1"/>
                </p:cNvPicPr>
                <p:nvPr/>
              </p:nvPicPr>
              <p:blipFill>
                <a:blip r:embed="rId5"/>
                <a:stretch>
                  <a:fillRect/>
                </a:stretch>
              </p:blipFill>
              <p:spPr>
                <a:xfrm>
                  <a:off x="2035920" y="4015658"/>
                  <a:ext cx="2169250" cy="1993362"/>
                </a:xfrm>
                <a:prstGeom prst="rect">
                  <a:avLst/>
                </a:prstGeom>
              </p:spPr>
            </p:pic>
          </mc:Fallback>
        </mc:AlternateContent>
        <p:graphicFrame>
          <p:nvGraphicFramePr>
            <p:cNvPr id="32" name="Chart 31">
              <a:extLst>
                <a:ext uri="{FF2B5EF4-FFF2-40B4-BE49-F238E27FC236}">
                  <a16:creationId xmlns:a16="http://schemas.microsoft.com/office/drawing/2014/main" xmlns="" id="{787C4AF4-507D-4A5C-A451-B4F935537ED7}"/>
                </a:ext>
              </a:extLst>
            </p:cNvPr>
            <p:cNvGraphicFramePr>
              <a:graphicFrameLocks/>
            </p:cNvGraphicFramePr>
            <p:nvPr>
              <p:extLst>
                <p:ext uri="{D42A27DB-BD31-4B8C-83A1-F6EECF244321}">
                  <p14:modId xmlns:p14="http://schemas.microsoft.com/office/powerpoint/2010/main" val="3244159124"/>
                </p:ext>
              </p:extLst>
            </p:nvPr>
          </p:nvGraphicFramePr>
          <p:xfrm>
            <a:off x="4536280" y="2725174"/>
            <a:ext cx="2340000" cy="3420000"/>
          </p:xfrm>
          <a:graphic>
            <a:graphicData uri="http://schemas.openxmlformats.org/drawingml/2006/chart">
              <c:chart xmlns:c="http://schemas.openxmlformats.org/drawingml/2006/chart" xmlns:r="http://schemas.openxmlformats.org/officeDocument/2006/relationships" r:id="rId6"/>
            </a:graphicData>
          </a:graphic>
        </p:graphicFrame>
        <p:sp>
          <p:nvSpPr>
            <p:cNvPr id="33" name="TextBox 32">
              <a:extLst>
                <a:ext uri="{FF2B5EF4-FFF2-40B4-BE49-F238E27FC236}">
                  <a16:creationId xmlns:a16="http://schemas.microsoft.com/office/drawing/2014/main" xmlns="" id="{FA591F11-2AF5-43C7-98C2-48B6A16F9D71}"/>
                </a:ext>
              </a:extLst>
            </p:cNvPr>
            <p:cNvSpPr txBox="1"/>
            <p:nvPr/>
          </p:nvSpPr>
          <p:spPr>
            <a:xfrm>
              <a:off x="224308" y="2870694"/>
              <a:ext cx="972847" cy="65390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More than 3 times</a:t>
              </a:r>
              <a:endParaRPr lang="he-IL" sz="1000" dirty="0">
                <a:solidFill>
                  <a:schemeClr val="tx1">
                    <a:lumMod val="75000"/>
                    <a:lumOff val="25000"/>
                  </a:schemeClr>
                </a:solidFill>
                <a:latin typeface="Segoe UI"/>
                <a:ea typeface="Segoe UI Black"/>
                <a:cs typeface="Segoe UI"/>
              </a:endParaRPr>
            </a:p>
          </p:txBody>
        </p:sp>
        <p:sp>
          <p:nvSpPr>
            <p:cNvPr id="34" name="TextBox 33">
              <a:extLst>
                <a:ext uri="{FF2B5EF4-FFF2-40B4-BE49-F238E27FC236}">
                  <a16:creationId xmlns:a16="http://schemas.microsoft.com/office/drawing/2014/main" xmlns="" id="{20E3F2AF-512A-4C03-8545-D0C67484B4E3}"/>
                </a:ext>
              </a:extLst>
            </p:cNvPr>
            <p:cNvSpPr txBox="1"/>
            <p:nvPr/>
          </p:nvSpPr>
          <p:spPr>
            <a:xfrm>
              <a:off x="1834787" y="6107414"/>
              <a:ext cx="707805" cy="65390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Baseline</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N=38</a:t>
              </a:r>
              <a:endParaRPr lang="he-IL" sz="1000" dirty="0"/>
            </a:p>
          </p:txBody>
        </p:sp>
        <p:sp>
          <p:nvSpPr>
            <p:cNvPr id="35" name="TextBox 34">
              <a:extLst>
                <a:ext uri="{FF2B5EF4-FFF2-40B4-BE49-F238E27FC236}">
                  <a16:creationId xmlns:a16="http://schemas.microsoft.com/office/drawing/2014/main" xmlns="" id="{57B205DB-B19F-4168-A5E6-7B869BDA7F9F}"/>
                </a:ext>
              </a:extLst>
            </p:cNvPr>
            <p:cNvSpPr txBox="1"/>
            <p:nvPr/>
          </p:nvSpPr>
          <p:spPr>
            <a:xfrm>
              <a:off x="2938913" y="6226689"/>
              <a:ext cx="707805" cy="65390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Closing</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N=40</a:t>
              </a:r>
              <a:endParaRPr lang="he-IL" sz="1000" dirty="0"/>
            </a:p>
          </p:txBody>
        </p:sp>
        <p:sp>
          <p:nvSpPr>
            <p:cNvPr id="36" name="TextBox 35">
              <a:extLst>
                <a:ext uri="{FF2B5EF4-FFF2-40B4-BE49-F238E27FC236}">
                  <a16:creationId xmlns:a16="http://schemas.microsoft.com/office/drawing/2014/main" xmlns="" id="{66C094D8-7F35-4C66-803C-1687AE2ABFD2}"/>
                </a:ext>
              </a:extLst>
            </p:cNvPr>
            <p:cNvSpPr txBox="1"/>
            <p:nvPr/>
          </p:nvSpPr>
          <p:spPr>
            <a:xfrm>
              <a:off x="4479992" y="6084249"/>
              <a:ext cx="944032" cy="65390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Follow-up</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N=30</a:t>
              </a:r>
              <a:endParaRPr lang="he-IL" sz="1000" dirty="0"/>
            </a:p>
          </p:txBody>
        </p:sp>
        <p:sp>
          <p:nvSpPr>
            <p:cNvPr id="37" name="TextBox 36">
              <a:extLst>
                <a:ext uri="{FF2B5EF4-FFF2-40B4-BE49-F238E27FC236}">
                  <a16:creationId xmlns:a16="http://schemas.microsoft.com/office/drawing/2014/main" xmlns="" id="{96E2F211-4A7E-40CF-9271-3D328F3EA399}"/>
                </a:ext>
              </a:extLst>
            </p:cNvPr>
            <p:cNvSpPr txBox="1"/>
            <p:nvPr/>
          </p:nvSpPr>
          <p:spPr>
            <a:xfrm>
              <a:off x="282730" y="3595557"/>
              <a:ext cx="707804"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3 times</a:t>
              </a:r>
              <a:endParaRPr lang="he-IL" sz="1000" dirty="0">
                <a:solidFill>
                  <a:schemeClr val="tx1">
                    <a:lumMod val="75000"/>
                    <a:lumOff val="25000"/>
                  </a:schemeClr>
                </a:solidFill>
                <a:latin typeface="Segoe UI"/>
                <a:ea typeface="Segoe UI Black"/>
                <a:cs typeface="Segoe UI"/>
              </a:endParaRPr>
            </a:p>
          </p:txBody>
        </p:sp>
        <p:sp>
          <p:nvSpPr>
            <p:cNvPr id="38" name="TextBox 37">
              <a:extLst>
                <a:ext uri="{FF2B5EF4-FFF2-40B4-BE49-F238E27FC236}">
                  <a16:creationId xmlns:a16="http://schemas.microsoft.com/office/drawing/2014/main" xmlns="" id="{14887ADC-345F-4943-97D8-49C8334DBB5A}"/>
                </a:ext>
              </a:extLst>
            </p:cNvPr>
            <p:cNvSpPr txBox="1"/>
            <p:nvPr/>
          </p:nvSpPr>
          <p:spPr>
            <a:xfrm>
              <a:off x="202591" y="4338471"/>
              <a:ext cx="707804" cy="402399"/>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Twice </a:t>
              </a:r>
              <a:endParaRPr lang="he-IL" sz="1000" dirty="0">
                <a:solidFill>
                  <a:schemeClr val="tx1">
                    <a:lumMod val="75000"/>
                    <a:lumOff val="25000"/>
                  </a:schemeClr>
                </a:solidFill>
                <a:latin typeface="Segoe UI"/>
                <a:ea typeface="Segoe UI Black"/>
                <a:cs typeface="Segoe UI"/>
              </a:endParaRPr>
            </a:p>
          </p:txBody>
        </p:sp>
        <p:sp>
          <p:nvSpPr>
            <p:cNvPr id="39" name="TextBox 38">
              <a:extLst>
                <a:ext uri="{FF2B5EF4-FFF2-40B4-BE49-F238E27FC236}">
                  <a16:creationId xmlns:a16="http://schemas.microsoft.com/office/drawing/2014/main" xmlns="" id="{5C7EA534-4594-48FA-83E6-EACA7E95D468}"/>
                </a:ext>
              </a:extLst>
            </p:cNvPr>
            <p:cNvSpPr txBox="1"/>
            <p:nvPr/>
          </p:nvSpPr>
          <p:spPr>
            <a:xfrm>
              <a:off x="202591" y="4708665"/>
              <a:ext cx="707804"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Once</a:t>
              </a:r>
              <a:endParaRPr lang="he-IL" sz="1000" dirty="0">
                <a:solidFill>
                  <a:schemeClr val="tx1">
                    <a:lumMod val="75000"/>
                    <a:lumOff val="25000"/>
                  </a:schemeClr>
                </a:solidFill>
                <a:latin typeface="Segoe UI"/>
                <a:ea typeface="Segoe UI Black"/>
                <a:cs typeface="Segoe UI"/>
              </a:endParaRPr>
            </a:p>
          </p:txBody>
        </p:sp>
        <p:sp>
          <p:nvSpPr>
            <p:cNvPr id="40" name="TextBox 39">
              <a:extLst>
                <a:ext uri="{FF2B5EF4-FFF2-40B4-BE49-F238E27FC236}">
                  <a16:creationId xmlns:a16="http://schemas.microsoft.com/office/drawing/2014/main" xmlns="" id="{FAB3E766-15CB-4B9A-8C88-9D2A6BFBE4FB}"/>
                </a:ext>
              </a:extLst>
            </p:cNvPr>
            <p:cNvSpPr txBox="1"/>
            <p:nvPr/>
          </p:nvSpPr>
          <p:spPr>
            <a:xfrm>
              <a:off x="224308" y="5354676"/>
              <a:ext cx="707804"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None</a:t>
              </a:r>
              <a:endParaRPr lang="he-IL" sz="1000" dirty="0">
                <a:solidFill>
                  <a:schemeClr val="tx1">
                    <a:lumMod val="75000"/>
                    <a:lumOff val="25000"/>
                  </a:schemeClr>
                </a:solidFill>
                <a:latin typeface="Segoe UI"/>
                <a:ea typeface="Segoe UI Black"/>
                <a:cs typeface="Segoe UI"/>
              </a:endParaRPr>
            </a:p>
          </p:txBody>
        </p:sp>
        <p:sp>
          <p:nvSpPr>
            <p:cNvPr id="41" name="TextBox 40">
              <a:extLst>
                <a:ext uri="{FF2B5EF4-FFF2-40B4-BE49-F238E27FC236}">
                  <a16:creationId xmlns:a16="http://schemas.microsoft.com/office/drawing/2014/main" xmlns="" id="{BE27B214-80E6-469E-88BC-94D02E6F7121}"/>
                </a:ext>
              </a:extLst>
            </p:cNvPr>
            <p:cNvSpPr txBox="1"/>
            <p:nvPr/>
          </p:nvSpPr>
          <p:spPr>
            <a:xfrm>
              <a:off x="3292815" y="5392237"/>
              <a:ext cx="493241" cy="307777"/>
            </a:xfrm>
            <a:prstGeom prst="rect">
              <a:avLst/>
            </a:prstGeom>
            <a:noFill/>
          </p:spPr>
          <p:txBody>
            <a:bodyPr wrap="square">
              <a:spAutoFit/>
            </a:bodyPr>
            <a:lstStyle/>
            <a:p>
              <a:pPr algn="ctr"/>
              <a:r>
                <a:rPr lang="he-IL" sz="1400" b="1" dirty="0">
                  <a:solidFill>
                    <a:schemeClr val="tx1">
                      <a:lumMod val="75000"/>
                      <a:lumOff val="25000"/>
                    </a:schemeClr>
                  </a:solidFill>
                  <a:latin typeface="Calibri" panose="020F0502020204030204" pitchFamily="34" charset="0"/>
                  <a:ea typeface="Segoe UI Black"/>
                  <a:cs typeface="Calibri" panose="020F0502020204030204" pitchFamily="34" charset="0"/>
                </a:rPr>
                <a:t>3%</a:t>
              </a:r>
            </a:p>
          </p:txBody>
        </p:sp>
      </p:grpSp>
      <p:sp>
        <p:nvSpPr>
          <p:cNvPr id="42" name="TextBox 41">
            <a:extLst>
              <a:ext uri="{FF2B5EF4-FFF2-40B4-BE49-F238E27FC236}">
                <a16:creationId xmlns:a16="http://schemas.microsoft.com/office/drawing/2014/main" xmlns="" id="{A58FF99A-A159-47E4-8BC9-ADE409FA4126}"/>
              </a:ext>
            </a:extLst>
          </p:cNvPr>
          <p:cNvSpPr txBox="1"/>
          <p:nvPr/>
        </p:nvSpPr>
        <p:spPr>
          <a:xfrm>
            <a:off x="476889" y="6526612"/>
            <a:ext cx="7041275" cy="246221"/>
          </a:xfrm>
          <a:prstGeom prst="rect">
            <a:avLst/>
          </a:prstGeom>
          <a:noFill/>
        </p:spPr>
        <p:txBody>
          <a:bodyPr wrap="square">
            <a:spAutoFit/>
          </a:bodyPr>
          <a:lstStyle/>
          <a:p>
            <a:pPr algn="l" rtl="0"/>
            <a:r>
              <a:rPr lang="en-US" sz="1000" dirty="0">
                <a:solidFill>
                  <a:schemeClr val="tx1">
                    <a:lumMod val="75000"/>
                    <a:lumOff val="25000"/>
                  </a:schemeClr>
                </a:solidFill>
                <a:latin typeface="Segoe UI"/>
                <a:ea typeface="Segoe UI Black"/>
                <a:cs typeface="Segoe UI"/>
              </a:rPr>
              <a:t>* Paired </a:t>
            </a:r>
            <a:r>
              <a:rPr lang="en-US" sz="1000" dirty="0" smtClean="0">
                <a:solidFill>
                  <a:schemeClr val="tx1">
                    <a:lumMod val="75000"/>
                    <a:lumOff val="25000"/>
                  </a:schemeClr>
                </a:solidFill>
                <a:latin typeface="Segoe UI"/>
                <a:ea typeface="Segoe UI Black"/>
                <a:cs typeface="Segoe UI"/>
              </a:rPr>
              <a:t>testing</a:t>
            </a:r>
            <a:r>
              <a:rPr lang="en-US" sz="1000" dirty="0">
                <a:solidFill>
                  <a:schemeClr val="tx1">
                    <a:lumMod val="75000"/>
                    <a:lumOff val="25000"/>
                  </a:schemeClr>
                </a:solidFill>
                <a:latin typeface="Segoe UI"/>
                <a:ea typeface="Segoe UI Black"/>
                <a:cs typeface="Segoe UI"/>
              </a:rPr>
              <a:t>: baseline and closing (N=23</a:t>
            </a:r>
            <a:r>
              <a:rPr lang="en-US" sz="1000" dirty="0" smtClean="0">
                <a:solidFill>
                  <a:schemeClr val="tx1">
                    <a:lumMod val="75000"/>
                    <a:lumOff val="25000"/>
                  </a:schemeClr>
                </a:solidFill>
                <a:latin typeface="Segoe UI"/>
                <a:ea typeface="Segoe UI Black"/>
                <a:cs typeface="Segoe UI"/>
              </a:rPr>
              <a:t>) ** Paired testing: closing and follow-up (N=21)</a:t>
            </a:r>
            <a:endParaRPr lang="en-US" sz="1000" dirty="0">
              <a:solidFill>
                <a:schemeClr val="tx1">
                  <a:lumMod val="75000"/>
                  <a:lumOff val="25000"/>
                </a:schemeClr>
              </a:solidFill>
              <a:latin typeface="Segoe UI"/>
              <a:ea typeface="Segoe UI Black"/>
              <a:cs typeface="Segoe UI"/>
            </a:endParaRPr>
          </a:p>
        </p:txBody>
      </p:sp>
      <p:sp>
        <p:nvSpPr>
          <p:cNvPr id="44" name="TextBox 43">
            <a:extLst>
              <a:ext uri="{FF2B5EF4-FFF2-40B4-BE49-F238E27FC236}">
                <a16:creationId xmlns:a16="http://schemas.microsoft.com/office/drawing/2014/main" xmlns="" id="{611A40AA-3738-4D1F-B4D4-B81DBD04B79D}"/>
              </a:ext>
            </a:extLst>
          </p:cNvPr>
          <p:cNvSpPr txBox="1"/>
          <p:nvPr/>
        </p:nvSpPr>
        <p:spPr>
          <a:xfrm>
            <a:off x="5972087" y="535595"/>
            <a:ext cx="6219913" cy="2554545"/>
          </a:xfrm>
          <a:prstGeom prst="rect">
            <a:avLst/>
          </a:prstGeom>
          <a:noFill/>
        </p:spPr>
        <p:txBody>
          <a:bodyPr wrap="square">
            <a:spAutoFit/>
          </a:bodyPr>
          <a:lstStyle>
            <a:defPPr>
              <a:defRPr lang="he-IL"/>
            </a:defPPr>
            <a:lvl1pPr algn="ctr">
              <a:defRPr sz="1400" i="1">
                <a:solidFill>
                  <a:schemeClr val="tx1">
                    <a:lumMod val="75000"/>
                    <a:lumOff val="25000"/>
                  </a:schemeClr>
                </a:solidFill>
                <a:latin typeface="Calibri" panose="020F0502020204030204" pitchFamily="34" charset="0"/>
                <a:ea typeface="Segoe UI Black"/>
                <a:cs typeface="Calibri" panose="020F0502020204030204" pitchFamily="34" charset="0"/>
              </a:defRPr>
            </a:lvl1pPr>
          </a:lstStyle>
          <a:p>
            <a:pPr rtl="0"/>
            <a:r>
              <a:rPr lang="en-US" sz="1000" dirty="0" smtClean="0"/>
              <a:t>“The reading </a:t>
            </a:r>
            <a:r>
              <a:rPr lang="en-US" sz="1000" dirty="0"/>
              <a:t>experience with my daughter has </a:t>
            </a:r>
            <a:r>
              <a:rPr lang="en-US" sz="1000" dirty="0" smtClean="0"/>
              <a:t>improved </a:t>
            </a:r>
            <a:r>
              <a:rPr lang="en-US" sz="1000" dirty="0"/>
              <a:t>because I changed </a:t>
            </a:r>
            <a:r>
              <a:rPr lang="en-US" sz="1000" dirty="0" smtClean="0"/>
              <a:t>the </a:t>
            </a:r>
            <a:r>
              <a:rPr lang="en-US" sz="1000" dirty="0"/>
              <a:t>way I read, thanks to the tips and </a:t>
            </a:r>
            <a:r>
              <a:rPr lang="en-US" sz="1000" dirty="0" smtClean="0"/>
              <a:t>practice </a:t>
            </a:r>
            <a:r>
              <a:rPr lang="en-US" sz="1000" dirty="0"/>
              <a:t>with her during the sessions. I </a:t>
            </a:r>
            <a:r>
              <a:rPr lang="en-US" sz="1000" dirty="0" smtClean="0"/>
              <a:t>gained </a:t>
            </a:r>
            <a:r>
              <a:rPr lang="en-US" sz="1000" dirty="0"/>
              <a:t>knowledge and skills that help me, and it </a:t>
            </a:r>
            <a:r>
              <a:rPr lang="en-US" sz="1000" dirty="0" smtClean="0"/>
              <a:t>shows, because </a:t>
            </a:r>
            <a:r>
              <a:rPr lang="en-US" sz="1000" dirty="0"/>
              <a:t>my daughter wants more stories." (2022)</a:t>
            </a:r>
            <a:endParaRPr lang="he-IL" sz="1000" dirty="0"/>
          </a:p>
          <a:p>
            <a:pPr rtl="0"/>
            <a:endParaRPr lang="he-IL" sz="1000" dirty="0"/>
          </a:p>
          <a:p>
            <a:pPr rtl="0"/>
            <a:r>
              <a:rPr lang="en-US" sz="1000" dirty="0"/>
              <a:t>"Since </a:t>
            </a:r>
            <a:r>
              <a:rPr lang="en-US" sz="1000" dirty="0" smtClean="0"/>
              <a:t>participating in the workshop </a:t>
            </a:r>
            <a:r>
              <a:rPr lang="en-US" sz="1000" dirty="0"/>
              <a:t>I read to the children every day. I read a </a:t>
            </a:r>
            <a:r>
              <a:rPr lang="en-US" sz="1000" dirty="0" smtClean="0"/>
              <a:t>story to </a:t>
            </a:r>
            <a:r>
              <a:rPr lang="en-US" sz="1000" dirty="0"/>
              <a:t>my one-and-a-half-year-old daughter and another story </a:t>
            </a:r>
            <a:r>
              <a:rPr lang="en-US" sz="1000" dirty="0" smtClean="0"/>
              <a:t>to </a:t>
            </a:r>
            <a:r>
              <a:rPr lang="en-US" sz="1000" dirty="0"/>
              <a:t>my five-year-old daughter. The stories </a:t>
            </a:r>
            <a:r>
              <a:rPr lang="en-US" sz="1000" dirty="0" smtClean="0"/>
              <a:t>give me stability.“</a:t>
            </a:r>
            <a:br>
              <a:rPr lang="en-US" sz="1000" dirty="0" smtClean="0"/>
            </a:br>
            <a:r>
              <a:rPr lang="en-US" sz="1000" dirty="0" smtClean="0"/>
              <a:t> </a:t>
            </a:r>
            <a:r>
              <a:rPr lang="en-US" sz="1000" dirty="0"/>
              <a:t>(2023 - </a:t>
            </a:r>
            <a:r>
              <a:rPr lang="en-US" sz="1000" dirty="0" smtClean="0"/>
              <a:t>new participant</a:t>
            </a:r>
            <a:r>
              <a:rPr lang="en-US" sz="1000" dirty="0"/>
              <a:t>, </a:t>
            </a:r>
            <a:r>
              <a:rPr lang="en-US" sz="1000" dirty="0" smtClean="0"/>
              <a:t>reading</a:t>
            </a:r>
            <a:r>
              <a:rPr lang="en-US" sz="1000" dirty="0"/>
              <a:t>)</a:t>
            </a:r>
            <a:endParaRPr lang="he-IL" sz="1000" dirty="0"/>
          </a:p>
          <a:p>
            <a:pPr algn="ctr" rtl="0"/>
            <a:endParaRPr lang="he-IL" sz="1000" dirty="0"/>
          </a:p>
          <a:p>
            <a:pPr rtl="0"/>
            <a:r>
              <a:rPr lang="en-US" sz="1000" dirty="0"/>
              <a:t>"Since we started the sessions, </a:t>
            </a:r>
            <a:r>
              <a:rPr lang="en-US" sz="1000" dirty="0" smtClean="0"/>
              <a:t>my daughter’s reading </a:t>
            </a:r>
            <a:r>
              <a:rPr lang="en-US" sz="1000" dirty="0"/>
              <a:t>pace has </a:t>
            </a:r>
            <a:r>
              <a:rPr lang="en-US" sz="1000" dirty="0" smtClean="0"/>
              <a:t>increased... </a:t>
            </a:r>
            <a:r>
              <a:rPr lang="en-US" sz="1000" dirty="0"/>
              <a:t>Sometimes I forget </a:t>
            </a:r>
            <a:r>
              <a:rPr lang="en-US" sz="1000" dirty="0" smtClean="0"/>
              <a:t>or I’m </a:t>
            </a:r>
            <a:r>
              <a:rPr lang="en-US" sz="1000" dirty="0"/>
              <a:t>busy, but the sessions </a:t>
            </a:r>
            <a:r>
              <a:rPr lang="en-US" sz="1000" dirty="0" smtClean="0"/>
              <a:t>reminded </a:t>
            </a:r>
            <a:r>
              <a:rPr lang="en-US" sz="1000" dirty="0"/>
              <a:t>me of the importance of reading </a:t>
            </a:r>
            <a:r>
              <a:rPr lang="en-US" sz="1000" dirty="0" smtClean="0"/>
              <a:t>to my </a:t>
            </a:r>
            <a:r>
              <a:rPr lang="en-US" sz="1000" dirty="0"/>
              <a:t>daughter." (2023 - </a:t>
            </a:r>
            <a:r>
              <a:rPr lang="en-US" sz="1000" dirty="0" smtClean="0"/>
              <a:t>veteran participant</a:t>
            </a:r>
            <a:r>
              <a:rPr lang="en-US" sz="1000" dirty="0"/>
              <a:t>, </a:t>
            </a:r>
            <a:r>
              <a:rPr lang="en-US" sz="1000" dirty="0" smtClean="0"/>
              <a:t>reading</a:t>
            </a:r>
            <a:r>
              <a:rPr lang="en-US" sz="1000" dirty="0"/>
              <a:t>)</a:t>
            </a:r>
            <a:endParaRPr lang="he-IL" sz="1000" dirty="0"/>
          </a:p>
          <a:p>
            <a:pPr rtl="0"/>
            <a:endParaRPr lang="he-IL" sz="1000" dirty="0"/>
          </a:p>
          <a:p>
            <a:pPr rtl="0"/>
            <a:r>
              <a:rPr lang="en-US" sz="1000" dirty="0"/>
              <a:t>"The program is very important for our community, which struggles with language and identity. We want the children to learn the literary language. The goal is for the messages to reach the home, not just during the </a:t>
            </a:r>
            <a:r>
              <a:rPr lang="en-US" sz="1000" dirty="0" smtClean="0"/>
              <a:t>sessions. We want to strengthen the </a:t>
            </a:r>
            <a:r>
              <a:rPr lang="en-US" sz="1000" dirty="0"/>
              <a:t>connection between the story and the parents and children. Parents spend quality time with their children when they read them a story. Our goal is for parents and children to enjoy their time </a:t>
            </a:r>
            <a:r>
              <a:rPr lang="en-US" sz="1000" dirty="0" smtClean="0"/>
              <a:t>together, </a:t>
            </a:r>
            <a:r>
              <a:rPr lang="en-US" sz="1000" dirty="0"/>
              <a:t>despite all the challenges." (Facilitator - 2023)</a:t>
            </a:r>
            <a:endParaRPr lang="he-IL" sz="1000" dirty="0"/>
          </a:p>
        </p:txBody>
      </p:sp>
      <p:sp>
        <p:nvSpPr>
          <p:cNvPr id="7" name="TextBox 6">
            <a:extLst>
              <a:ext uri="{FF2B5EF4-FFF2-40B4-BE49-F238E27FC236}">
                <a16:creationId xmlns:a16="http://schemas.microsoft.com/office/drawing/2014/main" xmlns="" id="{8D0D4EEA-4C8C-97E9-CAE4-9CBF5C9DD2C9}"/>
              </a:ext>
            </a:extLst>
          </p:cNvPr>
          <p:cNvSpPr txBox="1"/>
          <p:nvPr/>
        </p:nvSpPr>
        <p:spPr>
          <a:xfrm>
            <a:off x="24959" y="3948648"/>
            <a:ext cx="6635197" cy="2585323"/>
          </a:xfrm>
          <a:prstGeom prst="rect">
            <a:avLst/>
          </a:prstGeom>
          <a:noFill/>
        </p:spPr>
        <p:txBody>
          <a:bodyPr wrap="square">
            <a:spAutoFit/>
          </a:bodyPr>
          <a:lstStyle/>
          <a:p>
            <a:pPr marL="285750" lvl="0" indent="-285750" algn="l" rtl="0">
              <a:lnSpc>
                <a:spcPct val="150000"/>
              </a:lnSpc>
              <a:buClr>
                <a:srgbClr val="36636F"/>
              </a:buClr>
              <a:buFont typeface="Tahoma" panose="020B0604030504040204" pitchFamily="34" charset="0"/>
              <a:buChar char="█"/>
              <a:defRPr/>
            </a:pPr>
            <a:r>
              <a:rPr lang="en-US" sz="1200" dirty="0" smtClean="0">
                <a:solidFill>
                  <a:prstClr val="black">
                    <a:lumMod val="75000"/>
                    <a:lumOff val="25000"/>
                  </a:prstClr>
                </a:solidFill>
                <a:latin typeface="Segoe UI"/>
                <a:ea typeface="Segoe UI Black"/>
                <a:cs typeface="Segoe UI"/>
              </a:rPr>
              <a:t>The 2022 follow-up survey indicates that </a:t>
            </a:r>
            <a:r>
              <a:rPr lang="en-US" sz="1200" dirty="0">
                <a:solidFill>
                  <a:prstClr val="black">
                    <a:lumMod val="75000"/>
                    <a:lumOff val="25000"/>
                  </a:prstClr>
                </a:solidFill>
                <a:latin typeface="Segoe UI"/>
                <a:ea typeface="Segoe UI Black"/>
                <a:cs typeface="Segoe UI"/>
              </a:rPr>
              <a:t>the </a:t>
            </a:r>
            <a:r>
              <a:rPr lang="en-US" sz="1200" b="1" dirty="0" smtClean="0">
                <a:solidFill>
                  <a:prstClr val="black">
                    <a:lumMod val="75000"/>
                    <a:lumOff val="25000"/>
                  </a:prstClr>
                </a:solidFill>
                <a:latin typeface="Segoe UI"/>
                <a:ea typeface="Segoe UI Black"/>
                <a:cs typeface="Segoe UI"/>
              </a:rPr>
              <a:t>increased reading frequency trend </a:t>
            </a:r>
            <a:r>
              <a:rPr lang="en-US" sz="1200" b="1" dirty="0">
                <a:solidFill>
                  <a:prstClr val="black">
                    <a:lumMod val="75000"/>
                    <a:lumOff val="25000"/>
                  </a:prstClr>
                </a:solidFill>
                <a:latin typeface="Segoe UI"/>
                <a:ea typeface="Segoe UI Black"/>
                <a:cs typeface="Segoe UI"/>
              </a:rPr>
              <a:t>was not consistent</a:t>
            </a:r>
            <a:r>
              <a:rPr lang="en-US" sz="1200" dirty="0">
                <a:solidFill>
                  <a:prstClr val="black">
                    <a:lumMod val="75000"/>
                    <a:lumOff val="25000"/>
                  </a:prstClr>
                </a:solidFill>
                <a:latin typeface="Segoe UI"/>
                <a:ea typeface="Segoe UI Black"/>
                <a:cs typeface="Segoe UI"/>
              </a:rPr>
              <a:t>, as </a:t>
            </a:r>
            <a:r>
              <a:rPr lang="en-US" sz="1200" dirty="0" smtClean="0">
                <a:solidFill>
                  <a:prstClr val="black">
                    <a:lumMod val="75000"/>
                    <a:lumOff val="25000"/>
                  </a:prstClr>
                </a:solidFill>
                <a:latin typeface="Segoe UI"/>
                <a:ea typeface="Segoe UI Black"/>
                <a:cs typeface="Segoe UI"/>
              </a:rPr>
              <a:t>most respondents </a:t>
            </a:r>
            <a:r>
              <a:rPr lang="en-US" sz="1200" dirty="0">
                <a:solidFill>
                  <a:prstClr val="black">
                    <a:lumMod val="75000"/>
                    <a:lumOff val="25000"/>
                  </a:prstClr>
                </a:solidFill>
                <a:latin typeface="Segoe UI"/>
                <a:ea typeface="Segoe UI Black"/>
                <a:cs typeface="Segoe UI"/>
              </a:rPr>
              <a:t>reported reading once or twice a week. Among 76% of the </a:t>
            </a:r>
            <a:r>
              <a:rPr lang="en-US" sz="1200" dirty="0" smtClean="0">
                <a:solidFill>
                  <a:prstClr val="black">
                    <a:lumMod val="75000"/>
                    <a:lumOff val="25000"/>
                  </a:prstClr>
                </a:solidFill>
                <a:latin typeface="Segoe UI"/>
                <a:ea typeface="Segoe UI Black"/>
                <a:cs typeface="Segoe UI"/>
              </a:rPr>
              <a:t>respondents </a:t>
            </a:r>
            <a:r>
              <a:rPr lang="en-US" sz="1200" dirty="0">
                <a:solidFill>
                  <a:prstClr val="black">
                    <a:lumMod val="75000"/>
                    <a:lumOff val="25000"/>
                  </a:prstClr>
                </a:solidFill>
                <a:latin typeface="Segoe UI"/>
                <a:ea typeface="Segoe UI Black"/>
                <a:cs typeface="Segoe UI"/>
              </a:rPr>
              <a:t>there was a decrease** in the number of times they read to their children during the </a:t>
            </a:r>
            <a:r>
              <a:rPr lang="en-US" sz="1200" dirty="0" smtClean="0">
                <a:solidFill>
                  <a:prstClr val="black">
                    <a:lumMod val="75000"/>
                    <a:lumOff val="25000"/>
                  </a:prstClr>
                </a:solidFill>
                <a:latin typeface="Segoe UI"/>
                <a:ea typeface="Segoe UI Black"/>
                <a:cs typeface="Segoe UI"/>
              </a:rPr>
              <a:t>week </a:t>
            </a:r>
            <a:r>
              <a:rPr lang="en-US" sz="1200" dirty="0">
                <a:solidFill>
                  <a:prstClr val="black">
                    <a:lumMod val="75000"/>
                    <a:lumOff val="25000"/>
                  </a:prstClr>
                </a:solidFill>
                <a:latin typeface="Segoe UI"/>
                <a:ea typeface="Segoe UI Black"/>
                <a:cs typeface="Segoe UI"/>
              </a:rPr>
              <a:t>about a month after the </a:t>
            </a:r>
            <a:r>
              <a:rPr lang="en-US" sz="1200" dirty="0" smtClean="0">
                <a:solidFill>
                  <a:prstClr val="black">
                    <a:lumMod val="75000"/>
                    <a:lumOff val="25000"/>
                  </a:prstClr>
                </a:solidFill>
                <a:latin typeface="Segoe UI"/>
                <a:ea typeface="Segoe UI Black"/>
                <a:cs typeface="Segoe UI"/>
              </a:rPr>
              <a:t>project ended, </a:t>
            </a:r>
            <a:r>
              <a:rPr lang="en-US" sz="1200" dirty="0">
                <a:solidFill>
                  <a:prstClr val="black">
                    <a:lumMod val="75000"/>
                    <a:lumOff val="25000"/>
                  </a:prstClr>
                </a:solidFill>
                <a:latin typeface="Segoe UI"/>
                <a:ea typeface="Segoe UI Black"/>
                <a:cs typeface="Segoe UI"/>
              </a:rPr>
              <a:t>compared to </a:t>
            </a:r>
            <a:r>
              <a:rPr lang="en-US" sz="1200" dirty="0" smtClean="0">
                <a:solidFill>
                  <a:prstClr val="black">
                    <a:lumMod val="75000"/>
                    <a:lumOff val="25000"/>
                  </a:prstClr>
                </a:solidFill>
                <a:latin typeface="Segoe UI"/>
                <a:ea typeface="Segoe UI Black"/>
                <a:cs typeface="Segoe UI"/>
              </a:rPr>
              <a:t>at the </a:t>
            </a:r>
            <a:r>
              <a:rPr lang="en-US" sz="1200" dirty="0">
                <a:solidFill>
                  <a:prstClr val="black">
                    <a:lumMod val="75000"/>
                    <a:lumOff val="25000"/>
                  </a:prstClr>
                </a:solidFill>
                <a:latin typeface="Segoe UI"/>
                <a:ea typeface="Segoe UI Black"/>
                <a:cs typeface="Segoe UI"/>
              </a:rPr>
              <a:t>end of the project.</a:t>
            </a:r>
            <a:endParaRPr kumimoji="0" lang="he-IL" sz="1200" b="0" i="0" u="none" strike="noStrike" kern="1200" cap="none" spc="0" normalizeH="0" baseline="0" noProof="0" dirty="0">
              <a:ln>
                <a:noFill/>
              </a:ln>
              <a:solidFill>
                <a:prstClr val="black">
                  <a:lumMod val="75000"/>
                  <a:lumOff val="25000"/>
                </a:prstClr>
              </a:solidFill>
              <a:effectLst/>
              <a:uLnTx/>
              <a:uFillTx/>
              <a:latin typeface="Segoe UI"/>
              <a:ea typeface="Segoe UI Black"/>
              <a:cs typeface="Segoe UI"/>
            </a:endParaRPr>
          </a:p>
          <a:p>
            <a:pPr marL="285750" lvl="0" indent="-285750" algn="l" rtl="0">
              <a:lnSpc>
                <a:spcPct val="150000"/>
              </a:lnSpc>
              <a:buClr>
                <a:srgbClr val="36636F"/>
              </a:buClr>
              <a:buFont typeface="Tahoma" panose="020B0604030504040204" pitchFamily="34" charset="0"/>
              <a:buChar char="█"/>
              <a:defRPr/>
            </a:pPr>
            <a:r>
              <a:rPr lang="en-US" sz="1200" dirty="0">
                <a:solidFill>
                  <a:prstClr val="black">
                    <a:lumMod val="75000"/>
                    <a:lumOff val="25000"/>
                  </a:prstClr>
                </a:solidFill>
                <a:latin typeface="Segoe UI"/>
                <a:ea typeface="Segoe UI Black"/>
                <a:cs typeface="Segoe UI"/>
              </a:rPr>
              <a:t>However, in the follow-up survey, there was a </a:t>
            </a:r>
            <a:r>
              <a:rPr lang="en-US" sz="1200" dirty="0" smtClean="0">
                <a:solidFill>
                  <a:prstClr val="black">
                    <a:lumMod val="75000"/>
                    <a:lumOff val="25000"/>
                  </a:prstClr>
                </a:solidFill>
                <a:latin typeface="Segoe UI"/>
                <a:ea typeface="Segoe UI Black"/>
                <a:cs typeface="Segoe UI"/>
              </a:rPr>
              <a:t>notable </a:t>
            </a:r>
            <a:r>
              <a:rPr lang="en-US" sz="1200" dirty="0">
                <a:solidFill>
                  <a:prstClr val="black">
                    <a:lumMod val="75000"/>
                    <a:lumOff val="25000"/>
                  </a:prstClr>
                </a:solidFill>
                <a:latin typeface="Segoe UI"/>
                <a:ea typeface="Segoe UI Black"/>
                <a:cs typeface="Segoe UI"/>
              </a:rPr>
              <a:t>decrease in the proportion of respondents reporting no reading at all (only 10%), compared to the initial data (29%).</a:t>
            </a:r>
            <a:endParaRPr kumimoji="0" lang="he-IL" sz="1200" b="0" i="0" u="none" strike="noStrike" kern="1200" cap="none" spc="0" normalizeH="0" baseline="0" noProof="0" dirty="0">
              <a:ln>
                <a:noFill/>
              </a:ln>
              <a:solidFill>
                <a:prstClr val="black">
                  <a:lumMod val="75000"/>
                  <a:lumOff val="25000"/>
                </a:prstClr>
              </a:solidFill>
              <a:effectLst/>
              <a:uLnTx/>
              <a:uFillTx/>
              <a:latin typeface="Segoe UI"/>
              <a:ea typeface="Segoe UI Black"/>
              <a:cs typeface="Segoe UI"/>
            </a:endParaRPr>
          </a:p>
          <a:p>
            <a:pPr marL="285750" lvl="0" indent="-285750" algn="l" rtl="0">
              <a:lnSpc>
                <a:spcPct val="150000"/>
              </a:lnSpc>
              <a:buClr>
                <a:srgbClr val="36636F"/>
              </a:buClr>
              <a:buFont typeface="Tahoma" panose="020B0604030504040204" pitchFamily="34" charset="0"/>
              <a:buChar char="█"/>
              <a:defRPr/>
            </a:pPr>
            <a:r>
              <a:rPr lang="en-US" sz="1200" b="1" dirty="0" smtClean="0">
                <a:solidFill>
                  <a:prstClr val="black">
                    <a:lumMod val="75000"/>
                    <a:lumOff val="25000"/>
                  </a:prstClr>
                </a:solidFill>
                <a:latin typeface="Segoe UI"/>
                <a:ea typeface="Segoe UI Black"/>
                <a:cs typeface="Segoe UI"/>
              </a:rPr>
              <a:t>The 2023 baseline survey revealed that most </a:t>
            </a:r>
            <a:r>
              <a:rPr lang="en-US" sz="1200" b="1" dirty="0">
                <a:solidFill>
                  <a:prstClr val="black">
                    <a:lumMod val="75000"/>
                    <a:lumOff val="25000"/>
                  </a:prstClr>
                </a:solidFill>
                <a:latin typeface="Segoe UI"/>
                <a:ea typeface="Segoe UI Black"/>
                <a:cs typeface="Segoe UI"/>
              </a:rPr>
              <a:t>of respondents read </a:t>
            </a:r>
            <a:r>
              <a:rPr lang="en-US" sz="1200" b="1" dirty="0" smtClean="0">
                <a:solidFill>
                  <a:prstClr val="black">
                    <a:lumMod val="75000"/>
                    <a:lumOff val="25000"/>
                  </a:prstClr>
                </a:solidFill>
                <a:latin typeface="Segoe UI"/>
                <a:ea typeface="Segoe UI Black"/>
                <a:cs typeface="Segoe UI"/>
              </a:rPr>
              <a:t>to their children at </a:t>
            </a:r>
            <a:r>
              <a:rPr lang="en-US" sz="1200" b="1" dirty="0">
                <a:solidFill>
                  <a:prstClr val="black">
                    <a:lumMod val="75000"/>
                    <a:lumOff val="25000"/>
                  </a:prstClr>
                </a:solidFill>
                <a:latin typeface="Segoe UI"/>
                <a:ea typeface="Segoe UI Black"/>
                <a:cs typeface="Segoe UI"/>
              </a:rPr>
              <a:t>least twice a week.</a:t>
            </a:r>
            <a:endParaRPr kumimoji="0" lang="he-IL" sz="1200" b="0" i="0" u="none" strike="noStrike" kern="1200" cap="none" spc="0" normalizeH="0" baseline="0" noProof="0" dirty="0">
              <a:ln>
                <a:noFill/>
              </a:ln>
              <a:solidFill>
                <a:prstClr val="black">
                  <a:lumMod val="75000"/>
                  <a:lumOff val="25000"/>
                </a:prstClr>
              </a:solidFill>
              <a:effectLst/>
              <a:uLnTx/>
              <a:uFillTx/>
              <a:latin typeface="Segoe UI"/>
              <a:ea typeface="Segoe UI Black"/>
              <a:cs typeface="Segoe UI"/>
            </a:endParaRPr>
          </a:p>
        </p:txBody>
      </p:sp>
      <p:sp>
        <p:nvSpPr>
          <p:cNvPr id="6" name="TextBox 5">
            <a:extLst>
              <a:ext uri="{FF2B5EF4-FFF2-40B4-BE49-F238E27FC236}">
                <a16:creationId xmlns:a16="http://schemas.microsoft.com/office/drawing/2014/main" xmlns="" id="{80245D42-1A77-DA9D-3B65-5B6F7F0AE47D}"/>
              </a:ext>
            </a:extLst>
          </p:cNvPr>
          <p:cNvSpPr txBox="1"/>
          <p:nvPr/>
        </p:nvSpPr>
        <p:spPr>
          <a:xfrm>
            <a:off x="8817606" y="3970318"/>
            <a:ext cx="1616604" cy="276999"/>
          </a:xfrm>
          <a:prstGeom prst="rect">
            <a:avLst/>
          </a:prstGeom>
          <a:noFill/>
        </p:spPr>
        <p:txBody>
          <a:bodyPr wrap="square">
            <a:spAutoFit/>
          </a:bodyPr>
          <a:lstStyle/>
          <a:p>
            <a:pPr algn="ctr" rtl="0"/>
            <a:r>
              <a:rPr lang="en-US" sz="1200" b="1" dirty="0">
                <a:solidFill>
                  <a:schemeClr val="tx1">
                    <a:lumMod val="75000"/>
                    <a:lumOff val="25000"/>
                  </a:schemeClr>
                </a:solidFill>
                <a:latin typeface="Segoe UI"/>
                <a:ea typeface="Segoe UI Black"/>
                <a:cs typeface="Segoe UI"/>
              </a:rPr>
              <a:t>2022 Pilot Data </a:t>
            </a:r>
            <a:endParaRPr lang="he-IL" sz="1200" b="1" dirty="0"/>
          </a:p>
        </p:txBody>
      </p:sp>
      <p:sp>
        <p:nvSpPr>
          <p:cNvPr id="12" name="Slide Number Placeholder 1">
            <a:extLst>
              <a:ext uri="{FF2B5EF4-FFF2-40B4-BE49-F238E27FC236}">
                <a16:creationId xmlns:a16="http://schemas.microsoft.com/office/drawing/2014/main" xmlns="" id="{8EA9087C-2A3F-920B-4CE8-0B6F05F0181B}"/>
              </a:ext>
            </a:extLst>
          </p:cNvPr>
          <p:cNvSpPr>
            <a:spLocks noGrp="1"/>
          </p:cNvSpPr>
          <p:nvPr>
            <p:ph type="sldNum" sz="quarter" idx="12"/>
          </p:nvPr>
        </p:nvSpPr>
        <p:spPr>
          <a:xfrm>
            <a:off x="140616" y="6535460"/>
            <a:ext cx="2743200" cy="365125"/>
          </a:xfrm>
        </p:spPr>
        <p:txBody>
          <a:bodyPr/>
          <a:lstStyle/>
          <a:p>
            <a:fld id="{199E282D-D310-42D8-B8FF-78ED45A44D81}" type="slidenum">
              <a:rPr lang="he-IL" smtClean="0"/>
              <a:t>2</a:t>
            </a:fld>
            <a:endParaRPr lang="he-IL" dirty="0"/>
          </a:p>
        </p:txBody>
      </p:sp>
    </p:spTree>
    <p:extLst>
      <p:ext uri="{BB962C8B-B14F-4D97-AF65-F5344CB8AC3E}">
        <p14:creationId xmlns:p14="http://schemas.microsoft.com/office/powerpoint/2010/main" val="3307020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A9AE8FC2-A09C-4D2E-96E4-6209D473D93C}"/>
              </a:ext>
            </a:extLst>
          </p:cNvPr>
          <p:cNvSpPr/>
          <p:nvPr/>
        </p:nvSpPr>
        <p:spPr>
          <a:xfrm>
            <a:off x="-39716" y="261609"/>
            <a:ext cx="6174499" cy="65190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a:extLst>
              <a:ext uri="{FF2B5EF4-FFF2-40B4-BE49-F238E27FC236}">
                <a16:creationId xmlns:a16="http://schemas.microsoft.com/office/drawing/2014/main" xmlns="" id="{F6895AE6-6D54-43A4-8DD6-464E9131A33A}"/>
              </a:ext>
            </a:extLst>
          </p:cNvPr>
          <p:cNvSpPr txBox="1"/>
          <p:nvPr/>
        </p:nvSpPr>
        <p:spPr>
          <a:xfrm>
            <a:off x="1" y="0"/>
            <a:ext cx="12191999" cy="461665"/>
          </a:xfrm>
          <a:prstGeom prst="rect">
            <a:avLst/>
          </a:prstGeom>
          <a:solidFill>
            <a:srgbClr val="36636F"/>
          </a:solidFill>
        </p:spPr>
        <p:txBody>
          <a:bodyPr wrap="square" rtlCol="0">
            <a:spAutoFit/>
          </a:bodyPr>
          <a:lstStyle/>
          <a:p>
            <a:pPr algn="l" rtl="0"/>
            <a:r>
              <a:rPr lang="en-US" sz="2400" b="1" dirty="0" smtClean="0">
                <a:solidFill>
                  <a:schemeClr val="bg1"/>
                </a:solidFill>
                <a:latin typeface="Tahoma" pitchFamily="34" charset="0"/>
                <a:ea typeface="Tahoma" pitchFamily="34" charset="0"/>
                <a:cs typeface="Tahoma" pitchFamily="34" charset="0"/>
              </a:rPr>
              <a:t>Reading Times: The “Reading Event” Takes </a:t>
            </a:r>
            <a:r>
              <a:rPr lang="en-US" sz="2400" b="1" dirty="0" smtClean="0">
                <a:solidFill>
                  <a:schemeClr val="bg1"/>
                </a:solidFill>
                <a:latin typeface="Tahoma" pitchFamily="34" charset="0"/>
                <a:ea typeface="Tahoma" pitchFamily="34" charset="0"/>
                <a:cs typeface="Tahoma" pitchFamily="34" charset="0"/>
              </a:rPr>
              <a:t>On </a:t>
            </a:r>
            <a:r>
              <a:rPr lang="en-US" sz="2400" b="1" dirty="0" smtClean="0">
                <a:solidFill>
                  <a:schemeClr val="bg1"/>
                </a:solidFill>
                <a:latin typeface="Tahoma" pitchFamily="34" charset="0"/>
                <a:ea typeface="Tahoma" pitchFamily="34" charset="0"/>
                <a:cs typeface="Tahoma" pitchFamily="34" charset="0"/>
              </a:rPr>
              <a:t>New Meanings</a:t>
            </a:r>
            <a:endParaRPr lang="he-IL" sz="2400" b="1" dirty="0">
              <a:solidFill>
                <a:schemeClr val="bg1"/>
              </a:solidFill>
              <a:latin typeface="Tahoma" pitchFamily="34" charset="0"/>
              <a:ea typeface="Tahoma" pitchFamily="34" charset="0"/>
              <a:cs typeface="Tahoma" pitchFamily="34" charset="0"/>
            </a:endParaRPr>
          </a:p>
        </p:txBody>
      </p:sp>
      <p:sp>
        <p:nvSpPr>
          <p:cNvPr id="5" name="TextBox 4">
            <a:extLst>
              <a:ext uri="{FF2B5EF4-FFF2-40B4-BE49-F238E27FC236}">
                <a16:creationId xmlns:a16="http://schemas.microsoft.com/office/drawing/2014/main" xmlns="" id="{1AB9469B-71C0-4152-B9BF-4615F3D392C7}"/>
              </a:ext>
            </a:extLst>
          </p:cNvPr>
          <p:cNvSpPr txBox="1"/>
          <p:nvPr/>
        </p:nvSpPr>
        <p:spPr>
          <a:xfrm>
            <a:off x="-15070" y="2958954"/>
            <a:ext cx="6056448" cy="3631763"/>
          </a:xfrm>
          <a:prstGeom prst="rect">
            <a:avLst/>
          </a:prstGeom>
          <a:noFill/>
        </p:spPr>
        <p:txBody>
          <a:bodyPr wrap="square" rtlCol="1">
            <a:spAutoFit/>
          </a:bodyPr>
          <a:lstStyle/>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"I used to read to my daughter so she could fall asleep, but now I understand the importance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and purpose of reading, </a:t>
            </a:r>
            <a:r>
              <a:rPr lang="en-US" sz="1000" i="1" dirty="0">
                <a:solidFill>
                  <a:schemeClr val="tx1">
                    <a:lumMod val="75000"/>
                    <a:lumOff val="25000"/>
                  </a:schemeClr>
                </a:solidFill>
                <a:latin typeface="Calibri" panose="020F0502020204030204" pitchFamily="34" charset="0"/>
                <a:cs typeface="Calibri" panose="020F0502020204030204" pitchFamily="34" charset="0"/>
              </a:rPr>
              <a:t>and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there has been a change in me, </a:t>
            </a:r>
            <a:r>
              <a:rPr lang="en-US" sz="1000" i="1" dirty="0">
                <a:solidFill>
                  <a:schemeClr val="tx1">
                    <a:lumMod val="75000"/>
                    <a:lumOff val="25000"/>
                  </a:schemeClr>
                </a:solidFill>
                <a:latin typeface="Calibri" panose="020F0502020204030204" pitchFamily="34" charset="0"/>
                <a:cs typeface="Calibri" panose="020F0502020204030204" pitchFamily="34" charset="0"/>
              </a:rPr>
              <a:t>my husband, and even our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daughter as a result..." </a:t>
            </a:r>
            <a:r>
              <a:rPr lang="en-US" sz="1000" i="1" dirty="0">
                <a:solidFill>
                  <a:schemeClr val="tx1">
                    <a:lumMod val="75000"/>
                    <a:lumOff val="25000"/>
                  </a:schemeClr>
                </a:solidFill>
                <a:latin typeface="Calibri" panose="020F0502020204030204" pitchFamily="34" charset="0"/>
                <a:cs typeface="Calibri" panose="020F0502020204030204" pitchFamily="34" charset="0"/>
              </a:rPr>
              <a:t>(2022)</a:t>
            </a:r>
          </a:p>
          <a:p>
            <a:pPr algn="ctr" rtl="0"/>
            <a:endParaRPr lang="en-US" sz="1000" i="1" dirty="0">
              <a:solidFill>
                <a:schemeClr val="tx1">
                  <a:lumMod val="75000"/>
                  <a:lumOff val="25000"/>
                </a:schemeClr>
              </a:solidFill>
              <a:latin typeface="Calibri" panose="020F0502020204030204" pitchFamily="34" charset="0"/>
              <a:cs typeface="Calibri" panose="020F0502020204030204" pitchFamily="34" charset="0"/>
            </a:endParaRPr>
          </a:p>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"I learned new methods for dealing with difficulties or challenges, for example, it's not necessary to read at specific and fixed hours." (2022)</a:t>
            </a:r>
          </a:p>
          <a:p>
            <a:pPr algn="ctr" rtl="0"/>
            <a:endParaRPr lang="en-US" sz="1000" i="1" dirty="0">
              <a:solidFill>
                <a:schemeClr val="tx1">
                  <a:lumMod val="75000"/>
                  <a:lumOff val="25000"/>
                </a:schemeClr>
              </a:solidFill>
              <a:latin typeface="Calibri" panose="020F0502020204030204" pitchFamily="34" charset="0"/>
              <a:cs typeface="Calibri" panose="020F0502020204030204" pitchFamily="34" charset="0"/>
            </a:endParaRPr>
          </a:p>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"During the week, I read to my daughter before bedtime, but on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weekends there’s </a:t>
            </a:r>
            <a:r>
              <a:rPr lang="en-US" sz="1000" i="1" dirty="0">
                <a:solidFill>
                  <a:schemeClr val="tx1">
                    <a:lumMod val="75000"/>
                    <a:lumOff val="25000"/>
                  </a:schemeClr>
                </a:solidFill>
                <a:latin typeface="Calibri" panose="020F0502020204030204" pitchFamily="34" charset="0"/>
                <a:cs typeface="Calibri" panose="020F0502020204030204" pitchFamily="34" charset="0"/>
              </a:rPr>
              <a:t>more time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to read during </a:t>
            </a:r>
            <a:r>
              <a:rPr lang="en-US" sz="1000" i="1" dirty="0">
                <a:solidFill>
                  <a:schemeClr val="tx1">
                    <a:lumMod val="75000"/>
                    <a:lumOff val="25000"/>
                  </a:schemeClr>
                </a:solidFill>
                <a:latin typeface="Calibri" panose="020F0502020204030204" pitchFamily="34" charset="0"/>
                <a:cs typeface="Calibri" panose="020F0502020204030204" pitchFamily="34" charset="0"/>
              </a:rPr>
              <a:t>the day." (2022)</a:t>
            </a:r>
          </a:p>
          <a:p>
            <a:pPr algn="ctr" rtl="0"/>
            <a:endParaRPr lang="en-US" sz="1000" i="1" dirty="0">
              <a:solidFill>
                <a:schemeClr val="tx1">
                  <a:lumMod val="75000"/>
                  <a:lumOff val="25000"/>
                </a:schemeClr>
              </a:solidFill>
              <a:latin typeface="Calibri" panose="020F0502020204030204" pitchFamily="34" charset="0"/>
              <a:cs typeface="Calibri" panose="020F0502020204030204" pitchFamily="34" charset="0"/>
            </a:endParaRPr>
          </a:p>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"My son wakes up crying, so I started bringing him a story every time I wake him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up. I show </a:t>
            </a:r>
            <a:r>
              <a:rPr lang="en-US" sz="1000" i="1" dirty="0">
                <a:solidFill>
                  <a:schemeClr val="tx1">
                    <a:lumMod val="75000"/>
                    <a:lumOff val="25000"/>
                  </a:schemeClr>
                </a:solidFill>
                <a:latin typeface="Calibri" panose="020F0502020204030204" pitchFamily="34" charset="0"/>
                <a:cs typeface="Calibri" panose="020F0502020204030204" pitchFamily="34" charset="0"/>
              </a:rPr>
              <a:t>him pictures, and he starts to smile." (2023)</a:t>
            </a:r>
          </a:p>
          <a:p>
            <a:pPr algn="ctr" rtl="0"/>
            <a:endParaRPr lang="en-US" sz="1000" i="1" dirty="0">
              <a:solidFill>
                <a:schemeClr val="tx1">
                  <a:lumMod val="75000"/>
                  <a:lumOff val="25000"/>
                </a:schemeClr>
              </a:solidFill>
              <a:latin typeface="Calibri" panose="020F0502020204030204" pitchFamily="34" charset="0"/>
              <a:cs typeface="Calibri" panose="020F0502020204030204" pitchFamily="34" charset="0"/>
            </a:endParaRPr>
          </a:p>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"I always used to read at night, but when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I </a:t>
            </a:r>
            <a:r>
              <a:rPr lang="en-US" sz="1000" i="1" dirty="0">
                <a:solidFill>
                  <a:schemeClr val="tx1">
                    <a:lumMod val="75000"/>
                    <a:lumOff val="25000"/>
                  </a:schemeClr>
                </a:solidFill>
                <a:latin typeface="Calibri" panose="020F0502020204030204" pitchFamily="34" charset="0"/>
                <a:cs typeface="Calibri" panose="020F0502020204030204" pitchFamily="34" charset="0"/>
              </a:rPr>
              <a:t>saw the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survey question </a:t>
            </a:r>
            <a:r>
              <a:rPr lang="en-US" sz="1000" i="1" dirty="0">
                <a:solidFill>
                  <a:schemeClr val="tx1">
                    <a:lumMod val="75000"/>
                    <a:lumOff val="25000"/>
                  </a:schemeClr>
                </a:solidFill>
                <a:latin typeface="Calibri" panose="020F0502020204030204" pitchFamily="34" charset="0"/>
                <a:cs typeface="Calibri" panose="020F0502020204030204" pitchFamily="34" charset="0"/>
              </a:rPr>
              <a:t>about reading in the morning/at night/during the day, I thought to myself that it would be good to start reading during the day or in the morning when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my son has </a:t>
            </a:r>
            <a:r>
              <a:rPr lang="en-US" sz="1000" i="1" dirty="0">
                <a:solidFill>
                  <a:schemeClr val="tx1">
                    <a:lumMod val="75000"/>
                    <a:lumOff val="25000"/>
                  </a:schemeClr>
                </a:solidFill>
                <a:latin typeface="Calibri" panose="020F0502020204030204" pitchFamily="34" charset="0"/>
                <a:cs typeface="Calibri" panose="020F0502020204030204" pitchFamily="34" charset="0"/>
              </a:rPr>
              <a:t>a lot of energy. So I started incorporating reading at night and during the day, sometimes after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lunch, or after the </a:t>
            </a:r>
            <a:r>
              <a:rPr lang="en-US" sz="1000" i="1" dirty="0">
                <a:solidFill>
                  <a:schemeClr val="tx1">
                    <a:lumMod val="75000"/>
                    <a:lumOff val="25000"/>
                  </a:schemeClr>
                </a:solidFill>
                <a:latin typeface="Calibri" panose="020F0502020204030204" pitchFamily="34" charset="0"/>
                <a:cs typeface="Calibri" panose="020F0502020204030204" pitchFamily="34" charset="0"/>
              </a:rPr>
              <a:t>morning songs. In terms of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the children's </a:t>
            </a:r>
            <a:r>
              <a:rPr lang="en-US" sz="1000" i="1" dirty="0">
                <a:solidFill>
                  <a:schemeClr val="tx1">
                    <a:lumMod val="75000"/>
                    <a:lumOff val="25000"/>
                  </a:schemeClr>
                </a:solidFill>
                <a:latin typeface="Calibri" panose="020F0502020204030204" pitchFamily="34" charset="0"/>
                <a:cs typeface="Calibri" panose="020F0502020204030204" pitchFamily="34" charset="0"/>
              </a:rPr>
              <a:t>behavior,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it’s </a:t>
            </a:r>
            <a:r>
              <a:rPr lang="en-US" sz="1000" i="1" dirty="0">
                <a:solidFill>
                  <a:schemeClr val="tx1">
                    <a:lumMod val="75000"/>
                    <a:lumOff val="25000"/>
                  </a:schemeClr>
                </a:solidFill>
                <a:latin typeface="Calibri" panose="020F0502020204030204" pitchFamily="34" charset="0"/>
                <a:cs typeface="Calibri" panose="020F0502020204030204" pitchFamily="34" charset="0"/>
              </a:rPr>
              <a:t>had a very positive impact." (2023)</a:t>
            </a:r>
          </a:p>
          <a:p>
            <a:pPr algn="ctr" rtl="0"/>
            <a:endParaRPr lang="en-US" sz="1000" i="1" dirty="0">
              <a:solidFill>
                <a:schemeClr val="tx1">
                  <a:lumMod val="75000"/>
                  <a:lumOff val="25000"/>
                </a:schemeClr>
              </a:solidFill>
              <a:latin typeface="Calibri" panose="020F0502020204030204" pitchFamily="34" charset="0"/>
              <a:cs typeface="Calibri" panose="020F0502020204030204" pitchFamily="34" charset="0"/>
            </a:endParaRPr>
          </a:p>
          <a:p>
            <a:pPr algn="ctr" rtl="0"/>
            <a:r>
              <a:rPr lang="en-US" sz="1000" i="1" dirty="0">
                <a:solidFill>
                  <a:schemeClr val="tx1">
                    <a:lumMod val="75000"/>
                    <a:lumOff val="25000"/>
                  </a:schemeClr>
                </a:solidFill>
                <a:latin typeface="Calibri" panose="020F0502020204030204" pitchFamily="34" charset="0"/>
                <a:cs typeface="Calibri" panose="020F0502020204030204" pitchFamily="34" charset="0"/>
              </a:rPr>
              <a:t>"</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There’s </a:t>
            </a:r>
            <a:r>
              <a:rPr lang="en-US" sz="1000" i="1" dirty="0">
                <a:solidFill>
                  <a:schemeClr val="tx1">
                    <a:lumMod val="75000"/>
                    <a:lumOff val="25000"/>
                  </a:schemeClr>
                </a:solidFill>
                <a:latin typeface="Calibri" panose="020F0502020204030204" pitchFamily="34" charset="0"/>
                <a:cs typeface="Calibri" panose="020F0502020204030204" pitchFamily="34" charset="0"/>
              </a:rPr>
              <a:t>a great need for it in our society. When we were kids, our parents used to sing us songs that we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remember to this day, </a:t>
            </a:r>
            <a:r>
              <a:rPr lang="en-US" sz="1000" i="1" dirty="0">
                <a:solidFill>
                  <a:schemeClr val="tx1">
                    <a:lumMod val="75000"/>
                    <a:lumOff val="25000"/>
                  </a:schemeClr>
                </a:solidFill>
                <a:latin typeface="Calibri" panose="020F0502020204030204" pitchFamily="34" charset="0"/>
                <a:cs typeface="Calibri" panose="020F0502020204030204" pitchFamily="34" charset="0"/>
              </a:rPr>
              <a:t>and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it’s </a:t>
            </a:r>
            <a:r>
              <a:rPr lang="en-US" sz="1000" i="1" dirty="0">
                <a:solidFill>
                  <a:schemeClr val="tx1">
                    <a:lumMod val="75000"/>
                    <a:lumOff val="25000"/>
                  </a:schemeClr>
                </a:solidFill>
                <a:latin typeface="Calibri" panose="020F0502020204030204" pitchFamily="34" charset="0"/>
                <a:cs typeface="Calibri" panose="020F0502020204030204" pitchFamily="34" charset="0"/>
              </a:rPr>
              <a:t>very important to pass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this on </a:t>
            </a:r>
            <a:r>
              <a:rPr lang="en-US" sz="1000" i="1" dirty="0">
                <a:solidFill>
                  <a:schemeClr val="tx1">
                    <a:lumMod val="75000"/>
                    <a:lumOff val="25000"/>
                  </a:schemeClr>
                </a:solidFill>
                <a:latin typeface="Calibri" panose="020F0502020204030204" pitchFamily="34" charset="0"/>
                <a:cs typeface="Calibri" panose="020F0502020204030204" pitchFamily="34" charset="0"/>
              </a:rPr>
              <a:t>to our own children when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they’re </a:t>
            </a:r>
            <a:r>
              <a:rPr lang="en-US" sz="1000" i="1" dirty="0">
                <a:solidFill>
                  <a:schemeClr val="tx1">
                    <a:lumMod val="75000"/>
                    <a:lumOff val="25000"/>
                  </a:schemeClr>
                </a:solidFill>
                <a:latin typeface="Calibri" panose="020F0502020204030204" pitchFamily="34" charset="0"/>
                <a:cs typeface="Calibri" panose="020F0502020204030204" pitchFamily="34" charset="0"/>
              </a:rPr>
              <a:t>young. Unfortunately, mothers today don't have the same amount of time as before, and the phone is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more </a:t>
            </a:r>
            <a:r>
              <a:rPr lang="en-US" sz="1000" i="1" dirty="0">
                <a:solidFill>
                  <a:schemeClr val="tx1">
                    <a:lumMod val="75000"/>
                    <a:lumOff val="25000"/>
                  </a:schemeClr>
                </a:solidFill>
                <a:latin typeface="Calibri" panose="020F0502020204030204" pitchFamily="34" charset="0"/>
                <a:cs typeface="Calibri" panose="020F0502020204030204" pitchFamily="34" charset="0"/>
              </a:rPr>
              <a:t>accessible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nowadays</a:t>
            </a:r>
            <a:r>
              <a:rPr lang="en-US" sz="1000" i="1" dirty="0">
                <a:solidFill>
                  <a:schemeClr val="tx1">
                    <a:lumMod val="75000"/>
                    <a:lumOff val="25000"/>
                  </a:schemeClr>
                </a:solidFill>
                <a:latin typeface="Calibri" panose="020F0502020204030204" pitchFamily="34" charset="0"/>
                <a:cs typeface="Calibri" panose="020F0502020204030204" pitchFamily="34" charset="0"/>
              </a:rPr>
              <a:t>.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We’re </a:t>
            </a:r>
            <a:r>
              <a:rPr lang="en-US" sz="1000" i="1" dirty="0">
                <a:solidFill>
                  <a:schemeClr val="tx1">
                    <a:lumMod val="75000"/>
                    <a:lumOff val="25000"/>
                  </a:schemeClr>
                </a:solidFill>
                <a:latin typeface="Calibri" panose="020F0502020204030204" pitchFamily="34" charset="0"/>
                <a:cs typeface="Calibri" panose="020F0502020204030204" pitchFamily="34" charset="0"/>
              </a:rPr>
              <a:t>losing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in terms of communication </a:t>
            </a:r>
            <a:r>
              <a:rPr lang="en-US" sz="1000" i="1" dirty="0">
                <a:solidFill>
                  <a:schemeClr val="tx1">
                    <a:lumMod val="75000"/>
                    <a:lumOff val="25000"/>
                  </a:schemeClr>
                </a:solidFill>
                <a:latin typeface="Calibri" panose="020F0502020204030204" pitchFamily="34" charset="0"/>
                <a:cs typeface="Calibri" panose="020F0502020204030204" pitchFamily="34" charset="0"/>
              </a:rPr>
              <a:t>and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child development, </a:t>
            </a:r>
            <a:r>
              <a:rPr lang="en-US" sz="1000" i="1" dirty="0">
                <a:solidFill>
                  <a:schemeClr val="tx1">
                    <a:lumMod val="75000"/>
                    <a:lumOff val="25000"/>
                  </a:schemeClr>
                </a:solidFill>
                <a:latin typeface="Calibri" panose="020F0502020204030204" pitchFamily="34" charset="0"/>
                <a:cs typeface="Calibri" panose="020F0502020204030204" pitchFamily="34" charset="0"/>
              </a:rPr>
              <a:t>the connection with the mother, both socially and physically. Songs are a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way for the mother to connect with </a:t>
            </a:r>
            <a:r>
              <a:rPr lang="en-US" sz="1000" i="1" dirty="0">
                <a:solidFill>
                  <a:schemeClr val="tx1">
                    <a:lumMod val="75000"/>
                    <a:lumOff val="25000"/>
                  </a:schemeClr>
                </a:solidFill>
                <a:latin typeface="Calibri" panose="020F0502020204030204" pitchFamily="34" charset="0"/>
                <a:cs typeface="Calibri" panose="020F0502020204030204" pitchFamily="34" charset="0"/>
              </a:rPr>
              <a:t>her children, and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it’s foundational." </a:t>
            </a:r>
            <a:br>
              <a:rPr lang="en-US" sz="1000" i="1" dirty="0" smtClean="0">
                <a:solidFill>
                  <a:schemeClr val="tx1">
                    <a:lumMod val="75000"/>
                    <a:lumOff val="25000"/>
                  </a:schemeClr>
                </a:solidFill>
                <a:latin typeface="Calibri" panose="020F0502020204030204" pitchFamily="34" charset="0"/>
                <a:cs typeface="Calibri" panose="020F0502020204030204" pitchFamily="34" charset="0"/>
              </a:rPr>
            </a:b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a:t>
            </a:r>
            <a:r>
              <a:rPr lang="en-US" sz="1000" i="1" dirty="0">
                <a:solidFill>
                  <a:schemeClr val="tx1">
                    <a:lumMod val="75000"/>
                    <a:lumOff val="25000"/>
                  </a:schemeClr>
                </a:solidFill>
                <a:latin typeface="Calibri" panose="020F0502020204030204" pitchFamily="34" charset="0"/>
                <a:cs typeface="Calibri" panose="020F0502020204030204" pitchFamily="34" charset="0"/>
              </a:rPr>
              <a:t>Facilitator - Songs and </a:t>
            </a:r>
            <a:r>
              <a:rPr lang="en-US" sz="1000" i="1" dirty="0" smtClean="0">
                <a:solidFill>
                  <a:schemeClr val="tx1">
                    <a:lumMod val="75000"/>
                    <a:lumOff val="25000"/>
                  </a:schemeClr>
                </a:solidFill>
                <a:latin typeface="Calibri" panose="020F0502020204030204" pitchFamily="34" charset="0"/>
                <a:cs typeface="Calibri" panose="020F0502020204030204" pitchFamily="34" charset="0"/>
              </a:rPr>
              <a:t>Recitations - </a:t>
            </a:r>
            <a:r>
              <a:rPr lang="en-US" sz="1000" i="1" dirty="0">
                <a:solidFill>
                  <a:schemeClr val="tx1">
                    <a:lumMod val="75000"/>
                    <a:lumOff val="25000"/>
                  </a:schemeClr>
                </a:solidFill>
                <a:latin typeface="Calibri" panose="020F0502020204030204" pitchFamily="34" charset="0"/>
                <a:cs typeface="Calibri" panose="020F0502020204030204" pitchFamily="34" charset="0"/>
              </a:rPr>
              <a:t>2023)</a:t>
            </a:r>
            <a:endParaRPr lang="he-IL" sz="4000" dirty="0">
              <a:solidFill>
                <a:schemeClr val="tx1">
                  <a:lumMod val="75000"/>
                  <a:lumOff val="25000"/>
                </a:schemeClr>
              </a:solidFill>
              <a:latin typeface="Calibri" panose="020F0502020204030204" pitchFamily="34" charset="0"/>
              <a:ea typeface="Segoe UI Black"/>
              <a:cs typeface="Calibri" panose="020F0502020204030204" pitchFamily="34" charset="0"/>
            </a:endParaRPr>
          </a:p>
        </p:txBody>
      </p:sp>
      <p:graphicFrame>
        <p:nvGraphicFramePr>
          <p:cNvPr id="13" name="Chart 12">
            <a:extLst>
              <a:ext uri="{FF2B5EF4-FFF2-40B4-BE49-F238E27FC236}">
                <a16:creationId xmlns:a16="http://schemas.microsoft.com/office/drawing/2014/main" xmlns="" id="{E505EAE3-584A-41AF-887C-B40C7CB89895}"/>
              </a:ext>
            </a:extLst>
          </p:cNvPr>
          <p:cNvGraphicFramePr>
            <a:graphicFrameLocks/>
          </p:cNvGraphicFramePr>
          <p:nvPr>
            <p:extLst>
              <p:ext uri="{D42A27DB-BD31-4B8C-83A1-F6EECF244321}">
                <p14:modId xmlns:p14="http://schemas.microsoft.com/office/powerpoint/2010/main" val="288268587"/>
              </p:ext>
            </p:extLst>
          </p:nvPr>
        </p:nvGraphicFramePr>
        <p:xfrm>
          <a:off x="6066595" y="2027188"/>
          <a:ext cx="5920509" cy="502261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xmlns="" id="{7C2E3C87-5E98-4E93-9A88-AA95E1CCBDB8}"/>
              </a:ext>
            </a:extLst>
          </p:cNvPr>
          <p:cNvSpPr txBox="1"/>
          <p:nvPr/>
        </p:nvSpPr>
        <p:spPr>
          <a:xfrm>
            <a:off x="6155063" y="5554066"/>
            <a:ext cx="707805"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Baseline</a:t>
            </a:r>
            <a:endParaRPr lang="he-IL" sz="1000" dirty="0">
              <a:solidFill>
                <a:schemeClr val="tx1">
                  <a:lumMod val="75000"/>
                  <a:lumOff val="25000"/>
                </a:schemeClr>
              </a:solidFill>
              <a:latin typeface="Segoe UI"/>
              <a:ea typeface="Segoe UI Black"/>
              <a:cs typeface="Segoe UI"/>
            </a:endParaRPr>
          </a:p>
          <a:p>
            <a:pPr algn="ctr"/>
            <a:r>
              <a:rPr lang="en-US" sz="1000" dirty="0">
                <a:solidFill>
                  <a:schemeClr val="tx1">
                    <a:lumMod val="75000"/>
                    <a:lumOff val="25000"/>
                  </a:schemeClr>
                </a:solidFill>
                <a:latin typeface="Segoe UI"/>
                <a:ea typeface="Segoe UI Black"/>
                <a:cs typeface="Segoe UI"/>
              </a:rPr>
              <a:t>N=38</a:t>
            </a:r>
            <a:endParaRPr lang="he-IL" sz="1000" dirty="0"/>
          </a:p>
        </p:txBody>
      </p:sp>
      <p:sp>
        <p:nvSpPr>
          <p:cNvPr id="12" name="TextBox 11">
            <a:extLst>
              <a:ext uri="{FF2B5EF4-FFF2-40B4-BE49-F238E27FC236}">
                <a16:creationId xmlns:a16="http://schemas.microsoft.com/office/drawing/2014/main" xmlns="" id="{634276D5-B82B-4E3E-9700-D65E16EA0C48}"/>
              </a:ext>
            </a:extLst>
          </p:cNvPr>
          <p:cNvSpPr txBox="1"/>
          <p:nvPr/>
        </p:nvSpPr>
        <p:spPr>
          <a:xfrm>
            <a:off x="6162962" y="4468130"/>
            <a:ext cx="707805"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Closing</a:t>
            </a:r>
            <a:endParaRPr lang="he-IL" sz="1000" dirty="0">
              <a:solidFill>
                <a:schemeClr val="tx1">
                  <a:lumMod val="75000"/>
                  <a:lumOff val="25000"/>
                </a:schemeClr>
              </a:solidFill>
              <a:latin typeface="Segoe UI"/>
              <a:ea typeface="Segoe UI Black"/>
              <a:cs typeface="Segoe UI"/>
            </a:endParaRPr>
          </a:p>
          <a:p>
            <a:pPr algn="ctr"/>
            <a:r>
              <a:rPr lang="en-US" sz="1000" dirty="0">
                <a:solidFill>
                  <a:schemeClr val="tx1">
                    <a:lumMod val="75000"/>
                    <a:lumOff val="25000"/>
                  </a:schemeClr>
                </a:solidFill>
                <a:latin typeface="Segoe UI"/>
                <a:ea typeface="Segoe UI Black"/>
                <a:cs typeface="Segoe UI"/>
              </a:rPr>
              <a:t>N=40</a:t>
            </a:r>
            <a:endParaRPr lang="he-IL" sz="1000" dirty="0"/>
          </a:p>
        </p:txBody>
      </p:sp>
      <p:sp>
        <p:nvSpPr>
          <p:cNvPr id="15" name="TextBox 14">
            <a:extLst>
              <a:ext uri="{FF2B5EF4-FFF2-40B4-BE49-F238E27FC236}">
                <a16:creationId xmlns:a16="http://schemas.microsoft.com/office/drawing/2014/main" xmlns="" id="{6E4629BD-4026-4686-9130-C2DFB8D61AC8}"/>
              </a:ext>
            </a:extLst>
          </p:cNvPr>
          <p:cNvSpPr txBox="1"/>
          <p:nvPr/>
        </p:nvSpPr>
        <p:spPr>
          <a:xfrm>
            <a:off x="6038416" y="3372295"/>
            <a:ext cx="941100" cy="400110"/>
          </a:xfrm>
          <a:prstGeom prst="rect">
            <a:avLst/>
          </a:prstGeom>
          <a:noFill/>
        </p:spPr>
        <p:txBody>
          <a:bodyPr wrap="square">
            <a:spAutoFit/>
          </a:bodyPr>
          <a:lstStyle/>
          <a:p>
            <a:pPr algn="ctr"/>
            <a:r>
              <a:rPr lang="en-US" sz="1000" dirty="0" smtClean="0">
                <a:solidFill>
                  <a:schemeClr val="tx1">
                    <a:lumMod val="75000"/>
                    <a:lumOff val="25000"/>
                  </a:schemeClr>
                </a:solidFill>
                <a:latin typeface="Segoe UI"/>
                <a:ea typeface="Segoe UI Black"/>
                <a:cs typeface="Segoe UI"/>
              </a:rPr>
              <a:t>Follow-up</a:t>
            </a:r>
            <a:br>
              <a:rPr lang="en-US" sz="1000" dirty="0" smtClean="0">
                <a:solidFill>
                  <a:schemeClr val="tx1">
                    <a:lumMod val="75000"/>
                    <a:lumOff val="25000"/>
                  </a:schemeClr>
                </a:solidFill>
                <a:latin typeface="Segoe UI"/>
                <a:ea typeface="Segoe UI Black"/>
                <a:cs typeface="Segoe UI"/>
              </a:rPr>
            </a:br>
            <a:r>
              <a:rPr lang="en-US" sz="1000" dirty="0" smtClean="0">
                <a:solidFill>
                  <a:schemeClr val="tx1">
                    <a:lumMod val="75000"/>
                    <a:lumOff val="25000"/>
                  </a:schemeClr>
                </a:solidFill>
                <a:latin typeface="Segoe UI"/>
                <a:ea typeface="Segoe UI Black"/>
                <a:cs typeface="Segoe UI"/>
              </a:rPr>
              <a:t>N=30</a:t>
            </a:r>
            <a:endParaRPr lang="he-IL" sz="1000" dirty="0"/>
          </a:p>
        </p:txBody>
      </p:sp>
      <p:sp>
        <p:nvSpPr>
          <p:cNvPr id="17" name="TextBox 16">
            <a:extLst>
              <a:ext uri="{FF2B5EF4-FFF2-40B4-BE49-F238E27FC236}">
                <a16:creationId xmlns:a16="http://schemas.microsoft.com/office/drawing/2014/main" xmlns="" id="{A425DF5F-F513-4677-9664-9C57CBC23F4F}"/>
              </a:ext>
            </a:extLst>
          </p:cNvPr>
          <p:cNvSpPr txBox="1"/>
          <p:nvPr/>
        </p:nvSpPr>
        <p:spPr>
          <a:xfrm>
            <a:off x="6311500" y="451769"/>
            <a:ext cx="5703783" cy="2354491"/>
          </a:xfrm>
          <a:prstGeom prst="rect">
            <a:avLst/>
          </a:prstGeom>
          <a:noFill/>
        </p:spPr>
        <p:txBody>
          <a:bodyPr wrap="square">
            <a:spAutoFit/>
          </a:bodyPr>
          <a:lstStyle/>
          <a:p>
            <a:pPr lvl="0" algn="l" rtl="0">
              <a:lnSpc>
                <a:spcPct val="150000"/>
              </a:lnSpc>
              <a:defRPr/>
            </a:pPr>
            <a:r>
              <a:rPr lang="en-US" sz="1400" dirty="0">
                <a:solidFill>
                  <a:schemeClr val="tx1">
                    <a:lumMod val="75000"/>
                    <a:lumOff val="25000"/>
                  </a:schemeClr>
                </a:solidFill>
                <a:latin typeface="Segoe UI"/>
                <a:ea typeface="Segoe UI Black"/>
                <a:cs typeface="Segoe UI"/>
              </a:rPr>
              <a:t>However, </a:t>
            </a:r>
            <a:r>
              <a:rPr lang="en-US" sz="1400" dirty="0" smtClean="0">
                <a:solidFill>
                  <a:schemeClr val="tx1">
                    <a:lumMod val="75000"/>
                    <a:lumOff val="25000"/>
                  </a:schemeClr>
                </a:solidFill>
                <a:latin typeface="Segoe UI"/>
                <a:ea typeface="Segoe UI Black"/>
                <a:cs typeface="Segoe UI"/>
              </a:rPr>
              <a:t>the 2022 survey findings indicate </a:t>
            </a:r>
            <a:r>
              <a:rPr lang="en-US" sz="1400" dirty="0">
                <a:solidFill>
                  <a:schemeClr val="tx1">
                    <a:lumMod val="75000"/>
                    <a:lumOff val="25000"/>
                  </a:schemeClr>
                </a:solidFill>
                <a:latin typeface="Segoe UI"/>
                <a:ea typeface="Segoe UI Black"/>
                <a:cs typeface="Segoe UI"/>
              </a:rPr>
              <a:t>that the practice has not yet been integrated into the daily routine - parents continue to report that they mainly read </a:t>
            </a:r>
            <a:r>
              <a:rPr lang="en-US" sz="1400" dirty="0" smtClean="0">
                <a:solidFill>
                  <a:schemeClr val="tx1">
                    <a:lumMod val="75000"/>
                    <a:lumOff val="25000"/>
                  </a:schemeClr>
                </a:solidFill>
                <a:latin typeface="Segoe UI"/>
                <a:ea typeface="Segoe UI Black"/>
                <a:cs typeface="Segoe UI"/>
              </a:rPr>
              <a:t>in the evening or at night, </a:t>
            </a:r>
            <a:r>
              <a:rPr lang="en-US" sz="1400" dirty="0">
                <a:solidFill>
                  <a:schemeClr val="tx1">
                    <a:lumMod val="75000"/>
                    <a:lumOff val="25000"/>
                  </a:schemeClr>
                </a:solidFill>
                <a:latin typeface="Segoe UI"/>
                <a:ea typeface="Segoe UI Black"/>
                <a:cs typeface="Segoe UI"/>
              </a:rPr>
              <a:t>even in the </a:t>
            </a:r>
            <a:r>
              <a:rPr lang="en-US" sz="1400" dirty="0" smtClean="0">
                <a:solidFill>
                  <a:schemeClr val="tx1">
                    <a:lumMod val="75000"/>
                    <a:lumOff val="25000"/>
                  </a:schemeClr>
                </a:solidFill>
                <a:latin typeface="Segoe UI"/>
                <a:ea typeface="Segoe UI Black"/>
                <a:cs typeface="Segoe UI"/>
              </a:rPr>
              <a:t>closing and </a:t>
            </a:r>
            <a:r>
              <a:rPr lang="en-US" sz="1400" dirty="0">
                <a:solidFill>
                  <a:schemeClr val="tx1">
                    <a:lumMod val="75000"/>
                    <a:lumOff val="25000"/>
                  </a:schemeClr>
                </a:solidFill>
                <a:latin typeface="Segoe UI"/>
                <a:ea typeface="Segoe UI Black"/>
                <a:cs typeface="Segoe UI"/>
              </a:rPr>
              <a:t>follow-up surveys. </a:t>
            </a:r>
            <a:r>
              <a:rPr lang="en-US" sz="1400" dirty="0" smtClean="0">
                <a:solidFill>
                  <a:schemeClr val="tx1">
                    <a:lumMod val="75000"/>
                    <a:lumOff val="25000"/>
                  </a:schemeClr>
                </a:solidFill>
                <a:latin typeface="Segoe UI"/>
                <a:ea typeface="Segoe UI Black"/>
                <a:cs typeface="Segoe UI"/>
              </a:rPr>
              <a:t/>
            </a:r>
            <a:br>
              <a:rPr lang="en-US" sz="1400" dirty="0" smtClean="0">
                <a:solidFill>
                  <a:schemeClr val="tx1">
                    <a:lumMod val="75000"/>
                    <a:lumOff val="25000"/>
                  </a:schemeClr>
                </a:solidFill>
                <a:latin typeface="Segoe UI"/>
                <a:ea typeface="Segoe UI Black"/>
                <a:cs typeface="Segoe UI"/>
              </a:rPr>
            </a:br>
            <a:r>
              <a:rPr lang="en-US" sz="1400" dirty="0" smtClean="0">
                <a:solidFill>
                  <a:schemeClr val="tx1">
                    <a:lumMod val="75000"/>
                    <a:lumOff val="25000"/>
                  </a:schemeClr>
                </a:solidFill>
                <a:latin typeface="Segoe UI"/>
                <a:ea typeface="Segoe UI Black"/>
                <a:cs typeface="Segoe UI"/>
              </a:rPr>
              <a:t>In </a:t>
            </a:r>
            <a:r>
              <a:rPr lang="en-US" sz="1400" dirty="0">
                <a:solidFill>
                  <a:schemeClr val="tx1">
                    <a:lumMod val="75000"/>
                    <a:lumOff val="25000"/>
                  </a:schemeClr>
                </a:solidFill>
                <a:latin typeface="Segoe UI"/>
                <a:ea typeface="Segoe UI Black"/>
                <a:cs typeface="Segoe UI"/>
              </a:rPr>
              <a:t>2023 as well, </a:t>
            </a:r>
            <a:r>
              <a:rPr lang="en-US" sz="1400" dirty="0" smtClean="0">
                <a:solidFill>
                  <a:schemeClr val="tx1">
                    <a:lumMod val="75000"/>
                    <a:lumOff val="25000"/>
                  </a:schemeClr>
                </a:solidFill>
                <a:latin typeface="Segoe UI"/>
                <a:ea typeface="Segoe UI Black"/>
                <a:cs typeface="Segoe UI"/>
              </a:rPr>
              <a:t>most respondents reported </a:t>
            </a:r>
            <a:r>
              <a:rPr lang="en-US" sz="1400" dirty="0">
                <a:solidFill>
                  <a:schemeClr val="tx1">
                    <a:lumMod val="75000"/>
                    <a:lumOff val="25000"/>
                  </a:schemeClr>
                </a:solidFill>
                <a:latin typeface="Segoe UI"/>
                <a:ea typeface="Segoe UI Black"/>
                <a:cs typeface="Segoe UI"/>
              </a:rPr>
              <a:t>reading </a:t>
            </a:r>
            <a:r>
              <a:rPr lang="en-US" sz="1400" dirty="0" smtClean="0">
                <a:solidFill>
                  <a:schemeClr val="tx1">
                    <a:lumMod val="75000"/>
                    <a:lumOff val="25000"/>
                  </a:schemeClr>
                </a:solidFill>
                <a:latin typeface="Segoe UI"/>
                <a:ea typeface="Segoe UI Black"/>
                <a:cs typeface="Segoe UI"/>
              </a:rPr>
              <a:t>during </a:t>
            </a:r>
            <a:r>
              <a:rPr lang="en-US" sz="1400" dirty="0">
                <a:solidFill>
                  <a:schemeClr val="tx1">
                    <a:lumMod val="75000"/>
                    <a:lumOff val="25000"/>
                  </a:schemeClr>
                </a:solidFill>
                <a:latin typeface="Segoe UI"/>
                <a:ea typeface="Segoe UI Black"/>
                <a:cs typeface="Segoe UI"/>
              </a:rPr>
              <a:t>the evening, although there were also reports of reading during other </a:t>
            </a:r>
            <a:r>
              <a:rPr lang="en-US" sz="1400" dirty="0" smtClean="0">
                <a:solidFill>
                  <a:schemeClr val="tx1">
                    <a:lumMod val="75000"/>
                    <a:lumOff val="25000"/>
                  </a:schemeClr>
                </a:solidFill>
                <a:latin typeface="Segoe UI"/>
                <a:ea typeface="Segoe UI Black"/>
                <a:cs typeface="Segoe UI"/>
              </a:rPr>
              <a:t>time of the day.</a:t>
            </a:r>
            <a:endParaRPr kumimoji="0" lang="he-IL" sz="1400" b="0" i="0" u="none" strike="noStrike" kern="1200" cap="none" spc="0" normalizeH="0" baseline="0" noProof="0" dirty="0">
              <a:ln>
                <a:noFill/>
              </a:ln>
              <a:solidFill>
                <a:schemeClr val="tx1">
                  <a:lumMod val="75000"/>
                  <a:lumOff val="25000"/>
                </a:schemeClr>
              </a:solidFill>
              <a:effectLst/>
              <a:uLnTx/>
              <a:uFillTx/>
              <a:latin typeface="Segoe UI"/>
              <a:ea typeface="Segoe UI Black"/>
              <a:cs typeface="Segoe UI"/>
            </a:endParaRPr>
          </a:p>
        </p:txBody>
      </p:sp>
      <p:sp>
        <p:nvSpPr>
          <p:cNvPr id="20" name="TextBox 19">
            <a:extLst>
              <a:ext uri="{FF2B5EF4-FFF2-40B4-BE49-F238E27FC236}">
                <a16:creationId xmlns:a16="http://schemas.microsoft.com/office/drawing/2014/main" xmlns="" id="{4240D2F5-AB23-40C0-963E-3F067330D28C}"/>
              </a:ext>
            </a:extLst>
          </p:cNvPr>
          <p:cNvSpPr txBox="1"/>
          <p:nvPr/>
        </p:nvSpPr>
        <p:spPr>
          <a:xfrm>
            <a:off x="6556376" y="2958954"/>
            <a:ext cx="5635624" cy="307777"/>
          </a:xfrm>
          <a:prstGeom prst="rect">
            <a:avLst/>
          </a:prstGeom>
          <a:noFill/>
        </p:spPr>
        <p:txBody>
          <a:bodyPr wrap="square">
            <a:spAutoFit/>
          </a:bodyPr>
          <a:lstStyle/>
          <a:p>
            <a:pPr algn="ctr"/>
            <a:r>
              <a:rPr lang="en-US" sz="1400" b="1" dirty="0" smtClean="0">
                <a:solidFill>
                  <a:schemeClr val="tx1">
                    <a:lumMod val="75000"/>
                    <a:lumOff val="25000"/>
                  </a:schemeClr>
                </a:solidFill>
                <a:latin typeface="Segoe UI"/>
                <a:ea typeface="Segoe UI Black"/>
                <a:cs typeface="Segoe UI"/>
              </a:rPr>
              <a:t>Convenient times for reading </a:t>
            </a:r>
            <a:r>
              <a:rPr lang="en-US" sz="1200" b="1" dirty="0" smtClean="0">
                <a:solidFill>
                  <a:schemeClr val="tx1">
                    <a:lumMod val="75000"/>
                    <a:lumOff val="25000"/>
                  </a:schemeClr>
                </a:solidFill>
                <a:latin typeface="Segoe UI"/>
                <a:ea typeface="Segoe UI Black"/>
                <a:cs typeface="Segoe UI"/>
              </a:rPr>
              <a:t>(multiple answers) – 2022 pilot data</a:t>
            </a:r>
            <a:r>
              <a:rPr lang="en-US" sz="1400" b="1" dirty="0" smtClean="0">
                <a:solidFill>
                  <a:schemeClr val="tx1">
                    <a:lumMod val="75000"/>
                    <a:lumOff val="25000"/>
                  </a:schemeClr>
                </a:solidFill>
                <a:latin typeface="Segoe UI"/>
                <a:ea typeface="Segoe UI Black"/>
                <a:cs typeface="Segoe UI"/>
              </a:rPr>
              <a:t> </a:t>
            </a:r>
            <a:endParaRPr lang="he-IL" sz="1400" b="1" dirty="0"/>
          </a:p>
        </p:txBody>
      </p:sp>
      <p:sp>
        <p:nvSpPr>
          <p:cNvPr id="23" name="Slide Number Placeholder 1">
            <a:extLst>
              <a:ext uri="{FF2B5EF4-FFF2-40B4-BE49-F238E27FC236}">
                <a16:creationId xmlns:a16="http://schemas.microsoft.com/office/drawing/2014/main" xmlns="" id="{19F02EF3-5E5E-1EDD-7B1B-EC9AE6543CF0}"/>
              </a:ext>
            </a:extLst>
          </p:cNvPr>
          <p:cNvSpPr txBox="1">
            <a:spLocks/>
          </p:cNvSpPr>
          <p:nvPr/>
        </p:nvSpPr>
        <p:spPr>
          <a:xfrm>
            <a:off x="140616" y="6535460"/>
            <a:ext cx="2743200" cy="365125"/>
          </a:xfrm>
          <a:prstGeom prst="rect">
            <a:avLst/>
          </a:prstGeom>
        </p:spPr>
        <p:txBody>
          <a:bodyPr vert="horz" lIns="91440" tIns="45720" rIns="91440" bIns="45720" rtlCol="1" anchor="ctr"/>
          <a:lstStyle>
            <a:defPPr>
              <a:defRPr lang="he-IL"/>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99E282D-D310-42D8-B8FF-78ED45A44D81}" type="slidenum">
              <a:rPr lang="he-IL" smtClean="0"/>
              <a:pPr/>
              <a:t>3</a:t>
            </a:fld>
            <a:endParaRPr lang="he-IL"/>
          </a:p>
        </p:txBody>
      </p:sp>
      <p:sp>
        <p:nvSpPr>
          <p:cNvPr id="3" name="TextBox 2">
            <a:extLst>
              <a:ext uri="{FF2B5EF4-FFF2-40B4-BE49-F238E27FC236}">
                <a16:creationId xmlns:a16="http://schemas.microsoft.com/office/drawing/2014/main" xmlns="" id="{BF5C45CB-267E-467E-F1C1-B13E597EAF8A}"/>
              </a:ext>
            </a:extLst>
          </p:cNvPr>
          <p:cNvSpPr txBox="1"/>
          <p:nvPr/>
        </p:nvSpPr>
        <p:spPr>
          <a:xfrm>
            <a:off x="140616" y="513673"/>
            <a:ext cx="5965988" cy="2354491"/>
          </a:xfrm>
          <a:prstGeom prst="rect">
            <a:avLst/>
          </a:prstGeom>
          <a:noFill/>
        </p:spPr>
        <p:txBody>
          <a:bodyPr wrap="square">
            <a:spAutoFit/>
          </a:bodyPr>
          <a:lstStyle/>
          <a:p>
            <a:pPr algn="l" rtl="0">
              <a:lnSpc>
                <a:spcPct val="150000"/>
              </a:lnSpc>
            </a:pPr>
            <a:r>
              <a:rPr lang="en-US" sz="1400" dirty="0" smtClean="0">
                <a:solidFill>
                  <a:schemeClr val="tx1">
                    <a:lumMod val="75000"/>
                    <a:lumOff val="25000"/>
                  </a:schemeClr>
                </a:solidFill>
                <a:latin typeface="Segoe UI"/>
                <a:ea typeface="Segoe UI Black"/>
                <a:cs typeface="Segoe UI"/>
              </a:rPr>
              <a:t>Based on the </a:t>
            </a:r>
            <a:r>
              <a:rPr lang="en-US" sz="1400" dirty="0">
                <a:solidFill>
                  <a:schemeClr val="tx1">
                    <a:lumMod val="75000"/>
                    <a:lumOff val="25000"/>
                  </a:schemeClr>
                </a:solidFill>
                <a:latin typeface="Segoe UI"/>
                <a:ea typeface="Segoe UI Black"/>
                <a:cs typeface="Segoe UI"/>
              </a:rPr>
              <a:t>discussions in all the </a:t>
            </a:r>
            <a:r>
              <a:rPr lang="en-US" sz="1400" dirty="0" smtClean="0">
                <a:solidFill>
                  <a:schemeClr val="tx1">
                    <a:lumMod val="75000"/>
                    <a:lumOff val="25000"/>
                  </a:schemeClr>
                </a:solidFill>
                <a:latin typeface="Segoe UI"/>
                <a:ea typeface="Segoe UI Black"/>
                <a:cs typeface="Segoe UI"/>
              </a:rPr>
              <a:t>focus </a:t>
            </a:r>
            <a:r>
              <a:rPr lang="en-US" sz="1400" dirty="0">
                <a:solidFill>
                  <a:schemeClr val="tx1">
                    <a:lumMod val="75000"/>
                    <a:lumOff val="25000"/>
                  </a:schemeClr>
                </a:solidFill>
                <a:latin typeface="Segoe UI"/>
                <a:ea typeface="Segoe UI Black"/>
                <a:cs typeface="Segoe UI"/>
              </a:rPr>
              <a:t>groups, </a:t>
            </a:r>
            <a:r>
              <a:rPr lang="en-US" sz="1400" dirty="0" smtClean="0">
                <a:solidFill>
                  <a:schemeClr val="tx1">
                    <a:lumMod val="75000"/>
                    <a:lumOff val="25000"/>
                  </a:schemeClr>
                </a:solidFill>
                <a:latin typeface="Segoe UI"/>
                <a:ea typeface="Segoe UI Black"/>
                <a:cs typeface="Segoe UI"/>
              </a:rPr>
              <a:t>parents appear to </a:t>
            </a:r>
            <a:r>
              <a:rPr lang="en-US" sz="1400" dirty="0">
                <a:solidFill>
                  <a:schemeClr val="tx1">
                    <a:lumMod val="75000"/>
                    <a:lumOff val="25000"/>
                  </a:schemeClr>
                </a:solidFill>
                <a:latin typeface="Segoe UI"/>
                <a:ea typeface="Segoe UI Black"/>
                <a:cs typeface="Segoe UI"/>
              </a:rPr>
              <a:t>have become more aware and open to the possibility </a:t>
            </a:r>
            <a:r>
              <a:rPr lang="en-US" sz="1400" dirty="0" smtClean="0">
                <a:solidFill>
                  <a:schemeClr val="tx1">
                    <a:lumMod val="75000"/>
                    <a:lumOff val="25000"/>
                  </a:schemeClr>
                </a:solidFill>
                <a:latin typeface="Segoe UI"/>
                <a:ea typeface="Segoe UI Black"/>
                <a:cs typeface="Segoe UI"/>
              </a:rPr>
              <a:t>of </a:t>
            </a:r>
            <a:r>
              <a:rPr lang="en-US" sz="1400" b="1" dirty="0">
                <a:solidFill>
                  <a:schemeClr val="tx1">
                    <a:lumMod val="75000"/>
                    <a:lumOff val="25000"/>
                  </a:schemeClr>
                </a:solidFill>
                <a:latin typeface="Segoe UI"/>
                <a:ea typeface="Segoe UI Black"/>
                <a:cs typeface="Segoe UI"/>
              </a:rPr>
              <a:t>reading at various times throughout the day, and the reading event is perceived as having much greater significance</a:t>
            </a:r>
            <a:r>
              <a:rPr lang="en-US" sz="1400" dirty="0" smtClean="0">
                <a:solidFill>
                  <a:schemeClr val="tx1">
                    <a:lumMod val="75000"/>
                    <a:lumOff val="25000"/>
                  </a:schemeClr>
                </a:solidFill>
                <a:latin typeface="Segoe UI"/>
                <a:ea typeface="Segoe UI Black"/>
                <a:cs typeface="Segoe UI"/>
              </a:rPr>
              <a:t>, beyond “bedtime stories.” </a:t>
            </a:r>
            <a:r>
              <a:rPr lang="en-US" sz="1400" dirty="0">
                <a:solidFill>
                  <a:schemeClr val="tx1">
                    <a:lumMod val="75000"/>
                    <a:lumOff val="25000"/>
                  </a:schemeClr>
                </a:solidFill>
                <a:latin typeface="Segoe UI"/>
                <a:ea typeface="Segoe UI Black"/>
                <a:cs typeface="Segoe UI"/>
              </a:rPr>
              <a:t>In </a:t>
            </a:r>
            <a:r>
              <a:rPr lang="en-US" sz="1400" dirty="0" smtClean="0">
                <a:solidFill>
                  <a:schemeClr val="tx1">
                    <a:lumMod val="75000"/>
                    <a:lumOff val="25000"/>
                  </a:schemeClr>
                </a:solidFill>
                <a:latin typeface="Segoe UI"/>
                <a:ea typeface="Segoe UI Black"/>
                <a:cs typeface="Segoe UI"/>
              </a:rPr>
              <a:t>2023 interviews facilitators </a:t>
            </a:r>
            <a:r>
              <a:rPr lang="en-US" sz="1400" dirty="0">
                <a:solidFill>
                  <a:schemeClr val="tx1">
                    <a:lumMod val="75000"/>
                    <a:lumOff val="25000"/>
                  </a:schemeClr>
                </a:solidFill>
                <a:latin typeface="Segoe UI"/>
                <a:ea typeface="Segoe UI Black"/>
                <a:cs typeface="Segoe UI"/>
              </a:rPr>
              <a:t>noted that the participants </a:t>
            </a:r>
            <a:r>
              <a:rPr lang="en-US" sz="1400" dirty="0" smtClean="0">
                <a:solidFill>
                  <a:schemeClr val="tx1">
                    <a:lumMod val="75000"/>
                    <a:lumOff val="25000"/>
                  </a:schemeClr>
                </a:solidFill>
                <a:latin typeface="Segoe UI"/>
                <a:ea typeface="Segoe UI Black"/>
                <a:cs typeface="Segoe UI"/>
              </a:rPr>
              <a:t>understood the </a:t>
            </a:r>
            <a:r>
              <a:rPr lang="en-US" sz="1400" dirty="0">
                <a:solidFill>
                  <a:schemeClr val="tx1">
                    <a:lumMod val="75000"/>
                    <a:lumOff val="25000"/>
                  </a:schemeClr>
                </a:solidFill>
                <a:latin typeface="Segoe UI"/>
                <a:ea typeface="Segoe UI Black"/>
                <a:cs typeface="Segoe UI"/>
              </a:rPr>
              <a:t>importance of the event, but new participants </a:t>
            </a:r>
            <a:r>
              <a:rPr lang="en-US" sz="1400" dirty="0" smtClean="0">
                <a:solidFill>
                  <a:schemeClr val="tx1">
                    <a:lumMod val="75000"/>
                    <a:lumOff val="25000"/>
                  </a:schemeClr>
                </a:solidFill>
                <a:latin typeface="Segoe UI"/>
                <a:ea typeface="Segoe UI Black"/>
                <a:cs typeface="Segoe UI"/>
              </a:rPr>
              <a:t>struggled </a:t>
            </a:r>
            <a:r>
              <a:rPr lang="en-US" sz="1400" dirty="0">
                <a:solidFill>
                  <a:schemeClr val="tx1">
                    <a:lumMod val="75000"/>
                    <a:lumOff val="25000"/>
                  </a:schemeClr>
                </a:solidFill>
                <a:latin typeface="Segoe UI"/>
                <a:ea typeface="Segoe UI Black"/>
                <a:cs typeface="Segoe UI"/>
              </a:rPr>
              <a:t>more to find the time to incorporate reading into their daily routine.</a:t>
            </a:r>
            <a:endParaRPr lang="he-IL" sz="1400" dirty="0">
              <a:solidFill>
                <a:schemeClr val="tx1">
                  <a:lumMod val="75000"/>
                  <a:lumOff val="25000"/>
                </a:schemeClr>
              </a:solidFill>
              <a:latin typeface="Segoe UI"/>
              <a:ea typeface="Segoe UI Black"/>
              <a:cs typeface="Segoe UI"/>
            </a:endParaRPr>
          </a:p>
        </p:txBody>
      </p:sp>
    </p:spTree>
    <p:extLst>
      <p:ext uri="{BB962C8B-B14F-4D97-AF65-F5344CB8AC3E}">
        <p14:creationId xmlns:p14="http://schemas.microsoft.com/office/powerpoint/2010/main" val="2332982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8628082-3AF0-4124-8DDF-887C234DA15C}"/>
              </a:ext>
            </a:extLst>
          </p:cNvPr>
          <p:cNvSpPr txBox="1"/>
          <p:nvPr/>
        </p:nvSpPr>
        <p:spPr>
          <a:xfrm>
            <a:off x="1" y="0"/>
            <a:ext cx="12192000" cy="400110"/>
          </a:xfrm>
          <a:prstGeom prst="rect">
            <a:avLst/>
          </a:prstGeom>
          <a:solidFill>
            <a:srgbClr val="4A78A6"/>
          </a:solidFill>
        </p:spPr>
        <p:txBody>
          <a:bodyPr wrap="square" rtlCol="0">
            <a:spAutoFit/>
          </a:bodyPr>
          <a:lstStyle/>
          <a:p>
            <a:pPr algn="l" rtl="0"/>
            <a:r>
              <a:rPr lang="en-US" sz="2000" dirty="0" smtClean="0">
                <a:solidFill>
                  <a:schemeClr val="bg1"/>
                </a:solidFill>
                <a:latin typeface="Tahoma" pitchFamily="34" charset="0"/>
                <a:ea typeface="Tahoma" pitchFamily="34" charset="0"/>
                <a:cs typeface="Tahoma" pitchFamily="34" charset="0"/>
              </a:rPr>
              <a:t>Additional Needs Looking Forward</a:t>
            </a:r>
            <a:endParaRPr lang="he-IL" sz="2000" dirty="0">
              <a:solidFill>
                <a:schemeClr val="bg1"/>
              </a:solidFill>
              <a:latin typeface="Tahoma" pitchFamily="34" charset="0"/>
              <a:ea typeface="Tahoma" pitchFamily="34" charset="0"/>
              <a:cs typeface="Tahoma" pitchFamily="34" charset="0"/>
            </a:endParaRPr>
          </a:p>
        </p:txBody>
      </p:sp>
      <p:graphicFrame>
        <p:nvGraphicFramePr>
          <p:cNvPr id="11" name="Table 3">
            <a:extLst>
              <a:ext uri="{FF2B5EF4-FFF2-40B4-BE49-F238E27FC236}">
                <a16:creationId xmlns:a16="http://schemas.microsoft.com/office/drawing/2014/main" xmlns="" id="{257943BD-2E24-430D-9E4C-6C48B25312A2}"/>
              </a:ext>
            </a:extLst>
          </p:cNvPr>
          <p:cNvGraphicFramePr>
            <a:graphicFrameLocks noGrp="1"/>
          </p:cNvGraphicFramePr>
          <p:nvPr>
            <p:extLst>
              <p:ext uri="{D42A27DB-BD31-4B8C-83A1-F6EECF244321}">
                <p14:modId xmlns:p14="http://schemas.microsoft.com/office/powerpoint/2010/main" val="2783116934"/>
              </p:ext>
            </p:extLst>
          </p:nvPr>
        </p:nvGraphicFramePr>
        <p:xfrm>
          <a:off x="91738" y="470997"/>
          <a:ext cx="8463865" cy="5965099"/>
        </p:xfrm>
        <a:graphic>
          <a:graphicData uri="http://schemas.openxmlformats.org/drawingml/2006/table">
            <a:tbl>
              <a:tblPr>
                <a:tableStyleId>{5940675A-B579-460E-94D1-54222C63F5DA}</a:tableStyleId>
              </a:tblPr>
              <a:tblGrid>
                <a:gridCol w="1864841">
                  <a:extLst>
                    <a:ext uri="{9D8B030D-6E8A-4147-A177-3AD203B41FA5}">
                      <a16:colId xmlns:a16="http://schemas.microsoft.com/office/drawing/2014/main" xmlns="" val="2246295882"/>
                    </a:ext>
                  </a:extLst>
                </a:gridCol>
                <a:gridCol w="6599024">
                  <a:extLst>
                    <a:ext uri="{9D8B030D-6E8A-4147-A177-3AD203B41FA5}">
                      <a16:colId xmlns:a16="http://schemas.microsoft.com/office/drawing/2014/main" xmlns="" val="4065639172"/>
                    </a:ext>
                  </a:extLst>
                </a:gridCol>
              </a:tblGrid>
              <a:tr h="12255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lumMod val="50000"/>
                            </a:schemeClr>
                          </a:solidFill>
                          <a:latin typeface="Tahoma" pitchFamily="34" charset="0"/>
                          <a:ea typeface="Tahoma" pitchFamily="34" charset="0"/>
                          <a:cs typeface="Tahoma" pitchFamily="34" charset="0"/>
                        </a:rPr>
                        <a:t>Linguistic</a:t>
                      </a:r>
                      <a:r>
                        <a:rPr lang="en-US" sz="1400" b="1" baseline="0" dirty="0" smtClean="0">
                          <a:solidFill>
                            <a:schemeClr val="bg1">
                              <a:lumMod val="50000"/>
                            </a:schemeClr>
                          </a:solidFill>
                          <a:latin typeface="Tahoma" pitchFamily="34" charset="0"/>
                          <a:ea typeface="Tahoma" pitchFamily="34" charset="0"/>
                          <a:cs typeface="Tahoma" pitchFamily="34" charset="0"/>
                        </a:rPr>
                        <a:t> </a:t>
                      </a:r>
                      <a:r>
                        <a:rPr lang="en-US" sz="1400" b="1" dirty="0" smtClean="0">
                          <a:solidFill>
                            <a:schemeClr val="bg1">
                              <a:lumMod val="50000"/>
                            </a:schemeClr>
                          </a:solidFill>
                          <a:latin typeface="Tahoma" pitchFamily="34" charset="0"/>
                          <a:ea typeface="Tahoma" pitchFamily="34" charset="0"/>
                          <a:cs typeface="Tahoma" pitchFamily="34" charset="0"/>
                        </a:rPr>
                        <a:t>and cultural adaptation</a:t>
                      </a:r>
                      <a:endParaRPr lang="he-IL" sz="1400" b="1" dirty="0">
                        <a:solidFill>
                          <a:schemeClr val="bg1">
                            <a:lumMod val="50000"/>
                          </a:schemeClr>
                        </a:solidFill>
                        <a:latin typeface="Tahoma" pitchFamily="34" charset="0"/>
                        <a:ea typeface="Tahoma" pitchFamily="34" charset="0"/>
                        <a:cs typeface="Tahoma" pitchFamily="34" charset="0"/>
                      </a:endParaRPr>
                    </a:p>
                  </a:txBody>
                  <a:tcPr anchor="ctr">
                    <a:lnL w="76200" cap="flat" cmpd="sng" algn="ctr">
                      <a:noFill/>
                      <a:prstDash val="solid"/>
                      <a:round/>
                      <a:headEnd type="none" w="med" len="med"/>
                      <a:tailEnd type="none" w="med" len="med"/>
                    </a:lnL>
                    <a:lnR w="57150" cap="flat" cmpd="sng" algn="ctr">
                      <a:solidFill>
                        <a:schemeClr val="bg2"/>
                      </a:solidFill>
                      <a:prstDash val="solid"/>
                      <a:round/>
                      <a:headEnd type="none" w="med" len="med"/>
                      <a:tailEnd type="none" w="med" len="med"/>
                    </a:lnR>
                    <a:lnT w="76200" cap="flat" cmpd="sng" algn="ctr">
                      <a:no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26B"/>
                    </a:solidFill>
                  </a:tcPr>
                </a:tc>
                <a:tc>
                  <a:txBody>
                    <a:bodyPr/>
                    <a:lstStyle/>
                    <a:p>
                      <a:pPr marL="0" marR="0" lvl="0" indent="0" algn="l" defTabSz="914400" rtl="0" eaLnBrk="1" fontAlgn="auto" latinLnBrk="0" hangingPunct="1">
                        <a:lnSpc>
                          <a:spcPct val="100000"/>
                        </a:lnSpc>
                        <a:spcBef>
                          <a:spcPts val="600"/>
                        </a:spcBef>
                        <a:spcAft>
                          <a:spcPts val="0"/>
                        </a:spcAft>
                        <a:buClr>
                          <a:srgbClr val="FFC000"/>
                        </a:buClr>
                        <a:buSzTx/>
                        <a:buFontTx/>
                        <a:buNone/>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Conducting activities in Arabic:</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A solution to the difficulty of communicating in a foreign language</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Promoting positive child-caregiver interaction in the mother tongue within a structured activity</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A solution tailored to the community and its culture</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txBody>
                  <a:tcPr anchor="ctr">
                    <a:lnL w="57150" cap="flat" cmpd="sng" algn="ctr">
                      <a:solidFill>
                        <a:schemeClr val="bg2"/>
                      </a:solid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457400004"/>
                  </a:ext>
                </a:extLst>
              </a:tr>
              <a:tr h="840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lumMod val="50000"/>
                            </a:schemeClr>
                          </a:solidFill>
                          <a:latin typeface="Tahoma" pitchFamily="34" charset="0"/>
                          <a:ea typeface="Tahoma" pitchFamily="34" charset="0"/>
                          <a:cs typeface="Tahoma" pitchFamily="34" charset="0"/>
                        </a:rPr>
                        <a:t>Linguistic enrichment</a:t>
                      </a:r>
                      <a:endParaRPr lang="he-IL" sz="1400" b="1" dirty="0">
                        <a:solidFill>
                          <a:schemeClr val="bg1">
                            <a:lumMod val="50000"/>
                          </a:schemeClr>
                        </a:solidFill>
                        <a:latin typeface="Tahoma" pitchFamily="34" charset="0"/>
                        <a:ea typeface="Tahoma" pitchFamily="34" charset="0"/>
                        <a:cs typeface="Tahoma" pitchFamily="34" charset="0"/>
                      </a:endParaRPr>
                    </a:p>
                  </a:txBody>
                  <a:tcPr anchor="ctr">
                    <a:lnL w="76200" cap="flat" cmpd="sng" algn="ctr">
                      <a:noFill/>
                      <a:prstDash val="solid"/>
                      <a:round/>
                      <a:headEnd type="none" w="med" len="med"/>
                      <a:tailEnd type="none" w="med" len="med"/>
                    </a:lnL>
                    <a:lnR w="57150" cap="flat" cmpd="sng" algn="ctr">
                      <a:solidFill>
                        <a:schemeClr val="bg2"/>
                      </a:solid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26B"/>
                    </a:solidFill>
                  </a:tcPr>
                </a:tc>
                <a:tc>
                  <a:txBody>
                    <a:bodyPr/>
                    <a:lstStyle/>
                    <a:p>
                      <a:pPr marL="0" marR="0" lvl="0" indent="0" algn="l" defTabSz="914400" rtl="0" eaLnBrk="1" fontAlgn="auto" latinLnBrk="0" hangingPunct="1">
                        <a:lnSpc>
                          <a:spcPct val="150000"/>
                        </a:lnSpc>
                        <a:spcBef>
                          <a:spcPts val="600"/>
                        </a:spcBef>
                        <a:spcAft>
                          <a:spcPts val="0"/>
                        </a:spcAft>
                        <a:buClr>
                          <a:srgbClr val="FFC000"/>
                        </a:buClr>
                        <a:buSzTx/>
                        <a:buFontTx/>
                        <a:buNone/>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Holding multilingual activities to promote learning among children and parents, incorporating Hebrew, Arabic, and English as part of specific learning activities as well as music activities and the like.</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txBody>
                  <a:tcPr anchor="ctr">
                    <a:lnL w="57150" cap="flat" cmpd="sng" algn="ctr">
                      <a:solidFill>
                        <a:schemeClr val="bg2"/>
                      </a:solidFill>
                      <a:prstDash val="solid"/>
                      <a:round/>
                      <a:headEnd type="none" w="med" len="med"/>
                      <a:tailEnd type="none" w="med" len="med"/>
                    </a:lnL>
                    <a:lnR w="76200" cap="flat" cmpd="sng" algn="ctr">
                      <a:no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67233132"/>
                  </a:ext>
                </a:extLst>
              </a:tr>
              <a:tr h="916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lumMod val="50000"/>
                            </a:schemeClr>
                          </a:solidFill>
                          <a:latin typeface="Tahoma" pitchFamily="34" charset="0"/>
                          <a:ea typeface="Tahoma" pitchFamily="34" charset="0"/>
                          <a:cs typeface="Tahoma" pitchFamily="34" charset="0"/>
                        </a:rPr>
                        <a:t>Parental support and well-being</a:t>
                      </a:r>
                      <a:endParaRPr lang="he-IL" sz="1400" b="1" dirty="0">
                        <a:solidFill>
                          <a:schemeClr val="bg1">
                            <a:lumMod val="50000"/>
                          </a:schemeClr>
                        </a:solidFill>
                        <a:latin typeface="Tahoma" pitchFamily="34" charset="0"/>
                        <a:ea typeface="Tahoma" pitchFamily="34" charset="0"/>
                        <a:cs typeface="Tahoma" pitchFamily="34" charset="0"/>
                      </a:endParaRPr>
                    </a:p>
                  </a:txBody>
                  <a:tcPr anchor="ctr">
                    <a:lnL w="76200" cap="flat" cmpd="sng" algn="ctr">
                      <a:noFill/>
                      <a:prstDash val="solid"/>
                      <a:round/>
                      <a:headEnd type="none" w="med" len="med"/>
                      <a:tailEnd type="none" w="med" len="med"/>
                    </a:lnL>
                    <a:lnR w="57150" cap="flat" cmpd="sng" algn="ctr">
                      <a:solidFill>
                        <a:schemeClr val="bg2"/>
                      </a:solid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26B"/>
                    </a:solidFill>
                  </a:tcPr>
                </a:tc>
                <a:tc>
                  <a:txBody>
                    <a:bodyPr/>
                    <a:lstStyle/>
                    <a:p>
                      <a:pPr marL="0" marR="0" lvl="0" indent="0" algn="l" defTabSz="914400" rtl="0" eaLnBrk="1" fontAlgn="auto" latinLnBrk="0" hangingPunct="1">
                        <a:lnSpc>
                          <a:spcPct val="150000"/>
                        </a:lnSpc>
                        <a:spcBef>
                          <a:spcPts val="600"/>
                        </a:spcBef>
                        <a:spcAft>
                          <a:spcPts val="0"/>
                        </a:spcAft>
                        <a:buClr>
                          <a:srgbClr val="FFC000"/>
                        </a:buClr>
                        <a:buSzTx/>
                        <a:buFontTx/>
                        <a:buNone/>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Participants expressed a desire for content and activities suitable for mothers, also without the children. They requested parenting guidance, classes, enrichment, language lessons (Hebrew/English), and guidance on how to better communicate with their children.</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txBody>
                  <a:tcPr anchor="ctr">
                    <a:lnL w="57150" cap="flat" cmpd="sng" algn="ctr">
                      <a:solidFill>
                        <a:schemeClr val="bg2"/>
                      </a:solidFill>
                      <a:prstDash val="solid"/>
                      <a:round/>
                      <a:headEnd type="none" w="med" len="med"/>
                      <a:tailEnd type="none" w="med" len="med"/>
                    </a:lnL>
                    <a:lnR w="76200" cap="flat" cmpd="sng" algn="ctr">
                      <a:no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0541893"/>
                  </a:ext>
                </a:extLst>
              </a:tr>
              <a:tr h="994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lumMod val="50000"/>
                            </a:schemeClr>
                          </a:solidFill>
                          <a:latin typeface="Tahoma" pitchFamily="34" charset="0"/>
                          <a:ea typeface="Tahoma" pitchFamily="34" charset="0"/>
                          <a:cs typeface="Tahoma" pitchFamily="34" charset="0"/>
                        </a:rPr>
                        <a:t>Solution for various ages</a:t>
                      </a:r>
                      <a:endParaRPr lang="he-IL" sz="1400" b="1" dirty="0">
                        <a:solidFill>
                          <a:schemeClr val="bg1">
                            <a:lumMod val="50000"/>
                          </a:schemeClr>
                        </a:solidFill>
                        <a:latin typeface="Tahoma" pitchFamily="34" charset="0"/>
                        <a:ea typeface="Tahoma" pitchFamily="34" charset="0"/>
                        <a:cs typeface="Tahoma" pitchFamily="34" charset="0"/>
                      </a:endParaRPr>
                    </a:p>
                  </a:txBody>
                  <a:tcPr anchor="ctr">
                    <a:lnL w="76200" cap="flat" cmpd="sng" algn="ctr">
                      <a:noFill/>
                      <a:prstDash val="solid"/>
                      <a:round/>
                      <a:headEnd type="none" w="med" len="med"/>
                      <a:tailEnd type="none" w="med" len="med"/>
                    </a:lnL>
                    <a:lnR w="57150" cap="flat" cmpd="sng" algn="ctr">
                      <a:solidFill>
                        <a:schemeClr val="bg2"/>
                      </a:solid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26B"/>
                    </a:solidFill>
                  </a:tcPr>
                </a:tc>
                <a:tc>
                  <a:txBody>
                    <a:bodyPr/>
                    <a:lstStyle/>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Participants expressed satisfaction with the range of activities for toddlers, alongside a desire and need for specific activities for children over the age of 6.</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A suggestion was made to include a professional team in the </a:t>
                      </a:r>
                      <a:r>
                        <a:rPr kumimoji="0" lang="en-US" sz="1200" b="0" i="0" u="none" strike="noStrike" kern="1200" cap="none" spc="0" normalizeH="0" baseline="0" noProof="0" dirty="0" err="1" smtClean="0">
                          <a:ln>
                            <a:noFill/>
                          </a:ln>
                          <a:solidFill>
                            <a:prstClr val="black"/>
                          </a:solidFill>
                          <a:effectLst/>
                          <a:uLnTx/>
                          <a:uFillTx/>
                          <a:latin typeface="Tahoma" pitchFamily="34" charset="0"/>
                          <a:ea typeface="Tahoma" pitchFamily="34" charset="0"/>
                          <a:cs typeface="Tahoma" pitchFamily="34" charset="0"/>
                        </a:rPr>
                        <a:t>gymboree</a:t>
                      </a:r>
                      <a:r>
                        <a:rPr kumimoji="0" lang="en-US" sz="12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 that could supervise the children without the parents when siblings go to different activities at the same time.</a:t>
                      </a:r>
                      <a:endParaRPr kumimoji="0" lang="he-IL" sz="1200" b="0"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a:txBody>
                  <a:tcPr anchor="ctr">
                    <a:lnL w="57150" cap="flat" cmpd="sng" algn="ctr">
                      <a:solidFill>
                        <a:schemeClr val="bg2"/>
                      </a:solidFill>
                      <a:prstDash val="solid"/>
                      <a:round/>
                      <a:headEnd type="none" w="med" len="med"/>
                      <a:tailEnd type="none" w="med" len="med"/>
                    </a:lnL>
                    <a:lnR w="76200" cap="flat" cmpd="sng" algn="ctr">
                      <a:noFill/>
                      <a:prstDash val="solid"/>
                      <a:round/>
                      <a:headEnd type="none" w="med" len="med"/>
                      <a:tailEnd type="none" w="med" len="med"/>
                    </a:lnR>
                    <a:lnT w="57150" cap="flat" cmpd="sng" algn="ctr">
                      <a:solidFill>
                        <a:schemeClr val="bg2"/>
                      </a:solid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57650718"/>
                  </a:ext>
                </a:extLst>
              </a:tr>
              <a:tr h="1846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chemeClr val="bg1">
                              <a:lumMod val="50000"/>
                            </a:schemeClr>
                          </a:solidFill>
                          <a:effectLst/>
                          <a:uLnTx/>
                          <a:uFillTx/>
                          <a:latin typeface="Tahoma" pitchFamily="34" charset="0"/>
                          <a:ea typeface="Tahoma" pitchFamily="34" charset="0"/>
                          <a:cs typeface="Tahoma" pitchFamily="34" charset="0"/>
                        </a:rPr>
                        <a:t>Frequent, accessible, and diverse offerings</a:t>
                      </a:r>
                      <a:endParaRPr kumimoji="0" lang="he-IL" sz="1400" b="1" i="0" u="none" strike="noStrike" kern="1200" cap="none" spc="0" normalizeH="0" baseline="0" noProof="0" dirty="0">
                        <a:ln>
                          <a:noFill/>
                        </a:ln>
                        <a:solidFill>
                          <a:schemeClr val="bg1">
                            <a:lumMod val="50000"/>
                          </a:schemeClr>
                        </a:solidFill>
                        <a:effectLst/>
                        <a:uLnTx/>
                        <a:uFillTx/>
                        <a:latin typeface="Tahoma" pitchFamily="34" charset="0"/>
                        <a:ea typeface="Tahoma" pitchFamily="34" charset="0"/>
                        <a:cs typeface="Tahoma" pitchFamily="34" charset="0"/>
                      </a:endParaRPr>
                    </a:p>
                  </a:txBody>
                  <a:tcPr anchor="ctr">
                    <a:lnL w="76200" cap="flat" cmpd="sng" algn="ctr">
                      <a:noFill/>
                      <a:prstDash val="solid"/>
                      <a:round/>
                      <a:headEnd type="none" w="med" len="med"/>
                      <a:tailEnd type="none" w="med" len="med"/>
                    </a:lnL>
                    <a:lnR w="57150" cap="flat" cmpd="sng" algn="ctr">
                      <a:solidFill>
                        <a:schemeClr val="bg2"/>
                      </a:solidFill>
                      <a:prstDash val="solid"/>
                      <a:round/>
                      <a:headEnd type="none" w="med" len="med"/>
                      <a:tailEnd type="none" w="med" len="med"/>
                    </a:lnR>
                    <a:lnT w="57150" cap="flat" cmpd="sng" algn="ctr">
                      <a:solidFill>
                        <a:schemeClr val="bg2"/>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FFF26B"/>
                    </a:solidFill>
                  </a:tcPr>
                </a:tc>
                <a:tc>
                  <a:txBody>
                    <a:bodyPr/>
                    <a:lstStyle/>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100" b="0" i="0" u="none" strike="noStrike" kern="1200" cap="none" spc="0" normalizeH="0" baseline="0" dirty="0" smtClean="0">
                          <a:ln>
                            <a:noFill/>
                          </a:ln>
                          <a:solidFill>
                            <a:prstClr val="black"/>
                          </a:solidFill>
                          <a:effectLst/>
                          <a:uLnTx/>
                          <a:uFillTx/>
                          <a:latin typeface="Tahoma" pitchFamily="34" charset="0"/>
                          <a:ea typeface="Tahoma" pitchFamily="34" charset="0"/>
                          <a:cs typeface="Tahoma" pitchFamily="34" charset="0"/>
                        </a:rPr>
                        <a:t>Participants were pleased with the afternoon activity hours, which allowed them to get back from the educational frameworks in a relaxed way and go to the activities after the heat of the day.</a:t>
                      </a:r>
                      <a:endParaRPr kumimoji="0" lang="he-IL" sz="1100" b="0" i="0" u="none" strike="noStrike" kern="1200" cap="none" spc="0" normalizeH="0" baseline="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100" b="0" i="0" u="none" strike="noStrike" kern="1200" cap="none" spc="0" normalizeH="0" baseline="0" dirty="0" smtClean="0">
                          <a:ln>
                            <a:noFill/>
                          </a:ln>
                          <a:solidFill>
                            <a:prstClr val="black"/>
                          </a:solidFill>
                          <a:effectLst/>
                          <a:uLnTx/>
                          <a:uFillTx/>
                          <a:latin typeface="Tahoma" pitchFamily="34" charset="0"/>
                          <a:ea typeface="Tahoma" pitchFamily="34" charset="0"/>
                          <a:cs typeface="Tahoma" pitchFamily="34" charset="0"/>
                        </a:rPr>
                        <a:t>There is a need for morning activities for mothers and children who are not in educational frameworks.</a:t>
                      </a:r>
                      <a:endParaRPr kumimoji="0" lang="he-IL" sz="1100" b="0" i="0" u="none" strike="noStrike" kern="1200" cap="none" spc="0" normalizeH="0" baseline="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100" b="0" i="0" u="none" strike="noStrike" kern="1200" cap="none" spc="0" normalizeH="0" baseline="0" dirty="0" smtClean="0">
                          <a:ln>
                            <a:noFill/>
                          </a:ln>
                          <a:solidFill>
                            <a:prstClr val="black"/>
                          </a:solidFill>
                          <a:effectLst/>
                          <a:uLnTx/>
                          <a:uFillTx/>
                          <a:latin typeface="Tahoma" pitchFamily="34" charset="0"/>
                          <a:ea typeface="Tahoma" pitchFamily="34" charset="0"/>
                          <a:cs typeface="Tahoma" pitchFamily="34" charset="0"/>
                        </a:rPr>
                        <a:t>The Story Hour activity was highly appreciated.</a:t>
                      </a:r>
                      <a:endParaRPr kumimoji="0" lang="he-IL" sz="1100" b="0" i="0" u="none" strike="noStrike" kern="1200" cap="none" spc="0" normalizeH="0" baseline="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100" b="0" i="0" u="none" strike="noStrike" kern="1200" cap="none" spc="0" normalizeH="0" baseline="0" dirty="0" smtClean="0">
                          <a:ln>
                            <a:noFill/>
                          </a:ln>
                          <a:solidFill>
                            <a:prstClr val="black"/>
                          </a:solidFill>
                          <a:effectLst/>
                          <a:uLnTx/>
                          <a:uFillTx/>
                          <a:latin typeface="Tahoma" pitchFamily="34" charset="0"/>
                          <a:ea typeface="Tahoma" pitchFamily="34" charset="0"/>
                          <a:cs typeface="Tahoma" pitchFamily="34" charset="0"/>
                        </a:rPr>
                        <a:t>There is a need for a range of free activities.</a:t>
                      </a:r>
                      <a:endParaRPr kumimoji="0" lang="he-IL" sz="1100" b="0" i="0" u="none" strike="noStrike" kern="1200" cap="none" spc="0" normalizeH="0" baseline="0" dirty="0">
                        <a:ln>
                          <a:noFill/>
                        </a:ln>
                        <a:solidFill>
                          <a:prstClr val="black"/>
                        </a:solidFill>
                        <a:effectLst/>
                        <a:uLnTx/>
                        <a:uFillTx/>
                        <a:latin typeface="Tahoma" pitchFamily="34" charset="0"/>
                        <a:ea typeface="Tahoma" pitchFamily="34" charset="0"/>
                        <a:cs typeface="Tahoma" pitchFamily="34" charset="0"/>
                      </a:endParaRPr>
                    </a:p>
                    <a:p>
                      <a:pPr marL="171450" marR="0" lvl="0" indent="-171450" algn="l" defTabSz="914400" rtl="0" eaLnBrk="1" fontAlgn="auto" latinLnBrk="0" hangingPunct="1">
                        <a:lnSpc>
                          <a:spcPct val="100000"/>
                        </a:lnSpc>
                        <a:spcBef>
                          <a:spcPts val="600"/>
                        </a:spcBef>
                        <a:spcAft>
                          <a:spcPts val="0"/>
                        </a:spcAft>
                        <a:buClr>
                          <a:srgbClr val="FFC000"/>
                        </a:buClr>
                        <a:buSzTx/>
                        <a:buFont typeface="Wingdings" panose="05000000000000000000" pitchFamily="2" charset="2"/>
                        <a:buChar char="§"/>
                        <a:tabLst/>
                        <a:defRPr/>
                      </a:pPr>
                      <a:r>
                        <a:rPr kumimoji="0" lang="en-US" sz="1100" b="0" i="0" u="none" strike="noStrike" kern="1200" cap="none" spc="0" normalizeH="0" baseline="0" noProof="0" dirty="0" smtClean="0">
                          <a:ln>
                            <a:noFill/>
                          </a:ln>
                          <a:solidFill>
                            <a:prstClr val="black"/>
                          </a:solidFill>
                          <a:effectLst/>
                          <a:uLnTx/>
                          <a:uFillTx/>
                          <a:latin typeface="Tahoma" pitchFamily="34" charset="0"/>
                          <a:ea typeface="Tahoma" pitchFamily="34" charset="0"/>
                          <a:cs typeface="Tahoma" pitchFamily="34" charset="0"/>
                        </a:rPr>
                        <a:t>A suggestion came up (from an interviewee who does not belong to the Arab community) to allocate spaces in community centers that can be “loaned out” for events and birthdays at times when the weather is not suitable for holding these events outdoors. </a:t>
                      </a:r>
                      <a:endParaRPr kumimoji="0" lang="he-IL" sz="1100" b="0" i="0" u="none" strike="noStrike" kern="1200" cap="none" spc="0" normalizeH="0" baseline="0" dirty="0">
                        <a:ln>
                          <a:noFill/>
                        </a:ln>
                        <a:solidFill>
                          <a:prstClr val="black"/>
                        </a:solidFill>
                        <a:effectLst/>
                        <a:uLnTx/>
                        <a:uFillTx/>
                        <a:latin typeface="Tahoma" pitchFamily="34" charset="0"/>
                        <a:ea typeface="Tahoma" pitchFamily="34" charset="0"/>
                        <a:cs typeface="Tahoma" pitchFamily="34" charset="0"/>
                      </a:endParaRPr>
                    </a:p>
                  </a:txBody>
                  <a:tcPr anchor="ctr">
                    <a:lnL w="57150" cap="flat" cmpd="sng" algn="ctr">
                      <a:solidFill>
                        <a:schemeClr val="bg2"/>
                      </a:solidFill>
                      <a:prstDash val="solid"/>
                      <a:round/>
                      <a:headEnd type="none" w="med" len="med"/>
                      <a:tailEnd type="none" w="med" len="med"/>
                    </a:lnL>
                    <a:lnR w="76200" cap="flat" cmpd="sng" algn="ctr">
                      <a:noFill/>
                      <a:prstDash val="solid"/>
                      <a:round/>
                      <a:headEnd type="none" w="med" len="med"/>
                      <a:tailEnd type="none" w="med" len="med"/>
                    </a:lnR>
                    <a:lnT w="57150" cap="flat" cmpd="sng" algn="ctr">
                      <a:solidFill>
                        <a:schemeClr val="bg2"/>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3945510"/>
                  </a:ext>
                </a:extLst>
              </a:tr>
            </a:tbl>
          </a:graphicData>
        </a:graphic>
      </p:graphicFrame>
      <p:sp>
        <p:nvSpPr>
          <p:cNvPr id="15" name="Slide Number Placeholder 2">
            <a:extLst>
              <a:ext uri="{FF2B5EF4-FFF2-40B4-BE49-F238E27FC236}">
                <a16:creationId xmlns:a16="http://schemas.microsoft.com/office/drawing/2014/main" xmlns="" id="{1C52028D-28C3-1B8C-3CEC-81F835751F77}"/>
              </a:ext>
            </a:extLst>
          </p:cNvPr>
          <p:cNvSpPr>
            <a:spLocks noGrp="1"/>
          </p:cNvSpPr>
          <p:nvPr>
            <p:ph type="sldNum" sz="quarter" idx="12"/>
          </p:nvPr>
        </p:nvSpPr>
        <p:spPr>
          <a:xfrm>
            <a:off x="310301" y="6554314"/>
            <a:ext cx="2743200" cy="365125"/>
          </a:xfrm>
        </p:spPr>
        <p:txBody>
          <a:bodyPr/>
          <a:lstStyle/>
          <a:p>
            <a:fld id="{199E282D-D310-42D8-B8FF-78ED45A44D81}" type="slidenum">
              <a:rPr lang="he-IL" smtClean="0">
                <a:solidFill>
                  <a:schemeClr val="bg1"/>
                </a:solidFill>
              </a:rPr>
              <a:t>4</a:t>
            </a:fld>
            <a:endParaRPr lang="he-IL">
              <a:solidFill>
                <a:schemeClr val="bg1"/>
              </a:solidFill>
            </a:endParaRPr>
          </a:p>
        </p:txBody>
      </p:sp>
      <p:sp>
        <p:nvSpPr>
          <p:cNvPr id="2" name="Rectangle 1">
            <a:extLst>
              <a:ext uri="{FF2B5EF4-FFF2-40B4-BE49-F238E27FC236}">
                <a16:creationId xmlns:a16="http://schemas.microsoft.com/office/drawing/2014/main" xmlns="" id="{F77A0425-25D4-60CA-331E-8321D172777B}"/>
              </a:ext>
            </a:extLst>
          </p:cNvPr>
          <p:cNvSpPr/>
          <p:nvPr/>
        </p:nvSpPr>
        <p:spPr>
          <a:xfrm>
            <a:off x="8555603" y="400110"/>
            <a:ext cx="3639742" cy="60497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extBox 2">
            <a:extLst>
              <a:ext uri="{FF2B5EF4-FFF2-40B4-BE49-F238E27FC236}">
                <a16:creationId xmlns:a16="http://schemas.microsoft.com/office/drawing/2014/main" xmlns="" id="{0EAB0A07-6BDB-077F-FE58-4E09F0718B5F}"/>
              </a:ext>
            </a:extLst>
          </p:cNvPr>
          <p:cNvSpPr txBox="1"/>
          <p:nvPr/>
        </p:nvSpPr>
        <p:spPr>
          <a:xfrm>
            <a:off x="8644538" y="3912999"/>
            <a:ext cx="3547462" cy="2536865"/>
          </a:xfrm>
          <a:prstGeom prst="roundRect">
            <a:avLst/>
          </a:prstGeom>
          <a:solidFill>
            <a:srgbClr val="90B6DE"/>
          </a:solidFill>
        </p:spPr>
        <p:txBody>
          <a:bodyPr wrap="square">
            <a:spAutoFit/>
          </a:bodyPr>
          <a:lstStyle>
            <a:defPPr>
              <a:defRPr lang="en-US"/>
            </a:defPPr>
            <a:lvl1pPr algn="r" rtl="1">
              <a:defRPr sz="1100" i="1">
                <a:latin typeface="Tahoma" panose="020B0604030504040204" pitchFamily="34" charset="0"/>
                <a:ea typeface="Tahoma" panose="020B0604030504040204" pitchFamily="34" charset="0"/>
                <a:cs typeface="Tahoma" panose="020B0604030504040204" pitchFamily="34" charset="0"/>
              </a:defRPr>
            </a:lvl1pPr>
          </a:lstStyle>
          <a:p>
            <a:pPr algn="l" rtl="0"/>
            <a:r>
              <a:rPr lang="en-US" dirty="0"/>
              <a:t>"</a:t>
            </a:r>
            <a:r>
              <a:rPr lang="en-US" dirty="0" smtClean="0"/>
              <a:t>I’d </a:t>
            </a:r>
            <a:r>
              <a:rPr lang="en-US" dirty="0"/>
              <a:t>prefer </a:t>
            </a:r>
            <a:r>
              <a:rPr lang="en-US" dirty="0" smtClean="0"/>
              <a:t>the </a:t>
            </a:r>
            <a:r>
              <a:rPr lang="en-US" dirty="0"/>
              <a:t>activities </a:t>
            </a:r>
            <a:r>
              <a:rPr lang="en-US" dirty="0" smtClean="0"/>
              <a:t>to be </a:t>
            </a:r>
            <a:r>
              <a:rPr lang="en-US" dirty="0"/>
              <a:t>conducted in both Hebrew and Arabic. When </a:t>
            </a:r>
            <a:r>
              <a:rPr lang="en-US" dirty="0" smtClean="0"/>
              <a:t>a story is read </a:t>
            </a:r>
            <a:r>
              <a:rPr lang="en-US" dirty="0"/>
              <a:t>[in Hebrew], my children don't understand </a:t>
            </a:r>
            <a:r>
              <a:rPr lang="en-US" dirty="0" smtClean="0"/>
              <a:t>it and </a:t>
            </a:r>
            <a:r>
              <a:rPr lang="en-US" dirty="0"/>
              <a:t>get confused and then I translate for them, </a:t>
            </a:r>
            <a:r>
              <a:rPr lang="en-US" dirty="0" smtClean="0"/>
              <a:t>and sometimes </a:t>
            </a:r>
            <a:r>
              <a:rPr lang="en-US" dirty="0"/>
              <a:t>I also get confused and make </a:t>
            </a:r>
            <a:r>
              <a:rPr lang="en-US" dirty="0" smtClean="0"/>
              <a:t>mistakes… </a:t>
            </a:r>
            <a:r>
              <a:rPr lang="en-US" dirty="0"/>
              <a:t>I would prefer </a:t>
            </a:r>
            <a:r>
              <a:rPr lang="en-US" dirty="0" smtClean="0"/>
              <a:t>it to be in </a:t>
            </a:r>
            <a:r>
              <a:rPr lang="en-US" dirty="0"/>
              <a:t>both Hebrew and Arabic, so the child hears both </a:t>
            </a:r>
            <a:r>
              <a:rPr lang="en-US" dirty="0" smtClean="0"/>
              <a:t>languages. For example, </a:t>
            </a:r>
            <a:r>
              <a:rPr lang="en-US" dirty="0"/>
              <a:t>when someone says </a:t>
            </a:r>
            <a:r>
              <a:rPr lang="en-US" dirty="0" smtClean="0"/>
              <a:t>‘good morning’ </a:t>
            </a:r>
            <a:r>
              <a:rPr lang="en-US" dirty="0"/>
              <a:t>there </a:t>
            </a:r>
            <a:r>
              <a:rPr lang="en-US" dirty="0" smtClean="0"/>
              <a:t>should be </a:t>
            </a:r>
            <a:r>
              <a:rPr lang="en-US" dirty="0"/>
              <a:t>a simultaneous translation in </a:t>
            </a:r>
            <a:r>
              <a:rPr lang="en-US" dirty="0" smtClean="0"/>
              <a:t>Arabic: ‘Sabah </a:t>
            </a:r>
            <a:r>
              <a:rPr lang="en-US" dirty="0"/>
              <a:t>Al </a:t>
            </a:r>
            <a:r>
              <a:rPr lang="en-US" dirty="0" err="1" smtClean="0"/>
              <a:t>Cheir</a:t>
            </a:r>
            <a:r>
              <a:rPr lang="en-US" dirty="0" smtClean="0"/>
              <a:t>.’ The </a:t>
            </a:r>
            <a:r>
              <a:rPr lang="en-US" dirty="0"/>
              <a:t>children </a:t>
            </a:r>
            <a:r>
              <a:rPr lang="en-US" dirty="0" smtClean="0"/>
              <a:t>would understand what the words mean and make the connection on their own." </a:t>
            </a:r>
            <a:br>
              <a:rPr lang="en-US" dirty="0" smtClean="0"/>
            </a:br>
            <a:r>
              <a:rPr lang="en-US" dirty="0" smtClean="0"/>
              <a:t>(</a:t>
            </a:r>
            <a:r>
              <a:rPr lang="en-US" dirty="0"/>
              <a:t>Focus group participant).</a:t>
            </a:r>
            <a:endParaRPr lang="he-IL" dirty="0"/>
          </a:p>
        </p:txBody>
      </p:sp>
      <p:sp>
        <p:nvSpPr>
          <p:cNvPr id="4" name="TextBox 3">
            <a:extLst>
              <a:ext uri="{FF2B5EF4-FFF2-40B4-BE49-F238E27FC236}">
                <a16:creationId xmlns:a16="http://schemas.microsoft.com/office/drawing/2014/main" xmlns="" id="{8509CAC6-7858-4061-2C41-F81459581EC0}"/>
              </a:ext>
            </a:extLst>
          </p:cNvPr>
          <p:cNvSpPr txBox="1"/>
          <p:nvPr/>
        </p:nvSpPr>
        <p:spPr>
          <a:xfrm>
            <a:off x="8845875" y="2328200"/>
            <a:ext cx="3144788" cy="1413153"/>
          </a:xfrm>
          <a:prstGeom prst="roundRect">
            <a:avLst/>
          </a:prstGeom>
          <a:solidFill>
            <a:srgbClr val="90B6DE"/>
          </a:solidFill>
        </p:spPr>
        <p:txBody>
          <a:bodyPr wrap="square">
            <a:spAutoFit/>
          </a:bodyPr>
          <a:lstStyle>
            <a:defPPr>
              <a:defRPr lang="en-US"/>
            </a:defPPr>
            <a:lvl1pPr algn="r" rtl="1">
              <a:defRPr sz="1100" i="1">
                <a:latin typeface="Tahoma" panose="020B0604030504040204" pitchFamily="34" charset="0"/>
                <a:ea typeface="Tahoma" panose="020B0604030504040204" pitchFamily="34" charset="0"/>
                <a:cs typeface="Tahoma" panose="020B0604030504040204" pitchFamily="34" charset="0"/>
              </a:defRPr>
            </a:lvl1pPr>
          </a:lstStyle>
          <a:p>
            <a:pPr algn="l" rtl="0"/>
            <a:r>
              <a:rPr lang="en-US" dirty="0"/>
              <a:t>"I'm asking for an activity </a:t>
            </a:r>
            <a:r>
              <a:rPr lang="en-US" dirty="0" smtClean="0"/>
              <a:t>that gives mothers </a:t>
            </a:r>
            <a:r>
              <a:rPr lang="en-US" dirty="0"/>
              <a:t>advice on what to do with </a:t>
            </a:r>
            <a:r>
              <a:rPr lang="en-US" dirty="0" smtClean="0"/>
              <a:t>their children </a:t>
            </a:r>
            <a:r>
              <a:rPr lang="en-US" dirty="0"/>
              <a:t>and how to play with </a:t>
            </a:r>
            <a:r>
              <a:rPr lang="en-US" dirty="0" smtClean="0"/>
              <a:t>them. </a:t>
            </a:r>
            <a:r>
              <a:rPr lang="en-US" dirty="0"/>
              <a:t>I would like a joint </a:t>
            </a:r>
            <a:r>
              <a:rPr lang="en-US" dirty="0" smtClean="0"/>
              <a:t> </a:t>
            </a:r>
            <a:r>
              <a:rPr lang="en-US" dirty="0"/>
              <a:t>mother and child </a:t>
            </a:r>
            <a:r>
              <a:rPr lang="en-US" dirty="0" smtClean="0"/>
              <a:t> class for developing emotional skills. </a:t>
            </a:r>
            <a:r>
              <a:rPr lang="en-US" dirty="0"/>
              <a:t>I really feel that I </a:t>
            </a:r>
            <a:r>
              <a:rPr lang="en-US" dirty="0" smtClean="0"/>
              <a:t>don’t know </a:t>
            </a:r>
            <a:r>
              <a:rPr lang="en-US" dirty="0"/>
              <a:t>how to communicate emotionally with my son" (Focus group participant).</a:t>
            </a:r>
            <a:endParaRPr lang="he-IL" dirty="0"/>
          </a:p>
        </p:txBody>
      </p:sp>
      <p:sp>
        <p:nvSpPr>
          <p:cNvPr id="6" name="TextBox 5">
            <a:extLst>
              <a:ext uri="{FF2B5EF4-FFF2-40B4-BE49-F238E27FC236}">
                <a16:creationId xmlns:a16="http://schemas.microsoft.com/office/drawing/2014/main" xmlns="" id="{FC75CBB4-B5E8-4CE5-DCBF-9AC904E92CCF}"/>
              </a:ext>
            </a:extLst>
          </p:cNvPr>
          <p:cNvSpPr txBox="1"/>
          <p:nvPr/>
        </p:nvSpPr>
        <p:spPr>
          <a:xfrm>
            <a:off x="8644538" y="368831"/>
            <a:ext cx="3315693" cy="1787723"/>
          </a:xfrm>
          <a:prstGeom prst="roundRect">
            <a:avLst/>
          </a:prstGeom>
          <a:solidFill>
            <a:srgbClr val="90B6DE"/>
          </a:solidFill>
        </p:spPr>
        <p:txBody>
          <a:bodyPr wrap="square">
            <a:spAutoFit/>
          </a:bodyPr>
          <a:lstStyle>
            <a:defPPr>
              <a:defRPr lang="en-US"/>
            </a:defPPr>
            <a:lvl1pPr algn="r" rtl="1">
              <a:defRPr sz="1100"/>
            </a:lvl1pPr>
          </a:lstStyle>
          <a:p>
            <a:pPr algn="l" rtl="0"/>
            <a:r>
              <a:rPr lang="en-US" sz="1050" i="1" dirty="0" smtClean="0">
                <a:latin typeface="Tahoma" panose="020B0604030504040204" pitchFamily="34" charset="0"/>
                <a:ea typeface="Tahoma" panose="020B0604030504040204" pitchFamily="34" charset="0"/>
                <a:cs typeface="Tahoma" panose="020B0604030504040204" pitchFamily="34" charset="0"/>
              </a:rPr>
              <a:t>“</a:t>
            </a:r>
            <a:r>
              <a:rPr lang="en-US" i="1" dirty="0" smtClean="0">
                <a:latin typeface="Tahoma" panose="020B0604030504040204" pitchFamily="34" charset="0"/>
                <a:ea typeface="Tahoma" panose="020B0604030504040204" pitchFamily="34" charset="0"/>
                <a:cs typeface="Tahoma" panose="020B0604030504040204" pitchFamily="34" charset="0"/>
              </a:rPr>
              <a:t>We need a framework in the afternoon and in the  morning</a:t>
            </a:r>
            <a:r>
              <a:rPr lang="en-US" i="1" dirty="0">
                <a:latin typeface="Tahoma" panose="020B0604030504040204" pitchFamily="34" charset="0"/>
                <a:ea typeface="Tahoma" panose="020B0604030504040204" pitchFamily="34" charset="0"/>
                <a:cs typeface="Tahoma" panose="020B0604030504040204" pitchFamily="34" charset="0"/>
              </a:rPr>
              <a:t>, and most importantly, it </a:t>
            </a:r>
            <a:r>
              <a:rPr lang="en-US" i="1" dirty="0" smtClean="0">
                <a:latin typeface="Tahoma" panose="020B0604030504040204" pitchFamily="34" charset="0"/>
                <a:ea typeface="Tahoma" panose="020B0604030504040204" pitchFamily="34" charset="0"/>
                <a:cs typeface="Tahoma" panose="020B0604030504040204" pitchFamily="34" charset="0"/>
              </a:rPr>
              <a:t>needs to be </a:t>
            </a:r>
            <a:r>
              <a:rPr lang="en-US" i="1" dirty="0">
                <a:latin typeface="Tahoma" panose="020B0604030504040204" pitchFamily="34" charset="0"/>
                <a:ea typeface="Tahoma" panose="020B0604030504040204" pitchFamily="34" charset="0"/>
                <a:cs typeface="Tahoma" panose="020B0604030504040204" pitchFamily="34" charset="0"/>
              </a:rPr>
              <a:t>in </a:t>
            </a:r>
            <a:r>
              <a:rPr lang="en-US" i="1" dirty="0" smtClean="0">
                <a:latin typeface="Tahoma" panose="020B0604030504040204" pitchFamily="34" charset="0"/>
                <a:ea typeface="Tahoma" panose="020B0604030504040204" pitchFamily="34" charset="0"/>
                <a:cs typeface="Tahoma" panose="020B0604030504040204" pitchFamily="34" charset="0"/>
              </a:rPr>
              <a:t>Arabic, because </a:t>
            </a:r>
            <a:r>
              <a:rPr lang="en-US" i="1" dirty="0">
                <a:latin typeface="Tahoma" panose="020B0604030504040204" pitchFamily="34" charset="0"/>
                <a:ea typeface="Tahoma" panose="020B0604030504040204" pitchFamily="34" charset="0"/>
                <a:cs typeface="Tahoma" panose="020B0604030504040204" pitchFamily="34" charset="0"/>
              </a:rPr>
              <a:t>I want my children to be in an </a:t>
            </a:r>
            <a:r>
              <a:rPr lang="en-US" i="1" dirty="0" smtClean="0">
                <a:latin typeface="Tahoma" panose="020B0604030504040204" pitchFamily="34" charset="0"/>
                <a:ea typeface="Tahoma" panose="020B0604030504040204" pitchFamily="34" charset="0"/>
                <a:cs typeface="Tahoma" panose="020B0604030504040204" pitchFamily="34" charset="0"/>
              </a:rPr>
              <a:t>Arabic-speaking environment from </a:t>
            </a:r>
            <a:r>
              <a:rPr lang="en-US" i="1" dirty="0">
                <a:latin typeface="Tahoma" panose="020B0604030504040204" pitchFamily="34" charset="0"/>
                <a:ea typeface="Tahoma" panose="020B0604030504040204" pitchFamily="34" charset="0"/>
                <a:cs typeface="Tahoma" panose="020B0604030504040204" pitchFamily="34" charset="0"/>
              </a:rPr>
              <a:t>a young age, and it would be good to have </a:t>
            </a:r>
            <a:r>
              <a:rPr lang="en-US" i="1" dirty="0" smtClean="0">
                <a:latin typeface="Tahoma" panose="020B0604030504040204" pitchFamily="34" charset="0"/>
                <a:ea typeface="Tahoma" panose="020B0604030504040204" pitchFamily="34" charset="0"/>
                <a:cs typeface="Tahoma" panose="020B0604030504040204" pitchFamily="34" charset="0"/>
              </a:rPr>
              <a:t>extra-curricular activities </a:t>
            </a:r>
            <a:r>
              <a:rPr lang="en-US" i="1" dirty="0">
                <a:latin typeface="Tahoma" panose="020B0604030504040204" pitchFamily="34" charset="0"/>
                <a:ea typeface="Tahoma" panose="020B0604030504040204" pitchFamily="34" charset="0"/>
                <a:cs typeface="Tahoma" panose="020B0604030504040204" pitchFamily="34" charset="0"/>
              </a:rPr>
              <a:t>in Arabic. I want the center to continue with these activities and </a:t>
            </a:r>
            <a:r>
              <a:rPr lang="en-US" i="1" dirty="0" smtClean="0">
                <a:latin typeface="Tahoma" panose="020B0604030504040204" pitchFamily="34" charset="0"/>
                <a:ea typeface="Tahoma" panose="020B0604030504040204" pitchFamily="34" charset="0"/>
                <a:cs typeface="Tahoma" panose="020B0604030504040204" pitchFamily="34" charset="0"/>
              </a:rPr>
              <a:t>expand </a:t>
            </a:r>
            <a:r>
              <a:rPr lang="en-US" i="1" dirty="0">
                <a:latin typeface="Tahoma" panose="020B0604030504040204" pitchFamily="34" charset="0"/>
                <a:ea typeface="Tahoma" panose="020B0604030504040204" pitchFamily="34" charset="0"/>
                <a:cs typeface="Tahoma" panose="020B0604030504040204" pitchFamily="34" charset="0"/>
              </a:rPr>
              <a:t>them because our children need </a:t>
            </a:r>
            <a:r>
              <a:rPr lang="en-US" i="1" dirty="0" smtClean="0">
                <a:latin typeface="Tahoma" panose="020B0604030504040204" pitchFamily="34" charset="0"/>
                <a:ea typeface="Tahoma" panose="020B0604030504040204" pitchFamily="34" charset="0"/>
                <a:cs typeface="Tahoma" panose="020B0604030504040204" pitchFamily="34" charset="0"/>
              </a:rPr>
              <a:t>it.” </a:t>
            </a:r>
            <a:br>
              <a:rPr lang="en-US" i="1" dirty="0" smtClean="0">
                <a:latin typeface="Tahoma" panose="020B0604030504040204" pitchFamily="34" charset="0"/>
                <a:ea typeface="Tahoma" panose="020B0604030504040204" pitchFamily="34" charset="0"/>
                <a:cs typeface="Tahoma" panose="020B0604030504040204" pitchFamily="34" charset="0"/>
              </a:rPr>
            </a:br>
            <a:r>
              <a:rPr lang="en-US" i="1" dirty="0" smtClean="0">
                <a:latin typeface="Tahoma" panose="020B0604030504040204" pitchFamily="34" charset="0"/>
                <a:ea typeface="Tahoma" panose="020B0604030504040204" pitchFamily="34" charset="0"/>
                <a:cs typeface="Tahoma" panose="020B0604030504040204" pitchFamily="34" charset="0"/>
              </a:rPr>
              <a:t>(Field </a:t>
            </a:r>
            <a:r>
              <a:rPr lang="en-US" i="1" dirty="0">
                <a:latin typeface="Tahoma" panose="020B0604030504040204" pitchFamily="34" charset="0"/>
                <a:ea typeface="Tahoma" panose="020B0604030504040204" pitchFamily="34" charset="0"/>
                <a:cs typeface="Tahoma" panose="020B0604030504040204" pitchFamily="34" charset="0"/>
              </a:rPr>
              <a:t>interview</a:t>
            </a:r>
            <a:r>
              <a:rPr lang="en-US" i="1" dirty="0" smtClean="0">
                <a:latin typeface="Tahoma" panose="020B0604030504040204" pitchFamily="34" charset="0"/>
                <a:ea typeface="Tahoma" panose="020B0604030504040204" pitchFamily="34" charset="0"/>
                <a:cs typeface="Tahoma" panose="020B0604030504040204" pitchFamily="34" charset="0"/>
              </a:rPr>
              <a:t>).</a:t>
            </a:r>
            <a:endParaRPr lang="he-IL"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27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rrow: U-Turn 5">
            <a:extLst>
              <a:ext uri="{FF2B5EF4-FFF2-40B4-BE49-F238E27FC236}">
                <a16:creationId xmlns:a16="http://schemas.microsoft.com/office/drawing/2014/main" xmlns="" id="{BAF6CB83-7A66-4301-968D-8FECF87008D1}"/>
              </a:ext>
            </a:extLst>
          </p:cNvPr>
          <p:cNvSpPr>
            <a:spLocks/>
          </p:cNvSpPr>
          <p:nvPr/>
        </p:nvSpPr>
        <p:spPr>
          <a:xfrm rot="5400000">
            <a:off x="-532579" y="4017018"/>
            <a:ext cx="2599552" cy="803624"/>
          </a:xfrm>
          <a:prstGeom prst="uturnArrow">
            <a:avLst>
              <a:gd name="adj1" fmla="val 18343"/>
              <a:gd name="adj2" fmla="val 25000"/>
              <a:gd name="adj3" fmla="val 31657"/>
              <a:gd name="adj4" fmla="val 43750"/>
              <a:gd name="adj5" fmla="val 76331"/>
            </a:avLst>
          </a:prstGeom>
          <a:solidFill>
            <a:srgbClr val="F9B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a:solidFill>
                <a:schemeClr val="tx1"/>
              </a:solidFill>
            </a:endParaRPr>
          </a:p>
        </p:txBody>
      </p:sp>
      <p:sp>
        <p:nvSpPr>
          <p:cNvPr id="5" name="TextBox 4">
            <a:extLst>
              <a:ext uri="{FF2B5EF4-FFF2-40B4-BE49-F238E27FC236}">
                <a16:creationId xmlns:a16="http://schemas.microsoft.com/office/drawing/2014/main" xmlns="" id="{D8628082-3AF0-4124-8DDF-887C234DA15C}"/>
              </a:ext>
            </a:extLst>
          </p:cNvPr>
          <p:cNvSpPr txBox="1"/>
          <p:nvPr/>
        </p:nvSpPr>
        <p:spPr>
          <a:xfrm>
            <a:off x="1" y="0"/>
            <a:ext cx="12192000" cy="400110"/>
          </a:xfrm>
          <a:prstGeom prst="rect">
            <a:avLst/>
          </a:prstGeom>
          <a:solidFill>
            <a:srgbClr val="4A78A6"/>
          </a:solidFill>
        </p:spPr>
        <p:txBody>
          <a:bodyPr wrap="square" rtlCol="0">
            <a:spAutoFit/>
          </a:bodyPr>
          <a:lstStyle/>
          <a:p>
            <a:pPr algn="l" rtl="0"/>
            <a:r>
              <a:rPr lang="en-US" sz="2000" dirty="0" smtClean="0">
                <a:solidFill>
                  <a:schemeClr val="bg1"/>
                </a:solidFill>
                <a:latin typeface="Tahoma" pitchFamily="34" charset="0"/>
                <a:ea typeface="Tahoma" pitchFamily="34" charset="0"/>
                <a:cs typeface="Tahoma" pitchFamily="34" charset="0"/>
              </a:rPr>
              <a:t>Summary</a:t>
            </a:r>
            <a:endParaRPr lang="he-IL" sz="2000" dirty="0">
              <a:solidFill>
                <a:schemeClr val="bg1"/>
              </a:solidFill>
              <a:latin typeface="Tahoma" pitchFamily="34" charset="0"/>
              <a:ea typeface="Tahoma" pitchFamily="34" charset="0"/>
              <a:cs typeface="Tahoma" pitchFamily="34" charset="0"/>
            </a:endParaRPr>
          </a:p>
        </p:txBody>
      </p:sp>
      <p:sp>
        <p:nvSpPr>
          <p:cNvPr id="19" name="TextBox 18">
            <a:extLst>
              <a:ext uri="{FF2B5EF4-FFF2-40B4-BE49-F238E27FC236}">
                <a16:creationId xmlns:a16="http://schemas.microsoft.com/office/drawing/2014/main" xmlns="" id="{56B3FEED-7187-43EA-AF1F-010E7ADBFFCC}"/>
              </a:ext>
            </a:extLst>
          </p:cNvPr>
          <p:cNvSpPr txBox="1"/>
          <p:nvPr/>
        </p:nvSpPr>
        <p:spPr>
          <a:xfrm>
            <a:off x="75486" y="392924"/>
            <a:ext cx="8645754" cy="608693"/>
          </a:xfrm>
          <a:prstGeom prst="rect">
            <a:avLst/>
          </a:prstGeom>
          <a:noFill/>
        </p:spPr>
        <p:txBody>
          <a:bodyPr wrap="square">
            <a:spAutoFit/>
          </a:bodyPr>
          <a:lstStyle>
            <a:defPPr>
              <a:defRPr lang="en-US"/>
            </a:defPPr>
            <a:lvl1pPr marL="285750" indent="-285750" algn="r" rtl="1">
              <a:lnSpc>
                <a:spcPct val="150000"/>
              </a:lnSpc>
              <a:spcBef>
                <a:spcPts val="600"/>
              </a:spcBef>
              <a:buClr>
                <a:srgbClr val="FFC000"/>
              </a:buClr>
              <a:buFont typeface="Tahoma" panose="020B0604030504040204" pitchFamily="34" charset="0"/>
              <a:buChar char="█"/>
              <a:defRPr sz="1200">
                <a:latin typeface="Tahoma" pitchFamily="34" charset="0"/>
                <a:ea typeface="Tahoma" pitchFamily="34" charset="0"/>
                <a:cs typeface="Tahoma" pitchFamily="34" charset="0"/>
              </a:defRPr>
            </a:lvl1pPr>
          </a:lstStyle>
          <a:p>
            <a:pPr algn="l" rtl="0"/>
            <a:r>
              <a:rPr lang="en-US" dirty="0"/>
              <a:t>During the campaign period, </a:t>
            </a:r>
            <a:r>
              <a:rPr lang="en-US" dirty="0" smtClean="0"/>
              <a:t>most residents </a:t>
            </a:r>
            <a:r>
              <a:rPr lang="en-US" dirty="0"/>
              <a:t>reported an increase in </a:t>
            </a:r>
            <a:r>
              <a:rPr lang="en-US" dirty="0" smtClean="0"/>
              <a:t>consumption of </a:t>
            </a:r>
            <a:r>
              <a:rPr lang="en-US" dirty="0"/>
              <a:t>community services for early childhood. The </a:t>
            </a:r>
            <a:r>
              <a:rPr lang="en-US" dirty="0" smtClean="0"/>
              <a:t>campaign’s contribution in this regard can </a:t>
            </a:r>
            <a:r>
              <a:rPr lang="en-US" dirty="0"/>
              <a:t>be examined from two main </a:t>
            </a:r>
            <a:r>
              <a:rPr lang="en-US" dirty="0" smtClean="0"/>
              <a:t>perspectives:</a:t>
            </a:r>
            <a:endParaRPr lang="he-IL" dirty="0"/>
          </a:p>
        </p:txBody>
      </p:sp>
      <p:sp>
        <p:nvSpPr>
          <p:cNvPr id="21" name="TextBox 20">
            <a:extLst>
              <a:ext uri="{FF2B5EF4-FFF2-40B4-BE49-F238E27FC236}">
                <a16:creationId xmlns:a16="http://schemas.microsoft.com/office/drawing/2014/main" xmlns="" id="{841CBFB6-7E6B-44FD-8380-488FEB1DBCF9}"/>
              </a:ext>
            </a:extLst>
          </p:cNvPr>
          <p:cNvSpPr txBox="1"/>
          <p:nvPr/>
        </p:nvSpPr>
        <p:spPr>
          <a:xfrm>
            <a:off x="9084814" y="746999"/>
            <a:ext cx="3017953" cy="2862322"/>
          </a:xfrm>
          <a:prstGeom prst="rect">
            <a:avLst/>
          </a:prstGeom>
          <a:noFill/>
          <a:ln w="38100">
            <a:solidFill>
              <a:srgbClr val="90B6DE"/>
            </a:solidFill>
          </a:ln>
        </p:spPr>
        <p:txBody>
          <a:bodyPr wrap="square">
            <a:spAutoFit/>
          </a:bodyPr>
          <a:lstStyle>
            <a:defPPr>
              <a:defRPr lang="en-US"/>
            </a:defPPr>
            <a:lvl1pPr marL="285750" indent="-285750" algn="r" rtl="1">
              <a:lnSpc>
                <a:spcPct val="150000"/>
              </a:lnSpc>
              <a:spcBef>
                <a:spcPts val="600"/>
              </a:spcBef>
              <a:buClr>
                <a:srgbClr val="FFC000"/>
              </a:buClr>
              <a:buFont typeface="Tahoma" panose="020B0604030504040204" pitchFamily="34" charset="0"/>
              <a:buChar char="█"/>
              <a:defRPr sz="1200">
                <a:latin typeface="Tahoma" pitchFamily="34" charset="0"/>
                <a:ea typeface="Tahoma" pitchFamily="34" charset="0"/>
                <a:cs typeface="Tahoma" pitchFamily="34" charset="0"/>
              </a:defRPr>
            </a:lvl1pPr>
          </a:lstStyle>
          <a:p>
            <a:pPr marL="0" indent="0" algn="l" rtl="0">
              <a:lnSpc>
                <a:spcPct val="100000"/>
              </a:lnSpc>
              <a:buNone/>
            </a:pPr>
            <a:r>
              <a:rPr lang="en-US" dirty="0"/>
              <a:t>The </a:t>
            </a:r>
            <a:r>
              <a:rPr lang="en-US" dirty="0" smtClean="0"/>
              <a:t>published video content evoked a sense of </a:t>
            </a:r>
            <a:r>
              <a:rPr lang="en-US" dirty="0"/>
              <a:t>identification and helped raise awareness of the importance of investing in early </a:t>
            </a:r>
            <a:r>
              <a:rPr lang="en-US" dirty="0" smtClean="0"/>
              <a:t>childhood, </a:t>
            </a:r>
            <a:r>
              <a:rPr lang="en-US" dirty="0"/>
              <a:t>while incorporating </a:t>
            </a:r>
            <a:r>
              <a:rPr lang="en-US" dirty="0" smtClean="0"/>
              <a:t>ideas that could be implemented. We recommend continued use of the </a:t>
            </a:r>
            <a:r>
              <a:rPr lang="en-US" dirty="0"/>
              <a:t>digital platform as </a:t>
            </a:r>
            <a:r>
              <a:rPr lang="en-US" b="1" dirty="0"/>
              <a:t>an effective content channel that includes tips and </a:t>
            </a:r>
            <a:r>
              <a:rPr lang="en-US" b="1" dirty="0" smtClean="0"/>
              <a:t>recommendations</a:t>
            </a:r>
            <a:r>
              <a:rPr lang="en-US" b="1" dirty="0"/>
              <a:t>, videos and </a:t>
            </a:r>
            <a:r>
              <a:rPr lang="en-US" b="1" dirty="0" smtClean="0"/>
              <a:t>tutorials</a:t>
            </a:r>
            <a:r>
              <a:rPr lang="en-US" dirty="0" smtClean="0"/>
              <a:t>, </a:t>
            </a:r>
            <a:r>
              <a:rPr lang="en-US" dirty="0"/>
              <a:t>and not just as a channel for </a:t>
            </a:r>
            <a:r>
              <a:rPr lang="en-US" dirty="0" smtClean="0"/>
              <a:t>promoting events</a:t>
            </a:r>
            <a:r>
              <a:rPr lang="en-US" dirty="0"/>
              <a:t>. </a:t>
            </a:r>
            <a:r>
              <a:rPr lang="en-US" dirty="0" smtClean="0"/>
              <a:t>This could be done by continuing to generate independent </a:t>
            </a:r>
            <a:r>
              <a:rPr lang="en-US" dirty="0"/>
              <a:t>content </a:t>
            </a:r>
            <a:r>
              <a:rPr lang="en-US" dirty="0" smtClean="0"/>
              <a:t>while using existing </a:t>
            </a:r>
            <a:r>
              <a:rPr lang="en-US" dirty="0"/>
              <a:t>content, for example, from the "Magical Moments" initiative in Arabic.</a:t>
            </a:r>
            <a:endParaRPr lang="he-IL" dirty="0"/>
          </a:p>
        </p:txBody>
      </p:sp>
      <p:sp>
        <p:nvSpPr>
          <p:cNvPr id="11" name="Arrow: Left 10">
            <a:extLst>
              <a:ext uri="{FF2B5EF4-FFF2-40B4-BE49-F238E27FC236}">
                <a16:creationId xmlns:a16="http://schemas.microsoft.com/office/drawing/2014/main" xmlns="" id="{4327FD61-90ED-42F3-B881-91492B75D3A4}"/>
              </a:ext>
            </a:extLst>
          </p:cNvPr>
          <p:cNvSpPr/>
          <p:nvPr/>
        </p:nvSpPr>
        <p:spPr>
          <a:xfrm rot="10800000">
            <a:off x="7708673" y="2359269"/>
            <a:ext cx="1356485" cy="327991"/>
          </a:xfrm>
          <a:prstGeom prst="leftArrow">
            <a:avLst/>
          </a:prstGeom>
          <a:solidFill>
            <a:srgbClr val="90B6D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a:p>
        </p:txBody>
      </p:sp>
      <p:sp>
        <p:nvSpPr>
          <p:cNvPr id="22" name="TextBox 21">
            <a:extLst>
              <a:ext uri="{FF2B5EF4-FFF2-40B4-BE49-F238E27FC236}">
                <a16:creationId xmlns:a16="http://schemas.microsoft.com/office/drawing/2014/main" xmlns="" id="{E646BA1C-4470-41F2-9E78-F21F5C3935F5}"/>
              </a:ext>
            </a:extLst>
          </p:cNvPr>
          <p:cNvSpPr txBox="1"/>
          <p:nvPr/>
        </p:nvSpPr>
        <p:spPr>
          <a:xfrm>
            <a:off x="310301" y="3807207"/>
            <a:ext cx="11665330" cy="1538883"/>
          </a:xfrm>
          <a:prstGeom prst="rect">
            <a:avLst/>
          </a:prstGeom>
          <a:noFill/>
        </p:spPr>
        <p:txBody>
          <a:bodyPr wrap="square">
            <a:spAutoFit/>
          </a:bodyPr>
          <a:lstStyle>
            <a:defPPr>
              <a:defRPr lang="en-US"/>
            </a:defPPr>
            <a:lvl1pPr marL="285750" indent="-285750" algn="r" rtl="1">
              <a:lnSpc>
                <a:spcPct val="150000"/>
              </a:lnSpc>
              <a:spcBef>
                <a:spcPts val="600"/>
              </a:spcBef>
              <a:buClr>
                <a:srgbClr val="FFC000"/>
              </a:buClr>
              <a:buFont typeface="Tahoma" panose="020B0604030504040204" pitchFamily="34" charset="0"/>
              <a:buChar char="█"/>
              <a:defRPr sz="1200">
                <a:latin typeface="Tahoma" pitchFamily="34" charset="0"/>
                <a:ea typeface="Tahoma" pitchFamily="34" charset="0"/>
                <a:cs typeface="Tahoma" pitchFamily="34" charset="0"/>
              </a:defRPr>
            </a:lvl1pPr>
          </a:lstStyle>
          <a:p>
            <a:pPr algn="l" rtl="0">
              <a:lnSpc>
                <a:spcPct val="100000"/>
              </a:lnSpc>
            </a:pPr>
            <a:r>
              <a:rPr lang="en-US" dirty="0" smtClean="0"/>
              <a:t>The </a:t>
            </a:r>
            <a:r>
              <a:rPr lang="en-US" b="1" dirty="0" smtClean="0"/>
              <a:t>timing </a:t>
            </a:r>
            <a:r>
              <a:rPr lang="en-US" b="1" dirty="0"/>
              <a:t>of the campaign</a:t>
            </a:r>
            <a:r>
              <a:rPr lang="en-US" dirty="0"/>
              <a:t> met </a:t>
            </a:r>
            <a:r>
              <a:rPr lang="en-US" dirty="0" smtClean="0"/>
              <a:t>the residents’ acute need, by being held toward </a:t>
            </a:r>
            <a:r>
              <a:rPr lang="en-US" dirty="0"/>
              <a:t>the end of </a:t>
            </a:r>
            <a:r>
              <a:rPr lang="en-US" dirty="0" smtClean="0"/>
              <a:t>the formal </a:t>
            </a:r>
            <a:r>
              <a:rPr lang="en-US" dirty="0"/>
              <a:t>educational activities and the start of the summer vacation. </a:t>
            </a:r>
            <a:endParaRPr lang="he-IL" dirty="0"/>
          </a:p>
          <a:p>
            <a:pPr algn="l" rtl="0">
              <a:lnSpc>
                <a:spcPct val="100000"/>
              </a:lnSpc>
            </a:pPr>
            <a:r>
              <a:rPr lang="en-US" b="1" dirty="0"/>
              <a:t>Direct communication and personal acquaintance </a:t>
            </a:r>
            <a:r>
              <a:rPr lang="en-US" dirty="0"/>
              <a:t>of residents with </a:t>
            </a:r>
            <a:r>
              <a:rPr lang="en-US" dirty="0" smtClean="0"/>
              <a:t>the </a:t>
            </a:r>
            <a:r>
              <a:rPr lang="en-US" dirty="0"/>
              <a:t>community </a:t>
            </a:r>
            <a:r>
              <a:rPr lang="en-US" dirty="0" smtClean="0"/>
              <a:t>center teams </a:t>
            </a:r>
            <a:r>
              <a:rPr lang="en-US" dirty="0"/>
              <a:t>are crucial for </a:t>
            </a:r>
            <a:r>
              <a:rPr lang="en-US" dirty="0" smtClean="0"/>
              <a:t>engagement</a:t>
            </a:r>
            <a:r>
              <a:rPr lang="en-US" dirty="0"/>
              <a:t>. </a:t>
            </a:r>
            <a:r>
              <a:rPr lang="en-US" dirty="0" smtClean="0"/>
              <a:t>Integrating Arabic-speaking </a:t>
            </a:r>
            <a:r>
              <a:rPr lang="en-US" dirty="0"/>
              <a:t>staff members led to </a:t>
            </a:r>
            <a:r>
              <a:rPr lang="en-US" b="1" dirty="0"/>
              <a:t>a sense of belonging and recognition </a:t>
            </a:r>
            <a:r>
              <a:rPr lang="en-US" dirty="0"/>
              <a:t>among residents, strengthened their connection to the centers, and increased their willingness to participate. Additionally, engaged consumers naturally tend to share information with their </a:t>
            </a:r>
            <a:r>
              <a:rPr lang="en-US" dirty="0" smtClean="0"/>
              <a:t>peers. Therefore, it could be beneficial to recruit </a:t>
            </a:r>
            <a:r>
              <a:rPr lang="en-US" dirty="0"/>
              <a:t>community </a:t>
            </a:r>
            <a:r>
              <a:rPr lang="en-US" dirty="0" smtClean="0"/>
              <a:t>activists on a broader scale to help disseminate the </a:t>
            </a:r>
            <a:r>
              <a:rPr lang="en-US" dirty="0"/>
              <a:t>information </a:t>
            </a:r>
            <a:r>
              <a:rPr lang="en-US" dirty="0" smtClean="0"/>
              <a:t>and maintain the community.</a:t>
            </a:r>
            <a:endParaRPr lang="en-US" dirty="0"/>
          </a:p>
          <a:p>
            <a:pPr algn="l" rtl="0">
              <a:lnSpc>
                <a:spcPct val="100000"/>
              </a:lnSpc>
            </a:pPr>
            <a:r>
              <a:rPr lang="en-US" dirty="0"/>
              <a:t>WhatsApp groups </a:t>
            </a:r>
            <a:r>
              <a:rPr lang="en-US" dirty="0" smtClean="0"/>
              <a:t>seem to be the most </a:t>
            </a:r>
            <a:r>
              <a:rPr lang="en-US" dirty="0"/>
              <a:t>effective channel for updating and disseminating </a:t>
            </a:r>
            <a:r>
              <a:rPr lang="en-US" dirty="0" smtClean="0"/>
              <a:t>information. </a:t>
            </a:r>
            <a:r>
              <a:rPr lang="en-US" dirty="0"/>
              <a:t>However, </a:t>
            </a:r>
            <a:r>
              <a:rPr lang="en-US" dirty="0" smtClean="0"/>
              <a:t>more </a:t>
            </a:r>
            <a:r>
              <a:rPr lang="en-US" dirty="0"/>
              <a:t>stable </a:t>
            </a:r>
            <a:r>
              <a:rPr lang="en-US" dirty="0" smtClean="0"/>
              <a:t>channels were used for promotional monitoring </a:t>
            </a:r>
            <a:r>
              <a:rPr lang="en-US" dirty="0"/>
              <a:t>(email, community center </a:t>
            </a:r>
            <a:r>
              <a:rPr lang="en-US" dirty="0" smtClean="0"/>
              <a:t>advertising pages, the municipal app) for in-depth examination </a:t>
            </a:r>
            <a:r>
              <a:rPr lang="en-US" dirty="0"/>
              <a:t>and selection of relevant activities.</a:t>
            </a:r>
            <a:endParaRPr lang="he-IL" dirty="0"/>
          </a:p>
        </p:txBody>
      </p:sp>
      <p:graphicFrame>
        <p:nvGraphicFramePr>
          <p:cNvPr id="3" name="Table 3">
            <a:extLst>
              <a:ext uri="{FF2B5EF4-FFF2-40B4-BE49-F238E27FC236}">
                <a16:creationId xmlns:a16="http://schemas.microsoft.com/office/drawing/2014/main" xmlns="" id="{8E756614-7DC5-4DFE-8A06-E537A13EC392}"/>
              </a:ext>
            </a:extLst>
          </p:cNvPr>
          <p:cNvGraphicFramePr>
            <a:graphicFrameLocks noGrp="1"/>
          </p:cNvGraphicFramePr>
          <p:nvPr>
            <p:extLst>
              <p:ext uri="{D42A27DB-BD31-4B8C-83A1-F6EECF244321}">
                <p14:modId xmlns:p14="http://schemas.microsoft.com/office/powerpoint/2010/main" val="1570911779"/>
              </p:ext>
            </p:extLst>
          </p:nvPr>
        </p:nvGraphicFramePr>
        <p:xfrm>
          <a:off x="79110" y="1106036"/>
          <a:ext cx="8642130" cy="2613604"/>
        </p:xfrm>
        <a:graphic>
          <a:graphicData uri="http://schemas.openxmlformats.org/drawingml/2006/table">
            <a:tbl>
              <a:tblPr rtl="1">
                <a:tableStyleId>{5940675A-B579-460E-94D1-54222C63F5DA}</a:tableStyleId>
              </a:tblPr>
              <a:tblGrid>
                <a:gridCol w="2079785">
                  <a:extLst>
                    <a:ext uri="{9D8B030D-6E8A-4147-A177-3AD203B41FA5}">
                      <a16:colId xmlns:a16="http://schemas.microsoft.com/office/drawing/2014/main" xmlns="" val="4229430698"/>
                    </a:ext>
                  </a:extLst>
                </a:gridCol>
                <a:gridCol w="4565977">
                  <a:extLst>
                    <a:ext uri="{9D8B030D-6E8A-4147-A177-3AD203B41FA5}">
                      <a16:colId xmlns:a16="http://schemas.microsoft.com/office/drawing/2014/main" xmlns="" val="210423703"/>
                    </a:ext>
                  </a:extLst>
                </a:gridCol>
                <a:gridCol w="1996368">
                  <a:extLst>
                    <a:ext uri="{9D8B030D-6E8A-4147-A177-3AD203B41FA5}">
                      <a16:colId xmlns:a16="http://schemas.microsoft.com/office/drawing/2014/main" xmlns="" val="147538393"/>
                    </a:ext>
                  </a:extLst>
                </a:gridCol>
              </a:tblGrid>
              <a:tr h="260834">
                <a:tc>
                  <a:txBody>
                    <a:bodyPr/>
                    <a:lstStyle/>
                    <a:p>
                      <a:pPr algn="l" rtl="0"/>
                      <a:endParaRPr lang="he-IL" sz="1200" b="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D3D5"/>
                    </a:solidFill>
                  </a:tcPr>
                </a:tc>
                <a:tc>
                  <a:txBody>
                    <a:bodyPr/>
                    <a:lstStyle/>
                    <a:p>
                      <a:pPr algn="l" rtl="0"/>
                      <a:r>
                        <a:rPr lang="en-US" sz="1100" smtClean="0">
                          <a:latin typeface="Tahoma" panose="020B0604030504040204" pitchFamily="34" charset="0"/>
                          <a:ea typeface="Tahoma" panose="020B0604030504040204" pitchFamily="34" charset="0"/>
                          <a:cs typeface="Tahoma" panose="020B0604030504040204" pitchFamily="34" charset="0"/>
                        </a:rPr>
                        <a:t>Contribution</a:t>
                      </a:r>
                      <a:endParaRPr lang="he-IL" sz="11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D3D5"/>
                    </a:solidFill>
                  </a:tcPr>
                </a:tc>
                <a:tc>
                  <a:txBody>
                    <a:bodyPr/>
                    <a:lstStyle/>
                    <a:p>
                      <a:pPr algn="l" rtl="0"/>
                      <a:r>
                        <a:rPr lang="en-US" sz="1100" dirty="0" smtClean="0">
                          <a:latin typeface="Tahoma" panose="020B0604030504040204" pitchFamily="34" charset="0"/>
                          <a:ea typeface="Tahoma" panose="020B0604030504040204" pitchFamily="34" charset="0"/>
                          <a:cs typeface="Tahoma" panose="020B0604030504040204" pitchFamily="34" charset="0"/>
                        </a:rPr>
                        <a:t>Primary target audience</a:t>
                      </a:r>
                      <a:endParaRPr lang="he-IL" sz="11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D3D5"/>
                    </a:solidFill>
                  </a:tcPr>
                </a:tc>
                <a:extLst>
                  <a:ext uri="{0D108BD9-81ED-4DB2-BD59-A6C34878D82A}">
                    <a16:rowId xmlns:a16="http://schemas.microsoft.com/office/drawing/2014/main" xmlns="" val="3554743738"/>
                  </a:ext>
                </a:extLst>
              </a:tr>
              <a:tr h="260834">
                <a:tc rowSpan="4">
                  <a:txBody>
                    <a:bodyPr/>
                    <a:lstStyle/>
                    <a:p>
                      <a:pPr algn="l" rtl="0"/>
                      <a:r>
                        <a:rPr lang="en-US" sz="1200" b="1" dirty="0" smtClean="0">
                          <a:latin typeface="Tahoma" panose="020B0604030504040204" pitchFamily="34" charset="0"/>
                          <a:ea typeface="Tahoma" panose="020B0604030504040204" pitchFamily="34" charset="0"/>
                          <a:cs typeface="Tahoma" panose="020B0604030504040204" pitchFamily="34" charset="0"/>
                        </a:rPr>
                        <a:t>Advertising </a:t>
                      </a:r>
                      <a:endParaRPr lang="he-IL" sz="1200" b="1" dirty="0">
                        <a:latin typeface="Tahoma" panose="020B0604030504040204" pitchFamily="34" charset="0"/>
                        <a:ea typeface="Tahoma" panose="020B0604030504040204" pitchFamily="34" charset="0"/>
                        <a:cs typeface="Tahoma" panose="020B0604030504040204" pitchFamily="34" charset="0"/>
                      </a:endParaRPr>
                    </a:p>
                    <a:p>
                      <a:pPr algn="l" rtl="0"/>
                      <a:r>
                        <a:rPr lang="en-US" sz="1200" b="0" dirty="0" smtClean="0">
                          <a:latin typeface="Tahoma" panose="020B0604030504040204" pitchFamily="34" charset="0"/>
                          <a:ea typeface="Tahoma" panose="020B0604030504040204" pitchFamily="34" charset="0"/>
                          <a:cs typeface="Tahoma" panose="020B0604030504040204" pitchFamily="34" charset="0"/>
                        </a:rPr>
                        <a:t>Information dissemination</a:t>
                      </a:r>
                      <a:endParaRPr lang="he-IL" sz="1200" b="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tc>
                  <a:txBody>
                    <a:bodyPr/>
                    <a:lstStyle/>
                    <a:p>
                      <a:pPr algn="l" rtl="0"/>
                      <a:r>
                        <a:rPr lang="en-US" sz="1200" smtClean="0">
                          <a:latin typeface="Tahoma" panose="020B0604030504040204" pitchFamily="34" charset="0"/>
                          <a:ea typeface="Tahoma" panose="020B0604030504040204" pitchFamily="34" charset="0"/>
                          <a:cs typeface="Tahoma" panose="020B0604030504040204" pitchFamily="34" charset="0"/>
                        </a:rPr>
                        <a:t>Exposure and introduction to the</a:t>
                      </a:r>
                      <a:r>
                        <a:rPr lang="en-US" sz="1200" baseline="0" smtClean="0">
                          <a:latin typeface="Tahoma" panose="020B0604030504040204" pitchFamily="34" charset="0"/>
                          <a:ea typeface="Tahoma" panose="020B0604030504040204" pitchFamily="34" charset="0"/>
                          <a:cs typeface="Tahoma" panose="020B0604030504040204" pitchFamily="34" charset="0"/>
                        </a:rPr>
                        <a:t> community services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tc>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New needs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extLst>
                  <a:ext uri="{0D108BD9-81ED-4DB2-BD59-A6C34878D82A}">
                    <a16:rowId xmlns:a16="http://schemas.microsoft.com/office/drawing/2014/main" xmlns="" val="1672695244"/>
                  </a:ext>
                </a:extLst>
              </a:tr>
              <a:tr h="300962">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l" rtl="0"/>
                      <a:r>
                        <a:rPr lang="en-US" sz="1200" smtClean="0">
                          <a:latin typeface="Tahoma" panose="020B0604030504040204" pitchFamily="34" charset="0"/>
                          <a:ea typeface="Tahoma" panose="020B0604030504040204" pitchFamily="34" charset="0"/>
                          <a:cs typeface="Tahoma" panose="020B0604030504040204" pitchFamily="34" charset="0"/>
                        </a:rPr>
                        <a:t>Increased clarity regarding the current offering for every population group</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tc rowSpan="3">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Existing and new needs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extLst>
                  <a:ext uri="{0D108BD9-81ED-4DB2-BD59-A6C34878D82A}">
                    <a16:rowId xmlns:a16="http://schemas.microsoft.com/office/drawing/2014/main" xmlns="" val="599834120"/>
                  </a:ext>
                </a:extLst>
              </a:tr>
              <a:tr h="300962">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Participants’ high response</a:t>
                      </a:r>
                      <a:r>
                        <a:rPr lang="en-US" sz="1200" baseline="0" dirty="0" smtClean="0">
                          <a:latin typeface="Tahoma" panose="020B0604030504040204" pitchFamily="34" charset="0"/>
                          <a:ea typeface="Tahoma" panose="020B0604030504040204" pitchFamily="34" charset="0"/>
                          <a:cs typeface="Tahoma" panose="020B0604030504040204" pitchFamily="34" charset="0"/>
                        </a:rPr>
                        <a:t> rate inspired new members to join</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xmlns="" val="4100746020"/>
                  </a:ext>
                </a:extLst>
              </a:tr>
              <a:tr h="260834">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Exposure to educational content</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0B6DE"/>
                    </a:solidFill>
                  </a:tcPr>
                </a:tc>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xmlns="" val="2961147710"/>
                  </a:ext>
                </a:extLst>
              </a:tr>
              <a:tr h="265846">
                <a:tc rowSpan="3">
                  <a:txBody>
                    <a:bodyPr/>
                    <a:lstStyle/>
                    <a:p>
                      <a:pPr algn="l" rtl="0"/>
                      <a:r>
                        <a:rPr lang="en-US" sz="1200" b="1" dirty="0" smtClean="0">
                          <a:latin typeface="Tahoma" panose="020B0604030504040204" pitchFamily="34" charset="0"/>
                          <a:ea typeface="Tahoma" panose="020B0604030504040204" pitchFamily="34" charset="0"/>
                          <a:cs typeface="Tahoma" panose="020B0604030504040204" pitchFamily="34" charset="0"/>
                        </a:rPr>
                        <a:t>The campaign</a:t>
                      </a:r>
                      <a:r>
                        <a:rPr lang="en-US" sz="1200" b="1" baseline="0" dirty="0" smtClean="0">
                          <a:latin typeface="Tahoma" panose="020B0604030504040204" pitchFamily="34" charset="0"/>
                          <a:ea typeface="Tahoma" panose="020B0604030504040204" pitchFamily="34" charset="0"/>
                          <a:cs typeface="Tahoma" panose="020B0604030504040204" pitchFamily="34" charset="0"/>
                        </a:rPr>
                        <a:t> topic</a:t>
                      </a:r>
                      <a:endParaRPr lang="he-IL" sz="1200" b="1" dirty="0">
                        <a:latin typeface="Tahoma" panose="020B0604030504040204" pitchFamily="34" charset="0"/>
                        <a:ea typeface="Tahoma" panose="020B0604030504040204" pitchFamily="34" charset="0"/>
                        <a:cs typeface="Tahoma" panose="020B0604030504040204" pitchFamily="34" charset="0"/>
                      </a:endParaRPr>
                    </a:p>
                    <a:p>
                      <a:pPr algn="l" rtl="0"/>
                      <a:r>
                        <a:rPr lang="en-US" sz="1200" b="0" dirty="0" smtClean="0">
                          <a:latin typeface="Tahoma" panose="020B0604030504040204" pitchFamily="34" charset="0"/>
                          <a:ea typeface="Tahoma" panose="020B0604030504040204" pitchFamily="34" charset="0"/>
                          <a:cs typeface="Tahoma" panose="020B0604030504040204" pitchFamily="34" charset="0"/>
                        </a:rPr>
                        <a:t>Actions performed regarding</a:t>
                      </a:r>
                      <a:r>
                        <a:rPr lang="en-US" sz="1200" b="0" baseline="0" dirty="0" smtClean="0">
                          <a:latin typeface="Tahoma" panose="020B0604030504040204" pitchFamily="34" charset="0"/>
                          <a:ea typeface="Tahoma" panose="020B0604030504040204" pitchFamily="34" charset="0"/>
                          <a:cs typeface="Tahoma" panose="020B0604030504040204" pitchFamily="34" charset="0"/>
                        </a:rPr>
                        <a:t> the community service during and as part of the campaign. </a:t>
                      </a:r>
                      <a:endParaRPr lang="he-IL" sz="1200" b="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9B5BF"/>
                    </a:solidFill>
                  </a:tcPr>
                </a:tc>
                <a:tc>
                  <a:txBody>
                    <a:bodyPr/>
                    <a:lstStyle/>
                    <a:p>
                      <a:pPr algn="l" rtl="0"/>
                      <a:r>
                        <a:rPr lang="en-US" sz="1200" smtClean="0">
                          <a:latin typeface="Tahoma" panose="020B0604030504040204" pitchFamily="34" charset="0"/>
                          <a:ea typeface="Tahoma" panose="020B0604030504040204" pitchFamily="34" charset="0"/>
                          <a:cs typeface="Tahoma" panose="020B0604030504040204" pitchFamily="34" charset="0"/>
                        </a:rPr>
                        <a:t>Increased offering in terms of the amount, frequency and distribution of the activities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B5BF"/>
                    </a:solidFill>
                  </a:tcPr>
                </a:tc>
                <a:tc rowSpan="3">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Existing and new needs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9B5BF"/>
                    </a:solidFill>
                  </a:tcPr>
                </a:tc>
                <a:extLst>
                  <a:ext uri="{0D108BD9-81ED-4DB2-BD59-A6C34878D82A}">
                    <a16:rowId xmlns:a16="http://schemas.microsoft.com/office/drawing/2014/main" xmlns="" val="3017808330"/>
                  </a:ext>
                </a:extLst>
              </a:tr>
              <a:tr h="260834">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l" rtl="0"/>
                      <a:r>
                        <a:rPr lang="en-US" sz="1200" smtClean="0">
                          <a:latin typeface="Tahoma" panose="020B0604030504040204" pitchFamily="34" charset="0"/>
                          <a:ea typeface="Tahoma" panose="020B0604030504040204" pitchFamily="34" charset="0"/>
                          <a:cs typeface="Tahoma" panose="020B0604030504040204" pitchFamily="34" charset="0"/>
                        </a:rPr>
                        <a:t>Age-appropriate</a:t>
                      </a:r>
                      <a:r>
                        <a:rPr lang="en-US" sz="1200" baseline="0" smtClean="0">
                          <a:latin typeface="Tahoma" panose="020B0604030504040204" pitchFamily="34" charset="0"/>
                          <a:ea typeface="Tahoma" panose="020B0604030504040204" pitchFamily="34" charset="0"/>
                          <a:cs typeface="Tahoma" panose="020B0604030504040204" pitchFamily="34" charset="0"/>
                        </a:rPr>
                        <a:t> activities</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B5BF"/>
                    </a:solidFill>
                  </a:tcPr>
                </a:tc>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xmlns="" val="3322122995"/>
                  </a:ext>
                </a:extLst>
              </a:tr>
              <a:tr h="300962">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l" rtl="0"/>
                      <a:r>
                        <a:rPr lang="en-US" sz="1200" dirty="0" smtClean="0">
                          <a:latin typeface="Tahoma" panose="020B0604030504040204" pitchFamily="34" charset="0"/>
                          <a:ea typeface="Tahoma" panose="020B0604030504040204" pitchFamily="34" charset="0"/>
                          <a:cs typeface="Tahoma" panose="020B0604030504040204" pitchFamily="34" charset="0"/>
                        </a:rPr>
                        <a:t>Diverse range of activities across various fields relevant</a:t>
                      </a:r>
                      <a:r>
                        <a:rPr lang="en-US" sz="1200" baseline="0" dirty="0" smtClean="0">
                          <a:latin typeface="Tahoma" panose="020B0604030504040204" pitchFamily="34" charset="0"/>
                          <a:ea typeface="Tahoma" panose="020B0604030504040204" pitchFamily="34" charset="0"/>
                          <a:cs typeface="Tahoma" panose="020B0604030504040204" pitchFamily="34" charset="0"/>
                        </a:rPr>
                        <a:t> to EC</a:t>
                      </a:r>
                      <a:endParaRPr lang="he-IL" sz="1200" dirty="0">
                        <a:latin typeface="Tahoma" panose="020B0604030504040204" pitchFamily="34" charset="0"/>
                        <a:ea typeface="Tahoma" panose="020B0604030504040204" pitchFamily="34" charset="0"/>
                        <a:cs typeface="Tahoma" panose="020B0604030504040204" pitchFamily="34" charset="0"/>
                      </a:endParaRPr>
                    </a:p>
                  </a:txBody>
                  <a:tcPr anchor="ct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9B5BF"/>
                    </a:solidFill>
                  </a:tcPr>
                </a:tc>
                <a:tc vMerge="1">
                  <a:txBody>
                    <a:bodyPr/>
                    <a:lstStyle/>
                    <a:p>
                      <a:pPr algn="r" rtl="1"/>
                      <a:endParaRPr lang="he-IL" sz="120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xmlns="" val="2594311704"/>
                  </a:ext>
                </a:extLst>
              </a:tr>
            </a:tbl>
          </a:graphicData>
        </a:graphic>
      </p:graphicFrame>
      <p:sp>
        <p:nvSpPr>
          <p:cNvPr id="14" name="TextBox 13">
            <a:extLst>
              <a:ext uri="{FF2B5EF4-FFF2-40B4-BE49-F238E27FC236}">
                <a16:creationId xmlns:a16="http://schemas.microsoft.com/office/drawing/2014/main" xmlns="" id="{8117C656-ADE6-462D-B7D3-14432990479D}"/>
              </a:ext>
            </a:extLst>
          </p:cNvPr>
          <p:cNvSpPr txBox="1"/>
          <p:nvPr/>
        </p:nvSpPr>
        <p:spPr>
          <a:xfrm>
            <a:off x="178854" y="5521224"/>
            <a:ext cx="11845261" cy="1200329"/>
          </a:xfrm>
          <a:prstGeom prst="rect">
            <a:avLst/>
          </a:prstGeom>
          <a:solidFill>
            <a:schemeClr val="bg1"/>
          </a:solidFill>
          <a:ln w="38100">
            <a:solidFill>
              <a:srgbClr val="F9B5BF"/>
            </a:solidFill>
          </a:ln>
        </p:spPr>
        <p:txBody>
          <a:bodyPr wrap="square">
            <a:spAutoFit/>
          </a:bodyPr>
          <a:lstStyle>
            <a:defPPr>
              <a:defRPr lang="en-US"/>
            </a:defPPr>
            <a:lvl1pPr marL="285750" indent="-285750" algn="r" rtl="1">
              <a:lnSpc>
                <a:spcPct val="150000"/>
              </a:lnSpc>
              <a:spcBef>
                <a:spcPts val="600"/>
              </a:spcBef>
              <a:buClr>
                <a:srgbClr val="FFC000"/>
              </a:buClr>
              <a:buFont typeface="Tahoma" panose="020B0604030504040204" pitchFamily="34" charset="0"/>
              <a:buChar char="█"/>
              <a:defRPr sz="1200">
                <a:latin typeface="Tahoma" pitchFamily="34" charset="0"/>
                <a:ea typeface="Tahoma" pitchFamily="34" charset="0"/>
                <a:cs typeface="Tahoma" pitchFamily="34" charset="0"/>
              </a:defRPr>
            </a:lvl1pPr>
          </a:lstStyle>
          <a:p>
            <a:pPr marL="0" indent="0" algn="l" rtl="0">
              <a:buNone/>
            </a:pPr>
            <a:r>
              <a:rPr lang="en-US" dirty="0"/>
              <a:t>The activities were highly appreciated by residents and left them wanting </a:t>
            </a:r>
            <a:r>
              <a:rPr lang="en-US" dirty="0" smtClean="0"/>
              <a:t>and anticipating more of it. </a:t>
            </a:r>
            <a:r>
              <a:rPr lang="en-US" dirty="0"/>
              <a:t>It is important to </a:t>
            </a:r>
            <a:r>
              <a:rPr lang="en-US" dirty="0" smtClean="0"/>
              <a:t>continue offering designated activities </a:t>
            </a:r>
            <a:r>
              <a:rPr lang="en-US" b="1" dirty="0" smtClean="0"/>
              <a:t>for </a:t>
            </a:r>
            <a:r>
              <a:rPr lang="en-US" b="1" dirty="0"/>
              <a:t>the Arabic-speaking </a:t>
            </a:r>
            <a:r>
              <a:rPr lang="en-US" b="1" dirty="0" smtClean="0"/>
              <a:t>public,</a:t>
            </a:r>
            <a:r>
              <a:rPr lang="en-US" dirty="0" smtClean="0"/>
              <a:t> to keep them accessible </a:t>
            </a:r>
            <a:r>
              <a:rPr lang="en-US" dirty="0"/>
              <a:t>and </a:t>
            </a:r>
            <a:r>
              <a:rPr lang="en-US" dirty="0" smtClean="0"/>
              <a:t>linguistically </a:t>
            </a:r>
            <a:r>
              <a:rPr lang="en-US" dirty="0"/>
              <a:t>and </a:t>
            </a:r>
            <a:r>
              <a:rPr lang="en-US" dirty="0" smtClean="0"/>
              <a:t>culturally adapted, and at a </a:t>
            </a:r>
            <a:r>
              <a:rPr lang="en-US" b="1" dirty="0" smtClean="0"/>
              <a:t>similar scope throughout </a:t>
            </a:r>
            <a:r>
              <a:rPr lang="en-US" b="1" dirty="0"/>
              <a:t>the year</a:t>
            </a:r>
            <a:r>
              <a:rPr lang="en-US" dirty="0"/>
              <a:t>. If the </a:t>
            </a:r>
            <a:r>
              <a:rPr lang="en-US" dirty="0" smtClean="0"/>
              <a:t>designated activities diminish, </a:t>
            </a:r>
            <a:r>
              <a:rPr lang="en-US" dirty="0"/>
              <a:t>there may be </a:t>
            </a:r>
            <a:r>
              <a:rPr lang="en-US" dirty="0" smtClean="0"/>
              <a:t>resentment among the residents </a:t>
            </a:r>
            <a:r>
              <a:rPr lang="en-US" dirty="0"/>
              <a:t>and a sense of disappointment that the improvement was only temporary, which could undermine the </a:t>
            </a:r>
            <a:r>
              <a:rPr lang="en-US" dirty="0" smtClean="0"/>
              <a:t>campaign’s </a:t>
            </a:r>
            <a:r>
              <a:rPr lang="en-US" dirty="0"/>
              <a:t>achievements</a:t>
            </a:r>
            <a:r>
              <a:rPr lang="en-US" dirty="0" smtClean="0"/>
              <a:t> as well as the trust </a:t>
            </a:r>
            <a:r>
              <a:rPr lang="en-US" dirty="0"/>
              <a:t>that was built during the process </a:t>
            </a:r>
            <a:r>
              <a:rPr lang="en-US" dirty="0" smtClean="0"/>
              <a:t>between the </a:t>
            </a:r>
            <a:r>
              <a:rPr lang="en-US" dirty="0"/>
              <a:t>residents and the </a:t>
            </a:r>
            <a:r>
              <a:rPr lang="en-US" dirty="0" smtClean="0"/>
              <a:t>municipality.</a:t>
            </a:r>
            <a:endParaRPr lang="he-IL" dirty="0"/>
          </a:p>
        </p:txBody>
      </p:sp>
      <p:sp>
        <p:nvSpPr>
          <p:cNvPr id="16" name="Slide Number Placeholder 2">
            <a:extLst>
              <a:ext uri="{FF2B5EF4-FFF2-40B4-BE49-F238E27FC236}">
                <a16:creationId xmlns:a16="http://schemas.microsoft.com/office/drawing/2014/main" xmlns="" id="{759E092A-9F9E-945D-493C-5DF7A8286D80}"/>
              </a:ext>
            </a:extLst>
          </p:cNvPr>
          <p:cNvSpPr>
            <a:spLocks noGrp="1"/>
          </p:cNvSpPr>
          <p:nvPr>
            <p:ph type="sldNum" sz="quarter" idx="12"/>
          </p:nvPr>
        </p:nvSpPr>
        <p:spPr>
          <a:xfrm>
            <a:off x="310301" y="6554314"/>
            <a:ext cx="2743200" cy="365125"/>
          </a:xfrm>
        </p:spPr>
        <p:txBody>
          <a:bodyPr/>
          <a:lstStyle/>
          <a:p>
            <a:pPr algn="r" rtl="0"/>
            <a:fld id="{199E282D-D310-42D8-B8FF-78ED45A44D81}" type="slidenum">
              <a:rPr lang="he-IL" smtClean="0">
                <a:solidFill>
                  <a:schemeClr val="bg1"/>
                </a:solidFill>
              </a:rPr>
              <a:pPr algn="r" rtl="0"/>
              <a:t>5</a:t>
            </a:fld>
            <a:endParaRPr lang="he-IL" dirty="0">
              <a:solidFill>
                <a:schemeClr val="bg1"/>
              </a:solidFill>
            </a:endParaRPr>
          </a:p>
        </p:txBody>
      </p:sp>
    </p:spTree>
    <p:extLst>
      <p:ext uri="{BB962C8B-B14F-4D97-AF65-F5344CB8AC3E}">
        <p14:creationId xmlns:p14="http://schemas.microsoft.com/office/powerpoint/2010/main" val="1411537417"/>
      </p:ext>
    </p:extLst>
  </p:cSld>
  <p:clrMapOvr>
    <a:masterClrMapping/>
  </p:clrMapOvr>
  <p:extLst mod="1">
    <p:ext uri="{6950BFC3-D8DA-4A85-94F7-54DA5524770B}">
      <p188:commentRel xmlns:p188="http://schemas.microsoft.com/office/powerpoint/2018/8/main" xmlns="" r:id="rId3"/>
    </p:ext>
  </p:extLst>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Tasneem Masri</DisplayName>
        <AccountId>47</AccountId>
        <AccountType/>
      </UserInfo>
      <UserInfo>
        <DisplayName>Netanel Katzir</DisplayName>
        <AccountId>2606</AccountId>
        <AccountType/>
      </UserInfo>
      <UserInfo>
        <DisplayName>Miri Goldberg</DisplayName>
        <AccountId>7765</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Props1.xml><?xml version="1.0" encoding="utf-8"?>
<ds:datastoreItem xmlns:ds="http://schemas.openxmlformats.org/officeDocument/2006/customXml" ds:itemID="{BD51553E-B975-4A4D-AFDB-C83811861162}">
  <ds:schemaRefs>
    <ds:schemaRef ds:uri="http://schemas.microsoft.com/sharepoint/v3/contenttype/forms"/>
  </ds:schemaRefs>
</ds:datastoreItem>
</file>

<file path=customXml/itemProps2.xml><?xml version="1.0" encoding="utf-8"?>
<ds:datastoreItem xmlns:ds="http://schemas.openxmlformats.org/officeDocument/2006/customXml" ds:itemID="{7334BE2E-9FCF-4CD8-8811-51AF29E340B2}">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88C6A62-EEEB-4612-9A5A-23F2A2BBC1CC}">
  <ds:schemaRefs>
    <ds:schemaRef ds:uri="66206a12-aca6-4383-82db-f7b25037d731"/>
    <ds:schemaRef ds:uri="http://purl.org/dc/elements/1.1/"/>
    <ds:schemaRef ds:uri="3096e91d-ebd7-4ce5-b2b3-56d74390b557"/>
    <ds:schemaRef ds:uri="http://schemas.microsoft.com/office/2006/documentManagement/types"/>
    <ds:schemaRef ds:uri="http://purl.org/dc/dcmitype/"/>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4ba3be25-03aa-45c2-b90f-d8c255107eb7"/>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3213</TotalTime>
  <Words>2361</Words>
  <Application>Microsoft Office PowerPoint</Application>
  <PresentationFormat>Widescreen</PresentationFormat>
  <Paragraphs>128</Paragraphs>
  <Slides>5</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Calibri Light</vt:lpstr>
      <vt:lpstr>Segoe UI</vt:lpstr>
      <vt:lpstr>Segoe UI Black</vt:lpstr>
      <vt:lpstr>Tahoma</vt:lpstr>
      <vt:lpstr>Times New Roman</vt:lpstr>
      <vt:lpstr>Wingdings</vt:lpstr>
      <vt:lpstr>ערכת נושא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Tasneem Masri</dc:creator>
  <cp:lastModifiedBy>Daniella Blau</cp:lastModifiedBy>
  <cp:revision>36</cp:revision>
  <cp:lastPrinted>2022-04-26T07:40:22Z</cp:lastPrinted>
  <dcterms:created xsi:type="dcterms:W3CDTF">2021-05-26T09:35:09Z</dcterms:created>
  <dcterms:modified xsi:type="dcterms:W3CDTF">2023-07-06T17:41:18Z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y fmtid="{D5CDD505-2E9C-101B-9397-08002B2CF9AE}" pid="4" name="MSIP_Label_b5194bbc-032f-47bb-9abc-b93ce9e451bf_Enabled">
    <vt:lpwstr>true</vt:lpwstr>
  </property>
  <property fmtid="{D5CDD505-2E9C-101B-9397-08002B2CF9AE}" pid="5" name="MSIP_Label_b5194bbc-032f-47bb-9abc-b93ce9e451bf_SetDate">
    <vt:lpwstr>2023-05-14T08:40:38Z</vt:lpwstr>
  </property>
  <property fmtid="{D5CDD505-2E9C-101B-9397-08002B2CF9AE}" pid="6" name="MSIP_Label_b5194bbc-032f-47bb-9abc-b93ce9e451bf_Method">
    <vt:lpwstr>Standard</vt:lpwstr>
  </property>
  <property fmtid="{D5CDD505-2E9C-101B-9397-08002B2CF9AE}" pid="7" name="MSIP_Label_b5194bbc-032f-47bb-9abc-b93ce9e451bf_Name">
    <vt:lpwstr>defa4170-0d19-0005-0004-bc88714345d2</vt:lpwstr>
  </property>
  <property fmtid="{D5CDD505-2E9C-101B-9397-08002B2CF9AE}" pid="8" name="MSIP_Label_b5194bbc-032f-47bb-9abc-b93ce9e451bf_SiteId">
    <vt:lpwstr>89549929-c3f4-4716-8ef4-0b2d475c2d50</vt:lpwstr>
  </property>
  <property fmtid="{D5CDD505-2E9C-101B-9397-08002B2CF9AE}" pid="9" name="MSIP_Label_b5194bbc-032f-47bb-9abc-b93ce9e451bf_ActionId">
    <vt:lpwstr>efccb5f9-2684-4ba6-8a27-2db9307126b9</vt:lpwstr>
  </property>
  <property fmtid="{D5CDD505-2E9C-101B-9397-08002B2CF9AE}" pid="10" name="MSIP_Label_b5194bbc-032f-47bb-9abc-b93ce9e451bf_ContentBits">
    <vt:lpwstr>0</vt:lpwstr>
  </property>
</Properties>
</file>