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charts/chart10.xml" ContentType="application/vnd.openxmlformats-officedocument.drawingml.chart+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charts/chart13.xml" ContentType="application/vnd.openxmlformats-officedocument.drawingml.chart+xml"/>
  <Override PartName="/ppt/charts/chart14.xml" ContentType="application/vnd.openxmlformats-officedocument.drawingml.chart+xml"/>
  <Override PartName="/ppt/charts/style9.xml" ContentType="application/vnd.ms-office.chartstyle+xml"/>
  <Override PartName="/ppt/charts/colors9.xml" ContentType="application/vnd.ms-office.chartcolorstyle+xml"/>
  <Override PartName="/ppt/charts/chart15.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6.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7.xml" ContentType="application/vnd.openxmlformats-officedocument.drawingml.chart+xml"/>
  <Override PartName="/ppt/charts/chart18.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1274" r:id="rId2"/>
    <p:sldId id="257" r:id="rId3"/>
    <p:sldId id="258" r:id="rId4"/>
    <p:sldId id="259" r:id="rId5"/>
    <p:sldId id="266" r:id="rId6"/>
    <p:sldId id="276" r:id="rId7"/>
    <p:sldId id="1272" r:id="rId8"/>
    <p:sldId id="1227" r:id="rId9"/>
    <p:sldId id="1263" r:id="rId10"/>
    <p:sldId id="267" r:id="rId11"/>
    <p:sldId id="268" r:id="rId12"/>
    <p:sldId id="1237" r:id="rId13"/>
    <p:sldId id="1238" r:id="rId14"/>
    <p:sldId id="1220" r:id="rId15"/>
    <p:sldId id="264" r:id="rId16"/>
    <p:sldId id="1276" r:id="rId17"/>
    <p:sldId id="1266" r:id="rId18"/>
    <p:sldId id="1205" r:id="rId19"/>
    <p:sldId id="1206" r:id="rId20"/>
    <p:sldId id="1257" r:id="rId21"/>
    <p:sldId id="1277" r:id="rId22"/>
    <p:sldId id="1275" r:id="rId23"/>
    <p:sldId id="1148" r:id="rId24"/>
  </p:sldIdLst>
  <p:sldSz cx="12192000" cy="6858000"/>
  <p:notesSz cx="6858000" cy="9144000"/>
  <p:embeddedFontLst>
    <p:embeddedFont>
      <p:font typeface="Assistant" pitchFamily="2" charset="-79"/>
      <p:regular r:id="rId26"/>
      <p:bold r:id="rId27"/>
    </p:embeddedFont>
    <p:embeddedFont>
      <p:font typeface="Assistant ExtraBold" pitchFamily="2" charset="-79"/>
      <p:bold r:id="rId28"/>
    </p:embeddedFont>
    <p:embeddedFont>
      <p:font typeface="Assistant Light" pitchFamily="2" charset="-79"/>
      <p:regular r:id="rId29"/>
    </p:embeddedFont>
    <p:embeddedFont>
      <p:font typeface="Assistant SemiBold" pitchFamily="2" charset="-79"/>
      <p:regular r:id="rId30"/>
      <p:bold r:id="rId31"/>
    </p:embeddedFont>
    <p:embeddedFont>
      <p:font typeface="Calibri" panose="020F050202020403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1" roundtripDataSignature="AMtx7mg/cqerF+05A1LYlW6RfFIa0RYAZ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san" initials="" lastIdx="1" clrIdx="0"/>
  <p:cmAuthor id="1" name="Susan" initials="S" lastIdx="3" clrIdx="1">
    <p:extLst>
      <p:ext uri="{19B8F6BF-5375-455C-9EA6-DF929625EA0E}">
        <p15:presenceInfo xmlns:p15="http://schemas.microsoft.com/office/powerpoint/2012/main" userId="Susan" providerId="None"/>
      </p:ext>
    </p:extLst>
  </p:cmAuthor>
  <p:cmAuthor id="2" name="Allison" initials="A" lastIdx="1" clrIdx="2">
    <p:extLst>
      <p:ext uri="{19B8F6BF-5375-455C-9EA6-DF929625EA0E}">
        <p15:presenceInfo xmlns:p15="http://schemas.microsoft.com/office/powerpoint/2012/main" userId="Alli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826CBEC-52B6-477F-A068-1A98E8228699}">
  <a:tblStyle styleId="{7826CBEC-52B6-477F-A068-1A98E8228699}"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accent1">
              <a:alpha val="20000"/>
            </a:schemeClr>
          </a:solidFill>
        </a:fill>
      </a:tcStyle>
    </a:band1H>
    <a:band2H>
      <a:tcTxStyle/>
      <a:tcStyle>
        <a:tcBdr/>
      </a:tcStyle>
    </a:band2H>
    <a:band1V>
      <a:tcTxStyle/>
      <a:tcStyle>
        <a:tcBdr/>
        <a:fill>
          <a:solidFill>
            <a:schemeClr val="accent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accent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p:restoredLeft sz="5799" autoAdjust="0"/>
    <p:restoredTop sz="96244" autoAdjust="0"/>
  </p:normalViewPr>
  <p:slideViewPr>
    <p:cSldViewPr snapToGrid="0">
      <p:cViewPr varScale="1">
        <p:scale>
          <a:sx n="79" d="100"/>
          <a:sy n="79" d="100"/>
        </p:scale>
        <p:origin x="1819" y="8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46"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G:\.shortcut-targets-by-id\0B2bJeYTi2UIAdDBUdG52bV9LeDA\&#1513;&#1497;&#1493;&#1493;&#1511;%20-%20&#1502;&#1491;&#1497;&#1492;\2023\&#1502;&#1510;&#1490;&#1493;&#1514;\&#1502;&#1510;&#1490;&#1493;&#1514;%20&#1502;&#1513;&#1511;&#1497;&#1506;&#1497;&#1501;\&#1502;&#1510;&#1490;&#1514;%20&#1512;&#1489;&#1506;&#1493;&#1503;%202%2023\&#1506;&#1493;&#1514;&#1511;%20&#1513;&#1500;%20&#1490;&#1512;&#1508;&#1497;&#1501;-%20&#1502;&#1512;&#1499;&#1494;%20H1%202023-V2.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reut.g.BLENDERV2\AppData\Local\Microsoft\Windows\INetCache\Content.Outlook\WAMPSZ0H\&#1490;&#1512;&#1508;&#1497;&#1501;-%20&#1502;&#1512;&#1499;&#1494;%20H1%202023-V2.xlsx"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file:///G:\.shortcut-targets-by-id\0B2bJeYTi2UIAdDBUdG52bV9LeDA\&#1513;&#1497;&#1493;&#1493;&#1511;%20-%20&#1502;&#1491;&#1497;&#1492;\2022\&#1502;&#1510;&#1490;&#1493;&#1514;\&#1502;&#1510;&#1490;&#1493;&#1514;%20&#1502;&#1513;&#1511;&#1497;&#1506;&#1497;&#1501;\&#1514;&#1497;&#1511;&#1497;&#1497;&#1492;%20&#1502;&#1513;&#1493;&#1514;&#1508;&#1514;%20&#1499;&#1505;&#1508;&#1497;&#1501;-%20&#1502;&#1510;&#1490;&#1514;%20&#1502;&#1513;&#1511;&#1497;&#1506;&#1497;&#1501;\&#1502;&#1510;&#1490;&#1514;%20&#1502;&#1513;&#1511;&#1497;&#1506;&#1497;&#1501;%20&#1495;&#1510;&#1497;&#1493;&#1503;%20&#1512;&#1488;&#1513;&#1493;&#1503;%202023\&#1490;&#1512;&#1508;&#1497;&#1501;-%20&#1502;&#1512;&#1499;&#1494;%20H1%202023-V3%20FINANCE%2016.8.xlsx" TargetMode="External"/><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oleObject" Target="file:///G:\.shortcut-targets-by-id\0B2bJeYTi2UIAdDBUdG52bV9LeDA\&#1513;&#1497;&#1493;&#1493;&#1511;%20-%20&#1502;&#1491;&#1497;&#1492;\2023\&#1502;&#1510;&#1490;&#1493;&#1514;\&#1502;&#1510;&#1490;&#1493;&#1514;%20&#1502;&#1513;&#1511;&#1497;&#1506;&#1497;&#1501;\&#1502;&#1510;&#1490;&#1514;%20&#1512;&#1489;&#1506;&#1493;&#1503;%202%2023\Q2%202023%20&#1512;&#1489;&#1506;&#1493;&#1504;&#1497;%20&#1510;&#1502;&#1497;&#1495;&#1492;%20&#1489;&#1500;&#1511;&#1493;&#1495;&#1493;&#1514;%20&#1502;&#1513;&#1500;&#1502;&#1497;&#1501;.xlsx" TargetMode="External"/><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1" Type="http://schemas.openxmlformats.org/officeDocument/2006/relationships/oleObject" Target="file:///C:\Users\reut.g.BLENDERV2\AppData\Local\Microsoft\Windows\INetCache\Content.Outlook\WAMPSZ0H\&#1490;&#1512;&#1508;&#1497;&#1501;-%20&#1502;&#1512;&#1499;&#1494;%20H1%202023-V2.xlsx" TargetMode="External"/></Relationships>
</file>

<file path=ppt/charts/_rels/chart14.xml.rels><?xml version="1.0" encoding="UTF-8" standalone="yes"?>
<Relationships xmlns="http://schemas.openxmlformats.org/package/2006/relationships"><Relationship Id="rId3" Type="http://schemas.openxmlformats.org/officeDocument/2006/relationships/oleObject" Target="file:///G:\.shortcut-targets-by-id\0B2bJeYTi2UIAdDBUdG52bV9LeDA\&#1513;&#1497;&#1493;&#1493;&#1511;%20-%20&#1502;&#1491;&#1497;&#1492;\2023\&#1502;&#1510;&#1490;&#1493;&#1514;\&#1504;&#1514;&#1493;&#1504;&#1497;&#1501;%20&#1502;&#1510;&#1490;&#1514;%20&#1502;&#1513;&#1511;&#1497;&#1506;&#1497;&#1501;%20&#1512;&#1489;&#1506;&#1493;&#1503;%204%2022\Outstanding%2031.12.22%20&#1514;&#1497;&#1511;&#1497;%20&#1488;&#1513;&#1512;&#1488;&#1497;.xlsx" TargetMode="External"/><Relationship Id="rId2" Type="http://schemas.microsoft.com/office/2011/relationships/chartColorStyle" Target="colors9.xml"/><Relationship Id="rId1" Type="http://schemas.microsoft.com/office/2011/relationships/chartStyle" Target="style9.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reut.g.BLENDERV2\AppData\Local\Microsoft\Windows\INetCache\Content.Outlook\WAMPSZ0H\&#1490;&#1512;&#1508;&#1497;&#1501;-%20&#1502;&#1512;&#1499;&#1494;%20H1%202023-V2.xlsx" TargetMode="External"/><Relationship Id="rId2" Type="http://schemas.microsoft.com/office/2011/relationships/chartColorStyle" Target="colors10.xml"/><Relationship Id="rId1" Type="http://schemas.microsoft.com/office/2011/relationships/chartStyle" Target="style10.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reut.g.BLENDERV2\AppData\Local\Microsoft\Windows\INetCache\Content.Outlook\WAMPSZ0H\&#1490;&#1512;&#1508;&#1497;&#1501;-%20&#1502;&#1512;&#1499;&#1494;%20H1%202023-V2.xlsx" TargetMode="External"/><Relationship Id="rId2" Type="http://schemas.microsoft.com/office/2011/relationships/chartColorStyle" Target="colors11.xml"/><Relationship Id="rId1" Type="http://schemas.microsoft.com/office/2011/relationships/chartStyle" Target="style11.xml"/></Relationships>
</file>

<file path=ppt/charts/_rels/chart17.xml.rels><?xml version="1.0" encoding="UTF-8" standalone="yes"?>
<Relationships xmlns="http://schemas.openxmlformats.org/package/2006/relationships"><Relationship Id="rId1" Type="http://schemas.openxmlformats.org/officeDocument/2006/relationships/oleObject" Target="file:///G:\.shortcut-targets-by-id\0B2bJeYTi2UIAdDBUdG52bV9LeDA\&#1513;&#1497;&#1493;&#1493;&#1511;%20-%20&#1502;&#1491;&#1497;&#1492;\2022\&#1502;&#1510;&#1490;&#1493;&#1514;\&#1502;&#1510;&#1490;&#1493;&#1514;%20&#1502;&#1513;&#1511;&#1497;&#1506;&#1497;&#1501;\&#1514;&#1497;&#1511;&#1497;&#1497;&#1492;%20&#1502;&#1513;&#1493;&#1514;&#1508;&#1514;%20&#1499;&#1505;&#1508;&#1497;&#1501;-%20&#1502;&#1510;&#1490;&#1514;%20&#1502;&#1513;&#1511;&#1497;&#1506;&#1497;&#1501;\&#1502;&#1510;&#1490;&#1514;%20&#1502;&#1513;&#1511;&#1497;&#1506;&#1497;&#1501;%20&#1495;&#1510;&#1497;&#1493;&#1503;%20&#1512;&#1488;&#1513;&#1493;&#1503;%202023\&#1506;&#1500;&#1493;&#1514;%20&#1502;&#1502;&#1513;&#1497;&#1514;%20&#1512;&#1489;&#1506;&#1493;&#1503;%202%202023.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G:\.shortcut-targets-by-id\0B2bJeYTi2UIAdDBUdG52bV9LeDA\&#1513;&#1497;&#1493;&#1493;&#1511;%20-%20&#1502;&#1491;&#1497;&#1492;\2022\&#1502;&#1510;&#1490;&#1493;&#1514;\&#1502;&#1510;&#1490;&#1493;&#1514;%20&#1502;&#1513;&#1511;&#1497;&#1506;&#1497;&#1501;\&#1514;&#1497;&#1511;&#1497;&#1497;&#1492;%20&#1502;&#1513;&#1493;&#1514;&#1508;&#1514;%20&#1499;&#1505;&#1508;&#1497;&#1501;-%20&#1502;&#1510;&#1490;&#1514;%20&#1502;&#1513;&#1511;&#1497;&#1506;&#1497;&#1501;\&#1502;&#1510;&#1490;&#1514;%20&#1502;&#1513;&#1511;&#1497;&#1506;&#1497;&#1501;%20&#1495;&#1510;&#1497;&#1493;&#1503;%20&#1512;&#1488;&#1513;&#1493;&#1503;%202023\&#1506;&#1500;&#1493;&#1514;%20&#1502;&#1502;&#1513;&#1497;&#1514;%20&#1512;&#1489;&#1506;&#1493;&#1503;%202%20202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G:\.shortcut-targets-by-id\0B2bJeYTi2UIAdDBUdG52bV9LeDA\&#1513;&#1497;&#1493;&#1493;&#1511;%20-%20&#1502;&#1491;&#1497;&#1492;\2022\&#1502;&#1510;&#1490;&#1493;&#1514;\&#1502;&#1510;&#1490;&#1493;&#1514;%20&#1502;&#1513;&#1511;&#1497;&#1506;&#1497;&#1501;\&#1514;&#1497;&#1511;&#1497;&#1497;&#1492;%20&#1502;&#1513;&#1493;&#1514;&#1508;&#1514;%20&#1499;&#1505;&#1508;&#1497;&#1501;-%20&#1502;&#1510;&#1490;&#1514;%20&#1502;&#1513;&#1511;&#1497;&#1506;&#1497;&#1501;\&#1502;&#1510;&#1490;&#1514;%20&#1502;&#1513;&#1511;&#1497;&#1506;&#1497;&#1501;%20&#1495;&#1510;&#1497;&#1493;&#1503;%20&#1512;&#1488;&#1513;&#1493;&#1503;%202023\&#1490;&#1512;&#1508;&#1497;&#1501;-%20&#1502;&#1512;&#1499;&#1494;%20H1%202023-V3%20FINANCE%2016.8.xlsx"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file:///G:\.shortcut-targets-by-id\0B2bJeYTi2UIAdDBUdG52bV9LeDA\&#1513;&#1497;&#1493;&#1493;&#1511;%20-%20&#1502;&#1491;&#1497;&#1492;\2023\&#1502;&#1510;&#1490;&#1493;&#1514;\&#1502;&#1510;&#1490;&#1493;&#1514;%20&#1502;&#1513;&#1511;&#1497;&#1506;&#1497;&#1501;\&#1502;&#1510;&#1490;&#1514;%20&#1512;&#1489;&#1506;&#1493;&#1503;%201%2023\BLENDERPAY%20GROWTH.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file:///G:\.shortcut-targets-by-id\0B2bJeYTi2UIAdDBUdG52bV9LeDA\&#1513;&#1497;&#1493;&#1493;&#1511;%20-%20&#1502;&#1491;&#1497;&#1492;\2023\&#1502;&#1510;&#1490;&#1493;&#1514;\&#1504;&#1514;&#1493;&#1504;&#1497;&#1501;%20&#1502;&#1510;&#1490;&#1514;%20&#1502;&#1513;&#1511;&#1497;&#1506;&#1497;&#1501;%20&#1512;&#1489;&#1506;&#1493;&#1503;%204%2022\&#1512;&#1493;&#1493;&#1495;%20&#1504;&#1511;&#1497;%20&#1497;&#1513;&#1512;&#1488;&#1500;.xlsx" TargetMode="External"/><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oleObject" Target="file:///G:\.shortcut-targets-by-id\0B2bJeYTi2UIAdDBUdG52bV9LeDA\&#1513;&#1497;&#1493;&#1493;&#1511;%20-%20&#1502;&#1491;&#1497;&#1492;\2023\&#1502;&#1510;&#1490;&#1493;&#1514;\&#1504;&#1514;&#1493;&#1504;&#1497;&#1501;%20&#1502;&#1510;&#1490;&#1514;%20&#1502;&#1513;&#1511;&#1497;&#1506;&#1497;&#1501;%20&#1512;&#1489;&#1506;&#1493;&#1503;%204%2022\&#1512;&#1493;&#1493;&#1495;%20&#1504;&#1511;&#1497;%20&#1497;&#1513;&#1512;&#1488;&#1500;.xlsx" TargetMode="External"/><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1" Type="http://schemas.openxmlformats.org/officeDocument/2006/relationships/oleObject" Target="file:///G:\.shortcut-targets-by-id\0B2bJeYTi2UIAdDBUdG52bV9LeDA\&#1513;&#1497;&#1493;&#1493;&#1511;%20-%20&#1502;&#1491;&#1497;&#1492;\2022\&#1502;&#1510;&#1490;&#1493;&#1514;\&#1502;&#1510;&#1490;&#1493;&#1514;%20&#1502;&#1513;&#1511;&#1497;&#1506;&#1497;&#1501;\&#1514;&#1497;&#1511;&#1497;&#1497;&#1492;%20&#1502;&#1513;&#1493;&#1514;&#1508;&#1514;%20&#1499;&#1505;&#1508;&#1497;&#1501;-%20&#1502;&#1510;&#1490;&#1514;%20&#1502;&#1513;&#1511;&#1497;&#1506;&#1497;&#1501;\&#1502;&#1510;&#1490;&#1514;%20&#1502;&#1513;&#1511;&#1497;&#1506;&#1497;&#1501;%20&#1495;&#1510;&#1497;&#1493;&#1503;%20&#1512;&#1488;&#1513;&#1493;&#1503;%202023\30.06.23%20&#1512;&#1493;&#1493;&#1495;%20&#1504;&#1511;&#1497;%20&#1497;&#1513;&#1512;&#1488;&#1500;.xlsx"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file:///G:\.shortcut-targets-by-id\0B2bJeYTi2UIAdDBUdG52bV9LeDA\&#1513;&#1497;&#1493;&#1493;&#1511;%20-%20&#1502;&#1491;&#1497;&#1492;\2022\&#1502;&#1510;&#1490;&#1493;&#1514;\&#1502;&#1510;&#1490;&#1493;&#1514;%20&#1502;&#1513;&#1511;&#1497;&#1506;&#1497;&#1501;\&#1514;&#1497;&#1511;&#1497;&#1497;&#1492;%20&#1502;&#1513;&#1493;&#1514;&#1508;&#1514;%20&#1499;&#1505;&#1508;&#1497;&#1501;-%20&#1502;&#1510;&#1490;&#1514;%20&#1502;&#1513;&#1511;&#1497;&#1506;&#1497;&#1501;\&#1502;&#1510;&#1490;&#1514;%20&#1502;&#1513;&#1511;&#1497;&#1506;&#1497;&#1501;%20&#1495;&#1510;&#1497;&#1493;&#1503;%20&#1512;&#1488;&#1513;&#1493;&#1503;%202023\30.06.23%20&#1512;&#1493;&#1493;&#1495;%20&#1504;&#1511;&#1497;%20&#1497;&#1513;&#1512;&#1488;&#1500;.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2330967224100201"/>
          <c:y val="0.11065279786171477"/>
          <c:w val="0.851791481771496"/>
          <c:h val="0.74523722040455909"/>
        </c:manualLayout>
      </c:layout>
      <c:bar3DChart>
        <c:barDir val="col"/>
        <c:grouping val="clustered"/>
        <c:varyColors val="0"/>
        <c:ser>
          <c:idx val="0"/>
          <c:order val="0"/>
          <c:tx>
            <c:strRef>
              <c:f>'תיק אשראי'!$D$42</c:f>
              <c:strCache>
                <c:ptCount val="1"/>
                <c:pt idx="0">
                  <c:v>אירופה</c:v>
                </c:pt>
              </c:strCache>
            </c:strRef>
          </c:tx>
          <c:spPr>
            <a:solidFill>
              <a:srgbClr val="FFC000"/>
            </a:solidFill>
            <a:ln>
              <a:noFill/>
            </a:ln>
            <a:effectLst/>
            <a:sp3d/>
          </c:spPr>
          <c:invertIfNegative val="0"/>
          <c:dLbls>
            <c:spPr>
              <a:noFill/>
              <a:ln>
                <a:noFill/>
              </a:ln>
              <a:effectLst/>
            </c:spPr>
            <c:txPr>
              <a:bodyPr rot="0" spcFirstLastPara="1" vertOverflow="ellipsis" vert="horz" wrap="square" lIns="38100" tIns="19050" rIns="182880" bIns="19050" anchor="ctr" anchorCtr="0">
                <a:spAutoFit/>
              </a:bodyPr>
              <a:lstStyle/>
              <a:p>
                <a:pPr algn="ctr" rtl="0">
                  <a:defRPr lang="en-US" sz="1400" b="1" i="0" u="none" strike="noStrike" kern="1200" baseline="0">
                    <a:solidFill>
                      <a:srgbClr val="44546A"/>
                    </a:solidFill>
                    <a:latin typeface="Calibri" panose="020F0502020204030204" pitchFamily="34" charset="0"/>
                    <a:ea typeface="+mn-ea"/>
                    <a:cs typeface="Calibri" panose="020F0502020204030204" pitchFamily="34" charset="0"/>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'תיק אשראי'!$B$43:$C$52</c:f>
              <c:strCache>
                <c:ptCount val="10"/>
                <c:pt idx="0">
                  <c:v>Q1.21</c:v>
                </c:pt>
                <c:pt idx="1">
                  <c:v>Q2.21</c:v>
                </c:pt>
                <c:pt idx="2">
                  <c:v>Q3.21</c:v>
                </c:pt>
                <c:pt idx="3">
                  <c:v>Q4.21</c:v>
                </c:pt>
                <c:pt idx="4">
                  <c:v>Q1.22</c:v>
                </c:pt>
                <c:pt idx="5">
                  <c:v>Q2.22</c:v>
                </c:pt>
                <c:pt idx="6">
                  <c:v>Q3.22</c:v>
                </c:pt>
                <c:pt idx="7">
                  <c:v>Q4.22</c:v>
                </c:pt>
                <c:pt idx="8">
                  <c:v>Q1.23</c:v>
                </c:pt>
                <c:pt idx="9">
                  <c:v>Q2.23</c:v>
                </c:pt>
              </c:strCache>
            </c:strRef>
          </c:cat>
          <c:val>
            <c:numRef>
              <c:f>'תיק אשראי'!$D$43:$D$52</c:f>
              <c:numCache>
                <c:formatCode>_(* #,##0_);_(* \(#,##0\);_(* "-"??_);_(@_)</c:formatCode>
                <c:ptCount val="10"/>
                <c:pt idx="0">
                  <c:v>47.9</c:v>
                </c:pt>
                <c:pt idx="1">
                  <c:v>56.8</c:v>
                </c:pt>
                <c:pt idx="2">
                  <c:v>62.7</c:v>
                </c:pt>
                <c:pt idx="3">
                  <c:v>65.5</c:v>
                </c:pt>
                <c:pt idx="4">
                  <c:v>81.400000000000006</c:v>
                </c:pt>
                <c:pt idx="5">
                  <c:v>89</c:v>
                </c:pt>
                <c:pt idx="6">
                  <c:v>82.5</c:v>
                </c:pt>
                <c:pt idx="7">
                  <c:v>81.2</c:v>
                </c:pt>
                <c:pt idx="8">
                  <c:v>82.8</c:v>
                </c:pt>
                <c:pt idx="9">
                  <c:v>83.7</c:v>
                </c:pt>
              </c:numCache>
            </c:numRef>
          </c:val>
          <c:extLst>
            <c:ext xmlns:c16="http://schemas.microsoft.com/office/drawing/2014/chart" uri="{C3380CC4-5D6E-409C-BE32-E72D297353CC}">
              <c16:uniqueId val="{00000000-0C7E-467F-9414-9DEF6907BEC7}"/>
            </c:ext>
          </c:extLst>
        </c:ser>
        <c:ser>
          <c:idx val="1"/>
          <c:order val="1"/>
          <c:tx>
            <c:strRef>
              <c:f>'תיק אשראי'!$E$42</c:f>
              <c:strCache>
                <c:ptCount val="1"/>
                <c:pt idx="0">
                  <c:v>ישראל</c:v>
                </c:pt>
              </c:strCache>
            </c:strRef>
          </c:tx>
          <c:spPr>
            <a:solidFill>
              <a:srgbClr val="001347"/>
            </a:solidFill>
            <a:ln>
              <a:noFill/>
            </a:ln>
            <a:effectLst/>
            <a:sp3d/>
          </c:spPr>
          <c:invertIfNegative val="0"/>
          <c:dLbls>
            <c:spPr>
              <a:noFill/>
              <a:ln>
                <a:noFill/>
              </a:ln>
              <a:effectLst/>
            </c:spPr>
            <c:txPr>
              <a:bodyPr rot="0" spcFirstLastPara="1" vertOverflow="ellipsis" vert="horz" wrap="square" lIns="38100" tIns="19050" rIns="182880" bIns="19050" anchor="ctr" anchorCtr="0">
                <a:spAutoFit/>
              </a:bodyPr>
              <a:lstStyle/>
              <a:p>
                <a:pPr algn="ctr" rtl="0">
                  <a:defRPr lang="en-US" sz="1400" b="1" i="0" u="none" strike="noStrike" kern="1200" baseline="0">
                    <a:solidFill>
                      <a:srgbClr val="44546A"/>
                    </a:solidFill>
                    <a:latin typeface="Calibri" panose="020F0502020204030204" pitchFamily="34" charset="0"/>
                    <a:ea typeface="+mn-ea"/>
                    <a:cs typeface="Calibri" panose="020F0502020204030204" pitchFamily="34" charset="0"/>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'תיק אשראי'!$B$43:$C$52</c:f>
              <c:strCache>
                <c:ptCount val="10"/>
                <c:pt idx="0">
                  <c:v>Q1.21</c:v>
                </c:pt>
                <c:pt idx="1">
                  <c:v>Q2.21</c:v>
                </c:pt>
                <c:pt idx="2">
                  <c:v>Q3.21</c:v>
                </c:pt>
                <c:pt idx="3">
                  <c:v>Q4.21</c:v>
                </c:pt>
                <c:pt idx="4">
                  <c:v>Q1.22</c:v>
                </c:pt>
                <c:pt idx="5">
                  <c:v>Q2.22</c:v>
                </c:pt>
                <c:pt idx="6">
                  <c:v>Q3.22</c:v>
                </c:pt>
                <c:pt idx="7">
                  <c:v>Q4.22</c:v>
                </c:pt>
                <c:pt idx="8">
                  <c:v>Q1.23</c:v>
                </c:pt>
                <c:pt idx="9">
                  <c:v>Q2.23</c:v>
                </c:pt>
              </c:strCache>
            </c:strRef>
          </c:cat>
          <c:val>
            <c:numRef>
              <c:f>'תיק אשראי'!$E$43:$E$52</c:f>
              <c:numCache>
                <c:formatCode>_(* #,##0_);_(* \(#,##0\);_(* "-"??_);_(@_)</c:formatCode>
                <c:ptCount val="10"/>
                <c:pt idx="0">
                  <c:v>338</c:v>
                </c:pt>
                <c:pt idx="1">
                  <c:v>346</c:v>
                </c:pt>
                <c:pt idx="2">
                  <c:v>359</c:v>
                </c:pt>
                <c:pt idx="3">
                  <c:v>390</c:v>
                </c:pt>
                <c:pt idx="4">
                  <c:v>422</c:v>
                </c:pt>
                <c:pt idx="5">
                  <c:v>477</c:v>
                </c:pt>
                <c:pt idx="6">
                  <c:v>541.79999999999995</c:v>
                </c:pt>
                <c:pt idx="7">
                  <c:v>615.6</c:v>
                </c:pt>
                <c:pt idx="8">
                  <c:v>646.20000000000005</c:v>
                </c:pt>
                <c:pt idx="9">
                  <c:v>669.54899999999998</c:v>
                </c:pt>
              </c:numCache>
            </c:numRef>
          </c:val>
          <c:extLst>
            <c:ext xmlns:c16="http://schemas.microsoft.com/office/drawing/2014/chart" uri="{C3380CC4-5D6E-409C-BE32-E72D297353CC}">
              <c16:uniqueId val="{00000001-0C7E-467F-9414-9DEF6907BEC7}"/>
            </c:ext>
          </c:extLst>
        </c:ser>
        <c:ser>
          <c:idx val="2"/>
          <c:order val="2"/>
          <c:tx>
            <c:strRef>
              <c:f>'תיק אשראי'!$F$42</c:f>
              <c:strCache>
                <c:ptCount val="1"/>
                <c:pt idx="0">
                  <c:v>מאוחד</c:v>
                </c:pt>
              </c:strCache>
            </c:strRef>
          </c:tx>
          <c:spPr>
            <a:solidFill>
              <a:srgbClr val="00AEEF"/>
            </a:solidFill>
            <a:ln>
              <a:noFill/>
            </a:ln>
            <a:effectLst/>
            <a:sp3d/>
          </c:spPr>
          <c:invertIfNegative val="0"/>
          <c:dLbls>
            <c:spPr>
              <a:noFill/>
              <a:ln>
                <a:noFill/>
              </a:ln>
              <a:effectLst/>
            </c:spPr>
            <c:txPr>
              <a:bodyPr rot="0" spcFirstLastPara="1" vertOverflow="ellipsis" vert="horz" wrap="square" lIns="38100" tIns="91440" rIns="38100" bIns="19050" anchor="ctr" anchorCtr="0">
                <a:spAutoFit/>
              </a:bodyPr>
              <a:lstStyle/>
              <a:p>
                <a:pPr algn="ctr" rtl="0">
                  <a:defRPr lang="en-US" sz="1400" b="1" i="0" u="none" strike="noStrike" kern="1200" baseline="0">
                    <a:solidFill>
                      <a:srgbClr val="44546A"/>
                    </a:solidFill>
                    <a:latin typeface="Calibri" panose="020F0502020204030204" pitchFamily="34" charset="0"/>
                    <a:ea typeface="+mn-ea"/>
                    <a:cs typeface="Calibri" panose="020F0502020204030204" pitchFamily="34" charset="0"/>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'תיק אשראי'!$B$43:$C$52</c:f>
              <c:strCache>
                <c:ptCount val="10"/>
                <c:pt idx="0">
                  <c:v>Q1.21</c:v>
                </c:pt>
                <c:pt idx="1">
                  <c:v>Q2.21</c:v>
                </c:pt>
                <c:pt idx="2">
                  <c:v>Q3.21</c:v>
                </c:pt>
                <c:pt idx="3">
                  <c:v>Q4.21</c:v>
                </c:pt>
                <c:pt idx="4">
                  <c:v>Q1.22</c:v>
                </c:pt>
                <c:pt idx="5">
                  <c:v>Q2.22</c:v>
                </c:pt>
                <c:pt idx="6">
                  <c:v>Q3.22</c:v>
                </c:pt>
                <c:pt idx="7">
                  <c:v>Q4.22</c:v>
                </c:pt>
                <c:pt idx="8">
                  <c:v>Q1.23</c:v>
                </c:pt>
                <c:pt idx="9">
                  <c:v>Q2.23</c:v>
                </c:pt>
              </c:strCache>
            </c:strRef>
          </c:cat>
          <c:val>
            <c:numRef>
              <c:f>'תיק אשראי'!$F$43:$F$52</c:f>
              <c:numCache>
                <c:formatCode>_(* #,##0_);_(* \(#,##0\);_(* "-"??_);_(@_)</c:formatCode>
                <c:ptCount val="10"/>
                <c:pt idx="0">
                  <c:v>385.9</c:v>
                </c:pt>
                <c:pt idx="1">
                  <c:v>402.8</c:v>
                </c:pt>
                <c:pt idx="2">
                  <c:v>421.7</c:v>
                </c:pt>
                <c:pt idx="3">
                  <c:v>455.5</c:v>
                </c:pt>
                <c:pt idx="4">
                  <c:v>503.4</c:v>
                </c:pt>
                <c:pt idx="5">
                  <c:v>566</c:v>
                </c:pt>
                <c:pt idx="6">
                  <c:v>624.29999999999995</c:v>
                </c:pt>
                <c:pt idx="7">
                  <c:v>696.80000000000007</c:v>
                </c:pt>
                <c:pt idx="8">
                  <c:v>729</c:v>
                </c:pt>
                <c:pt idx="9" formatCode="_ * #,##0_ ;_ * \-#,##0_ ;_ * &quot;-&quot;??_ ;_ @_ ">
                  <c:v>753.24900000000002</c:v>
                </c:pt>
              </c:numCache>
            </c:numRef>
          </c:val>
          <c:extLst>
            <c:ext xmlns:c16="http://schemas.microsoft.com/office/drawing/2014/chart" uri="{C3380CC4-5D6E-409C-BE32-E72D297353CC}">
              <c16:uniqueId val="{00000002-0C7E-467F-9414-9DEF6907BEC7}"/>
            </c:ext>
          </c:extLst>
        </c:ser>
        <c:dLbls>
          <c:showLegendKey val="0"/>
          <c:showVal val="1"/>
          <c:showCatName val="0"/>
          <c:showSerName val="0"/>
          <c:showPercent val="0"/>
          <c:showBubbleSize val="0"/>
        </c:dLbls>
        <c:gapWidth val="150"/>
        <c:shape val="box"/>
        <c:axId val="1019004800"/>
        <c:axId val="1019005632"/>
        <c:axId val="0"/>
      </c:bar3DChart>
      <c:catAx>
        <c:axId val="10190048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IL"/>
          </a:p>
        </c:txPr>
        <c:crossAx val="1019005632"/>
        <c:crosses val="autoZero"/>
        <c:auto val="1"/>
        <c:lblAlgn val="ctr"/>
        <c:lblOffset val="100"/>
        <c:noMultiLvlLbl val="0"/>
      </c:catAx>
      <c:valAx>
        <c:axId val="1019005632"/>
        <c:scaling>
          <c:orientation val="minMax"/>
        </c:scaling>
        <c:delete val="1"/>
        <c:axPos val="l"/>
        <c:numFmt formatCode="_(* #,##0_);_(* \(#,##0\);_(* &quot;-&quot;??_);_(@_)" sourceLinked="1"/>
        <c:majorTickMark val="none"/>
        <c:minorTickMark val="none"/>
        <c:tickLblPos val="nextTo"/>
        <c:crossAx val="1019004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9839723093635251E-2"/>
          <c:y val="0"/>
          <c:w val="0.94529384099500202"/>
          <c:h val="0.91947613324111532"/>
        </c:manualLayout>
      </c:layout>
      <c:bar3DChart>
        <c:barDir val="col"/>
        <c:grouping val="clustered"/>
        <c:varyColors val="0"/>
        <c:ser>
          <c:idx val="0"/>
          <c:order val="0"/>
          <c:spPr>
            <a:solidFill>
              <a:srgbClr val="00AEEF"/>
            </a:solidFill>
            <a:ln>
              <a:noFill/>
            </a:ln>
            <a:effectLst/>
            <a:sp3d/>
          </c:spPr>
          <c:invertIfNegative val="0"/>
          <c:dLbls>
            <c:dLbl>
              <c:idx val="0"/>
              <c:spPr>
                <a:noFill/>
                <a:ln>
                  <a:noFill/>
                </a:ln>
                <a:effectLst/>
              </c:spPr>
              <c:txPr>
                <a:bodyPr rot="0" spcFirstLastPara="1" vertOverflow="ellipsis" vert="horz" wrap="square" lIns="0" tIns="0" rIns="365760" bIns="19050" anchor="ctr" anchorCtr="0">
                  <a:spAutoFit/>
                </a:bodyPr>
                <a:lstStyle/>
                <a:p>
                  <a:pPr algn="ctr" rtl="0">
                    <a:defRPr lang="en-US" sz="1400" b="1" i="0" u="none" strike="noStrike" kern="1200" baseline="0">
                      <a:solidFill>
                        <a:srgbClr val="44546A"/>
                      </a:solidFill>
                      <a:latin typeface="Calibri" panose="020F0502020204030204" pitchFamily="34" charset="0"/>
                      <a:ea typeface="+mn-ea"/>
                      <a:cs typeface="Calibri" panose="020F0502020204030204" pitchFamily="34" charset="0"/>
                    </a:defRPr>
                  </a:pPr>
                  <a:endParaRPr lang="en-IL"/>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AF2-4320-B967-3EBC8394AAC0}"/>
                </c:ext>
              </c:extLst>
            </c:dLbl>
            <c:dLbl>
              <c:idx val="1"/>
              <c:spPr>
                <a:noFill/>
                <a:ln>
                  <a:noFill/>
                </a:ln>
                <a:effectLst/>
              </c:spPr>
              <c:txPr>
                <a:bodyPr rot="0" spcFirstLastPara="1" vertOverflow="ellipsis" vert="horz" wrap="square" lIns="38100" tIns="0" rIns="91440" bIns="19050" anchor="ctr" anchorCtr="0">
                  <a:spAutoFit/>
                </a:bodyPr>
                <a:lstStyle/>
                <a:p>
                  <a:pPr algn="ctr" rtl="0">
                    <a:defRPr lang="en-US" sz="1400" b="1" i="0" u="none" strike="noStrike" kern="1200" baseline="0">
                      <a:solidFill>
                        <a:srgbClr val="44546A"/>
                      </a:solidFill>
                      <a:latin typeface="Calibri" panose="020F0502020204030204" pitchFamily="34" charset="0"/>
                      <a:ea typeface="+mn-ea"/>
                      <a:cs typeface="Calibri" panose="020F0502020204030204" pitchFamily="34" charset="0"/>
                    </a:defRPr>
                  </a:pPr>
                  <a:endParaRPr lang="en-IL"/>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AF2-4320-B967-3EBC8394AAC0}"/>
                </c:ext>
              </c:extLst>
            </c:dLbl>
            <c:dLbl>
              <c:idx val="5"/>
              <c:layout>
                <c:manualLayout>
                  <c:x val="4.7945760131892371E-3"/>
                  <c:y val="1.6987035013355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AF2-4320-B967-3EBC8394AAC0}"/>
                </c:ext>
              </c:extLst>
            </c:dLbl>
            <c:dLbl>
              <c:idx val="6"/>
              <c:layout>
                <c:manualLayout>
                  <c:x val="7.1918640197838552E-3"/>
                  <c:y val="1.13246900089037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AF2-4320-B967-3EBC8394AAC0}"/>
                </c:ext>
              </c:extLst>
            </c:dLbl>
            <c:dLbl>
              <c:idx val="7"/>
              <c:layout>
                <c:manualLayout>
                  <c:x val="0"/>
                  <c:y val="2.42889098893396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AF2-4320-B967-3EBC8394AAC0}"/>
                </c:ext>
              </c:extLst>
            </c:dLbl>
            <c:dLbl>
              <c:idx val="8"/>
              <c:layout>
                <c:manualLayout>
                  <c:x val="0"/>
                  <c:y val="1.51805686808372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AF2-4320-B967-3EBC8394AAC0}"/>
                </c:ext>
              </c:extLst>
            </c:dLbl>
            <c:dLbl>
              <c:idx val="9"/>
              <c:layout>
                <c:manualLayout>
                  <c:x val="7.1918640197838552E-3"/>
                  <c:y val="-9.2632843295270776E-3"/>
                </c:manualLayout>
              </c:layout>
              <c:tx>
                <c:rich>
                  <a:bodyPr rot="0" spcFirstLastPara="1" vertOverflow="ellipsis" vert="horz" wrap="square" lIns="38100" tIns="0" rIns="91440" bIns="19050" anchor="ctr" anchorCtr="0">
                    <a:spAutoFit/>
                  </a:bodyPr>
                  <a:lstStyle/>
                  <a:p>
                    <a:pPr algn="ctr" rtl="0">
                      <a:defRPr lang="en-US" sz="1400" b="1" i="0" u="none" strike="noStrike" kern="1200" baseline="0">
                        <a:solidFill>
                          <a:srgbClr val="44546A"/>
                        </a:solidFill>
                        <a:latin typeface="Calibri" panose="020F0502020204030204" pitchFamily="34" charset="0"/>
                        <a:ea typeface="+mn-ea"/>
                        <a:cs typeface="Calibri" panose="020F0502020204030204" pitchFamily="34" charset="0"/>
                      </a:defRPr>
                    </a:pPr>
                    <a:r>
                      <a:rPr lang="en-US" sz="1400" b="1" i="0" u="none" strike="noStrike" kern="1200" baseline="0">
                        <a:solidFill>
                          <a:srgbClr val="44546A"/>
                        </a:solidFill>
                        <a:latin typeface="Calibri" panose="020F0502020204030204" pitchFamily="34" charset="0"/>
                        <a:ea typeface="+mn-ea"/>
                        <a:cs typeface="Calibri" panose="020F0502020204030204" pitchFamily="34" charset="0"/>
                      </a:rPr>
                      <a:t>669,550</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6-7AF2-4320-B967-3EBC8394AAC0}"/>
                </c:ext>
              </c:extLst>
            </c:dLbl>
            <c:spPr>
              <a:noFill/>
              <a:ln>
                <a:noFill/>
              </a:ln>
              <a:effectLst/>
            </c:spPr>
            <c:txPr>
              <a:bodyPr rot="0" spcFirstLastPara="1" vertOverflow="ellipsis" vert="horz" wrap="square" lIns="38100" tIns="91440" rIns="182880" bIns="19050" anchor="ctr" anchorCtr="0">
                <a:spAutoFit/>
              </a:bodyPr>
              <a:lstStyle/>
              <a:p>
                <a:pPr algn="ctr" rtl="0">
                  <a:defRPr lang="en-US" sz="1400" b="1" i="0" u="none" strike="noStrike" kern="1200" baseline="0">
                    <a:solidFill>
                      <a:srgbClr val="44546A"/>
                    </a:solidFill>
                    <a:latin typeface="Calibri" panose="020F0502020204030204" pitchFamily="34" charset="0"/>
                    <a:ea typeface="+mn-ea"/>
                    <a:cs typeface="Calibri" panose="020F0502020204030204" pitchFamily="34" charset="0"/>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'תיק אשראי'!$B$5:$B$14</c:f>
              <c:strCache>
                <c:ptCount val="10"/>
                <c:pt idx="0">
                  <c:v>Q1.21</c:v>
                </c:pt>
                <c:pt idx="1">
                  <c:v>Q2.21</c:v>
                </c:pt>
                <c:pt idx="2">
                  <c:v>Q3.21</c:v>
                </c:pt>
                <c:pt idx="3">
                  <c:v>Q4.21</c:v>
                </c:pt>
                <c:pt idx="4">
                  <c:v>Q1.22</c:v>
                </c:pt>
                <c:pt idx="5">
                  <c:v>Q2.22</c:v>
                </c:pt>
                <c:pt idx="6">
                  <c:v>Q3.22</c:v>
                </c:pt>
                <c:pt idx="7">
                  <c:v>Q4.22</c:v>
                </c:pt>
                <c:pt idx="8">
                  <c:v>Q1.23</c:v>
                </c:pt>
                <c:pt idx="9">
                  <c:v>Q2.23</c:v>
                </c:pt>
              </c:strCache>
            </c:strRef>
          </c:cat>
          <c:val>
            <c:numRef>
              <c:f>'תיק אשראי'!$D$5:$D$14</c:f>
              <c:numCache>
                <c:formatCode>_(* #,##0_);_(* \(#,##0\);_(* "-"??_);_(@_)</c:formatCode>
                <c:ptCount val="10"/>
                <c:pt idx="0">
                  <c:v>338000</c:v>
                </c:pt>
                <c:pt idx="1">
                  <c:v>346000</c:v>
                </c:pt>
                <c:pt idx="2">
                  <c:v>359000</c:v>
                </c:pt>
                <c:pt idx="3">
                  <c:v>390000</c:v>
                </c:pt>
                <c:pt idx="4">
                  <c:v>422000</c:v>
                </c:pt>
                <c:pt idx="5">
                  <c:v>477000</c:v>
                </c:pt>
                <c:pt idx="6">
                  <c:v>541800</c:v>
                </c:pt>
                <c:pt idx="7">
                  <c:v>615600</c:v>
                </c:pt>
                <c:pt idx="8" formatCode="_ * #,##0_ ;_ * \-#,##0_ ;_ * &quot;-&quot;??_ ;_ @_ ">
                  <c:v>646200</c:v>
                </c:pt>
                <c:pt idx="9" formatCode="_ * #,##0_ ;_ * \-#,##0_ ;_ * &quot;-&quot;??_ ;_ @_ ">
                  <c:v>669549</c:v>
                </c:pt>
              </c:numCache>
            </c:numRef>
          </c:val>
          <c:extLst>
            <c:ext xmlns:c16="http://schemas.microsoft.com/office/drawing/2014/chart" uri="{C3380CC4-5D6E-409C-BE32-E72D297353CC}">
              <c16:uniqueId val="{00000007-7AF2-4320-B967-3EBC8394AAC0}"/>
            </c:ext>
          </c:extLst>
        </c:ser>
        <c:dLbls>
          <c:showLegendKey val="0"/>
          <c:showVal val="0"/>
          <c:showCatName val="0"/>
          <c:showSerName val="0"/>
          <c:showPercent val="0"/>
          <c:showBubbleSize val="0"/>
        </c:dLbls>
        <c:gapWidth val="150"/>
        <c:shape val="box"/>
        <c:axId val="1078304496"/>
        <c:axId val="625192608"/>
        <c:axId val="0"/>
      </c:bar3DChart>
      <c:catAx>
        <c:axId val="10783044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IL"/>
          </a:p>
        </c:txPr>
        <c:crossAx val="625192608"/>
        <c:crosses val="autoZero"/>
        <c:auto val="1"/>
        <c:lblAlgn val="ctr"/>
        <c:lblOffset val="100"/>
        <c:noMultiLvlLbl val="0"/>
      </c:catAx>
      <c:valAx>
        <c:axId val="625192608"/>
        <c:scaling>
          <c:orientation val="minMax"/>
        </c:scaling>
        <c:delete val="1"/>
        <c:axPos val="l"/>
        <c:numFmt formatCode="_(* #,##0_);_(* \(#,##0\);_(* &quot;-&quot;??_);_(@_)" sourceLinked="1"/>
        <c:majorTickMark val="none"/>
        <c:minorTickMark val="none"/>
        <c:tickLblPos val="nextTo"/>
        <c:crossAx val="10783044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2985965511707487"/>
          <c:y val="0.16542888165038006"/>
          <c:w val="0.84647170582967068"/>
          <c:h val="0.73816170372840206"/>
        </c:manualLayout>
      </c:layout>
      <c:bar3DChart>
        <c:barDir val="col"/>
        <c:grouping val="clustered"/>
        <c:varyColors val="0"/>
        <c:ser>
          <c:idx val="0"/>
          <c:order val="0"/>
          <c:spPr>
            <a:solidFill>
              <a:srgbClr val="00AEEF"/>
            </a:solidFill>
            <a:ln>
              <a:noFill/>
            </a:ln>
            <a:effectLst/>
            <a:sp3d/>
          </c:spPr>
          <c:invertIfNegative val="0"/>
          <c:dLbls>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44546A"/>
                    </a:solidFill>
                    <a:latin typeface="Calibri" panose="020F0502020204030204" pitchFamily="34" charset="0"/>
                    <a:ea typeface="+mn-ea"/>
                    <a:cs typeface="Calibri" panose="020F0502020204030204" pitchFamily="34" charset="0"/>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הכנסות!$B$4:$B$13</c:f>
              <c:strCache>
                <c:ptCount val="10"/>
                <c:pt idx="0">
                  <c:v>Q1.21</c:v>
                </c:pt>
                <c:pt idx="1">
                  <c:v>Q2.21</c:v>
                </c:pt>
                <c:pt idx="2">
                  <c:v>Q3.21</c:v>
                </c:pt>
                <c:pt idx="3">
                  <c:v>Q4.21</c:v>
                </c:pt>
                <c:pt idx="4">
                  <c:v>Q1.22</c:v>
                </c:pt>
                <c:pt idx="5">
                  <c:v>Q2.22</c:v>
                </c:pt>
                <c:pt idx="6">
                  <c:v>Q3.22</c:v>
                </c:pt>
                <c:pt idx="7">
                  <c:v>Q4.22</c:v>
                </c:pt>
                <c:pt idx="8">
                  <c:v>Q1.23</c:v>
                </c:pt>
                <c:pt idx="9">
                  <c:v>Q2.23</c:v>
                </c:pt>
              </c:strCache>
            </c:strRef>
          </c:cat>
          <c:val>
            <c:numRef>
              <c:f>הכנסות!$C$4:$C$13</c:f>
              <c:numCache>
                <c:formatCode>_(* #,##0_);_(* \(#,##0\);_(* "-"??_);_(@_)</c:formatCode>
                <c:ptCount val="10"/>
                <c:pt idx="0">
                  <c:v>7800</c:v>
                </c:pt>
                <c:pt idx="1">
                  <c:v>7800</c:v>
                </c:pt>
                <c:pt idx="2">
                  <c:v>7600</c:v>
                </c:pt>
                <c:pt idx="3">
                  <c:v>8200</c:v>
                </c:pt>
                <c:pt idx="4">
                  <c:v>9300</c:v>
                </c:pt>
                <c:pt idx="5">
                  <c:v>11700</c:v>
                </c:pt>
                <c:pt idx="6">
                  <c:v>13900</c:v>
                </c:pt>
                <c:pt idx="7">
                  <c:v>17600</c:v>
                </c:pt>
                <c:pt idx="8">
                  <c:v>18900</c:v>
                </c:pt>
                <c:pt idx="9">
                  <c:v>21200</c:v>
                </c:pt>
              </c:numCache>
            </c:numRef>
          </c:val>
          <c:extLst>
            <c:ext xmlns:c16="http://schemas.microsoft.com/office/drawing/2014/chart" uri="{C3380CC4-5D6E-409C-BE32-E72D297353CC}">
              <c16:uniqueId val="{00000000-D25C-498E-BD53-1195D5B3FAB6}"/>
            </c:ext>
          </c:extLst>
        </c:ser>
        <c:dLbls>
          <c:showLegendKey val="0"/>
          <c:showVal val="1"/>
          <c:showCatName val="0"/>
          <c:showSerName val="0"/>
          <c:showPercent val="0"/>
          <c:showBubbleSize val="0"/>
        </c:dLbls>
        <c:gapWidth val="150"/>
        <c:shape val="box"/>
        <c:axId val="1066948320"/>
        <c:axId val="1066947488"/>
        <c:axId val="0"/>
      </c:bar3DChart>
      <c:catAx>
        <c:axId val="10669483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IL"/>
          </a:p>
        </c:txPr>
        <c:crossAx val="1066947488"/>
        <c:crosses val="autoZero"/>
        <c:auto val="1"/>
        <c:lblAlgn val="ctr"/>
        <c:lblOffset val="100"/>
        <c:noMultiLvlLbl val="0"/>
      </c:catAx>
      <c:valAx>
        <c:axId val="1066947488"/>
        <c:scaling>
          <c:orientation val="minMax"/>
        </c:scaling>
        <c:delete val="1"/>
        <c:axPos val="l"/>
        <c:numFmt formatCode="_(* #,##0_);_(* \(#,##0\);_(* &quot;-&quot;??_);_(@_)" sourceLinked="1"/>
        <c:majorTickMark val="none"/>
        <c:minorTickMark val="none"/>
        <c:tickLblPos val="nextTo"/>
        <c:crossAx val="10669483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גיליון1!$C$9</c:f>
              <c:strCache>
                <c:ptCount val="1"/>
                <c:pt idx="0">
                  <c:v>בלנדר ישראל</c:v>
                </c:pt>
              </c:strCache>
            </c:strRef>
          </c:tx>
          <c:spPr>
            <a:solidFill>
              <a:srgbClr val="00AEEF"/>
            </a:solidFill>
            <a:ln>
              <a:noFill/>
            </a:ln>
            <a:effectLst/>
            <a:sp3d/>
          </c:spPr>
          <c:invertIfNegative val="0"/>
          <c:dLbls>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44546A"/>
                    </a:solidFill>
                    <a:latin typeface="Calibri" panose="020F0502020204030204" pitchFamily="34" charset="0"/>
                    <a:ea typeface="+mn-ea"/>
                    <a:cs typeface="Calibri" panose="020F0502020204030204" pitchFamily="34" charset="0"/>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גיליון1!$D$8:$I$8</c:f>
              <c:strCache>
                <c:ptCount val="6"/>
                <c:pt idx="0">
                  <c:v>Q2 2023</c:v>
                </c:pt>
                <c:pt idx="1">
                  <c:v>Q1 2023</c:v>
                </c:pt>
                <c:pt idx="2">
                  <c:v>Q4 2022</c:v>
                </c:pt>
                <c:pt idx="3">
                  <c:v>Q3 2022</c:v>
                </c:pt>
                <c:pt idx="4">
                  <c:v>Q2 2022</c:v>
                </c:pt>
                <c:pt idx="5">
                  <c:v>Q1 2022</c:v>
                </c:pt>
              </c:strCache>
            </c:strRef>
          </c:cat>
          <c:val>
            <c:numRef>
              <c:f>גיליון1!$D$9:$I$9</c:f>
              <c:numCache>
                <c:formatCode>#,##0</c:formatCode>
                <c:ptCount val="6"/>
                <c:pt idx="0">
                  <c:v>65400</c:v>
                </c:pt>
                <c:pt idx="1">
                  <c:v>61300</c:v>
                </c:pt>
                <c:pt idx="2">
                  <c:v>57000</c:v>
                </c:pt>
                <c:pt idx="3">
                  <c:v>53400</c:v>
                </c:pt>
                <c:pt idx="4">
                  <c:v>48900</c:v>
                </c:pt>
                <c:pt idx="5">
                  <c:v>43700</c:v>
                </c:pt>
              </c:numCache>
            </c:numRef>
          </c:val>
          <c:extLst>
            <c:ext xmlns:c16="http://schemas.microsoft.com/office/drawing/2014/chart" uri="{C3380CC4-5D6E-409C-BE32-E72D297353CC}">
              <c16:uniqueId val="{00000000-CF8C-4902-84CE-D1EBF76F5BC5}"/>
            </c:ext>
          </c:extLst>
        </c:ser>
        <c:dLbls>
          <c:showLegendKey val="0"/>
          <c:showVal val="1"/>
          <c:showCatName val="0"/>
          <c:showSerName val="0"/>
          <c:showPercent val="0"/>
          <c:showBubbleSize val="0"/>
        </c:dLbls>
        <c:gapWidth val="150"/>
        <c:shape val="box"/>
        <c:axId val="727924192"/>
        <c:axId val="1216392224"/>
        <c:axId val="0"/>
        <c:extLst>
          <c:ext xmlns:c15="http://schemas.microsoft.com/office/drawing/2012/chart" uri="{02D57815-91ED-43cb-92C2-25804820EDAC}">
            <c15:filteredBarSeries>
              <c15:ser>
                <c:idx val="1"/>
                <c:order val="1"/>
                <c:tx>
                  <c:strRef>
                    <c:extLst>
                      <c:ext uri="{02D57815-91ED-43cb-92C2-25804820EDAC}">
                        <c15:formulaRef>
                          <c15:sqref>גיליון1!$C$10</c15:sqref>
                        </c15:formulaRef>
                      </c:ext>
                    </c:extLst>
                    <c:strCache>
                      <c:ptCount val="1"/>
                      <c:pt idx="0">
                        <c:v>בלנדר אירופה</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IL"/>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גיליון1!$D$8:$I$8</c15:sqref>
                        </c15:formulaRef>
                      </c:ext>
                    </c:extLst>
                    <c:strCache>
                      <c:ptCount val="6"/>
                      <c:pt idx="0">
                        <c:v>Q2 2023</c:v>
                      </c:pt>
                      <c:pt idx="1">
                        <c:v>Q1 2023</c:v>
                      </c:pt>
                      <c:pt idx="2">
                        <c:v>Q4 2022</c:v>
                      </c:pt>
                      <c:pt idx="3">
                        <c:v>Q3 2022</c:v>
                      </c:pt>
                      <c:pt idx="4">
                        <c:v>Q2 2022</c:v>
                      </c:pt>
                      <c:pt idx="5">
                        <c:v>Q1 2022</c:v>
                      </c:pt>
                    </c:strCache>
                  </c:strRef>
                </c:cat>
                <c:val>
                  <c:numRef>
                    <c:extLst>
                      <c:ext uri="{02D57815-91ED-43cb-92C2-25804820EDAC}">
                        <c15:formulaRef>
                          <c15:sqref>גיליון1!$D$10:$I$10</c15:sqref>
                        </c15:formulaRef>
                      </c:ext>
                    </c:extLst>
                    <c:numCache>
                      <c:formatCode>#,##0</c:formatCode>
                      <c:ptCount val="6"/>
                      <c:pt idx="0">
                        <c:v>11200</c:v>
                      </c:pt>
                      <c:pt idx="1">
                        <c:v>10700</c:v>
                      </c:pt>
                      <c:pt idx="2">
                        <c:v>10400</c:v>
                      </c:pt>
                      <c:pt idx="3">
                        <c:v>9300</c:v>
                      </c:pt>
                      <c:pt idx="4">
                        <c:v>8900</c:v>
                      </c:pt>
                      <c:pt idx="5">
                        <c:v>8100</c:v>
                      </c:pt>
                    </c:numCache>
                  </c:numRef>
                </c:val>
                <c:extLst>
                  <c:ext xmlns:c16="http://schemas.microsoft.com/office/drawing/2014/chart" uri="{C3380CC4-5D6E-409C-BE32-E72D297353CC}">
                    <c16:uniqueId val="{00000001-CF8C-4902-84CE-D1EBF76F5BC5}"/>
                  </c:ext>
                </c:extLst>
              </c15:ser>
            </c15:filteredBarSeries>
          </c:ext>
        </c:extLst>
      </c:bar3DChart>
      <c:catAx>
        <c:axId val="727924192"/>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IL"/>
          </a:p>
        </c:txPr>
        <c:crossAx val="1216392224"/>
        <c:crosses val="autoZero"/>
        <c:auto val="1"/>
        <c:lblAlgn val="ctr"/>
        <c:lblOffset val="100"/>
        <c:noMultiLvlLbl val="0"/>
      </c:catAx>
      <c:valAx>
        <c:axId val="1216392224"/>
        <c:scaling>
          <c:orientation val="minMax"/>
        </c:scaling>
        <c:delete val="1"/>
        <c:axPos val="r"/>
        <c:numFmt formatCode="#,##0" sourceLinked="1"/>
        <c:majorTickMark val="none"/>
        <c:minorTickMark val="none"/>
        <c:tickLblPos val="nextTo"/>
        <c:crossAx val="727924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8690737014953895"/>
          <c:y val="0.25163484789476304"/>
          <c:w val="0.81080891690095802"/>
          <c:h val="0.67190044325906828"/>
        </c:manualLayout>
      </c:layout>
      <c:bar3DChart>
        <c:barDir val="col"/>
        <c:grouping val="clustered"/>
        <c:varyColors val="0"/>
        <c:ser>
          <c:idx val="0"/>
          <c:order val="0"/>
          <c:spPr>
            <a:solidFill>
              <a:srgbClr val="00AEEF"/>
            </a:solidFill>
            <a:ln>
              <a:noFill/>
            </a:ln>
            <a:effectLst/>
            <a:sp3d/>
          </c:spPr>
          <c:invertIfNegative val="0"/>
          <c:dLbls>
            <c:spPr>
              <a:noFill/>
              <a:ln>
                <a:noFill/>
              </a:ln>
              <a:effectLst/>
            </c:spPr>
            <c:txPr>
              <a:bodyPr rot="0" spcFirstLastPara="1" vertOverflow="ellipsis" vert="horz" wrap="square" lIns="38100" tIns="91440" rIns="38100" bIns="19050" anchor="ctr" anchorCtr="0">
                <a:spAutoFit/>
              </a:bodyPr>
              <a:lstStyle/>
              <a:p>
                <a:pPr algn="ctr" rtl="0">
                  <a:defRPr lang="en-US" sz="1400" b="1" i="0" u="none" strike="noStrike" kern="1200" baseline="0">
                    <a:solidFill>
                      <a:srgbClr val="44546A"/>
                    </a:solidFill>
                    <a:latin typeface="Calibri" panose="020F0502020204030204" pitchFamily="34" charset="0"/>
                    <a:ea typeface="+mn-ea"/>
                    <a:cs typeface="Calibri" panose="020F0502020204030204" pitchFamily="34" charset="0"/>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'הלוואות שהועמדו'!$F$36:$F$38</c:f>
              <c:strCache>
                <c:ptCount val="3"/>
                <c:pt idx="0">
                  <c:v>H1 2021</c:v>
                </c:pt>
                <c:pt idx="1">
                  <c:v>H1 2022</c:v>
                </c:pt>
                <c:pt idx="2">
                  <c:v>H1 2023</c:v>
                </c:pt>
              </c:strCache>
            </c:strRef>
          </c:cat>
          <c:val>
            <c:numRef>
              <c:f>'הלוואות שהועמדו'!$H$36:$H$38</c:f>
              <c:numCache>
                <c:formatCode>_(* #,##0_);_(* \(#,##0\);_(* "-"??_);_(@_)</c:formatCode>
                <c:ptCount val="3"/>
                <c:pt idx="0">
                  <c:v>105200</c:v>
                </c:pt>
                <c:pt idx="1">
                  <c:v>169500</c:v>
                </c:pt>
                <c:pt idx="2">
                  <c:v>171100</c:v>
                </c:pt>
              </c:numCache>
            </c:numRef>
          </c:val>
          <c:extLst>
            <c:ext xmlns:c16="http://schemas.microsoft.com/office/drawing/2014/chart" uri="{C3380CC4-5D6E-409C-BE32-E72D297353CC}">
              <c16:uniqueId val="{00000000-1E86-42F1-BE38-DC258D58995F}"/>
            </c:ext>
          </c:extLst>
        </c:ser>
        <c:dLbls>
          <c:showLegendKey val="0"/>
          <c:showVal val="0"/>
          <c:showCatName val="0"/>
          <c:showSerName val="0"/>
          <c:showPercent val="0"/>
          <c:showBubbleSize val="0"/>
        </c:dLbls>
        <c:gapWidth val="150"/>
        <c:shape val="box"/>
        <c:axId val="1066947072"/>
        <c:axId val="1066965792"/>
        <c:axId val="0"/>
      </c:bar3DChart>
      <c:catAx>
        <c:axId val="10669470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IL"/>
          </a:p>
        </c:txPr>
        <c:crossAx val="1066965792"/>
        <c:crosses val="autoZero"/>
        <c:auto val="1"/>
        <c:lblAlgn val="ctr"/>
        <c:lblOffset val="100"/>
        <c:noMultiLvlLbl val="0"/>
      </c:catAx>
      <c:valAx>
        <c:axId val="1066965792"/>
        <c:scaling>
          <c:orientation val="minMax"/>
        </c:scaling>
        <c:delete val="1"/>
        <c:axPos val="l"/>
        <c:numFmt formatCode="_(* #,##0_);_(* \(#,##0\);_(* &quot;-&quot;??_);_(@_)" sourceLinked="1"/>
        <c:majorTickMark val="none"/>
        <c:minorTickMark val="none"/>
        <c:tickLblPos val="nextTo"/>
        <c:crossAx val="10669470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6088630753995045E-2"/>
          <c:y val="3.3672387196297726E-2"/>
          <c:w val="0.94782273849200993"/>
          <c:h val="0.86008580794446587"/>
        </c:manualLayout>
      </c:layout>
      <c:bar3DChart>
        <c:barDir val="col"/>
        <c:grouping val="clustered"/>
        <c:varyColors val="0"/>
        <c:dLbls>
          <c:showLegendKey val="0"/>
          <c:showVal val="1"/>
          <c:showCatName val="0"/>
          <c:showSerName val="0"/>
          <c:showPercent val="0"/>
          <c:showBubbleSize val="0"/>
        </c:dLbls>
        <c:gapWidth val="150"/>
        <c:shape val="box"/>
        <c:axId val="1170884096"/>
        <c:axId val="1170879936"/>
        <c:axId val="0"/>
      </c:bar3DChart>
      <c:catAx>
        <c:axId val="11708840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ctr" rtl="0">
              <a:defRPr lang="en-US"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IL"/>
          </a:p>
        </c:txPr>
        <c:crossAx val="1170879936"/>
        <c:crosses val="autoZero"/>
        <c:auto val="1"/>
        <c:lblAlgn val="ctr"/>
        <c:lblOffset val="100"/>
        <c:noMultiLvlLbl val="0"/>
      </c:catAx>
      <c:valAx>
        <c:axId val="1170879936"/>
        <c:scaling>
          <c:orientation val="minMax"/>
        </c:scaling>
        <c:delete val="1"/>
        <c:axPos val="l"/>
        <c:numFmt formatCode="_(* #,##0_);_(* \(#,##0\);_(* &quot;-&quot;??_);_(@_)" sourceLinked="1"/>
        <c:majorTickMark val="none"/>
        <c:minorTickMark val="none"/>
        <c:tickLblPos val="nextTo"/>
        <c:crossAx val="1170884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הכנסות!$C$21</c:f>
              <c:strCache>
                <c:ptCount val="1"/>
                <c:pt idx="0">
                  <c:v>הכנסות אירופה</c:v>
                </c:pt>
              </c:strCache>
            </c:strRef>
          </c:tx>
          <c:spPr>
            <a:solidFill>
              <a:srgbClr val="00AEEF"/>
            </a:solidFill>
            <a:ln>
              <a:noFill/>
            </a:ln>
            <a:effectLst/>
            <a:sp3d/>
          </c:spPr>
          <c:invertIfNegative val="0"/>
          <c:dLbls>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44546A"/>
                    </a:solidFill>
                    <a:latin typeface="Calibri" panose="020F0502020204030204" pitchFamily="34" charset="0"/>
                    <a:ea typeface="+mn-ea"/>
                    <a:cs typeface="Calibri" panose="020F0502020204030204" pitchFamily="34" charset="0"/>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הכנסות!$B$22:$B$31</c:f>
              <c:strCache>
                <c:ptCount val="10"/>
                <c:pt idx="0">
                  <c:v>Q1.21</c:v>
                </c:pt>
                <c:pt idx="1">
                  <c:v>Q2.21</c:v>
                </c:pt>
                <c:pt idx="2">
                  <c:v>Q3.21</c:v>
                </c:pt>
                <c:pt idx="3">
                  <c:v>Q4.21</c:v>
                </c:pt>
                <c:pt idx="4">
                  <c:v>Q1.22</c:v>
                </c:pt>
                <c:pt idx="5">
                  <c:v>Q2.22</c:v>
                </c:pt>
                <c:pt idx="6">
                  <c:v>Q3.22</c:v>
                </c:pt>
                <c:pt idx="7">
                  <c:v>Q4.22</c:v>
                </c:pt>
                <c:pt idx="8">
                  <c:v>Q1.23</c:v>
                </c:pt>
                <c:pt idx="9">
                  <c:v>Q2.23</c:v>
                </c:pt>
              </c:strCache>
            </c:strRef>
          </c:cat>
          <c:val>
            <c:numRef>
              <c:f>הכנסות!$C$22:$C$31</c:f>
              <c:numCache>
                <c:formatCode>_(* #,##0_);_(* \(#,##0\);_(* "-"??_);_(@_)</c:formatCode>
                <c:ptCount val="10"/>
                <c:pt idx="0">
                  <c:v>1700</c:v>
                </c:pt>
                <c:pt idx="1">
                  <c:v>2300</c:v>
                </c:pt>
                <c:pt idx="2">
                  <c:v>2000</c:v>
                </c:pt>
                <c:pt idx="3">
                  <c:v>2200</c:v>
                </c:pt>
                <c:pt idx="4">
                  <c:v>2200</c:v>
                </c:pt>
                <c:pt idx="5">
                  <c:v>2300</c:v>
                </c:pt>
                <c:pt idx="6">
                  <c:v>2100</c:v>
                </c:pt>
                <c:pt idx="7">
                  <c:v>2500</c:v>
                </c:pt>
                <c:pt idx="8">
                  <c:v>2400</c:v>
                </c:pt>
                <c:pt idx="9">
                  <c:v>2500</c:v>
                </c:pt>
              </c:numCache>
            </c:numRef>
          </c:val>
          <c:extLst>
            <c:ext xmlns:c16="http://schemas.microsoft.com/office/drawing/2014/chart" uri="{C3380CC4-5D6E-409C-BE32-E72D297353CC}">
              <c16:uniqueId val="{00000000-2744-448F-AFBB-7112EEABF483}"/>
            </c:ext>
          </c:extLst>
        </c:ser>
        <c:dLbls>
          <c:showLegendKey val="0"/>
          <c:showVal val="1"/>
          <c:showCatName val="0"/>
          <c:showSerName val="0"/>
          <c:showPercent val="0"/>
          <c:showBubbleSize val="0"/>
        </c:dLbls>
        <c:gapWidth val="150"/>
        <c:shape val="box"/>
        <c:axId val="1066977024"/>
        <c:axId val="1066976192"/>
        <c:axId val="0"/>
      </c:bar3DChart>
      <c:catAx>
        <c:axId val="1066977024"/>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IL"/>
          </a:p>
        </c:txPr>
        <c:crossAx val="1066976192"/>
        <c:crosses val="autoZero"/>
        <c:auto val="1"/>
        <c:lblAlgn val="ctr"/>
        <c:lblOffset val="100"/>
        <c:noMultiLvlLbl val="0"/>
      </c:catAx>
      <c:valAx>
        <c:axId val="1066976192"/>
        <c:scaling>
          <c:orientation val="minMax"/>
        </c:scaling>
        <c:delete val="1"/>
        <c:axPos val="l"/>
        <c:numFmt formatCode="_(* #,##0_);_(* \(#,##0\);_(* &quot;-&quot;??_);_(@_)" sourceLinked="1"/>
        <c:majorTickMark val="out"/>
        <c:minorTickMark val="none"/>
        <c:tickLblPos val="nextTo"/>
        <c:crossAx val="10669770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651447572701288E-2"/>
          <c:y val="3.7334841099094608E-2"/>
          <c:w val="0.94697104854597425"/>
          <c:h val="0.87646283247974388"/>
        </c:manualLayout>
      </c:layout>
      <c:bar3DChart>
        <c:barDir val="col"/>
        <c:grouping val="clustered"/>
        <c:varyColors val="0"/>
        <c:ser>
          <c:idx val="0"/>
          <c:order val="0"/>
          <c:tx>
            <c:strRef>
              <c:f>'תיק אשראי'!$D$25</c:f>
              <c:strCache>
                <c:ptCount val="1"/>
                <c:pt idx="0">
                  <c:v>Blender Europe</c:v>
                </c:pt>
              </c:strCache>
            </c:strRef>
          </c:tx>
          <c:spPr>
            <a:solidFill>
              <a:srgbClr val="00AEEF"/>
            </a:solidFill>
            <a:ln>
              <a:noFill/>
            </a:ln>
            <a:effectLst/>
            <a:sp3d/>
          </c:spPr>
          <c:invertIfNegative val="0"/>
          <c:dLbls>
            <c:dLbl>
              <c:idx val="2"/>
              <c:layout>
                <c:manualLayout>
                  <c:x val="-1.4462441305643411E-2"/>
                  <c:y val="6.22247351651579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2F1-4AB2-B997-C1BD5503A767}"/>
                </c:ext>
              </c:extLst>
            </c:dLbl>
            <c:dLbl>
              <c:idx val="6"/>
              <c:layout>
                <c:manualLayout>
                  <c:x val="-1.205203442136949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2F1-4AB2-B997-C1BD5503A767}"/>
                </c:ext>
              </c:extLst>
            </c:dLbl>
            <c:dLbl>
              <c:idx val="8"/>
              <c:layout>
                <c:manualLayout>
                  <c:x val="9.6416275370955918E-3"/>
                  <c:y val="-7.1298352065429321E-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2F1-4AB2-B997-C1BD5503A767}"/>
                </c:ext>
              </c:extLst>
            </c:dLbl>
            <c:dLbl>
              <c:idx val="9"/>
              <c:layout>
                <c:manualLayout>
                  <c:x val="2.892488261128677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2F1-4AB2-B997-C1BD5503A767}"/>
                </c:ext>
              </c:extLst>
            </c:dLbl>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44546A"/>
                    </a:solidFill>
                    <a:latin typeface="Calibri" panose="020F0502020204030204" pitchFamily="34" charset="0"/>
                    <a:ea typeface="+mn-ea"/>
                    <a:cs typeface="Calibri" panose="020F0502020204030204" pitchFamily="34" charset="0"/>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'תיק אשראי'!$B$26:$B$35</c:f>
              <c:strCache>
                <c:ptCount val="10"/>
                <c:pt idx="0">
                  <c:v>Q1.21</c:v>
                </c:pt>
                <c:pt idx="1">
                  <c:v>Q2.21</c:v>
                </c:pt>
                <c:pt idx="2">
                  <c:v>Q3.21</c:v>
                </c:pt>
                <c:pt idx="3">
                  <c:v>Q4.21</c:v>
                </c:pt>
                <c:pt idx="4">
                  <c:v>Q1.22</c:v>
                </c:pt>
                <c:pt idx="5">
                  <c:v>Q2.22</c:v>
                </c:pt>
                <c:pt idx="6">
                  <c:v>Q3.22</c:v>
                </c:pt>
                <c:pt idx="7">
                  <c:v>Q4.22</c:v>
                </c:pt>
                <c:pt idx="8">
                  <c:v>Q1.23</c:v>
                </c:pt>
                <c:pt idx="9">
                  <c:v>Q2.23</c:v>
                </c:pt>
              </c:strCache>
            </c:strRef>
          </c:cat>
          <c:val>
            <c:numRef>
              <c:f>'תיק אשראי'!$D$26:$D$35</c:f>
              <c:numCache>
                <c:formatCode>_(* #,##0_);_(* \(#,##0\);_(* "-"??_);_(@_)</c:formatCode>
                <c:ptCount val="10"/>
                <c:pt idx="0">
                  <c:v>47900</c:v>
                </c:pt>
                <c:pt idx="1">
                  <c:v>56800</c:v>
                </c:pt>
                <c:pt idx="2">
                  <c:v>62700</c:v>
                </c:pt>
                <c:pt idx="3">
                  <c:v>65500</c:v>
                </c:pt>
                <c:pt idx="4">
                  <c:v>81400</c:v>
                </c:pt>
                <c:pt idx="5">
                  <c:v>89000</c:v>
                </c:pt>
                <c:pt idx="6">
                  <c:v>82500</c:v>
                </c:pt>
                <c:pt idx="7">
                  <c:v>81200</c:v>
                </c:pt>
                <c:pt idx="8">
                  <c:v>82800</c:v>
                </c:pt>
                <c:pt idx="9">
                  <c:v>83700</c:v>
                </c:pt>
              </c:numCache>
            </c:numRef>
          </c:val>
          <c:extLst>
            <c:ext xmlns:c16="http://schemas.microsoft.com/office/drawing/2014/chart" uri="{C3380CC4-5D6E-409C-BE32-E72D297353CC}">
              <c16:uniqueId val="{00000004-F2F1-4AB2-B997-C1BD5503A767}"/>
            </c:ext>
          </c:extLst>
        </c:ser>
        <c:ser>
          <c:idx val="1"/>
          <c:order val="1"/>
          <c:tx>
            <c:strRef>
              <c:f>'תיק אשראי'!$E$25</c:f>
              <c:strCache>
                <c:ptCount val="1"/>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'תיק אשראי'!$B$26:$B$35</c:f>
              <c:strCache>
                <c:ptCount val="10"/>
                <c:pt idx="0">
                  <c:v>Q1.21</c:v>
                </c:pt>
                <c:pt idx="1">
                  <c:v>Q2.21</c:v>
                </c:pt>
                <c:pt idx="2">
                  <c:v>Q3.21</c:v>
                </c:pt>
                <c:pt idx="3">
                  <c:v>Q4.21</c:v>
                </c:pt>
                <c:pt idx="4">
                  <c:v>Q1.22</c:v>
                </c:pt>
                <c:pt idx="5">
                  <c:v>Q2.22</c:v>
                </c:pt>
                <c:pt idx="6">
                  <c:v>Q3.22</c:v>
                </c:pt>
                <c:pt idx="7">
                  <c:v>Q4.22</c:v>
                </c:pt>
                <c:pt idx="8">
                  <c:v>Q1.23</c:v>
                </c:pt>
                <c:pt idx="9">
                  <c:v>Q2.23</c:v>
                </c:pt>
              </c:strCache>
            </c:strRef>
          </c:cat>
          <c:val>
            <c:numRef>
              <c:f>'תיק אשראי'!$E$26:$E$31</c:f>
              <c:numCache>
                <c:formatCode>General</c:formatCode>
                <c:ptCount val="6"/>
              </c:numCache>
            </c:numRef>
          </c:val>
          <c:extLst>
            <c:ext xmlns:c16="http://schemas.microsoft.com/office/drawing/2014/chart" uri="{C3380CC4-5D6E-409C-BE32-E72D297353CC}">
              <c16:uniqueId val="{00000005-F2F1-4AB2-B997-C1BD5503A767}"/>
            </c:ext>
          </c:extLst>
        </c:ser>
        <c:dLbls>
          <c:showLegendKey val="0"/>
          <c:showVal val="1"/>
          <c:showCatName val="0"/>
          <c:showSerName val="0"/>
          <c:showPercent val="0"/>
          <c:showBubbleSize val="0"/>
        </c:dLbls>
        <c:gapWidth val="150"/>
        <c:shape val="box"/>
        <c:axId val="1170884096"/>
        <c:axId val="1170879936"/>
        <c:axId val="0"/>
      </c:bar3DChart>
      <c:catAx>
        <c:axId val="11708840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IL"/>
          </a:p>
        </c:txPr>
        <c:crossAx val="1170879936"/>
        <c:crosses val="autoZero"/>
        <c:auto val="1"/>
        <c:lblAlgn val="ctr"/>
        <c:lblOffset val="100"/>
        <c:noMultiLvlLbl val="0"/>
      </c:catAx>
      <c:valAx>
        <c:axId val="1170879936"/>
        <c:scaling>
          <c:orientation val="minMax"/>
        </c:scaling>
        <c:delete val="1"/>
        <c:axPos val="l"/>
        <c:numFmt formatCode="_(* #,##0_);_(* \(#,##0\);_(* &quot;-&quot;??_);_(@_)" sourceLinked="1"/>
        <c:majorTickMark val="none"/>
        <c:minorTickMark val="none"/>
        <c:tickLblPos val="nextTo"/>
        <c:crossAx val="1170884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'כשל + APR אירופה '!$G$8</c:f>
              <c:strCache>
                <c:ptCount val="1"/>
                <c:pt idx="0">
                  <c:v>הפרשה לחובות מסופקים</c:v>
                </c:pt>
              </c:strCache>
            </c:strRef>
          </c:tx>
          <c:spPr>
            <a:solidFill>
              <a:srgbClr val="001347"/>
            </a:solidFill>
            <a:ln>
              <a:noFill/>
            </a:ln>
            <a:effectLst/>
            <a:sp3d/>
          </c:spPr>
          <c:invertIfNegative val="0"/>
          <c:dLbls>
            <c:spPr>
              <a:noFill/>
              <a:ln>
                <a:noFill/>
              </a:ln>
              <a:effectLst/>
            </c:spPr>
            <c:txPr>
              <a:bodyPr rot="0" spcFirstLastPara="1" vertOverflow="ellipsis" vert="horz" wrap="square" lIns="365760" tIns="19050" rIns="38100" bIns="19050" anchor="ctr" anchorCtr="0">
                <a:spAutoFit/>
              </a:bodyPr>
              <a:lstStyle/>
              <a:p>
                <a:pPr algn="ctr" rtl="0">
                  <a:defRPr lang="en-US" sz="1200" b="1" i="0" u="none" strike="noStrike" kern="1200" baseline="0">
                    <a:solidFill>
                      <a:srgbClr val="44546A"/>
                    </a:solidFill>
                    <a:latin typeface="Calibri" panose="020F0502020204030204" pitchFamily="34" charset="0"/>
                    <a:ea typeface="+mn-ea"/>
                    <a:cs typeface="Calibri" panose="020F0502020204030204" pitchFamily="34" charset="0"/>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'כשל + APR אירופה '!$H$7:$K$7</c:f>
              <c:strCache>
                <c:ptCount val="3"/>
                <c:pt idx="0">
                  <c:v>H1 2023</c:v>
                </c:pt>
                <c:pt idx="1">
                  <c:v>2022</c:v>
                </c:pt>
                <c:pt idx="2">
                  <c:v>2021</c:v>
                </c:pt>
              </c:strCache>
              <c:extLst/>
            </c:strRef>
          </c:cat>
          <c:val>
            <c:numRef>
              <c:f>'כשל + APR אירופה '!$H$8:$K$8</c:f>
              <c:numCache>
                <c:formatCode>0.00%</c:formatCode>
                <c:ptCount val="3"/>
                <c:pt idx="0" formatCode="0%">
                  <c:v>2.3E-2</c:v>
                </c:pt>
                <c:pt idx="1">
                  <c:v>1.6E-2</c:v>
                </c:pt>
                <c:pt idx="2" formatCode="0.0%">
                  <c:v>1.4999999999999999E-2</c:v>
                </c:pt>
              </c:numCache>
              <c:extLst/>
            </c:numRef>
          </c:val>
          <c:extLst>
            <c:ext xmlns:c16="http://schemas.microsoft.com/office/drawing/2014/chart" uri="{C3380CC4-5D6E-409C-BE32-E72D297353CC}">
              <c16:uniqueId val="{00000000-7105-47C3-AF8E-22AE7A9DDF4B}"/>
            </c:ext>
          </c:extLst>
        </c:ser>
        <c:ser>
          <c:idx val="1"/>
          <c:order val="1"/>
          <c:tx>
            <c:strRef>
              <c:f>'כשל + APR אירופה '!$G$9</c:f>
              <c:strCache>
                <c:ptCount val="1"/>
                <c:pt idx="0">
                  <c:v>עלות ממשית ממוצע משוקלל שנתי </c:v>
                </c:pt>
              </c:strCache>
            </c:strRef>
          </c:tx>
          <c:spPr>
            <a:solidFill>
              <a:srgbClr val="00AEEF"/>
            </a:solidFill>
            <a:ln>
              <a:noFill/>
            </a:ln>
            <a:effectLst/>
            <a:sp3d/>
          </c:spPr>
          <c:invertIfNegative val="0"/>
          <c:dLbls>
            <c:spPr>
              <a:noFill/>
              <a:ln>
                <a:noFill/>
              </a:ln>
              <a:effectLst/>
            </c:spPr>
            <c:txPr>
              <a:bodyPr rot="0" spcFirstLastPara="1" vertOverflow="ellipsis" vert="horz" wrap="square" lIns="38100" tIns="19050" rIns="38100" bIns="19050" anchor="ctr" anchorCtr="0">
                <a:spAutoFit/>
              </a:bodyPr>
              <a:lstStyle/>
              <a:p>
                <a:pPr algn="ctr" rtl="0">
                  <a:defRPr lang="en-US" sz="1200" b="1" i="0" u="none" strike="noStrike" kern="1200" baseline="0">
                    <a:solidFill>
                      <a:srgbClr val="44546A"/>
                    </a:solidFill>
                    <a:latin typeface="Calibri" panose="020F0502020204030204" pitchFamily="34" charset="0"/>
                    <a:ea typeface="+mn-ea"/>
                    <a:cs typeface="Calibri" panose="020F0502020204030204" pitchFamily="34" charset="0"/>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'כשל + APR אירופה '!$H$7:$K$7</c:f>
              <c:strCache>
                <c:ptCount val="3"/>
                <c:pt idx="0">
                  <c:v>H1 2023</c:v>
                </c:pt>
                <c:pt idx="1">
                  <c:v>2022</c:v>
                </c:pt>
                <c:pt idx="2">
                  <c:v>2021</c:v>
                </c:pt>
              </c:strCache>
              <c:extLst/>
            </c:strRef>
          </c:cat>
          <c:val>
            <c:numRef>
              <c:f>'כשל + APR אירופה '!$H$9:$K$9</c:f>
              <c:numCache>
                <c:formatCode>0.0%</c:formatCode>
                <c:ptCount val="3"/>
                <c:pt idx="0">
                  <c:v>0.191</c:v>
                </c:pt>
                <c:pt idx="1">
                  <c:v>0.191</c:v>
                </c:pt>
                <c:pt idx="2">
                  <c:v>0.16200000000000001</c:v>
                </c:pt>
              </c:numCache>
              <c:extLst/>
            </c:numRef>
          </c:val>
          <c:extLst>
            <c:ext xmlns:c16="http://schemas.microsoft.com/office/drawing/2014/chart" uri="{C3380CC4-5D6E-409C-BE32-E72D297353CC}">
              <c16:uniqueId val="{00000001-7105-47C3-AF8E-22AE7A9DDF4B}"/>
            </c:ext>
          </c:extLst>
        </c:ser>
        <c:dLbls>
          <c:showLegendKey val="0"/>
          <c:showVal val="1"/>
          <c:showCatName val="0"/>
          <c:showSerName val="0"/>
          <c:showPercent val="0"/>
          <c:showBubbleSize val="0"/>
        </c:dLbls>
        <c:gapWidth val="150"/>
        <c:shape val="box"/>
        <c:axId val="1174684192"/>
        <c:axId val="1174694592"/>
        <c:axId val="0"/>
      </c:bar3DChart>
      <c:catAx>
        <c:axId val="1174684192"/>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IL"/>
          </a:p>
        </c:txPr>
        <c:crossAx val="1174694592"/>
        <c:crosses val="autoZero"/>
        <c:auto val="1"/>
        <c:lblAlgn val="ctr"/>
        <c:lblOffset val="100"/>
        <c:noMultiLvlLbl val="0"/>
      </c:catAx>
      <c:valAx>
        <c:axId val="1174694592"/>
        <c:scaling>
          <c:orientation val="minMax"/>
        </c:scaling>
        <c:delete val="1"/>
        <c:axPos val="r"/>
        <c:numFmt formatCode="0%" sourceLinked="1"/>
        <c:majorTickMark val="none"/>
        <c:minorTickMark val="none"/>
        <c:tickLblPos val="nextTo"/>
        <c:crossAx val="1174684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'כשלK+ APR ישראל'!$G$8</c:f>
              <c:strCache>
                <c:ptCount val="1"/>
                <c:pt idx="0">
                  <c:v>כשל %</c:v>
                </c:pt>
              </c:strCache>
            </c:strRef>
          </c:tx>
          <c:spPr>
            <a:solidFill>
              <a:srgbClr val="001347"/>
            </a:solidFill>
            <a:ln>
              <a:noFill/>
            </a:ln>
            <a:effectLst/>
            <a:sp3d/>
          </c:spPr>
          <c:invertIfNegative val="0"/>
          <c:dLbls>
            <c:spPr>
              <a:noFill/>
              <a:ln>
                <a:noFill/>
              </a:ln>
              <a:effectLst/>
            </c:spPr>
            <c:txPr>
              <a:bodyPr rot="0" spcFirstLastPara="1" vertOverflow="ellipsis" vert="horz" wrap="square" lIns="365760" tIns="19050" rIns="0" bIns="19050" anchor="ctr" anchorCtr="0">
                <a:spAutoFit/>
              </a:bodyPr>
              <a:lstStyle/>
              <a:p>
                <a:pPr algn="ctr" rtl="0">
                  <a:defRPr lang="en-US" sz="1200" b="1" i="0" u="none" strike="noStrike" kern="1200" baseline="0">
                    <a:solidFill>
                      <a:srgbClr val="44546A"/>
                    </a:solidFill>
                    <a:latin typeface="Calibri" panose="020F0502020204030204" pitchFamily="34" charset="0"/>
                    <a:ea typeface="+mn-ea"/>
                    <a:cs typeface="Calibri" panose="020F0502020204030204" pitchFamily="34" charset="0"/>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'כשלK+ APR ישראל'!$H$7:$J$7</c:f>
              <c:strCache>
                <c:ptCount val="3"/>
                <c:pt idx="0">
                  <c:v> H1 2023</c:v>
                </c:pt>
                <c:pt idx="1">
                  <c:v>2022</c:v>
                </c:pt>
                <c:pt idx="2">
                  <c:v>2021</c:v>
                </c:pt>
              </c:strCache>
            </c:strRef>
          </c:cat>
          <c:val>
            <c:numRef>
              <c:f>'כשלK+ APR ישראל'!$H$8:$J$8</c:f>
              <c:numCache>
                <c:formatCode>0.00%</c:formatCode>
                <c:ptCount val="3"/>
                <c:pt idx="0">
                  <c:v>3.1E-2</c:v>
                </c:pt>
                <c:pt idx="1">
                  <c:v>1.95E-2</c:v>
                </c:pt>
                <c:pt idx="2">
                  <c:v>2.3E-2</c:v>
                </c:pt>
              </c:numCache>
            </c:numRef>
          </c:val>
          <c:extLst>
            <c:ext xmlns:c16="http://schemas.microsoft.com/office/drawing/2014/chart" uri="{C3380CC4-5D6E-409C-BE32-E72D297353CC}">
              <c16:uniqueId val="{00000000-3DDA-4B74-8F4B-2A635D3A60B7}"/>
            </c:ext>
          </c:extLst>
        </c:ser>
        <c:ser>
          <c:idx val="1"/>
          <c:order val="1"/>
          <c:tx>
            <c:strRef>
              <c:f>'כשלK+ APR ישראל'!$G$9</c:f>
              <c:strCache>
                <c:ptCount val="1"/>
                <c:pt idx="0">
                  <c:v>עלות ממשית ממוצע משוקלל שנתי </c:v>
                </c:pt>
              </c:strCache>
            </c:strRef>
          </c:tx>
          <c:spPr>
            <a:solidFill>
              <a:srgbClr val="00AEEF"/>
            </a:solidFill>
            <a:ln>
              <a:noFill/>
            </a:ln>
            <a:effectLst/>
            <a:sp3d/>
          </c:spPr>
          <c:invertIfNegative val="0"/>
          <c:dLbls>
            <c:spPr>
              <a:noFill/>
              <a:ln>
                <a:noFill/>
              </a:ln>
              <a:effectLst/>
            </c:spPr>
            <c:txPr>
              <a:bodyPr rot="0" spcFirstLastPara="1" vertOverflow="ellipsis" vert="horz" wrap="square" lIns="38100" tIns="19050" rIns="38100" bIns="19050" anchor="ctr" anchorCtr="0">
                <a:spAutoFit/>
              </a:bodyPr>
              <a:lstStyle/>
              <a:p>
                <a:pPr algn="ctr" rtl="0">
                  <a:defRPr lang="en-US" sz="1200" b="1" i="0" u="none" strike="noStrike" kern="1200" baseline="0">
                    <a:solidFill>
                      <a:srgbClr val="44546A"/>
                    </a:solidFill>
                    <a:latin typeface="Calibri" panose="020F0502020204030204" pitchFamily="34" charset="0"/>
                    <a:ea typeface="+mn-ea"/>
                    <a:cs typeface="Calibri" panose="020F0502020204030204" pitchFamily="34" charset="0"/>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'כשלK+ APR ישראל'!$H$7:$J$7</c:f>
              <c:strCache>
                <c:ptCount val="3"/>
                <c:pt idx="0">
                  <c:v> H1 2023</c:v>
                </c:pt>
                <c:pt idx="1">
                  <c:v>2022</c:v>
                </c:pt>
                <c:pt idx="2">
                  <c:v>2021</c:v>
                </c:pt>
              </c:strCache>
            </c:strRef>
          </c:cat>
          <c:val>
            <c:numRef>
              <c:f>'כשלK+ APR ישראל'!$H$9:$J$9</c:f>
              <c:numCache>
                <c:formatCode>0.00%</c:formatCode>
                <c:ptCount val="3"/>
                <c:pt idx="0" formatCode="0.0%">
                  <c:v>0.151</c:v>
                </c:pt>
                <c:pt idx="1">
                  <c:v>0.11600000000000001</c:v>
                </c:pt>
                <c:pt idx="2">
                  <c:v>0.108</c:v>
                </c:pt>
              </c:numCache>
            </c:numRef>
          </c:val>
          <c:extLst>
            <c:ext xmlns:c16="http://schemas.microsoft.com/office/drawing/2014/chart" uri="{C3380CC4-5D6E-409C-BE32-E72D297353CC}">
              <c16:uniqueId val="{00000001-3DDA-4B74-8F4B-2A635D3A60B7}"/>
            </c:ext>
          </c:extLst>
        </c:ser>
        <c:dLbls>
          <c:showLegendKey val="0"/>
          <c:showVal val="1"/>
          <c:showCatName val="0"/>
          <c:showSerName val="0"/>
          <c:showPercent val="0"/>
          <c:showBubbleSize val="0"/>
        </c:dLbls>
        <c:gapWidth val="150"/>
        <c:shape val="box"/>
        <c:axId val="230509584"/>
        <c:axId val="230510832"/>
        <c:axId val="0"/>
      </c:bar3DChart>
      <c:catAx>
        <c:axId val="230509584"/>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IL"/>
          </a:p>
        </c:txPr>
        <c:crossAx val="230510832"/>
        <c:crosses val="autoZero"/>
        <c:auto val="1"/>
        <c:lblAlgn val="ctr"/>
        <c:lblOffset val="100"/>
        <c:noMultiLvlLbl val="0"/>
      </c:catAx>
      <c:valAx>
        <c:axId val="230510832"/>
        <c:scaling>
          <c:orientation val="minMax"/>
        </c:scaling>
        <c:delete val="1"/>
        <c:axPos val="r"/>
        <c:numFmt formatCode="0.00%" sourceLinked="1"/>
        <c:majorTickMark val="none"/>
        <c:minorTickMark val="none"/>
        <c:tickLblPos val="nextTo"/>
        <c:crossAx val="230509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הכנסות!$C$40</c:f>
              <c:strCache>
                <c:ptCount val="1"/>
                <c:pt idx="0">
                  <c:v>הכנסות אירופה</c:v>
                </c:pt>
              </c:strCache>
            </c:strRef>
          </c:tx>
          <c:spPr>
            <a:solidFill>
              <a:srgbClr val="FFC000"/>
            </a:solidFill>
            <a:ln>
              <a:noFill/>
            </a:ln>
            <a:effectLst/>
            <a:sp3d/>
          </c:spPr>
          <c:invertIfNegative val="0"/>
          <c:dLbls>
            <c:spPr>
              <a:noFill/>
              <a:ln>
                <a:noFill/>
              </a:ln>
              <a:effectLst/>
            </c:spPr>
            <c:txPr>
              <a:bodyPr rot="0" spcFirstLastPara="1" vertOverflow="ellipsis" vert="horz" wrap="square" lIns="38100" tIns="19050" rIns="274320" bIns="19050" anchor="ctr" anchorCtr="0">
                <a:spAutoFit/>
              </a:bodyPr>
              <a:lstStyle/>
              <a:p>
                <a:pPr algn="ctr" rtl="0">
                  <a:defRPr lang="en-US" sz="1400" b="1" i="0" u="none" strike="noStrike" kern="1200" baseline="0">
                    <a:solidFill>
                      <a:srgbClr val="44546A"/>
                    </a:solidFill>
                    <a:latin typeface="Calibri" panose="020F0502020204030204" pitchFamily="34" charset="0"/>
                    <a:ea typeface="+mn-ea"/>
                    <a:cs typeface="Calibri" panose="020F0502020204030204" pitchFamily="34" charset="0"/>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הכנסות!$B$41:$B$50</c:f>
              <c:strCache>
                <c:ptCount val="10"/>
                <c:pt idx="0">
                  <c:v>Q1.21</c:v>
                </c:pt>
                <c:pt idx="1">
                  <c:v>Q2.21</c:v>
                </c:pt>
                <c:pt idx="2">
                  <c:v>Q3.21</c:v>
                </c:pt>
                <c:pt idx="3">
                  <c:v>Q4.21</c:v>
                </c:pt>
                <c:pt idx="4">
                  <c:v>Q1.22</c:v>
                </c:pt>
                <c:pt idx="5">
                  <c:v>Q2.22</c:v>
                </c:pt>
                <c:pt idx="6">
                  <c:v>Q3.22</c:v>
                </c:pt>
                <c:pt idx="7">
                  <c:v>Q4.22</c:v>
                </c:pt>
                <c:pt idx="8">
                  <c:v>Q1.23</c:v>
                </c:pt>
                <c:pt idx="9">
                  <c:v>Q2.23</c:v>
                </c:pt>
              </c:strCache>
            </c:strRef>
          </c:cat>
          <c:val>
            <c:numRef>
              <c:f>הכנסות!$C$41:$C$50</c:f>
              <c:numCache>
                <c:formatCode>_(* #,##0_);_(* \(#,##0\);_(* "-"??_);_(@_)</c:formatCode>
                <c:ptCount val="10"/>
                <c:pt idx="0">
                  <c:v>1700</c:v>
                </c:pt>
                <c:pt idx="1">
                  <c:v>2300</c:v>
                </c:pt>
                <c:pt idx="2">
                  <c:v>2000</c:v>
                </c:pt>
                <c:pt idx="3">
                  <c:v>2200</c:v>
                </c:pt>
                <c:pt idx="4">
                  <c:v>2200</c:v>
                </c:pt>
                <c:pt idx="5">
                  <c:v>2300</c:v>
                </c:pt>
                <c:pt idx="6">
                  <c:v>2100</c:v>
                </c:pt>
                <c:pt idx="7">
                  <c:v>2500</c:v>
                </c:pt>
                <c:pt idx="8">
                  <c:v>2400</c:v>
                </c:pt>
                <c:pt idx="9">
                  <c:v>2500</c:v>
                </c:pt>
              </c:numCache>
            </c:numRef>
          </c:val>
          <c:extLst>
            <c:ext xmlns:c16="http://schemas.microsoft.com/office/drawing/2014/chart" uri="{C3380CC4-5D6E-409C-BE32-E72D297353CC}">
              <c16:uniqueId val="{00000000-8830-4F1B-87F8-75BBCE951DF9}"/>
            </c:ext>
          </c:extLst>
        </c:ser>
        <c:ser>
          <c:idx val="1"/>
          <c:order val="1"/>
          <c:tx>
            <c:strRef>
              <c:f>הכנסות!$D$40</c:f>
              <c:strCache>
                <c:ptCount val="1"/>
                <c:pt idx="0">
                  <c:v>הכנסות ישראל</c:v>
                </c:pt>
              </c:strCache>
            </c:strRef>
          </c:tx>
          <c:spPr>
            <a:solidFill>
              <a:srgbClr val="001347"/>
            </a:solidFill>
            <a:ln>
              <a:noFill/>
            </a:ln>
            <a:effectLst/>
            <a:sp3d/>
          </c:spPr>
          <c:invertIfNegative val="0"/>
          <c:dLbls>
            <c:spPr>
              <a:noFill/>
              <a:ln>
                <a:noFill/>
              </a:ln>
              <a:effectLst/>
            </c:spPr>
            <c:txPr>
              <a:bodyPr rot="0" spcFirstLastPara="1" vertOverflow="ellipsis" vert="horz" wrap="square" lIns="38100" tIns="19050" rIns="365760" bIns="19050" anchor="ctr" anchorCtr="0">
                <a:spAutoFit/>
              </a:bodyPr>
              <a:lstStyle/>
              <a:p>
                <a:pPr algn="ctr" rtl="0">
                  <a:defRPr lang="en-US" sz="1400" b="1" i="0" u="none" strike="noStrike" kern="1200" baseline="0">
                    <a:solidFill>
                      <a:srgbClr val="44546A"/>
                    </a:solidFill>
                    <a:latin typeface="Calibri" panose="020F0502020204030204" pitchFamily="34" charset="0"/>
                    <a:ea typeface="+mn-ea"/>
                    <a:cs typeface="Calibri" panose="020F0502020204030204" pitchFamily="34" charset="0"/>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הכנסות!$B$41:$B$50</c:f>
              <c:strCache>
                <c:ptCount val="10"/>
                <c:pt idx="0">
                  <c:v>Q1.21</c:v>
                </c:pt>
                <c:pt idx="1">
                  <c:v>Q2.21</c:v>
                </c:pt>
                <c:pt idx="2">
                  <c:v>Q3.21</c:v>
                </c:pt>
                <c:pt idx="3">
                  <c:v>Q4.21</c:v>
                </c:pt>
                <c:pt idx="4">
                  <c:v>Q1.22</c:v>
                </c:pt>
                <c:pt idx="5">
                  <c:v>Q2.22</c:v>
                </c:pt>
                <c:pt idx="6">
                  <c:v>Q3.22</c:v>
                </c:pt>
                <c:pt idx="7">
                  <c:v>Q4.22</c:v>
                </c:pt>
                <c:pt idx="8">
                  <c:v>Q1.23</c:v>
                </c:pt>
                <c:pt idx="9">
                  <c:v>Q2.23</c:v>
                </c:pt>
              </c:strCache>
            </c:strRef>
          </c:cat>
          <c:val>
            <c:numRef>
              <c:f>הכנסות!$D$41:$D$50</c:f>
              <c:numCache>
                <c:formatCode>_(* #,##0_);_(* \(#,##0\);_(* "-"??_);_(@_)</c:formatCode>
                <c:ptCount val="10"/>
                <c:pt idx="0">
                  <c:v>7800</c:v>
                </c:pt>
                <c:pt idx="1">
                  <c:v>7800</c:v>
                </c:pt>
                <c:pt idx="2">
                  <c:v>7600</c:v>
                </c:pt>
                <c:pt idx="3">
                  <c:v>8200</c:v>
                </c:pt>
                <c:pt idx="4">
                  <c:v>9300</c:v>
                </c:pt>
                <c:pt idx="5">
                  <c:v>11700</c:v>
                </c:pt>
                <c:pt idx="6">
                  <c:v>13900</c:v>
                </c:pt>
                <c:pt idx="7">
                  <c:v>17600</c:v>
                </c:pt>
                <c:pt idx="8">
                  <c:v>18900</c:v>
                </c:pt>
                <c:pt idx="9">
                  <c:v>21200</c:v>
                </c:pt>
              </c:numCache>
            </c:numRef>
          </c:val>
          <c:extLst>
            <c:ext xmlns:c16="http://schemas.microsoft.com/office/drawing/2014/chart" uri="{C3380CC4-5D6E-409C-BE32-E72D297353CC}">
              <c16:uniqueId val="{00000001-8830-4F1B-87F8-75BBCE951DF9}"/>
            </c:ext>
          </c:extLst>
        </c:ser>
        <c:ser>
          <c:idx val="2"/>
          <c:order val="2"/>
          <c:tx>
            <c:strRef>
              <c:f>הכנסות!$E$40</c:f>
              <c:strCache>
                <c:ptCount val="1"/>
                <c:pt idx="0">
                  <c:v>מאוחד</c:v>
                </c:pt>
              </c:strCache>
            </c:strRef>
          </c:tx>
          <c:spPr>
            <a:solidFill>
              <a:srgbClr val="00AEEF"/>
            </a:solidFill>
            <a:ln>
              <a:noFill/>
            </a:ln>
            <a:effectLst/>
            <a:sp3d/>
          </c:spPr>
          <c:invertIfNegative val="0"/>
          <c:dLbls>
            <c:spPr>
              <a:noFill/>
              <a:ln>
                <a:noFill/>
              </a:ln>
              <a:effectLst/>
            </c:spPr>
            <c:txPr>
              <a:bodyPr rot="0" spcFirstLastPara="1" vertOverflow="ellipsis" vert="horz" wrap="square" lIns="38100" tIns="91440" rIns="274320" bIns="19050" anchor="ctr" anchorCtr="0">
                <a:spAutoFit/>
              </a:bodyPr>
              <a:lstStyle/>
              <a:p>
                <a:pPr algn="ctr" rtl="0">
                  <a:defRPr lang="en-US" sz="1400" b="1" i="0" u="none" strike="noStrike" kern="1200" baseline="0">
                    <a:solidFill>
                      <a:srgbClr val="44546A"/>
                    </a:solidFill>
                    <a:latin typeface="Calibri" panose="020F0502020204030204" pitchFamily="34" charset="0"/>
                    <a:ea typeface="+mn-ea"/>
                    <a:cs typeface="Calibri" panose="020F0502020204030204" pitchFamily="34" charset="0"/>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הכנסות!$B$41:$B$50</c:f>
              <c:strCache>
                <c:ptCount val="10"/>
                <c:pt idx="0">
                  <c:v>Q1.21</c:v>
                </c:pt>
                <c:pt idx="1">
                  <c:v>Q2.21</c:v>
                </c:pt>
                <c:pt idx="2">
                  <c:v>Q3.21</c:v>
                </c:pt>
                <c:pt idx="3">
                  <c:v>Q4.21</c:v>
                </c:pt>
                <c:pt idx="4">
                  <c:v>Q1.22</c:v>
                </c:pt>
                <c:pt idx="5">
                  <c:v>Q2.22</c:v>
                </c:pt>
                <c:pt idx="6">
                  <c:v>Q3.22</c:v>
                </c:pt>
                <c:pt idx="7">
                  <c:v>Q4.22</c:v>
                </c:pt>
                <c:pt idx="8">
                  <c:v>Q1.23</c:v>
                </c:pt>
                <c:pt idx="9">
                  <c:v>Q2.23</c:v>
                </c:pt>
              </c:strCache>
            </c:strRef>
          </c:cat>
          <c:val>
            <c:numRef>
              <c:f>הכנסות!$E$41:$E$50</c:f>
              <c:numCache>
                <c:formatCode>_(* #,##0_);_(* \(#,##0\);_(* "-"??_);_(@_)</c:formatCode>
                <c:ptCount val="10"/>
                <c:pt idx="0">
                  <c:v>9500</c:v>
                </c:pt>
                <c:pt idx="1">
                  <c:v>10100</c:v>
                </c:pt>
                <c:pt idx="2">
                  <c:v>9600</c:v>
                </c:pt>
                <c:pt idx="3">
                  <c:v>10400</c:v>
                </c:pt>
                <c:pt idx="4">
                  <c:v>11500</c:v>
                </c:pt>
                <c:pt idx="5">
                  <c:v>14000</c:v>
                </c:pt>
                <c:pt idx="6">
                  <c:v>16000</c:v>
                </c:pt>
                <c:pt idx="7">
                  <c:v>20100</c:v>
                </c:pt>
                <c:pt idx="8">
                  <c:v>21300</c:v>
                </c:pt>
                <c:pt idx="9">
                  <c:v>23700</c:v>
                </c:pt>
              </c:numCache>
            </c:numRef>
          </c:val>
          <c:extLst>
            <c:ext xmlns:c16="http://schemas.microsoft.com/office/drawing/2014/chart" uri="{C3380CC4-5D6E-409C-BE32-E72D297353CC}">
              <c16:uniqueId val="{00000002-8830-4F1B-87F8-75BBCE951DF9}"/>
            </c:ext>
          </c:extLst>
        </c:ser>
        <c:dLbls>
          <c:showLegendKey val="0"/>
          <c:showVal val="1"/>
          <c:showCatName val="0"/>
          <c:showSerName val="0"/>
          <c:showPercent val="0"/>
          <c:showBubbleSize val="0"/>
        </c:dLbls>
        <c:gapWidth val="150"/>
        <c:shape val="box"/>
        <c:axId val="843843232"/>
        <c:axId val="843833664"/>
        <c:axId val="0"/>
      </c:bar3DChart>
      <c:catAx>
        <c:axId val="84384323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IL"/>
          </a:p>
        </c:txPr>
        <c:crossAx val="843833664"/>
        <c:crosses val="autoZero"/>
        <c:auto val="1"/>
        <c:lblAlgn val="ctr"/>
        <c:lblOffset val="100"/>
        <c:noMultiLvlLbl val="0"/>
      </c:catAx>
      <c:valAx>
        <c:axId val="843833664"/>
        <c:scaling>
          <c:orientation val="minMax"/>
        </c:scaling>
        <c:delete val="1"/>
        <c:axPos val="l"/>
        <c:numFmt formatCode="_(* #,##0_);_(* \(#,##0\);_(* &quot;-&quot;??_);_(@_)" sourceLinked="1"/>
        <c:majorTickMark val="none"/>
        <c:minorTickMark val="none"/>
        <c:tickLblPos val="nextTo"/>
        <c:crossAx val="843843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rgbClr val="FF0000"/>
            </a:solidFill>
            <a:ln w="6350"/>
          </c:spPr>
          <c:dPt>
            <c:idx val="0"/>
            <c:bubble3D val="0"/>
            <c:spPr>
              <a:solidFill>
                <a:srgbClr val="FF0000"/>
              </a:solidFill>
              <a:ln w="6350">
                <a:solidFill>
                  <a:schemeClr val="lt1"/>
                </a:solidFill>
              </a:ln>
              <a:effectLst/>
            </c:spPr>
            <c:extLst>
              <c:ext xmlns:c16="http://schemas.microsoft.com/office/drawing/2014/chart" uri="{C3380CC4-5D6E-409C-BE32-E72D297353CC}">
                <c16:uniqueId val="{00000002-3167-4FA6-8530-1EECB52D0F6C}"/>
              </c:ext>
            </c:extLst>
          </c:dPt>
          <c:dPt>
            <c:idx val="1"/>
            <c:bubble3D val="0"/>
            <c:spPr>
              <a:solidFill>
                <a:srgbClr val="00AEEF"/>
              </a:solidFill>
              <a:ln w="6350">
                <a:solidFill>
                  <a:schemeClr val="lt1"/>
                </a:solidFill>
              </a:ln>
              <a:effectLst/>
            </c:spPr>
            <c:extLst>
              <c:ext xmlns:c16="http://schemas.microsoft.com/office/drawing/2014/chart" uri="{C3380CC4-5D6E-409C-BE32-E72D297353CC}">
                <c16:uniqueId val="{00000003-3167-4FA6-8530-1EECB52D0F6C}"/>
              </c:ext>
            </c:extLst>
          </c:dPt>
          <c:dPt>
            <c:idx val="2"/>
            <c:bubble3D val="0"/>
            <c:spPr>
              <a:solidFill>
                <a:srgbClr val="FF0000"/>
              </a:solidFill>
              <a:ln w="6350">
                <a:solidFill>
                  <a:schemeClr val="lt1"/>
                </a:solidFill>
              </a:ln>
              <a:effectLst/>
            </c:spPr>
            <c:extLst>
              <c:ext xmlns:c16="http://schemas.microsoft.com/office/drawing/2014/chart" uri="{C3380CC4-5D6E-409C-BE32-E72D297353CC}">
                <c16:uniqueId val="{00000005-B08A-4B98-9A07-33C4D07D19C4}"/>
              </c:ext>
            </c:extLst>
          </c:dPt>
          <c:dPt>
            <c:idx val="3"/>
            <c:bubble3D val="0"/>
            <c:spPr>
              <a:solidFill>
                <a:srgbClr val="FF0000"/>
              </a:solidFill>
              <a:ln w="6350">
                <a:solidFill>
                  <a:schemeClr val="lt1"/>
                </a:solidFill>
              </a:ln>
              <a:effectLst/>
            </c:spPr>
            <c:extLst>
              <c:ext xmlns:c16="http://schemas.microsoft.com/office/drawing/2014/chart" uri="{C3380CC4-5D6E-409C-BE32-E72D297353CC}">
                <c16:uniqueId val="{00000007-B08A-4B98-9A07-33C4D07D19C4}"/>
              </c:ext>
            </c:extLst>
          </c:dPt>
          <c:cat>
            <c:strRef>
              <c:f>Sheet1!$A$2:$A$5</c:f>
              <c:strCache>
                <c:ptCount val="2"/>
                <c:pt idx="0">
                  <c:v>1st Qtr</c:v>
                </c:pt>
                <c:pt idx="1">
                  <c:v>2nd Qtr</c:v>
                </c:pt>
              </c:strCache>
            </c:strRef>
          </c:cat>
          <c:val>
            <c:numRef>
              <c:f>Sheet1!$B$2:$B$5</c:f>
              <c:numCache>
                <c:formatCode>General</c:formatCode>
                <c:ptCount val="4"/>
                <c:pt idx="0">
                  <c:v>72</c:v>
                </c:pt>
                <c:pt idx="1">
                  <c:v>288</c:v>
                </c:pt>
              </c:numCache>
            </c:numRef>
          </c:val>
          <c:extLst>
            <c:ext xmlns:c16="http://schemas.microsoft.com/office/drawing/2014/chart" uri="{C3380CC4-5D6E-409C-BE32-E72D297353CC}">
              <c16:uniqueId val="{00000000-3167-4FA6-8530-1EECB52D0F6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15937162266481"/>
          <c:y val="0.1857309941520468"/>
          <c:w val="0.81606357109773042"/>
          <c:h val="0.62065773357277709"/>
        </c:manualLayout>
      </c:layout>
      <c:lineChart>
        <c:grouping val="stacked"/>
        <c:varyColors val="0"/>
        <c:ser>
          <c:idx val="0"/>
          <c:order val="0"/>
          <c:spPr>
            <a:ln w="28575" cap="rnd">
              <a:solidFill>
                <a:schemeClr val="accent1"/>
              </a:solidFill>
              <a:round/>
            </a:ln>
            <a:effectLst/>
          </c:spPr>
          <c:marker>
            <c:symbol val="none"/>
          </c:marker>
          <c:cat>
            <c:strRef>
              <c:f>גיליון1!$I$6:$AD$6</c:f>
              <c:strCache>
                <c:ptCount val="14"/>
                <c:pt idx="0">
                  <c:v>Q2-2023</c:v>
                </c:pt>
                <c:pt idx="1">
                  <c:v>Q1-2023</c:v>
                </c:pt>
                <c:pt idx="2">
                  <c:v>Q4-2022</c:v>
                </c:pt>
                <c:pt idx="3">
                  <c:v>Q3-2022</c:v>
                </c:pt>
                <c:pt idx="4">
                  <c:v>Q2-2022</c:v>
                </c:pt>
                <c:pt idx="5">
                  <c:v>Q1-2022</c:v>
                </c:pt>
                <c:pt idx="6">
                  <c:v>Q4-2021</c:v>
                </c:pt>
                <c:pt idx="7">
                  <c:v>Q3-2021</c:v>
                </c:pt>
                <c:pt idx="8">
                  <c:v>Q2-2021</c:v>
                </c:pt>
                <c:pt idx="9">
                  <c:v>Q1-2021</c:v>
                </c:pt>
                <c:pt idx="10">
                  <c:v>Q4-2020</c:v>
                </c:pt>
                <c:pt idx="11">
                  <c:v>Q3-2020</c:v>
                </c:pt>
                <c:pt idx="12">
                  <c:v>Q2-2020</c:v>
                </c:pt>
                <c:pt idx="13">
                  <c:v>Q1-2020</c:v>
                </c:pt>
              </c:strCache>
              <c:extLst/>
            </c:strRef>
          </c:cat>
          <c:val>
            <c:numRef>
              <c:f>גיליון1!$I$7:$AD$7</c:f>
              <c:numCache>
                <c:formatCode>General</c:formatCode>
                <c:ptCount val="14"/>
                <c:pt idx="0">
                  <c:v>1390</c:v>
                </c:pt>
                <c:pt idx="1">
                  <c:v>1305</c:v>
                </c:pt>
                <c:pt idx="2">
                  <c:v>1224</c:v>
                </c:pt>
                <c:pt idx="3">
                  <c:v>1036</c:v>
                </c:pt>
                <c:pt idx="4">
                  <c:v>985</c:v>
                </c:pt>
                <c:pt idx="5">
                  <c:v>907</c:v>
                </c:pt>
                <c:pt idx="6">
                  <c:v>678</c:v>
                </c:pt>
                <c:pt idx="7">
                  <c:v>559</c:v>
                </c:pt>
                <c:pt idx="8">
                  <c:v>460</c:v>
                </c:pt>
                <c:pt idx="9">
                  <c:v>348</c:v>
                </c:pt>
                <c:pt idx="10">
                  <c:v>275</c:v>
                </c:pt>
                <c:pt idx="11">
                  <c:v>193</c:v>
                </c:pt>
                <c:pt idx="12">
                  <c:v>155</c:v>
                </c:pt>
                <c:pt idx="13">
                  <c:v>71</c:v>
                </c:pt>
              </c:numCache>
              <c:extLst/>
            </c:numRef>
          </c:val>
          <c:smooth val="0"/>
          <c:extLst>
            <c:ext xmlns:c16="http://schemas.microsoft.com/office/drawing/2014/chart" uri="{C3380CC4-5D6E-409C-BE32-E72D297353CC}">
              <c16:uniqueId val="{00000000-4099-4D1C-A131-492DBCBA0FFB}"/>
            </c:ext>
          </c:extLst>
        </c:ser>
        <c:dLbls>
          <c:showLegendKey val="0"/>
          <c:showVal val="0"/>
          <c:showCatName val="0"/>
          <c:showSerName val="0"/>
          <c:showPercent val="0"/>
          <c:showBubbleSize val="0"/>
        </c:dLbls>
        <c:smooth val="0"/>
        <c:axId val="744366760"/>
        <c:axId val="744371352"/>
      </c:lineChart>
      <c:catAx>
        <c:axId val="744366760"/>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IL"/>
          </a:p>
        </c:txPr>
        <c:crossAx val="744371352"/>
        <c:crosses val="autoZero"/>
        <c:auto val="1"/>
        <c:lblAlgn val="ctr"/>
        <c:lblOffset val="100"/>
        <c:noMultiLvlLbl val="0"/>
      </c:catAx>
      <c:valAx>
        <c:axId val="744371352"/>
        <c:scaling>
          <c:orientation val="minMax"/>
        </c:scaling>
        <c:delete val="1"/>
        <c:axPos val="r"/>
        <c:numFmt formatCode="General" sourceLinked="1"/>
        <c:majorTickMark val="none"/>
        <c:minorTickMark val="none"/>
        <c:tickLblPos val="nextTo"/>
        <c:crossAx val="744366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9ED6"/>
            </a:solidFill>
          </c:spPr>
          <c:dPt>
            <c:idx val="0"/>
            <c:bubble3D val="0"/>
            <c:spPr>
              <a:solidFill>
                <a:srgbClr val="006386"/>
              </a:solidFill>
              <a:ln w="19050">
                <a:solidFill>
                  <a:schemeClr val="lt1"/>
                </a:solidFill>
              </a:ln>
              <a:effectLst/>
            </c:spPr>
            <c:extLst>
              <c:ext xmlns:c16="http://schemas.microsoft.com/office/drawing/2014/chart" uri="{C3380CC4-5D6E-409C-BE32-E72D297353CC}">
                <c16:uniqueId val="{00000001-7F46-4E4C-AEEC-3BD9570C4FE9}"/>
              </c:ext>
            </c:extLst>
          </c:dPt>
          <c:dPt>
            <c:idx val="1"/>
            <c:bubble3D val="0"/>
            <c:spPr>
              <a:solidFill>
                <a:srgbClr val="9E9E9E"/>
              </a:solidFill>
              <a:ln w="19050">
                <a:solidFill>
                  <a:schemeClr val="lt1"/>
                </a:solidFill>
              </a:ln>
              <a:effectLst/>
            </c:spPr>
            <c:extLst>
              <c:ext xmlns:c16="http://schemas.microsoft.com/office/drawing/2014/chart" uri="{C3380CC4-5D6E-409C-BE32-E72D297353CC}">
                <c16:uniqueId val="{00000003-7F46-4E4C-AEEC-3BD9570C4FE9}"/>
              </c:ext>
            </c:extLst>
          </c:dPt>
          <c:dPt>
            <c:idx val="2"/>
            <c:bubble3D val="0"/>
            <c:spPr>
              <a:solidFill>
                <a:srgbClr val="009ED6"/>
              </a:solidFill>
              <a:ln w="19050">
                <a:solidFill>
                  <a:schemeClr val="lt1"/>
                </a:solidFill>
              </a:ln>
              <a:effectLst/>
            </c:spPr>
            <c:extLst>
              <c:ext xmlns:c16="http://schemas.microsoft.com/office/drawing/2014/chart" uri="{C3380CC4-5D6E-409C-BE32-E72D297353CC}">
                <c16:uniqueId val="{00000005-7F46-4E4C-AEEC-3BD9570C4FE9}"/>
              </c:ext>
            </c:extLst>
          </c:dPt>
          <c:dPt>
            <c:idx val="3"/>
            <c:bubble3D val="0"/>
            <c:spPr>
              <a:solidFill>
                <a:srgbClr val="009ED6">
                  <a:alpha val="36000"/>
                </a:srgbClr>
              </a:solidFill>
              <a:ln w="19050">
                <a:solidFill>
                  <a:schemeClr val="lt1"/>
                </a:solidFill>
              </a:ln>
              <a:effectLst/>
            </c:spPr>
            <c:extLst>
              <c:ext xmlns:c16="http://schemas.microsoft.com/office/drawing/2014/chart" uri="{C3380CC4-5D6E-409C-BE32-E72D297353CC}">
                <c16:uniqueId val="{00000007-7F46-4E4C-AEEC-3BD9570C4FE9}"/>
              </c:ext>
            </c:extLst>
          </c:dPt>
          <c:dPt>
            <c:idx val="4"/>
            <c:bubble3D val="0"/>
            <c:spPr>
              <a:solidFill>
                <a:srgbClr val="009ED6"/>
              </a:solidFill>
              <a:ln w="19050">
                <a:solidFill>
                  <a:schemeClr val="lt1"/>
                </a:solidFill>
              </a:ln>
              <a:effectLst/>
            </c:spPr>
            <c:extLst>
              <c:ext xmlns:c16="http://schemas.microsoft.com/office/drawing/2014/chart" uri="{C3380CC4-5D6E-409C-BE32-E72D297353CC}">
                <c16:uniqueId val="{00000009-83F1-4741-A2B5-012F3719E987}"/>
              </c:ext>
            </c:extLst>
          </c:dPt>
          <c:cat>
            <c:strRef>
              <c:f>Sheet1!$A$2:$A$6</c:f>
              <c:strCache>
                <c:ptCount val="4"/>
                <c:pt idx="0">
                  <c:v>1st Qtr</c:v>
                </c:pt>
                <c:pt idx="1">
                  <c:v>2nd Qtr</c:v>
                </c:pt>
                <c:pt idx="2">
                  <c:v>3rd Qtr</c:v>
                </c:pt>
                <c:pt idx="3">
                  <c:v>4th Qtr</c:v>
                </c:pt>
              </c:strCache>
            </c:strRef>
          </c:cat>
          <c:val>
            <c:numRef>
              <c:f>Sheet1!$B$2:$B$6</c:f>
              <c:numCache>
                <c:formatCode>General</c:formatCode>
                <c:ptCount val="5"/>
                <c:pt idx="0">
                  <c:v>2</c:v>
                </c:pt>
                <c:pt idx="1">
                  <c:v>2</c:v>
                </c:pt>
                <c:pt idx="2">
                  <c:v>2</c:v>
                </c:pt>
                <c:pt idx="3">
                  <c:v>2</c:v>
                </c:pt>
                <c:pt idx="4">
                  <c:v>2</c:v>
                </c:pt>
              </c:numCache>
            </c:numRef>
          </c:val>
          <c:extLst>
            <c:ext xmlns:c16="http://schemas.microsoft.com/office/drawing/2014/chart" uri="{C3380CC4-5D6E-409C-BE32-E72D297353CC}">
              <c16:uniqueId val="{00000008-7F46-4E4C-AEEC-3BD9570C4FE9}"/>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dLbls>
          <c:showLegendKey val="0"/>
          <c:showVal val="1"/>
          <c:showCatName val="0"/>
          <c:showSerName val="0"/>
          <c:showPercent val="0"/>
          <c:showBubbleSize val="0"/>
        </c:dLbls>
        <c:gapWidth val="150"/>
        <c:shape val="box"/>
        <c:axId val="942278304"/>
        <c:axId val="1041576656"/>
        <c:axId val="0"/>
      </c:bar3DChart>
      <c:catAx>
        <c:axId val="942278304"/>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1197" b="0" i="0" u="none" strike="noStrike" kern="1200" baseline="0">
                <a:solidFill>
                  <a:schemeClr val="tx1">
                    <a:lumMod val="65000"/>
                    <a:lumOff val="35000"/>
                  </a:schemeClr>
                </a:solidFill>
                <a:latin typeface="+mn-lt"/>
                <a:ea typeface="+mn-ea"/>
                <a:cs typeface="+mn-cs"/>
              </a:defRPr>
            </a:pPr>
            <a:endParaRPr lang="en-IL"/>
          </a:p>
        </c:txPr>
        <c:crossAx val="1041576656"/>
        <c:crosses val="autoZero"/>
        <c:auto val="1"/>
        <c:lblAlgn val="ctr"/>
        <c:lblOffset val="100"/>
        <c:noMultiLvlLbl val="0"/>
      </c:catAx>
      <c:valAx>
        <c:axId val="1041576656"/>
        <c:scaling>
          <c:orientation val="minMax"/>
        </c:scaling>
        <c:delete val="1"/>
        <c:axPos val="r"/>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42278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dLbls>
          <c:showLegendKey val="0"/>
          <c:showVal val="1"/>
          <c:showCatName val="0"/>
          <c:showSerName val="0"/>
          <c:showPercent val="0"/>
          <c:showBubbleSize val="0"/>
        </c:dLbls>
        <c:gapWidth val="150"/>
        <c:shape val="box"/>
        <c:axId val="942278304"/>
        <c:axId val="1041576656"/>
        <c:axId val="0"/>
      </c:bar3DChart>
      <c:catAx>
        <c:axId val="942278304"/>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1197" b="0" i="0" u="none" strike="noStrike" kern="1200" baseline="0">
                <a:solidFill>
                  <a:schemeClr val="tx1">
                    <a:lumMod val="65000"/>
                    <a:lumOff val="35000"/>
                  </a:schemeClr>
                </a:solidFill>
                <a:latin typeface="+mn-lt"/>
                <a:ea typeface="+mn-ea"/>
                <a:cs typeface="+mn-cs"/>
              </a:defRPr>
            </a:pPr>
            <a:endParaRPr lang="en-IL"/>
          </a:p>
        </c:txPr>
        <c:crossAx val="1041576656"/>
        <c:crosses val="autoZero"/>
        <c:auto val="1"/>
        <c:lblAlgn val="ctr"/>
        <c:lblOffset val="100"/>
        <c:noMultiLvlLbl val="0"/>
      </c:catAx>
      <c:valAx>
        <c:axId val="1041576656"/>
        <c:scaling>
          <c:orientation val="minMax"/>
        </c:scaling>
        <c:delete val="1"/>
        <c:axPos val="r"/>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42278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1"/>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manualLayout>
          <c:layoutTarget val="inner"/>
          <c:xMode val="edge"/>
          <c:yMode val="edge"/>
          <c:x val="2.5000000000000001E-2"/>
          <c:y val="5.1103368176538912E-2"/>
          <c:w val="0.84204418197725284"/>
          <c:h val="0.89779326364692214"/>
        </c:manualLayout>
      </c:layout>
      <c:bar3DChart>
        <c:barDir val="col"/>
        <c:grouping val="clustered"/>
        <c:varyColors val="0"/>
        <c:ser>
          <c:idx val="1"/>
          <c:order val="0"/>
          <c:spPr>
            <a:solidFill>
              <a:srgbClr val="00AEEF"/>
            </a:solidFill>
            <a:ln>
              <a:noFill/>
            </a:ln>
            <a:effectLst/>
            <a:sp3d/>
          </c:spPr>
          <c:invertIfNegative val="0"/>
          <c:dLbls>
            <c:dLbl>
              <c:idx val="2"/>
              <c:spPr>
                <a:noFill/>
                <a:ln>
                  <a:noFill/>
                </a:ln>
                <a:effectLst/>
              </c:spPr>
              <c:txPr>
                <a:bodyPr rot="0" spcFirstLastPara="1" vertOverflow="ellipsis" vert="horz" wrap="square" lIns="38100" tIns="0" rIns="38100" bIns="0" anchor="ctr" anchorCtr="0">
                  <a:spAutoFit/>
                </a:bodyPr>
                <a:lstStyle/>
                <a:p>
                  <a:pPr algn="ctr" rtl="0">
                    <a:defRPr lang="en-US" sz="1400" b="1" i="0" u="none" strike="noStrike" kern="1200" baseline="0">
                      <a:solidFill>
                        <a:srgbClr val="44546A"/>
                      </a:solidFill>
                      <a:latin typeface="Calibri" panose="020F0502020204030204" pitchFamily="34" charset="0"/>
                      <a:ea typeface="+mn-ea"/>
                      <a:cs typeface="Calibri" panose="020F0502020204030204" pitchFamily="34" charset="0"/>
                    </a:defRPr>
                  </a:pPr>
                  <a:endParaRPr lang="en-IL"/>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1A3-4B92-A93F-24D91B9BC17C}"/>
                </c:ext>
              </c:extLst>
            </c:dLbl>
            <c:spPr>
              <a:noFill/>
              <a:ln>
                <a:noFill/>
              </a:ln>
              <a:effectLst/>
            </c:spPr>
            <c:txPr>
              <a:bodyPr rot="0" spcFirstLastPara="1" vertOverflow="ellipsis" vert="horz" wrap="square" lIns="38100" tIns="91440" rIns="38100" bIns="0" anchor="ctr" anchorCtr="0">
                <a:spAutoFit/>
              </a:bodyPr>
              <a:lstStyle/>
              <a:p>
                <a:pPr algn="ctr" rtl="0">
                  <a:defRPr lang="en-US" sz="1400" b="1" i="0" u="none" strike="noStrike" kern="1200" baseline="0">
                    <a:solidFill>
                      <a:srgbClr val="44546A"/>
                    </a:solidFill>
                    <a:latin typeface="Calibri" panose="020F0502020204030204" pitchFamily="34" charset="0"/>
                    <a:ea typeface="+mn-ea"/>
                    <a:cs typeface="Calibri" panose="020F0502020204030204" pitchFamily="34" charset="0"/>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'רווח נקי בלנדר לפי חציונים'!$F$33:$H$33</c:f>
              <c:strCache>
                <c:ptCount val="3"/>
                <c:pt idx="0">
                  <c:v>H1-2023</c:v>
                </c:pt>
                <c:pt idx="1">
                  <c:v>H1-2022</c:v>
                </c:pt>
                <c:pt idx="2">
                  <c:v>H1-2021</c:v>
                </c:pt>
              </c:strCache>
            </c:strRef>
          </c:cat>
          <c:val>
            <c:numRef>
              <c:f>'רווח נקי בלנדר לפי חציונים'!$F$36:$H$36</c:f>
              <c:numCache>
                <c:formatCode>General</c:formatCode>
                <c:ptCount val="3"/>
                <c:pt idx="0" formatCode="_(* #,##0_);_(* \(#,##0\);_(* &quot;-&quot;??_);_(@_)">
                  <c:v>3812</c:v>
                </c:pt>
                <c:pt idx="1">
                  <c:v>165</c:v>
                </c:pt>
                <c:pt idx="2" formatCode="_(* #,##0_);_(* \(#,##0\);_(* &quot;-&quot;??_);_(@_)">
                  <c:v>-993</c:v>
                </c:pt>
              </c:numCache>
            </c:numRef>
          </c:val>
          <c:extLst>
            <c:ext xmlns:c16="http://schemas.microsoft.com/office/drawing/2014/chart" uri="{C3380CC4-5D6E-409C-BE32-E72D297353CC}">
              <c16:uniqueId val="{00000000-F1A3-4B92-A93F-24D91B9BC17C}"/>
            </c:ext>
          </c:extLst>
        </c:ser>
        <c:dLbls>
          <c:showLegendKey val="0"/>
          <c:showVal val="1"/>
          <c:showCatName val="0"/>
          <c:showSerName val="0"/>
          <c:showPercent val="0"/>
          <c:showBubbleSize val="0"/>
        </c:dLbls>
        <c:gapWidth val="150"/>
        <c:shape val="box"/>
        <c:axId val="942278304"/>
        <c:axId val="1041576656"/>
        <c:axId val="0"/>
      </c:bar3DChart>
      <c:catAx>
        <c:axId val="942278304"/>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1200" b="0" i="0" u="none" strike="noStrike" kern="1200" baseline="0">
                <a:solidFill>
                  <a:schemeClr val="tx1">
                    <a:lumMod val="65000"/>
                    <a:lumOff val="35000"/>
                  </a:schemeClr>
                </a:solidFill>
                <a:latin typeface="+mn-lt"/>
                <a:ea typeface="+mn-ea"/>
                <a:cs typeface="+mn-cs"/>
              </a:defRPr>
            </a:pPr>
            <a:endParaRPr lang="en-IL"/>
          </a:p>
        </c:txPr>
        <c:crossAx val="1041576656"/>
        <c:crosses val="autoZero"/>
        <c:auto val="1"/>
        <c:lblAlgn val="ctr"/>
        <c:lblOffset val="100"/>
        <c:noMultiLvlLbl val="0"/>
      </c:catAx>
      <c:valAx>
        <c:axId val="1041576656"/>
        <c:scaling>
          <c:orientation val="minMax"/>
        </c:scaling>
        <c:delete val="1"/>
        <c:axPos val="r"/>
        <c:numFmt formatCode="_(* #,##0_);_(* \(#,##0\);_(* &quot;-&quot;??_);_(@_)" sourceLinked="1"/>
        <c:majorTickMark val="none"/>
        <c:minorTickMark val="none"/>
        <c:tickLblPos val="nextTo"/>
        <c:crossAx val="942278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rgbClr val="00AEEF"/>
            </a:solidFill>
            <a:ln>
              <a:noFill/>
            </a:ln>
            <a:effectLst/>
            <a:sp3d/>
          </c:spPr>
          <c:invertIfNegative val="0"/>
          <c:dLbls>
            <c:dLbl>
              <c:idx val="0"/>
              <c:layout>
                <c:manualLayout>
                  <c:x val="-2.4867894131241602E-2"/>
                  <c:y val="-2.6493177258191038E-2"/>
                </c:manualLayout>
              </c:layout>
              <c:tx>
                <c:rich>
                  <a:bodyPr/>
                  <a:lstStyle/>
                  <a:p>
                    <a:r>
                      <a:rPr lang="en-US" dirty="0"/>
                      <a:t>1,970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87D-4477-8E72-E824BD6ACB99}"/>
                </c:ext>
              </c:extLst>
            </c:dLbl>
            <c:dLbl>
              <c:idx val="1"/>
              <c:layout>
                <c:manualLayout>
                  <c:x val="-5.0925337632079971E-17"/>
                  <c:y val="-8.3623693379790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87D-4477-8E72-E824BD6ACB99}"/>
                </c:ext>
              </c:extLst>
            </c:dLbl>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44546A"/>
                    </a:solidFill>
                    <a:latin typeface="Calibri" panose="020F0502020204030204" pitchFamily="34" charset="0"/>
                    <a:ea typeface="+mn-ea"/>
                    <a:cs typeface="Calibri" panose="020F0502020204030204" pitchFamily="34" charset="0"/>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'רווח נקי בלנדר לפי חציונים'!$F$33:$H$33</c:f>
              <c:strCache>
                <c:ptCount val="3"/>
                <c:pt idx="0">
                  <c:v>H1-2023</c:v>
                </c:pt>
                <c:pt idx="1">
                  <c:v>H1-2022</c:v>
                </c:pt>
                <c:pt idx="2">
                  <c:v>H1-2021</c:v>
                </c:pt>
              </c:strCache>
            </c:strRef>
          </c:cat>
          <c:val>
            <c:numRef>
              <c:f>'רווח נקי בלנדר לפי חציונים'!$F$34:$H$34</c:f>
              <c:numCache>
                <c:formatCode>_(* #,##0_);_(* \(#,##0\);_(* "-"??_);_(@_)</c:formatCode>
                <c:ptCount val="3"/>
                <c:pt idx="0">
                  <c:v>1711.517679109802</c:v>
                </c:pt>
                <c:pt idx="1">
                  <c:v>-152</c:v>
                </c:pt>
                <c:pt idx="2">
                  <c:v>-1063</c:v>
                </c:pt>
              </c:numCache>
            </c:numRef>
          </c:val>
          <c:extLst>
            <c:ext xmlns:c16="http://schemas.microsoft.com/office/drawing/2014/chart" uri="{C3380CC4-5D6E-409C-BE32-E72D297353CC}">
              <c16:uniqueId val="{00000002-887D-4477-8E72-E824BD6ACB99}"/>
            </c:ext>
          </c:extLst>
        </c:ser>
        <c:dLbls>
          <c:showLegendKey val="0"/>
          <c:showVal val="1"/>
          <c:showCatName val="0"/>
          <c:showSerName val="0"/>
          <c:showPercent val="0"/>
          <c:showBubbleSize val="0"/>
        </c:dLbls>
        <c:gapWidth val="150"/>
        <c:shape val="box"/>
        <c:axId val="942278304"/>
        <c:axId val="1041576656"/>
        <c:axId val="0"/>
      </c:bar3DChart>
      <c:catAx>
        <c:axId val="942278304"/>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IL"/>
          </a:p>
        </c:txPr>
        <c:crossAx val="1041576656"/>
        <c:crosses val="autoZero"/>
        <c:auto val="1"/>
        <c:lblAlgn val="ctr"/>
        <c:lblOffset val="100"/>
        <c:noMultiLvlLbl val="0"/>
      </c:catAx>
      <c:valAx>
        <c:axId val="1041576656"/>
        <c:scaling>
          <c:orientation val="minMax"/>
        </c:scaling>
        <c:delete val="1"/>
        <c:axPos val="r"/>
        <c:numFmt formatCode="_(* #,##0_);_(* \(#,##0\);_(* &quot;-&quot;??_);_(@_)" sourceLinked="1"/>
        <c:majorTickMark val="none"/>
        <c:minorTickMark val="none"/>
        <c:tickLblPos val="nextTo"/>
        <c:crossAx val="942278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31" name="Google Shape;23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2" name="Google Shape;62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3" name="Google Shape;62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2019">
              <a:defRPr/>
            </a:pPr>
            <a:fld id="{82F13297-B61A-4DD1-852B-308F40256396}" type="slidenum">
              <a:rPr lang="en-US">
                <a:solidFill>
                  <a:prstClr val="black"/>
                </a:solidFill>
                <a:latin typeface="Calibri" panose="020F0502020204030204"/>
              </a:rPr>
              <a:pPr defTabSz="922019">
                <a:defRPr/>
              </a:pPr>
              <a:t>13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926217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3" name="Google Shape;433;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67105F0D-2191-4AB4-AA5E-EC12992F0EF3}" type="slidenum">
              <a:rPr lang="en-US" smtClean="0"/>
              <a:t>16</a:t>
            </a:fld>
            <a:endParaRPr lang="en-US"/>
          </a:p>
        </p:txBody>
      </p:sp>
    </p:spTree>
    <p:extLst>
      <p:ext uri="{BB962C8B-B14F-4D97-AF65-F5344CB8AC3E}">
        <p14:creationId xmlns:p14="http://schemas.microsoft.com/office/powerpoint/2010/main" val="3352651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2019">
              <a:defRPr/>
            </a:pPr>
            <a:fld id="{82F13297-B61A-4DD1-852B-308F40256396}" type="slidenum">
              <a:rPr lang="en-US">
                <a:solidFill>
                  <a:prstClr val="black"/>
                </a:solidFill>
                <a:latin typeface="Calibri" panose="020F0502020204030204"/>
              </a:rPr>
              <a:pPr defTabSz="922019">
                <a:defRPr/>
              </a:pPr>
              <a:t>21</a:t>
            </a:fld>
            <a:endParaRPr lang="en-US">
              <a:solidFill>
                <a:prstClr val="black"/>
              </a:solidFill>
              <a:latin typeface="Calibri" panose="020F0502020204030204"/>
            </a:endParaRPr>
          </a:p>
        </p:txBody>
      </p:sp>
    </p:spTree>
    <p:extLst>
      <p:ext uri="{BB962C8B-B14F-4D97-AF65-F5344CB8AC3E}">
        <p14:creationId xmlns:p14="http://schemas.microsoft.com/office/powerpoint/2010/main" val="31229559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2019">
              <a:defRPr/>
            </a:pPr>
            <a:fld id="{82F13297-B61A-4DD1-852B-308F40256396}" type="slidenum">
              <a:rPr lang="en-US">
                <a:solidFill>
                  <a:prstClr val="black"/>
                </a:solidFill>
                <a:latin typeface="Calibri" panose="020F0502020204030204"/>
              </a:rPr>
              <a:pPr defTabSz="922019">
                <a:defRPr/>
              </a:pPr>
              <a:t>22</a:t>
            </a:fld>
            <a:endParaRPr lang="en-US">
              <a:solidFill>
                <a:prstClr val="black"/>
              </a:solidFill>
              <a:latin typeface="Calibri" panose="020F0502020204030204"/>
            </a:endParaRPr>
          </a:p>
        </p:txBody>
      </p:sp>
    </p:spTree>
    <p:extLst>
      <p:ext uri="{BB962C8B-B14F-4D97-AF65-F5344CB8AC3E}">
        <p14:creationId xmlns:p14="http://schemas.microsoft.com/office/powerpoint/2010/main" val="2725938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לתקן רווחים בין שורות</a:t>
            </a:r>
            <a:endParaRPr/>
          </a:p>
        </p:txBody>
      </p:sp>
      <p:sp>
        <p:nvSpPr>
          <p:cNvPr id="264" name="Google Shape;26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1" name="Google Shape;51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2" name="Google Shape;51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3" name="Google Shape;86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4" name="Google Shape;864;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2019">
              <a:defRPr/>
            </a:pPr>
            <a:fld id="{82F13297-B61A-4DD1-852B-308F40256396}" type="slidenum">
              <a:rPr lang="en-US">
                <a:solidFill>
                  <a:prstClr val="black"/>
                </a:solidFill>
                <a:latin typeface="Calibri" panose="020F0502020204030204"/>
              </a:rPr>
              <a:pPr defTabSz="922019">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1041266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2019">
              <a:defRPr/>
            </a:pPr>
            <a:fld id="{82F13297-B61A-4DD1-852B-308F40256396}" type="slidenum">
              <a:rPr lang="en-US">
                <a:solidFill>
                  <a:prstClr val="black"/>
                </a:solidFill>
                <a:latin typeface="Calibri" panose="020F0502020204030204"/>
              </a:rPr>
              <a:pPr defTabSz="922019">
                <a:defRPr/>
              </a:pPr>
              <a:t>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792075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2019">
              <a:defRPr/>
            </a:pPr>
            <a:fld id="{82F13297-B61A-4DD1-852B-308F40256396}" type="slidenum">
              <a:rPr lang="en-US">
                <a:solidFill>
                  <a:prstClr val="black"/>
                </a:solidFill>
                <a:latin typeface="Calibri" panose="020F0502020204030204"/>
              </a:rPr>
              <a:pPr defTabSz="922019">
                <a:defRPr/>
              </a:pPr>
              <a:t>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361105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7" name="Google Shape;57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Rating2.0</a:t>
            </a:r>
            <a:r>
              <a:rPr lang="en-US" baseline="30000" dirty="0"/>
              <a:t>TM</a:t>
            </a:r>
            <a:endParaRPr baseline="30000" dirty="0"/>
          </a:p>
        </p:txBody>
      </p:sp>
      <p:sp>
        <p:nvSpPr>
          <p:cNvPr id="578" name="Google Shape;57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2"/>
        <p:cNvGrpSpPr/>
        <p:nvPr/>
      </p:nvGrpSpPr>
      <p:grpSpPr>
        <a:xfrm>
          <a:off x="0" y="0"/>
          <a:ext cx="0" cy="0"/>
          <a:chOff x="0" y="0"/>
          <a:chExt cx="0" cy="0"/>
        </a:xfrm>
      </p:grpSpPr>
      <p:sp>
        <p:nvSpPr>
          <p:cNvPr id="13" name="Google Shape;13;p30"/>
          <p:cNvSpPr/>
          <p:nvPr/>
        </p:nvSpPr>
        <p:spPr>
          <a:xfrm>
            <a:off x="-1" y="-1032867"/>
            <a:ext cx="12192001" cy="1021144"/>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4" name="Google Shape;14;p30"/>
          <p:cNvGrpSpPr/>
          <p:nvPr/>
        </p:nvGrpSpPr>
        <p:grpSpPr>
          <a:xfrm>
            <a:off x="10775761" y="6233686"/>
            <a:ext cx="1167169" cy="436576"/>
            <a:chOff x="311682" y="6233686"/>
            <a:chExt cx="1167169" cy="436576"/>
          </a:xfrm>
        </p:grpSpPr>
        <p:pic>
          <p:nvPicPr>
            <p:cNvPr id="15" name="Google Shape;15;p30"/>
            <p:cNvPicPr preferRelativeResize="0"/>
            <p:nvPr/>
          </p:nvPicPr>
          <p:blipFill rotWithShape="1">
            <a:blip r:embed="rId2">
              <a:alphaModFix/>
            </a:blip>
            <a:srcRect l="36116" t="15243" r="35628" b="46408"/>
            <a:stretch/>
          </p:blipFill>
          <p:spPr>
            <a:xfrm>
              <a:off x="311682" y="6233686"/>
              <a:ext cx="475066" cy="436576"/>
            </a:xfrm>
            <a:prstGeom prst="rect">
              <a:avLst/>
            </a:prstGeom>
            <a:noFill/>
            <a:ln>
              <a:noFill/>
            </a:ln>
          </p:spPr>
        </p:pic>
        <p:pic>
          <p:nvPicPr>
            <p:cNvPr id="16" name="Google Shape;16;p30"/>
            <p:cNvPicPr preferRelativeResize="0"/>
            <p:nvPr/>
          </p:nvPicPr>
          <p:blipFill rotWithShape="1">
            <a:blip r:embed="rId3">
              <a:alphaModFix/>
            </a:blip>
            <a:srcRect/>
            <a:stretch/>
          </p:blipFill>
          <p:spPr>
            <a:xfrm>
              <a:off x="786748" y="6364723"/>
              <a:ext cx="692103" cy="288154"/>
            </a:xfrm>
            <a:prstGeom prst="rect">
              <a:avLst/>
            </a:prstGeom>
            <a:noFill/>
            <a:ln>
              <a:noFill/>
            </a:ln>
          </p:spPr>
        </p:pic>
      </p:grpSp>
      <p:cxnSp>
        <p:nvCxnSpPr>
          <p:cNvPr id="17" name="Google Shape;17;p30"/>
          <p:cNvCxnSpPr/>
          <p:nvPr/>
        </p:nvCxnSpPr>
        <p:spPr>
          <a:xfrm>
            <a:off x="656006" y="6442780"/>
            <a:ext cx="0" cy="211388"/>
          </a:xfrm>
          <a:prstGeom prst="straightConnector1">
            <a:avLst/>
          </a:prstGeom>
          <a:noFill/>
          <a:ln w="9525" cap="flat" cmpd="sng">
            <a:solidFill>
              <a:schemeClr val="accent1"/>
            </a:solidFill>
            <a:prstDash val="solid"/>
            <a:miter lim="800000"/>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About us 6">
  <p:cSld name="About us 6">
    <p:spTree>
      <p:nvGrpSpPr>
        <p:cNvPr id="1" name="Shape 61"/>
        <p:cNvGrpSpPr/>
        <p:nvPr/>
      </p:nvGrpSpPr>
      <p:grpSpPr>
        <a:xfrm>
          <a:off x="0" y="0"/>
          <a:ext cx="0" cy="0"/>
          <a:chOff x="0" y="0"/>
          <a:chExt cx="0" cy="0"/>
        </a:xfrm>
      </p:grpSpPr>
      <p:sp>
        <p:nvSpPr>
          <p:cNvPr id="62" name="Google Shape;62;p42"/>
          <p:cNvSpPr>
            <a:spLocks noGrp="1"/>
          </p:cNvSpPr>
          <p:nvPr>
            <p:ph type="pic" idx="2"/>
          </p:nvPr>
        </p:nvSpPr>
        <p:spPr>
          <a:xfrm>
            <a:off x="4043917" y="1279525"/>
            <a:ext cx="2928991" cy="3949700"/>
          </a:xfrm>
          <a:prstGeom prst="rect">
            <a:avLst/>
          </a:prstGeom>
          <a:solidFill>
            <a:srgbClr val="D8D8D8">
              <a:alpha val="24705"/>
            </a:srgbClr>
          </a:solidFill>
          <a:ln>
            <a:noFill/>
          </a:ln>
          <a:effectLst>
            <a:outerShdw blurRad="114300" dist="304800" dir="8100000" algn="tr" rotWithShape="0">
              <a:srgbClr val="000000">
                <a:alpha val="20000"/>
              </a:srgbClr>
            </a:outerShdw>
          </a:effectLst>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About us 7">
  <p:cSld name="About us 7">
    <p:spTree>
      <p:nvGrpSpPr>
        <p:cNvPr id="1" name="Shape 63"/>
        <p:cNvGrpSpPr/>
        <p:nvPr/>
      </p:nvGrpSpPr>
      <p:grpSpPr>
        <a:xfrm>
          <a:off x="0" y="0"/>
          <a:ext cx="0" cy="0"/>
          <a:chOff x="0" y="0"/>
          <a:chExt cx="0" cy="0"/>
        </a:xfrm>
      </p:grpSpPr>
      <p:sp>
        <p:nvSpPr>
          <p:cNvPr id="64" name="Google Shape;64;p43"/>
          <p:cNvSpPr>
            <a:spLocks noGrp="1"/>
          </p:cNvSpPr>
          <p:nvPr>
            <p:ph type="pic" idx="2"/>
          </p:nvPr>
        </p:nvSpPr>
        <p:spPr>
          <a:xfrm>
            <a:off x="1" y="0"/>
            <a:ext cx="12192000" cy="5715003"/>
          </a:xfrm>
          <a:prstGeom prst="rect">
            <a:avLst/>
          </a:prstGeom>
          <a:solidFill>
            <a:srgbClr val="D8D8D8">
              <a:alpha val="24705"/>
            </a:srgbClr>
          </a:solid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rvice 1">
  <p:cSld name="Service 1">
    <p:spTree>
      <p:nvGrpSpPr>
        <p:cNvPr id="1" name="Shape 65"/>
        <p:cNvGrpSpPr/>
        <p:nvPr/>
      </p:nvGrpSpPr>
      <p:grpSpPr>
        <a:xfrm>
          <a:off x="0" y="0"/>
          <a:ext cx="0" cy="0"/>
          <a:chOff x="0" y="0"/>
          <a:chExt cx="0" cy="0"/>
        </a:xfrm>
      </p:grpSpPr>
      <p:sp>
        <p:nvSpPr>
          <p:cNvPr id="66" name="Google Shape;66;p44"/>
          <p:cNvSpPr>
            <a:spLocks noGrp="1"/>
          </p:cNvSpPr>
          <p:nvPr>
            <p:ph type="pic" idx="2"/>
          </p:nvPr>
        </p:nvSpPr>
        <p:spPr>
          <a:xfrm>
            <a:off x="2790825" y="1765132"/>
            <a:ext cx="6610350" cy="3327736"/>
          </a:xfrm>
          <a:prstGeom prst="rect">
            <a:avLst/>
          </a:prstGeom>
          <a:solidFill>
            <a:srgbClr val="D8D8D8">
              <a:alpha val="24705"/>
            </a:srgbClr>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7"/>
        <p:cNvGrpSpPr/>
        <p:nvPr/>
      </p:nvGrpSpPr>
      <p:grpSpPr>
        <a:xfrm>
          <a:off x="0" y="0"/>
          <a:ext cx="0" cy="0"/>
          <a:chOff x="0" y="0"/>
          <a:chExt cx="0" cy="0"/>
        </a:xfrm>
      </p:grpSpPr>
      <p:sp>
        <p:nvSpPr>
          <p:cNvPr id="68" name="Google Shape;68;p45"/>
          <p:cNvSpPr>
            <a:spLocks noGrp="1"/>
          </p:cNvSpPr>
          <p:nvPr>
            <p:ph type="pic" idx="2"/>
          </p:nvPr>
        </p:nvSpPr>
        <p:spPr>
          <a:xfrm>
            <a:off x="2908303" y="2989661"/>
            <a:ext cx="9283699" cy="3004510"/>
          </a:xfrm>
          <a:prstGeom prst="rect">
            <a:avLst/>
          </a:prstGeom>
          <a:solidFill>
            <a:srgbClr val="D8D8D8">
              <a:alpha val="24705"/>
            </a:srgbClr>
          </a:solidFill>
          <a:ln>
            <a:noFill/>
          </a:ln>
        </p:spPr>
      </p:sp>
      <p:sp>
        <p:nvSpPr>
          <p:cNvPr id="69" name="Google Shape;69;p45"/>
          <p:cNvSpPr>
            <a:spLocks noGrp="1"/>
          </p:cNvSpPr>
          <p:nvPr>
            <p:ph type="pic" idx="3"/>
          </p:nvPr>
        </p:nvSpPr>
        <p:spPr>
          <a:xfrm>
            <a:off x="1059261" y="1991074"/>
            <a:ext cx="2505090" cy="2090913"/>
          </a:xfrm>
          <a:prstGeom prst="rect">
            <a:avLst/>
          </a:prstGeom>
          <a:solidFill>
            <a:srgbClr val="D8D8D8">
              <a:alpha val="24705"/>
            </a:srgbClr>
          </a:solidFill>
          <a:ln>
            <a:noFill/>
          </a:ln>
        </p:spPr>
      </p:sp>
      <p:sp>
        <p:nvSpPr>
          <p:cNvPr id="70" name="Google Shape;70;p45"/>
          <p:cNvSpPr>
            <a:spLocks noGrp="1"/>
          </p:cNvSpPr>
          <p:nvPr>
            <p:ph type="pic" idx="4"/>
          </p:nvPr>
        </p:nvSpPr>
        <p:spPr>
          <a:xfrm>
            <a:off x="4138069" y="2434265"/>
            <a:ext cx="2117475" cy="1767384"/>
          </a:xfrm>
          <a:prstGeom prst="rect">
            <a:avLst/>
          </a:prstGeom>
          <a:solidFill>
            <a:srgbClr val="D8D8D8">
              <a:alpha val="24705"/>
            </a:srgbClr>
          </a:solidFill>
          <a:ln>
            <a:noFill/>
          </a:ln>
        </p:spPr>
      </p:sp>
      <p:sp>
        <p:nvSpPr>
          <p:cNvPr id="71" name="Google Shape;71;p45"/>
          <p:cNvSpPr>
            <a:spLocks noGrp="1"/>
          </p:cNvSpPr>
          <p:nvPr>
            <p:ph type="pic" idx="5"/>
          </p:nvPr>
        </p:nvSpPr>
        <p:spPr>
          <a:xfrm>
            <a:off x="6816091" y="2434265"/>
            <a:ext cx="2117475" cy="1767384"/>
          </a:xfrm>
          <a:prstGeom prst="rect">
            <a:avLst/>
          </a:prstGeom>
          <a:solidFill>
            <a:srgbClr val="D8D8D8">
              <a:alpha val="24705"/>
            </a:srgbClr>
          </a:solidFill>
          <a:ln>
            <a:noFill/>
          </a:ln>
        </p:spPr>
      </p:sp>
      <p:sp>
        <p:nvSpPr>
          <p:cNvPr id="72" name="Google Shape;72;p45"/>
          <p:cNvSpPr>
            <a:spLocks noGrp="1"/>
          </p:cNvSpPr>
          <p:nvPr>
            <p:ph type="pic" idx="6"/>
          </p:nvPr>
        </p:nvSpPr>
        <p:spPr>
          <a:xfrm>
            <a:off x="9494115" y="2434265"/>
            <a:ext cx="2117475" cy="1767384"/>
          </a:xfrm>
          <a:prstGeom prst="rect">
            <a:avLst/>
          </a:prstGeom>
          <a:solidFill>
            <a:srgbClr val="D8D8D8">
              <a:alpha val="24705"/>
            </a:srgbClr>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73"/>
        <p:cNvGrpSpPr/>
        <p:nvPr/>
      </p:nvGrpSpPr>
      <p:grpSpPr>
        <a:xfrm>
          <a:off x="0" y="0"/>
          <a:ext cx="0" cy="0"/>
          <a:chOff x="0" y="0"/>
          <a:chExt cx="0" cy="0"/>
        </a:xfrm>
      </p:grpSpPr>
      <p:sp>
        <p:nvSpPr>
          <p:cNvPr id="74" name="Google Shape;74;p46"/>
          <p:cNvSpPr>
            <a:spLocks noGrp="1"/>
          </p:cNvSpPr>
          <p:nvPr>
            <p:ph type="pic" idx="2"/>
          </p:nvPr>
        </p:nvSpPr>
        <p:spPr>
          <a:xfrm>
            <a:off x="2" y="1144164"/>
            <a:ext cx="9143999" cy="4610100"/>
          </a:xfrm>
          <a:prstGeom prst="rect">
            <a:avLst/>
          </a:prstGeom>
          <a:solidFill>
            <a:srgbClr val="D8D8D8">
              <a:alpha val="24705"/>
            </a:srgbClr>
          </a:solid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75"/>
        <p:cNvGrpSpPr/>
        <p:nvPr/>
      </p:nvGrpSpPr>
      <p:grpSpPr>
        <a:xfrm>
          <a:off x="0" y="0"/>
          <a:ext cx="0" cy="0"/>
          <a:chOff x="0" y="0"/>
          <a:chExt cx="0" cy="0"/>
        </a:xfrm>
      </p:grpSpPr>
      <p:sp>
        <p:nvSpPr>
          <p:cNvPr id="76" name="Google Shape;76;p47"/>
          <p:cNvSpPr/>
          <p:nvPr/>
        </p:nvSpPr>
        <p:spPr>
          <a:xfrm>
            <a:off x="9474200" y="4135438"/>
            <a:ext cx="1343025" cy="1341437"/>
          </a:xfrm>
          <a:prstGeom prst="rect">
            <a:avLst/>
          </a:prstGeom>
          <a:solidFill>
            <a:srgbClr val="00AE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7" name="Google Shape;77;p47"/>
          <p:cNvSpPr/>
          <p:nvPr/>
        </p:nvSpPr>
        <p:spPr>
          <a:xfrm>
            <a:off x="10850563" y="2754313"/>
            <a:ext cx="1341437" cy="1341437"/>
          </a:xfrm>
          <a:prstGeom prst="rect">
            <a:avLst/>
          </a:prstGeom>
          <a:solidFill>
            <a:srgbClr val="00AE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8" name="Google Shape;78;p47"/>
          <p:cNvSpPr/>
          <p:nvPr/>
        </p:nvSpPr>
        <p:spPr>
          <a:xfrm>
            <a:off x="10850563" y="4135438"/>
            <a:ext cx="1341437" cy="1341437"/>
          </a:xfrm>
          <a:prstGeom prst="rect">
            <a:avLst/>
          </a:prstGeom>
          <a:solidFill>
            <a:srgbClr val="00AE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9" name="Google Shape;79;p47"/>
          <p:cNvSpPr>
            <a:spLocks noGrp="1"/>
          </p:cNvSpPr>
          <p:nvPr>
            <p:ph type="pic" idx="2"/>
          </p:nvPr>
        </p:nvSpPr>
        <p:spPr>
          <a:xfrm>
            <a:off x="5319154" y="2"/>
            <a:ext cx="6872846" cy="6857998"/>
          </a:xfrm>
          <a:prstGeom prst="rect">
            <a:avLst/>
          </a:prstGeom>
          <a:solidFill>
            <a:srgbClr val="D8D8D8">
              <a:alpha val="24705"/>
            </a:srgbClr>
          </a:solid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80"/>
        <p:cNvGrpSpPr/>
        <p:nvPr/>
      </p:nvGrpSpPr>
      <p:grpSpPr>
        <a:xfrm>
          <a:off x="0" y="0"/>
          <a:ext cx="0" cy="0"/>
          <a:chOff x="0" y="0"/>
          <a:chExt cx="0" cy="0"/>
        </a:xfrm>
      </p:grpSpPr>
      <p:sp>
        <p:nvSpPr>
          <p:cNvPr id="81" name="Google Shape;81;p48"/>
          <p:cNvSpPr/>
          <p:nvPr/>
        </p:nvSpPr>
        <p:spPr>
          <a:xfrm>
            <a:off x="0" y="0"/>
            <a:ext cx="4524375" cy="6858000"/>
          </a:xfrm>
          <a:custGeom>
            <a:avLst/>
            <a:gdLst/>
            <a:ahLst/>
            <a:cxnLst/>
            <a:rect l="l" t="t" r="r" b="b"/>
            <a:pathLst>
              <a:path w="4524487" h="6858000" extrusionOk="0">
                <a:moveTo>
                  <a:pt x="0" y="0"/>
                </a:moveTo>
                <a:lnTo>
                  <a:pt x="3488082" y="0"/>
                </a:lnTo>
                <a:lnTo>
                  <a:pt x="3681780" y="255815"/>
                </a:lnTo>
                <a:cubicBezTo>
                  <a:pt x="4213134" y="1022316"/>
                  <a:pt x="4524487" y="1952890"/>
                  <a:pt x="4524487" y="2956183"/>
                </a:cubicBezTo>
                <a:cubicBezTo>
                  <a:pt x="4524487" y="4532789"/>
                  <a:pt x="3755636" y="5929818"/>
                  <a:pt x="2572421" y="6792786"/>
                </a:cubicBezTo>
                <a:lnTo>
                  <a:pt x="2476508" y="6858000"/>
                </a:lnTo>
                <a:lnTo>
                  <a:pt x="0" y="6858000"/>
                </a:lnTo>
                <a:close/>
              </a:path>
            </a:pathLst>
          </a:custGeom>
          <a:solidFill>
            <a:srgbClr val="F4F6F9">
              <a:alpha val="2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2" name="Google Shape;82;p48"/>
          <p:cNvSpPr/>
          <p:nvPr/>
        </p:nvSpPr>
        <p:spPr>
          <a:xfrm>
            <a:off x="0" y="0"/>
            <a:ext cx="4278313" cy="6858000"/>
          </a:xfrm>
          <a:custGeom>
            <a:avLst/>
            <a:gdLst/>
            <a:ahLst/>
            <a:cxnLst/>
            <a:rect l="l" t="t" r="r" b="b"/>
            <a:pathLst>
              <a:path w="4278688" h="6858000" extrusionOk="0">
                <a:moveTo>
                  <a:pt x="0" y="0"/>
                </a:moveTo>
                <a:lnTo>
                  <a:pt x="3046210" y="0"/>
                </a:lnTo>
                <a:lnTo>
                  <a:pt x="3301644" y="281049"/>
                </a:lnTo>
                <a:cubicBezTo>
                  <a:pt x="3912024" y="1020658"/>
                  <a:pt x="4278688" y="1968855"/>
                  <a:pt x="4278688" y="3002691"/>
                </a:cubicBezTo>
                <a:cubicBezTo>
                  <a:pt x="4278688" y="4627291"/>
                  <a:pt x="3373252" y="6040414"/>
                  <a:pt x="2039478" y="6764964"/>
                </a:cubicBezTo>
                <a:lnTo>
                  <a:pt x="1857826" y="6858000"/>
                </a:lnTo>
                <a:lnTo>
                  <a:pt x="0" y="6858000"/>
                </a:lnTo>
                <a:close/>
              </a:path>
            </a:pathLst>
          </a:custGeom>
          <a:solidFill>
            <a:srgbClr val="F4F6F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3" name="Google Shape;83;p48"/>
          <p:cNvSpPr>
            <a:spLocks noGrp="1"/>
          </p:cNvSpPr>
          <p:nvPr>
            <p:ph type="pic" idx="2"/>
          </p:nvPr>
        </p:nvSpPr>
        <p:spPr>
          <a:xfrm>
            <a:off x="1255670" y="393328"/>
            <a:ext cx="2434414" cy="2609365"/>
          </a:xfrm>
          <a:prstGeom prst="rect">
            <a:avLst/>
          </a:prstGeom>
          <a:solidFill>
            <a:srgbClr val="D8D8D8">
              <a:alpha val="24705"/>
            </a:srgbClr>
          </a:solidFill>
          <a:ln>
            <a:noFill/>
          </a:ln>
        </p:spPr>
      </p:sp>
      <p:sp>
        <p:nvSpPr>
          <p:cNvPr id="84" name="Google Shape;84;p48"/>
          <p:cNvSpPr>
            <a:spLocks noGrp="1"/>
          </p:cNvSpPr>
          <p:nvPr>
            <p:ph type="pic" idx="3"/>
          </p:nvPr>
        </p:nvSpPr>
        <p:spPr>
          <a:xfrm>
            <a:off x="0" y="4259605"/>
            <a:ext cx="2609365" cy="2433174"/>
          </a:xfrm>
          <a:prstGeom prst="rect">
            <a:avLst/>
          </a:prstGeom>
          <a:solidFill>
            <a:srgbClr val="D8D8D8">
              <a:alpha val="24705"/>
            </a:srgbClr>
          </a:solidFill>
          <a:ln>
            <a:noFill/>
          </a:ln>
        </p:spPr>
      </p:sp>
      <p:sp>
        <p:nvSpPr>
          <p:cNvPr id="85" name="Google Shape;85;p48"/>
          <p:cNvSpPr>
            <a:spLocks noGrp="1"/>
          </p:cNvSpPr>
          <p:nvPr>
            <p:ph type="pic" idx="4"/>
          </p:nvPr>
        </p:nvSpPr>
        <p:spPr>
          <a:xfrm>
            <a:off x="1255670" y="3002693"/>
            <a:ext cx="2434414" cy="2609364"/>
          </a:xfrm>
          <a:prstGeom prst="rect">
            <a:avLst/>
          </a:prstGeom>
          <a:solidFill>
            <a:srgbClr val="D8D8D8">
              <a:alpha val="24705"/>
            </a:srgbClr>
          </a:solidFill>
          <a:ln>
            <a:noFill/>
          </a:ln>
        </p:spPr>
      </p:sp>
      <p:sp>
        <p:nvSpPr>
          <p:cNvPr id="86" name="Google Shape;86;p48"/>
          <p:cNvSpPr>
            <a:spLocks noGrp="1"/>
          </p:cNvSpPr>
          <p:nvPr>
            <p:ph type="pic" idx="5"/>
          </p:nvPr>
        </p:nvSpPr>
        <p:spPr>
          <a:xfrm>
            <a:off x="0" y="1"/>
            <a:ext cx="2609365" cy="1747021"/>
          </a:xfrm>
          <a:prstGeom prst="rect">
            <a:avLst/>
          </a:prstGeom>
          <a:solidFill>
            <a:srgbClr val="D8D8D8">
              <a:alpha val="24705"/>
            </a:srgbClr>
          </a:solid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7_Custom Layout">
  <p:cSld name="7_Custom Layout">
    <p:bg>
      <p:bgPr>
        <a:solidFill>
          <a:srgbClr val="F4F6F9"/>
        </a:solidFill>
        <a:effectLst/>
      </p:bgPr>
    </p:bg>
    <p:spTree>
      <p:nvGrpSpPr>
        <p:cNvPr id="1" name="Shape 87"/>
        <p:cNvGrpSpPr/>
        <p:nvPr/>
      </p:nvGrpSpPr>
      <p:grpSpPr>
        <a:xfrm>
          <a:off x="0" y="0"/>
          <a:ext cx="0" cy="0"/>
          <a:chOff x="0" y="0"/>
          <a:chExt cx="0" cy="0"/>
        </a:xfrm>
      </p:grpSpPr>
      <p:sp>
        <p:nvSpPr>
          <p:cNvPr id="88" name="Google Shape;88;p49"/>
          <p:cNvSpPr/>
          <p:nvPr/>
        </p:nvSpPr>
        <p:spPr>
          <a:xfrm>
            <a:off x="0" y="0"/>
            <a:ext cx="12192000" cy="2846388"/>
          </a:xfrm>
          <a:custGeom>
            <a:avLst/>
            <a:gdLst/>
            <a:ahLst/>
            <a:cxnLst/>
            <a:rect l="l" t="t" r="r" b="b"/>
            <a:pathLst>
              <a:path w="9144000" h="2134781" extrusionOk="0">
                <a:moveTo>
                  <a:pt x="0" y="1053465"/>
                </a:moveTo>
                <a:cubicBezTo>
                  <a:pt x="726758" y="807720"/>
                  <a:pt x="1956435" y="501968"/>
                  <a:pt x="2947035" y="811530"/>
                </a:cubicBezTo>
                <a:cubicBezTo>
                  <a:pt x="4453890" y="1282065"/>
                  <a:pt x="6033135" y="2897505"/>
                  <a:pt x="8202930" y="1704023"/>
                </a:cubicBezTo>
                <a:cubicBezTo>
                  <a:pt x="8573452" y="1500188"/>
                  <a:pt x="8883968" y="1305878"/>
                  <a:pt x="9144000" y="1123950"/>
                </a:cubicBezTo>
                <a:lnTo>
                  <a:pt x="9144000" y="0"/>
                </a:lnTo>
                <a:lnTo>
                  <a:pt x="0" y="0"/>
                </a:lnTo>
                <a:lnTo>
                  <a:pt x="0" y="105346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 name="Google Shape;89;p49"/>
          <p:cNvSpPr>
            <a:spLocks noGrp="1"/>
          </p:cNvSpPr>
          <p:nvPr>
            <p:ph type="pic" idx="2"/>
          </p:nvPr>
        </p:nvSpPr>
        <p:spPr>
          <a:xfrm>
            <a:off x="6187961" y="767999"/>
            <a:ext cx="3505560" cy="6086475"/>
          </a:xfrm>
          <a:prstGeom prst="rect">
            <a:avLst/>
          </a:prstGeom>
          <a:noFill/>
          <a:ln>
            <a:noFill/>
          </a:ln>
        </p:spPr>
      </p:sp>
      <p:sp>
        <p:nvSpPr>
          <p:cNvPr id="90" name="Google Shape;90;p49"/>
          <p:cNvSpPr>
            <a:spLocks noGrp="1"/>
          </p:cNvSpPr>
          <p:nvPr>
            <p:ph type="pic" idx="3"/>
          </p:nvPr>
        </p:nvSpPr>
        <p:spPr>
          <a:xfrm>
            <a:off x="8936055" y="5232263"/>
            <a:ext cx="297056" cy="297056"/>
          </a:xfrm>
          <a:prstGeom prst="rect">
            <a:avLst/>
          </a:prstGeom>
          <a:solidFill>
            <a:srgbClr val="D8D8D8">
              <a:alpha val="24705"/>
            </a:srgbClr>
          </a:solidFill>
          <a:ln w="22225" cap="flat" cmpd="sng">
            <a:solidFill>
              <a:schemeClr val="lt1"/>
            </a:solidFill>
            <a:prstDash val="solid"/>
            <a:round/>
            <a:headEnd type="none" w="sm" len="sm"/>
            <a:tailEnd type="none" w="sm" len="sm"/>
          </a:ln>
        </p:spPr>
      </p:sp>
      <p:sp>
        <p:nvSpPr>
          <p:cNvPr id="91" name="Google Shape;91;p49"/>
          <p:cNvSpPr>
            <a:spLocks noGrp="1"/>
          </p:cNvSpPr>
          <p:nvPr>
            <p:ph type="pic" idx="4"/>
          </p:nvPr>
        </p:nvSpPr>
        <p:spPr>
          <a:xfrm>
            <a:off x="9450028" y="5232263"/>
            <a:ext cx="297056" cy="297056"/>
          </a:xfrm>
          <a:prstGeom prst="rect">
            <a:avLst/>
          </a:prstGeom>
          <a:solidFill>
            <a:srgbClr val="D8D8D8">
              <a:alpha val="24705"/>
            </a:srgbClr>
          </a:solidFill>
          <a:ln w="22225" cap="flat" cmpd="sng">
            <a:solidFill>
              <a:schemeClr val="lt1"/>
            </a:solidFill>
            <a:prstDash val="solid"/>
            <a:round/>
            <a:headEnd type="none" w="sm" len="sm"/>
            <a:tailEnd type="none" w="sm" len="sm"/>
          </a:ln>
        </p:spPr>
      </p:sp>
      <p:sp>
        <p:nvSpPr>
          <p:cNvPr id="92" name="Google Shape;92;p49"/>
          <p:cNvSpPr>
            <a:spLocks noGrp="1"/>
          </p:cNvSpPr>
          <p:nvPr>
            <p:ph type="pic" idx="5"/>
          </p:nvPr>
        </p:nvSpPr>
        <p:spPr>
          <a:xfrm>
            <a:off x="9964001" y="5232263"/>
            <a:ext cx="297056" cy="297056"/>
          </a:xfrm>
          <a:prstGeom prst="rect">
            <a:avLst/>
          </a:prstGeom>
          <a:solidFill>
            <a:srgbClr val="D8D8D8">
              <a:alpha val="24705"/>
            </a:srgbClr>
          </a:solidFill>
          <a:ln w="22225" cap="flat" cmpd="sng">
            <a:solidFill>
              <a:schemeClr val="lt1"/>
            </a:solidFill>
            <a:prstDash val="solid"/>
            <a:round/>
            <a:headEnd type="none" w="sm" len="sm"/>
            <a:tailEnd type="none" w="sm" len="sm"/>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0_Custom Layout">
  <p:cSld name="10_Custom Layout">
    <p:spTree>
      <p:nvGrpSpPr>
        <p:cNvPr id="1" name="Shape 93"/>
        <p:cNvGrpSpPr/>
        <p:nvPr/>
      </p:nvGrpSpPr>
      <p:grpSpPr>
        <a:xfrm>
          <a:off x="0" y="0"/>
          <a:ext cx="0" cy="0"/>
          <a:chOff x="0" y="0"/>
          <a:chExt cx="0" cy="0"/>
        </a:xfrm>
      </p:grpSpPr>
      <p:sp>
        <p:nvSpPr>
          <p:cNvPr id="94" name="Google Shape;94;p50"/>
          <p:cNvSpPr/>
          <p:nvPr/>
        </p:nvSpPr>
        <p:spPr>
          <a:xfrm rot="-900000" flipH="1">
            <a:off x="-912813" y="-584200"/>
            <a:ext cx="6992938" cy="6137275"/>
          </a:xfrm>
          <a:custGeom>
            <a:avLst/>
            <a:gdLst/>
            <a:ahLst/>
            <a:cxnLst/>
            <a:rect l="l" t="t" r="r" b="b"/>
            <a:pathLst>
              <a:path w="6992762" h="6137613" extrusionOk="0">
                <a:moveTo>
                  <a:pt x="5348193" y="0"/>
                </a:moveTo>
                <a:lnTo>
                  <a:pt x="0" y="1433044"/>
                </a:lnTo>
                <a:lnTo>
                  <a:pt x="0" y="4391269"/>
                </a:lnTo>
                <a:cubicBezTo>
                  <a:pt x="0" y="5355748"/>
                  <a:pt x="951311" y="6137613"/>
                  <a:pt x="2124812" y="6137613"/>
                </a:cubicBezTo>
                <a:lnTo>
                  <a:pt x="6992762" y="6137613"/>
                </a:lnTo>
                <a:lnTo>
                  <a:pt x="5348193" y="0"/>
                </a:lnTo>
                <a:close/>
              </a:path>
            </a:pathLst>
          </a:custGeom>
          <a:solidFill>
            <a:srgbClr val="F4F6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 name="Google Shape;95;p50"/>
          <p:cNvSpPr>
            <a:spLocks noGrp="1"/>
          </p:cNvSpPr>
          <p:nvPr>
            <p:ph type="pic" idx="2"/>
          </p:nvPr>
        </p:nvSpPr>
        <p:spPr>
          <a:xfrm>
            <a:off x="2" y="2"/>
            <a:ext cx="5358595" cy="6857999"/>
          </a:xfrm>
          <a:prstGeom prst="rect">
            <a:avLst/>
          </a:prstGeom>
          <a:solidFill>
            <a:srgbClr val="D8D8D8">
              <a:alpha val="24705"/>
            </a:srgbClr>
          </a:solid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96"/>
        <p:cNvGrpSpPr/>
        <p:nvPr/>
      </p:nvGrpSpPr>
      <p:grpSpPr>
        <a:xfrm>
          <a:off x="0" y="0"/>
          <a:ext cx="0" cy="0"/>
          <a:chOff x="0" y="0"/>
          <a:chExt cx="0" cy="0"/>
        </a:xfrm>
      </p:grpSpPr>
      <p:sp>
        <p:nvSpPr>
          <p:cNvPr id="97" name="Google Shape;97;p51"/>
          <p:cNvSpPr/>
          <p:nvPr/>
        </p:nvSpPr>
        <p:spPr>
          <a:xfrm rot="900000">
            <a:off x="6256338" y="-688975"/>
            <a:ext cx="6327775" cy="3036888"/>
          </a:xfrm>
          <a:custGeom>
            <a:avLst/>
            <a:gdLst/>
            <a:ahLst/>
            <a:cxnLst/>
            <a:rect l="l" t="t" r="r" b="b"/>
            <a:pathLst>
              <a:path w="6328464" h="3036982" extrusionOk="0">
                <a:moveTo>
                  <a:pt x="0" y="1507729"/>
                </a:moveTo>
                <a:lnTo>
                  <a:pt x="5626920" y="0"/>
                </a:lnTo>
                <a:lnTo>
                  <a:pt x="6328464" y="2618199"/>
                </a:lnTo>
                <a:lnTo>
                  <a:pt x="6200191" y="2675141"/>
                </a:lnTo>
                <a:cubicBezTo>
                  <a:pt x="3817271" y="3649448"/>
                  <a:pt x="1909828" y="2441468"/>
                  <a:pt x="146811" y="1577265"/>
                </a:cubicBezTo>
                <a:lnTo>
                  <a:pt x="0" y="1507729"/>
                </a:lnTo>
                <a:close/>
              </a:path>
            </a:pathLst>
          </a:custGeom>
          <a:solidFill>
            <a:srgbClr val="F4F6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 name="Google Shape;98;p51"/>
          <p:cNvSpPr>
            <a:spLocks noGrp="1"/>
          </p:cNvSpPr>
          <p:nvPr>
            <p:ph type="pic" idx="2"/>
          </p:nvPr>
        </p:nvSpPr>
        <p:spPr>
          <a:xfrm>
            <a:off x="7327069" y="3607533"/>
            <a:ext cx="1812093" cy="1790228"/>
          </a:xfrm>
          <a:prstGeom prst="rect">
            <a:avLst/>
          </a:prstGeom>
          <a:solidFill>
            <a:srgbClr val="D8D8D8">
              <a:alpha val="24705"/>
            </a:srgbClr>
          </a:solidFill>
          <a:ln>
            <a:noFill/>
          </a:ln>
        </p:spPr>
      </p:sp>
      <p:sp>
        <p:nvSpPr>
          <p:cNvPr id="99" name="Google Shape;99;p51"/>
          <p:cNvSpPr>
            <a:spLocks noGrp="1"/>
          </p:cNvSpPr>
          <p:nvPr>
            <p:ph type="pic" idx="3"/>
          </p:nvPr>
        </p:nvSpPr>
        <p:spPr>
          <a:xfrm>
            <a:off x="5514976" y="877745"/>
            <a:ext cx="1812093" cy="1790228"/>
          </a:xfrm>
          <a:prstGeom prst="rect">
            <a:avLst/>
          </a:prstGeom>
          <a:solidFill>
            <a:srgbClr val="D8D8D8">
              <a:alpha val="24705"/>
            </a:srgbClr>
          </a:solidFill>
          <a:ln>
            <a:noFill/>
          </a:ln>
        </p:spPr>
      </p:sp>
      <p:sp>
        <p:nvSpPr>
          <p:cNvPr id="100" name="Google Shape;100;p51"/>
          <p:cNvSpPr>
            <a:spLocks noGrp="1"/>
          </p:cNvSpPr>
          <p:nvPr>
            <p:ph type="pic" idx="4"/>
          </p:nvPr>
        </p:nvSpPr>
        <p:spPr>
          <a:xfrm>
            <a:off x="7327069" y="877745"/>
            <a:ext cx="1812093" cy="1790228"/>
          </a:xfrm>
          <a:prstGeom prst="rect">
            <a:avLst/>
          </a:prstGeom>
          <a:solidFill>
            <a:srgbClr val="D8D8D8">
              <a:alpha val="24705"/>
            </a:srgbClr>
          </a:solidFill>
          <a:ln>
            <a:noFill/>
          </a:ln>
        </p:spPr>
      </p:sp>
      <p:sp>
        <p:nvSpPr>
          <p:cNvPr id="101" name="Google Shape;101;p51"/>
          <p:cNvSpPr>
            <a:spLocks noGrp="1"/>
          </p:cNvSpPr>
          <p:nvPr>
            <p:ph type="pic" idx="5"/>
          </p:nvPr>
        </p:nvSpPr>
        <p:spPr>
          <a:xfrm>
            <a:off x="9139164" y="877745"/>
            <a:ext cx="1812093" cy="1790228"/>
          </a:xfrm>
          <a:prstGeom prst="rect">
            <a:avLst/>
          </a:prstGeom>
          <a:solidFill>
            <a:srgbClr val="D8D8D8">
              <a:alpha val="24705"/>
            </a:srgbClr>
          </a:solidFill>
          <a:ln>
            <a:noFill/>
          </a:ln>
        </p:spPr>
      </p:sp>
      <p:sp>
        <p:nvSpPr>
          <p:cNvPr id="102" name="Google Shape;102;p51"/>
          <p:cNvSpPr>
            <a:spLocks noGrp="1"/>
          </p:cNvSpPr>
          <p:nvPr>
            <p:ph type="pic" idx="6"/>
          </p:nvPr>
        </p:nvSpPr>
        <p:spPr>
          <a:xfrm>
            <a:off x="5514976" y="3607533"/>
            <a:ext cx="1812093" cy="1790228"/>
          </a:xfrm>
          <a:prstGeom prst="rect">
            <a:avLst/>
          </a:prstGeom>
          <a:solidFill>
            <a:srgbClr val="D8D8D8">
              <a:alpha val="24705"/>
            </a:srgbClr>
          </a:solidFill>
          <a:ln>
            <a:noFill/>
          </a:ln>
        </p:spPr>
      </p:sp>
      <p:sp>
        <p:nvSpPr>
          <p:cNvPr id="103" name="Google Shape;103;p51"/>
          <p:cNvSpPr>
            <a:spLocks noGrp="1"/>
          </p:cNvSpPr>
          <p:nvPr>
            <p:ph type="pic" idx="7"/>
          </p:nvPr>
        </p:nvSpPr>
        <p:spPr>
          <a:xfrm>
            <a:off x="9139164" y="3607533"/>
            <a:ext cx="1812093" cy="1790228"/>
          </a:xfrm>
          <a:prstGeom prst="rect">
            <a:avLst/>
          </a:prstGeom>
          <a:solidFill>
            <a:srgbClr val="D8D8D8">
              <a:alpha val="24705"/>
            </a:srgbClr>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0"/>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104"/>
        <p:cNvGrpSpPr/>
        <p:nvPr/>
      </p:nvGrpSpPr>
      <p:grpSpPr>
        <a:xfrm>
          <a:off x="0" y="0"/>
          <a:ext cx="0" cy="0"/>
          <a:chOff x="0" y="0"/>
          <a:chExt cx="0" cy="0"/>
        </a:xfrm>
      </p:grpSpPr>
      <p:grpSp>
        <p:nvGrpSpPr>
          <p:cNvPr id="105" name="Google Shape;105;p52"/>
          <p:cNvGrpSpPr/>
          <p:nvPr/>
        </p:nvGrpSpPr>
        <p:grpSpPr>
          <a:xfrm>
            <a:off x="0" y="0"/>
            <a:ext cx="12192000" cy="5846763"/>
            <a:chOff x="0" y="0"/>
            <a:chExt cx="12192000" cy="5847079"/>
          </a:xfrm>
        </p:grpSpPr>
        <p:sp>
          <p:nvSpPr>
            <p:cNvPr id="106" name="Google Shape;106;p52"/>
            <p:cNvSpPr/>
            <p:nvPr/>
          </p:nvSpPr>
          <p:spPr>
            <a:xfrm flipH="1">
              <a:off x="0" y="0"/>
              <a:ext cx="12192000" cy="5847079"/>
            </a:xfrm>
            <a:custGeom>
              <a:avLst/>
              <a:gdLst/>
              <a:ahLst/>
              <a:cxnLst/>
              <a:rect l="l" t="t" r="r" b="b"/>
              <a:pathLst>
                <a:path w="9191625" h="4385309" extrusionOk="0">
                  <a:moveTo>
                    <a:pt x="0" y="3353753"/>
                  </a:moveTo>
                  <a:cubicBezTo>
                    <a:pt x="0" y="3353753"/>
                    <a:pt x="1056323" y="2120265"/>
                    <a:pt x="2571750" y="2426018"/>
                  </a:cubicBezTo>
                  <a:cubicBezTo>
                    <a:pt x="4087178" y="2731770"/>
                    <a:pt x="4289108" y="4385310"/>
                    <a:pt x="6224588" y="4385310"/>
                  </a:cubicBezTo>
                  <a:cubicBezTo>
                    <a:pt x="8160068" y="4385310"/>
                    <a:pt x="9191625" y="2707958"/>
                    <a:pt x="9191625" y="2707958"/>
                  </a:cubicBezTo>
                  <a:lnTo>
                    <a:pt x="9191625" y="0"/>
                  </a:lnTo>
                  <a:lnTo>
                    <a:pt x="0" y="0"/>
                  </a:lnTo>
                  <a:lnTo>
                    <a:pt x="0" y="3353753"/>
                  </a:lnTo>
                  <a:close/>
                </a:path>
              </a:pathLst>
            </a:custGeom>
            <a:gradFill>
              <a:gsLst>
                <a:gs pos="0">
                  <a:srgbClr val="4DCFFF"/>
                </a:gs>
                <a:gs pos="99000">
                  <a:schemeClr val="accent1"/>
                </a:gs>
                <a:gs pos="100000">
                  <a:schemeClr val="accent1"/>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52"/>
            <p:cNvSpPr/>
            <p:nvPr/>
          </p:nvSpPr>
          <p:spPr>
            <a:xfrm flipH="1">
              <a:off x="0" y="0"/>
              <a:ext cx="12192000" cy="5353339"/>
            </a:xfrm>
            <a:custGeom>
              <a:avLst/>
              <a:gdLst/>
              <a:ahLst/>
              <a:cxnLst/>
              <a:rect l="l" t="t" r="r" b="b"/>
              <a:pathLst>
                <a:path w="9191625" h="4014787" extrusionOk="0">
                  <a:moveTo>
                    <a:pt x="0" y="3353753"/>
                  </a:moveTo>
                  <a:cubicBezTo>
                    <a:pt x="0" y="3353753"/>
                    <a:pt x="1056323" y="1749743"/>
                    <a:pt x="2571750" y="2055495"/>
                  </a:cubicBezTo>
                  <a:cubicBezTo>
                    <a:pt x="4087178" y="2361248"/>
                    <a:pt x="4289108" y="4014788"/>
                    <a:pt x="6224588" y="4014788"/>
                  </a:cubicBezTo>
                  <a:cubicBezTo>
                    <a:pt x="8160068" y="4014788"/>
                    <a:pt x="9191625" y="2707958"/>
                    <a:pt x="9191625" y="2707958"/>
                  </a:cubicBezTo>
                  <a:lnTo>
                    <a:pt x="9191625" y="0"/>
                  </a:lnTo>
                  <a:lnTo>
                    <a:pt x="0" y="0"/>
                  </a:lnTo>
                  <a:lnTo>
                    <a:pt x="0" y="3353753"/>
                  </a:lnTo>
                  <a:close/>
                </a:path>
              </a:pathLst>
            </a:custGeom>
            <a:gradFill>
              <a:gsLst>
                <a:gs pos="0">
                  <a:srgbClr val="4DCFFF"/>
                </a:gs>
                <a:gs pos="99000">
                  <a:schemeClr val="accent1"/>
                </a:gs>
                <a:gs pos="100000">
                  <a:schemeClr val="accent1"/>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52"/>
            <p:cNvSpPr/>
            <p:nvPr/>
          </p:nvSpPr>
          <p:spPr>
            <a:xfrm flipH="1">
              <a:off x="0" y="0"/>
              <a:ext cx="10052050" cy="2473459"/>
            </a:xfrm>
            <a:custGeom>
              <a:avLst/>
              <a:gdLst/>
              <a:ahLst/>
              <a:cxnLst/>
              <a:rect l="l" t="t" r="r" b="b"/>
              <a:pathLst>
                <a:path w="6500164" h="1599285" extrusionOk="0">
                  <a:moveTo>
                    <a:pt x="6500164" y="0"/>
                  </a:moveTo>
                  <a:lnTo>
                    <a:pt x="0" y="0"/>
                  </a:lnTo>
                  <a:lnTo>
                    <a:pt x="466468" y="445966"/>
                  </a:lnTo>
                  <a:cubicBezTo>
                    <a:pt x="1105601" y="1048104"/>
                    <a:pt x="1814379" y="1599285"/>
                    <a:pt x="3098014" y="1599285"/>
                  </a:cubicBezTo>
                  <a:cubicBezTo>
                    <a:pt x="4702556" y="1599285"/>
                    <a:pt x="5838745" y="725664"/>
                    <a:pt x="6465248" y="70448"/>
                  </a:cubicBezTo>
                  <a:lnTo>
                    <a:pt x="6500164" y="32235"/>
                  </a:lnTo>
                  <a:close/>
                </a:path>
              </a:pathLst>
            </a:custGeom>
            <a:gradFill>
              <a:gsLst>
                <a:gs pos="0">
                  <a:srgbClr val="4DCFFF">
                    <a:alpha val="0"/>
                  </a:srgbClr>
                </a:gs>
                <a:gs pos="99000">
                  <a:schemeClr val="accent1"/>
                </a:gs>
                <a:gs pos="100000">
                  <a:schemeClr val="accent1"/>
                </a:gs>
              </a:gsLst>
              <a:lin ang="81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9" name="Google Shape;109;p52"/>
          <p:cNvSpPr>
            <a:spLocks noGrp="1"/>
          </p:cNvSpPr>
          <p:nvPr>
            <p:ph type="pic" idx="2"/>
          </p:nvPr>
        </p:nvSpPr>
        <p:spPr>
          <a:xfrm>
            <a:off x="5930734" y="1"/>
            <a:ext cx="5461166" cy="6854474"/>
          </a:xfrm>
          <a:prstGeom prst="rect">
            <a:avLst/>
          </a:prstGeom>
          <a:no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1_Custom Layout">
  <p:cSld name="11_Custom Layout">
    <p:spTree>
      <p:nvGrpSpPr>
        <p:cNvPr id="1" name="Shape 110"/>
        <p:cNvGrpSpPr/>
        <p:nvPr/>
      </p:nvGrpSpPr>
      <p:grpSpPr>
        <a:xfrm>
          <a:off x="0" y="0"/>
          <a:ext cx="0" cy="0"/>
          <a:chOff x="0" y="0"/>
          <a:chExt cx="0" cy="0"/>
        </a:xfrm>
      </p:grpSpPr>
      <p:sp>
        <p:nvSpPr>
          <p:cNvPr id="111" name="Google Shape;111;p53"/>
          <p:cNvSpPr/>
          <p:nvPr/>
        </p:nvSpPr>
        <p:spPr>
          <a:xfrm>
            <a:off x="1066800" y="1139825"/>
            <a:ext cx="10058400" cy="3927475"/>
          </a:xfrm>
          <a:prstGeom prst="roundRect">
            <a:avLst>
              <a:gd name="adj" fmla="val 3708"/>
            </a:avLst>
          </a:prstGeom>
          <a:solidFill>
            <a:schemeClr val="lt1"/>
          </a:solidFill>
          <a:ln>
            <a:noFill/>
          </a:ln>
          <a:effectLst>
            <a:outerShdw blurRad="838200" dist="698500" dir="8100000" sx="94000" sy="94000" algn="tr"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12" name="Google Shape;112;p53"/>
          <p:cNvSpPr>
            <a:spLocks noGrp="1"/>
          </p:cNvSpPr>
          <p:nvPr>
            <p:ph type="pic" idx="2"/>
          </p:nvPr>
        </p:nvSpPr>
        <p:spPr>
          <a:xfrm>
            <a:off x="1634217" y="1918102"/>
            <a:ext cx="2530151" cy="3492098"/>
          </a:xfrm>
          <a:prstGeom prst="rect">
            <a:avLst/>
          </a:prstGeom>
          <a:noFill/>
          <a:ln>
            <a:noFill/>
          </a:ln>
        </p:spPr>
      </p:sp>
      <p:sp>
        <p:nvSpPr>
          <p:cNvPr id="113" name="Google Shape;113;p53"/>
          <p:cNvSpPr>
            <a:spLocks noGrp="1"/>
          </p:cNvSpPr>
          <p:nvPr>
            <p:ph type="pic" idx="3"/>
          </p:nvPr>
        </p:nvSpPr>
        <p:spPr>
          <a:xfrm>
            <a:off x="8039100" y="1918102"/>
            <a:ext cx="2530151" cy="3492098"/>
          </a:xfrm>
          <a:prstGeom prst="rect">
            <a:avLst/>
          </a:prstGeom>
          <a:no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reak Slide">
  <p:cSld name="Break Slide">
    <p:spTree>
      <p:nvGrpSpPr>
        <p:cNvPr id="1" name="Shape 114"/>
        <p:cNvGrpSpPr/>
        <p:nvPr/>
      </p:nvGrpSpPr>
      <p:grpSpPr>
        <a:xfrm>
          <a:off x="0" y="0"/>
          <a:ext cx="0" cy="0"/>
          <a:chOff x="0" y="0"/>
          <a:chExt cx="0" cy="0"/>
        </a:xfrm>
      </p:grpSpPr>
      <p:sp>
        <p:nvSpPr>
          <p:cNvPr id="115" name="Google Shape;115;p54"/>
          <p:cNvSpPr>
            <a:spLocks noGrp="1"/>
          </p:cNvSpPr>
          <p:nvPr>
            <p:ph type="pic" idx="2"/>
          </p:nvPr>
        </p:nvSpPr>
        <p:spPr>
          <a:xfrm>
            <a:off x="1" y="3527"/>
            <a:ext cx="12192000" cy="6850947"/>
          </a:xfrm>
          <a:prstGeom prst="rect">
            <a:avLst/>
          </a:prstGeom>
          <a:solidFill>
            <a:srgbClr val="D8D8D8">
              <a:alpha val="24705"/>
            </a:srgbClr>
          </a:solid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ortfolio 1">
  <p:cSld name="Portfolio 1">
    <p:spTree>
      <p:nvGrpSpPr>
        <p:cNvPr id="1" name="Shape 116"/>
        <p:cNvGrpSpPr/>
        <p:nvPr/>
      </p:nvGrpSpPr>
      <p:grpSpPr>
        <a:xfrm>
          <a:off x="0" y="0"/>
          <a:ext cx="0" cy="0"/>
          <a:chOff x="0" y="0"/>
          <a:chExt cx="0" cy="0"/>
        </a:xfrm>
      </p:grpSpPr>
      <p:sp>
        <p:nvSpPr>
          <p:cNvPr id="117" name="Google Shape;117;p55"/>
          <p:cNvSpPr>
            <a:spLocks noGrp="1"/>
          </p:cNvSpPr>
          <p:nvPr>
            <p:ph type="pic" idx="2"/>
          </p:nvPr>
        </p:nvSpPr>
        <p:spPr>
          <a:xfrm>
            <a:off x="10414003" y="2435225"/>
            <a:ext cx="2501900" cy="3403600"/>
          </a:xfrm>
          <a:prstGeom prst="rect">
            <a:avLst/>
          </a:prstGeom>
          <a:solidFill>
            <a:srgbClr val="D8D8D8">
              <a:alpha val="24705"/>
            </a:srgbClr>
          </a:solidFill>
          <a:ln>
            <a:noFill/>
          </a:ln>
        </p:spPr>
      </p:sp>
      <p:sp>
        <p:nvSpPr>
          <p:cNvPr id="118" name="Google Shape;118;p55"/>
          <p:cNvSpPr>
            <a:spLocks noGrp="1"/>
          </p:cNvSpPr>
          <p:nvPr>
            <p:ph type="pic" idx="3"/>
          </p:nvPr>
        </p:nvSpPr>
        <p:spPr>
          <a:xfrm>
            <a:off x="7629525" y="2435225"/>
            <a:ext cx="2501900" cy="3403600"/>
          </a:xfrm>
          <a:prstGeom prst="rect">
            <a:avLst/>
          </a:prstGeom>
          <a:solidFill>
            <a:srgbClr val="D8D8D8">
              <a:alpha val="24705"/>
            </a:srgbClr>
          </a:solidFill>
          <a:ln>
            <a:noFill/>
          </a:ln>
        </p:spPr>
      </p:sp>
      <p:sp>
        <p:nvSpPr>
          <p:cNvPr id="119" name="Google Shape;119;p55"/>
          <p:cNvSpPr>
            <a:spLocks noGrp="1"/>
          </p:cNvSpPr>
          <p:nvPr>
            <p:ph type="pic" idx="4"/>
          </p:nvPr>
        </p:nvSpPr>
        <p:spPr>
          <a:xfrm>
            <a:off x="4845049" y="2435225"/>
            <a:ext cx="2501900" cy="3403600"/>
          </a:xfrm>
          <a:prstGeom prst="rect">
            <a:avLst/>
          </a:prstGeom>
          <a:solidFill>
            <a:srgbClr val="D8D8D8">
              <a:alpha val="24705"/>
            </a:srgbClr>
          </a:solidFill>
          <a:ln>
            <a:noFill/>
          </a:ln>
        </p:spPr>
      </p:sp>
      <p:sp>
        <p:nvSpPr>
          <p:cNvPr id="120" name="Google Shape;120;p55"/>
          <p:cNvSpPr>
            <a:spLocks noGrp="1"/>
          </p:cNvSpPr>
          <p:nvPr>
            <p:ph type="pic" idx="5"/>
          </p:nvPr>
        </p:nvSpPr>
        <p:spPr>
          <a:xfrm>
            <a:off x="2060573" y="2435225"/>
            <a:ext cx="2501900" cy="3403600"/>
          </a:xfrm>
          <a:prstGeom prst="rect">
            <a:avLst/>
          </a:prstGeom>
          <a:solidFill>
            <a:srgbClr val="D8D8D8">
              <a:alpha val="24705"/>
            </a:srgbClr>
          </a:solidFill>
          <a:ln>
            <a:noFill/>
          </a:ln>
        </p:spPr>
      </p:sp>
      <p:sp>
        <p:nvSpPr>
          <p:cNvPr id="121" name="Google Shape;121;p55"/>
          <p:cNvSpPr>
            <a:spLocks noGrp="1"/>
          </p:cNvSpPr>
          <p:nvPr>
            <p:ph type="pic" idx="6"/>
          </p:nvPr>
        </p:nvSpPr>
        <p:spPr>
          <a:xfrm>
            <a:off x="-723903" y="2435225"/>
            <a:ext cx="2501900" cy="3403600"/>
          </a:xfrm>
          <a:prstGeom prst="rect">
            <a:avLst/>
          </a:prstGeom>
          <a:solidFill>
            <a:srgbClr val="D8D8D8">
              <a:alpha val="24705"/>
            </a:srgbClr>
          </a:solid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ortfolio 2">
  <p:cSld name="Portfolio 2">
    <p:spTree>
      <p:nvGrpSpPr>
        <p:cNvPr id="1" name="Shape 122"/>
        <p:cNvGrpSpPr/>
        <p:nvPr/>
      </p:nvGrpSpPr>
      <p:grpSpPr>
        <a:xfrm>
          <a:off x="0" y="0"/>
          <a:ext cx="0" cy="0"/>
          <a:chOff x="0" y="0"/>
          <a:chExt cx="0" cy="0"/>
        </a:xfrm>
      </p:grpSpPr>
      <p:sp>
        <p:nvSpPr>
          <p:cNvPr id="123" name="Google Shape;123;p56"/>
          <p:cNvSpPr>
            <a:spLocks noGrp="1"/>
          </p:cNvSpPr>
          <p:nvPr>
            <p:ph type="pic" idx="2"/>
          </p:nvPr>
        </p:nvSpPr>
        <p:spPr>
          <a:xfrm>
            <a:off x="1853588" y="0"/>
            <a:ext cx="4383878" cy="3986683"/>
          </a:xfrm>
          <a:prstGeom prst="rect">
            <a:avLst/>
          </a:prstGeom>
          <a:solidFill>
            <a:srgbClr val="D8D8D8">
              <a:alpha val="24705"/>
            </a:srgbClr>
          </a:solidFill>
          <a:ln>
            <a:noFill/>
          </a:ln>
        </p:spPr>
      </p:sp>
      <p:sp>
        <p:nvSpPr>
          <p:cNvPr id="124" name="Google Shape;124;p56"/>
          <p:cNvSpPr>
            <a:spLocks noGrp="1"/>
          </p:cNvSpPr>
          <p:nvPr>
            <p:ph type="pic" idx="3"/>
          </p:nvPr>
        </p:nvSpPr>
        <p:spPr>
          <a:xfrm>
            <a:off x="-1" y="3412954"/>
            <a:ext cx="1662341" cy="3436462"/>
          </a:xfrm>
          <a:prstGeom prst="rect">
            <a:avLst/>
          </a:prstGeom>
          <a:solidFill>
            <a:srgbClr val="D8D8D8">
              <a:alpha val="24705"/>
            </a:srgbClr>
          </a:solidFill>
          <a:ln>
            <a:noFill/>
          </a:ln>
        </p:spPr>
      </p:sp>
      <p:sp>
        <p:nvSpPr>
          <p:cNvPr id="125" name="Google Shape;125;p56"/>
          <p:cNvSpPr>
            <a:spLocks noGrp="1"/>
          </p:cNvSpPr>
          <p:nvPr>
            <p:ph type="pic" idx="4"/>
          </p:nvPr>
        </p:nvSpPr>
        <p:spPr>
          <a:xfrm>
            <a:off x="-1" y="0"/>
            <a:ext cx="1662341" cy="3207001"/>
          </a:xfrm>
          <a:prstGeom prst="rect">
            <a:avLst/>
          </a:prstGeom>
          <a:solidFill>
            <a:srgbClr val="D8D8D8">
              <a:alpha val="24705"/>
            </a:srgbClr>
          </a:solidFill>
          <a:ln>
            <a:noFill/>
          </a:ln>
        </p:spPr>
      </p:sp>
      <p:sp>
        <p:nvSpPr>
          <p:cNvPr id="126" name="Google Shape;126;p56"/>
          <p:cNvSpPr>
            <a:spLocks noGrp="1"/>
          </p:cNvSpPr>
          <p:nvPr>
            <p:ph type="pic" idx="5"/>
          </p:nvPr>
        </p:nvSpPr>
        <p:spPr>
          <a:xfrm>
            <a:off x="1853585" y="4177922"/>
            <a:ext cx="4383878" cy="2680079"/>
          </a:xfrm>
          <a:prstGeom prst="rect">
            <a:avLst/>
          </a:prstGeom>
          <a:solidFill>
            <a:srgbClr val="D8D8D8">
              <a:alpha val="24705"/>
            </a:srgbClr>
          </a:solid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ortfolio 3">
  <p:cSld name="Portfolio 3">
    <p:spTree>
      <p:nvGrpSpPr>
        <p:cNvPr id="1" name="Shape 127"/>
        <p:cNvGrpSpPr/>
        <p:nvPr/>
      </p:nvGrpSpPr>
      <p:grpSpPr>
        <a:xfrm>
          <a:off x="0" y="0"/>
          <a:ext cx="0" cy="0"/>
          <a:chOff x="0" y="0"/>
          <a:chExt cx="0" cy="0"/>
        </a:xfrm>
      </p:grpSpPr>
      <p:sp>
        <p:nvSpPr>
          <p:cNvPr id="128" name="Google Shape;128;p57"/>
          <p:cNvSpPr>
            <a:spLocks noGrp="1"/>
          </p:cNvSpPr>
          <p:nvPr>
            <p:ph type="pic" idx="2"/>
          </p:nvPr>
        </p:nvSpPr>
        <p:spPr>
          <a:xfrm>
            <a:off x="-6" y="1130299"/>
            <a:ext cx="4471573" cy="5727697"/>
          </a:xfrm>
          <a:prstGeom prst="rect">
            <a:avLst/>
          </a:prstGeom>
          <a:solidFill>
            <a:srgbClr val="D8D8D8">
              <a:alpha val="24705"/>
            </a:srgbClr>
          </a:solid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Mockup 1">
  <p:cSld name="Mockup 1">
    <p:spTree>
      <p:nvGrpSpPr>
        <p:cNvPr id="1" name="Shape 129"/>
        <p:cNvGrpSpPr/>
        <p:nvPr/>
      </p:nvGrpSpPr>
      <p:grpSpPr>
        <a:xfrm>
          <a:off x="0" y="0"/>
          <a:ext cx="0" cy="0"/>
          <a:chOff x="0" y="0"/>
          <a:chExt cx="0" cy="0"/>
        </a:xfrm>
      </p:grpSpPr>
      <p:sp>
        <p:nvSpPr>
          <p:cNvPr id="130" name="Google Shape;130;p58"/>
          <p:cNvSpPr>
            <a:spLocks noGrp="1"/>
          </p:cNvSpPr>
          <p:nvPr>
            <p:ph type="pic" idx="2"/>
          </p:nvPr>
        </p:nvSpPr>
        <p:spPr>
          <a:xfrm>
            <a:off x="0" y="3527"/>
            <a:ext cx="12192001" cy="6850947"/>
          </a:xfrm>
          <a:prstGeom prst="rect">
            <a:avLst/>
          </a:prstGeom>
          <a:solidFill>
            <a:srgbClr val="D8D8D8">
              <a:alpha val="24705"/>
            </a:srgbClr>
          </a:solidFill>
          <a:ln>
            <a:noFill/>
          </a:ln>
        </p:spPr>
      </p:sp>
      <p:sp>
        <p:nvSpPr>
          <p:cNvPr id="131" name="Google Shape;131;p58"/>
          <p:cNvSpPr>
            <a:spLocks noGrp="1"/>
          </p:cNvSpPr>
          <p:nvPr>
            <p:ph type="pic" idx="3"/>
          </p:nvPr>
        </p:nvSpPr>
        <p:spPr>
          <a:xfrm>
            <a:off x="6781801" y="1857375"/>
            <a:ext cx="3090862" cy="4995271"/>
          </a:xfrm>
          <a:prstGeom prst="rect">
            <a:avLst/>
          </a:prstGeom>
          <a:solidFill>
            <a:srgbClr val="D8D8D8">
              <a:alpha val="24705"/>
            </a:srgbClr>
          </a:solidFill>
          <a:ln>
            <a:noFill/>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ockup 2">
  <p:cSld name="Mockup 2">
    <p:bg>
      <p:bgPr>
        <a:gradFill>
          <a:gsLst>
            <a:gs pos="0">
              <a:srgbClr val="1A6AFF"/>
            </a:gs>
            <a:gs pos="99001">
              <a:srgbClr val="361BFF"/>
            </a:gs>
            <a:gs pos="100000">
              <a:srgbClr val="361BFF"/>
            </a:gs>
          </a:gsLst>
          <a:lin ang="2700000" scaled="0"/>
        </a:gradFill>
        <a:effectLst/>
      </p:bgPr>
    </p:bg>
    <p:spTree>
      <p:nvGrpSpPr>
        <p:cNvPr id="1" name="Shape 132"/>
        <p:cNvGrpSpPr/>
        <p:nvPr/>
      </p:nvGrpSpPr>
      <p:grpSpPr>
        <a:xfrm>
          <a:off x="0" y="0"/>
          <a:ext cx="0" cy="0"/>
          <a:chOff x="0" y="0"/>
          <a:chExt cx="0" cy="0"/>
        </a:xfrm>
      </p:grpSpPr>
      <p:sp>
        <p:nvSpPr>
          <p:cNvPr id="133" name="Google Shape;133;p59"/>
          <p:cNvSpPr>
            <a:spLocks noGrp="1"/>
          </p:cNvSpPr>
          <p:nvPr>
            <p:ph type="pic" idx="2"/>
          </p:nvPr>
        </p:nvSpPr>
        <p:spPr>
          <a:xfrm>
            <a:off x="1510018" y="1736521"/>
            <a:ext cx="4647501" cy="2902591"/>
          </a:xfrm>
          <a:prstGeom prst="rect">
            <a:avLst/>
          </a:prstGeom>
          <a:solidFill>
            <a:srgbClr val="D8D8D8">
              <a:alpha val="24705"/>
            </a:srgbClr>
          </a:solid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Mockup 3">
  <p:cSld name="Mockup 3">
    <p:spTree>
      <p:nvGrpSpPr>
        <p:cNvPr id="1" name="Shape 134"/>
        <p:cNvGrpSpPr/>
        <p:nvPr/>
      </p:nvGrpSpPr>
      <p:grpSpPr>
        <a:xfrm>
          <a:off x="0" y="0"/>
          <a:ext cx="0" cy="0"/>
          <a:chOff x="0" y="0"/>
          <a:chExt cx="0" cy="0"/>
        </a:xfrm>
      </p:grpSpPr>
      <p:sp>
        <p:nvSpPr>
          <p:cNvPr id="135" name="Google Shape;135;p60"/>
          <p:cNvSpPr/>
          <p:nvPr/>
        </p:nvSpPr>
        <p:spPr>
          <a:xfrm>
            <a:off x="3216275" y="0"/>
            <a:ext cx="5759450" cy="6858000"/>
          </a:xfrm>
          <a:custGeom>
            <a:avLst/>
            <a:gdLst/>
            <a:ahLst/>
            <a:cxnLst/>
            <a:rect l="l" t="t" r="r" b="b"/>
            <a:pathLst>
              <a:path w="12184802" h="6852646" extrusionOk="0">
                <a:moveTo>
                  <a:pt x="0" y="0"/>
                </a:moveTo>
                <a:lnTo>
                  <a:pt x="12184802" y="0"/>
                </a:lnTo>
                <a:lnTo>
                  <a:pt x="12184802" y="6852646"/>
                </a:lnTo>
                <a:lnTo>
                  <a:pt x="0" y="6852646"/>
                </a:lnTo>
                <a:lnTo>
                  <a:pt x="0" y="0"/>
                </a:lnTo>
                <a:close/>
              </a:path>
            </a:pathLst>
          </a:custGeom>
          <a:solidFill>
            <a:srgbClr val="00AEE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6" name="Google Shape;136;p60"/>
          <p:cNvSpPr>
            <a:spLocks noGrp="1"/>
          </p:cNvSpPr>
          <p:nvPr>
            <p:ph type="pic" idx="2"/>
          </p:nvPr>
        </p:nvSpPr>
        <p:spPr>
          <a:xfrm>
            <a:off x="4161778" y="2459728"/>
            <a:ext cx="3868317" cy="2079021"/>
          </a:xfrm>
          <a:prstGeom prst="rect">
            <a:avLst/>
          </a:prstGeom>
          <a:solidFill>
            <a:srgbClr val="D8D8D8">
              <a:alpha val="24705"/>
            </a:srgbClr>
          </a:solid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Pricing Table">
  <p:cSld name="Pricing Table">
    <p:spTree>
      <p:nvGrpSpPr>
        <p:cNvPr id="1" name="Shape 13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Welcome 2">
  <p:cSld name="Welcome 2">
    <p:spTree>
      <p:nvGrpSpPr>
        <p:cNvPr id="1" name="Shape 21"/>
        <p:cNvGrpSpPr/>
        <p:nvPr/>
      </p:nvGrpSpPr>
      <p:grpSpPr>
        <a:xfrm>
          <a:off x="0" y="0"/>
          <a:ext cx="0" cy="0"/>
          <a:chOff x="0" y="0"/>
          <a:chExt cx="0" cy="0"/>
        </a:xfrm>
      </p:grpSpPr>
      <p:sp>
        <p:nvSpPr>
          <p:cNvPr id="22" name="Google Shape;22;p35"/>
          <p:cNvSpPr>
            <a:spLocks noGrp="1"/>
          </p:cNvSpPr>
          <p:nvPr>
            <p:ph type="pic" idx="2"/>
          </p:nvPr>
        </p:nvSpPr>
        <p:spPr>
          <a:xfrm>
            <a:off x="2080121" y="3527"/>
            <a:ext cx="10111880" cy="6121138"/>
          </a:xfrm>
          <a:prstGeom prst="rect">
            <a:avLst/>
          </a:prstGeom>
          <a:solidFill>
            <a:srgbClr val="D8D8D8">
              <a:alpha val="24705"/>
            </a:srgbClr>
          </a:solidFill>
          <a:ln>
            <a:no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act us">
  <p:cSld name="Contact us">
    <p:spTree>
      <p:nvGrpSpPr>
        <p:cNvPr id="1" name="Shape 138"/>
        <p:cNvGrpSpPr/>
        <p:nvPr/>
      </p:nvGrpSpPr>
      <p:grpSpPr>
        <a:xfrm>
          <a:off x="0" y="0"/>
          <a:ext cx="0" cy="0"/>
          <a:chOff x="0" y="0"/>
          <a:chExt cx="0" cy="0"/>
        </a:xfrm>
      </p:grpSpPr>
      <p:sp>
        <p:nvSpPr>
          <p:cNvPr id="139" name="Google Shape;139;p62"/>
          <p:cNvSpPr/>
          <p:nvPr/>
        </p:nvSpPr>
        <p:spPr>
          <a:xfrm flipH="1">
            <a:off x="1304925" y="1000125"/>
            <a:ext cx="9582150" cy="3990975"/>
          </a:xfrm>
          <a:prstGeom prst="rect">
            <a:avLst/>
          </a:prstGeom>
          <a:solidFill>
            <a:srgbClr val="F2F2F2">
              <a:alpha val="84705"/>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62"/>
          <p:cNvSpPr>
            <a:spLocks noGrp="1"/>
          </p:cNvSpPr>
          <p:nvPr>
            <p:ph type="pic" idx="2"/>
          </p:nvPr>
        </p:nvSpPr>
        <p:spPr>
          <a:xfrm>
            <a:off x="1514475" y="784800"/>
            <a:ext cx="9163050" cy="3990974"/>
          </a:xfrm>
          <a:prstGeom prst="rect">
            <a:avLst/>
          </a:prstGeom>
          <a:solidFill>
            <a:srgbClr val="D8D8D8">
              <a:alpha val="24705"/>
            </a:srgbClr>
          </a:solidFill>
          <a:ln>
            <a:noFill/>
          </a:ln>
        </p:spPr>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_Custom Layout">
  <p:cSld name="2_Custom Layout">
    <p:bg>
      <p:bgPr>
        <a:solidFill>
          <a:schemeClr val="accent1"/>
        </a:solidFill>
        <a:effectLst/>
      </p:bgPr>
    </p:bg>
    <p:spTree>
      <p:nvGrpSpPr>
        <p:cNvPr id="1" name="Shape 141"/>
        <p:cNvGrpSpPr/>
        <p:nvPr/>
      </p:nvGrpSpPr>
      <p:grpSpPr>
        <a:xfrm>
          <a:off x="0" y="0"/>
          <a:ext cx="0" cy="0"/>
          <a:chOff x="0" y="0"/>
          <a:chExt cx="0" cy="0"/>
        </a:xfrm>
      </p:grpSpPr>
      <p:sp>
        <p:nvSpPr>
          <p:cNvPr id="142" name="Google Shape;142;p63"/>
          <p:cNvSpPr>
            <a:spLocks noGrp="1"/>
          </p:cNvSpPr>
          <p:nvPr>
            <p:ph type="pic" idx="2"/>
          </p:nvPr>
        </p:nvSpPr>
        <p:spPr>
          <a:xfrm>
            <a:off x="2021692" y="3527"/>
            <a:ext cx="10170309" cy="6850947"/>
          </a:xfrm>
          <a:prstGeom prst="rect">
            <a:avLst/>
          </a:prstGeom>
          <a:solidFill>
            <a:srgbClr val="D8D8D8">
              <a:alpha val="24705"/>
            </a:srgbClr>
          </a:solidFill>
          <a:ln>
            <a:noFill/>
          </a:ln>
        </p:spPr>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0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A6A6F89-3E68-4D27-825E-BA448F4DD24B}"/>
              </a:ext>
            </a:extLst>
          </p:cNvPr>
          <p:cNvSpPr>
            <a:spLocks noGrp="1"/>
          </p:cNvSpPr>
          <p:nvPr>
            <p:ph type="pic" sz="quarter" idx="10" hasCustomPrompt="1"/>
          </p:nvPr>
        </p:nvSpPr>
        <p:spPr>
          <a:xfrm>
            <a:off x="0" y="0"/>
            <a:ext cx="12192000" cy="6858000"/>
          </a:xfrm>
          <a:pattFill prst="pct20">
            <a:fgClr>
              <a:schemeClr val="accent1"/>
            </a:fgClr>
            <a:bgClr>
              <a:schemeClr val="bg1"/>
            </a:bgClr>
          </a:pattFill>
        </p:spPr>
        <p:txBody>
          <a:bodyPr anchor="ctr"/>
          <a:lstStyle>
            <a:lvl1pPr marL="0" indent="0" algn="ctr">
              <a:buNone/>
              <a:defRPr/>
            </a:lvl1pPr>
          </a:lstStyle>
          <a:p>
            <a:r>
              <a:rPr lang="en-ID" dirty="0"/>
              <a:t>Add Image Here</a:t>
            </a:r>
          </a:p>
        </p:txBody>
      </p:sp>
    </p:spTree>
    <p:extLst>
      <p:ext uri="{BB962C8B-B14F-4D97-AF65-F5344CB8AC3E}">
        <p14:creationId xmlns:p14="http://schemas.microsoft.com/office/powerpoint/2010/main" val="4070259510"/>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Welcome 1">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90F55298-FB34-4711-A369-4F2C10C1B468}"/>
              </a:ext>
            </a:extLst>
          </p:cNvPr>
          <p:cNvSpPr>
            <a:spLocks noGrp="1"/>
          </p:cNvSpPr>
          <p:nvPr>
            <p:ph type="pic" sz="quarter" idx="10"/>
          </p:nvPr>
        </p:nvSpPr>
        <p:spPr>
          <a:xfrm>
            <a:off x="6270849" y="1440"/>
            <a:ext cx="5921152" cy="6855121"/>
          </a:xfrm>
          <a:custGeom>
            <a:avLst/>
            <a:gdLst>
              <a:gd name="connsiteX0" fmla="*/ 1729983 w 5921152"/>
              <a:gd name="connsiteY0" fmla="*/ 0 h 6855121"/>
              <a:gd name="connsiteX1" fmla="*/ 5921152 w 5921152"/>
              <a:gd name="connsiteY1" fmla="*/ 0 h 6855121"/>
              <a:gd name="connsiteX2" fmla="*/ 5921152 w 5921152"/>
              <a:gd name="connsiteY2" fmla="*/ 6855121 h 6855121"/>
              <a:gd name="connsiteX3" fmla="*/ 3005510 w 5921152"/>
              <a:gd name="connsiteY3" fmla="*/ 6855121 h 6855121"/>
              <a:gd name="connsiteX4" fmla="*/ 2902935 w 5921152"/>
              <a:gd name="connsiteY4" fmla="*/ 6752205 h 6855121"/>
              <a:gd name="connsiteX5" fmla="*/ 1562265 w 5921152"/>
              <a:gd name="connsiteY5" fmla="*/ 5944704 h 6855121"/>
              <a:gd name="connsiteX6" fmla="*/ 670764 w 5921152"/>
              <a:gd name="connsiteY6" fmla="*/ 4718339 h 6855121"/>
              <a:gd name="connsiteX7" fmla="*/ 609 w 5921152"/>
              <a:gd name="connsiteY7" fmla="*/ 2768318 h 6855121"/>
              <a:gd name="connsiteX8" fmla="*/ 1729983 w 5921152"/>
              <a:gd name="connsiteY8" fmla="*/ 0 h 685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21152" h="6855121">
                <a:moveTo>
                  <a:pt x="1729983" y="0"/>
                </a:moveTo>
                <a:lnTo>
                  <a:pt x="5921152" y="0"/>
                </a:lnTo>
                <a:lnTo>
                  <a:pt x="5921152" y="6855121"/>
                </a:lnTo>
                <a:lnTo>
                  <a:pt x="3005510" y="6855121"/>
                </a:lnTo>
                <a:cubicBezTo>
                  <a:pt x="2968439" y="6822015"/>
                  <a:pt x="2933887" y="6787470"/>
                  <a:pt x="2902935" y="6752205"/>
                </a:cubicBezTo>
                <a:cubicBezTo>
                  <a:pt x="2423173" y="6203795"/>
                  <a:pt x="2224862" y="6020992"/>
                  <a:pt x="1562265" y="5944704"/>
                </a:cubicBezTo>
                <a:cubicBezTo>
                  <a:pt x="899308" y="5868416"/>
                  <a:pt x="678322" y="5495253"/>
                  <a:pt x="670764" y="4718339"/>
                </a:cubicBezTo>
                <a:cubicBezTo>
                  <a:pt x="663206" y="3941425"/>
                  <a:pt x="38759" y="4078527"/>
                  <a:pt x="609" y="2768318"/>
                </a:cubicBezTo>
                <a:cubicBezTo>
                  <a:pt x="-37542" y="1458468"/>
                  <a:pt x="1729983" y="0"/>
                  <a:pt x="1729983" y="0"/>
                </a:cubicBezTo>
                <a:close/>
              </a:path>
            </a:pathLst>
          </a:custGeom>
          <a:solidFill>
            <a:schemeClr val="bg1">
              <a:lumMod val="85000"/>
              <a:alpha val="25000"/>
            </a:schemeClr>
          </a:solidFill>
        </p:spPr>
        <p:txBody>
          <a:bodyPr wrap="square">
            <a:noAutofit/>
          </a:bodyPr>
          <a:lstStyle>
            <a:lvl1pPr>
              <a:defRPr sz="1000">
                <a:solidFill>
                  <a:schemeClr val="bg1">
                    <a:lumMod val="50000"/>
                  </a:schemeClr>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1153637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Welcome 3">
  <p:cSld name="Welcome 3">
    <p:spTree>
      <p:nvGrpSpPr>
        <p:cNvPr id="1" name="Shape 23"/>
        <p:cNvGrpSpPr/>
        <p:nvPr/>
      </p:nvGrpSpPr>
      <p:grpSpPr>
        <a:xfrm>
          <a:off x="0" y="0"/>
          <a:ext cx="0" cy="0"/>
          <a:chOff x="0" y="0"/>
          <a:chExt cx="0" cy="0"/>
        </a:xfrm>
      </p:grpSpPr>
      <p:grpSp>
        <p:nvGrpSpPr>
          <p:cNvPr id="24" name="Google Shape;24;p36"/>
          <p:cNvGrpSpPr/>
          <p:nvPr/>
        </p:nvGrpSpPr>
        <p:grpSpPr>
          <a:xfrm>
            <a:off x="-3421465" y="-5848248"/>
            <a:ext cx="18374050" cy="17354346"/>
            <a:chOff x="-3420917" y="-5848522"/>
            <a:chExt cx="18374261" cy="17354715"/>
          </a:xfrm>
        </p:grpSpPr>
        <p:sp>
          <p:nvSpPr>
            <p:cNvPr id="25" name="Google Shape;25;p36"/>
            <p:cNvSpPr/>
            <p:nvPr/>
          </p:nvSpPr>
          <p:spPr>
            <a:xfrm>
              <a:off x="5398" y="5354"/>
              <a:ext cx="12184802" cy="6852646"/>
            </a:xfrm>
            <a:custGeom>
              <a:avLst/>
              <a:gdLst/>
              <a:ahLst/>
              <a:cxnLst/>
              <a:rect l="l" t="t" r="r" b="b"/>
              <a:pathLst>
                <a:path w="12184802" h="6852646" extrusionOk="0">
                  <a:moveTo>
                    <a:pt x="0" y="0"/>
                  </a:moveTo>
                  <a:lnTo>
                    <a:pt x="12184802" y="0"/>
                  </a:lnTo>
                  <a:lnTo>
                    <a:pt x="12184802" y="6852646"/>
                  </a:lnTo>
                  <a:lnTo>
                    <a:pt x="0" y="6852646"/>
                  </a:lnTo>
                  <a:lnTo>
                    <a:pt x="0" y="0"/>
                  </a:lnTo>
                  <a:close/>
                </a:path>
              </a:pathLst>
            </a:custGeom>
            <a:gradFill>
              <a:gsLst>
                <a:gs pos="0">
                  <a:srgbClr val="1A6AFF"/>
                </a:gs>
                <a:gs pos="100000">
                  <a:srgbClr val="361BFF"/>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6" name="Google Shape;26;p36"/>
            <p:cNvGrpSpPr/>
            <p:nvPr/>
          </p:nvGrpSpPr>
          <p:grpSpPr>
            <a:xfrm>
              <a:off x="-3420917" y="-5848522"/>
              <a:ext cx="18374261" cy="17354715"/>
              <a:chOff x="-3420917" y="-5848522"/>
              <a:chExt cx="18374261" cy="17354715"/>
            </a:xfrm>
          </p:grpSpPr>
          <p:sp>
            <p:nvSpPr>
              <p:cNvPr id="27" name="Google Shape;27;p36"/>
              <p:cNvSpPr/>
              <p:nvPr/>
            </p:nvSpPr>
            <p:spPr>
              <a:xfrm rot="2700000">
                <a:off x="140167" y="-3306983"/>
                <a:ext cx="12271637" cy="12271637"/>
              </a:xfrm>
              <a:custGeom>
                <a:avLst/>
                <a:gdLst/>
                <a:ahLst/>
                <a:cxnLst/>
                <a:rect l="l" t="t" r="r" b="b"/>
                <a:pathLst>
                  <a:path w="12271637" h="12271637" extrusionOk="0">
                    <a:moveTo>
                      <a:pt x="0" y="8274845"/>
                    </a:moveTo>
                    <a:lnTo>
                      <a:pt x="8274846" y="0"/>
                    </a:lnTo>
                    <a:lnTo>
                      <a:pt x="8361418" y="0"/>
                    </a:lnTo>
                    <a:lnTo>
                      <a:pt x="12271637" y="3910219"/>
                    </a:lnTo>
                    <a:lnTo>
                      <a:pt x="12271637" y="5694313"/>
                    </a:lnTo>
                    <a:lnTo>
                      <a:pt x="5694313" y="12271637"/>
                    </a:lnTo>
                    <a:lnTo>
                      <a:pt x="3401143" y="12271637"/>
                    </a:lnTo>
                    <a:lnTo>
                      <a:pt x="0" y="8870494"/>
                    </a:lnTo>
                    <a:close/>
                  </a:path>
                </a:pathLst>
              </a:custGeom>
              <a:gradFill>
                <a:gsLst>
                  <a:gs pos="0">
                    <a:srgbClr val="1A6AFF">
                      <a:alpha val="49803"/>
                    </a:srgbClr>
                  </a:gs>
                  <a:gs pos="26000">
                    <a:srgbClr val="1A6AFF">
                      <a:alpha val="49803"/>
                    </a:srgbClr>
                  </a:gs>
                  <a:gs pos="100000">
                    <a:srgbClr val="361BFF"/>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8" name="Google Shape;28;p36"/>
              <p:cNvSpPr/>
              <p:nvPr/>
            </p:nvSpPr>
            <p:spPr>
              <a:xfrm rot="2700000">
                <a:off x="-1135329" y="-2085325"/>
                <a:ext cx="9579180" cy="10431582"/>
              </a:xfrm>
              <a:custGeom>
                <a:avLst/>
                <a:gdLst/>
                <a:ahLst/>
                <a:cxnLst/>
                <a:rect l="l" t="t" r="r" b="b"/>
                <a:pathLst>
                  <a:path w="9579719" h="10432266" extrusionOk="0">
                    <a:moveTo>
                      <a:pt x="0" y="5586713"/>
                    </a:moveTo>
                    <a:lnTo>
                      <a:pt x="5586713" y="0"/>
                    </a:lnTo>
                    <a:lnTo>
                      <a:pt x="7534405" y="0"/>
                    </a:lnTo>
                    <a:cubicBezTo>
                      <a:pt x="8664001" y="0"/>
                      <a:pt x="9579719" y="915718"/>
                      <a:pt x="9579719" y="2045314"/>
                    </a:cubicBezTo>
                    <a:lnTo>
                      <a:pt x="9579719" y="5698099"/>
                    </a:lnTo>
                    <a:lnTo>
                      <a:pt x="4845552" y="10432266"/>
                    </a:lnTo>
                    <a:close/>
                  </a:path>
                </a:pathLst>
              </a:custGeom>
              <a:gradFill>
                <a:gsLst>
                  <a:gs pos="0">
                    <a:srgbClr val="1A6AFF">
                      <a:alpha val="49803"/>
                    </a:srgbClr>
                  </a:gs>
                  <a:gs pos="100000">
                    <a:srgbClr val="361BFF"/>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9" name="Google Shape;29;p36"/>
              <p:cNvSpPr/>
              <p:nvPr/>
            </p:nvSpPr>
            <p:spPr>
              <a:xfrm rot="2700000">
                <a:off x="-1848108" y="-366042"/>
                <a:ext cx="6138994" cy="6991431"/>
              </a:xfrm>
              <a:custGeom>
                <a:avLst/>
                <a:gdLst/>
                <a:ahLst/>
                <a:cxnLst/>
                <a:rect l="l" t="t" r="r" b="b"/>
                <a:pathLst>
                  <a:path w="6139112" h="6991659" extrusionOk="0">
                    <a:moveTo>
                      <a:pt x="0" y="2146106"/>
                    </a:moveTo>
                    <a:lnTo>
                      <a:pt x="2146106" y="0"/>
                    </a:lnTo>
                    <a:lnTo>
                      <a:pt x="4944315" y="0"/>
                    </a:lnTo>
                    <a:cubicBezTo>
                      <a:pt x="5604183" y="0"/>
                      <a:pt x="6139112" y="534929"/>
                      <a:pt x="6139112" y="1194797"/>
                    </a:cubicBezTo>
                    <a:lnTo>
                      <a:pt x="6139112" y="5698099"/>
                    </a:lnTo>
                    <a:lnTo>
                      <a:pt x="4845552" y="6991659"/>
                    </a:lnTo>
                    <a:close/>
                  </a:path>
                </a:pathLst>
              </a:custGeom>
              <a:gradFill>
                <a:gsLst>
                  <a:gs pos="0">
                    <a:srgbClr val="1A6AFF">
                      <a:alpha val="49803"/>
                    </a:srgbClr>
                  </a:gs>
                  <a:gs pos="100000">
                    <a:srgbClr val="361BFF"/>
                  </a:gs>
                </a:gsLst>
                <a:lin ang="5400000" scaled="0"/>
              </a:gradFill>
              <a:ln>
                <a:noFill/>
              </a:ln>
              <a:effectLst>
                <a:outerShdw blurRad="50800" dist="38100" dir="2700000" algn="tl" rotWithShape="0">
                  <a:srgbClr val="000000">
                    <a:alpha val="78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sp>
        <p:nvSpPr>
          <p:cNvPr id="30" name="Google Shape;30;p36"/>
          <p:cNvSpPr/>
          <p:nvPr/>
        </p:nvSpPr>
        <p:spPr>
          <a:xfrm>
            <a:off x="3175" y="2017713"/>
            <a:ext cx="12185650" cy="3736975"/>
          </a:xfrm>
          <a:custGeom>
            <a:avLst/>
            <a:gdLst/>
            <a:ahLst/>
            <a:cxnLst/>
            <a:rect l="l" t="t" r="r" b="b"/>
            <a:pathLst>
              <a:path w="12184802" h="3736498" extrusionOk="0">
                <a:moveTo>
                  <a:pt x="0" y="0"/>
                </a:moveTo>
                <a:cubicBezTo>
                  <a:pt x="3240092" y="1469195"/>
                  <a:pt x="5993611" y="3663453"/>
                  <a:pt x="8364568" y="1048191"/>
                </a:cubicBezTo>
                <a:cubicBezTo>
                  <a:pt x="9967159" y="-719665"/>
                  <a:pt x="10889198" y="1079497"/>
                  <a:pt x="12184802" y="753849"/>
                </a:cubicBezTo>
                <a:moveTo>
                  <a:pt x="0" y="175598"/>
                </a:moveTo>
                <a:cubicBezTo>
                  <a:pt x="3196545" y="1393630"/>
                  <a:pt x="5915515" y="3483177"/>
                  <a:pt x="8266678" y="1038476"/>
                </a:cubicBezTo>
                <a:cubicBezTo>
                  <a:pt x="9891222" y="-635824"/>
                  <a:pt x="10844571" y="1224509"/>
                  <a:pt x="12184802" y="868275"/>
                </a:cubicBezTo>
                <a:moveTo>
                  <a:pt x="0" y="350836"/>
                </a:moveTo>
                <a:cubicBezTo>
                  <a:pt x="3152638" y="1318066"/>
                  <a:pt x="5837419" y="3302541"/>
                  <a:pt x="8168788" y="1028401"/>
                </a:cubicBezTo>
                <a:cubicBezTo>
                  <a:pt x="9814565" y="-548025"/>
                  <a:pt x="10800665" y="1368442"/>
                  <a:pt x="12184802" y="984501"/>
                </a:cubicBezTo>
                <a:moveTo>
                  <a:pt x="0" y="526075"/>
                </a:moveTo>
                <a:cubicBezTo>
                  <a:pt x="3109091" y="1242501"/>
                  <a:pt x="5759323" y="3122265"/>
                  <a:pt x="8070898" y="1018685"/>
                </a:cubicBezTo>
                <a:cubicBezTo>
                  <a:pt x="9737189" y="-455548"/>
                  <a:pt x="10757478" y="1510936"/>
                  <a:pt x="12184802" y="1102166"/>
                </a:cubicBezTo>
                <a:moveTo>
                  <a:pt x="0" y="700953"/>
                </a:moveTo>
                <a:cubicBezTo>
                  <a:pt x="3065185" y="1166936"/>
                  <a:pt x="5681227" y="2942349"/>
                  <a:pt x="7973367" y="1008610"/>
                </a:cubicBezTo>
                <a:cubicBezTo>
                  <a:pt x="9659453" y="-359113"/>
                  <a:pt x="10715011" y="1650911"/>
                  <a:pt x="12184802" y="1220911"/>
                </a:cubicBezTo>
                <a:moveTo>
                  <a:pt x="0" y="875832"/>
                </a:moveTo>
                <a:cubicBezTo>
                  <a:pt x="3021638" y="1091012"/>
                  <a:pt x="5603131" y="2762073"/>
                  <a:pt x="7875477" y="998894"/>
                </a:cubicBezTo>
                <a:cubicBezTo>
                  <a:pt x="9580637" y="-258719"/>
                  <a:pt x="10673263" y="1789806"/>
                  <a:pt x="12184802" y="1342534"/>
                </a:cubicBezTo>
                <a:moveTo>
                  <a:pt x="0" y="1050710"/>
                </a:moveTo>
                <a:cubicBezTo>
                  <a:pt x="2977732" y="1015447"/>
                  <a:pt x="5524675" y="2581797"/>
                  <a:pt x="7777587" y="988819"/>
                </a:cubicBezTo>
                <a:cubicBezTo>
                  <a:pt x="9501461" y="-154728"/>
                  <a:pt x="10632596" y="1927262"/>
                  <a:pt x="12184802" y="1466676"/>
                </a:cubicBezTo>
                <a:moveTo>
                  <a:pt x="0" y="1225589"/>
                </a:moveTo>
                <a:cubicBezTo>
                  <a:pt x="2934185" y="939882"/>
                  <a:pt x="5446578" y="2401521"/>
                  <a:pt x="7680057" y="979104"/>
                </a:cubicBezTo>
                <a:cubicBezTo>
                  <a:pt x="9421925" y="-46778"/>
                  <a:pt x="10592648" y="2061839"/>
                  <a:pt x="12184802" y="1592618"/>
                </a:cubicBezTo>
                <a:moveTo>
                  <a:pt x="0" y="1400107"/>
                </a:moveTo>
                <a:cubicBezTo>
                  <a:pt x="2890278" y="863957"/>
                  <a:pt x="5368482" y="2221245"/>
                  <a:pt x="7582167" y="969388"/>
                </a:cubicBezTo>
                <a:cubicBezTo>
                  <a:pt x="9341670" y="64410"/>
                  <a:pt x="10553780" y="2194617"/>
                  <a:pt x="12184802" y="1721438"/>
                </a:cubicBezTo>
                <a:moveTo>
                  <a:pt x="0" y="1574626"/>
                </a:moveTo>
                <a:cubicBezTo>
                  <a:pt x="2846732" y="788393"/>
                  <a:pt x="5290386" y="2041329"/>
                  <a:pt x="7484277" y="959313"/>
                </a:cubicBezTo>
                <a:cubicBezTo>
                  <a:pt x="9261054" y="179196"/>
                  <a:pt x="10515631" y="2325956"/>
                  <a:pt x="12184802" y="1853496"/>
                </a:cubicBezTo>
                <a:moveTo>
                  <a:pt x="0" y="1748785"/>
                </a:moveTo>
                <a:cubicBezTo>
                  <a:pt x="2802825" y="712468"/>
                  <a:pt x="5212290" y="1861053"/>
                  <a:pt x="7386387" y="949597"/>
                </a:cubicBezTo>
                <a:cubicBezTo>
                  <a:pt x="9180079" y="297221"/>
                  <a:pt x="10478923" y="2454416"/>
                  <a:pt x="12184802" y="1988433"/>
                </a:cubicBezTo>
                <a:moveTo>
                  <a:pt x="0" y="1922944"/>
                </a:moveTo>
                <a:cubicBezTo>
                  <a:pt x="2759278" y="636543"/>
                  <a:pt x="5134194" y="1681136"/>
                  <a:pt x="7288856" y="939522"/>
                </a:cubicBezTo>
                <a:cubicBezTo>
                  <a:pt x="9098744" y="418845"/>
                  <a:pt x="10442934" y="2580717"/>
                  <a:pt x="12184802" y="2126609"/>
                </a:cubicBezTo>
                <a:moveTo>
                  <a:pt x="0" y="2096743"/>
                </a:moveTo>
                <a:cubicBezTo>
                  <a:pt x="2715372" y="560619"/>
                  <a:pt x="5056098" y="1501220"/>
                  <a:pt x="7190966" y="929807"/>
                </a:cubicBezTo>
                <a:cubicBezTo>
                  <a:pt x="9017049" y="543347"/>
                  <a:pt x="10408384" y="2705579"/>
                  <a:pt x="12184802" y="2268743"/>
                </a:cubicBezTo>
                <a:moveTo>
                  <a:pt x="0" y="2270542"/>
                </a:moveTo>
                <a:cubicBezTo>
                  <a:pt x="2671825" y="484694"/>
                  <a:pt x="4978001" y="1320944"/>
                  <a:pt x="7093076" y="919731"/>
                </a:cubicBezTo>
                <a:cubicBezTo>
                  <a:pt x="8934634" y="671087"/>
                  <a:pt x="10374555" y="2826843"/>
                  <a:pt x="12184802" y="2413755"/>
                </a:cubicBezTo>
                <a:moveTo>
                  <a:pt x="0" y="2444341"/>
                </a:moveTo>
                <a:cubicBezTo>
                  <a:pt x="2627918" y="408769"/>
                  <a:pt x="4899905" y="1141028"/>
                  <a:pt x="6995186" y="910016"/>
                </a:cubicBezTo>
                <a:cubicBezTo>
                  <a:pt x="8852219" y="801706"/>
                  <a:pt x="10342524" y="2946307"/>
                  <a:pt x="12184802" y="2563085"/>
                </a:cubicBezTo>
                <a:moveTo>
                  <a:pt x="0" y="2617780"/>
                </a:moveTo>
                <a:cubicBezTo>
                  <a:pt x="2584372" y="332845"/>
                  <a:pt x="4821809" y="961112"/>
                  <a:pt x="6897656" y="900300"/>
                </a:cubicBezTo>
                <a:cubicBezTo>
                  <a:pt x="8769804" y="935564"/>
                  <a:pt x="10311214" y="3063612"/>
                  <a:pt x="12184802" y="2716734"/>
                </a:cubicBezTo>
                <a:moveTo>
                  <a:pt x="0" y="2790859"/>
                </a:moveTo>
                <a:cubicBezTo>
                  <a:pt x="2540825" y="256920"/>
                  <a:pt x="4743713" y="781196"/>
                  <a:pt x="6799766" y="890225"/>
                </a:cubicBezTo>
                <a:cubicBezTo>
                  <a:pt x="8686670" y="1072300"/>
                  <a:pt x="10281703" y="3178039"/>
                  <a:pt x="12184802" y="2874340"/>
                </a:cubicBezTo>
                <a:moveTo>
                  <a:pt x="0" y="2963939"/>
                </a:moveTo>
                <a:cubicBezTo>
                  <a:pt x="2496918" y="180636"/>
                  <a:pt x="4665617" y="601280"/>
                  <a:pt x="6701875" y="880510"/>
                </a:cubicBezTo>
                <a:cubicBezTo>
                  <a:pt x="8603535" y="1211915"/>
                  <a:pt x="10253272" y="3289947"/>
                  <a:pt x="12184802" y="3036985"/>
                </a:cubicBezTo>
                <a:moveTo>
                  <a:pt x="0" y="3137018"/>
                </a:moveTo>
                <a:cubicBezTo>
                  <a:pt x="2453372" y="104711"/>
                  <a:pt x="4587521" y="421723"/>
                  <a:pt x="6604345" y="870434"/>
                </a:cubicBezTo>
                <a:cubicBezTo>
                  <a:pt x="8520400" y="1354769"/>
                  <a:pt x="10226280" y="3399336"/>
                  <a:pt x="12184802" y="3203947"/>
                </a:cubicBezTo>
                <a:moveTo>
                  <a:pt x="0" y="3309737"/>
                </a:moveTo>
                <a:cubicBezTo>
                  <a:pt x="2409465" y="28427"/>
                  <a:pt x="4509424" y="241807"/>
                  <a:pt x="6506455" y="860719"/>
                </a:cubicBezTo>
                <a:cubicBezTo>
                  <a:pt x="8436906" y="1500141"/>
                  <a:pt x="10200728" y="3505846"/>
                  <a:pt x="12184802" y="3376306"/>
                </a:cubicBezTo>
                <a:moveTo>
                  <a:pt x="0" y="3482097"/>
                </a:moveTo>
                <a:cubicBezTo>
                  <a:pt x="2365918" y="-47498"/>
                  <a:pt x="4431328" y="62251"/>
                  <a:pt x="6408565" y="850644"/>
                </a:cubicBezTo>
                <a:cubicBezTo>
                  <a:pt x="8353052" y="1648392"/>
                  <a:pt x="10176975" y="3610197"/>
                  <a:pt x="12184802" y="3554423"/>
                </a:cubicBezTo>
                <a:moveTo>
                  <a:pt x="0" y="3655176"/>
                </a:moveTo>
                <a:cubicBezTo>
                  <a:pt x="4645103" y="-3902021"/>
                  <a:pt x="8125241" y="3683603"/>
                  <a:pt x="12184802" y="3736499"/>
                </a:cubicBezTo>
              </a:path>
            </a:pathLst>
          </a:custGeom>
          <a:noFill/>
          <a:ln w="12675" cap="flat" cmpd="sng">
            <a:solidFill>
              <a:srgbClr val="FEFEFE">
                <a:alpha val="9803"/>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31" name="Google Shape;31;p36"/>
          <p:cNvGrpSpPr/>
          <p:nvPr/>
        </p:nvGrpSpPr>
        <p:grpSpPr>
          <a:xfrm>
            <a:off x="9691688" y="1878013"/>
            <a:ext cx="1620837" cy="1198562"/>
            <a:chOff x="9691646" y="1877764"/>
            <a:chExt cx="1621196" cy="1198907"/>
          </a:xfrm>
        </p:grpSpPr>
        <p:grpSp>
          <p:nvGrpSpPr>
            <p:cNvPr id="32" name="Google Shape;32;p36"/>
            <p:cNvGrpSpPr/>
            <p:nvPr/>
          </p:nvGrpSpPr>
          <p:grpSpPr>
            <a:xfrm>
              <a:off x="10656023" y="2419852"/>
              <a:ext cx="656819" cy="656819"/>
              <a:chOff x="10656023" y="2419852"/>
              <a:chExt cx="656819" cy="656819"/>
            </a:xfrm>
          </p:grpSpPr>
          <p:sp>
            <p:nvSpPr>
              <p:cNvPr id="33" name="Google Shape;33;p36"/>
              <p:cNvSpPr/>
              <p:nvPr/>
            </p:nvSpPr>
            <p:spPr>
              <a:xfrm>
                <a:off x="10656023" y="2419852"/>
                <a:ext cx="656819" cy="656819"/>
              </a:xfrm>
              <a:custGeom>
                <a:avLst/>
                <a:gdLst/>
                <a:ahLst/>
                <a:cxnLst/>
                <a:rect l="l" t="t" r="r" b="b"/>
                <a:pathLst>
                  <a:path w="1164401" h="1164401" extrusionOk="0">
                    <a:moveTo>
                      <a:pt x="1164401" y="582201"/>
                    </a:moveTo>
                    <a:cubicBezTo>
                      <a:pt x="1164401" y="903741"/>
                      <a:pt x="903741" y="1164401"/>
                      <a:pt x="582201" y="1164401"/>
                    </a:cubicBezTo>
                    <a:cubicBezTo>
                      <a:pt x="260660" y="1164401"/>
                      <a:pt x="0" y="903741"/>
                      <a:pt x="0" y="582201"/>
                    </a:cubicBezTo>
                    <a:cubicBezTo>
                      <a:pt x="0" y="260660"/>
                      <a:pt x="260660" y="0"/>
                      <a:pt x="582201" y="0"/>
                    </a:cubicBezTo>
                    <a:cubicBezTo>
                      <a:pt x="903741" y="0"/>
                      <a:pt x="1164401" y="260660"/>
                      <a:pt x="1164401" y="582201"/>
                    </a:cubicBezTo>
                    <a:close/>
                  </a:path>
                </a:pathLst>
              </a:custGeom>
              <a:gradFill>
                <a:gsLst>
                  <a:gs pos="0">
                    <a:srgbClr val="377DFF"/>
                  </a:gs>
                  <a:gs pos="26000">
                    <a:srgbClr val="377DFF"/>
                  </a:gs>
                  <a:gs pos="43000">
                    <a:srgbClr val="1A6AFF"/>
                  </a:gs>
                  <a:gs pos="83000">
                    <a:srgbClr val="361BFF"/>
                  </a:gs>
                  <a:gs pos="100000">
                    <a:srgbClr val="361BFF"/>
                  </a:gs>
                </a:gsLst>
                <a:path path="circle">
                  <a:fillToRect l="100000" b="100000"/>
                </a:path>
                <a:tileRect t="-100000" r="-100000"/>
              </a:gradFill>
              <a:ln>
                <a:noFill/>
              </a:ln>
              <a:effectLst>
                <a:outerShdw blurRad="431800" dist="190500" dir="2700000" algn="tl" rotWithShape="0">
                  <a:schemeClr val="dk1">
                    <a:alpha val="1294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36"/>
              <p:cNvSpPr/>
              <p:nvPr/>
            </p:nvSpPr>
            <p:spPr>
              <a:xfrm>
                <a:off x="10984972" y="2568859"/>
                <a:ext cx="280749" cy="460690"/>
              </a:xfrm>
              <a:custGeom>
                <a:avLst/>
                <a:gdLst/>
                <a:ahLst/>
                <a:cxnLst/>
                <a:rect l="l" t="t" r="r" b="b"/>
                <a:pathLst>
                  <a:path w="497708" h="816706" extrusionOk="0">
                    <a:moveTo>
                      <a:pt x="188275" y="549200"/>
                    </a:moveTo>
                    <a:lnTo>
                      <a:pt x="296042" y="718663"/>
                    </a:lnTo>
                    <a:cubicBezTo>
                      <a:pt x="213463" y="780040"/>
                      <a:pt x="111275" y="816387"/>
                      <a:pt x="478" y="816706"/>
                    </a:cubicBezTo>
                    <a:lnTo>
                      <a:pt x="0" y="616794"/>
                    </a:lnTo>
                    <a:cubicBezTo>
                      <a:pt x="71420" y="616635"/>
                      <a:pt x="136941" y="591287"/>
                      <a:pt x="188275" y="549200"/>
                    </a:cubicBezTo>
                    <a:close/>
                    <a:moveTo>
                      <a:pt x="288869" y="390896"/>
                    </a:moveTo>
                    <a:lnTo>
                      <a:pt x="471086" y="479055"/>
                    </a:lnTo>
                    <a:cubicBezTo>
                      <a:pt x="444781" y="556374"/>
                      <a:pt x="399984" y="625083"/>
                      <a:pt x="342115" y="679924"/>
                    </a:cubicBezTo>
                    <a:lnTo>
                      <a:pt x="231159" y="506156"/>
                    </a:lnTo>
                    <a:cubicBezTo>
                      <a:pt x="258101" y="472838"/>
                      <a:pt x="278188" y="433620"/>
                      <a:pt x="288869" y="390896"/>
                    </a:cubicBezTo>
                    <a:close/>
                    <a:moveTo>
                      <a:pt x="383245" y="0"/>
                    </a:moveTo>
                    <a:cubicBezTo>
                      <a:pt x="454665" y="86246"/>
                      <a:pt x="497708" y="197043"/>
                      <a:pt x="497708" y="318042"/>
                    </a:cubicBezTo>
                    <a:cubicBezTo>
                      <a:pt x="497708" y="355028"/>
                      <a:pt x="493723" y="391216"/>
                      <a:pt x="485911" y="426129"/>
                    </a:cubicBezTo>
                    <a:lnTo>
                      <a:pt x="297158" y="338448"/>
                    </a:lnTo>
                    <a:cubicBezTo>
                      <a:pt x="297637" y="331593"/>
                      <a:pt x="297796" y="324897"/>
                      <a:pt x="297796" y="318042"/>
                    </a:cubicBezTo>
                    <a:cubicBezTo>
                      <a:pt x="297796" y="249651"/>
                      <a:pt x="274840" y="186680"/>
                      <a:pt x="236260" y="136304"/>
                    </a:cubicBezTo>
                    <a:close/>
                  </a:path>
                </a:pathLst>
              </a:custGeom>
              <a:gradFill>
                <a:gsLst>
                  <a:gs pos="0">
                    <a:srgbClr val="377DFF">
                      <a:alpha val="33725"/>
                    </a:srgbClr>
                  </a:gs>
                  <a:gs pos="45000">
                    <a:srgbClr val="377DFF">
                      <a:alpha val="33725"/>
                    </a:srgbClr>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36"/>
              <p:cNvSpPr/>
              <p:nvPr/>
            </p:nvSpPr>
            <p:spPr>
              <a:xfrm>
                <a:off x="10705122" y="2466884"/>
                <a:ext cx="290371" cy="413479"/>
              </a:xfrm>
              <a:custGeom>
                <a:avLst/>
                <a:gdLst/>
                <a:ahLst/>
                <a:cxnLst/>
                <a:rect l="l" t="t" r="r" b="b"/>
                <a:pathLst>
                  <a:path w="514767" h="733011" extrusionOk="0">
                    <a:moveTo>
                      <a:pt x="197840" y="529592"/>
                    </a:moveTo>
                    <a:cubicBezTo>
                      <a:pt x="204217" y="592722"/>
                      <a:pt x="230361" y="650113"/>
                      <a:pt x="270057" y="695388"/>
                    </a:cubicBezTo>
                    <a:lnTo>
                      <a:pt x="54681" y="733011"/>
                    </a:lnTo>
                    <a:cubicBezTo>
                      <a:pt x="26464" y="680244"/>
                      <a:pt x="7652" y="621737"/>
                      <a:pt x="0" y="559722"/>
                    </a:cubicBezTo>
                    <a:close/>
                    <a:moveTo>
                      <a:pt x="495158" y="0"/>
                    </a:moveTo>
                    <a:cubicBezTo>
                      <a:pt x="501694" y="0"/>
                      <a:pt x="508230" y="159"/>
                      <a:pt x="514767" y="319"/>
                    </a:cubicBezTo>
                    <a:lnTo>
                      <a:pt x="499462" y="199912"/>
                    </a:lnTo>
                    <a:cubicBezTo>
                      <a:pt x="498027" y="199912"/>
                      <a:pt x="496593" y="199912"/>
                      <a:pt x="495158" y="199912"/>
                    </a:cubicBezTo>
                    <a:cubicBezTo>
                      <a:pt x="367303" y="199912"/>
                      <a:pt x="258260" y="280100"/>
                      <a:pt x="215536" y="392969"/>
                    </a:cubicBezTo>
                    <a:lnTo>
                      <a:pt x="18812" y="350245"/>
                    </a:lnTo>
                    <a:cubicBezTo>
                      <a:pt x="81942" y="147304"/>
                      <a:pt x="271333" y="0"/>
                      <a:pt x="495158" y="0"/>
                    </a:cubicBezTo>
                    <a:close/>
                  </a:path>
                </a:pathLst>
              </a:custGeom>
              <a:gradFill>
                <a:gsLst>
                  <a:gs pos="0">
                    <a:srgbClr val="FFFFFF">
                      <a:alpha val="9803"/>
                    </a:srgbClr>
                  </a:gs>
                  <a:gs pos="9000">
                    <a:srgbClr val="FFFFFF">
                      <a:alpha val="9803"/>
                    </a:srgbClr>
                  </a:gs>
                  <a:gs pos="100000">
                    <a:srgbClr val="377DFF">
                      <a:alpha val="11764"/>
                    </a:srgbClr>
                  </a:gs>
                </a:gsLst>
                <a:lin ang="162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6" name="Google Shape;36;p36"/>
            <p:cNvGrpSpPr/>
            <p:nvPr/>
          </p:nvGrpSpPr>
          <p:grpSpPr>
            <a:xfrm>
              <a:off x="9691646" y="1877764"/>
              <a:ext cx="1164401" cy="1164401"/>
              <a:chOff x="9692927" y="1837651"/>
              <a:chExt cx="1164401" cy="1164401"/>
            </a:xfrm>
          </p:grpSpPr>
          <p:sp>
            <p:nvSpPr>
              <p:cNvPr id="37" name="Google Shape;37;p36"/>
              <p:cNvSpPr/>
              <p:nvPr/>
            </p:nvSpPr>
            <p:spPr>
              <a:xfrm>
                <a:off x="9692927" y="1837651"/>
                <a:ext cx="1164401" cy="1164401"/>
              </a:xfrm>
              <a:custGeom>
                <a:avLst/>
                <a:gdLst/>
                <a:ahLst/>
                <a:cxnLst/>
                <a:rect l="l" t="t" r="r" b="b"/>
                <a:pathLst>
                  <a:path w="1164401" h="1164401" extrusionOk="0">
                    <a:moveTo>
                      <a:pt x="1164401" y="582201"/>
                    </a:moveTo>
                    <a:cubicBezTo>
                      <a:pt x="1164401" y="903741"/>
                      <a:pt x="903741" y="1164401"/>
                      <a:pt x="582201" y="1164401"/>
                    </a:cubicBezTo>
                    <a:cubicBezTo>
                      <a:pt x="260660" y="1164401"/>
                      <a:pt x="0" y="903741"/>
                      <a:pt x="0" y="582201"/>
                    </a:cubicBezTo>
                    <a:cubicBezTo>
                      <a:pt x="0" y="260660"/>
                      <a:pt x="260660" y="0"/>
                      <a:pt x="582201" y="0"/>
                    </a:cubicBezTo>
                    <a:cubicBezTo>
                      <a:pt x="903741" y="0"/>
                      <a:pt x="1164401" y="260660"/>
                      <a:pt x="1164401" y="582201"/>
                    </a:cubicBezTo>
                    <a:close/>
                  </a:path>
                </a:pathLst>
              </a:custGeom>
              <a:gradFill>
                <a:gsLst>
                  <a:gs pos="0">
                    <a:schemeClr val="lt1"/>
                  </a:gs>
                  <a:gs pos="26000">
                    <a:schemeClr val="lt1"/>
                  </a:gs>
                  <a:gs pos="48000">
                    <a:srgbClr val="FFC000"/>
                  </a:gs>
                  <a:gs pos="94000">
                    <a:srgbClr val="FBBF3F"/>
                  </a:gs>
                  <a:gs pos="100000">
                    <a:srgbClr val="FBBF3F"/>
                  </a:gs>
                </a:gsLst>
                <a:path path="circle">
                  <a:fillToRect l="100000" b="100000"/>
                </a:path>
                <a:tileRect t="-100000" r="-100000"/>
              </a:gradFill>
              <a:ln>
                <a:noFill/>
              </a:ln>
              <a:effectLst>
                <a:outerShdw blurRad="241300" dist="203200" dir="2700000" algn="tl" rotWithShape="0">
                  <a:srgbClr val="000000">
                    <a:alpha val="13725"/>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36"/>
              <p:cNvSpPr/>
              <p:nvPr/>
            </p:nvSpPr>
            <p:spPr>
              <a:xfrm>
                <a:off x="10276084" y="2101809"/>
                <a:ext cx="497708" cy="816706"/>
              </a:xfrm>
              <a:custGeom>
                <a:avLst/>
                <a:gdLst/>
                <a:ahLst/>
                <a:cxnLst/>
                <a:rect l="l" t="t" r="r" b="b"/>
                <a:pathLst>
                  <a:path w="497708" h="816706" extrusionOk="0">
                    <a:moveTo>
                      <a:pt x="188275" y="549200"/>
                    </a:moveTo>
                    <a:lnTo>
                      <a:pt x="296042" y="718663"/>
                    </a:lnTo>
                    <a:cubicBezTo>
                      <a:pt x="213463" y="780040"/>
                      <a:pt x="111275" y="816387"/>
                      <a:pt x="478" y="816706"/>
                    </a:cubicBezTo>
                    <a:lnTo>
                      <a:pt x="0" y="616794"/>
                    </a:lnTo>
                    <a:cubicBezTo>
                      <a:pt x="71420" y="616635"/>
                      <a:pt x="136941" y="591287"/>
                      <a:pt x="188275" y="549200"/>
                    </a:cubicBezTo>
                    <a:close/>
                    <a:moveTo>
                      <a:pt x="288869" y="390896"/>
                    </a:moveTo>
                    <a:lnTo>
                      <a:pt x="471086" y="479055"/>
                    </a:lnTo>
                    <a:cubicBezTo>
                      <a:pt x="444781" y="556374"/>
                      <a:pt x="399984" y="625083"/>
                      <a:pt x="342115" y="679924"/>
                    </a:cubicBezTo>
                    <a:lnTo>
                      <a:pt x="231159" y="506156"/>
                    </a:lnTo>
                    <a:cubicBezTo>
                      <a:pt x="258101" y="472838"/>
                      <a:pt x="278188" y="433620"/>
                      <a:pt x="288869" y="390896"/>
                    </a:cubicBezTo>
                    <a:close/>
                    <a:moveTo>
                      <a:pt x="383245" y="0"/>
                    </a:moveTo>
                    <a:cubicBezTo>
                      <a:pt x="454665" y="86246"/>
                      <a:pt x="497708" y="197043"/>
                      <a:pt x="497708" y="318042"/>
                    </a:cubicBezTo>
                    <a:cubicBezTo>
                      <a:pt x="497708" y="355028"/>
                      <a:pt x="493723" y="391216"/>
                      <a:pt x="485911" y="426129"/>
                    </a:cubicBezTo>
                    <a:lnTo>
                      <a:pt x="297158" y="338448"/>
                    </a:lnTo>
                    <a:cubicBezTo>
                      <a:pt x="297637" y="331593"/>
                      <a:pt x="297796" y="324897"/>
                      <a:pt x="297796" y="318042"/>
                    </a:cubicBezTo>
                    <a:cubicBezTo>
                      <a:pt x="297796" y="249651"/>
                      <a:pt x="274840" y="186680"/>
                      <a:pt x="236260" y="136304"/>
                    </a:cubicBezTo>
                    <a:close/>
                  </a:path>
                </a:pathLst>
              </a:custGeom>
              <a:gradFill>
                <a:gsLst>
                  <a:gs pos="0">
                    <a:srgbClr val="FFFFFF">
                      <a:alpha val="58823"/>
                    </a:srgbClr>
                  </a:gs>
                  <a:gs pos="36000">
                    <a:srgbClr val="FFFFFF">
                      <a:alpha val="58823"/>
                    </a:srgbClr>
                  </a:gs>
                  <a:gs pos="99000">
                    <a:srgbClr val="FFFFFF">
                      <a:alpha val="0"/>
                    </a:srgbClr>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36"/>
              <p:cNvSpPr/>
              <p:nvPr/>
            </p:nvSpPr>
            <p:spPr>
              <a:xfrm>
                <a:off x="9779970" y="1921028"/>
                <a:ext cx="514767" cy="733011"/>
              </a:xfrm>
              <a:custGeom>
                <a:avLst/>
                <a:gdLst/>
                <a:ahLst/>
                <a:cxnLst/>
                <a:rect l="l" t="t" r="r" b="b"/>
                <a:pathLst>
                  <a:path w="514767" h="733011" extrusionOk="0">
                    <a:moveTo>
                      <a:pt x="197840" y="529592"/>
                    </a:moveTo>
                    <a:cubicBezTo>
                      <a:pt x="204217" y="592722"/>
                      <a:pt x="230361" y="650113"/>
                      <a:pt x="270057" y="695388"/>
                    </a:cubicBezTo>
                    <a:lnTo>
                      <a:pt x="54681" y="733011"/>
                    </a:lnTo>
                    <a:cubicBezTo>
                      <a:pt x="26464" y="680244"/>
                      <a:pt x="7652" y="621737"/>
                      <a:pt x="0" y="559722"/>
                    </a:cubicBezTo>
                    <a:close/>
                    <a:moveTo>
                      <a:pt x="495158" y="0"/>
                    </a:moveTo>
                    <a:cubicBezTo>
                      <a:pt x="501694" y="0"/>
                      <a:pt x="508230" y="159"/>
                      <a:pt x="514767" y="319"/>
                    </a:cubicBezTo>
                    <a:lnTo>
                      <a:pt x="499462" y="199912"/>
                    </a:lnTo>
                    <a:cubicBezTo>
                      <a:pt x="498027" y="199912"/>
                      <a:pt x="496593" y="199912"/>
                      <a:pt x="495158" y="199912"/>
                    </a:cubicBezTo>
                    <a:cubicBezTo>
                      <a:pt x="367303" y="199912"/>
                      <a:pt x="258260" y="280100"/>
                      <a:pt x="215536" y="392969"/>
                    </a:cubicBezTo>
                    <a:lnTo>
                      <a:pt x="18812" y="350245"/>
                    </a:lnTo>
                    <a:cubicBezTo>
                      <a:pt x="81942" y="147304"/>
                      <a:pt x="271333" y="0"/>
                      <a:pt x="495158" y="0"/>
                    </a:cubicBezTo>
                    <a:close/>
                  </a:path>
                </a:pathLst>
              </a:custGeom>
              <a:gradFill>
                <a:gsLst>
                  <a:gs pos="0">
                    <a:srgbClr val="FFFFFF">
                      <a:alpha val="9803"/>
                    </a:srgbClr>
                  </a:gs>
                  <a:gs pos="9000">
                    <a:srgbClr val="FFFFFF">
                      <a:alpha val="9803"/>
                    </a:srgbClr>
                  </a:gs>
                  <a:gs pos="100000">
                    <a:srgbClr val="FFFFFF">
                      <a:alpha val="50980"/>
                    </a:srgbClr>
                  </a:gs>
                </a:gsLst>
                <a:lin ang="162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40" name="Google Shape;40;p36"/>
          <p:cNvGrpSpPr/>
          <p:nvPr/>
        </p:nvGrpSpPr>
        <p:grpSpPr>
          <a:xfrm>
            <a:off x="1441450" y="2668588"/>
            <a:ext cx="1160463" cy="1220787"/>
            <a:chOff x="1441746" y="2668982"/>
            <a:chExt cx="1160477" cy="1220627"/>
          </a:xfrm>
        </p:grpSpPr>
        <p:grpSp>
          <p:nvGrpSpPr>
            <p:cNvPr id="41" name="Google Shape;41;p36"/>
            <p:cNvGrpSpPr/>
            <p:nvPr/>
          </p:nvGrpSpPr>
          <p:grpSpPr>
            <a:xfrm>
              <a:off x="1441746" y="2968391"/>
              <a:ext cx="921218" cy="921218"/>
              <a:chOff x="10656023" y="2419852"/>
              <a:chExt cx="656819" cy="656819"/>
            </a:xfrm>
          </p:grpSpPr>
          <p:sp>
            <p:nvSpPr>
              <p:cNvPr id="42" name="Google Shape;42;p36"/>
              <p:cNvSpPr/>
              <p:nvPr/>
            </p:nvSpPr>
            <p:spPr>
              <a:xfrm>
                <a:off x="10656023" y="2419852"/>
                <a:ext cx="656819" cy="656819"/>
              </a:xfrm>
              <a:custGeom>
                <a:avLst/>
                <a:gdLst/>
                <a:ahLst/>
                <a:cxnLst/>
                <a:rect l="l" t="t" r="r" b="b"/>
                <a:pathLst>
                  <a:path w="1164401" h="1164401" extrusionOk="0">
                    <a:moveTo>
                      <a:pt x="1164401" y="582201"/>
                    </a:moveTo>
                    <a:cubicBezTo>
                      <a:pt x="1164401" y="903741"/>
                      <a:pt x="903741" y="1164401"/>
                      <a:pt x="582201" y="1164401"/>
                    </a:cubicBezTo>
                    <a:cubicBezTo>
                      <a:pt x="260660" y="1164401"/>
                      <a:pt x="0" y="903741"/>
                      <a:pt x="0" y="582201"/>
                    </a:cubicBezTo>
                    <a:cubicBezTo>
                      <a:pt x="0" y="260660"/>
                      <a:pt x="260660" y="0"/>
                      <a:pt x="582201" y="0"/>
                    </a:cubicBezTo>
                    <a:cubicBezTo>
                      <a:pt x="903741" y="0"/>
                      <a:pt x="1164401" y="260660"/>
                      <a:pt x="1164401" y="582201"/>
                    </a:cubicBezTo>
                    <a:close/>
                  </a:path>
                </a:pathLst>
              </a:custGeom>
              <a:gradFill>
                <a:gsLst>
                  <a:gs pos="0">
                    <a:srgbClr val="377DFF"/>
                  </a:gs>
                  <a:gs pos="26000">
                    <a:srgbClr val="377DFF"/>
                  </a:gs>
                  <a:gs pos="43000">
                    <a:srgbClr val="1A6AFF"/>
                  </a:gs>
                  <a:gs pos="83000">
                    <a:srgbClr val="361BFF"/>
                  </a:gs>
                  <a:gs pos="100000">
                    <a:srgbClr val="361BFF"/>
                  </a:gs>
                </a:gsLst>
                <a:path path="circle">
                  <a:fillToRect l="100000" b="100000"/>
                </a:path>
                <a:tileRect t="-100000" r="-100000"/>
              </a:gradFill>
              <a:ln>
                <a:noFill/>
              </a:ln>
              <a:effectLst>
                <a:outerShdw blurRad="431800" dist="190500" dir="2700000" algn="tl" rotWithShape="0">
                  <a:schemeClr val="dk1">
                    <a:alpha val="1294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36"/>
              <p:cNvSpPr/>
              <p:nvPr/>
            </p:nvSpPr>
            <p:spPr>
              <a:xfrm>
                <a:off x="10984972" y="2568859"/>
                <a:ext cx="280749" cy="460690"/>
              </a:xfrm>
              <a:custGeom>
                <a:avLst/>
                <a:gdLst/>
                <a:ahLst/>
                <a:cxnLst/>
                <a:rect l="l" t="t" r="r" b="b"/>
                <a:pathLst>
                  <a:path w="497708" h="816706" extrusionOk="0">
                    <a:moveTo>
                      <a:pt x="188275" y="549200"/>
                    </a:moveTo>
                    <a:lnTo>
                      <a:pt x="296042" y="718663"/>
                    </a:lnTo>
                    <a:cubicBezTo>
                      <a:pt x="213463" y="780040"/>
                      <a:pt x="111275" y="816387"/>
                      <a:pt x="478" y="816706"/>
                    </a:cubicBezTo>
                    <a:lnTo>
                      <a:pt x="0" y="616794"/>
                    </a:lnTo>
                    <a:cubicBezTo>
                      <a:pt x="71420" y="616635"/>
                      <a:pt x="136941" y="591287"/>
                      <a:pt x="188275" y="549200"/>
                    </a:cubicBezTo>
                    <a:close/>
                    <a:moveTo>
                      <a:pt x="288869" y="390896"/>
                    </a:moveTo>
                    <a:lnTo>
                      <a:pt x="471086" y="479055"/>
                    </a:lnTo>
                    <a:cubicBezTo>
                      <a:pt x="444781" y="556374"/>
                      <a:pt x="399984" y="625083"/>
                      <a:pt x="342115" y="679924"/>
                    </a:cubicBezTo>
                    <a:lnTo>
                      <a:pt x="231159" y="506156"/>
                    </a:lnTo>
                    <a:cubicBezTo>
                      <a:pt x="258101" y="472838"/>
                      <a:pt x="278188" y="433620"/>
                      <a:pt x="288869" y="390896"/>
                    </a:cubicBezTo>
                    <a:close/>
                    <a:moveTo>
                      <a:pt x="383245" y="0"/>
                    </a:moveTo>
                    <a:cubicBezTo>
                      <a:pt x="454665" y="86246"/>
                      <a:pt x="497708" y="197043"/>
                      <a:pt x="497708" y="318042"/>
                    </a:cubicBezTo>
                    <a:cubicBezTo>
                      <a:pt x="497708" y="355028"/>
                      <a:pt x="493723" y="391216"/>
                      <a:pt x="485911" y="426129"/>
                    </a:cubicBezTo>
                    <a:lnTo>
                      <a:pt x="297158" y="338448"/>
                    </a:lnTo>
                    <a:cubicBezTo>
                      <a:pt x="297637" y="331593"/>
                      <a:pt x="297796" y="324897"/>
                      <a:pt x="297796" y="318042"/>
                    </a:cubicBezTo>
                    <a:cubicBezTo>
                      <a:pt x="297796" y="249651"/>
                      <a:pt x="274840" y="186680"/>
                      <a:pt x="236260" y="136304"/>
                    </a:cubicBezTo>
                    <a:close/>
                  </a:path>
                </a:pathLst>
              </a:custGeom>
              <a:gradFill>
                <a:gsLst>
                  <a:gs pos="0">
                    <a:srgbClr val="377DFF">
                      <a:alpha val="33725"/>
                    </a:srgbClr>
                  </a:gs>
                  <a:gs pos="45000">
                    <a:srgbClr val="377DFF">
                      <a:alpha val="33725"/>
                    </a:srgbClr>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36"/>
              <p:cNvSpPr/>
              <p:nvPr/>
            </p:nvSpPr>
            <p:spPr>
              <a:xfrm>
                <a:off x="10705122" y="2466884"/>
                <a:ext cx="290371" cy="413479"/>
              </a:xfrm>
              <a:custGeom>
                <a:avLst/>
                <a:gdLst/>
                <a:ahLst/>
                <a:cxnLst/>
                <a:rect l="l" t="t" r="r" b="b"/>
                <a:pathLst>
                  <a:path w="514767" h="733011" extrusionOk="0">
                    <a:moveTo>
                      <a:pt x="197840" y="529592"/>
                    </a:moveTo>
                    <a:cubicBezTo>
                      <a:pt x="204217" y="592722"/>
                      <a:pt x="230361" y="650113"/>
                      <a:pt x="270057" y="695388"/>
                    </a:cubicBezTo>
                    <a:lnTo>
                      <a:pt x="54681" y="733011"/>
                    </a:lnTo>
                    <a:cubicBezTo>
                      <a:pt x="26464" y="680244"/>
                      <a:pt x="7652" y="621737"/>
                      <a:pt x="0" y="559722"/>
                    </a:cubicBezTo>
                    <a:close/>
                    <a:moveTo>
                      <a:pt x="495158" y="0"/>
                    </a:moveTo>
                    <a:cubicBezTo>
                      <a:pt x="501694" y="0"/>
                      <a:pt x="508230" y="159"/>
                      <a:pt x="514767" y="319"/>
                    </a:cubicBezTo>
                    <a:lnTo>
                      <a:pt x="499462" y="199912"/>
                    </a:lnTo>
                    <a:cubicBezTo>
                      <a:pt x="498027" y="199912"/>
                      <a:pt x="496593" y="199912"/>
                      <a:pt x="495158" y="199912"/>
                    </a:cubicBezTo>
                    <a:cubicBezTo>
                      <a:pt x="367303" y="199912"/>
                      <a:pt x="258260" y="280100"/>
                      <a:pt x="215536" y="392969"/>
                    </a:cubicBezTo>
                    <a:lnTo>
                      <a:pt x="18812" y="350245"/>
                    </a:lnTo>
                    <a:cubicBezTo>
                      <a:pt x="81942" y="147304"/>
                      <a:pt x="271333" y="0"/>
                      <a:pt x="495158" y="0"/>
                    </a:cubicBezTo>
                    <a:close/>
                  </a:path>
                </a:pathLst>
              </a:custGeom>
              <a:gradFill>
                <a:gsLst>
                  <a:gs pos="0">
                    <a:srgbClr val="FFFFFF">
                      <a:alpha val="9803"/>
                    </a:srgbClr>
                  </a:gs>
                  <a:gs pos="9000">
                    <a:srgbClr val="FFFFFF">
                      <a:alpha val="9803"/>
                    </a:srgbClr>
                  </a:gs>
                  <a:gs pos="100000">
                    <a:srgbClr val="377DFF">
                      <a:alpha val="11764"/>
                    </a:srgbClr>
                  </a:gs>
                </a:gsLst>
                <a:lin ang="162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5" name="Google Shape;45;p36"/>
            <p:cNvGrpSpPr/>
            <p:nvPr/>
          </p:nvGrpSpPr>
          <p:grpSpPr>
            <a:xfrm>
              <a:off x="1956084" y="2668982"/>
              <a:ext cx="646139" cy="646139"/>
              <a:chOff x="9692927" y="1837651"/>
              <a:chExt cx="1164401" cy="1164401"/>
            </a:xfrm>
          </p:grpSpPr>
          <p:sp>
            <p:nvSpPr>
              <p:cNvPr id="46" name="Google Shape;46;p36"/>
              <p:cNvSpPr/>
              <p:nvPr/>
            </p:nvSpPr>
            <p:spPr>
              <a:xfrm>
                <a:off x="9692927" y="1837651"/>
                <a:ext cx="1164401" cy="1164401"/>
              </a:xfrm>
              <a:custGeom>
                <a:avLst/>
                <a:gdLst/>
                <a:ahLst/>
                <a:cxnLst/>
                <a:rect l="l" t="t" r="r" b="b"/>
                <a:pathLst>
                  <a:path w="1164401" h="1164401" extrusionOk="0">
                    <a:moveTo>
                      <a:pt x="1164401" y="582201"/>
                    </a:moveTo>
                    <a:cubicBezTo>
                      <a:pt x="1164401" y="903741"/>
                      <a:pt x="903741" y="1164401"/>
                      <a:pt x="582201" y="1164401"/>
                    </a:cubicBezTo>
                    <a:cubicBezTo>
                      <a:pt x="260660" y="1164401"/>
                      <a:pt x="0" y="903741"/>
                      <a:pt x="0" y="582201"/>
                    </a:cubicBezTo>
                    <a:cubicBezTo>
                      <a:pt x="0" y="260660"/>
                      <a:pt x="260660" y="0"/>
                      <a:pt x="582201" y="0"/>
                    </a:cubicBezTo>
                    <a:cubicBezTo>
                      <a:pt x="903741" y="0"/>
                      <a:pt x="1164401" y="260660"/>
                      <a:pt x="1164401" y="582201"/>
                    </a:cubicBezTo>
                    <a:close/>
                  </a:path>
                </a:pathLst>
              </a:custGeom>
              <a:gradFill>
                <a:gsLst>
                  <a:gs pos="0">
                    <a:schemeClr val="lt1"/>
                  </a:gs>
                  <a:gs pos="26000">
                    <a:schemeClr val="lt1"/>
                  </a:gs>
                  <a:gs pos="48000">
                    <a:srgbClr val="FFC000"/>
                  </a:gs>
                  <a:gs pos="94000">
                    <a:srgbClr val="FBBF3F"/>
                  </a:gs>
                  <a:gs pos="100000">
                    <a:srgbClr val="FBBF3F"/>
                  </a:gs>
                </a:gsLst>
                <a:path path="circle">
                  <a:fillToRect l="100000" b="100000"/>
                </a:path>
                <a:tileRect t="-100000" r="-100000"/>
              </a:gradFill>
              <a:ln>
                <a:noFill/>
              </a:ln>
              <a:effectLst>
                <a:outerShdw blurRad="241300" dist="203200" dir="2700000" algn="tl" rotWithShape="0">
                  <a:srgbClr val="000000">
                    <a:alpha val="13725"/>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47;p36"/>
              <p:cNvSpPr/>
              <p:nvPr/>
            </p:nvSpPr>
            <p:spPr>
              <a:xfrm>
                <a:off x="10276084" y="2101809"/>
                <a:ext cx="497708" cy="816706"/>
              </a:xfrm>
              <a:custGeom>
                <a:avLst/>
                <a:gdLst/>
                <a:ahLst/>
                <a:cxnLst/>
                <a:rect l="l" t="t" r="r" b="b"/>
                <a:pathLst>
                  <a:path w="497708" h="816706" extrusionOk="0">
                    <a:moveTo>
                      <a:pt x="188275" y="549200"/>
                    </a:moveTo>
                    <a:lnTo>
                      <a:pt x="296042" y="718663"/>
                    </a:lnTo>
                    <a:cubicBezTo>
                      <a:pt x="213463" y="780040"/>
                      <a:pt x="111275" y="816387"/>
                      <a:pt x="478" y="816706"/>
                    </a:cubicBezTo>
                    <a:lnTo>
                      <a:pt x="0" y="616794"/>
                    </a:lnTo>
                    <a:cubicBezTo>
                      <a:pt x="71420" y="616635"/>
                      <a:pt x="136941" y="591287"/>
                      <a:pt x="188275" y="549200"/>
                    </a:cubicBezTo>
                    <a:close/>
                    <a:moveTo>
                      <a:pt x="288869" y="390896"/>
                    </a:moveTo>
                    <a:lnTo>
                      <a:pt x="471086" y="479055"/>
                    </a:lnTo>
                    <a:cubicBezTo>
                      <a:pt x="444781" y="556374"/>
                      <a:pt x="399984" y="625083"/>
                      <a:pt x="342115" y="679924"/>
                    </a:cubicBezTo>
                    <a:lnTo>
                      <a:pt x="231159" y="506156"/>
                    </a:lnTo>
                    <a:cubicBezTo>
                      <a:pt x="258101" y="472838"/>
                      <a:pt x="278188" y="433620"/>
                      <a:pt x="288869" y="390896"/>
                    </a:cubicBezTo>
                    <a:close/>
                    <a:moveTo>
                      <a:pt x="383245" y="0"/>
                    </a:moveTo>
                    <a:cubicBezTo>
                      <a:pt x="454665" y="86246"/>
                      <a:pt x="497708" y="197043"/>
                      <a:pt x="497708" y="318042"/>
                    </a:cubicBezTo>
                    <a:cubicBezTo>
                      <a:pt x="497708" y="355028"/>
                      <a:pt x="493723" y="391216"/>
                      <a:pt x="485911" y="426129"/>
                    </a:cubicBezTo>
                    <a:lnTo>
                      <a:pt x="297158" y="338448"/>
                    </a:lnTo>
                    <a:cubicBezTo>
                      <a:pt x="297637" y="331593"/>
                      <a:pt x="297796" y="324897"/>
                      <a:pt x="297796" y="318042"/>
                    </a:cubicBezTo>
                    <a:cubicBezTo>
                      <a:pt x="297796" y="249651"/>
                      <a:pt x="274840" y="186680"/>
                      <a:pt x="236260" y="136304"/>
                    </a:cubicBezTo>
                    <a:close/>
                  </a:path>
                </a:pathLst>
              </a:custGeom>
              <a:gradFill>
                <a:gsLst>
                  <a:gs pos="0">
                    <a:srgbClr val="FFFFFF">
                      <a:alpha val="58823"/>
                    </a:srgbClr>
                  </a:gs>
                  <a:gs pos="36000">
                    <a:srgbClr val="FFFFFF">
                      <a:alpha val="58823"/>
                    </a:srgbClr>
                  </a:gs>
                  <a:gs pos="99000">
                    <a:srgbClr val="FFFFFF">
                      <a:alpha val="0"/>
                    </a:srgbClr>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p36"/>
              <p:cNvSpPr/>
              <p:nvPr/>
            </p:nvSpPr>
            <p:spPr>
              <a:xfrm>
                <a:off x="9779970" y="1921028"/>
                <a:ext cx="514767" cy="733011"/>
              </a:xfrm>
              <a:custGeom>
                <a:avLst/>
                <a:gdLst/>
                <a:ahLst/>
                <a:cxnLst/>
                <a:rect l="l" t="t" r="r" b="b"/>
                <a:pathLst>
                  <a:path w="514767" h="733011" extrusionOk="0">
                    <a:moveTo>
                      <a:pt x="197840" y="529592"/>
                    </a:moveTo>
                    <a:cubicBezTo>
                      <a:pt x="204217" y="592722"/>
                      <a:pt x="230361" y="650113"/>
                      <a:pt x="270057" y="695388"/>
                    </a:cubicBezTo>
                    <a:lnTo>
                      <a:pt x="54681" y="733011"/>
                    </a:lnTo>
                    <a:cubicBezTo>
                      <a:pt x="26464" y="680244"/>
                      <a:pt x="7652" y="621737"/>
                      <a:pt x="0" y="559722"/>
                    </a:cubicBezTo>
                    <a:close/>
                    <a:moveTo>
                      <a:pt x="495158" y="0"/>
                    </a:moveTo>
                    <a:cubicBezTo>
                      <a:pt x="501694" y="0"/>
                      <a:pt x="508230" y="159"/>
                      <a:pt x="514767" y="319"/>
                    </a:cubicBezTo>
                    <a:lnTo>
                      <a:pt x="499462" y="199912"/>
                    </a:lnTo>
                    <a:cubicBezTo>
                      <a:pt x="498027" y="199912"/>
                      <a:pt x="496593" y="199912"/>
                      <a:pt x="495158" y="199912"/>
                    </a:cubicBezTo>
                    <a:cubicBezTo>
                      <a:pt x="367303" y="199912"/>
                      <a:pt x="258260" y="280100"/>
                      <a:pt x="215536" y="392969"/>
                    </a:cubicBezTo>
                    <a:lnTo>
                      <a:pt x="18812" y="350245"/>
                    </a:lnTo>
                    <a:cubicBezTo>
                      <a:pt x="81942" y="147304"/>
                      <a:pt x="271333" y="0"/>
                      <a:pt x="495158" y="0"/>
                    </a:cubicBezTo>
                    <a:close/>
                  </a:path>
                </a:pathLst>
              </a:custGeom>
              <a:gradFill>
                <a:gsLst>
                  <a:gs pos="0">
                    <a:srgbClr val="FFFFFF">
                      <a:alpha val="9803"/>
                    </a:srgbClr>
                  </a:gs>
                  <a:gs pos="9000">
                    <a:srgbClr val="FFFFFF">
                      <a:alpha val="9803"/>
                    </a:srgbClr>
                  </a:gs>
                  <a:gs pos="100000">
                    <a:srgbClr val="FFFFFF">
                      <a:alpha val="50980"/>
                    </a:srgbClr>
                  </a:gs>
                </a:gsLst>
                <a:lin ang="162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bout us 1">
  <p:cSld name="About us 1">
    <p:spTree>
      <p:nvGrpSpPr>
        <p:cNvPr id="1" name="Shape 49"/>
        <p:cNvGrpSpPr/>
        <p:nvPr/>
      </p:nvGrpSpPr>
      <p:grpSpPr>
        <a:xfrm>
          <a:off x="0" y="0"/>
          <a:ext cx="0" cy="0"/>
          <a:chOff x="0" y="0"/>
          <a:chExt cx="0" cy="0"/>
        </a:xfrm>
      </p:grpSpPr>
      <p:sp>
        <p:nvSpPr>
          <p:cNvPr id="50" name="Google Shape;50;p37"/>
          <p:cNvSpPr/>
          <p:nvPr/>
        </p:nvSpPr>
        <p:spPr>
          <a:xfrm flipH="1">
            <a:off x="0" y="863600"/>
            <a:ext cx="5634038" cy="5283200"/>
          </a:xfrm>
          <a:custGeom>
            <a:avLst/>
            <a:gdLst/>
            <a:ahLst/>
            <a:cxnLst/>
            <a:rect l="l" t="t" r="r" b="b"/>
            <a:pathLst>
              <a:path w="4593002" h="4898659" extrusionOk="0">
                <a:moveTo>
                  <a:pt x="4593003" y="264341"/>
                </a:moveTo>
                <a:cubicBezTo>
                  <a:pt x="4593003" y="264341"/>
                  <a:pt x="3488864" y="-473002"/>
                  <a:pt x="2921460" y="515242"/>
                </a:cubicBezTo>
                <a:cubicBezTo>
                  <a:pt x="2348944" y="1503486"/>
                  <a:pt x="1893998" y="965840"/>
                  <a:pt x="1122124" y="965840"/>
                </a:cubicBezTo>
                <a:cubicBezTo>
                  <a:pt x="-268272" y="965840"/>
                  <a:pt x="-723218" y="5138993"/>
                  <a:pt x="1868440" y="4442614"/>
                </a:cubicBezTo>
                <a:cubicBezTo>
                  <a:pt x="2451179" y="4289001"/>
                  <a:pt x="2292715" y="5251643"/>
                  <a:pt x="3141265" y="4754961"/>
                </a:cubicBezTo>
                <a:cubicBezTo>
                  <a:pt x="3984704" y="4258279"/>
                  <a:pt x="4593003" y="4570625"/>
                  <a:pt x="4593003" y="4570625"/>
                </a:cubicBezTo>
                <a:lnTo>
                  <a:pt x="4593003" y="264341"/>
                </a:lnTo>
                <a:close/>
              </a:path>
            </a:pathLst>
          </a:custGeom>
          <a:solidFill>
            <a:srgbClr val="00AEE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 name="Google Shape;51;p37"/>
          <p:cNvSpPr>
            <a:spLocks noGrp="1"/>
          </p:cNvSpPr>
          <p:nvPr>
            <p:ph type="pic" idx="2"/>
          </p:nvPr>
        </p:nvSpPr>
        <p:spPr>
          <a:xfrm>
            <a:off x="1903631" y="558449"/>
            <a:ext cx="3458943" cy="6296025"/>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bout us 2">
  <p:cSld name="About us 2">
    <p:spTree>
      <p:nvGrpSpPr>
        <p:cNvPr id="1" name="Shape 52"/>
        <p:cNvGrpSpPr/>
        <p:nvPr/>
      </p:nvGrpSpPr>
      <p:grpSpPr>
        <a:xfrm>
          <a:off x="0" y="0"/>
          <a:ext cx="0" cy="0"/>
          <a:chOff x="0" y="0"/>
          <a:chExt cx="0" cy="0"/>
        </a:xfrm>
      </p:grpSpPr>
      <p:sp>
        <p:nvSpPr>
          <p:cNvPr id="53" name="Google Shape;53;p38"/>
          <p:cNvSpPr>
            <a:spLocks noGrp="1"/>
          </p:cNvSpPr>
          <p:nvPr>
            <p:ph type="pic" idx="2"/>
          </p:nvPr>
        </p:nvSpPr>
        <p:spPr>
          <a:xfrm>
            <a:off x="6496049" y="729237"/>
            <a:ext cx="5695952" cy="5341038"/>
          </a:xfrm>
          <a:prstGeom prst="rect">
            <a:avLst/>
          </a:prstGeom>
          <a:solidFill>
            <a:srgbClr val="D8D8D8">
              <a:alpha val="24705"/>
            </a:srgbClr>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About us 3">
  <p:cSld name="About us 3">
    <p:spTree>
      <p:nvGrpSpPr>
        <p:cNvPr id="1" name="Shape 54"/>
        <p:cNvGrpSpPr/>
        <p:nvPr/>
      </p:nvGrpSpPr>
      <p:grpSpPr>
        <a:xfrm>
          <a:off x="0" y="0"/>
          <a:ext cx="0" cy="0"/>
          <a:chOff x="0" y="0"/>
          <a:chExt cx="0" cy="0"/>
        </a:xfrm>
      </p:grpSpPr>
      <p:sp>
        <p:nvSpPr>
          <p:cNvPr id="55" name="Google Shape;55;p39"/>
          <p:cNvSpPr>
            <a:spLocks noGrp="1"/>
          </p:cNvSpPr>
          <p:nvPr>
            <p:ph type="pic" idx="2"/>
          </p:nvPr>
        </p:nvSpPr>
        <p:spPr>
          <a:xfrm>
            <a:off x="1" y="3527"/>
            <a:ext cx="12192000" cy="4290307"/>
          </a:xfrm>
          <a:prstGeom prst="rect">
            <a:avLst/>
          </a:prstGeom>
          <a:solidFill>
            <a:srgbClr val="D8D8D8">
              <a:alpha val="24705"/>
            </a:srgbClr>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About us 4">
  <p:cSld name="About us 4">
    <p:spTree>
      <p:nvGrpSpPr>
        <p:cNvPr id="1" name="Shape 56"/>
        <p:cNvGrpSpPr/>
        <p:nvPr/>
      </p:nvGrpSpPr>
      <p:grpSpPr>
        <a:xfrm>
          <a:off x="0" y="0"/>
          <a:ext cx="0" cy="0"/>
          <a:chOff x="0" y="0"/>
          <a:chExt cx="0" cy="0"/>
        </a:xfrm>
      </p:grpSpPr>
      <p:sp>
        <p:nvSpPr>
          <p:cNvPr id="57" name="Google Shape;57;p40"/>
          <p:cNvSpPr>
            <a:spLocks noGrp="1"/>
          </p:cNvSpPr>
          <p:nvPr>
            <p:ph type="pic" idx="2"/>
          </p:nvPr>
        </p:nvSpPr>
        <p:spPr>
          <a:xfrm>
            <a:off x="1" y="3527"/>
            <a:ext cx="12192000" cy="6854473"/>
          </a:xfrm>
          <a:prstGeom prst="rect">
            <a:avLst/>
          </a:prstGeom>
          <a:solidFill>
            <a:srgbClr val="D8D8D8">
              <a:alpha val="24705"/>
            </a:srgbClr>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bout us 5">
  <p:cSld name="About us 5">
    <p:spTree>
      <p:nvGrpSpPr>
        <p:cNvPr id="1" name="Shape 58"/>
        <p:cNvGrpSpPr/>
        <p:nvPr/>
      </p:nvGrpSpPr>
      <p:grpSpPr>
        <a:xfrm>
          <a:off x="0" y="0"/>
          <a:ext cx="0" cy="0"/>
          <a:chOff x="0" y="0"/>
          <a:chExt cx="0" cy="0"/>
        </a:xfrm>
      </p:grpSpPr>
      <p:sp>
        <p:nvSpPr>
          <p:cNvPr id="59" name="Google Shape;59;p41"/>
          <p:cNvSpPr>
            <a:spLocks noGrp="1"/>
          </p:cNvSpPr>
          <p:nvPr>
            <p:ph type="pic" idx="2"/>
          </p:nvPr>
        </p:nvSpPr>
        <p:spPr>
          <a:xfrm>
            <a:off x="1" y="781050"/>
            <a:ext cx="12192000" cy="4762500"/>
          </a:xfrm>
          <a:prstGeom prst="rect">
            <a:avLst/>
          </a:prstGeom>
          <a:solidFill>
            <a:srgbClr val="D8D8D8">
              <a:alpha val="24705"/>
            </a:srgbClr>
          </a:solidFill>
          <a:ln>
            <a:noFill/>
          </a:ln>
        </p:spPr>
      </p:sp>
      <p:sp>
        <p:nvSpPr>
          <p:cNvPr id="60" name="Google Shape;60;p41"/>
          <p:cNvSpPr>
            <a:spLocks noGrp="1"/>
          </p:cNvSpPr>
          <p:nvPr>
            <p:ph type="pic" idx="3"/>
          </p:nvPr>
        </p:nvSpPr>
        <p:spPr>
          <a:xfrm>
            <a:off x="1685925" y="1456737"/>
            <a:ext cx="4410075" cy="2924175"/>
          </a:xfrm>
          <a:prstGeom prst="roundRect">
            <a:avLst>
              <a:gd name="adj" fmla="val 1683"/>
            </a:avLst>
          </a:prstGeom>
          <a:solidFill>
            <a:srgbClr val="D8D8D8">
              <a:alpha val="24705"/>
            </a:srgbClr>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 id="2147483677" r:id="rId27"/>
    <p:sldLayoutId id="2147483678" r:id="rId28"/>
    <p:sldLayoutId id="2147483679" r:id="rId29"/>
    <p:sldLayoutId id="2147483680" r:id="rId30"/>
    <p:sldLayoutId id="2147483681" r:id="rId31"/>
    <p:sldLayoutId id="2147483710" r:id="rId32"/>
    <p:sldLayoutId id="2147483711" r:id="rId3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3.xml"/><Relationship Id="rId5" Type="http://schemas.openxmlformats.org/officeDocument/2006/relationships/image" Target="../media/image5.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9.jpeg"/><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13" Type="http://schemas.openxmlformats.org/officeDocument/2006/relationships/image" Target="../media/image48.jpeg"/><Relationship Id="rId18" Type="http://schemas.openxmlformats.org/officeDocument/2006/relationships/image" Target="../media/image53.jpeg"/><Relationship Id="rId26" Type="http://schemas.openxmlformats.org/officeDocument/2006/relationships/image" Target="../media/image61.png"/><Relationship Id="rId39" Type="http://schemas.openxmlformats.org/officeDocument/2006/relationships/image" Target="../media/image25.png"/><Relationship Id="rId21" Type="http://schemas.openxmlformats.org/officeDocument/2006/relationships/image" Target="../media/image56.png"/><Relationship Id="rId34" Type="http://schemas.openxmlformats.org/officeDocument/2006/relationships/image" Target="../media/image69.png"/><Relationship Id="rId42" Type="http://schemas.openxmlformats.org/officeDocument/2006/relationships/chart" Target="../charts/chart4.xml"/><Relationship Id="rId7" Type="http://schemas.openxmlformats.org/officeDocument/2006/relationships/image" Target="../media/image42.png"/><Relationship Id="rId2" Type="http://schemas.openxmlformats.org/officeDocument/2006/relationships/slideLayout" Target="../slideLayouts/slideLayout1.xml"/><Relationship Id="rId16" Type="http://schemas.openxmlformats.org/officeDocument/2006/relationships/image" Target="../media/image51.png"/><Relationship Id="rId20" Type="http://schemas.openxmlformats.org/officeDocument/2006/relationships/image" Target="../media/image55.jpg"/><Relationship Id="rId29" Type="http://schemas.openxmlformats.org/officeDocument/2006/relationships/image" Target="../media/image64.png"/><Relationship Id="rId41" Type="http://schemas.openxmlformats.org/officeDocument/2006/relationships/image" Target="../media/image73.png"/><Relationship Id="rId1" Type="http://schemas.openxmlformats.org/officeDocument/2006/relationships/vmlDrawing" Target="../drawings/vmlDrawing1.vml"/><Relationship Id="rId6" Type="http://schemas.openxmlformats.org/officeDocument/2006/relationships/chart" Target="../charts/chart3.xml"/><Relationship Id="rId11" Type="http://schemas.openxmlformats.org/officeDocument/2006/relationships/image" Target="../media/image46.png"/><Relationship Id="rId24" Type="http://schemas.openxmlformats.org/officeDocument/2006/relationships/image" Target="../media/image59.png"/><Relationship Id="rId32" Type="http://schemas.openxmlformats.org/officeDocument/2006/relationships/image" Target="../media/image67.png"/><Relationship Id="rId37" Type="http://schemas.openxmlformats.org/officeDocument/2006/relationships/oleObject" Target="../embeddings/oleObject1.bin"/><Relationship Id="rId40" Type="http://schemas.openxmlformats.org/officeDocument/2006/relationships/image" Target="../media/image72.png"/><Relationship Id="rId5" Type="http://schemas.microsoft.com/office/2007/relationships/hdphoto" Target="../media/hdphoto2.wdp"/><Relationship Id="rId15" Type="http://schemas.openxmlformats.org/officeDocument/2006/relationships/image" Target="../media/image50.png"/><Relationship Id="rId23" Type="http://schemas.openxmlformats.org/officeDocument/2006/relationships/image" Target="../media/image58.png"/><Relationship Id="rId28" Type="http://schemas.openxmlformats.org/officeDocument/2006/relationships/image" Target="../media/image63.png"/><Relationship Id="rId36" Type="http://schemas.openxmlformats.org/officeDocument/2006/relationships/image" Target="../media/image71.png"/><Relationship Id="rId10" Type="http://schemas.openxmlformats.org/officeDocument/2006/relationships/image" Target="../media/image45.jpeg"/><Relationship Id="rId19" Type="http://schemas.openxmlformats.org/officeDocument/2006/relationships/image" Target="../media/image54.png"/><Relationship Id="rId31" Type="http://schemas.openxmlformats.org/officeDocument/2006/relationships/image" Target="../media/image66.png"/><Relationship Id="rId4" Type="http://schemas.openxmlformats.org/officeDocument/2006/relationships/image" Target="../media/image41.png"/><Relationship Id="rId9" Type="http://schemas.openxmlformats.org/officeDocument/2006/relationships/image" Target="../media/image44.png"/><Relationship Id="rId14" Type="http://schemas.openxmlformats.org/officeDocument/2006/relationships/image" Target="../media/image49.jpeg"/><Relationship Id="rId22" Type="http://schemas.openxmlformats.org/officeDocument/2006/relationships/image" Target="../media/image57.png"/><Relationship Id="rId27" Type="http://schemas.openxmlformats.org/officeDocument/2006/relationships/image" Target="../media/image62.svg"/><Relationship Id="rId30" Type="http://schemas.openxmlformats.org/officeDocument/2006/relationships/image" Target="../media/image65.svg"/><Relationship Id="rId35" Type="http://schemas.openxmlformats.org/officeDocument/2006/relationships/image" Target="../media/image70.png"/><Relationship Id="rId8" Type="http://schemas.openxmlformats.org/officeDocument/2006/relationships/image" Target="../media/image43.png"/><Relationship Id="rId3" Type="http://schemas.openxmlformats.org/officeDocument/2006/relationships/notesSlide" Target="../notesSlides/notesSlide11.xml"/><Relationship Id="rId12" Type="http://schemas.openxmlformats.org/officeDocument/2006/relationships/image" Target="../media/image47.png"/><Relationship Id="rId17" Type="http://schemas.openxmlformats.org/officeDocument/2006/relationships/image" Target="../media/image52.jpeg"/><Relationship Id="rId25" Type="http://schemas.openxmlformats.org/officeDocument/2006/relationships/image" Target="../media/image60.png"/><Relationship Id="rId33" Type="http://schemas.openxmlformats.org/officeDocument/2006/relationships/image" Target="../media/image68.svg"/><Relationship Id="rId38" Type="http://schemas.openxmlformats.org/officeDocument/2006/relationships/image" Target="../media/image40.emf"/></Relationships>
</file>

<file path=ppt/slides/_rels/slide14.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5.png"/><Relationship Id="rId7" Type="http://schemas.openxmlformats.org/officeDocument/2006/relationships/image" Target="../media/image78.jpeg"/><Relationship Id="rId2" Type="http://schemas.openxmlformats.org/officeDocument/2006/relationships/image" Target="../media/image74.png"/><Relationship Id="rId1" Type="http://schemas.openxmlformats.org/officeDocument/2006/relationships/slideLayout" Target="../slideLayouts/slideLayout1.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59.png"/><Relationship Id="rId9" Type="http://schemas.openxmlformats.org/officeDocument/2006/relationships/image" Target="../media/image80.png"/></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chart" Target="../charts/chart5.xml"/><Relationship Id="rId7" Type="http://schemas.openxmlformats.org/officeDocument/2006/relationships/image" Target="../media/image8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jpg"/><Relationship Id="rId9"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1.xml"/><Relationship Id="rId4" Type="http://schemas.openxmlformats.org/officeDocument/2006/relationships/chart" Target="../charts/char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6.png"/><Relationship Id="rId7" Type="http://schemas.openxmlformats.org/officeDocument/2006/relationships/chart" Target="../charts/chart18.xml"/><Relationship Id="rId2" Type="http://schemas.openxmlformats.org/officeDocument/2006/relationships/image" Target="../media/image85.png"/><Relationship Id="rId1" Type="http://schemas.openxmlformats.org/officeDocument/2006/relationships/slideLayout" Target="../slideLayouts/slideLayout1.xml"/><Relationship Id="rId6" Type="http://schemas.openxmlformats.org/officeDocument/2006/relationships/chart" Target="../charts/chart17.xml"/><Relationship Id="rId5" Type="http://schemas.openxmlformats.org/officeDocument/2006/relationships/image" Target="../media/image88.png"/><Relationship Id="rId4" Type="http://schemas.openxmlformats.org/officeDocument/2006/relationships/image" Target="../media/image8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25">
            <a:extLst>
              <a:ext uri="{FF2B5EF4-FFF2-40B4-BE49-F238E27FC236}">
                <a16:creationId xmlns:a16="http://schemas.microsoft.com/office/drawing/2014/main" id="{DB4C00AF-DE7A-4217-9FD5-5529FC67681A}"/>
              </a:ext>
            </a:extLst>
          </p:cNvPr>
          <p:cNvSpPr/>
          <p:nvPr/>
        </p:nvSpPr>
        <p:spPr>
          <a:xfrm>
            <a:off x="5262085" y="2008376"/>
            <a:ext cx="1454129" cy="1454129"/>
          </a:xfrm>
          <a:prstGeom prst="ellipse">
            <a:avLst/>
          </a:prstGeom>
          <a:gradFill flip="none" rotWithShape="1">
            <a:gsLst>
              <a:gs pos="21000">
                <a:srgbClr val="00D4E3">
                  <a:alpha val="39000"/>
                </a:srgbClr>
              </a:gs>
              <a:gs pos="63000">
                <a:srgbClr val="00AEEF">
                  <a:alpha val="0"/>
                </a:srgb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2" name="Oval 31">
            <a:extLst>
              <a:ext uri="{FF2B5EF4-FFF2-40B4-BE49-F238E27FC236}">
                <a16:creationId xmlns:a16="http://schemas.microsoft.com/office/drawing/2014/main" id="{F5CB9235-A774-4A17-8DF4-3199150844BE}"/>
              </a:ext>
            </a:extLst>
          </p:cNvPr>
          <p:cNvSpPr/>
          <p:nvPr/>
        </p:nvSpPr>
        <p:spPr>
          <a:xfrm>
            <a:off x="5935149" y="2681440"/>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Oval 3">
            <a:extLst>
              <a:ext uri="{FF2B5EF4-FFF2-40B4-BE49-F238E27FC236}">
                <a16:creationId xmlns:a16="http://schemas.microsoft.com/office/drawing/2014/main" id="{43BC25CA-D59C-DB6F-BA11-9FAF8CBE8560}"/>
              </a:ext>
            </a:extLst>
          </p:cNvPr>
          <p:cNvSpPr/>
          <p:nvPr/>
        </p:nvSpPr>
        <p:spPr>
          <a:xfrm>
            <a:off x="5262085" y="2008376"/>
            <a:ext cx="1454129" cy="1454129"/>
          </a:xfrm>
          <a:prstGeom prst="ellipse">
            <a:avLst/>
          </a:prstGeom>
          <a:no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Oval 4">
            <a:extLst>
              <a:ext uri="{FF2B5EF4-FFF2-40B4-BE49-F238E27FC236}">
                <a16:creationId xmlns:a16="http://schemas.microsoft.com/office/drawing/2014/main" id="{BB283E3B-AF91-44CF-C261-AC79C7DE6137}"/>
              </a:ext>
            </a:extLst>
          </p:cNvPr>
          <p:cNvSpPr/>
          <p:nvPr/>
        </p:nvSpPr>
        <p:spPr>
          <a:xfrm>
            <a:off x="5726537" y="2472829"/>
            <a:ext cx="525224" cy="525222"/>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Oval 12">
            <a:extLst>
              <a:ext uri="{FF2B5EF4-FFF2-40B4-BE49-F238E27FC236}">
                <a16:creationId xmlns:a16="http://schemas.microsoft.com/office/drawing/2014/main" id="{AAB3244F-8EFB-1DE7-59AD-6E5A8C1BF6C6}"/>
              </a:ext>
            </a:extLst>
          </p:cNvPr>
          <p:cNvSpPr/>
          <p:nvPr/>
        </p:nvSpPr>
        <p:spPr>
          <a:xfrm>
            <a:off x="4897147" y="1660050"/>
            <a:ext cx="2131918" cy="2131918"/>
          </a:xfrm>
          <a:prstGeom prst="ellipse">
            <a:avLst/>
          </a:prstGeom>
          <a:no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Oval 8">
            <a:extLst>
              <a:ext uri="{FF2B5EF4-FFF2-40B4-BE49-F238E27FC236}">
                <a16:creationId xmlns:a16="http://schemas.microsoft.com/office/drawing/2014/main" id="{D6EBC9DB-49B5-962E-8D0A-C6F9E4441CA2}"/>
              </a:ext>
            </a:extLst>
          </p:cNvPr>
          <p:cNvSpPr/>
          <p:nvPr/>
        </p:nvSpPr>
        <p:spPr>
          <a:xfrm>
            <a:off x="-704309" y="1449420"/>
            <a:ext cx="7290363" cy="7290353"/>
          </a:xfrm>
          <a:prstGeom prst="ellipse">
            <a:avLst/>
          </a:prstGeom>
          <a:gradFill>
            <a:gsLst>
              <a:gs pos="88000">
                <a:srgbClr val="00D4E3">
                  <a:alpha val="0"/>
                </a:srgbClr>
              </a:gs>
              <a:gs pos="0">
                <a:srgbClr val="006386">
                  <a:alpha val="56000"/>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Arc 28">
            <a:extLst>
              <a:ext uri="{FF2B5EF4-FFF2-40B4-BE49-F238E27FC236}">
                <a16:creationId xmlns:a16="http://schemas.microsoft.com/office/drawing/2014/main" id="{4910008F-A043-413A-98FF-87033054E00B}"/>
              </a:ext>
            </a:extLst>
          </p:cNvPr>
          <p:cNvSpPr/>
          <p:nvPr/>
        </p:nvSpPr>
        <p:spPr>
          <a:xfrm rot="5550194">
            <a:off x="-1710519" y="794053"/>
            <a:ext cx="8481932" cy="7710844"/>
          </a:xfrm>
          <a:prstGeom prst="arc">
            <a:avLst>
              <a:gd name="adj1" fmla="val 12490242"/>
              <a:gd name="adj2" fmla="val 2970898"/>
            </a:avLst>
          </a:prstGeom>
          <a:noFill/>
          <a:ln w="9525">
            <a:gradFill>
              <a:gsLst>
                <a:gs pos="0">
                  <a:srgbClr val="21BFD5">
                    <a:alpha val="58000"/>
                  </a:srgbClr>
                </a:gs>
                <a:gs pos="87000">
                  <a:schemeClr val="bg1">
                    <a:lumMod val="95000"/>
                  </a:schemeClr>
                </a:gs>
              </a:gsLst>
              <a:lin ang="48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en-US" dirty="0"/>
          </a:p>
          <a:p>
            <a:pPr algn="ctr"/>
            <a:endParaRPr lang="he-IL" dirty="0"/>
          </a:p>
        </p:txBody>
      </p:sp>
      <p:sp>
        <p:nvSpPr>
          <p:cNvPr id="48" name="Rectangle 47">
            <a:extLst>
              <a:ext uri="{FF2B5EF4-FFF2-40B4-BE49-F238E27FC236}">
                <a16:creationId xmlns:a16="http://schemas.microsoft.com/office/drawing/2014/main" id="{A477E1A1-D2BF-45A0-B2B8-E3637BDEB0C9}"/>
              </a:ext>
            </a:extLst>
          </p:cNvPr>
          <p:cNvSpPr/>
          <p:nvPr/>
        </p:nvSpPr>
        <p:spPr>
          <a:xfrm>
            <a:off x="6693175" y="2735440"/>
            <a:ext cx="5250052" cy="1354858"/>
          </a:xfrm>
          <a:prstGeom prst="rect">
            <a:avLst/>
          </a:prstGeom>
        </p:spPr>
        <p:txBody>
          <a:bodyPr wrap="square" lIns="91440" tIns="45720" rIns="91440" bIns="45720" anchor="t">
            <a:spAutoFit/>
          </a:bodyPr>
          <a:lstStyle/>
          <a:p>
            <a:pPr marL="0" marR="0" lvl="0" indent="0" algn="ctr">
              <a:lnSpc>
                <a:spcPct val="104999"/>
              </a:lnSpc>
              <a:spcBef>
                <a:spcPts val="0"/>
              </a:spcBef>
              <a:spcAft>
                <a:spcPts val="0"/>
              </a:spcAft>
              <a:buNone/>
            </a:pPr>
            <a:r>
              <a:rPr lang="en-US" sz="4000" b="1" i="0" u="none" strike="noStrike" cap="none" dirty="0">
                <a:solidFill>
                  <a:srgbClr val="00AEEF"/>
                </a:solidFill>
                <a:latin typeface="Calibri"/>
                <a:ea typeface="Calibri"/>
                <a:cs typeface="Calibri"/>
                <a:sym typeface="Calibri"/>
              </a:rPr>
              <a:t>Blender Financial Technologies</a:t>
            </a:r>
            <a:endParaRPr lang="en-US" sz="4000" dirty="0"/>
          </a:p>
        </p:txBody>
      </p:sp>
      <p:sp>
        <p:nvSpPr>
          <p:cNvPr id="50" name="Rectangle 49">
            <a:extLst>
              <a:ext uri="{FF2B5EF4-FFF2-40B4-BE49-F238E27FC236}">
                <a16:creationId xmlns:a16="http://schemas.microsoft.com/office/drawing/2014/main" id="{596AAA1D-0055-451B-9AB7-33BE886786EB}"/>
              </a:ext>
            </a:extLst>
          </p:cNvPr>
          <p:cNvSpPr/>
          <p:nvPr/>
        </p:nvSpPr>
        <p:spPr>
          <a:xfrm>
            <a:off x="7402650" y="4129640"/>
            <a:ext cx="3915028" cy="830997"/>
          </a:xfrm>
          <a:prstGeom prst="rect">
            <a:avLst/>
          </a:prstGeom>
        </p:spPr>
        <p:txBody>
          <a:bodyPr wrap="square" lIns="91440" tIns="45720" rIns="91440" bIns="4572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dirty="0">
                <a:latin typeface="Calibri"/>
                <a:cs typeface="Calibri"/>
              </a:rPr>
              <a:t>Summary of Activity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400" dirty="0">
                <a:latin typeface="Calibri"/>
                <a:cs typeface="Calibri"/>
              </a:rPr>
              <a:t> Q2 2023</a:t>
            </a:r>
            <a:endParaRPr lang="x-none" sz="2400" dirty="0">
              <a:latin typeface="Calibri"/>
              <a:cs typeface="Calibri"/>
            </a:endParaRPr>
          </a:p>
        </p:txBody>
      </p:sp>
      <p:sp>
        <p:nvSpPr>
          <p:cNvPr id="31" name="Rectangle 30">
            <a:extLst>
              <a:ext uri="{FF2B5EF4-FFF2-40B4-BE49-F238E27FC236}">
                <a16:creationId xmlns:a16="http://schemas.microsoft.com/office/drawing/2014/main" id="{0EB8F1A0-EEDB-46F0-B438-43E22746C38A}"/>
              </a:ext>
            </a:extLst>
          </p:cNvPr>
          <p:cNvSpPr/>
          <p:nvPr/>
        </p:nvSpPr>
        <p:spPr>
          <a:xfrm>
            <a:off x="-4765538" y="-515201"/>
            <a:ext cx="3308993" cy="768903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nvGrpSpPr>
          <p:cNvPr id="3" name="Group 2">
            <a:extLst>
              <a:ext uri="{FF2B5EF4-FFF2-40B4-BE49-F238E27FC236}">
                <a16:creationId xmlns:a16="http://schemas.microsoft.com/office/drawing/2014/main" id="{3EDB03A5-7C9C-45C8-876F-932B2C0A6C32}"/>
              </a:ext>
            </a:extLst>
          </p:cNvPr>
          <p:cNvGrpSpPr/>
          <p:nvPr/>
        </p:nvGrpSpPr>
        <p:grpSpPr>
          <a:xfrm>
            <a:off x="392438" y="222625"/>
            <a:ext cx="1891476" cy="707501"/>
            <a:chOff x="3905988" y="129116"/>
            <a:chExt cx="1167169" cy="436576"/>
          </a:xfrm>
        </p:grpSpPr>
        <p:pic>
          <p:nvPicPr>
            <p:cNvPr id="28" name="Picture 27">
              <a:extLst>
                <a:ext uri="{FF2B5EF4-FFF2-40B4-BE49-F238E27FC236}">
                  <a16:creationId xmlns:a16="http://schemas.microsoft.com/office/drawing/2014/main" id="{FE0CD6EA-65A2-4CC3-B328-F7707D69028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6117" t="15243" r="35628" b="46409"/>
            <a:stretch/>
          </p:blipFill>
          <p:spPr>
            <a:xfrm>
              <a:off x="3905988" y="129116"/>
              <a:ext cx="475066" cy="436576"/>
            </a:xfrm>
            <a:prstGeom prst="rect">
              <a:avLst/>
            </a:prstGeom>
            <a:effectLst/>
          </p:spPr>
        </p:pic>
        <p:pic>
          <p:nvPicPr>
            <p:cNvPr id="30" name="Picture 29">
              <a:extLst>
                <a:ext uri="{FF2B5EF4-FFF2-40B4-BE49-F238E27FC236}">
                  <a16:creationId xmlns:a16="http://schemas.microsoft.com/office/drawing/2014/main" id="{0CCA6EAE-8C65-4BBF-9067-B055F44AB344}"/>
                </a:ext>
              </a:extLst>
            </p:cNvPr>
            <p:cNvPicPr>
              <a:picLocks noChangeAspect="1"/>
            </p:cNvPicPr>
            <p:nvPr/>
          </p:nvPicPr>
          <p:blipFill>
            <a:blip r:embed="rId3" cstate="print">
              <a:biLevel thresh="75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381054" y="260153"/>
              <a:ext cx="692103" cy="288154"/>
            </a:xfrm>
            <a:prstGeom prst="rect">
              <a:avLst/>
            </a:prstGeom>
            <a:effectLst/>
          </p:spPr>
        </p:pic>
      </p:grpSp>
      <p:pic>
        <p:nvPicPr>
          <p:cNvPr id="2" name="Picture 1">
            <a:extLst>
              <a:ext uri="{FF2B5EF4-FFF2-40B4-BE49-F238E27FC236}">
                <a16:creationId xmlns:a16="http://schemas.microsoft.com/office/drawing/2014/main" id="{BCCCB435-762D-4284-B9B9-CB525B63E23C}"/>
              </a:ext>
            </a:extLst>
          </p:cNvPr>
          <p:cNvPicPr>
            <a:picLocks noChangeAspect="1"/>
          </p:cNvPicPr>
          <p:nvPr/>
        </p:nvPicPr>
        <p:blipFill>
          <a:blip r:embed="rId5">
            <a:duotone>
              <a:prstClr val="black"/>
              <a:schemeClr val="accent5">
                <a:tint val="45000"/>
                <a:satMod val="400000"/>
              </a:schemeClr>
            </a:duotone>
          </a:blip>
          <a:stretch>
            <a:fillRect/>
          </a:stretch>
        </p:blipFill>
        <p:spPr>
          <a:xfrm>
            <a:off x="9659132" y="5361850"/>
            <a:ext cx="1543927" cy="429128"/>
          </a:xfrm>
          <a:prstGeom prst="rect">
            <a:avLst/>
          </a:prstGeom>
        </p:spPr>
      </p:pic>
      <p:sp>
        <p:nvSpPr>
          <p:cNvPr id="7" name="Rectangle 6">
            <a:extLst>
              <a:ext uri="{FF2B5EF4-FFF2-40B4-BE49-F238E27FC236}">
                <a16:creationId xmlns:a16="http://schemas.microsoft.com/office/drawing/2014/main" id="{154B69D7-B382-0FD5-6000-F491C08F9D69}"/>
              </a:ext>
            </a:extLst>
          </p:cNvPr>
          <p:cNvSpPr/>
          <p:nvPr/>
        </p:nvSpPr>
        <p:spPr>
          <a:xfrm>
            <a:off x="-2109338" y="-101599"/>
            <a:ext cx="2092323" cy="887890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6" name="Arc 15">
            <a:extLst>
              <a:ext uri="{FF2B5EF4-FFF2-40B4-BE49-F238E27FC236}">
                <a16:creationId xmlns:a16="http://schemas.microsoft.com/office/drawing/2014/main" id="{13E487FE-6E99-E276-845E-DF928937EDD3}"/>
              </a:ext>
            </a:extLst>
          </p:cNvPr>
          <p:cNvSpPr/>
          <p:nvPr/>
        </p:nvSpPr>
        <p:spPr>
          <a:xfrm rot="4433997">
            <a:off x="-521765" y="1760189"/>
            <a:ext cx="6939656" cy="6308776"/>
          </a:xfrm>
          <a:prstGeom prst="arc">
            <a:avLst>
              <a:gd name="adj1" fmla="val 12490242"/>
              <a:gd name="adj2" fmla="val 2970898"/>
            </a:avLst>
          </a:prstGeom>
          <a:noFill/>
          <a:ln w="9525">
            <a:solidFill>
              <a:srgbClr val="00D4E3">
                <a:alpha val="54000"/>
              </a:srgbClr>
            </a:soli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en-US" dirty="0"/>
          </a:p>
          <a:p>
            <a:pPr algn="ctr"/>
            <a:endParaRPr lang="he-IL" dirty="0"/>
          </a:p>
        </p:txBody>
      </p:sp>
      <p:sp>
        <p:nvSpPr>
          <p:cNvPr id="6" name="Rectangle 5">
            <a:extLst>
              <a:ext uri="{FF2B5EF4-FFF2-40B4-BE49-F238E27FC236}">
                <a16:creationId xmlns:a16="http://schemas.microsoft.com/office/drawing/2014/main" id="{2EA72F2D-9DD1-4D90-8C02-E801F1DE6B6D}"/>
              </a:ext>
            </a:extLst>
          </p:cNvPr>
          <p:cNvSpPr/>
          <p:nvPr/>
        </p:nvSpPr>
        <p:spPr>
          <a:xfrm>
            <a:off x="1298799" y="7424401"/>
            <a:ext cx="12709358" cy="190148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431012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12"/>
          <p:cNvSpPr/>
          <p:nvPr/>
        </p:nvSpPr>
        <p:spPr>
          <a:xfrm>
            <a:off x="1239495" y="-1143547"/>
            <a:ext cx="9567662" cy="9567654"/>
          </a:xfrm>
          <a:prstGeom prst="ellipse">
            <a:avLst/>
          </a:prstGeom>
          <a:solidFill>
            <a:srgbClr val="009ED6">
              <a:alpha val="3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81" name="Google Shape;581;p12"/>
          <p:cNvSpPr/>
          <p:nvPr/>
        </p:nvSpPr>
        <p:spPr>
          <a:xfrm>
            <a:off x="1565594" y="-892303"/>
            <a:ext cx="9316416" cy="9316410"/>
          </a:xfrm>
          <a:prstGeom prst="arc">
            <a:avLst>
              <a:gd name="adj1" fmla="val 66652"/>
              <a:gd name="adj2" fmla="val 11763085"/>
            </a:avLst>
          </a:prstGeom>
          <a:noFill/>
          <a:ln w="9525" cap="flat" cmpd="sng">
            <a:solidFill>
              <a:schemeClr val="lt1"/>
            </a:solidFill>
            <a:prstDash val="solid"/>
            <a:miter lim="800000"/>
            <a:headEnd type="none" w="sm" len="sm"/>
            <a:tailEnd type="stealth"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582" name="Google Shape;582;p12"/>
          <p:cNvPicPr preferRelativeResize="0"/>
          <p:nvPr/>
        </p:nvPicPr>
        <p:blipFill rotWithShape="1">
          <a:blip r:embed="rId3">
            <a:alphaModFix/>
          </a:blip>
          <a:srcRect/>
          <a:stretch/>
        </p:blipFill>
        <p:spPr>
          <a:xfrm>
            <a:off x="4186532" y="1546317"/>
            <a:ext cx="4011516" cy="3999323"/>
          </a:xfrm>
          <a:prstGeom prst="rect">
            <a:avLst/>
          </a:prstGeom>
          <a:noFill/>
          <a:ln>
            <a:noFill/>
          </a:ln>
        </p:spPr>
      </p:pic>
      <p:sp>
        <p:nvSpPr>
          <p:cNvPr id="583" name="Google Shape;583;p12"/>
          <p:cNvSpPr txBox="1"/>
          <p:nvPr/>
        </p:nvSpPr>
        <p:spPr>
          <a:xfrm>
            <a:off x="4917517" y="2609689"/>
            <a:ext cx="2594286" cy="1272375"/>
          </a:xfrm>
          <a:prstGeom prst="rect">
            <a:avLst/>
          </a:prstGeom>
          <a:noFill/>
          <a:ln>
            <a:noFill/>
          </a:ln>
        </p:spPr>
        <p:txBody>
          <a:bodyPr spcFirstLastPara="1" wrap="square" lIns="91425" tIns="45700" rIns="91425" bIns="45700" anchor="t" anchorCtr="0">
            <a:noAutofit/>
          </a:bodyPr>
          <a:lstStyle/>
          <a:p>
            <a:pPr marL="0" marR="0" lvl="0" indent="0" algn="ctr" rtl="1">
              <a:lnSpc>
                <a:spcPct val="116666"/>
              </a:lnSpc>
              <a:spcBef>
                <a:spcPts val="0"/>
              </a:spcBef>
              <a:spcAft>
                <a:spcPts val="0"/>
              </a:spcAft>
              <a:buClr>
                <a:srgbClr val="2E75B6"/>
              </a:buClr>
              <a:buSzPts val="1800"/>
              <a:buFont typeface="Noto Sans Symbols"/>
              <a:buNone/>
            </a:pPr>
            <a:r>
              <a:rPr lang="en-US" sz="1800" b="0" i="0" u="none" strike="noStrike" cap="none" dirty="0">
                <a:solidFill>
                  <a:srgbClr val="262626"/>
                </a:solidFill>
                <a:latin typeface="Calibri"/>
                <a:ea typeface="Calibri"/>
                <a:cs typeface="Calibri"/>
                <a:sym typeface="Calibri"/>
              </a:rPr>
              <a:t>Rating2.0™ </a:t>
            </a:r>
            <a:endParaRPr sz="1800" b="0" i="0" u="none" strike="noStrike" cap="none" dirty="0">
              <a:solidFill>
                <a:srgbClr val="262626"/>
              </a:solidFill>
              <a:latin typeface="Calibri"/>
              <a:ea typeface="Calibri"/>
              <a:cs typeface="Calibri"/>
              <a:sym typeface="Calibri"/>
            </a:endParaRPr>
          </a:p>
          <a:p>
            <a:pPr marL="0" marR="0" lvl="0" indent="0" algn="ctr" rtl="0">
              <a:lnSpc>
                <a:spcPct val="112500"/>
              </a:lnSpc>
              <a:spcBef>
                <a:spcPts val="500"/>
              </a:spcBef>
              <a:spcAft>
                <a:spcPts val="0"/>
              </a:spcAft>
              <a:buClr>
                <a:srgbClr val="2E75B6"/>
              </a:buClr>
              <a:buSzPts val="1600"/>
              <a:buFont typeface="Noto Sans Symbols"/>
              <a:buNone/>
            </a:pPr>
            <a:r>
              <a:rPr lang="en-US" sz="1600" dirty="0">
                <a:solidFill>
                  <a:srgbClr val="262626"/>
                </a:solidFill>
                <a:latin typeface="Calibri"/>
                <a:ea typeface="Calibri"/>
                <a:cs typeface="Calibri"/>
                <a:sym typeface="Calibri"/>
              </a:rPr>
              <a:t>A propriety credit rating and underwriting system developed by Blender, enables clients’ quick and accurate digital credit</a:t>
            </a:r>
            <a:endParaRPr lang="en-US" sz="1600" b="0" i="0" u="none" strike="noStrike" cap="none" dirty="0">
              <a:solidFill>
                <a:srgbClr val="262626"/>
              </a:solidFill>
              <a:latin typeface="Calibri"/>
              <a:ea typeface="Calibri"/>
              <a:cs typeface="Calibri"/>
              <a:sym typeface="Calibri"/>
            </a:endParaRPr>
          </a:p>
        </p:txBody>
      </p:sp>
      <p:cxnSp>
        <p:nvCxnSpPr>
          <p:cNvPr id="584" name="Google Shape;584;p12"/>
          <p:cNvCxnSpPr/>
          <p:nvPr/>
        </p:nvCxnSpPr>
        <p:spPr>
          <a:xfrm rot="10800000" flipH="1">
            <a:off x="7102630" y="1743342"/>
            <a:ext cx="328926" cy="478943"/>
          </a:xfrm>
          <a:prstGeom prst="straightConnector1">
            <a:avLst/>
          </a:prstGeom>
          <a:noFill/>
          <a:ln w="9525" cap="flat" cmpd="sng">
            <a:solidFill>
              <a:srgbClr val="555555"/>
            </a:solidFill>
            <a:prstDash val="dash"/>
            <a:miter lim="800000"/>
            <a:headEnd type="none" w="sm" len="sm"/>
            <a:tailEnd type="triangle" w="med" len="med"/>
          </a:ln>
        </p:spPr>
      </p:cxnSp>
      <p:cxnSp>
        <p:nvCxnSpPr>
          <p:cNvPr id="585" name="Google Shape;585;p12"/>
          <p:cNvCxnSpPr>
            <a:cxnSpLocks/>
          </p:cNvCxnSpPr>
          <p:nvPr/>
        </p:nvCxnSpPr>
        <p:spPr>
          <a:xfrm flipV="1">
            <a:off x="4174543" y="4052092"/>
            <a:ext cx="583217" cy="297330"/>
          </a:xfrm>
          <a:prstGeom prst="straightConnector1">
            <a:avLst/>
          </a:prstGeom>
          <a:noFill/>
          <a:ln w="9525" cap="flat" cmpd="sng">
            <a:solidFill>
              <a:srgbClr val="555555"/>
            </a:solidFill>
            <a:prstDash val="dash"/>
            <a:miter lim="800000"/>
            <a:headEnd type="triangle" w="med" len="med"/>
            <a:tailEnd type="none" w="sm" len="sm"/>
          </a:ln>
        </p:spPr>
      </p:cxnSp>
      <p:pic>
        <p:nvPicPr>
          <p:cNvPr id="586" name="Google Shape;586;p12" descr="Digitalization  free icon"/>
          <p:cNvPicPr preferRelativeResize="0"/>
          <p:nvPr/>
        </p:nvPicPr>
        <p:blipFill rotWithShape="1">
          <a:blip r:embed="rId4">
            <a:alphaModFix/>
          </a:blip>
          <a:srcRect/>
          <a:stretch/>
        </p:blipFill>
        <p:spPr>
          <a:xfrm>
            <a:off x="8453746" y="4104880"/>
            <a:ext cx="520851" cy="520851"/>
          </a:xfrm>
          <a:prstGeom prst="rect">
            <a:avLst/>
          </a:prstGeom>
          <a:noFill/>
          <a:ln>
            <a:noFill/>
          </a:ln>
        </p:spPr>
      </p:pic>
      <p:cxnSp>
        <p:nvCxnSpPr>
          <p:cNvPr id="587" name="Google Shape;587;p12"/>
          <p:cNvCxnSpPr/>
          <p:nvPr/>
        </p:nvCxnSpPr>
        <p:spPr>
          <a:xfrm rot="10800000">
            <a:off x="4939264" y="1761830"/>
            <a:ext cx="382055" cy="517338"/>
          </a:xfrm>
          <a:prstGeom prst="straightConnector1">
            <a:avLst/>
          </a:prstGeom>
          <a:noFill/>
          <a:ln w="9525" cap="flat" cmpd="sng">
            <a:solidFill>
              <a:srgbClr val="555555"/>
            </a:solidFill>
            <a:prstDash val="dash"/>
            <a:miter lim="800000"/>
            <a:headEnd type="none" w="sm" len="sm"/>
            <a:tailEnd type="triangle" w="med" len="med"/>
          </a:ln>
        </p:spPr>
      </p:cxnSp>
      <p:cxnSp>
        <p:nvCxnSpPr>
          <p:cNvPr id="588" name="Google Shape;588;p12"/>
          <p:cNvCxnSpPr/>
          <p:nvPr/>
        </p:nvCxnSpPr>
        <p:spPr>
          <a:xfrm rot="10800000">
            <a:off x="7529021" y="3956202"/>
            <a:ext cx="763288" cy="294117"/>
          </a:xfrm>
          <a:prstGeom prst="straightConnector1">
            <a:avLst/>
          </a:prstGeom>
          <a:noFill/>
          <a:ln w="9525" cap="flat" cmpd="sng">
            <a:solidFill>
              <a:srgbClr val="555555"/>
            </a:solidFill>
            <a:prstDash val="dash"/>
            <a:miter lim="800000"/>
            <a:headEnd type="triangle" w="med" len="med"/>
            <a:tailEnd type="none" w="sm" len="sm"/>
          </a:ln>
        </p:spPr>
      </p:cxnSp>
      <p:sp>
        <p:nvSpPr>
          <p:cNvPr id="589" name="Google Shape;589;p12"/>
          <p:cNvSpPr txBox="1"/>
          <p:nvPr/>
        </p:nvSpPr>
        <p:spPr>
          <a:xfrm>
            <a:off x="8023892" y="1140836"/>
            <a:ext cx="1774041"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1" i="0" u="none" strike="noStrike" cap="none" dirty="0">
                <a:solidFill>
                  <a:srgbClr val="000000"/>
                </a:solidFill>
                <a:latin typeface="Calibri"/>
                <a:ea typeface="Calibri"/>
                <a:cs typeface="Calibri"/>
                <a:sym typeface="Calibri"/>
              </a:rPr>
              <a:t>Data </a:t>
            </a:r>
            <a:r>
              <a:rPr lang="en-US" sz="1600" b="1" dirty="0">
                <a:solidFill>
                  <a:srgbClr val="000000"/>
                </a:solidFill>
                <a:latin typeface="Calibri"/>
                <a:ea typeface="Calibri"/>
                <a:cs typeface="Calibri"/>
                <a:sym typeface="Calibri"/>
              </a:rPr>
              <a:t>Driven</a:t>
            </a:r>
            <a:endParaRPr sz="1600" b="0" i="0" u="none" strike="noStrike" cap="none" dirty="0">
              <a:solidFill>
                <a:srgbClr val="000000"/>
              </a:solidFill>
              <a:latin typeface="Calibri"/>
              <a:ea typeface="Calibri"/>
              <a:cs typeface="Calibri"/>
              <a:sym typeface="Calibri"/>
            </a:endParaRPr>
          </a:p>
        </p:txBody>
      </p:sp>
      <p:pic>
        <p:nvPicPr>
          <p:cNvPr id="590" name="Google Shape;590;p12" descr="Big data  premium icon"/>
          <p:cNvPicPr preferRelativeResize="0"/>
          <p:nvPr/>
        </p:nvPicPr>
        <p:blipFill rotWithShape="1">
          <a:blip r:embed="rId5">
            <a:alphaModFix/>
          </a:blip>
          <a:srcRect/>
          <a:stretch/>
        </p:blipFill>
        <p:spPr>
          <a:xfrm rot="-2700000">
            <a:off x="7417219" y="1320829"/>
            <a:ext cx="402637" cy="402637"/>
          </a:xfrm>
          <a:prstGeom prst="rect">
            <a:avLst/>
          </a:prstGeom>
          <a:noFill/>
          <a:ln>
            <a:noFill/>
          </a:ln>
        </p:spPr>
      </p:pic>
      <p:grpSp>
        <p:nvGrpSpPr>
          <p:cNvPr id="591" name="Google Shape;591;p12"/>
          <p:cNvGrpSpPr/>
          <p:nvPr/>
        </p:nvGrpSpPr>
        <p:grpSpPr>
          <a:xfrm>
            <a:off x="4652134" y="1972411"/>
            <a:ext cx="3127920" cy="3127918"/>
            <a:chOff x="4429732" y="2196983"/>
            <a:chExt cx="3308028" cy="3308027"/>
          </a:xfrm>
        </p:grpSpPr>
        <p:sp>
          <p:nvSpPr>
            <p:cNvPr id="592" name="Google Shape;592;p12"/>
            <p:cNvSpPr/>
            <p:nvPr/>
          </p:nvSpPr>
          <p:spPr>
            <a:xfrm>
              <a:off x="4429732" y="2196983"/>
              <a:ext cx="3308027" cy="3308027"/>
            </a:xfrm>
            <a:prstGeom prst="blockArc">
              <a:avLst>
                <a:gd name="adj1" fmla="val 10800000"/>
                <a:gd name="adj2" fmla="val 16187492"/>
                <a:gd name="adj3" fmla="val 5702"/>
              </a:avLst>
            </a:prstGeom>
            <a:solidFill>
              <a:srgbClr val="3F3F3F"/>
            </a:solidFill>
            <a:ln>
              <a:noFill/>
            </a:ln>
            <a:effectLst>
              <a:outerShdw blurRad="88900" dist="889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93" name="Google Shape;593;p12"/>
            <p:cNvSpPr/>
            <p:nvPr/>
          </p:nvSpPr>
          <p:spPr>
            <a:xfrm flipH="1">
              <a:off x="4429732" y="2196983"/>
              <a:ext cx="3308027" cy="3308027"/>
            </a:xfrm>
            <a:prstGeom prst="blockArc">
              <a:avLst>
                <a:gd name="adj1" fmla="val 10800000"/>
                <a:gd name="adj2" fmla="val 16187492"/>
                <a:gd name="adj3" fmla="val 5702"/>
              </a:avLst>
            </a:prstGeom>
            <a:solidFill>
              <a:srgbClr val="00AEEF"/>
            </a:solidFill>
            <a:ln>
              <a:noFill/>
            </a:ln>
            <a:effectLst>
              <a:outerShdw blurRad="88900" dist="889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94" name="Google Shape;594;p12"/>
            <p:cNvSpPr/>
            <p:nvPr/>
          </p:nvSpPr>
          <p:spPr>
            <a:xfrm rot="10800000">
              <a:off x="4429733" y="2196983"/>
              <a:ext cx="3308027" cy="3308027"/>
            </a:xfrm>
            <a:prstGeom prst="blockArc">
              <a:avLst>
                <a:gd name="adj1" fmla="val 10800000"/>
                <a:gd name="adj2" fmla="val 16187492"/>
                <a:gd name="adj3" fmla="val 5702"/>
              </a:avLst>
            </a:prstGeom>
            <a:solidFill>
              <a:srgbClr val="7F7F7F"/>
            </a:solidFill>
            <a:ln>
              <a:noFill/>
            </a:ln>
            <a:effectLst>
              <a:outerShdw blurRad="88900" dist="889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95" name="Google Shape;595;p12"/>
            <p:cNvSpPr/>
            <p:nvPr/>
          </p:nvSpPr>
          <p:spPr>
            <a:xfrm rot="10800000" flipH="1">
              <a:off x="4429733" y="2196983"/>
              <a:ext cx="3308027" cy="3308027"/>
            </a:xfrm>
            <a:prstGeom prst="blockArc">
              <a:avLst>
                <a:gd name="adj1" fmla="val 10800000"/>
                <a:gd name="adj2" fmla="val 16187492"/>
                <a:gd name="adj3" fmla="val 5702"/>
              </a:avLst>
            </a:prstGeom>
            <a:solidFill>
              <a:srgbClr val="006386"/>
            </a:solidFill>
            <a:ln>
              <a:noFill/>
            </a:ln>
            <a:effectLst>
              <a:outerShdw blurRad="88900" dist="889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596" name="Google Shape;596;p12"/>
          <p:cNvSpPr txBox="1"/>
          <p:nvPr/>
        </p:nvSpPr>
        <p:spPr>
          <a:xfrm>
            <a:off x="2600877" y="1912684"/>
            <a:ext cx="2149865" cy="1077218"/>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600" dirty="0">
                <a:solidFill>
                  <a:srgbClr val="262626"/>
                </a:solidFill>
                <a:latin typeface="Calibri"/>
                <a:ea typeface="Calibri"/>
                <a:cs typeface="Calibri"/>
                <a:sym typeface="Calibri"/>
              </a:rPr>
              <a:t>Credit risk assessment in seconds without prior client engagement </a:t>
            </a:r>
            <a:endParaRPr sz="1600" b="0" i="0" u="none" strike="noStrike" cap="none" dirty="0">
              <a:solidFill>
                <a:srgbClr val="262626"/>
              </a:solidFill>
              <a:latin typeface="Calibri"/>
              <a:ea typeface="Calibri"/>
              <a:cs typeface="Calibri"/>
              <a:sym typeface="Calibri"/>
            </a:endParaRPr>
          </a:p>
        </p:txBody>
      </p:sp>
      <p:sp>
        <p:nvSpPr>
          <p:cNvPr id="597" name="Google Shape;597;p12"/>
          <p:cNvSpPr txBox="1"/>
          <p:nvPr/>
        </p:nvSpPr>
        <p:spPr>
          <a:xfrm>
            <a:off x="2092443" y="1594128"/>
            <a:ext cx="2176058"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Calibri"/>
              <a:buNone/>
            </a:pPr>
            <a:r>
              <a:rPr lang="en-US" sz="1600" b="1" i="0" u="none" strike="noStrike" cap="none" dirty="0">
                <a:solidFill>
                  <a:srgbClr val="000000"/>
                </a:solidFill>
                <a:latin typeface="Calibri"/>
                <a:ea typeface="Calibri"/>
                <a:cs typeface="Calibri"/>
                <a:sym typeface="Calibri"/>
              </a:rPr>
              <a:t>Fast Underwriting</a:t>
            </a:r>
            <a:endParaRPr sz="1600" b="1" i="0" u="none" strike="noStrike" cap="none" dirty="0">
              <a:solidFill>
                <a:srgbClr val="000000"/>
              </a:solidFill>
              <a:latin typeface="Calibri"/>
              <a:ea typeface="Calibri"/>
              <a:cs typeface="Calibri"/>
              <a:sym typeface="Calibri"/>
            </a:endParaRPr>
          </a:p>
        </p:txBody>
      </p:sp>
      <p:pic>
        <p:nvPicPr>
          <p:cNvPr id="598" name="Google Shape;598;p12" descr="Back in time  free icon"/>
          <p:cNvPicPr preferRelativeResize="0"/>
          <p:nvPr/>
        </p:nvPicPr>
        <p:blipFill rotWithShape="1">
          <a:blip r:embed="rId6">
            <a:alphaModFix/>
          </a:blip>
          <a:srcRect/>
          <a:stretch/>
        </p:blipFill>
        <p:spPr>
          <a:xfrm>
            <a:off x="4469741" y="1345804"/>
            <a:ext cx="442387" cy="442387"/>
          </a:xfrm>
          <a:prstGeom prst="rect">
            <a:avLst/>
          </a:prstGeom>
          <a:noFill/>
          <a:ln>
            <a:noFill/>
          </a:ln>
        </p:spPr>
      </p:pic>
      <p:pic>
        <p:nvPicPr>
          <p:cNvPr id="599" name="Google Shape;599;p12" descr="Hacker  premium icon"/>
          <p:cNvPicPr preferRelativeResize="0"/>
          <p:nvPr/>
        </p:nvPicPr>
        <p:blipFill rotWithShape="1">
          <a:blip r:embed="rId7">
            <a:alphaModFix/>
          </a:blip>
          <a:srcRect/>
          <a:stretch/>
        </p:blipFill>
        <p:spPr>
          <a:xfrm>
            <a:off x="3523483" y="4103261"/>
            <a:ext cx="540000" cy="540000"/>
          </a:xfrm>
          <a:prstGeom prst="rect">
            <a:avLst/>
          </a:prstGeom>
          <a:noFill/>
          <a:ln>
            <a:noFill/>
          </a:ln>
        </p:spPr>
      </p:pic>
      <p:sp>
        <p:nvSpPr>
          <p:cNvPr id="600" name="Google Shape;600;p12"/>
          <p:cNvSpPr/>
          <p:nvPr/>
        </p:nvSpPr>
        <p:spPr>
          <a:xfrm>
            <a:off x="-666206" y="6858000"/>
            <a:ext cx="13455501" cy="1655135"/>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03" name="Google Shape;603;p12" descr="Digitalization  free icon"/>
          <p:cNvPicPr preferRelativeResize="0"/>
          <p:nvPr/>
        </p:nvPicPr>
        <p:blipFill rotWithShape="1">
          <a:blip r:embed="rId4">
            <a:alphaModFix/>
          </a:blip>
          <a:srcRect/>
          <a:stretch/>
        </p:blipFill>
        <p:spPr>
          <a:xfrm>
            <a:off x="5923908" y="5893796"/>
            <a:ext cx="520851" cy="520851"/>
          </a:xfrm>
          <a:prstGeom prst="rect">
            <a:avLst/>
          </a:prstGeom>
          <a:noFill/>
          <a:ln>
            <a:noFill/>
          </a:ln>
        </p:spPr>
      </p:pic>
      <p:cxnSp>
        <p:nvCxnSpPr>
          <p:cNvPr id="604" name="Google Shape;604;p12"/>
          <p:cNvCxnSpPr>
            <a:endCxn id="595" idx="1"/>
          </p:cNvCxnSpPr>
          <p:nvPr/>
        </p:nvCxnSpPr>
        <p:spPr>
          <a:xfrm rot="10800000" flipH="1">
            <a:off x="6200229" y="5011142"/>
            <a:ext cx="10500" cy="717300"/>
          </a:xfrm>
          <a:prstGeom prst="straightConnector1">
            <a:avLst/>
          </a:prstGeom>
          <a:noFill/>
          <a:ln w="9525" cap="flat" cmpd="sng">
            <a:solidFill>
              <a:srgbClr val="555555"/>
            </a:solidFill>
            <a:prstDash val="dash"/>
            <a:miter lim="800000"/>
            <a:headEnd type="triangle" w="med" len="med"/>
            <a:tailEnd type="none" w="sm" len="sm"/>
          </a:ln>
        </p:spPr>
      </p:cxnSp>
      <p:sp>
        <p:nvSpPr>
          <p:cNvPr id="605" name="Google Shape;605;p12"/>
          <p:cNvSpPr txBox="1"/>
          <p:nvPr/>
        </p:nvSpPr>
        <p:spPr>
          <a:xfrm>
            <a:off x="8020546" y="1433802"/>
            <a:ext cx="2332639" cy="1077218"/>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Clr>
                <a:srgbClr val="262626"/>
              </a:buClr>
              <a:buSzPts val="1600"/>
              <a:buFont typeface="Calibri"/>
              <a:buNone/>
            </a:pPr>
            <a:r>
              <a:rPr lang="en-US" sz="1600" b="0" i="0" u="none" strike="noStrike" cap="none" dirty="0">
                <a:solidFill>
                  <a:srgbClr val="262626"/>
                </a:solidFill>
                <a:latin typeface="Calibri"/>
                <a:ea typeface="Calibri"/>
                <a:cs typeface="Calibri"/>
                <a:sym typeface="Calibri"/>
              </a:rPr>
              <a:t>Broad mapping, forecast and managed credit risks </a:t>
            </a:r>
            <a:r>
              <a:rPr lang="en-US" sz="1600" dirty="0">
                <a:solidFill>
                  <a:srgbClr val="262626"/>
                </a:solidFill>
                <a:latin typeface="Calibri"/>
                <a:ea typeface="Calibri"/>
                <a:cs typeface="Calibri"/>
                <a:sym typeface="Calibri"/>
              </a:rPr>
              <a:t>of wide</a:t>
            </a:r>
            <a:r>
              <a:rPr lang="en-US" sz="1600" b="0" i="0" u="none" strike="noStrike" cap="none" dirty="0">
                <a:solidFill>
                  <a:srgbClr val="262626"/>
                </a:solidFill>
                <a:latin typeface="Calibri"/>
                <a:ea typeface="Calibri"/>
                <a:cs typeface="Calibri"/>
                <a:sym typeface="Calibri"/>
              </a:rPr>
              <a:t> ranged information sources</a:t>
            </a:r>
            <a:endParaRPr sz="1600" b="1" i="0" u="none" strike="noStrike" cap="none" dirty="0">
              <a:solidFill>
                <a:srgbClr val="262626"/>
              </a:solidFill>
              <a:latin typeface="Calibri"/>
              <a:ea typeface="Calibri"/>
              <a:cs typeface="Calibri"/>
              <a:sym typeface="Calibri"/>
            </a:endParaRPr>
          </a:p>
        </p:txBody>
      </p:sp>
      <p:sp>
        <p:nvSpPr>
          <p:cNvPr id="606" name="Google Shape;606;p12"/>
          <p:cNvSpPr txBox="1"/>
          <p:nvPr/>
        </p:nvSpPr>
        <p:spPr>
          <a:xfrm>
            <a:off x="8999377" y="3654302"/>
            <a:ext cx="2721150"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1" i="0" u="none" strike="noStrike" cap="none" dirty="0">
                <a:solidFill>
                  <a:srgbClr val="000000"/>
                </a:solidFill>
                <a:latin typeface="Calibri"/>
                <a:ea typeface="Calibri"/>
                <a:cs typeface="Calibri"/>
                <a:sym typeface="Calibri"/>
              </a:rPr>
              <a:t>Secured Integral </a:t>
            </a:r>
            <a:r>
              <a:rPr lang="en-US" sz="1600" b="1" dirty="0">
                <a:solidFill>
                  <a:srgbClr val="000000"/>
                </a:solidFill>
                <a:latin typeface="Calibri"/>
                <a:ea typeface="Calibri"/>
                <a:cs typeface="Calibri"/>
                <a:sym typeface="Calibri"/>
              </a:rPr>
              <a:t>Architecture</a:t>
            </a:r>
            <a:endParaRPr sz="1600" b="1" i="0" u="none" strike="noStrike" cap="none" dirty="0">
              <a:solidFill>
                <a:srgbClr val="000000"/>
              </a:solidFill>
              <a:latin typeface="Calibri"/>
              <a:ea typeface="Calibri"/>
              <a:cs typeface="Calibri"/>
              <a:sym typeface="Calibri"/>
            </a:endParaRPr>
          </a:p>
        </p:txBody>
      </p:sp>
      <p:sp>
        <p:nvSpPr>
          <p:cNvPr id="607" name="Google Shape;607;p12"/>
          <p:cNvSpPr txBox="1"/>
          <p:nvPr/>
        </p:nvSpPr>
        <p:spPr>
          <a:xfrm>
            <a:off x="9035354" y="3926764"/>
            <a:ext cx="1917151" cy="156962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Clr>
                <a:srgbClr val="262626"/>
              </a:buClr>
              <a:buSzPts val="1600"/>
              <a:buFont typeface="Calibri"/>
              <a:buNone/>
            </a:pPr>
            <a:r>
              <a:rPr lang="en-US" sz="1600" b="0" i="0" u="none" strike="noStrike" cap="none" dirty="0">
                <a:solidFill>
                  <a:srgbClr val="262626"/>
                </a:solidFill>
                <a:latin typeface="Calibri"/>
                <a:ea typeface="Calibri"/>
                <a:cs typeface="Calibri"/>
                <a:sym typeface="Calibri"/>
              </a:rPr>
              <a:t>A robust Salesforce based system, significant process efficiency, driven by data-based decisions and APIs</a:t>
            </a:r>
            <a:endParaRPr dirty="0"/>
          </a:p>
        </p:txBody>
      </p:sp>
      <p:sp>
        <p:nvSpPr>
          <p:cNvPr id="608" name="Google Shape;608;p12"/>
          <p:cNvSpPr txBox="1"/>
          <p:nvPr/>
        </p:nvSpPr>
        <p:spPr>
          <a:xfrm>
            <a:off x="6493021" y="5695501"/>
            <a:ext cx="128703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1" i="0" u="none" strike="noStrike" cap="none" dirty="0">
                <a:solidFill>
                  <a:srgbClr val="000000"/>
                </a:solidFill>
                <a:latin typeface="Calibri"/>
                <a:ea typeface="Calibri"/>
                <a:cs typeface="Calibri"/>
                <a:sym typeface="Calibri"/>
              </a:rPr>
              <a:t>Digital</a:t>
            </a:r>
            <a:endParaRPr sz="1600" b="1" i="0" u="none" strike="noStrike" cap="none" dirty="0">
              <a:solidFill>
                <a:srgbClr val="000000"/>
              </a:solidFill>
              <a:latin typeface="Calibri"/>
              <a:ea typeface="Calibri"/>
              <a:cs typeface="Calibri"/>
              <a:sym typeface="Calibri"/>
            </a:endParaRPr>
          </a:p>
        </p:txBody>
      </p:sp>
      <p:sp>
        <p:nvSpPr>
          <p:cNvPr id="609" name="Google Shape;609;p12"/>
          <p:cNvSpPr txBox="1"/>
          <p:nvPr/>
        </p:nvSpPr>
        <p:spPr>
          <a:xfrm>
            <a:off x="6458791" y="5971734"/>
            <a:ext cx="2810318" cy="830997"/>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Clr>
                <a:srgbClr val="262626"/>
              </a:buClr>
              <a:buSzPts val="1600"/>
              <a:buFont typeface="Calibri"/>
              <a:buNone/>
            </a:pPr>
            <a:r>
              <a:rPr lang="en-US" sz="1600" b="0" i="0" u="none" strike="noStrike" cap="none" dirty="0">
                <a:solidFill>
                  <a:srgbClr val="262626"/>
                </a:solidFill>
                <a:latin typeface="Calibri"/>
                <a:ea typeface="Calibri"/>
                <a:cs typeface="Calibri"/>
                <a:sym typeface="Calibri"/>
              </a:rPr>
              <a:t>An advanced, accessible, and simple digital platform - no forms or paperwork required!</a:t>
            </a:r>
            <a:endParaRPr dirty="0"/>
          </a:p>
        </p:txBody>
      </p:sp>
      <p:sp>
        <p:nvSpPr>
          <p:cNvPr id="610" name="Google Shape;610;p12"/>
          <p:cNvSpPr txBox="1"/>
          <p:nvPr/>
        </p:nvSpPr>
        <p:spPr>
          <a:xfrm>
            <a:off x="2396643" y="3956202"/>
            <a:ext cx="1326521"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1" i="0" u="none" strike="noStrike" cap="none" dirty="0">
                <a:solidFill>
                  <a:srgbClr val="000000"/>
                </a:solidFill>
                <a:latin typeface="Calibri"/>
                <a:ea typeface="Calibri"/>
                <a:cs typeface="Calibri"/>
                <a:sym typeface="Calibri"/>
              </a:rPr>
              <a:t>Fraud Prevention</a:t>
            </a:r>
            <a:endParaRPr sz="1600" b="1" i="0" u="none" strike="noStrike" cap="none" dirty="0">
              <a:solidFill>
                <a:srgbClr val="000000"/>
              </a:solidFill>
              <a:latin typeface="Calibri"/>
              <a:ea typeface="Calibri"/>
              <a:cs typeface="Calibri"/>
              <a:sym typeface="Calibri"/>
            </a:endParaRPr>
          </a:p>
        </p:txBody>
      </p:sp>
      <p:sp>
        <p:nvSpPr>
          <p:cNvPr id="611" name="Google Shape;611;p12"/>
          <p:cNvSpPr txBox="1"/>
          <p:nvPr/>
        </p:nvSpPr>
        <p:spPr>
          <a:xfrm>
            <a:off x="2430234" y="4505459"/>
            <a:ext cx="1758321" cy="1323439"/>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Clr>
                <a:srgbClr val="262626"/>
              </a:buClr>
              <a:buSzPts val="1600"/>
              <a:buFont typeface="Calibri"/>
              <a:buNone/>
            </a:pPr>
            <a:r>
              <a:rPr lang="en-US" sz="1600" b="0" i="0" u="none" strike="noStrike" cap="none" dirty="0">
                <a:solidFill>
                  <a:srgbClr val="262626"/>
                </a:solidFill>
                <a:latin typeface="Calibri"/>
                <a:ea typeface="Calibri"/>
                <a:cs typeface="Calibri"/>
                <a:sym typeface="Calibri"/>
              </a:rPr>
              <a:t>A multi-dimensional model for credit risk assessment and fraud</a:t>
            </a:r>
            <a:r>
              <a:rPr lang="en-US" sz="1600" dirty="0">
                <a:solidFill>
                  <a:srgbClr val="262626"/>
                </a:solidFill>
                <a:latin typeface="Calibri"/>
                <a:ea typeface="Calibri"/>
                <a:cs typeface="Calibri"/>
                <a:sym typeface="Calibri"/>
              </a:rPr>
              <a:t> prevention </a:t>
            </a:r>
            <a:endParaRPr sz="1600" b="0" i="0" u="none" strike="noStrike" cap="none" dirty="0">
              <a:solidFill>
                <a:srgbClr val="262626"/>
              </a:solidFill>
              <a:latin typeface="Calibri"/>
              <a:ea typeface="Calibri"/>
              <a:cs typeface="Calibri"/>
              <a:sym typeface="Calibri"/>
            </a:endParaRPr>
          </a:p>
        </p:txBody>
      </p:sp>
      <p:grpSp>
        <p:nvGrpSpPr>
          <p:cNvPr id="612" name="Google Shape;612;p12"/>
          <p:cNvGrpSpPr/>
          <p:nvPr/>
        </p:nvGrpSpPr>
        <p:grpSpPr>
          <a:xfrm>
            <a:off x="-827460" y="-300778"/>
            <a:ext cx="1645818" cy="7361780"/>
            <a:chOff x="-851971" y="-300778"/>
            <a:chExt cx="1645818" cy="7361780"/>
          </a:xfrm>
        </p:grpSpPr>
        <p:sp>
          <p:nvSpPr>
            <p:cNvPr id="613" name="Google Shape;613;p12"/>
            <p:cNvSpPr/>
            <p:nvPr/>
          </p:nvSpPr>
          <p:spPr>
            <a:xfrm rot="4500000">
              <a:off x="-700966" y="-149770"/>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nvGrpSpPr>
            <p:cNvPr id="614" name="Google Shape;614;p12"/>
            <p:cNvGrpSpPr/>
            <p:nvPr/>
          </p:nvGrpSpPr>
          <p:grpSpPr>
            <a:xfrm>
              <a:off x="-694107" y="-142915"/>
              <a:ext cx="1330092" cy="7203917"/>
              <a:chOff x="-694107" y="-142915"/>
              <a:chExt cx="1330092" cy="7203917"/>
            </a:xfrm>
          </p:grpSpPr>
          <p:sp>
            <p:nvSpPr>
              <p:cNvPr id="615" name="Google Shape;615;p12"/>
              <p:cNvSpPr/>
              <p:nvPr/>
            </p:nvSpPr>
            <p:spPr>
              <a:xfrm rot="-5400000" flipH="1">
                <a:off x="-383005" y="176965"/>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16" name="Google Shape;616;p12"/>
              <p:cNvSpPr/>
              <p:nvPr/>
            </p:nvSpPr>
            <p:spPr>
              <a:xfrm rot="4500000">
                <a:off x="-572070" y="-20876"/>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17" name="Google Shape;617;p12"/>
              <p:cNvSpPr/>
              <p:nvPr/>
            </p:nvSpPr>
            <p:spPr>
              <a:xfrm flipH="1">
                <a:off x="-491005" y="828390"/>
                <a:ext cx="108000" cy="108000"/>
              </a:xfrm>
              <a:prstGeom prst="ellipse">
                <a:avLst/>
              </a:prstGeom>
              <a:solidFill>
                <a:srgbClr val="00AE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8" name="Google Shape;618;p12"/>
              <p:cNvSpPr/>
              <p:nvPr/>
            </p:nvSpPr>
            <p:spPr>
              <a:xfrm>
                <a:off x="-544126" y="0"/>
                <a:ext cx="520903" cy="7061002"/>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619" name="Google Shape;619;p12"/>
          <p:cNvSpPr txBox="1"/>
          <p:nvPr/>
        </p:nvSpPr>
        <p:spPr>
          <a:xfrm>
            <a:off x="713617" y="237057"/>
            <a:ext cx="122080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dk1"/>
                </a:solidFill>
                <a:latin typeface="Calibri"/>
                <a:ea typeface="Calibri"/>
                <a:cs typeface="Calibri"/>
                <a:sym typeface="Calibri"/>
              </a:rPr>
              <a:t>Technological Leadership </a:t>
            </a:r>
            <a:r>
              <a:rPr lang="en-US" sz="3600" b="1" i="0" u="none" strike="noStrike" cap="none" dirty="0">
                <a:solidFill>
                  <a:srgbClr val="000000"/>
                </a:solidFill>
                <a:latin typeface="Calibri"/>
                <a:ea typeface="Calibri"/>
                <a:cs typeface="Calibri"/>
                <a:sym typeface="Calibri"/>
              </a:rPr>
              <a:t>for</a:t>
            </a:r>
            <a:r>
              <a:rPr lang="en-US" sz="3600" b="1" dirty="0">
                <a:solidFill>
                  <a:schemeClr val="dk1"/>
                </a:solidFill>
                <a:latin typeface="Calibri"/>
                <a:ea typeface="Calibri"/>
                <a:cs typeface="Calibri"/>
                <a:sym typeface="Calibri"/>
              </a:rPr>
              <a:t> Fast &amp; Accurate Underwriting</a:t>
            </a:r>
            <a:endParaRPr sz="3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58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13"/>
          <p:cNvSpPr/>
          <p:nvPr/>
        </p:nvSpPr>
        <p:spPr>
          <a:xfrm>
            <a:off x="12192000" y="-97391"/>
            <a:ext cx="520903" cy="7061002"/>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626" name="Google Shape;626;p13"/>
          <p:cNvGrpSpPr/>
          <p:nvPr/>
        </p:nvGrpSpPr>
        <p:grpSpPr>
          <a:xfrm>
            <a:off x="899190" y="764020"/>
            <a:ext cx="10912196" cy="6124118"/>
            <a:chOff x="957926" y="394627"/>
            <a:chExt cx="10912196" cy="6124118"/>
          </a:xfrm>
        </p:grpSpPr>
        <p:sp>
          <p:nvSpPr>
            <p:cNvPr id="627" name="Google Shape;627;p13"/>
            <p:cNvSpPr txBox="1"/>
            <p:nvPr/>
          </p:nvSpPr>
          <p:spPr>
            <a:xfrm>
              <a:off x="9407181" y="4449337"/>
              <a:ext cx="2462941" cy="450454"/>
            </a:xfrm>
            <a:prstGeom prst="rect">
              <a:avLst/>
            </a:prstGeom>
            <a:noFill/>
            <a:ln>
              <a:noFill/>
            </a:ln>
          </p:spPr>
          <p:txBody>
            <a:bodyPr spcFirstLastPara="1" wrap="square" lIns="91425" tIns="45700" rIns="91425" bIns="45700" anchor="ctr" anchorCtr="0">
              <a:noAutofit/>
            </a:bodyPr>
            <a:lstStyle/>
            <a:p>
              <a:pPr marL="0" marR="0" lvl="0" indent="0" algn="ctr">
                <a:spcBef>
                  <a:spcPts val="0"/>
                </a:spcBef>
                <a:spcAft>
                  <a:spcPts val="0"/>
                </a:spcAft>
                <a:buNone/>
              </a:pPr>
              <a:r>
                <a:rPr lang="en-US" sz="1600" dirty="0">
                  <a:solidFill>
                    <a:schemeClr val="dk1"/>
                  </a:solidFill>
                  <a:latin typeface="Calibri"/>
                  <a:ea typeface="Calibri"/>
                  <a:cs typeface="Calibri"/>
                  <a:sym typeface="Calibri"/>
                </a:rPr>
                <a:t>Client check with Blender’s propriety platform</a:t>
              </a:r>
              <a:endParaRPr dirty="0"/>
            </a:p>
          </p:txBody>
        </p:sp>
        <p:sp>
          <p:nvSpPr>
            <p:cNvPr id="628" name="Google Shape;628;p13"/>
            <p:cNvSpPr txBox="1"/>
            <p:nvPr/>
          </p:nvSpPr>
          <p:spPr>
            <a:xfrm>
              <a:off x="2520107" y="4356199"/>
              <a:ext cx="1592649" cy="74586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dirty="0">
                  <a:solidFill>
                    <a:schemeClr val="dk1"/>
                  </a:solidFill>
                  <a:latin typeface="Calibri"/>
                  <a:ea typeface="Calibri"/>
                  <a:cs typeface="Calibri"/>
                  <a:sym typeface="Calibri"/>
                </a:rPr>
                <a:t>Client rating and loan profile	</a:t>
              </a:r>
              <a:endParaRPr dirty="0"/>
            </a:p>
          </p:txBody>
        </p:sp>
        <p:sp>
          <p:nvSpPr>
            <p:cNvPr id="629" name="Google Shape;629;p13"/>
            <p:cNvSpPr txBox="1"/>
            <p:nvPr/>
          </p:nvSpPr>
          <p:spPr>
            <a:xfrm>
              <a:off x="6913485" y="5577282"/>
              <a:ext cx="2858653" cy="941463"/>
            </a:xfrm>
            <a:prstGeom prst="rect">
              <a:avLst/>
            </a:prstGeom>
            <a:noFill/>
            <a:ln>
              <a:noFill/>
            </a:ln>
          </p:spPr>
          <p:txBody>
            <a:bodyPr spcFirstLastPara="1" wrap="square" lIns="91425" tIns="45700" rIns="91425" bIns="45700" anchor="ctr" anchorCtr="0">
              <a:noAutofit/>
            </a:bodyPr>
            <a:lstStyle/>
            <a:p>
              <a:pPr marL="0" marR="0" lvl="0" indent="0" algn="ctr">
                <a:spcBef>
                  <a:spcPts val="0"/>
                </a:spcBef>
                <a:spcAft>
                  <a:spcPts val="0"/>
                </a:spcAft>
                <a:buNone/>
              </a:pPr>
              <a:r>
                <a:rPr lang="en-US" sz="1600" dirty="0">
                  <a:solidFill>
                    <a:schemeClr val="dk1"/>
                  </a:solidFill>
                  <a:latin typeface="Calibri"/>
                  <a:ea typeface="Calibri"/>
                  <a:cs typeface="Calibri"/>
                  <a:sym typeface="Calibri"/>
                </a:rPr>
                <a:t>Automated customer risk and evaluation assessment</a:t>
              </a:r>
              <a:endParaRPr dirty="0"/>
            </a:p>
          </p:txBody>
        </p:sp>
        <p:sp>
          <p:nvSpPr>
            <p:cNvPr id="630" name="Google Shape;630;p13"/>
            <p:cNvSpPr txBox="1"/>
            <p:nvPr/>
          </p:nvSpPr>
          <p:spPr>
            <a:xfrm>
              <a:off x="1381090" y="2315446"/>
              <a:ext cx="2791980" cy="745869"/>
            </a:xfrm>
            <a:prstGeom prst="rect">
              <a:avLst/>
            </a:prstGeom>
            <a:noFill/>
            <a:ln>
              <a:noFill/>
            </a:ln>
          </p:spPr>
          <p:txBody>
            <a:bodyPr spcFirstLastPara="1" wrap="square" lIns="91425" tIns="45700" rIns="91425" bIns="45700" anchor="ctr" anchorCtr="0">
              <a:noAutofit/>
            </a:bodyPr>
            <a:lstStyle/>
            <a:p>
              <a:pPr marL="0" marR="0" lvl="0" indent="0" algn="ctr">
                <a:spcBef>
                  <a:spcPts val="0"/>
                </a:spcBef>
                <a:spcAft>
                  <a:spcPts val="0"/>
                </a:spcAft>
                <a:buNone/>
              </a:pPr>
              <a:r>
                <a:rPr lang="en-US" sz="1600" dirty="0">
                  <a:solidFill>
                    <a:schemeClr val="dk1"/>
                  </a:solidFill>
                  <a:latin typeface="Calibri"/>
                  <a:ea typeface="Calibri"/>
                  <a:cs typeface="Calibri"/>
                  <a:sym typeface="Calibri"/>
                </a:rPr>
                <a:t>Advanced client identification &amp; authentication</a:t>
              </a:r>
              <a:endParaRPr sz="1600" dirty="0">
                <a:solidFill>
                  <a:schemeClr val="dk1"/>
                </a:solidFill>
                <a:latin typeface="Calibri"/>
                <a:ea typeface="Calibri"/>
                <a:cs typeface="Calibri"/>
                <a:sym typeface="Calibri"/>
              </a:endParaRPr>
            </a:p>
          </p:txBody>
        </p:sp>
        <p:sp>
          <p:nvSpPr>
            <p:cNvPr id="631" name="Google Shape;631;p13"/>
            <p:cNvSpPr txBox="1"/>
            <p:nvPr/>
          </p:nvSpPr>
          <p:spPr>
            <a:xfrm>
              <a:off x="6604204" y="745708"/>
              <a:ext cx="2878040" cy="745869"/>
            </a:xfrm>
            <a:prstGeom prst="rect">
              <a:avLst/>
            </a:prstGeom>
            <a:noFill/>
            <a:ln>
              <a:noFill/>
            </a:ln>
          </p:spPr>
          <p:txBody>
            <a:bodyPr spcFirstLastPara="1" wrap="square" lIns="91425" tIns="45700" rIns="91425" bIns="45700" anchor="ctr" anchorCtr="0">
              <a:noAutofit/>
            </a:bodyPr>
            <a:lstStyle/>
            <a:p>
              <a:pPr marL="0" marR="0" lvl="0" indent="0" algn="ctr">
                <a:spcBef>
                  <a:spcPts val="0"/>
                </a:spcBef>
                <a:spcAft>
                  <a:spcPts val="0"/>
                </a:spcAft>
                <a:buNone/>
              </a:pPr>
              <a:r>
                <a:rPr lang="en-US" sz="1600" dirty="0">
                  <a:solidFill>
                    <a:schemeClr val="dk1"/>
                  </a:solidFill>
                  <a:latin typeface="Calibri"/>
                  <a:ea typeface="Calibri"/>
                  <a:cs typeface="Calibri"/>
                  <a:sym typeface="Calibri"/>
                </a:rPr>
                <a:t>Collateral valuation &amp; underwriting</a:t>
              </a:r>
              <a:endParaRPr sz="1600" dirty="0">
                <a:solidFill>
                  <a:schemeClr val="dk1"/>
                </a:solidFill>
                <a:latin typeface="Calibri"/>
                <a:ea typeface="Calibri"/>
                <a:cs typeface="Calibri"/>
                <a:sym typeface="Calibri"/>
              </a:endParaRPr>
            </a:p>
            <a:p>
              <a:pPr marL="0" marR="0" lvl="0" indent="0" algn="ctr">
                <a:spcBef>
                  <a:spcPts val="0"/>
                </a:spcBef>
                <a:spcAft>
                  <a:spcPts val="0"/>
                </a:spcAft>
                <a:buNone/>
              </a:pPr>
              <a:r>
                <a:rPr lang="en-US" sz="1600" dirty="0">
                  <a:solidFill>
                    <a:schemeClr val="dk1"/>
                  </a:solidFill>
                  <a:latin typeface="Calibri"/>
                  <a:ea typeface="Calibri"/>
                  <a:cs typeface="Calibri"/>
                  <a:sym typeface="Calibri"/>
                </a:rPr>
                <a:t>(vehicle/real estate)</a:t>
              </a:r>
              <a:endParaRPr sz="1600" dirty="0">
                <a:solidFill>
                  <a:schemeClr val="dk1"/>
                </a:solidFill>
                <a:latin typeface="Calibri"/>
                <a:ea typeface="Calibri"/>
                <a:cs typeface="Calibri"/>
                <a:sym typeface="Calibri"/>
              </a:endParaRPr>
            </a:p>
          </p:txBody>
        </p:sp>
        <p:sp>
          <p:nvSpPr>
            <p:cNvPr id="632" name="Google Shape;632;p13"/>
            <p:cNvSpPr txBox="1"/>
            <p:nvPr/>
          </p:nvSpPr>
          <p:spPr>
            <a:xfrm>
              <a:off x="957926" y="394627"/>
              <a:ext cx="682794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6 Steps in 30 seconds</a:t>
              </a:r>
              <a:endParaRPr sz="2400" dirty="0">
                <a:solidFill>
                  <a:schemeClr val="dk1"/>
                </a:solidFill>
                <a:latin typeface="Calibri"/>
                <a:ea typeface="Calibri"/>
                <a:cs typeface="Calibri"/>
                <a:sym typeface="Calibri"/>
              </a:endParaRPr>
            </a:p>
          </p:txBody>
        </p:sp>
        <p:pic>
          <p:nvPicPr>
            <p:cNvPr id="633" name="Google Shape;633;p13" descr="Business credit report free icon"/>
            <p:cNvPicPr preferRelativeResize="0"/>
            <p:nvPr/>
          </p:nvPicPr>
          <p:blipFill rotWithShape="1">
            <a:blip r:embed="rId3">
              <a:alphaModFix/>
            </a:blip>
            <a:srcRect/>
            <a:stretch/>
          </p:blipFill>
          <p:spPr>
            <a:xfrm>
              <a:off x="6477821" y="5787563"/>
              <a:ext cx="520903" cy="520903"/>
            </a:xfrm>
            <a:prstGeom prst="rect">
              <a:avLst/>
            </a:prstGeom>
            <a:noFill/>
            <a:ln>
              <a:noFill/>
            </a:ln>
          </p:spPr>
        </p:pic>
        <p:pic>
          <p:nvPicPr>
            <p:cNvPr id="634" name="Google Shape;634;p13" descr="Satisfaction free icon"/>
            <p:cNvPicPr preferRelativeResize="0"/>
            <p:nvPr/>
          </p:nvPicPr>
          <p:blipFill rotWithShape="1">
            <a:blip r:embed="rId4">
              <a:alphaModFix/>
            </a:blip>
            <a:srcRect/>
            <a:stretch/>
          </p:blipFill>
          <p:spPr>
            <a:xfrm>
              <a:off x="4031637" y="4048014"/>
              <a:ext cx="541961" cy="541961"/>
            </a:xfrm>
            <a:prstGeom prst="rect">
              <a:avLst/>
            </a:prstGeom>
            <a:noFill/>
            <a:ln>
              <a:noFill/>
            </a:ln>
          </p:spPr>
        </p:pic>
        <p:pic>
          <p:nvPicPr>
            <p:cNvPr id="635" name="Google Shape;635;p13" descr="Face detection free icon"/>
            <p:cNvPicPr preferRelativeResize="0"/>
            <p:nvPr/>
          </p:nvPicPr>
          <p:blipFill rotWithShape="1">
            <a:blip r:embed="rId5">
              <a:alphaModFix/>
            </a:blip>
            <a:srcRect/>
            <a:stretch/>
          </p:blipFill>
          <p:spPr>
            <a:xfrm>
              <a:off x="4105441" y="2424309"/>
              <a:ext cx="486890" cy="486890"/>
            </a:xfrm>
            <a:prstGeom prst="rect">
              <a:avLst/>
            </a:prstGeom>
            <a:noFill/>
            <a:ln>
              <a:noFill/>
            </a:ln>
          </p:spPr>
        </p:pic>
        <p:pic>
          <p:nvPicPr>
            <p:cNvPr id="636" name="Google Shape;636;p13"/>
            <p:cNvPicPr preferRelativeResize="0"/>
            <p:nvPr/>
          </p:nvPicPr>
          <p:blipFill rotWithShape="1">
            <a:blip r:embed="rId6">
              <a:alphaModFix/>
            </a:blip>
            <a:srcRect/>
            <a:stretch/>
          </p:blipFill>
          <p:spPr>
            <a:xfrm>
              <a:off x="6480064" y="749097"/>
              <a:ext cx="516416" cy="516416"/>
            </a:xfrm>
            <a:prstGeom prst="rect">
              <a:avLst/>
            </a:prstGeom>
            <a:noFill/>
            <a:ln>
              <a:noFill/>
            </a:ln>
          </p:spPr>
        </p:pic>
        <p:pic>
          <p:nvPicPr>
            <p:cNvPr id="637" name="Google Shape;637;p13"/>
            <p:cNvPicPr preferRelativeResize="0"/>
            <p:nvPr/>
          </p:nvPicPr>
          <p:blipFill rotWithShape="1">
            <a:blip r:embed="rId7">
              <a:alphaModFix/>
            </a:blip>
            <a:srcRect/>
            <a:stretch/>
          </p:blipFill>
          <p:spPr>
            <a:xfrm>
              <a:off x="8865517" y="4191419"/>
              <a:ext cx="570574" cy="570574"/>
            </a:xfrm>
            <a:prstGeom prst="rect">
              <a:avLst/>
            </a:prstGeom>
            <a:noFill/>
            <a:ln>
              <a:noFill/>
            </a:ln>
          </p:spPr>
        </p:pic>
      </p:grpSp>
      <p:sp>
        <p:nvSpPr>
          <p:cNvPr id="638" name="Google Shape;638;p13"/>
          <p:cNvSpPr/>
          <p:nvPr/>
        </p:nvSpPr>
        <p:spPr>
          <a:xfrm rot="4500000">
            <a:off x="-495009" y="-27766"/>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39" name="Google Shape;639;p13"/>
          <p:cNvSpPr/>
          <p:nvPr/>
        </p:nvSpPr>
        <p:spPr>
          <a:xfrm rot="-5400000" flipH="1">
            <a:off x="-353943" y="161298"/>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40" name="Google Shape;640;p13"/>
          <p:cNvSpPr/>
          <p:nvPr/>
        </p:nvSpPr>
        <p:spPr>
          <a:xfrm rot="4500000">
            <a:off x="-595624" y="-156663"/>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41" name="Google Shape;641;p13"/>
          <p:cNvSpPr txBox="1"/>
          <p:nvPr/>
        </p:nvSpPr>
        <p:spPr>
          <a:xfrm>
            <a:off x="801484" y="222853"/>
            <a:ext cx="870038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dk1"/>
                </a:solidFill>
                <a:latin typeface="Calibri"/>
                <a:ea typeface="Calibri"/>
                <a:cs typeface="Calibri"/>
                <a:sym typeface="Calibri"/>
              </a:rPr>
              <a:t>Fast and Efficient Customer Experience</a:t>
            </a:r>
            <a:endParaRPr sz="3600" b="1" dirty="0">
              <a:solidFill>
                <a:schemeClr val="dk1"/>
              </a:solidFill>
              <a:latin typeface="Calibri"/>
              <a:ea typeface="Calibri"/>
              <a:cs typeface="Calibri"/>
              <a:sym typeface="Calibri"/>
            </a:endParaRPr>
          </a:p>
        </p:txBody>
      </p:sp>
      <p:sp>
        <p:nvSpPr>
          <p:cNvPr id="642" name="Google Shape;642;p13"/>
          <p:cNvSpPr txBox="1"/>
          <p:nvPr/>
        </p:nvSpPr>
        <p:spPr>
          <a:xfrm>
            <a:off x="9157001" y="2202184"/>
            <a:ext cx="2621279" cy="148719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dirty="0">
                <a:solidFill>
                  <a:schemeClr val="dk1"/>
                </a:solidFill>
                <a:latin typeface="Calibri"/>
                <a:ea typeface="Calibri"/>
                <a:cs typeface="Calibri"/>
                <a:sym typeface="Calibri"/>
              </a:rPr>
              <a:t>Onboarding </a:t>
            </a:r>
            <a:endParaRPr sz="1600"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sz="1200" dirty="0">
                <a:solidFill>
                  <a:schemeClr val="dk1"/>
                </a:solidFill>
                <a:latin typeface="Calibri"/>
                <a:ea typeface="Calibri"/>
                <a:cs typeface="Calibri"/>
                <a:sym typeface="Calibri"/>
              </a:rPr>
              <a:t>(Store, Car agency, E-Commerce site)</a:t>
            </a:r>
            <a:endParaRPr sz="1600" dirty="0">
              <a:solidFill>
                <a:schemeClr val="dk1"/>
              </a:solidFill>
              <a:latin typeface="Calibri"/>
              <a:ea typeface="Calibri"/>
              <a:cs typeface="Calibri"/>
              <a:sym typeface="Calibri"/>
            </a:endParaRPr>
          </a:p>
        </p:txBody>
      </p:sp>
      <p:sp>
        <p:nvSpPr>
          <p:cNvPr id="643" name="Google Shape;643;p13"/>
          <p:cNvSpPr/>
          <p:nvPr/>
        </p:nvSpPr>
        <p:spPr>
          <a:xfrm>
            <a:off x="4901057" y="2119333"/>
            <a:ext cx="3498008" cy="3498006"/>
          </a:xfrm>
          <a:prstGeom prst="ellipse">
            <a:avLst/>
          </a:prstGeom>
          <a:gradFill>
            <a:gsLst>
              <a:gs pos="0">
                <a:srgbClr val="0BBCFF">
                  <a:alpha val="81960"/>
                </a:srgbClr>
              </a:gs>
              <a:gs pos="48000">
                <a:srgbClr val="00AEEF">
                  <a:alpha val="20000"/>
                </a:srgbClr>
              </a:gs>
              <a:gs pos="100000">
                <a:srgbClr val="00AEEF">
                  <a:alpha val="2000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44" name="Google Shape;644;p13"/>
          <p:cNvSpPr/>
          <p:nvPr/>
        </p:nvSpPr>
        <p:spPr>
          <a:xfrm>
            <a:off x="5657036" y="2942076"/>
            <a:ext cx="1966202" cy="1966200"/>
          </a:xfrm>
          <a:prstGeom prst="ellipse">
            <a:avLst/>
          </a:prstGeom>
          <a:gradFill>
            <a:gsLst>
              <a:gs pos="0">
                <a:srgbClr val="00AEEF"/>
              </a:gs>
              <a:gs pos="21000">
                <a:srgbClr val="00AEEF"/>
              </a:gs>
              <a:gs pos="55788">
                <a:srgbClr val="000E42"/>
              </a:gs>
              <a:gs pos="99000">
                <a:srgbClr val="00257C"/>
              </a:gs>
              <a:gs pos="100000">
                <a:srgbClr val="00257C"/>
              </a:gs>
            </a:gsLst>
            <a:lin ang="7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nvGrpSpPr>
          <p:cNvPr id="645" name="Google Shape;645;p13"/>
          <p:cNvGrpSpPr/>
          <p:nvPr/>
        </p:nvGrpSpPr>
        <p:grpSpPr>
          <a:xfrm>
            <a:off x="4666581" y="1773349"/>
            <a:ext cx="4000592" cy="4258350"/>
            <a:chOff x="3950787" y="1293903"/>
            <a:chExt cx="4632581" cy="4931057"/>
          </a:xfrm>
        </p:grpSpPr>
        <p:sp>
          <p:nvSpPr>
            <p:cNvPr id="646" name="Google Shape;646;p13"/>
            <p:cNvSpPr txBox="1"/>
            <p:nvPr/>
          </p:nvSpPr>
          <p:spPr>
            <a:xfrm>
              <a:off x="5473630" y="3602822"/>
              <a:ext cx="1620000" cy="745869"/>
            </a:xfrm>
            <a:prstGeom prst="rect">
              <a:avLst/>
            </a:prstGeom>
            <a:noFill/>
            <a:ln>
              <a:noFill/>
            </a:ln>
          </p:spPr>
          <p:txBody>
            <a:bodyPr spcFirstLastPara="1" wrap="square" lIns="91425" tIns="45700" rIns="91425" bIns="45700" anchor="ctr" anchorCtr="0">
              <a:noAutofit/>
            </a:bodyPr>
            <a:lstStyle/>
            <a:p>
              <a:pPr marL="0" marR="0" lvl="0" indent="0" algn="ctr" rtl="1">
                <a:lnSpc>
                  <a:spcPct val="28787"/>
                </a:lnSpc>
                <a:spcBef>
                  <a:spcPts val="0"/>
                </a:spcBef>
                <a:spcAft>
                  <a:spcPts val="0"/>
                </a:spcAft>
                <a:buClr>
                  <a:schemeClr val="lt1"/>
                </a:buClr>
                <a:buSzPts val="6600"/>
                <a:buFont typeface="Calibri"/>
                <a:buNone/>
              </a:pPr>
              <a:r>
                <a:rPr lang="en-US" sz="6600" dirty="0">
                  <a:solidFill>
                    <a:schemeClr val="lt1"/>
                  </a:solidFill>
                  <a:latin typeface="Calibri"/>
                  <a:ea typeface="Calibri"/>
                  <a:cs typeface="Calibri"/>
                  <a:sym typeface="Calibri"/>
                </a:rPr>
                <a:t>30</a:t>
              </a:r>
              <a:endParaRPr dirty="0"/>
            </a:p>
            <a:p>
              <a:pPr marL="0" marR="0" lvl="0" indent="0" algn="ctr" rtl="1">
                <a:lnSpc>
                  <a:spcPct val="118750"/>
                </a:lnSpc>
                <a:spcBef>
                  <a:spcPts val="0"/>
                </a:spcBef>
                <a:spcAft>
                  <a:spcPts val="0"/>
                </a:spcAft>
                <a:buClr>
                  <a:schemeClr val="lt1"/>
                </a:buClr>
                <a:buSzPts val="1600"/>
                <a:buFont typeface="Calibri"/>
                <a:buNone/>
              </a:pPr>
              <a:r>
                <a:rPr lang="en-US" sz="1600" dirty="0">
                  <a:solidFill>
                    <a:schemeClr val="lt1"/>
                  </a:solidFill>
                  <a:latin typeface="Calibri"/>
                  <a:ea typeface="Calibri"/>
                  <a:cs typeface="Calibri"/>
                  <a:sym typeface="Calibri"/>
                </a:rPr>
                <a:t>Seconds to get a loan</a:t>
              </a:r>
              <a:endParaRPr sz="1600" dirty="0">
                <a:solidFill>
                  <a:schemeClr val="lt1"/>
                </a:solidFill>
                <a:latin typeface="Calibri"/>
                <a:ea typeface="Calibri"/>
                <a:cs typeface="Calibri"/>
                <a:sym typeface="Calibri"/>
              </a:endParaRPr>
            </a:p>
          </p:txBody>
        </p:sp>
        <p:sp>
          <p:nvSpPr>
            <p:cNvPr id="647" name="Google Shape;647;p13"/>
            <p:cNvSpPr/>
            <p:nvPr/>
          </p:nvSpPr>
          <p:spPr>
            <a:xfrm>
              <a:off x="5753255" y="1293903"/>
              <a:ext cx="1080000" cy="1080000"/>
            </a:xfrm>
            <a:prstGeom prst="ellipse">
              <a:avLst/>
            </a:prstGeom>
            <a:solidFill>
              <a:srgbClr val="00AEEF">
                <a:alpha val="97647"/>
              </a:srgbClr>
            </a:solidFill>
            <a:ln w="101600" cap="flat" cmpd="sng">
              <a:solidFill>
                <a:srgbClr val="006FAB">
                  <a:alpha val="32941"/>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lt1"/>
                  </a:solidFill>
                  <a:latin typeface="Calibri"/>
                  <a:ea typeface="Calibri"/>
                  <a:cs typeface="Calibri"/>
                  <a:sym typeface="Calibri"/>
                </a:rPr>
                <a:t>6</a:t>
              </a:r>
              <a:endParaRPr/>
            </a:p>
          </p:txBody>
        </p:sp>
        <p:sp>
          <p:nvSpPr>
            <p:cNvPr id="648" name="Google Shape;648;p13"/>
            <p:cNvSpPr/>
            <p:nvPr/>
          </p:nvSpPr>
          <p:spPr>
            <a:xfrm>
              <a:off x="7503368" y="2240720"/>
              <a:ext cx="1080000" cy="1080000"/>
            </a:xfrm>
            <a:prstGeom prst="ellipse">
              <a:avLst/>
            </a:prstGeom>
            <a:solidFill>
              <a:srgbClr val="00AEEF">
                <a:alpha val="97647"/>
              </a:srgbClr>
            </a:solidFill>
            <a:ln w="101600" cap="flat" cmpd="sng">
              <a:solidFill>
                <a:srgbClr val="006FAB">
                  <a:alpha val="32941"/>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lt1"/>
                  </a:solidFill>
                  <a:latin typeface="Calibri"/>
                  <a:ea typeface="Calibri"/>
                  <a:cs typeface="Calibri"/>
                  <a:sym typeface="Calibri"/>
                </a:rPr>
                <a:t>1</a:t>
              </a:r>
              <a:endParaRPr/>
            </a:p>
          </p:txBody>
        </p:sp>
        <p:sp>
          <p:nvSpPr>
            <p:cNvPr id="649" name="Google Shape;649;p13"/>
            <p:cNvSpPr/>
            <p:nvPr/>
          </p:nvSpPr>
          <p:spPr>
            <a:xfrm>
              <a:off x="3950787" y="4176258"/>
              <a:ext cx="1080000" cy="1080000"/>
            </a:xfrm>
            <a:prstGeom prst="ellipse">
              <a:avLst/>
            </a:prstGeom>
            <a:solidFill>
              <a:srgbClr val="00AEEF">
                <a:alpha val="97647"/>
              </a:srgbClr>
            </a:solidFill>
            <a:ln w="101600" cap="flat" cmpd="sng">
              <a:solidFill>
                <a:srgbClr val="006FAB">
                  <a:alpha val="32941"/>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lt1"/>
                  </a:solidFill>
                  <a:latin typeface="Calibri"/>
                  <a:ea typeface="Calibri"/>
                  <a:cs typeface="Calibri"/>
                  <a:sym typeface="Calibri"/>
                </a:rPr>
                <a:t>4</a:t>
              </a:r>
              <a:endParaRPr/>
            </a:p>
          </p:txBody>
        </p:sp>
        <p:sp>
          <p:nvSpPr>
            <p:cNvPr id="650" name="Google Shape;650;p13"/>
            <p:cNvSpPr/>
            <p:nvPr/>
          </p:nvSpPr>
          <p:spPr>
            <a:xfrm>
              <a:off x="7503368" y="4176258"/>
              <a:ext cx="1080000" cy="1080000"/>
            </a:xfrm>
            <a:prstGeom prst="ellipse">
              <a:avLst/>
            </a:prstGeom>
            <a:solidFill>
              <a:srgbClr val="00AEEF">
                <a:alpha val="97647"/>
              </a:srgbClr>
            </a:solidFill>
            <a:ln w="101600" cap="flat" cmpd="sng">
              <a:solidFill>
                <a:srgbClr val="006FAB">
                  <a:alpha val="32941"/>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lt1"/>
                  </a:solidFill>
                  <a:latin typeface="Calibri"/>
                  <a:ea typeface="Calibri"/>
                  <a:cs typeface="Calibri"/>
                  <a:sym typeface="Calibri"/>
                </a:rPr>
                <a:t>2</a:t>
              </a:r>
              <a:endParaRPr/>
            </a:p>
          </p:txBody>
        </p:sp>
        <p:sp>
          <p:nvSpPr>
            <p:cNvPr id="651" name="Google Shape;651;p13"/>
            <p:cNvSpPr/>
            <p:nvPr/>
          </p:nvSpPr>
          <p:spPr>
            <a:xfrm>
              <a:off x="5736037" y="5144960"/>
              <a:ext cx="1080000" cy="1080000"/>
            </a:xfrm>
            <a:prstGeom prst="ellipse">
              <a:avLst/>
            </a:prstGeom>
            <a:solidFill>
              <a:srgbClr val="00AEEF">
                <a:alpha val="97647"/>
              </a:srgbClr>
            </a:solidFill>
            <a:ln w="101600" cap="flat" cmpd="sng">
              <a:solidFill>
                <a:srgbClr val="006FAB">
                  <a:alpha val="32941"/>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lt1"/>
                  </a:solidFill>
                  <a:latin typeface="Calibri"/>
                  <a:ea typeface="Calibri"/>
                  <a:cs typeface="Calibri"/>
                  <a:sym typeface="Calibri"/>
                </a:rPr>
                <a:t>3</a:t>
              </a:r>
              <a:endParaRPr/>
            </a:p>
          </p:txBody>
        </p:sp>
        <p:sp>
          <p:nvSpPr>
            <p:cNvPr id="652" name="Google Shape;652;p13"/>
            <p:cNvSpPr/>
            <p:nvPr/>
          </p:nvSpPr>
          <p:spPr>
            <a:xfrm>
              <a:off x="4437229" y="1874447"/>
              <a:ext cx="3699698" cy="3699698"/>
            </a:xfrm>
            <a:prstGeom prst="arc">
              <a:avLst>
                <a:gd name="adj1" fmla="val 10281699"/>
                <a:gd name="adj2" fmla="val 11209344"/>
              </a:avLst>
            </a:prstGeom>
            <a:noFill/>
            <a:ln w="22225" cap="flat" cmpd="sng">
              <a:solidFill>
                <a:srgbClr val="006386"/>
              </a:solidFill>
              <a:prstDash val="solid"/>
              <a:miter lim="800000"/>
              <a:headEnd type="none" w="sm" len="sm"/>
              <a:tailEnd type="stealth"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53" name="Google Shape;653;p13"/>
            <p:cNvSpPr/>
            <p:nvPr/>
          </p:nvSpPr>
          <p:spPr>
            <a:xfrm>
              <a:off x="4437229" y="1874447"/>
              <a:ext cx="3699698" cy="3699698"/>
            </a:xfrm>
            <a:prstGeom prst="arc">
              <a:avLst>
                <a:gd name="adj1" fmla="val 6757371"/>
                <a:gd name="adj2" fmla="val 7870888"/>
              </a:avLst>
            </a:prstGeom>
            <a:noFill/>
            <a:ln w="22225" cap="flat" cmpd="sng">
              <a:solidFill>
                <a:srgbClr val="006386"/>
              </a:solidFill>
              <a:prstDash val="solid"/>
              <a:miter lim="800000"/>
              <a:headEnd type="none" w="sm" len="sm"/>
              <a:tailEnd type="stealth"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54" name="Google Shape;654;p13"/>
            <p:cNvSpPr/>
            <p:nvPr/>
          </p:nvSpPr>
          <p:spPr>
            <a:xfrm>
              <a:off x="4437229" y="1874447"/>
              <a:ext cx="3699698" cy="3699698"/>
            </a:xfrm>
            <a:prstGeom prst="arc">
              <a:avLst>
                <a:gd name="adj1" fmla="val 3079830"/>
                <a:gd name="adj2" fmla="val 4118106"/>
              </a:avLst>
            </a:prstGeom>
            <a:noFill/>
            <a:ln w="22225" cap="flat" cmpd="sng">
              <a:solidFill>
                <a:srgbClr val="006386"/>
              </a:solidFill>
              <a:prstDash val="solid"/>
              <a:miter lim="800000"/>
              <a:headEnd type="none" w="sm" len="sm"/>
              <a:tailEnd type="stealth"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55" name="Google Shape;655;p13"/>
            <p:cNvSpPr/>
            <p:nvPr/>
          </p:nvSpPr>
          <p:spPr>
            <a:xfrm>
              <a:off x="4437229" y="1874447"/>
              <a:ext cx="3699698" cy="3699698"/>
            </a:xfrm>
            <a:prstGeom prst="arc">
              <a:avLst>
                <a:gd name="adj1" fmla="val 21209639"/>
                <a:gd name="adj2" fmla="val 498454"/>
              </a:avLst>
            </a:prstGeom>
            <a:noFill/>
            <a:ln w="22225" cap="flat" cmpd="sng">
              <a:solidFill>
                <a:srgbClr val="006386"/>
              </a:solidFill>
              <a:prstDash val="solid"/>
              <a:miter lim="800000"/>
              <a:headEnd type="none" w="sm" len="sm"/>
              <a:tailEnd type="stealth"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656" name="Google Shape;656;p13"/>
            <p:cNvCxnSpPr/>
            <p:nvPr/>
          </p:nvCxnSpPr>
          <p:spPr>
            <a:xfrm>
              <a:off x="6280484" y="2239679"/>
              <a:ext cx="0" cy="474130"/>
            </a:xfrm>
            <a:prstGeom prst="straightConnector1">
              <a:avLst/>
            </a:prstGeom>
            <a:noFill/>
            <a:ln w="31750" cap="flat" cmpd="sng">
              <a:solidFill>
                <a:srgbClr val="006386"/>
              </a:solidFill>
              <a:prstDash val="solid"/>
              <a:miter lim="800000"/>
              <a:headEnd type="none" w="sm" len="sm"/>
              <a:tailEnd type="stealth" w="med" len="med"/>
            </a:ln>
          </p:spPr>
        </p:cxnSp>
        <p:sp>
          <p:nvSpPr>
            <p:cNvPr id="657" name="Google Shape;657;p13"/>
            <p:cNvSpPr/>
            <p:nvPr/>
          </p:nvSpPr>
          <p:spPr>
            <a:xfrm>
              <a:off x="3950787" y="2240720"/>
              <a:ext cx="1080000" cy="1080000"/>
            </a:xfrm>
            <a:prstGeom prst="ellipse">
              <a:avLst/>
            </a:prstGeom>
            <a:solidFill>
              <a:srgbClr val="00AEEF">
                <a:alpha val="97647"/>
              </a:srgbClr>
            </a:solidFill>
            <a:ln w="101600" cap="flat" cmpd="sng">
              <a:solidFill>
                <a:srgbClr val="006FAB">
                  <a:alpha val="32941"/>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lt1"/>
                  </a:solidFill>
                  <a:latin typeface="Calibri"/>
                  <a:ea typeface="Calibri"/>
                  <a:cs typeface="Calibri"/>
                  <a:sym typeface="Calibri"/>
                </a:rPr>
                <a:t>5</a:t>
              </a:r>
              <a:endParaRPr/>
            </a:p>
          </p:txBody>
        </p:sp>
        <p:sp>
          <p:nvSpPr>
            <p:cNvPr id="658" name="Google Shape;658;p13"/>
            <p:cNvSpPr/>
            <p:nvPr/>
          </p:nvSpPr>
          <p:spPr>
            <a:xfrm>
              <a:off x="4426853" y="1864400"/>
              <a:ext cx="3699698" cy="3699698"/>
            </a:xfrm>
            <a:prstGeom prst="arc">
              <a:avLst>
                <a:gd name="adj1" fmla="val 13743919"/>
                <a:gd name="adj2" fmla="val 14897683"/>
              </a:avLst>
            </a:prstGeom>
            <a:noFill/>
            <a:ln w="22225" cap="flat" cmpd="sng">
              <a:solidFill>
                <a:srgbClr val="006386"/>
              </a:solidFill>
              <a:prstDash val="solid"/>
              <a:miter lim="800000"/>
              <a:headEnd type="none" w="sm" len="sm"/>
              <a:tailEnd type="stealth"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659" name="Google Shape;659;p13"/>
          <p:cNvPicPr preferRelativeResize="0"/>
          <p:nvPr/>
        </p:nvPicPr>
        <p:blipFill rotWithShape="1">
          <a:blip r:embed="rId8">
            <a:alphaModFix/>
          </a:blip>
          <a:srcRect/>
          <a:stretch/>
        </p:blipFill>
        <p:spPr>
          <a:xfrm>
            <a:off x="8826693" y="2772414"/>
            <a:ext cx="520904" cy="520904"/>
          </a:xfrm>
          <a:prstGeom prst="rect">
            <a:avLst/>
          </a:prstGeom>
          <a:noFill/>
          <a:ln>
            <a:noFill/>
          </a:ln>
        </p:spPr>
      </p:pic>
      <p:sp>
        <p:nvSpPr>
          <p:cNvPr id="660" name="Google Shape;660;p13"/>
          <p:cNvSpPr txBox="1"/>
          <p:nvPr/>
        </p:nvSpPr>
        <p:spPr>
          <a:xfrm>
            <a:off x="633125" y="6432760"/>
            <a:ext cx="217034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dirty="0">
                <a:solidFill>
                  <a:schemeClr val="dk1"/>
                </a:solidFill>
                <a:latin typeface="Calibri"/>
                <a:ea typeface="Calibri"/>
                <a:cs typeface="Calibri"/>
                <a:sym typeface="Calibri"/>
              </a:rPr>
              <a:t>30 seconds -Minimal time period</a:t>
            </a:r>
            <a:endParaRPr sz="1000"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a:extLst>
              <a:ext uri="{FF2B5EF4-FFF2-40B4-BE49-F238E27FC236}">
                <a16:creationId xmlns:a16="http://schemas.microsoft.com/office/drawing/2014/main" id="{8E4BE883-59EC-4670-BC46-416FD12ECB20}"/>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22422" t="7795" r="2023" b="7795"/>
          <a:stretch/>
        </p:blipFill>
        <p:spPr>
          <a:xfrm>
            <a:off x="0" y="0"/>
            <a:ext cx="9211702" cy="6858000"/>
          </a:xfrm>
          <a:custGeom>
            <a:avLst/>
            <a:gdLst>
              <a:gd name="connsiteX0" fmla="*/ 0 w 9211702"/>
              <a:gd name="connsiteY0" fmla="*/ 0 h 6858000"/>
              <a:gd name="connsiteX1" fmla="*/ 8080370 w 9211702"/>
              <a:gd name="connsiteY1" fmla="*/ 0 h 6858000"/>
              <a:gd name="connsiteX2" fmla="*/ 8227478 w 9211702"/>
              <a:gd name="connsiteY2" fmla="*/ 206870 h 6858000"/>
              <a:gd name="connsiteX3" fmla="*/ 9211702 w 9211702"/>
              <a:gd name="connsiteY3" fmla="*/ 3429000 h 6858000"/>
              <a:gd name="connsiteX4" fmla="*/ 8227478 w 9211702"/>
              <a:gd name="connsiteY4" fmla="*/ 6651130 h 6858000"/>
              <a:gd name="connsiteX5" fmla="*/ 8080370 w 9211702"/>
              <a:gd name="connsiteY5" fmla="*/ 6858000 h 6858000"/>
              <a:gd name="connsiteX6" fmla="*/ 0 w 921170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11702" h="6858000">
                <a:moveTo>
                  <a:pt x="0" y="0"/>
                </a:moveTo>
                <a:lnTo>
                  <a:pt x="8080370" y="0"/>
                </a:lnTo>
                <a:lnTo>
                  <a:pt x="8227478" y="206870"/>
                </a:lnTo>
                <a:cubicBezTo>
                  <a:pt x="8848866" y="1126646"/>
                  <a:pt x="9211702" y="2235451"/>
                  <a:pt x="9211702" y="3429000"/>
                </a:cubicBezTo>
                <a:cubicBezTo>
                  <a:pt x="9211702" y="4622550"/>
                  <a:pt x="8848866" y="5731355"/>
                  <a:pt x="8227478" y="6651130"/>
                </a:cubicBezTo>
                <a:lnTo>
                  <a:pt x="8080370" y="6858000"/>
                </a:lnTo>
                <a:lnTo>
                  <a:pt x="0" y="6858000"/>
                </a:lnTo>
                <a:close/>
              </a:path>
            </a:pathLst>
          </a:custGeom>
          <a:pattFill prst="pct20">
            <a:fgClr>
              <a:schemeClr val="accent1"/>
            </a:fgClr>
            <a:bgClr>
              <a:schemeClr val="bg1"/>
            </a:bgClr>
          </a:pattFill>
        </p:spPr>
      </p:pic>
      <p:sp>
        <p:nvSpPr>
          <p:cNvPr id="7" name="Oval 6">
            <a:extLst>
              <a:ext uri="{FF2B5EF4-FFF2-40B4-BE49-F238E27FC236}">
                <a16:creationId xmlns:a16="http://schemas.microsoft.com/office/drawing/2014/main" id="{5AB6BAFD-35DD-495A-BB66-E5987B7521AC}"/>
              </a:ext>
            </a:extLst>
          </p:cNvPr>
          <p:cNvSpPr/>
          <p:nvPr/>
        </p:nvSpPr>
        <p:spPr>
          <a:xfrm>
            <a:off x="-2413544" y="-2373086"/>
            <a:ext cx="11614436" cy="11614436"/>
          </a:xfrm>
          <a:prstGeom prst="ellipse">
            <a:avLst/>
          </a:prstGeom>
          <a:gradFill>
            <a:gsLst>
              <a:gs pos="21000">
                <a:srgbClr val="00AEEF">
                  <a:alpha val="22000"/>
                </a:srgbClr>
              </a:gs>
              <a:gs pos="45000">
                <a:srgbClr val="006FAB">
                  <a:alpha val="58000"/>
                </a:srgbClr>
              </a:gs>
              <a:gs pos="70000">
                <a:srgbClr val="00AEEF">
                  <a:alpha val="36000"/>
                </a:srgbClr>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latin typeface="Calibri" panose="020F0502020204030204"/>
              <a:cs typeface="Arial" panose="020B0604020202020204" pitchFamily="34" charset="0"/>
            </a:endParaRPr>
          </a:p>
        </p:txBody>
      </p:sp>
      <p:sp>
        <p:nvSpPr>
          <p:cNvPr id="27" name="Arc 26">
            <a:extLst>
              <a:ext uri="{FF2B5EF4-FFF2-40B4-BE49-F238E27FC236}">
                <a16:creationId xmlns:a16="http://schemas.microsoft.com/office/drawing/2014/main" id="{C041EA82-218D-4A36-B0D4-4360F9970D64}"/>
              </a:ext>
            </a:extLst>
          </p:cNvPr>
          <p:cNvSpPr/>
          <p:nvPr/>
        </p:nvSpPr>
        <p:spPr>
          <a:xfrm>
            <a:off x="-2349470" y="-2194587"/>
            <a:ext cx="11247182" cy="11247173"/>
          </a:xfrm>
          <a:prstGeom prst="arc">
            <a:avLst>
              <a:gd name="adj1" fmla="val 16977976"/>
              <a:gd name="adj2" fmla="val 7953272"/>
            </a:avLst>
          </a:prstGeom>
          <a:ln w="9525">
            <a:solidFill>
              <a:srgbClr val="25A6DF"/>
            </a:solidFill>
            <a:headEnd type="arrow"/>
            <a:tailEnd type="arrow"/>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19" name="Rectangle 18">
            <a:extLst>
              <a:ext uri="{FF2B5EF4-FFF2-40B4-BE49-F238E27FC236}">
                <a16:creationId xmlns:a16="http://schemas.microsoft.com/office/drawing/2014/main" id="{AB30B449-990D-4D90-B8CE-2806E7F0BBEB}"/>
              </a:ext>
            </a:extLst>
          </p:cNvPr>
          <p:cNvSpPr/>
          <p:nvPr/>
        </p:nvSpPr>
        <p:spPr>
          <a:xfrm>
            <a:off x="-292608" y="6875828"/>
            <a:ext cx="12709358" cy="164303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5" name="Oval 4">
            <a:extLst>
              <a:ext uri="{FF2B5EF4-FFF2-40B4-BE49-F238E27FC236}">
                <a16:creationId xmlns:a16="http://schemas.microsoft.com/office/drawing/2014/main" id="{D86F31D6-BB85-4D42-8C2B-0FE1DB28CB0B}"/>
              </a:ext>
            </a:extLst>
          </p:cNvPr>
          <p:cNvSpPr/>
          <p:nvPr/>
        </p:nvSpPr>
        <p:spPr>
          <a:xfrm flipH="1">
            <a:off x="7904746" y="2213478"/>
            <a:ext cx="2523693" cy="2461838"/>
          </a:xfrm>
          <a:prstGeom prst="ellipse">
            <a:avLst/>
          </a:prstGeom>
          <a:solidFill>
            <a:srgbClr val="00ACEF">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solidFill>
                <a:srgbClr val="FFFFFF"/>
              </a:solidFill>
            </a:endParaRPr>
          </a:p>
        </p:txBody>
      </p:sp>
      <p:sp>
        <p:nvSpPr>
          <p:cNvPr id="3" name="Rectangle 2">
            <a:extLst>
              <a:ext uri="{FF2B5EF4-FFF2-40B4-BE49-F238E27FC236}">
                <a16:creationId xmlns:a16="http://schemas.microsoft.com/office/drawing/2014/main" id="{5B534E56-C5AB-44D9-9406-92A97B9E82AB}"/>
              </a:ext>
            </a:extLst>
          </p:cNvPr>
          <p:cNvSpPr/>
          <p:nvPr/>
        </p:nvSpPr>
        <p:spPr>
          <a:xfrm>
            <a:off x="-2982687" y="-2403009"/>
            <a:ext cx="15871372" cy="239880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0" name="Rectangle 19">
            <a:extLst>
              <a:ext uri="{FF2B5EF4-FFF2-40B4-BE49-F238E27FC236}">
                <a16:creationId xmlns:a16="http://schemas.microsoft.com/office/drawing/2014/main" id="{57C83FCB-C871-44C9-9E41-5B56B782CC5F}"/>
              </a:ext>
            </a:extLst>
          </p:cNvPr>
          <p:cNvSpPr/>
          <p:nvPr/>
        </p:nvSpPr>
        <p:spPr>
          <a:xfrm>
            <a:off x="-4378782" y="-2416629"/>
            <a:ext cx="4388249" cy="1297577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1" name="Rectangle 20">
            <a:extLst>
              <a:ext uri="{FF2B5EF4-FFF2-40B4-BE49-F238E27FC236}">
                <a16:creationId xmlns:a16="http://schemas.microsoft.com/office/drawing/2014/main" id="{021FC7A0-B1F0-4599-9C25-C1AE55FC4026}"/>
              </a:ext>
            </a:extLst>
          </p:cNvPr>
          <p:cNvSpPr/>
          <p:nvPr/>
        </p:nvSpPr>
        <p:spPr>
          <a:xfrm>
            <a:off x="-3595804" y="6875828"/>
            <a:ext cx="17097607" cy="421695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5" name="Arc 34">
            <a:extLst>
              <a:ext uri="{FF2B5EF4-FFF2-40B4-BE49-F238E27FC236}">
                <a16:creationId xmlns:a16="http://schemas.microsoft.com/office/drawing/2014/main" id="{4EA79037-B13A-45DB-B681-48DE30DEA741}"/>
              </a:ext>
            </a:extLst>
          </p:cNvPr>
          <p:cNvSpPr/>
          <p:nvPr/>
        </p:nvSpPr>
        <p:spPr>
          <a:xfrm rot="900000">
            <a:off x="7725924" y="2001522"/>
            <a:ext cx="2894214" cy="2894212"/>
          </a:xfrm>
          <a:prstGeom prst="arc">
            <a:avLst>
              <a:gd name="adj1" fmla="val 16977976"/>
              <a:gd name="adj2" fmla="val 7953272"/>
            </a:avLst>
          </a:prstGeom>
          <a:ln w="9525">
            <a:solidFill>
              <a:srgbClr val="25A6DF">
                <a:alpha val="94000"/>
              </a:srgbClr>
            </a:solidFill>
            <a:headEnd type="arrow"/>
          </a:ln>
          <a:effectLst>
            <a:outerShdw blurRad="63500" dist="38100" dir="10800000" algn="tr" rotWithShape="0">
              <a:prstClr val="black">
                <a:alpha val="40000"/>
              </a:prstClr>
            </a:outerShdw>
          </a:effectLst>
          <a:scene3d>
            <a:camera prst="orthographicFront"/>
            <a:lightRig rig="threePt" dir="t"/>
          </a:scene3d>
          <a:sp3d>
            <a:bevelT w="6350"/>
          </a:sp3d>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36" name="Oval 35">
            <a:extLst>
              <a:ext uri="{FF2B5EF4-FFF2-40B4-BE49-F238E27FC236}">
                <a16:creationId xmlns:a16="http://schemas.microsoft.com/office/drawing/2014/main" id="{7CE6EB14-C75C-4F2F-891D-CCEC46D0F151}"/>
              </a:ext>
            </a:extLst>
          </p:cNvPr>
          <p:cNvSpPr/>
          <p:nvPr/>
        </p:nvSpPr>
        <p:spPr>
          <a:xfrm>
            <a:off x="10407626" y="2750553"/>
            <a:ext cx="108000" cy="108000"/>
          </a:xfrm>
          <a:prstGeom prst="ellipse">
            <a:avLst/>
          </a:prstGeom>
          <a:solidFill>
            <a:srgbClr val="25A6D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5" name="Rectangle 32">
            <a:extLst>
              <a:ext uri="{FF2B5EF4-FFF2-40B4-BE49-F238E27FC236}">
                <a16:creationId xmlns:a16="http://schemas.microsoft.com/office/drawing/2014/main" id="{65A751FE-88BD-CF7C-8ADF-5A95C900E842}"/>
              </a:ext>
            </a:extLst>
          </p:cNvPr>
          <p:cNvSpPr/>
          <p:nvPr/>
        </p:nvSpPr>
        <p:spPr>
          <a:xfrm>
            <a:off x="3583036" y="2871107"/>
            <a:ext cx="7635315" cy="1482137"/>
          </a:xfrm>
          <a:prstGeom prst="rect">
            <a:avLst/>
          </a:prstGeom>
          <a:effectLst>
            <a:outerShdw blurRad="127000" dist="101600" dir="8100000" algn="tr" rotWithShape="0">
              <a:prstClr val="black">
                <a:alpha val="40000"/>
              </a:prstClr>
            </a:outerShdw>
          </a:effectLst>
        </p:spPr>
        <p:txBody>
          <a:bodyPr wrap="square" lIns="91440" tIns="45720" rIns="91440" bIns="45720" anchor="t">
            <a:spAutoFit/>
          </a:bodyPr>
          <a:lstStyle/>
          <a:p>
            <a:pPr lvl="0" algn="ctr">
              <a:lnSpc>
                <a:spcPts val="5200"/>
              </a:lnSpc>
              <a:defRPr/>
            </a:pPr>
            <a:r>
              <a:rPr lang="en-US" sz="6600" b="1" spc="150" dirty="0">
                <a:ln>
                  <a:solidFill>
                    <a:srgbClr val="006386"/>
                  </a:solidFill>
                </a:ln>
                <a:solidFill>
                  <a:schemeClr val="bg1"/>
                </a:solidFill>
                <a:latin typeface="Calibri" panose="020F0502020204030204" pitchFamily="34" charset="0"/>
                <a:cs typeface="Calibri" panose="020F0502020204030204" pitchFamily="34" charset="0"/>
              </a:rPr>
              <a:t>Digital Credit Solutions</a:t>
            </a:r>
            <a:endParaRPr kumimoji="0" lang="x-none" sz="6600" b="1" i="0" u="none" strike="noStrike" kern="1200" cap="none" spc="0" normalizeH="0" baseline="0" noProof="0" dirty="0">
              <a:ln>
                <a:solidFill>
                  <a:srgbClr val="006386"/>
                </a:solidFill>
              </a:ln>
              <a:solidFill>
                <a:schemeClr val="bg1"/>
              </a:solidFill>
              <a:effectLst/>
              <a:uLnTx/>
              <a:uFillTx/>
              <a:latin typeface="Calibri" panose="020F0502020204030204" pitchFamily="34" charset="0"/>
              <a:cs typeface="Calibri" panose="020F0502020204030204" pitchFamily="34" charset="0"/>
            </a:endParaRPr>
          </a:p>
        </p:txBody>
      </p:sp>
      <p:sp>
        <p:nvSpPr>
          <p:cNvPr id="26" name="Oval 25">
            <a:extLst>
              <a:ext uri="{FF2B5EF4-FFF2-40B4-BE49-F238E27FC236}">
                <a16:creationId xmlns:a16="http://schemas.microsoft.com/office/drawing/2014/main" id="{6D70B5B1-BEAA-4872-A44E-32A0282D3AF8}"/>
              </a:ext>
            </a:extLst>
          </p:cNvPr>
          <p:cNvSpPr/>
          <p:nvPr/>
        </p:nvSpPr>
        <p:spPr>
          <a:xfrm>
            <a:off x="8287758" y="935825"/>
            <a:ext cx="108000" cy="108000"/>
          </a:xfrm>
          <a:prstGeom prst="ellipse">
            <a:avLst/>
          </a:prstGeom>
          <a:solidFill>
            <a:srgbClr val="25A6D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31" name="Picture 30" descr="A screenshot of a computer&#10;&#10;Description automatically generated with low confidence">
            <a:extLst>
              <a:ext uri="{FF2B5EF4-FFF2-40B4-BE49-F238E27FC236}">
                <a16:creationId xmlns:a16="http://schemas.microsoft.com/office/drawing/2014/main" id="{475ECB99-3E16-CD76-06B3-4DB85AB8F3D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7864" t="81120" r="35706" b="1970"/>
          <a:stretch/>
        </p:blipFill>
        <p:spPr>
          <a:xfrm>
            <a:off x="10619552" y="2496136"/>
            <a:ext cx="922487" cy="1027932"/>
          </a:xfrm>
          <a:prstGeom prst="rect">
            <a:avLst/>
          </a:prstGeom>
        </p:spPr>
      </p:pic>
      <p:pic>
        <p:nvPicPr>
          <p:cNvPr id="32" name="Picture 31" descr="A screenshot of a computer&#10;&#10;Description automatically generated with low confidence">
            <a:extLst>
              <a:ext uri="{FF2B5EF4-FFF2-40B4-BE49-F238E27FC236}">
                <a16:creationId xmlns:a16="http://schemas.microsoft.com/office/drawing/2014/main" id="{FCA31F17-A903-6B9E-8C39-FAA68D4ED40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2970" t="84776" r="43635" b="4835"/>
          <a:stretch/>
        </p:blipFill>
        <p:spPr>
          <a:xfrm>
            <a:off x="9874654" y="5135751"/>
            <a:ext cx="487112" cy="631558"/>
          </a:xfrm>
          <a:prstGeom prst="rect">
            <a:avLst/>
          </a:prstGeom>
        </p:spPr>
      </p:pic>
      <p:pic>
        <p:nvPicPr>
          <p:cNvPr id="33" name="Picture 32" descr="A screenshot of a computer&#10;&#10;Description automatically generated with low confidence">
            <a:extLst>
              <a:ext uri="{FF2B5EF4-FFF2-40B4-BE49-F238E27FC236}">
                <a16:creationId xmlns:a16="http://schemas.microsoft.com/office/drawing/2014/main" id="{60FC9401-D3ED-292C-017A-C448AB4DC4A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7984" t="84776" r="48175" b="7228"/>
          <a:stretch/>
        </p:blipFill>
        <p:spPr>
          <a:xfrm>
            <a:off x="10407626" y="4570957"/>
            <a:ext cx="551175" cy="486120"/>
          </a:xfrm>
          <a:prstGeom prst="rect">
            <a:avLst/>
          </a:prstGeom>
        </p:spPr>
      </p:pic>
      <p:pic>
        <p:nvPicPr>
          <p:cNvPr id="34" name="Picture 33" descr="A screenshot of a computer&#10;&#10;Description automatically generated with low confidence">
            <a:extLst>
              <a:ext uri="{FF2B5EF4-FFF2-40B4-BE49-F238E27FC236}">
                <a16:creationId xmlns:a16="http://schemas.microsoft.com/office/drawing/2014/main" id="{4C4DFDBC-8338-DD84-5B8E-5E3DE721D9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528" t="83304" r="70949" b="6545"/>
          <a:stretch/>
        </p:blipFill>
        <p:spPr>
          <a:xfrm>
            <a:off x="10687506" y="3612614"/>
            <a:ext cx="648889" cy="617106"/>
          </a:xfrm>
          <a:prstGeom prst="rect">
            <a:avLst/>
          </a:prstGeom>
        </p:spPr>
      </p:pic>
      <p:pic>
        <p:nvPicPr>
          <p:cNvPr id="37" name="Picture 36" descr="A screenshot of a computer&#10;&#10;Description automatically generated with low confidence">
            <a:extLst>
              <a:ext uri="{FF2B5EF4-FFF2-40B4-BE49-F238E27FC236}">
                <a16:creationId xmlns:a16="http://schemas.microsoft.com/office/drawing/2014/main" id="{580D0638-5B70-B50D-F6DF-FD97FFC0DA8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817" t="15757" r="88660" b="74092"/>
          <a:stretch/>
        </p:blipFill>
        <p:spPr>
          <a:xfrm>
            <a:off x="8901093" y="5383149"/>
            <a:ext cx="648889" cy="617106"/>
          </a:xfrm>
          <a:prstGeom prst="rect">
            <a:avLst/>
          </a:prstGeom>
        </p:spPr>
      </p:pic>
      <p:sp>
        <p:nvSpPr>
          <p:cNvPr id="11" name="Freeform: Shape 10">
            <a:extLst>
              <a:ext uri="{FF2B5EF4-FFF2-40B4-BE49-F238E27FC236}">
                <a16:creationId xmlns:a16="http://schemas.microsoft.com/office/drawing/2014/main" id="{706129EC-0528-4F13-B583-DE2195C5A311}"/>
              </a:ext>
            </a:extLst>
          </p:cNvPr>
          <p:cNvSpPr/>
          <p:nvPr/>
        </p:nvSpPr>
        <p:spPr>
          <a:xfrm rot="21010788">
            <a:off x="5486771" y="1448816"/>
            <a:ext cx="874626" cy="806320"/>
          </a:xfrm>
          <a:custGeom>
            <a:avLst/>
            <a:gdLst>
              <a:gd name="connsiteX0" fmla="*/ 2090154 w 4262204"/>
              <a:gd name="connsiteY0" fmla="*/ 832756 h 3929334"/>
              <a:gd name="connsiteX1" fmla="*/ 1976423 w 4262204"/>
              <a:gd name="connsiteY1" fmla="*/ 844184 h 3929334"/>
              <a:gd name="connsiteX2" fmla="*/ 1891077 w 4262204"/>
              <a:gd name="connsiteY2" fmla="*/ 882276 h 3929334"/>
              <a:gd name="connsiteX3" fmla="*/ 2014524 w 4262204"/>
              <a:gd name="connsiteY3" fmla="*/ 954652 h 3929334"/>
              <a:gd name="connsiteX4" fmla="*/ 2833692 w 4262204"/>
              <a:gd name="connsiteY4" fmla="*/ 1187015 h 3929334"/>
              <a:gd name="connsiteX5" fmla="*/ 3290902 w 4262204"/>
              <a:gd name="connsiteY5" fmla="*/ 2080662 h 3929334"/>
              <a:gd name="connsiteX6" fmla="*/ 3048581 w 4262204"/>
              <a:gd name="connsiteY6" fmla="*/ 2851651 h 3929334"/>
              <a:gd name="connsiteX7" fmla="*/ 2052625 w 4262204"/>
              <a:gd name="connsiteY7" fmla="*/ 3316378 h 3929334"/>
              <a:gd name="connsiteX8" fmla="*/ 1240314 w 4262204"/>
              <a:gd name="connsiteY8" fmla="*/ 2785370 h 3929334"/>
              <a:gd name="connsiteX9" fmla="*/ 1061240 w 4262204"/>
              <a:gd name="connsiteY9" fmla="*/ 2004477 h 3929334"/>
              <a:gd name="connsiteX10" fmla="*/ 1338614 w 4262204"/>
              <a:gd name="connsiteY10" fmla="*/ 1481088 h 3929334"/>
              <a:gd name="connsiteX11" fmla="*/ 1614465 w 4262204"/>
              <a:gd name="connsiteY11" fmla="*/ 1394999 h 3929334"/>
              <a:gd name="connsiteX12" fmla="*/ 1731053 w 4262204"/>
              <a:gd name="connsiteY12" fmla="*/ 1452138 h 3929334"/>
              <a:gd name="connsiteX13" fmla="*/ 1738673 w 4262204"/>
              <a:gd name="connsiteY13" fmla="*/ 1737831 h 3929334"/>
              <a:gd name="connsiteX14" fmla="*/ 1738673 w 4262204"/>
              <a:gd name="connsiteY14" fmla="*/ 2213985 h 3929334"/>
              <a:gd name="connsiteX15" fmla="*/ 1910127 w 4262204"/>
              <a:gd name="connsiteY15" fmla="*/ 2802893 h 3929334"/>
              <a:gd name="connsiteX16" fmla="*/ 2593657 w 4262204"/>
              <a:gd name="connsiteY16" fmla="*/ 2756420 h 3929334"/>
              <a:gd name="connsiteX17" fmla="*/ 2676717 w 4262204"/>
              <a:gd name="connsiteY17" fmla="*/ 2099708 h 3929334"/>
              <a:gd name="connsiteX18" fmla="*/ 2348287 w 4262204"/>
              <a:gd name="connsiteY18" fmla="*/ 1890962 h 3929334"/>
              <a:gd name="connsiteX19" fmla="*/ 2128826 w 4262204"/>
              <a:gd name="connsiteY19" fmla="*/ 1960290 h 3929334"/>
              <a:gd name="connsiteX20" fmla="*/ 2119682 w 4262204"/>
              <a:gd name="connsiteY20" fmla="*/ 2061616 h 3929334"/>
              <a:gd name="connsiteX21" fmla="*/ 2281230 w 4262204"/>
              <a:gd name="connsiteY21" fmla="*/ 2076091 h 3929334"/>
              <a:gd name="connsiteX22" fmla="*/ 2448873 w 4262204"/>
              <a:gd name="connsiteY22" fmla="*/ 2613955 h 3929334"/>
              <a:gd name="connsiteX23" fmla="*/ 2157783 w 4262204"/>
              <a:gd name="connsiteY23" fmla="*/ 2797560 h 3929334"/>
              <a:gd name="connsiteX24" fmla="*/ 2038908 w 4262204"/>
              <a:gd name="connsiteY24" fmla="*/ 2717566 h 3929334"/>
              <a:gd name="connsiteX25" fmla="*/ 1986329 w 4262204"/>
              <a:gd name="connsiteY25" fmla="*/ 2413589 h 3929334"/>
              <a:gd name="connsiteX26" fmla="*/ 1986329 w 4262204"/>
              <a:gd name="connsiteY26" fmla="*/ 1642600 h 3929334"/>
              <a:gd name="connsiteX27" fmla="*/ 1909365 w 4262204"/>
              <a:gd name="connsiteY27" fmla="*/ 1257105 h 3929334"/>
              <a:gd name="connsiteX28" fmla="*/ 1719623 w 4262204"/>
              <a:gd name="connsiteY28" fmla="*/ 1232726 h 3929334"/>
              <a:gd name="connsiteX29" fmla="*/ 1090959 w 4262204"/>
              <a:gd name="connsiteY29" fmla="*/ 1537465 h 3929334"/>
              <a:gd name="connsiteX30" fmla="*/ 1118391 w 4262204"/>
              <a:gd name="connsiteY30" fmla="*/ 2994878 h 3929334"/>
              <a:gd name="connsiteX31" fmla="*/ 1404910 w 4262204"/>
              <a:gd name="connsiteY31" fmla="*/ 3270667 h 3929334"/>
              <a:gd name="connsiteX32" fmla="*/ 3234513 w 4262204"/>
              <a:gd name="connsiteY32" fmla="*/ 2975832 h 3929334"/>
              <a:gd name="connsiteX33" fmla="*/ 3443306 w 4262204"/>
              <a:gd name="connsiteY33" fmla="*/ 1775923 h 3929334"/>
              <a:gd name="connsiteX34" fmla="*/ 3127069 w 4262204"/>
              <a:gd name="connsiteY34" fmla="*/ 1232726 h 3929334"/>
              <a:gd name="connsiteX35" fmla="*/ 2205028 w 4262204"/>
              <a:gd name="connsiteY35" fmla="*/ 832756 h 3929334"/>
              <a:gd name="connsiteX36" fmla="*/ 2090154 w 4262204"/>
              <a:gd name="connsiteY36" fmla="*/ 832756 h 3929334"/>
              <a:gd name="connsiteX37" fmla="*/ 2152139 w 4262204"/>
              <a:gd name="connsiteY37" fmla="*/ 479940 h 3929334"/>
              <a:gd name="connsiteX38" fmla="*/ 3826139 w 4262204"/>
              <a:gd name="connsiteY38" fmla="*/ 2153940 h 3929334"/>
              <a:gd name="connsiteX39" fmla="*/ 2152139 w 4262204"/>
              <a:gd name="connsiteY39" fmla="*/ 3827940 h 3929334"/>
              <a:gd name="connsiteX40" fmla="*/ 478139 w 4262204"/>
              <a:gd name="connsiteY40" fmla="*/ 2153940 h 3929334"/>
              <a:gd name="connsiteX41" fmla="*/ 2152139 w 4262204"/>
              <a:gd name="connsiteY41" fmla="*/ 479940 h 3929334"/>
              <a:gd name="connsiteX42" fmla="*/ 2168495 w 4262204"/>
              <a:gd name="connsiteY42" fmla="*/ 260477 h 3929334"/>
              <a:gd name="connsiteX43" fmla="*/ 3665932 w 4262204"/>
              <a:gd name="connsiteY43" fmla="*/ 975881 h 3929334"/>
              <a:gd name="connsiteX44" fmla="*/ 3856457 w 4262204"/>
              <a:gd name="connsiteY44" fmla="*/ 3071665 h 3929334"/>
              <a:gd name="connsiteX45" fmla="*/ 3338992 w 4262204"/>
              <a:gd name="connsiteY45" fmla="*/ 3686682 h 3929334"/>
              <a:gd name="connsiteX46" fmla="*/ 3176665 w 4262204"/>
              <a:gd name="connsiteY46" fmla="*/ 3798711 h 3929334"/>
              <a:gd name="connsiteX47" fmla="*/ 3105789 w 4262204"/>
              <a:gd name="connsiteY47" fmla="*/ 3807857 h 3929334"/>
              <a:gd name="connsiteX48" fmla="*/ 3176665 w 4262204"/>
              <a:gd name="connsiteY48" fmla="*/ 3696590 h 3929334"/>
              <a:gd name="connsiteX49" fmla="*/ 3535613 w 4262204"/>
              <a:gd name="connsiteY49" fmla="*/ 3385651 h 3929334"/>
              <a:gd name="connsiteX50" fmla="*/ 3768815 w 4262204"/>
              <a:gd name="connsiteY50" fmla="*/ 1280722 h 3929334"/>
              <a:gd name="connsiteX51" fmla="*/ 3386242 w 4262204"/>
              <a:gd name="connsiteY51" fmla="*/ 805932 h 3929334"/>
              <a:gd name="connsiteX52" fmla="*/ 1281326 w 4262204"/>
              <a:gd name="connsiteY52" fmla="*/ 572728 h 3929334"/>
              <a:gd name="connsiteX53" fmla="*/ 843119 w 4262204"/>
              <a:gd name="connsiteY53" fmla="*/ 918723 h 3929334"/>
              <a:gd name="connsiteX54" fmla="*/ 776054 w 4262204"/>
              <a:gd name="connsiteY54" fmla="*/ 880618 h 3929334"/>
              <a:gd name="connsiteX55" fmla="*/ 919329 w 4262204"/>
              <a:gd name="connsiteY55" fmla="*/ 721338 h 3929334"/>
              <a:gd name="connsiteX56" fmla="*/ 1404786 w 4262204"/>
              <a:gd name="connsiteY56" fmla="*/ 414973 h 3929334"/>
              <a:gd name="connsiteX57" fmla="*/ 2168495 w 4262204"/>
              <a:gd name="connsiteY57" fmla="*/ 260477 h 3929334"/>
              <a:gd name="connsiteX58" fmla="*/ 2197309 w 4262204"/>
              <a:gd name="connsiteY58" fmla="*/ 112 h 3929334"/>
              <a:gd name="connsiteX59" fmla="*/ 3576414 w 4262204"/>
              <a:gd name="connsiteY59" fmla="*/ 510366 h 3929334"/>
              <a:gd name="connsiteX60" fmla="*/ 4262204 w 4262204"/>
              <a:gd name="connsiteY60" fmla="*/ 1575840 h 3929334"/>
              <a:gd name="connsiteX61" fmla="*/ 4160098 w 4262204"/>
              <a:gd name="connsiteY61" fmla="*/ 1461519 h 3929334"/>
              <a:gd name="connsiteX62" fmla="*/ 3954361 w 4262204"/>
              <a:gd name="connsiteY62" fmla="*/ 1042341 h 3929334"/>
              <a:gd name="connsiteX63" fmla="*/ 2595734 w 4262204"/>
              <a:gd name="connsiteY63" fmla="*/ 101096 h 3929334"/>
              <a:gd name="connsiteX64" fmla="*/ 366916 w 4262204"/>
              <a:gd name="connsiteY64" fmla="*/ 1071302 h 3929334"/>
              <a:gd name="connsiteX65" fmla="*/ 417208 w 4262204"/>
              <a:gd name="connsiteY65" fmla="*/ 3347820 h 3929334"/>
              <a:gd name="connsiteX66" fmla="*/ 699906 w 4262204"/>
              <a:gd name="connsiteY66" fmla="*/ 3681638 h 3929334"/>
              <a:gd name="connsiteX67" fmla="*/ 928503 w 4262204"/>
              <a:gd name="connsiteY67" fmla="*/ 3872173 h 3929334"/>
              <a:gd name="connsiteX68" fmla="*/ 909453 w 4262204"/>
              <a:gd name="connsiteY68" fmla="*/ 3929334 h 3929334"/>
              <a:gd name="connsiteX69" fmla="*/ 766961 w 4262204"/>
              <a:gd name="connsiteY69" fmla="*/ 3834829 h 3929334"/>
              <a:gd name="connsiteX70" fmla="*/ 469785 w 4262204"/>
              <a:gd name="connsiteY70" fmla="*/ 3529210 h 3929334"/>
              <a:gd name="connsiteX71" fmla="*/ 40785 w 4262204"/>
              <a:gd name="connsiteY71" fmla="*/ 1738177 h 3929334"/>
              <a:gd name="connsiteX72" fmla="*/ 304433 w 4262204"/>
              <a:gd name="connsiteY72" fmla="*/ 1052249 h 3929334"/>
              <a:gd name="connsiteX73" fmla="*/ 805060 w 4262204"/>
              <a:gd name="connsiteY73" fmla="*/ 475308 h 3929334"/>
              <a:gd name="connsiteX74" fmla="*/ 2197309 w 4262204"/>
              <a:gd name="connsiteY74" fmla="*/ 112 h 392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62204" h="3929334">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latin typeface="Calibri" panose="020F0502020204030204"/>
              <a:cs typeface="Arial" panose="020B0604020202020204" pitchFamily="34" charset="0"/>
            </a:endParaRPr>
          </a:p>
        </p:txBody>
      </p:sp>
      <p:sp>
        <p:nvSpPr>
          <p:cNvPr id="12" name="Freeform: Shape 11">
            <a:extLst>
              <a:ext uri="{FF2B5EF4-FFF2-40B4-BE49-F238E27FC236}">
                <a16:creationId xmlns:a16="http://schemas.microsoft.com/office/drawing/2014/main" id="{C3E0E3DC-128E-4583-9A06-5830697DB5BC}"/>
              </a:ext>
            </a:extLst>
          </p:cNvPr>
          <p:cNvSpPr/>
          <p:nvPr/>
        </p:nvSpPr>
        <p:spPr>
          <a:xfrm rot="20180719">
            <a:off x="906238" y="2606942"/>
            <a:ext cx="874626" cy="806320"/>
          </a:xfrm>
          <a:custGeom>
            <a:avLst/>
            <a:gdLst>
              <a:gd name="connsiteX0" fmla="*/ 2090154 w 4262204"/>
              <a:gd name="connsiteY0" fmla="*/ 832756 h 3929334"/>
              <a:gd name="connsiteX1" fmla="*/ 1976423 w 4262204"/>
              <a:gd name="connsiteY1" fmla="*/ 844184 h 3929334"/>
              <a:gd name="connsiteX2" fmla="*/ 1891077 w 4262204"/>
              <a:gd name="connsiteY2" fmla="*/ 882276 h 3929334"/>
              <a:gd name="connsiteX3" fmla="*/ 2014524 w 4262204"/>
              <a:gd name="connsiteY3" fmla="*/ 954652 h 3929334"/>
              <a:gd name="connsiteX4" fmla="*/ 2833692 w 4262204"/>
              <a:gd name="connsiteY4" fmla="*/ 1187015 h 3929334"/>
              <a:gd name="connsiteX5" fmla="*/ 3290902 w 4262204"/>
              <a:gd name="connsiteY5" fmla="*/ 2080662 h 3929334"/>
              <a:gd name="connsiteX6" fmla="*/ 3048581 w 4262204"/>
              <a:gd name="connsiteY6" fmla="*/ 2851651 h 3929334"/>
              <a:gd name="connsiteX7" fmla="*/ 2052625 w 4262204"/>
              <a:gd name="connsiteY7" fmla="*/ 3316378 h 3929334"/>
              <a:gd name="connsiteX8" fmla="*/ 1240314 w 4262204"/>
              <a:gd name="connsiteY8" fmla="*/ 2785370 h 3929334"/>
              <a:gd name="connsiteX9" fmla="*/ 1061240 w 4262204"/>
              <a:gd name="connsiteY9" fmla="*/ 2004477 h 3929334"/>
              <a:gd name="connsiteX10" fmla="*/ 1338614 w 4262204"/>
              <a:gd name="connsiteY10" fmla="*/ 1481088 h 3929334"/>
              <a:gd name="connsiteX11" fmla="*/ 1614465 w 4262204"/>
              <a:gd name="connsiteY11" fmla="*/ 1394999 h 3929334"/>
              <a:gd name="connsiteX12" fmla="*/ 1731053 w 4262204"/>
              <a:gd name="connsiteY12" fmla="*/ 1452138 h 3929334"/>
              <a:gd name="connsiteX13" fmla="*/ 1738673 w 4262204"/>
              <a:gd name="connsiteY13" fmla="*/ 1737831 h 3929334"/>
              <a:gd name="connsiteX14" fmla="*/ 1738673 w 4262204"/>
              <a:gd name="connsiteY14" fmla="*/ 2213985 h 3929334"/>
              <a:gd name="connsiteX15" fmla="*/ 1910127 w 4262204"/>
              <a:gd name="connsiteY15" fmla="*/ 2802893 h 3929334"/>
              <a:gd name="connsiteX16" fmla="*/ 2593657 w 4262204"/>
              <a:gd name="connsiteY16" fmla="*/ 2756420 h 3929334"/>
              <a:gd name="connsiteX17" fmla="*/ 2676717 w 4262204"/>
              <a:gd name="connsiteY17" fmla="*/ 2099708 h 3929334"/>
              <a:gd name="connsiteX18" fmla="*/ 2348287 w 4262204"/>
              <a:gd name="connsiteY18" fmla="*/ 1890962 h 3929334"/>
              <a:gd name="connsiteX19" fmla="*/ 2128826 w 4262204"/>
              <a:gd name="connsiteY19" fmla="*/ 1960290 h 3929334"/>
              <a:gd name="connsiteX20" fmla="*/ 2119682 w 4262204"/>
              <a:gd name="connsiteY20" fmla="*/ 2061616 h 3929334"/>
              <a:gd name="connsiteX21" fmla="*/ 2281230 w 4262204"/>
              <a:gd name="connsiteY21" fmla="*/ 2076091 h 3929334"/>
              <a:gd name="connsiteX22" fmla="*/ 2448873 w 4262204"/>
              <a:gd name="connsiteY22" fmla="*/ 2613955 h 3929334"/>
              <a:gd name="connsiteX23" fmla="*/ 2157783 w 4262204"/>
              <a:gd name="connsiteY23" fmla="*/ 2797560 h 3929334"/>
              <a:gd name="connsiteX24" fmla="*/ 2038908 w 4262204"/>
              <a:gd name="connsiteY24" fmla="*/ 2717566 h 3929334"/>
              <a:gd name="connsiteX25" fmla="*/ 1986329 w 4262204"/>
              <a:gd name="connsiteY25" fmla="*/ 2413589 h 3929334"/>
              <a:gd name="connsiteX26" fmla="*/ 1986329 w 4262204"/>
              <a:gd name="connsiteY26" fmla="*/ 1642600 h 3929334"/>
              <a:gd name="connsiteX27" fmla="*/ 1909365 w 4262204"/>
              <a:gd name="connsiteY27" fmla="*/ 1257105 h 3929334"/>
              <a:gd name="connsiteX28" fmla="*/ 1719623 w 4262204"/>
              <a:gd name="connsiteY28" fmla="*/ 1232726 h 3929334"/>
              <a:gd name="connsiteX29" fmla="*/ 1090959 w 4262204"/>
              <a:gd name="connsiteY29" fmla="*/ 1537465 h 3929334"/>
              <a:gd name="connsiteX30" fmla="*/ 1118391 w 4262204"/>
              <a:gd name="connsiteY30" fmla="*/ 2994878 h 3929334"/>
              <a:gd name="connsiteX31" fmla="*/ 1404910 w 4262204"/>
              <a:gd name="connsiteY31" fmla="*/ 3270667 h 3929334"/>
              <a:gd name="connsiteX32" fmla="*/ 3234513 w 4262204"/>
              <a:gd name="connsiteY32" fmla="*/ 2975832 h 3929334"/>
              <a:gd name="connsiteX33" fmla="*/ 3443306 w 4262204"/>
              <a:gd name="connsiteY33" fmla="*/ 1775923 h 3929334"/>
              <a:gd name="connsiteX34" fmla="*/ 3127069 w 4262204"/>
              <a:gd name="connsiteY34" fmla="*/ 1232726 h 3929334"/>
              <a:gd name="connsiteX35" fmla="*/ 2205028 w 4262204"/>
              <a:gd name="connsiteY35" fmla="*/ 832756 h 3929334"/>
              <a:gd name="connsiteX36" fmla="*/ 2090154 w 4262204"/>
              <a:gd name="connsiteY36" fmla="*/ 832756 h 3929334"/>
              <a:gd name="connsiteX37" fmla="*/ 2152139 w 4262204"/>
              <a:gd name="connsiteY37" fmla="*/ 479940 h 3929334"/>
              <a:gd name="connsiteX38" fmla="*/ 3826139 w 4262204"/>
              <a:gd name="connsiteY38" fmla="*/ 2153940 h 3929334"/>
              <a:gd name="connsiteX39" fmla="*/ 2152139 w 4262204"/>
              <a:gd name="connsiteY39" fmla="*/ 3827940 h 3929334"/>
              <a:gd name="connsiteX40" fmla="*/ 478139 w 4262204"/>
              <a:gd name="connsiteY40" fmla="*/ 2153940 h 3929334"/>
              <a:gd name="connsiteX41" fmla="*/ 2152139 w 4262204"/>
              <a:gd name="connsiteY41" fmla="*/ 479940 h 3929334"/>
              <a:gd name="connsiteX42" fmla="*/ 2168495 w 4262204"/>
              <a:gd name="connsiteY42" fmla="*/ 260477 h 3929334"/>
              <a:gd name="connsiteX43" fmla="*/ 3665932 w 4262204"/>
              <a:gd name="connsiteY43" fmla="*/ 975881 h 3929334"/>
              <a:gd name="connsiteX44" fmla="*/ 3856457 w 4262204"/>
              <a:gd name="connsiteY44" fmla="*/ 3071665 h 3929334"/>
              <a:gd name="connsiteX45" fmla="*/ 3338992 w 4262204"/>
              <a:gd name="connsiteY45" fmla="*/ 3686682 h 3929334"/>
              <a:gd name="connsiteX46" fmla="*/ 3176665 w 4262204"/>
              <a:gd name="connsiteY46" fmla="*/ 3798711 h 3929334"/>
              <a:gd name="connsiteX47" fmla="*/ 3105789 w 4262204"/>
              <a:gd name="connsiteY47" fmla="*/ 3807857 h 3929334"/>
              <a:gd name="connsiteX48" fmla="*/ 3176665 w 4262204"/>
              <a:gd name="connsiteY48" fmla="*/ 3696590 h 3929334"/>
              <a:gd name="connsiteX49" fmla="*/ 3535613 w 4262204"/>
              <a:gd name="connsiteY49" fmla="*/ 3385651 h 3929334"/>
              <a:gd name="connsiteX50" fmla="*/ 3768815 w 4262204"/>
              <a:gd name="connsiteY50" fmla="*/ 1280722 h 3929334"/>
              <a:gd name="connsiteX51" fmla="*/ 3386242 w 4262204"/>
              <a:gd name="connsiteY51" fmla="*/ 805932 h 3929334"/>
              <a:gd name="connsiteX52" fmla="*/ 1281326 w 4262204"/>
              <a:gd name="connsiteY52" fmla="*/ 572728 h 3929334"/>
              <a:gd name="connsiteX53" fmla="*/ 843119 w 4262204"/>
              <a:gd name="connsiteY53" fmla="*/ 918723 h 3929334"/>
              <a:gd name="connsiteX54" fmla="*/ 776054 w 4262204"/>
              <a:gd name="connsiteY54" fmla="*/ 880618 h 3929334"/>
              <a:gd name="connsiteX55" fmla="*/ 919329 w 4262204"/>
              <a:gd name="connsiteY55" fmla="*/ 721338 h 3929334"/>
              <a:gd name="connsiteX56" fmla="*/ 1404786 w 4262204"/>
              <a:gd name="connsiteY56" fmla="*/ 414973 h 3929334"/>
              <a:gd name="connsiteX57" fmla="*/ 2168495 w 4262204"/>
              <a:gd name="connsiteY57" fmla="*/ 260477 h 3929334"/>
              <a:gd name="connsiteX58" fmla="*/ 2197309 w 4262204"/>
              <a:gd name="connsiteY58" fmla="*/ 112 h 3929334"/>
              <a:gd name="connsiteX59" fmla="*/ 3576414 w 4262204"/>
              <a:gd name="connsiteY59" fmla="*/ 510366 h 3929334"/>
              <a:gd name="connsiteX60" fmla="*/ 4262204 w 4262204"/>
              <a:gd name="connsiteY60" fmla="*/ 1575840 h 3929334"/>
              <a:gd name="connsiteX61" fmla="*/ 4160098 w 4262204"/>
              <a:gd name="connsiteY61" fmla="*/ 1461519 h 3929334"/>
              <a:gd name="connsiteX62" fmla="*/ 3954361 w 4262204"/>
              <a:gd name="connsiteY62" fmla="*/ 1042341 h 3929334"/>
              <a:gd name="connsiteX63" fmla="*/ 2595734 w 4262204"/>
              <a:gd name="connsiteY63" fmla="*/ 101096 h 3929334"/>
              <a:gd name="connsiteX64" fmla="*/ 366916 w 4262204"/>
              <a:gd name="connsiteY64" fmla="*/ 1071302 h 3929334"/>
              <a:gd name="connsiteX65" fmla="*/ 417208 w 4262204"/>
              <a:gd name="connsiteY65" fmla="*/ 3347820 h 3929334"/>
              <a:gd name="connsiteX66" fmla="*/ 699906 w 4262204"/>
              <a:gd name="connsiteY66" fmla="*/ 3681638 h 3929334"/>
              <a:gd name="connsiteX67" fmla="*/ 928503 w 4262204"/>
              <a:gd name="connsiteY67" fmla="*/ 3872173 h 3929334"/>
              <a:gd name="connsiteX68" fmla="*/ 909453 w 4262204"/>
              <a:gd name="connsiteY68" fmla="*/ 3929334 h 3929334"/>
              <a:gd name="connsiteX69" fmla="*/ 766961 w 4262204"/>
              <a:gd name="connsiteY69" fmla="*/ 3834829 h 3929334"/>
              <a:gd name="connsiteX70" fmla="*/ 469785 w 4262204"/>
              <a:gd name="connsiteY70" fmla="*/ 3529210 h 3929334"/>
              <a:gd name="connsiteX71" fmla="*/ 40785 w 4262204"/>
              <a:gd name="connsiteY71" fmla="*/ 1738177 h 3929334"/>
              <a:gd name="connsiteX72" fmla="*/ 304433 w 4262204"/>
              <a:gd name="connsiteY72" fmla="*/ 1052249 h 3929334"/>
              <a:gd name="connsiteX73" fmla="*/ 805060 w 4262204"/>
              <a:gd name="connsiteY73" fmla="*/ 475308 h 3929334"/>
              <a:gd name="connsiteX74" fmla="*/ 2197309 w 4262204"/>
              <a:gd name="connsiteY74" fmla="*/ 112 h 392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62204" h="3929334">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latin typeface="Calibri" panose="020F0502020204030204"/>
              <a:cs typeface="Arial" panose="020B0604020202020204" pitchFamily="34" charset="0"/>
            </a:endParaRPr>
          </a:p>
        </p:txBody>
      </p:sp>
      <p:sp>
        <p:nvSpPr>
          <p:cNvPr id="22" name="Freeform: Shape 21">
            <a:extLst>
              <a:ext uri="{FF2B5EF4-FFF2-40B4-BE49-F238E27FC236}">
                <a16:creationId xmlns:a16="http://schemas.microsoft.com/office/drawing/2014/main" id="{5C6911A9-E962-4FD8-ACE7-EF903BB8FD4E}"/>
              </a:ext>
            </a:extLst>
          </p:cNvPr>
          <p:cNvSpPr/>
          <p:nvPr/>
        </p:nvSpPr>
        <p:spPr>
          <a:xfrm rot="1464581">
            <a:off x="2836808" y="2023032"/>
            <a:ext cx="874626" cy="806320"/>
          </a:xfrm>
          <a:custGeom>
            <a:avLst/>
            <a:gdLst>
              <a:gd name="connsiteX0" fmla="*/ 2090154 w 4262204"/>
              <a:gd name="connsiteY0" fmla="*/ 832756 h 3929334"/>
              <a:gd name="connsiteX1" fmla="*/ 1976423 w 4262204"/>
              <a:gd name="connsiteY1" fmla="*/ 844184 h 3929334"/>
              <a:gd name="connsiteX2" fmla="*/ 1891077 w 4262204"/>
              <a:gd name="connsiteY2" fmla="*/ 882276 h 3929334"/>
              <a:gd name="connsiteX3" fmla="*/ 2014524 w 4262204"/>
              <a:gd name="connsiteY3" fmla="*/ 954652 h 3929334"/>
              <a:gd name="connsiteX4" fmla="*/ 2833692 w 4262204"/>
              <a:gd name="connsiteY4" fmla="*/ 1187015 h 3929334"/>
              <a:gd name="connsiteX5" fmla="*/ 3290902 w 4262204"/>
              <a:gd name="connsiteY5" fmla="*/ 2080662 h 3929334"/>
              <a:gd name="connsiteX6" fmla="*/ 3048581 w 4262204"/>
              <a:gd name="connsiteY6" fmla="*/ 2851651 h 3929334"/>
              <a:gd name="connsiteX7" fmla="*/ 2052625 w 4262204"/>
              <a:gd name="connsiteY7" fmla="*/ 3316378 h 3929334"/>
              <a:gd name="connsiteX8" fmla="*/ 1240314 w 4262204"/>
              <a:gd name="connsiteY8" fmla="*/ 2785370 h 3929334"/>
              <a:gd name="connsiteX9" fmla="*/ 1061240 w 4262204"/>
              <a:gd name="connsiteY9" fmla="*/ 2004477 h 3929334"/>
              <a:gd name="connsiteX10" fmla="*/ 1338614 w 4262204"/>
              <a:gd name="connsiteY10" fmla="*/ 1481088 h 3929334"/>
              <a:gd name="connsiteX11" fmla="*/ 1614465 w 4262204"/>
              <a:gd name="connsiteY11" fmla="*/ 1394999 h 3929334"/>
              <a:gd name="connsiteX12" fmla="*/ 1731053 w 4262204"/>
              <a:gd name="connsiteY12" fmla="*/ 1452138 h 3929334"/>
              <a:gd name="connsiteX13" fmla="*/ 1738673 w 4262204"/>
              <a:gd name="connsiteY13" fmla="*/ 1737831 h 3929334"/>
              <a:gd name="connsiteX14" fmla="*/ 1738673 w 4262204"/>
              <a:gd name="connsiteY14" fmla="*/ 2213985 h 3929334"/>
              <a:gd name="connsiteX15" fmla="*/ 1910127 w 4262204"/>
              <a:gd name="connsiteY15" fmla="*/ 2802893 h 3929334"/>
              <a:gd name="connsiteX16" fmla="*/ 2593657 w 4262204"/>
              <a:gd name="connsiteY16" fmla="*/ 2756420 h 3929334"/>
              <a:gd name="connsiteX17" fmla="*/ 2676717 w 4262204"/>
              <a:gd name="connsiteY17" fmla="*/ 2099708 h 3929334"/>
              <a:gd name="connsiteX18" fmla="*/ 2348287 w 4262204"/>
              <a:gd name="connsiteY18" fmla="*/ 1890962 h 3929334"/>
              <a:gd name="connsiteX19" fmla="*/ 2128826 w 4262204"/>
              <a:gd name="connsiteY19" fmla="*/ 1960290 h 3929334"/>
              <a:gd name="connsiteX20" fmla="*/ 2119682 w 4262204"/>
              <a:gd name="connsiteY20" fmla="*/ 2061616 h 3929334"/>
              <a:gd name="connsiteX21" fmla="*/ 2281230 w 4262204"/>
              <a:gd name="connsiteY21" fmla="*/ 2076091 h 3929334"/>
              <a:gd name="connsiteX22" fmla="*/ 2448873 w 4262204"/>
              <a:gd name="connsiteY22" fmla="*/ 2613955 h 3929334"/>
              <a:gd name="connsiteX23" fmla="*/ 2157783 w 4262204"/>
              <a:gd name="connsiteY23" fmla="*/ 2797560 h 3929334"/>
              <a:gd name="connsiteX24" fmla="*/ 2038908 w 4262204"/>
              <a:gd name="connsiteY24" fmla="*/ 2717566 h 3929334"/>
              <a:gd name="connsiteX25" fmla="*/ 1986329 w 4262204"/>
              <a:gd name="connsiteY25" fmla="*/ 2413589 h 3929334"/>
              <a:gd name="connsiteX26" fmla="*/ 1986329 w 4262204"/>
              <a:gd name="connsiteY26" fmla="*/ 1642600 h 3929334"/>
              <a:gd name="connsiteX27" fmla="*/ 1909365 w 4262204"/>
              <a:gd name="connsiteY27" fmla="*/ 1257105 h 3929334"/>
              <a:gd name="connsiteX28" fmla="*/ 1719623 w 4262204"/>
              <a:gd name="connsiteY28" fmla="*/ 1232726 h 3929334"/>
              <a:gd name="connsiteX29" fmla="*/ 1090959 w 4262204"/>
              <a:gd name="connsiteY29" fmla="*/ 1537465 h 3929334"/>
              <a:gd name="connsiteX30" fmla="*/ 1118391 w 4262204"/>
              <a:gd name="connsiteY30" fmla="*/ 2994878 h 3929334"/>
              <a:gd name="connsiteX31" fmla="*/ 1404910 w 4262204"/>
              <a:gd name="connsiteY31" fmla="*/ 3270667 h 3929334"/>
              <a:gd name="connsiteX32" fmla="*/ 3234513 w 4262204"/>
              <a:gd name="connsiteY32" fmla="*/ 2975832 h 3929334"/>
              <a:gd name="connsiteX33" fmla="*/ 3443306 w 4262204"/>
              <a:gd name="connsiteY33" fmla="*/ 1775923 h 3929334"/>
              <a:gd name="connsiteX34" fmla="*/ 3127069 w 4262204"/>
              <a:gd name="connsiteY34" fmla="*/ 1232726 h 3929334"/>
              <a:gd name="connsiteX35" fmla="*/ 2205028 w 4262204"/>
              <a:gd name="connsiteY35" fmla="*/ 832756 h 3929334"/>
              <a:gd name="connsiteX36" fmla="*/ 2090154 w 4262204"/>
              <a:gd name="connsiteY36" fmla="*/ 832756 h 3929334"/>
              <a:gd name="connsiteX37" fmla="*/ 2152139 w 4262204"/>
              <a:gd name="connsiteY37" fmla="*/ 479940 h 3929334"/>
              <a:gd name="connsiteX38" fmla="*/ 3826139 w 4262204"/>
              <a:gd name="connsiteY38" fmla="*/ 2153940 h 3929334"/>
              <a:gd name="connsiteX39" fmla="*/ 2152139 w 4262204"/>
              <a:gd name="connsiteY39" fmla="*/ 3827940 h 3929334"/>
              <a:gd name="connsiteX40" fmla="*/ 478139 w 4262204"/>
              <a:gd name="connsiteY40" fmla="*/ 2153940 h 3929334"/>
              <a:gd name="connsiteX41" fmla="*/ 2152139 w 4262204"/>
              <a:gd name="connsiteY41" fmla="*/ 479940 h 3929334"/>
              <a:gd name="connsiteX42" fmla="*/ 2168495 w 4262204"/>
              <a:gd name="connsiteY42" fmla="*/ 260477 h 3929334"/>
              <a:gd name="connsiteX43" fmla="*/ 3665932 w 4262204"/>
              <a:gd name="connsiteY43" fmla="*/ 975881 h 3929334"/>
              <a:gd name="connsiteX44" fmla="*/ 3856457 w 4262204"/>
              <a:gd name="connsiteY44" fmla="*/ 3071665 h 3929334"/>
              <a:gd name="connsiteX45" fmla="*/ 3338992 w 4262204"/>
              <a:gd name="connsiteY45" fmla="*/ 3686682 h 3929334"/>
              <a:gd name="connsiteX46" fmla="*/ 3176665 w 4262204"/>
              <a:gd name="connsiteY46" fmla="*/ 3798711 h 3929334"/>
              <a:gd name="connsiteX47" fmla="*/ 3105789 w 4262204"/>
              <a:gd name="connsiteY47" fmla="*/ 3807857 h 3929334"/>
              <a:gd name="connsiteX48" fmla="*/ 3176665 w 4262204"/>
              <a:gd name="connsiteY48" fmla="*/ 3696590 h 3929334"/>
              <a:gd name="connsiteX49" fmla="*/ 3535613 w 4262204"/>
              <a:gd name="connsiteY49" fmla="*/ 3385651 h 3929334"/>
              <a:gd name="connsiteX50" fmla="*/ 3768815 w 4262204"/>
              <a:gd name="connsiteY50" fmla="*/ 1280722 h 3929334"/>
              <a:gd name="connsiteX51" fmla="*/ 3386242 w 4262204"/>
              <a:gd name="connsiteY51" fmla="*/ 805932 h 3929334"/>
              <a:gd name="connsiteX52" fmla="*/ 1281326 w 4262204"/>
              <a:gd name="connsiteY52" fmla="*/ 572728 h 3929334"/>
              <a:gd name="connsiteX53" fmla="*/ 843119 w 4262204"/>
              <a:gd name="connsiteY53" fmla="*/ 918723 h 3929334"/>
              <a:gd name="connsiteX54" fmla="*/ 776054 w 4262204"/>
              <a:gd name="connsiteY54" fmla="*/ 880618 h 3929334"/>
              <a:gd name="connsiteX55" fmla="*/ 919329 w 4262204"/>
              <a:gd name="connsiteY55" fmla="*/ 721338 h 3929334"/>
              <a:gd name="connsiteX56" fmla="*/ 1404786 w 4262204"/>
              <a:gd name="connsiteY56" fmla="*/ 414973 h 3929334"/>
              <a:gd name="connsiteX57" fmla="*/ 2168495 w 4262204"/>
              <a:gd name="connsiteY57" fmla="*/ 260477 h 3929334"/>
              <a:gd name="connsiteX58" fmla="*/ 2197309 w 4262204"/>
              <a:gd name="connsiteY58" fmla="*/ 112 h 3929334"/>
              <a:gd name="connsiteX59" fmla="*/ 3576414 w 4262204"/>
              <a:gd name="connsiteY59" fmla="*/ 510366 h 3929334"/>
              <a:gd name="connsiteX60" fmla="*/ 4262204 w 4262204"/>
              <a:gd name="connsiteY60" fmla="*/ 1575840 h 3929334"/>
              <a:gd name="connsiteX61" fmla="*/ 4160098 w 4262204"/>
              <a:gd name="connsiteY61" fmla="*/ 1461519 h 3929334"/>
              <a:gd name="connsiteX62" fmla="*/ 3954361 w 4262204"/>
              <a:gd name="connsiteY62" fmla="*/ 1042341 h 3929334"/>
              <a:gd name="connsiteX63" fmla="*/ 2595734 w 4262204"/>
              <a:gd name="connsiteY63" fmla="*/ 101096 h 3929334"/>
              <a:gd name="connsiteX64" fmla="*/ 366916 w 4262204"/>
              <a:gd name="connsiteY64" fmla="*/ 1071302 h 3929334"/>
              <a:gd name="connsiteX65" fmla="*/ 417208 w 4262204"/>
              <a:gd name="connsiteY65" fmla="*/ 3347820 h 3929334"/>
              <a:gd name="connsiteX66" fmla="*/ 699906 w 4262204"/>
              <a:gd name="connsiteY66" fmla="*/ 3681638 h 3929334"/>
              <a:gd name="connsiteX67" fmla="*/ 928503 w 4262204"/>
              <a:gd name="connsiteY67" fmla="*/ 3872173 h 3929334"/>
              <a:gd name="connsiteX68" fmla="*/ 909453 w 4262204"/>
              <a:gd name="connsiteY68" fmla="*/ 3929334 h 3929334"/>
              <a:gd name="connsiteX69" fmla="*/ 766961 w 4262204"/>
              <a:gd name="connsiteY69" fmla="*/ 3834829 h 3929334"/>
              <a:gd name="connsiteX70" fmla="*/ 469785 w 4262204"/>
              <a:gd name="connsiteY70" fmla="*/ 3529210 h 3929334"/>
              <a:gd name="connsiteX71" fmla="*/ 40785 w 4262204"/>
              <a:gd name="connsiteY71" fmla="*/ 1738177 h 3929334"/>
              <a:gd name="connsiteX72" fmla="*/ 304433 w 4262204"/>
              <a:gd name="connsiteY72" fmla="*/ 1052249 h 3929334"/>
              <a:gd name="connsiteX73" fmla="*/ 805060 w 4262204"/>
              <a:gd name="connsiteY73" fmla="*/ 475308 h 3929334"/>
              <a:gd name="connsiteX74" fmla="*/ 2197309 w 4262204"/>
              <a:gd name="connsiteY74" fmla="*/ 112 h 392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62204" h="3929334">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latin typeface="Calibri" panose="020F0502020204030204"/>
              <a:cs typeface="Arial" panose="020B0604020202020204" pitchFamily="34" charset="0"/>
            </a:endParaRPr>
          </a:p>
        </p:txBody>
      </p:sp>
    </p:spTree>
    <p:extLst>
      <p:ext uri="{BB962C8B-B14F-4D97-AF65-F5344CB8AC3E}">
        <p14:creationId xmlns:p14="http://schemas.microsoft.com/office/powerpoint/2010/main" val="1286123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3A157E64-935F-3EE2-C049-AAD6497D49C3}"/>
              </a:ext>
            </a:extLst>
          </p:cNvPr>
          <p:cNvSpPr/>
          <p:nvPr/>
        </p:nvSpPr>
        <p:spPr>
          <a:xfrm flipH="1">
            <a:off x="-1004058" y="-2420863"/>
            <a:ext cx="12635497" cy="240838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p:txBody>
      </p:sp>
      <p:sp>
        <p:nvSpPr>
          <p:cNvPr id="54" name="TextBox 28">
            <a:extLst>
              <a:ext uri="{FF2B5EF4-FFF2-40B4-BE49-F238E27FC236}">
                <a16:creationId xmlns:a16="http://schemas.microsoft.com/office/drawing/2014/main" id="{224E89B3-1B60-41CE-8B34-DCE5175EE55E}"/>
              </a:ext>
            </a:extLst>
          </p:cNvPr>
          <p:cNvSpPr txBox="1"/>
          <p:nvPr/>
        </p:nvSpPr>
        <p:spPr>
          <a:xfrm>
            <a:off x="3591310" y="193115"/>
            <a:ext cx="4409183" cy="646331"/>
          </a:xfrm>
          <a:prstGeom prst="rect">
            <a:avLst/>
          </a:prstGeom>
          <a:noFill/>
        </p:spPr>
        <p:txBody>
          <a:bodyPr wrap="square" rtlCol="0">
            <a:spAutoFit/>
          </a:bodyPr>
          <a:lstStyle/>
          <a:p>
            <a:pPr algn="r">
              <a:defRPr/>
            </a:pPr>
            <a:r>
              <a:rPr lang="en-US" sz="3600" b="1" dirty="0">
                <a:solidFill>
                  <a:schemeClr val="tx1"/>
                </a:solidFill>
                <a:latin typeface="Calibri" panose="020F0502020204030204" pitchFamily="34" charset="0"/>
                <a:cs typeface="Calibri" panose="020F0502020204030204" pitchFamily="34" charset="0"/>
              </a:rPr>
              <a:t>in collaboration with</a:t>
            </a:r>
          </a:p>
        </p:txBody>
      </p:sp>
      <p:sp>
        <p:nvSpPr>
          <p:cNvPr id="31" name="Rectangle 30">
            <a:extLst>
              <a:ext uri="{FF2B5EF4-FFF2-40B4-BE49-F238E27FC236}">
                <a16:creationId xmlns:a16="http://schemas.microsoft.com/office/drawing/2014/main" id="{266649F0-96C3-4AD9-9C4A-8CD71A702FFC}"/>
              </a:ext>
            </a:extLst>
          </p:cNvPr>
          <p:cNvSpPr/>
          <p:nvPr/>
        </p:nvSpPr>
        <p:spPr>
          <a:xfrm>
            <a:off x="607251" y="1035010"/>
            <a:ext cx="9818218" cy="461665"/>
          </a:xfrm>
          <a:prstGeom prst="rect">
            <a:avLst/>
          </a:prstGeom>
        </p:spPr>
        <p:txBody>
          <a:bodyPr wrap="square">
            <a:spAutoFit/>
          </a:bodyPr>
          <a:lstStyle/>
          <a:p>
            <a:pPr algn="ctr">
              <a:defRPr/>
            </a:pPr>
            <a:r>
              <a:rPr lang="en-US" sz="2400" dirty="0">
                <a:solidFill>
                  <a:schemeClr val="tx1"/>
                </a:solidFill>
                <a:latin typeface="Calibri" panose="020F0502020204030204" pitchFamily="34" charset="0"/>
                <a:cs typeface="Calibri" panose="020F0502020204030204" pitchFamily="34" charset="0"/>
              </a:rPr>
              <a:t>The preferred option for payment installments for large purchases in Israel</a:t>
            </a:r>
          </a:p>
        </p:txBody>
      </p:sp>
      <p:sp>
        <p:nvSpPr>
          <p:cNvPr id="35" name="TextBox 34">
            <a:extLst>
              <a:ext uri="{FF2B5EF4-FFF2-40B4-BE49-F238E27FC236}">
                <a16:creationId xmlns:a16="http://schemas.microsoft.com/office/drawing/2014/main" id="{A16035B7-60FA-4C70-B45E-1413D11F2DB8}"/>
              </a:ext>
            </a:extLst>
          </p:cNvPr>
          <p:cNvSpPr txBox="1"/>
          <p:nvPr/>
        </p:nvSpPr>
        <p:spPr>
          <a:xfrm>
            <a:off x="1459382" y="3048081"/>
            <a:ext cx="4112392" cy="784830"/>
          </a:xfrm>
          <a:prstGeom prst="rect">
            <a:avLst/>
          </a:prstGeom>
          <a:noFill/>
        </p:spPr>
        <p:txBody>
          <a:bodyPr wrap="square" rtlCol="0">
            <a:spAutoFit/>
          </a:bodyPr>
          <a:lstStyle/>
          <a:p>
            <a:pPr lvl="0" algn="l">
              <a:lnSpc>
                <a:spcPts val="1800"/>
              </a:lnSpc>
              <a:defRPr/>
            </a:pPr>
            <a:r>
              <a:rPr lang="en-US" sz="1600" dirty="0">
                <a:solidFill>
                  <a:schemeClr val="tx1"/>
                </a:solidFill>
                <a:latin typeface="Calibri" panose="020F0502020204030204" pitchFamily="34" charset="0"/>
                <a:cs typeface="Calibri" panose="020F0502020204030204" pitchFamily="34" charset="0"/>
              </a:rPr>
              <a:t>JV- 80% owned by Blender, 20% by Bank Hapoalim, with funding of NIS 82 million from Bank Hapoalim</a:t>
            </a:r>
            <a:endParaRPr lang="he-IL" sz="1600" dirty="0">
              <a:solidFill>
                <a:schemeClr val="tx1"/>
              </a:solidFill>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F88122BE-982E-45A6-9684-EC623BE2328A}"/>
              </a:ext>
            </a:extLst>
          </p:cNvPr>
          <p:cNvSpPr txBox="1"/>
          <p:nvPr/>
        </p:nvSpPr>
        <p:spPr>
          <a:xfrm>
            <a:off x="1442353" y="2082908"/>
            <a:ext cx="4300074" cy="553998"/>
          </a:xfrm>
          <a:prstGeom prst="rect">
            <a:avLst/>
          </a:prstGeom>
          <a:noFill/>
        </p:spPr>
        <p:txBody>
          <a:bodyPr wrap="square" rtlCol="0">
            <a:spAutoFit/>
          </a:bodyPr>
          <a:lstStyle/>
          <a:p>
            <a:pPr algn="l">
              <a:lnSpc>
                <a:spcPts val="1800"/>
              </a:lnSpc>
              <a:defRPr/>
            </a:pPr>
            <a:r>
              <a:rPr lang="en-US" sz="1600" dirty="0">
                <a:solidFill>
                  <a:schemeClr val="tx1"/>
                </a:solidFill>
                <a:latin typeface="Calibri" panose="020F0502020204030204" pitchFamily="34" charset="0"/>
                <a:cs typeface="Calibri" panose="020F0502020204030204" pitchFamily="34" charset="0"/>
              </a:rPr>
              <a:t>Activity started in March 2023 with a wide spread of thousands of distribution points.</a:t>
            </a:r>
          </a:p>
        </p:txBody>
      </p:sp>
      <p:sp>
        <p:nvSpPr>
          <p:cNvPr id="38" name="TextBox 37">
            <a:extLst>
              <a:ext uri="{FF2B5EF4-FFF2-40B4-BE49-F238E27FC236}">
                <a16:creationId xmlns:a16="http://schemas.microsoft.com/office/drawing/2014/main" id="{FB9822AF-C338-4D4A-BC31-59EBFC6760BE}"/>
              </a:ext>
            </a:extLst>
          </p:cNvPr>
          <p:cNvSpPr txBox="1"/>
          <p:nvPr/>
        </p:nvSpPr>
        <p:spPr>
          <a:xfrm>
            <a:off x="1467215" y="5482458"/>
            <a:ext cx="4652307" cy="553998"/>
          </a:xfrm>
          <a:prstGeom prst="rect">
            <a:avLst/>
          </a:prstGeom>
          <a:noFill/>
        </p:spPr>
        <p:txBody>
          <a:bodyPr wrap="square" rtlCol="0">
            <a:spAutoFit/>
          </a:bodyPr>
          <a:lstStyle/>
          <a:p>
            <a:pPr lvl="0" algn="l">
              <a:lnSpc>
                <a:spcPts val="1800"/>
              </a:lnSpc>
              <a:defRPr/>
            </a:pPr>
            <a:r>
              <a:rPr lang="en-US" sz="1600" dirty="0">
                <a:solidFill>
                  <a:schemeClr val="tx1"/>
                </a:solidFill>
                <a:latin typeface="Calibri" panose="020F0502020204030204" pitchFamily="34" charset="0"/>
                <a:cs typeface="Calibri" panose="020F0502020204030204" pitchFamily="34" charset="0"/>
              </a:rPr>
              <a:t>Potential market of NIS 30 billion annually for large purchases in Israel (excluding vehicles)</a:t>
            </a:r>
            <a:endParaRPr lang="he-IL" sz="1600" dirty="0">
              <a:solidFill>
                <a:schemeClr val="tx1"/>
              </a:solidFill>
              <a:latin typeface="Calibri" panose="020F0502020204030204" pitchFamily="34" charset="0"/>
              <a:cs typeface="Calibri" panose="020F0502020204030204" pitchFamily="34" charset="0"/>
            </a:endParaRPr>
          </a:p>
        </p:txBody>
      </p:sp>
      <p:sp>
        <p:nvSpPr>
          <p:cNvPr id="39" name="TextBox 74">
            <a:extLst>
              <a:ext uri="{FF2B5EF4-FFF2-40B4-BE49-F238E27FC236}">
                <a16:creationId xmlns:a16="http://schemas.microsoft.com/office/drawing/2014/main" id="{7A1C554A-1C2C-4788-A2EF-2B9EA0B2904A}"/>
              </a:ext>
            </a:extLst>
          </p:cNvPr>
          <p:cNvSpPr txBox="1"/>
          <p:nvPr/>
        </p:nvSpPr>
        <p:spPr>
          <a:xfrm>
            <a:off x="1438346" y="4255086"/>
            <a:ext cx="4120912" cy="784830"/>
          </a:xfrm>
          <a:prstGeom prst="rect">
            <a:avLst/>
          </a:prstGeom>
          <a:noFill/>
        </p:spPr>
        <p:txBody>
          <a:bodyPr wrap="square" rtlCol="0">
            <a:spAutoFit/>
          </a:bodyPr>
          <a:lstStyle/>
          <a:p>
            <a:pPr lvl="0" algn="l">
              <a:lnSpc>
                <a:spcPts val="1800"/>
              </a:lnSpc>
              <a:defRPr/>
            </a:pPr>
            <a:r>
              <a:rPr lang="en-US" sz="1600" dirty="0">
                <a:solidFill>
                  <a:schemeClr val="tx1"/>
                </a:solidFill>
                <a:latin typeface="Calibri" panose="020F0502020204030204" pitchFamily="34" charset="0"/>
                <a:cs typeface="Calibri" panose="020F0502020204030204" pitchFamily="34" charset="0"/>
              </a:rPr>
              <a:t>Technology enabling payment through extended installments using rapid, non-bank credit at points of sale</a:t>
            </a:r>
            <a:endParaRPr lang="he-IL" sz="1600" dirty="0">
              <a:solidFill>
                <a:schemeClr val="tx1"/>
              </a:solidFill>
              <a:latin typeface="Calibri" panose="020F0502020204030204" pitchFamily="34" charset="0"/>
              <a:cs typeface="Calibri" panose="020F0502020204030204" pitchFamily="34" charset="0"/>
            </a:endParaRPr>
          </a:p>
        </p:txBody>
      </p:sp>
      <p:grpSp>
        <p:nvGrpSpPr>
          <p:cNvPr id="32" name="קבוצה 31">
            <a:extLst>
              <a:ext uri="{FF2B5EF4-FFF2-40B4-BE49-F238E27FC236}">
                <a16:creationId xmlns:a16="http://schemas.microsoft.com/office/drawing/2014/main" id="{25938F6D-9C9F-4FA4-89D5-E7FD2A850679}"/>
              </a:ext>
            </a:extLst>
          </p:cNvPr>
          <p:cNvGrpSpPr/>
          <p:nvPr/>
        </p:nvGrpSpPr>
        <p:grpSpPr>
          <a:xfrm>
            <a:off x="380525" y="1803053"/>
            <a:ext cx="1106689" cy="4493118"/>
            <a:chOff x="4905624" y="1861953"/>
            <a:chExt cx="1106689" cy="4493118"/>
          </a:xfrm>
        </p:grpSpPr>
        <p:sp>
          <p:nvSpPr>
            <p:cNvPr id="9" name="Oval 8">
              <a:extLst>
                <a:ext uri="{FF2B5EF4-FFF2-40B4-BE49-F238E27FC236}">
                  <a16:creationId xmlns:a16="http://schemas.microsoft.com/office/drawing/2014/main" id="{A27E8EA0-F6EB-BF82-E109-1E6A6A6D75AC}"/>
                </a:ext>
              </a:extLst>
            </p:cNvPr>
            <p:cNvSpPr/>
            <p:nvPr/>
          </p:nvSpPr>
          <p:spPr>
            <a:xfrm>
              <a:off x="4936266" y="5327891"/>
              <a:ext cx="1027180" cy="1027180"/>
            </a:xfrm>
            <a:prstGeom prst="ellipse">
              <a:avLst/>
            </a:pr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latin typeface="Calibri" panose="020F0502020204030204" pitchFamily="34" charset="0"/>
                <a:cs typeface="Calibri" panose="020F0502020204030204" pitchFamily="34" charset="0"/>
              </a:endParaRPr>
            </a:p>
          </p:txBody>
        </p:sp>
        <p:sp>
          <p:nvSpPr>
            <p:cNvPr id="42" name="Oval 41">
              <a:extLst>
                <a:ext uri="{FF2B5EF4-FFF2-40B4-BE49-F238E27FC236}">
                  <a16:creationId xmlns:a16="http://schemas.microsoft.com/office/drawing/2014/main" id="{789422E6-2490-BAE7-5241-52832DEC4B78}"/>
                </a:ext>
              </a:extLst>
            </p:cNvPr>
            <p:cNvSpPr/>
            <p:nvPr/>
          </p:nvSpPr>
          <p:spPr>
            <a:xfrm>
              <a:off x="4936266" y="4191571"/>
              <a:ext cx="1027180" cy="1027180"/>
            </a:xfrm>
            <a:prstGeom prst="ellipse">
              <a:avLst/>
            </a:pr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latin typeface="Calibri" panose="020F0502020204030204" pitchFamily="34" charset="0"/>
                <a:cs typeface="Calibri" panose="020F0502020204030204" pitchFamily="34" charset="0"/>
              </a:endParaRPr>
            </a:p>
          </p:txBody>
        </p:sp>
        <p:sp>
          <p:nvSpPr>
            <p:cNvPr id="44" name="Oval 43">
              <a:extLst>
                <a:ext uri="{FF2B5EF4-FFF2-40B4-BE49-F238E27FC236}">
                  <a16:creationId xmlns:a16="http://schemas.microsoft.com/office/drawing/2014/main" id="{83E993B7-C035-88D4-C99D-8A33765F9BC1}"/>
                </a:ext>
              </a:extLst>
            </p:cNvPr>
            <p:cNvSpPr/>
            <p:nvPr/>
          </p:nvSpPr>
          <p:spPr>
            <a:xfrm>
              <a:off x="4936266" y="2998273"/>
              <a:ext cx="1027180" cy="1027180"/>
            </a:xfrm>
            <a:prstGeom prst="ellipse">
              <a:avLst/>
            </a:pr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latin typeface="Calibri" panose="020F0502020204030204" pitchFamily="34" charset="0"/>
                <a:cs typeface="Calibri" panose="020F0502020204030204" pitchFamily="34" charset="0"/>
              </a:endParaRPr>
            </a:p>
          </p:txBody>
        </p:sp>
        <p:sp>
          <p:nvSpPr>
            <p:cNvPr id="45" name="Oval 44">
              <a:extLst>
                <a:ext uri="{FF2B5EF4-FFF2-40B4-BE49-F238E27FC236}">
                  <a16:creationId xmlns:a16="http://schemas.microsoft.com/office/drawing/2014/main" id="{38A42619-4963-81E2-753B-C6B96EB8C030}"/>
                </a:ext>
              </a:extLst>
            </p:cNvPr>
            <p:cNvSpPr/>
            <p:nvPr/>
          </p:nvSpPr>
          <p:spPr>
            <a:xfrm>
              <a:off x="4936266" y="1861953"/>
              <a:ext cx="1027180" cy="1027180"/>
            </a:xfrm>
            <a:prstGeom prst="ellipse">
              <a:avLst/>
            </a:pr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latin typeface="Calibri" panose="020F0502020204030204" pitchFamily="34" charset="0"/>
                <a:cs typeface="Calibri" panose="020F0502020204030204" pitchFamily="34" charset="0"/>
              </a:endParaRPr>
            </a:p>
          </p:txBody>
        </p:sp>
        <p:pic>
          <p:nvPicPr>
            <p:cNvPr id="67" name="Picture 66">
              <a:extLst>
                <a:ext uri="{FF2B5EF4-FFF2-40B4-BE49-F238E27FC236}">
                  <a16:creationId xmlns:a16="http://schemas.microsoft.com/office/drawing/2014/main" id="{4C1A3096-273C-4FFC-8935-078373A53A16}"/>
                </a:ext>
              </a:extLst>
            </p:cNvPr>
            <p:cNvPicPr>
              <a:picLocks noChangeAspect="1"/>
            </p:cNvPicPr>
            <p:nvPr/>
          </p:nvPicPr>
          <p:blipFill>
            <a:blip r:embed="rId4" cstate="print">
              <a:biLevel thresh="25000"/>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212998" y="4482486"/>
              <a:ext cx="473715" cy="445349"/>
            </a:xfrm>
            <a:prstGeom prst="rect">
              <a:avLst/>
            </a:prstGeom>
          </p:spPr>
        </p:pic>
        <p:graphicFrame>
          <p:nvGraphicFramePr>
            <p:cNvPr id="8" name="Chart 7">
              <a:extLst>
                <a:ext uri="{FF2B5EF4-FFF2-40B4-BE49-F238E27FC236}">
                  <a16:creationId xmlns:a16="http://schemas.microsoft.com/office/drawing/2014/main" id="{ED6B5B5F-F5F9-4238-9DD9-3518DC3E9F00}"/>
                </a:ext>
              </a:extLst>
            </p:cNvPr>
            <p:cNvGraphicFramePr/>
            <p:nvPr>
              <p:extLst>
                <p:ext uri="{D42A27DB-BD31-4B8C-83A1-F6EECF244321}">
                  <p14:modId xmlns:p14="http://schemas.microsoft.com/office/powerpoint/2010/main" val="1797253175"/>
                </p:ext>
              </p:extLst>
            </p:nvPr>
          </p:nvGraphicFramePr>
          <p:xfrm>
            <a:off x="4905624" y="3131293"/>
            <a:ext cx="1106689" cy="733534"/>
          </p:xfrm>
          <a:graphic>
            <a:graphicData uri="http://schemas.openxmlformats.org/drawingml/2006/chart">
              <c:chart xmlns:c="http://schemas.openxmlformats.org/drawingml/2006/chart" xmlns:r="http://schemas.openxmlformats.org/officeDocument/2006/relationships" r:id="rId6"/>
            </a:graphicData>
          </a:graphic>
        </p:graphicFrame>
        <p:pic>
          <p:nvPicPr>
            <p:cNvPr id="27650" name="Picture 2" descr="Bookstore  premium icon">
              <a:extLst>
                <a:ext uri="{FF2B5EF4-FFF2-40B4-BE49-F238E27FC236}">
                  <a16:creationId xmlns:a16="http://schemas.microsoft.com/office/drawing/2014/main" id="{7D19C8A7-BCAC-447A-BFEF-5E5FAC82B2E3}"/>
                </a:ext>
              </a:extLst>
            </p:cNvPr>
            <p:cNvPicPr>
              <a:picLocks noChangeAspect="1" noChangeArrowheads="1"/>
            </p:cNvPicPr>
            <p:nvPr/>
          </p:nvPicPr>
          <p:blipFill>
            <a:blip r:embed="rId7" cstate="print">
              <a:lum bright="70000" contrast="-70000"/>
              <a:extLst>
                <a:ext uri="{28A0092B-C50C-407E-A947-70E740481C1C}">
                  <a14:useLocalDpi xmlns:a14="http://schemas.microsoft.com/office/drawing/2010/main" val="0"/>
                </a:ext>
              </a:extLst>
            </a:blip>
            <a:srcRect/>
            <a:stretch>
              <a:fillRect/>
            </a:stretch>
          </p:blipFill>
          <p:spPr bwMode="auto">
            <a:xfrm>
              <a:off x="5132350" y="5627651"/>
              <a:ext cx="546846" cy="46517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89CCB928-1EB6-FAEE-D068-2F527CD0819A}"/>
                </a:ext>
              </a:extLst>
            </p:cNvPr>
            <p:cNvGrpSpPr/>
            <p:nvPr/>
          </p:nvGrpSpPr>
          <p:grpSpPr>
            <a:xfrm>
              <a:off x="5095423" y="2124523"/>
              <a:ext cx="709671" cy="454905"/>
              <a:chOff x="5163004" y="1079777"/>
              <a:chExt cx="709671" cy="454905"/>
            </a:xfrm>
          </p:grpSpPr>
          <p:pic>
            <p:nvPicPr>
              <p:cNvPr id="56" name="תמונה 47">
                <a:extLst>
                  <a:ext uri="{FF2B5EF4-FFF2-40B4-BE49-F238E27FC236}">
                    <a16:creationId xmlns:a16="http://schemas.microsoft.com/office/drawing/2014/main" id="{EE614E4B-B3BB-4038-9B02-94746591961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81300" t="1" b="-1729"/>
              <a:stretch/>
            </p:blipFill>
            <p:spPr>
              <a:xfrm>
                <a:off x="5398960" y="1144442"/>
                <a:ext cx="473715" cy="366496"/>
              </a:xfrm>
              <a:prstGeom prst="rect">
                <a:avLst/>
              </a:prstGeom>
            </p:spPr>
          </p:pic>
          <p:pic>
            <p:nvPicPr>
              <p:cNvPr id="30" name="Picture 27">
                <a:extLst>
                  <a:ext uri="{FF2B5EF4-FFF2-40B4-BE49-F238E27FC236}">
                    <a16:creationId xmlns:a16="http://schemas.microsoft.com/office/drawing/2014/main" id="{E6EED21F-18F5-4A83-B8D8-1BDCC82BEB6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6117" t="15243" r="35628" b="46409"/>
              <a:stretch/>
            </p:blipFill>
            <p:spPr>
              <a:xfrm>
                <a:off x="5163004" y="1079777"/>
                <a:ext cx="539887" cy="454905"/>
              </a:xfrm>
              <a:prstGeom prst="rect">
                <a:avLst/>
              </a:prstGeom>
              <a:effectLst/>
            </p:spPr>
          </p:pic>
        </p:grpSp>
      </p:grpSp>
      <p:sp>
        <p:nvSpPr>
          <p:cNvPr id="33" name="Rectangle 32">
            <a:extLst>
              <a:ext uri="{FF2B5EF4-FFF2-40B4-BE49-F238E27FC236}">
                <a16:creationId xmlns:a16="http://schemas.microsoft.com/office/drawing/2014/main" id="{00D0924D-4676-B702-AC15-B630848B089D}"/>
              </a:ext>
            </a:extLst>
          </p:cNvPr>
          <p:cNvSpPr/>
          <p:nvPr/>
        </p:nvSpPr>
        <p:spPr>
          <a:xfrm flipH="1">
            <a:off x="-10493" y="6866485"/>
            <a:ext cx="12635497" cy="240838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p:txBody>
      </p:sp>
      <p:sp>
        <p:nvSpPr>
          <p:cNvPr id="41" name="Rectangle 40">
            <a:extLst>
              <a:ext uri="{FF2B5EF4-FFF2-40B4-BE49-F238E27FC236}">
                <a16:creationId xmlns:a16="http://schemas.microsoft.com/office/drawing/2014/main" id="{B28B6ECD-7CF9-E783-FF34-BCABFD0A38F9}"/>
              </a:ext>
            </a:extLst>
          </p:cNvPr>
          <p:cNvSpPr/>
          <p:nvPr/>
        </p:nvSpPr>
        <p:spPr>
          <a:xfrm flipH="1">
            <a:off x="-5392614" y="-2420863"/>
            <a:ext cx="5385307" cy="1141473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p:txBody>
      </p:sp>
      <p:sp>
        <p:nvSpPr>
          <p:cNvPr id="52" name="Rectangle 51">
            <a:extLst>
              <a:ext uri="{FF2B5EF4-FFF2-40B4-BE49-F238E27FC236}">
                <a16:creationId xmlns:a16="http://schemas.microsoft.com/office/drawing/2014/main" id="{F3EE8C12-51CB-48D0-BCA7-0D4E6E18536A}"/>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latin typeface="Calibri" panose="020F0502020204030204" pitchFamily="34" charset="0"/>
              <a:cs typeface="Calibri" panose="020F0502020204030204" pitchFamily="34" charset="0"/>
            </a:endParaRPr>
          </a:p>
        </p:txBody>
      </p:sp>
      <p:grpSp>
        <p:nvGrpSpPr>
          <p:cNvPr id="26" name="קבוצה 25">
            <a:extLst>
              <a:ext uri="{FF2B5EF4-FFF2-40B4-BE49-F238E27FC236}">
                <a16:creationId xmlns:a16="http://schemas.microsoft.com/office/drawing/2014/main" id="{E34387AB-AA7F-2B17-2FB0-BCFC504880B0}"/>
              </a:ext>
            </a:extLst>
          </p:cNvPr>
          <p:cNvGrpSpPr/>
          <p:nvPr/>
        </p:nvGrpSpPr>
        <p:grpSpPr>
          <a:xfrm>
            <a:off x="6080532" y="1844888"/>
            <a:ext cx="5862425" cy="4542850"/>
            <a:chOff x="97839" y="1475890"/>
            <a:chExt cx="5862425" cy="4542850"/>
          </a:xfrm>
        </p:grpSpPr>
        <p:grpSp>
          <p:nvGrpSpPr>
            <p:cNvPr id="5" name="Group 6">
              <a:extLst>
                <a:ext uri="{FF2B5EF4-FFF2-40B4-BE49-F238E27FC236}">
                  <a16:creationId xmlns:a16="http://schemas.microsoft.com/office/drawing/2014/main" id="{31DF363D-6067-6976-60D5-4365CA2D2941}"/>
                </a:ext>
              </a:extLst>
            </p:cNvPr>
            <p:cNvGrpSpPr/>
            <p:nvPr/>
          </p:nvGrpSpPr>
          <p:grpSpPr>
            <a:xfrm>
              <a:off x="97839" y="1789824"/>
              <a:ext cx="5862425" cy="3923584"/>
              <a:chOff x="1825103" y="979875"/>
              <a:chExt cx="8646506" cy="5526912"/>
            </a:xfrm>
          </p:grpSpPr>
          <p:sp>
            <p:nvSpPr>
              <p:cNvPr id="6" name="Oval 1">
                <a:extLst>
                  <a:ext uri="{FF2B5EF4-FFF2-40B4-BE49-F238E27FC236}">
                    <a16:creationId xmlns:a16="http://schemas.microsoft.com/office/drawing/2014/main" id="{52EB7C0E-DA76-9E99-97FB-52B43A8772B3}"/>
                  </a:ext>
                </a:extLst>
              </p:cNvPr>
              <p:cNvSpPr/>
              <p:nvPr/>
            </p:nvSpPr>
            <p:spPr>
              <a:xfrm>
                <a:off x="3380766" y="979875"/>
                <a:ext cx="5526914" cy="5526912"/>
              </a:xfrm>
              <a:prstGeom prst="ellipse">
                <a:avLst/>
              </a:prstGeom>
              <a:gradFill flip="none" rotWithShape="1">
                <a:gsLst>
                  <a:gs pos="100000">
                    <a:srgbClr val="00AEEF"/>
                  </a:gs>
                  <a:gs pos="10000">
                    <a:schemeClr val="bg1"/>
                  </a:gs>
                </a:gsLst>
                <a:path path="circle">
                  <a:fillToRect l="50000" t="50000" r="50000" b="50000"/>
                </a:path>
                <a:tileRect/>
              </a:gradFill>
              <a:ln>
                <a:noFill/>
              </a:ln>
              <a:effectLst>
                <a:outerShdw blurRad="2540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latin typeface="Calibri" panose="020F0502020204030204" pitchFamily="34" charset="0"/>
                  <a:cs typeface="Calibri" panose="020F0502020204030204" pitchFamily="34" charset="0"/>
                </a:endParaRPr>
              </a:p>
            </p:txBody>
          </p:sp>
          <p:pic>
            <p:nvPicPr>
              <p:cNvPr id="11" name="Picture 8" descr="קורקינט חשמלי למבוגרים אינוקים – הקורקינט הנמכר והמוביל בישראל">
                <a:extLst>
                  <a:ext uri="{FF2B5EF4-FFF2-40B4-BE49-F238E27FC236}">
                    <a16:creationId xmlns:a16="http://schemas.microsoft.com/office/drawing/2014/main" id="{E1AC18D9-118E-1C03-A3EC-47B392D1E174}"/>
                  </a:ext>
                </a:extLst>
              </p:cNvPr>
              <p:cNvPicPr>
                <a:picLocks noChangeAspect="1" noChangeArrowheads="1"/>
              </p:cNvPicPr>
              <p:nvPr/>
            </p:nvPicPr>
            <p:blipFill>
              <a:blip r:embed="rId10"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920717" y="5659453"/>
                <a:ext cx="940492" cy="35407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קונינג - קורקינטים חשמליים ואופניים חשמליים">
                <a:extLst>
                  <a:ext uri="{FF2B5EF4-FFF2-40B4-BE49-F238E27FC236}">
                    <a16:creationId xmlns:a16="http://schemas.microsoft.com/office/drawing/2014/main" id="{73A39D7B-97A4-C597-2A9B-E71D3CEFF53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07435" y="6088759"/>
                <a:ext cx="1043897" cy="343530"/>
              </a:xfrm>
              <a:prstGeom prst="rect">
                <a:avLst/>
              </a:prstGeom>
              <a:noFill/>
              <a:extLst>
                <a:ext uri="{909E8E84-426E-40DD-AFC4-6F175D3DCCD1}">
                  <a14:hiddenFill xmlns:a14="http://schemas.microsoft.com/office/drawing/2010/main">
                    <a:solidFill>
                      <a:srgbClr val="FFFFFF"/>
                    </a:solidFill>
                  </a14:hiddenFill>
                </a:ext>
              </a:extLst>
            </p:spPr>
          </p:pic>
          <p:pic>
            <p:nvPicPr>
              <p:cNvPr id="13" name="תמונה 22">
                <a:extLst>
                  <a:ext uri="{FF2B5EF4-FFF2-40B4-BE49-F238E27FC236}">
                    <a16:creationId xmlns:a16="http://schemas.microsoft.com/office/drawing/2014/main" id="{62A645EB-CE3E-C82E-E3EC-E66ACA392109}"/>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2250279" y="2468534"/>
                <a:ext cx="1070860" cy="218745"/>
              </a:xfrm>
              <a:prstGeom prst="rect">
                <a:avLst/>
              </a:prstGeom>
            </p:spPr>
          </p:pic>
          <p:pic>
            <p:nvPicPr>
              <p:cNvPr id="14" name="תמונה 6">
                <a:extLst>
                  <a:ext uri="{FF2B5EF4-FFF2-40B4-BE49-F238E27FC236}">
                    <a16:creationId xmlns:a16="http://schemas.microsoft.com/office/drawing/2014/main" id="{E01FB050-9802-5186-54EC-AAF1A3487988}"/>
                  </a:ext>
                </a:extLst>
              </p:cNvPr>
              <p:cNvPicPr>
                <a:picLocks noChangeAspect="1"/>
              </p:cNvPicPr>
              <p:nvPr/>
            </p:nvPicPr>
            <p:blipFill rotWithShape="1">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l="7474" b="11726"/>
              <a:stretch/>
            </p:blipFill>
            <p:spPr>
              <a:xfrm>
                <a:off x="2932165" y="1781479"/>
                <a:ext cx="583237" cy="557792"/>
              </a:xfrm>
              <a:prstGeom prst="rect">
                <a:avLst/>
              </a:prstGeom>
            </p:spPr>
          </p:pic>
          <p:pic>
            <p:nvPicPr>
              <p:cNvPr id="15" name="תמונה 10">
                <a:extLst>
                  <a:ext uri="{FF2B5EF4-FFF2-40B4-BE49-F238E27FC236}">
                    <a16:creationId xmlns:a16="http://schemas.microsoft.com/office/drawing/2014/main" id="{E920F90B-4A82-0D65-9209-C0D320B255D1}"/>
                  </a:ext>
                </a:extLst>
              </p:cNvPr>
              <p:cNvPicPr>
                <a:picLocks noChangeAspect="1"/>
              </p:cNvPicPr>
              <p:nvPr/>
            </p:nvPicPr>
            <p:blipFill rotWithShape="1">
              <a:blip r:embed="rId14" cstate="print">
                <a:clrChange>
                  <a:clrFrom>
                    <a:srgbClr val="FEFEFE"/>
                  </a:clrFrom>
                  <a:clrTo>
                    <a:srgbClr val="FEFEFE">
                      <a:alpha val="0"/>
                    </a:srgbClr>
                  </a:clrTo>
                </a:clrChange>
                <a:extLst>
                  <a:ext uri="{28A0092B-C50C-407E-A947-70E740481C1C}">
                    <a14:useLocalDpi xmlns:a14="http://schemas.microsoft.com/office/drawing/2010/main" val="0"/>
                  </a:ext>
                </a:extLst>
              </a:blip>
              <a:srcRect t="23283"/>
              <a:stretch/>
            </p:blipFill>
            <p:spPr>
              <a:xfrm>
                <a:off x="2510936" y="5252379"/>
                <a:ext cx="1007842" cy="292137"/>
              </a:xfrm>
              <a:prstGeom prst="rect">
                <a:avLst/>
              </a:prstGeom>
            </p:spPr>
          </p:pic>
          <p:pic>
            <p:nvPicPr>
              <p:cNvPr id="16" name="תמונה 15">
                <a:extLst>
                  <a:ext uri="{FF2B5EF4-FFF2-40B4-BE49-F238E27FC236}">
                    <a16:creationId xmlns:a16="http://schemas.microsoft.com/office/drawing/2014/main" id="{FB9AA02B-717E-6652-8C72-E380177D8A7C}"/>
                  </a:ext>
                </a:extLst>
              </p:cNvPr>
              <p:cNvPicPr>
                <a:picLocks noChangeAspect="1"/>
              </p:cNvPicPr>
              <p:nvPr/>
            </p:nvPicPr>
            <p:blipFill>
              <a:blip r:embed="rId15">
                <a:clrChange>
                  <a:clrFrom>
                    <a:srgbClr val="FFFFFF"/>
                  </a:clrFrom>
                  <a:clrTo>
                    <a:srgbClr val="FFFFFF">
                      <a:alpha val="0"/>
                    </a:srgbClr>
                  </a:clrTo>
                </a:clrChange>
              </a:blip>
              <a:stretch>
                <a:fillRect/>
              </a:stretch>
            </p:blipFill>
            <p:spPr>
              <a:xfrm>
                <a:off x="2065020" y="2805462"/>
                <a:ext cx="1039118" cy="430075"/>
              </a:xfrm>
              <a:prstGeom prst="rect">
                <a:avLst/>
              </a:prstGeom>
            </p:spPr>
          </p:pic>
          <p:pic>
            <p:nvPicPr>
              <p:cNvPr id="17" name="תמונה 16">
                <a:extLst>
                  <a:ext uri="{FF2B5EF4-FFF2-40B4-BE49-F238E27FC236}">
                    <a16:creationId xmlns:a16="http://schemas.microsoft.com/office/drawing/2014/main" id="{AAD50527-00CE-3F1A-40C3-85CC226F6E4E}"/>
                  </a:ext>
                </a:extLst>
              </p:cNvPr>
              <p:cNvPicPr>
                <a:picLocks noChangeAspect="1"/>
              </p:cNvPicPr>
              <p:nvPr/>
            </p:nvPicPr>
            <p:blipFill>
              <a:blip r:embed="rId16"/>
              <a:stretch>
                <a:fillRect/>
              </a:stretch>
            </p:blipFill>
            <p:spPr>
              <a:xfrm>
                <a:off x="3057620" y="1314237"/>
                <a:ext cx="1045160" cy="290585"/>
              </a:xfrm>
              <a:prstGeom prst="rect">
                <a:avLst/>
              </a:prstGeom>
            </p:spPr>
          </p:pic>
          <p:pic>
            <p:nvPicPr>
              <p:cNvPr id="19" name="Picture 2" descr="באג - BUG - שירות לקוחות - שירות לקוחות">
                <a:extLst>
                  <a:ext uri="{FF2B5EF4-FFF2-40B4-BE49-F238E27FC236}">
                    <a16:creationId xmlns:a16="http://schemas.microsoft.com/office/drawing/2014/main" id="{BC90DA8F-C396-1FA7-8CDE-5C9BEDB1B1E3}"/>
                  </a:ext>
                </a:extLst>
              </p:cNvPr>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18338" y="1541778"/>
                <a:ext cx="714071" cy="470904"/>
              </a:xfrm>
              <a:prstGeom prst="rect">
                <a:avLst/>
              </a:prstGeom>
              <a:noFill/>
              <a:extLst>
                <a:ext uri="{909E8E84-426E-40DD-AFC4-6F175D3DCCD1}">
                  <a14:hiddenFill xmlns:a14="http://schemas.microsoft.com/office/drawing/2010/main">
                    <a:solidFill>
                      <a:srgbClr val="FFFFFF"/>
                    </a:solidFill>
                  </a14:hiddenFill>
                </a:ext>
              </a:extLst>
            </p:spPr>
          </p:pic>
          <p:pic>
            <p:nvPicPr>
              <p:cNvPr id="20" name="תמונה 8">
                <a:extLst>
                  <a:ext uri="{FF2B5EF4-FFF2-40B4-BE49-F238E27FC236}">
                    <a16:creationId xmlns:a16="http://schemas.microsoft.com/office/drawing/2014/main" id="{2A985725-0E97-44F2-D2CA-920FA41C7BD0}"/>
                  </a:ext>
                </a:extLst>
              </p:cNvPr>
              <p:cNvPicPr>
                <a:picLocks noChangeAspect="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76282" y="2912752"/>
                <a:ext cx="916373" cy="414963"/>
              </a:xfrm>
              <a:prstGeom prst="rect">
                <a:avLst/>
              </a:prstGeom>
            </p:spPr>
          </p:pic>
          <p:pic>
            <p:nvPicPr>
              <p:cNvPr id="21" name="תמונה 12">
                <a:extLst>
                  <a:ext uri="{FF2B5EF4-FFF2-40B4-BE49-F238E27FC236}">
                    <a16:creationId xmlns:a16="http://schemas.microsoft.com/office/drawing/2014/main" id="{7607CE90-4E2D-24FE-2F4D-9CFAF4D8339C}"/>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b="26944"/>
              <a:stretch/>
            </p:blipFill>
            <p:spPr>
              <a:xfrm>
                <a:off x="9187881" y="3995666"/>
                <a:ext cx="768462" cy="245432"/>
              </a:xfrm>
              <a:prstGeom prst="rect">
                <a:avLst/>
              </a:prstGeom>
            </p:spPr>
          </p:pic>
          <p:pic>
            <p:nvPicPr>
              <p:cNvPr id="22" name="תמונה 14">
                <a:extLst>
                  <a:ext uri="{FF2B5EF4-FFF2-40B4-BE49-F238E27FC236}">
                    <a16:creationId xmlns:a16="http://schemas.microsoft.com/office/drawing/2014/main" id="{A05BC5F6-B1B5-0547-3131-9B4FB167D334}"/>
                  </a:ext>
                </a:extLst>
              </p:cNvPr>
              <p:cNvPicPr>
                <a:picLocks noChangeAspect="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77868" y="5404523"/>
                <a:ext cx="1071328" cy="442267"/>
              </a:xfrm>
              <a:prstGeom prst="rect">
                <a:avLst/>
              </a:prstGeom>
            </p:spPr>
          </p:pic>
          <p:pic>
            <p:nvPicPr>
              <p:cNvPr id="23" name="תמונה 2048">
                <a:extLst>
                  <a:ext uri="{FF2B5EF4-FFF2-40B4-BE49-F238E27FC236}">
                    <a16:creationId xmlns:a16="http://schemas.microsoft.com/office/drawing/2014/main" id="{8645F67C-7FA6-50CD-7B38-41A62C27D988}"/>
                  </a:ext>
                </a:extLst>
              </p:cNvPr>
              <p:cNvPicPr>
                <a:picLocks noChangeAspect="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17003" y="3454258"/>
                <a:ext cx="1254606" cy="337543"/>
              </a:xfrm>
              <a:prstGeom prst="rect">
                <a:avLst/>
              </a:prstGeom>
            </p:spPr>
          </p:pic>
          <p:pic>
            <p:nvPicPr>
              <p:cNvPr id="24" name="Picture 2" descr="Samsung">
                <a:extLst>
                  <a:ext uri="{FF2B5EF4-FFF2-40B4-BE49-F238E27FC236}">
                    <a16:creationId xmlns:a16="http://schemas.microsoft.com/office/drawing/2014/main" id="{E9B1C4A5-D08A-18F1-B96B-CDB4BF51550B}"/>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8750384" y="2058698"/>
                <a:ext cx="1211794" cy="280573"/>
              </a:xfrm>
              <a:prstGeom prst="rect">
                <a:avLst/>
              </a:prstGeom>
              <a:noFill/>
              <a:extLst>
                <a:ext uri="{909E8E84-426E-40DD-AFC4-6F175D3DCCD1}">
                  <a14:hiddenFill xmlns:a14="http://schemas.microsoft.com/office/drawing/2010/main">
                    <a:solidFill>
                      <a:srgbClr val="FFFFFF"/>
                    </a:solidFill>
                  </a14:hiddenFill>
                </a:ext>
              </a:extLst>
            </p:spPr>
          </p:pic>
          <p:pic>
            <p:nvPicPr>
              <p:cNvPr id="25" name="תמונה 24">
                <a:extLst>
                  <a:ext uri="{FF2B5EF4-FFF2-40B4-BE49-F238E27FC236}">
                    <a16:creationId xmlns:a16="http://schemas.microsoft.com/office/drawing/2014/main" id="{F860CCA7-55C8-3DB1-E2B3-ED9376F1BAFC}"/>
                  </a:ext>
                </a:extLst>
              </p:cNvPr>
              <p:cNvPicPr>
                <a:picLocks noChangeAspect="1"/>
              </p:cNvPicPr>
              <p:nvPr/>
            </p:nvPicPr>
            <p:blipFill>
              <a:blip r:embed="rId23"/>
              <a:stretch>
                <a:fillRect/>
              </a:stretch>
            </p:blipFill>
            <p:spPr>
              <a:xfrm>
                <a:off x="7673422" y="1131246"/>
                <a:ext cx="1308231" cy="311730"/>
              </a:xfrm>
              <a:prstGeom prst="rect">
                <a:avLst/>
              </a:prstGeom>
            </p:spPr>
          </p:pic>
          <p:pic>
            <p:nvPicPr>
              <p:cNvPr id="27" name="תמונה 26">
                <a:extLst>
                  <a:ext uri="{FF2B5EF4-FFF2-40B4-BE49-F238E27FC236}">
                    <a16:creationId xmlns:a16="http://schemas.microsoft.com/office/drawing/2014/main" id="{2C3A8EC5-8531-0F19-3E50-E223690FE415}"/>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8899618" y="4949293"/>
                <a:ext cx="966894" cy="360974"/>
              </a:xfrm>
              <a:prstGeom prst="rect">
                <a:avLst/>
              </a:prstGeom>
            </p:spPr>
          </p:pic>
          <p:pic>
            <p:nvPicPr>
              <p:cNvPr id="28" name="תמונה 27">
                <a:extLst>
                  <a:ext uri="{FF2B5EF4-FFF2-40B4-BE49-F238E27FC236}">
                    <a16:creationId xmlns:a16="http://schemas.microsoft.com/office/drawing/2014/main" id="{9B383E78-0718-4D41-05F0-6F72023ECB1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9147955" y="4464391"/>
                <a:ext cx="912709" cy="318939"/>
              </a:xfrm>
              <a:prstGeom prst="rect">
                <a:avLst/>
              </a:prstGeom>
            </p:spPr>
          </p:pic>
          <p:pic>
            <p:nvPicPr>
              <p:cNvPr id="29" name="גרפיקה 28">
                <a:extLst>
                  <a:ext uri="{FF2B5EF4-FFF2-40B4-BE49-F238E27FC236}">
                    <a16:creationId xmlns:a16="http://schemas.microsoft.com/office/drawing/2014/main" id="{72656897-5CB5-2EDB-BAB4-B442580585B8}"/>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1987430" y="3337308"/>
                <a:ext cx="1033389" cy="316622"/>
              </a:xfrm>
              <a:prstGeom prst="rect">
                <a:avLst/>
              </a:prstGeom>
            </p:spPr>
          </p:pic>
          <p:pic>
            <p:nvPicPr>
              <p:cNvPr id="34" name="תמונה 33">
                <a:extLst>
                  <a:ext uri="{FF2B5EF4-FFF2-40B4-BE49-F238E27FC236}">
                    <a16:creationId xmlns:a16="http://schemas.microsoft.com/office/drawing/2014/main" id="{32C081A5-EED1-020D-1176-817431EEF133}"/>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2084747" y="4331723"/>
                <a:ext cx="1026046" cy="292138"/>
              </a:xfrm>
              <a:prstGeom prst="rect">
                <a:avLst/>
              </a:prstGeom>
              <a:solidFill>
                <a:schemeClr val="tx1"/>
              </a:solidFill>
            </p:spPr>
          </p:pic>
          <p:pic>
            <p:nvPicPr>
              <p:cNvPr id="46" name="גרפיקה 45">
                <a:extLst>
                  <a:ext uri="{FF2B5EF4-FFF2-40B4-BE49-F238E27FC236}">
                    <a16:creationId xmlns:a16="http://schemas.microsoft.com/office/drawing/2014/main" id="{3D38F7C7-2BF2-F0B8-33A8-0FA483EE9230}"/>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9067858" y="2544411"/>
                <a:ext cx="1072902" cy="285359"/>
              </a:xfrm>
              <a:prstGeom prst="rect">
                <a:avLst/>
              </a:prstGeom>
            </p:spPr>
          </p:pic>
          <p:pic>
            <p:nvPicPr>
              <p:cNvPr id="48" name="תמונה 47">
                <a:extLst>
                  <a:ext uri="{FF2B5EF4-FFF2-40B4-BE49-F238E27FC236}">
                    <a16:creationId xmlns:a16="http://schemas.microsoft.com/office/drawing/2014/main" id="{D8A47333-6A73-996B-652D-D825DF6CCB38}"/>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1825103" y="3868815"/>
                <a:ext cx="1182342" cy="258780"/>
              </a:xfrm>
              <a:prstGeom prst="rect">
                <a:avLst/>
              </a:prstGeom>
            </p:spPr>
          </p:pic>
          <p:pic>
            <p:nvPicPr>
              <p:cNvPr id="55" name="גרפיקה 54">
                <a:extLst>
                  <a:ext uri="{FF2B5EF4-FFF2-40B4-BE49-F238E27FC236}">
                    <a16:creationId xmlns:a16="http://schemas.microsoft.com/office/drawing/2014/main" id="{9A97A23E-D554-A24C-670D-1183052DE420}"/>
                  </a:ext>
                </a:extLst>
              </p:cNvPr>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2376861" y="4817636"/>
                <a:ext cx="929931" cy="339791"/>
              </a:xfrm>
              <a:prstGeom prst="rect">
                <a:avLst/>
              </a:prstGeom>
            </p:spPr>
          </p:pic>
        </p:grpSp>
        <p:pic>
          <p:nvPicPr>
            <p:cNvPr id="58" name="Picture 2" descr="KSP Logo">
              <a:extLst>
                <a:ext uri="{FF2B5EF4-FFF2-40B4-BE49-F238E27FC236}">
                  <a16:creationId xmlns:a16="http://schemas.microsoft.com/office/drawing/2014/main" id="{C1FDCEAD-D68E-0491-0961-4C4ADFFB3AA9}"/>
                </a:ext>
              </a:extLst>
            </p:cNvPr>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1378364" y="1493048"/>
              <a:ext cx="729302" cy="374971"/>
            </a:xfrm>
            <a:prstGeom prst="rect">
              <a:avLst/>
            </a:prstGeom>
            <a:noFill/>
            <a:extLst>
              <a:ext uri="{909E8E84-426E-40DD-AFC4-6F175D3DCCD1}">
                <a14:hiddenFill xmlns:a14="http://schemas.microsoft.com/office/drawing/2010/main">
                  <a:solidFill>
                    <a:srgbClr val="FFFFFF"/>
                  </a:solidFill>
                </a14:hiddenFill>
              </a:ext>
            </a:extLst>
          </p:spPr>
        </p:pic>
        <p:pic>
          <p:nvPicPr>
            <p:cNvPr id="59" name="תמונה 58">
              <a:extLst>
                <a:ext uri="{FF2B5EF4-FFF2-40B4-BE49-F238E27FC236}">
                  <a16:creationId xmlns:a16="http://schemas.microsoft.com/office/drawing/2014/main" id="{95F5F531-21A0-A442-38AD-56FF32D62B08}"/>
                </a:ext>
              </a:extLst>
            </p:cNvPr>
            <p:cNvPicPr>
              <a:picLocks noChangeAspect="1"/>
            </p:cNvPicPr>
            <p:nvPr/>
          </p:nvPicPr>
          <p:blipFill>
            <a:blip r:embed="rId35"/>
            <a:stretch>
              <a:fillRect/>
            </a:stretch>
          </p:blipFill>
          <p:spPr>
            <a:xfrm>
              <a:off x="3650677" y="1475890"/>
              <a:ext cx="650903" cy="355832"/>
            </a:xfrm>
            <a:prstGeom prst="rect">
              <a:avLst/>
            </a:prstGeom>
          </p:spPr>
        </p:pic>
        <p:pic>
          <p:nvPicPr>
            <p:cNvPr id="60" name="Picture 4">
              <a:extLst>
                <a:ext uri="{FF2B5EF4-FFF2-40B4-BE49-F238E27FC236}">
                  <a16:creationId xmlns:a16="http://schemas.microsoft.com/office/drawing/2014/main" id="{3E73EA62-D64E-28FA-37A8-2CAC45367541}"/>
                </a:ext>
              </a:extLst>
            </p:cNvPr>
            <p:cNvPicPr>
              <a:picLocks noChangeAspect="1" noChangeArrowheads="1"/>
            </p:cNvPicPr>
            <p:nvPr/>
          </p:nvPicPr>
          <p:blipFill rotWithShape="1">
            <a:blip r:embed="rId36">
              <a:extLst>
                <a:ext uri="{28A0092B-C50C-407E-A947-70E740481C1C}">
                  <a14:useLocalDpi xmlns:a14="http://schemas.microsoft.com/office/drawing/2010/main" val="0"/>
                </a:ext>
              </a:extLst>
            </a:blip>
            <a:srcRect l="64369" t="7664" r="2873" b="38178"/>
            <a:stretch/>
          </p:blipFill>
          <p:spPr bwMode="auto">
            <a:xfrm>
              <a:off x="3917786" y="5689954"/>
              <a:ext cx="767589" cy="328786"/>
            </a:xfrm>
            <a:prstGeom prst="rect">
              <a:avLst/>
            </a:prstGeom>
            <a:solidFill>
              <a:srgbClr val="00AEEF"/>
            </a:solidFill>
          </p:spPr>
        </p:pic>
        <p:sp>
          <p:nvSpPr>
            <p:cNvPr id="62" name="תיבת טקסט 61">
              <a:extLst>
                <a:ext uri="{FF2B5EF4-FFF2-40B4-BE49-F238E27FC236}">
                  <a16:creationId xmlns:a16="http://schemas.microsoft.com/office/drawing/2014/main" id="{71F181BE-0BFF-8BE3-A116-ECB8A4233C2F}"/>
                </a:ext>
              </a:extLst>
            </p:cNvPr>
            <p:cNvSpPr txBox="1"/>
            <p:nvPr/>
          </p:nvSpPr>
          <p:spPr>
            <a:xfrm>
              <a:off x="1937397" y="2128083"/>
              <a:ext cx="2206905" cy="369332"/>
            </a:xfrm>
            <a:prstGeom prst="rect">
              <a:avLst/>
            </a:prstGeom>
            <a:noFill/>
          </p:spPr>
          <p:txBody>
            <a:bodyPr wrap="square" rtlCol="1">
              <a:spAutoFit/>
            </a:bodyPr>
            <a:lstStyle/>
            <a:p>
              <a:pPr algn="ctr"/>
              <a:r>
                <a:rPr lang="en-US" sz="1800" b="1" dirty="0">
                  <a:solidFill>
                    <a:schemeClr val="tx1"/>
                  </a:solidFill>
                  <a:latin typeface="Calibri" panose="020F0502020204030204" pitchFamily="34" charset="0"/>
                  <a:cs typeface="Calibri" panose="020F0502020204030204" pitchFamily="34" charset="0"/>
                </a:rPr>
                <a:t>POS Growth</a:t>
              </a:r>
              <a:endParaRPr lang="he-IL" dirty="0">
                <a:solidFill>
                  <a:schemeClr val="tx1"/>
                </a:solidFill>
                <a:latin typeface="Calibri" panose="020F0502020204030204" pitchFamily="34" charset="0"/>
                <a:cs typeface="Calibri" panose="020F0502020204030204" pitchFamily="34" charset="0"/>
              </a:endParaRPr>
            </a:p>
          </p:txBody>
        </p:sp>
      </p:grpSp>
      <p:graphicFrame>
        <p:nvGraphicFramePr>
          <p:cNvPr id="64" name="אובייקט 63">
            <a:extLst>
              <a:ext uri="{FF2B5EF4-FFF2-40B4-BE49-F238E27FC236}">
                <a16:creationId xmlns:a16="http://schemas.microsoft.com/office/drawing/2014/main" id="{7D0B1360-3F88-46CA-4DDA-E8A34DACD3E9}"/>
              </a:ext>
            </a:extLst>
          </p:cNvPr>
          <p:cNvGraphicFramePr>
            <a:graphicFrameLocks noChangeAspect="1"/>
          </p:cNvGraphicFramePr>
          <p:nvPr>
            <p:extLst>
              <p:ext uri="{D42A27DB-BD31-4B8C-83A1-F6EECF244321}">
                <p14:modId xmlns:p14="http://schemas.microsoft.com/office/powerpoint/2010/main" val="707841862"/>
              </p:ext>
            </p:extLst>
          </p:nvPr>
        </p:nvGraphicFramePr>
        <p:xfrm>
          <a:off x="821046" y="200486"/>
          <a:ext cx="3018059" cy="776072"/>
        </p:xfrm>
        <a:graphic>
          <a:graphicData uri="http://schemas.openxmlformats.org/presentationml/2006/ole">
            <mc:AlternateContent xmlns:mc="http://schemas.openxmlformats.org/markup-compatibility/2006">
              <mc:Choice xmlns:v="urn:schemas-microsoft-com:vml" Requires="v">
                <p:oleObj spid="_x0000_s1027" name="Acrobat Document" r:id="rId37" imgW="6667184" imgH="1714382" progId="Acrobat.Document.DC">
                  <p:embed/>
                </p:oleObj>
              </mc:Choice>
              <mc:Fallback>
                <p:oleObj name="Acrobat Document" r:id="rId37" imgW="6667184" imgH="1714382" progId="Acrobat.Document.DC">
                  <p:embed/>
                  <p:pic>
                    <p:nvPicPr>
                      <p:cNvPr id="64" name="אובייקט 63">
                        <a:extLst>
                          <a:ext uri="{FF2B5EF4-FFF2-40B4-BE49-F238E27FC236}">
                            <a16:creationId xmlns:a16="http://schemas.microsoft.com/office/drawing/2014/main" id="{7D0B1360-3F88-46CA-4DDA-E8A34DACD3E9}"/>
                          </a:ext>
                        </a:extLst>
                      </p:cNvPr>
                      <p:cNvPicPr/>
                      <p:nvPr/>
                    </p:nvPicPr>
                    <p:blipFill>
                      <a:blip r:embed="rId38"/>
                      <a:stretch>
                        <a:fillRect/>
                      </a:stretch>
                    </p:blipFill>
                    <p:spPr>
                      <a:xfrm>
                        <a:off x="821046" y="200486"/>
                        <a:ext cx="3018059" cy="776072"/>
                      </a:xfrm>
                      <a:prstGeom prst="rect">
                        <a:avLst/>
                      </a:prstGeom>
                    </p:spPr>
                  </p:pic>
                </p:oleObj>
              </mc:Fallback>
            </mc:AlternateContent>
          </a:graphicData>
        </a:graphic>
      </p:graphicFrame>
      <p:pic>
        <p:nvPicPr>
          <p:cNvPr id="53" name="Google Shape;407;p8">
            <a:extLst>
              <a:ext uri="{FF2B5EF4-FFF2-40B4-BE49-F238E27FC236}">
                <a16:creationId xmlns:a16="http://schemas.microsoft.com/office/drawing/2014/main" id="{B0F737B9-E0EE-E187-1FEC-8551138DB101}"/>
              </a:ext>
            </a:extLst>
          </p:cNvPr>
          <p:cNvPicPr preferRelativeResize="0"/>
          <p:nvPr/>
        </p:nvPicPr>
        <p:blipFill rotWithShape="1">
          <a:blip r:embed="rId39">
            <a:alphaModFix/>
          </a:blip>
          <a:srcRect/>
          <a:stretch/>
        </p:blipFill>
        <p:spPr>
          <a:xfrm>
            <a:off x="8105453" y="341059"/>
            <a:ext cx="3275045" cy="427291"/>
          </a:xfrm>
          <a:prstGeom prst="rect">
            <a:avLst/>
          </a:prstGeom>
          <a:noFill/>
          <a:ln>
            <a:noFill/>
          </a:ln>
        </p:spPr>
      </p:pic>
      <p:sp>
        <p:nvSpPr>
          <p:cNvPr id="2" name="Google Shape;463;p9">
            <a:extLst>
              <a:ext uri="{FF2B5EF4-FFF2-40B4-BE49-F238E27FC236}">
                <a16:creationId xmlns:a16="http://schemas.microsoft.com/office/drawing/2014/main" id="{82625F7A-99A3-8A76-4041-AAE7EA5CA445}"/>
              </a:ext>
            </a:extLst>
          </p:cNvPr>
          <p:cNvSpPr/>
          <p:nvPr/>
        </p:nvSpPr>
        <p:spPr>
          <a:xfrm rot="4500000">
            <a:off x="-495009" y="-27766"/>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tx1"/>
              </a:solidFill>
              <a:latin typeface="Calibri" panose="020F0502020204030204" pitchFamily="34" charset="0"/>
              <a:ea typeface="Calibri"/>
              <a:cs typeface="Calibri" panose="020F0502020204030204" pitchFamily="34" charset="0"/>
              <a:sym typeface="Calibri"/>
            </a:endParaRPr>
          </a:p>
        </p:txBody>
      </p:sp>
      <p:sp>
        <p:nvSpPr>
          <p:cNvPr id="4" name="Google Shape;464;p9">
            <a:extLst>
              <a:ext uri="{FF2B5EF4-FFF2-40B4-BE49-F238E27FC236}">
                <a16:creationId xmlns:a16="http://schemas.microsoft.com/office/drawing/2014/main" id="{226DD5C9-92C8-DDC6-90BB-FD1C3008F49C}"/>
              </a:ext>
            </a:extLst>
          </p:cNvPr>
          <p:cNvSpPr/>
          <p:nvPr/>
        </p:nvSpPr>
        <p:spPr>
          <a:xfrm rot="-5400000" flipH="1">
            <a:off x="-353943" y="161298"/>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tx1"/>
              </a:solidFill>
              <a:latin typeface="Calibri" panose="020F0502020204030204" pitchFamily="34" charset="0"/>
              <a:ea typeface="Calibri"/>
              <a:cs typeface="Calibri" panose="020F0502020204030204" pitchFamily="34" charset="0"/>
              <a:sym typeface="Calibri"/>
            </a:endParaRPr>
          </a:p>
        </p:txBody>
      </p:sp>
      <p:sp>
        <p:nvSpPr>
          <p:cNvPr id="10" name="Google Shape;465;p9">
            <a:extLst>
              <a:ext uri="{FF2B5EF4-FFF2-40B4-BE49-F238E27FC236}">
                <a16:creationId xmlns:a16="http://schemas.microsoft.com/office/drawing/2014/main" id="{95F73A2F-EEBA-524A-87C2-36940AFFED07}"/>
              </a:ext>
            </a:extLst>
          </p:cNvPr>
          <p:cNvSpPr/>
          <p:nvPr/>
        </p:nvSpPr>
        <p:spPr>
          <a:xfrm rot="4500000">
            <a:off x="-623905" y="-156663"/>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tx1"/>
              </a:solidFill>
              <a:latin typeface="Calibri" panose="020F0502020204030204" pitchFamily="34" charset="0"/>
              <a:ea typeface="Calibri"/>
              <a:cs typeface="Calibri" panose="020F0502020204030204" pitchFamily="34" charset="0"/>
              <a:sym typeface="Calibri"/>
            </a:endParaRPr>
          </a:p>
        </p:txBody>
      </p:sp>
      <p:pic>
        <p:nvPicPr>
          <p:cNvPr id="40" name="Picture 4" descr="עולם הקולנוע">
            <a:extLst>
              <a:ext uri="{FF2B5EF4-FFF2-40B4-BE49-F238E27FC236}">
                <a16:creationId xmlns:a16="http://schemas.microsoft.com/office/drawing/2014/main" id="{921E6947-AB5B-0CB0-B851-506673DD7AE7}"/>
              </a:ext>
            </a:extLst>
          </p:cNvPr>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7268155" y="6209176"/>
            <a:ext cx="1073141" cy="299091"/>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a:extLst>
              <a:ext uri="{FF2B5EF4-FFF2-40B4-BE49-F238E27FC236}">
                <a16:creationId xmlns:a16="http://schemas.microsoft.com/office/drawing/2014/main" id="{D823B361-2BBF-E928-A825-BDFF6652F533}"/>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0337932" y="5715486"/>
            <a:ext cx="773705" cy="21231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8" name="Chart 4" descr="גרף המציג צמיחה בנקודות הפצה">
            <a:extLst>
              <a:ext uri="{FF2B5EF4-FFF2-40B4-BE49-F238E27FC236}">
                <a16:creationId xmlns:a16="http://schemas.microsoft.com/office/drawing/2014/main" id="{81AC578C-3E76-2ABC-1633-D6252D05CA26}"/>
              </a:ext>
            </a:extLst>
          </p:cNvPr>
          <p:cNvGraphicFramePr>
            <a:graphicFrameLocks/>
          </p:cNvGraphicFramePr>
          <p:nvPr>
            <p:extLst>
              <p:ext uri="{D42A27DB-BD31-4B8C-83A1-F6EECF244321}">
                <p14:modId xmlns:p14="http://schemas.microsoft.com/office/powerpoint/2010/main" val="2916717401"/>
              </p:ext>
            </p:extLst>
          </p:nvPr>
        </p:nvGraphicFramePr>
        <p:xfrm>
          <a:off x="7657456" y="2393087"/>
          <a:ext cx="2740992" cy="3171396"/>
        </p:xfrm>
        <a:graphic>
          <a:graphicData uri="http://schemas.openxmlformats.org/drawingml/2006/chart">
            <c:chart xmlns:c="http://schemas.openxmlformats.org/drawingml/2006/chart" xmlns:r="http://schemas.openxmlformats.org/officeDocument/2006/relationships" r:id="rId42"/>
          </a:graphicData>
        </a:graphic>
      </p:graphicFrame>
    </p:spTree>
    <p:extLst>
      <p:ext uri="{BB962C8B-B14F-4D97-AF65-F5344CB8AC3E}">
        <p14:creationId xmlns:p14="http://schemas.microsoft.com/office/powerpoint/2010/main" val="3258636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5963AF2-99E4-4C30-8EA5-FA30EBD8D39F}"/>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10" name="TextBox 28">
            <a:extLst>
              <a:ext uri="{FF2B5EF4-FFF2-40B4-BE49-F238E27FC236}">
                <a16:creationId xmlns:a16="http://schemas.microsoft.com/office/drawing/2014/main" id="{E8B18177-CE79-4B48-89C2-5FA0B0FFBE13}"/>
              </a:ext>
            </a:extLst>
          </p:cNvPr>
          <p:cNvSpPr txBox="1"/>
          <p:nvPr/>
        </p:nvSpPr>
        <p:spPr>
          <a:xfrm>
            <a:off x="841356" y="138498"/>
            <a:ext cx="11003117" cy="646331"/>
          </a:xfrm>
          <a:prstGeom prst="rect">
            <a:avLst/>
          </a:prstGeom>
          <a:noFill/>
        </p:spPr>
        <p:txBody>
          <a:bodyPr wrap="square" rtlCol="0">
            <a:spAutoFit/>
          </a:bodyPr>
          <a:lstStyle/>
          <a:p>
            <a:pPr marL="0" marR="0" lvl="0" indent="0" algn="l" rtl="0">
              <a:lnSpc>
                <a:spcPct val="100000"/>
              </a:lnSpc>
              <a:spcBef>
                <a:spcPts val="0"/>
              </a:spcBef>
              <a:spcAft>
                <a:spcPts val="0"/>
              </a:spcAft>
              <a:buClr>
                <a:srgbClr val="041634"/>
              </a:buClr>
              <a:buSzPts val="3600"/>
              <a:buFont typeface="Calibri"/>
              <a:buNone/>
            </a:pPr>
            <a:r>
              <a:rPr lang="en-US" sz="3600" b="1" dirty="0" err="1">
                <a:solidFill>
                  <a:srgbClr val="041634"/>
                </a:solidFill>
                <a:latin typeface="Calibri"/>
                <a:ea typeface="Calibri"/>
                <a:cs typeface="Calibri"/>
                <a:sym typeface="Calibri"/>
              </a:rPr>
              <a:t>blender</a:t>
            </a:r>
            <a:r>
              <a:rPr lang="en-US" sz="3600" b="1" dirty="0" err="1">
                <a:solidFill>
                  <a:srgbClr val="00AEEF"/>
                </a:solidFill>
                <a:latin typeface="Calibri"/>
                <a:ea typeface="Calibri"/>
                <a:cs typeface="Calibri"/>
                <a:sym typeface="Calibri"/>
              </a:rPr>
              <a:t>Pay</a:t>
            </a:r>
            <a:r>
              <a:rPr lang="en-US" sz="3600" b="1" dirty="0">
                <a:solidFill>
                  <a:srgbClr val="00AEEF"/>
                </a:solidFill>
                <a:latin typeface="Calibri"/>
                <a:ea typeface="Calibri"/>
                <a:cs typeface="Calibri"/>
                <a:sym typeface="Calibri"/>
              </a:rPr>
              <a:t> </a:t>
            </a:r>
            <a:r>
              <a:rPr lang="en-US" sz="3600" b="1" dirty="0">
                <a:solidFill>
                  <a:srgbClr val="041634"/>
                </a:solidFill>
                <a:latin typeface="Calibri"/>
                <a:ea typeface="Calibri"/>
                <a:cs typeface="Calibri"/>
                <a:sym typeface="Calibri"/>
              </a:rPr>
              <a:t>- BNPL Market Leader</a:t>
            </a:r>
            <a:endParaRPr lang="en-US" sz="3600" dirty="0"/>
          </a:p>
        </p:txBody>
      </p:sp>
      <p:sp>
        <p:nvSpPr>
          <p:cNvPr id="13" name="Rectangle 12">
            <a:extLst>
              <a:ext uri="{FF2B5EF4-FFF2-40B4-BE49-F238E27FC236}">
                <a16:creationId xmlns:a16="http://schemas.microsoft.com/office/drawing/2014/main" id="{A3A3A009-F96D-4006-8D2A-65FF56E80B0F}"/>
              </a:ext>
            </a:extLst>
          </p:cNvPr>
          <p:cNvSpPr/>
          <p:nvPr/>
        </p:nvSpPr>
        <p:spPr>
          <a:xfrm>
            <a:off x="-2666512" y="-902367"/>
            <a:ext cx="2743918" cy="794877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32" name="TextBox 26">
            <a:extLst>
              <a:ext uri="{FF2B5EF4-FFF2-40B4-BE49-F238E27FC236}">
                <a16:creationId xmlns:a16="http://schemas.microsoft.com/office/drawing/2014/main" id="{1DDAC6E1-4BC7-AB87-0E8A-81E3C7BFCFB5}"/>
              </a:ext>
            </a:extLst>
          </p:cNvPr>
          <p:cNvSpPr txBox="1"/>
          <p:nvPr/>
        </p:nvSpPr>
        <p:spPr>
          <a:xfrm>
            <a:off x="-143042" y="705576"/>
            <a:ext cx="11003117" cy="461665"/>
          </a:xfrm>
          <a:prstGeom prst="rect">
            <a:avLst/>
          </a:prstGeom>
          <a:noFill/>
        </p:spPr>
        <p:txBody>
          <a:bodyPr wrap="square" rtlCol="0">
            <a:spAutoFit/>
          </a:bodyPr>
          <a:lstStyle/>
          <a:p>
            <a:pPr algn="ctr"/>
            <a:r>
              <a:rPr lang="en-US" sz="2400" dirty="0">
                <a:solidFill>
                  <a:schemeClr val="tx1"/>
                </a:solidFill>
                <a:latin typeface="Calibri" panose="020F0502020204030204" pitchFamily="34" charset="0"/>
                <a:cs typeface="Calibri" panose="020F0502020204030204" pitchFamily="34" charset="0"/>
              </a:rPr>
              <a:t>A complete and unique solution for E-commerce sites for leading brands</a:t>
            </a:r>
            <a:endParaRPr lang="he-IL" sz="2400" dirty="0">
              <a:solidFill>
                <a:schemeClr val="tx1"/>
              </a:solidFill>
              <a:latin typeface="Calibri" panose="020F0502020204030204" pitchFamily="34" charset="0"/>
              <a:cs typeface="Calibri" panose="020F0502020204030204" pitchFamily="34" charset="0"/>
            </a:endParaRPr>
          </a:p>
        </p:txBody>
      </p:sp>
      <p:pic>
        <p:nvPicPr>
          <p:cNvPr id="34" name="Picture 3" descr="A picture containing text, monitor, screenshot, picture frame&#10;&#10;Description automatically generated">
            <a:extLst>
              <a:ext uri="{FF2B5EF4-FFF2-40B4-BE49-F238E27FC236}">
                <a16:creationId xmlns:a16="http://schemas.microsoft.com/office/drawing/2014/main" id="{E5463D54-1B0F-D0BE-22B6-6ADBB96D85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7733" y="1409368"/>
            <a:ext cx="3031274" cy="4898337"/>
          </a:xfrm>
          <a:prstGeom prst="rect">
            <a:avLst/>
          </a:prstGeom>
          <a:effectLst>
            <a:outerShdw blurRad="152400" dist="177800" dir="2700000" algn="tl" rotWithShape="0">
              <a:prstClr val="black">
                <a:alpha val="39000"/>
              </a:prstClr>
            </a:outerShdw>
          </a:effectLst>
        </p:spPr>
      </p:pic>
      <p:pic>
        <p:nvPicPr>
          <p:cNvPr id="1026" name="Picture 2" descr="באג מולטיסיסטם">
            <a:extLst>
              <a:ext uri="{FF2B5EF4-FFF2-40B4-BE49-F238E27FC236}">
                <a16:creationId xmlns:a16="http://schemas.microsoft.com/office/drawing/2014/main" id="{BCFD2EA4-CB0B-6B46-2D7E-5DD09BE620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1404" y="1855319"/>
            <a:ext cx="1255365" cy="48737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3" descr="A picture containing text, monitor, screenshot, picture frame&#10;&#10;Description automatically generated">
            <a:extLst>
              <a:ext uri="{FF2B5EF4-FFF2-40B4-BE49-F238E27FC236}">
                <a16:creationId xmlns:a16="http://schemas.microsoft.com/office/drawing/2014/main" id="{2A5772F9-1C25-B94B-392C-19877F3418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2481" y="1409368"/>
            <a:ext cx="3074358" cy="4898336"/>
          </a:xfrm>
          <a:prstGeom prst="rect">
            <a:avLst/>
          </a:prstGeom>
          <a:effectLst>
            <a:outerShdw blurRad="152400" dist="177800" dir="2700000" algn="tl" rotWithShape="0">
              <a:prstClr val="black">
                <a:alpha val="39000"/>
              </a:prstClr>
            </a:outerShdw>
          </a:effectLst>
        </p:spPr>
      </p:pic>
      <p:pic>
        <p:nvPicPr>
          <p:cNvPr id="1028" name="Picture 4" descr="Diesenhaus BTC">
            <a:extLst>
              <a:ext uri="{FF2B5EF4-FFF2-40B4-BE49-F238E27FC236}">
                <a16:creationId xmlns:a16="http://schemas.microsoft.com/office/drawing/2014/main" id="{A065BD8F-79A4-A88F-10A4-8D35FDB514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2770" y="1848159"/>
            <a:ext cx="1042344" cy="573581"/>
          </a:xfrm>
          <a:prstGeom prst="rect">
            <a:avLst/>
          </a:prstGeom>
          <a:noFill/>
          <a:extLst>
            <a:ext uri="{909E8E84-426E-40DD-AFC4-6F175D3DCCD1}">
              <a14:hiddenFill xmlns:a14="http://schemas.microsoft.com/office/drawing/2010/main">
                <a:solidFill>
                  <a:srgbClr val="FFFFFF"/>
                </a:solidFill>
              </a14:hiddenFill>
            </a:ext>
          </a:extLst>
        </p:spPr>
      </p:pic>
      <p:sp>
        <p:nvSpPr>
          <p:cNvPr id="52" name="AutoShape 6" descr="לוגו מחסני חשמל">
            <a:extLst>
              <a:ext uri="{FF2B5EF4-FFF2-40B4-BE49-F238E27FC236}">
                <a16:creationId xmlns:a16="http://schemas.microsoft.com/office/drawing/2014/main" id="{6127656B-4063-3D09-CDD3-374CCC2F1E0A}"/>
              </a:ext>
            </a:extLst>
          </p:cNvPr>
          <p:cNvSpPr>
            <a:spLocks noChangeAspect="1" noChangeArrowheads="1"/>
          </p:cNvSpPr>
          <p:nvPr/>
        </p:nvSpPr>
        <p:spPr bwMode="auto">
          <a:xfrm>
            <a:off x="6244065" y="339447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p>
        </p:txBody>
      </p:sp>
      <p:pic>
        <p:nvPicPr>
          <p:cNvPr id="47" name="Picture 3" descr="A picture containing text, monitor, screenshot, picture frame&#10;&#10;Description automatically generated">
            <a:extLst>
              <a:ext uri="{FF2B5EF4-FFF2-40B4-BE49-F238E27FC236}">
                <a16:creationId xmlns:a16="http://schemas.microsoft.com/office/drawing/2014/main" id="{43C0D5AD-0B2F-40BA-D592-4A4B1BE4AC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5393" y="1419196"/>
            <a:ext cx="3067933" cy="4888510"/>
          </a:xfrm>
          <a:prstGeom prst="rect">
            <a:avLst/>
          </a:prstGeom>
          <a:effectLst>
            <a:outerShdw blurRad="152400" dist="177800" dir="2700000" algn="tl" rotWithShape="0">
              <a:prstClr val="black">
                <a:alpha val="39000"/>
              </a:prstClr>
            </a:outerShdw>
          </a:effectLst>
        </p:spPr>
      </p:pic>
      <p:pic>
        <p:nvPicPr>
          <p:cNvPr id="17" name="תמונה 16">
            <a:extLst>
              <a:ext uri="{FF2B5EF4-FFF2-40B4-BE49-F238E27FC236}">
                <a16:creationId xmlns:a16="http://schemas.microsoft.com/office/drawing/2014/main" id="{94B2A31B-2722-DF32-DDC2-11B02057AAB2}"/>
              </a:ext>
            </a:extLst>
          </p:cNvPr>
          <p:cNvPicPr>
            <a:picLocks noChangeAspect="1"/>
          </p:cNvPicPr>
          <p:nvPr/>
        </p:nvPicPr>
        <p:blipFill>
          <a:blip r:embed="rId5"/>
          <a:stretch>
            <a:fillRect/>
          </a:stretch>
        </p:blipFill>
        <p:spPr>
          <a:xfrm>
            <a:off x="4899704" y="2468279"/>
            <a:ext cx="2271930" cy="2832450"/>
          </a:xfrm>
          <a:prstGeom prst="rect">
            <a:avLst/>
          </a:prstGeom>
        </p:spPr>
      </p:pic>
      <p:pic>
        <p:nvPicPr>
          <p:cNvPr id="15" name="תמונה 14">
            <a:extLst>
              <a:ext uri="{FF2B5EF4-FFF2-40B4-BE49-F238E27FC236}">
                <a16:creationId xmlns:a16="http://schemas.microsoft.com/office/drawing/2014/main" id="{32E9ABEC-9009-18BC-2F53-065ABECB6D10}"/>
              </a:ext>
            </a:extLst>
          </p:cNvPr>
          <p:cNvPicPr>
            <a:picLocks noChangeAspect="1"/>
          </p:cNvPicPr>
          <p:nvPr/>
        </p:nvPicPr>
        <p:blipFill>
          <a:blip r:embed="rId6"/>
          <a:stretch>
            <a:fillRect/>
          </a:stretch>
        </p:blipFill>
        <p:spPr>
          <a:xfrm>
            <a:off x="4987594" y="5213345"/>
            <a:ext cx="2200153" cy="721751"/>
          </a:xfrm>
          <a:prstGeom prst="rect">
            <a:avLst/>
          </a:prstGeom>
        </p:spPr>
      </p:pic>
      <p:sp>
        <p:nvSpPr>
          <p:cNvPr id="51" name="אליפסה 50">
            <a:extLst>
              <a:ext uri="{FF2B5EF4-FFF2-40B4-BE49-F238E27FC236}">
                <a16:creationId xmlns:a16="http://schemas.microsoft.com/office/drawing/2014/main" id="{55DDEDF5-479F-91C0-06D5-B1D5045AC580}"/>
              </a:ext>
            </a:extLst>
          </p:cNvPr>
          <p:cNvSpPr/>
          <p:nvPr/>
        </p:nvSpPr>
        <p:spPr>
          <a:xfrm>
            <a:off x="4881669" y="4986671"/>
            <a:ext cx="2341987" cy="1114753"/>
          </a:xfrm>
          <a:prstGeom prst="ellipse">
            <a:avLst/>
          </a:prstGeom>
          <a:noFill/>
          <a:ln w="76200">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12" name="תמונה 11">
            <a:extLst>
              <a:ext uri="{FF2B5EF4-FFF2-40B4-BE49-F238E27FC236}">
                <a16:creationId xmlns:a16="http://schemas.microsoft.com/office/drawing/2014/main" id="{45F5082D-1D71-1661-9074-AE28BC4C458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695" t="34556" r="2344" b="-715"/>
          <a:stretch/>
        </p:blipFill>
        <p:spPr>
          <a:xfrm>
            <a:off x="8002865" y="2517640"/>
            <a:ext cx="2226450" cy="3417456"/>
          </a:xfrm>
          <a:prstGeom prst="rect">
            <a:avLst/>
          </a:prstGeom>
        </p:spPr>
      </p:pic>
      <p:pic>
        <p:nvPicPr>
          <p:cNvPr id="3" name="תמונה 2">
            <a:extLst>
              <a:ext uri="{FF2B5EF4-FFF2-40B4-BE49-F238E27FC236}">
                <a16:creationId xmlns:a16="http://schemas.microsoft.com/office/drawing/2014/main" id="{735CD3F4-009E-81AE-213F-B76ED1E66A05}"/>
              </a:ext>
            </a:extLst>
          </p:cNvPr>
          <p:cNvPicPr>
            <a:picLocks noChangeAspect="1"/>
          </p:cNvPicPr>
          <p:nvPr/>
        </p:nvPicPr>
        <p:blipFill>
          <a:blip r:embed="rId8"/>
          <a:stretch>
            <a:fillRect/>
          </a:stretch>
        </p:blipFill>
        <p:spPr>
          <a:xfrm>
            <a:off x="1847525" y="2687218"/>
            <a:ext cx="2055005" cy="3247879"/>
          </a:xfrm>
          <a:prstGeom prst="rect">
            <a:avLst/>
          </a:prstGeom>
        </p:spPr>
      </p:pic>
      <p:sp>
        <p:nvSpPr>
          <p:cNvPr id="25" name="אליפסה 50">
            <a:extLst>
              <a:ext uri="{FF2B5EF4-FFF2-40B4-BE49-F238E27FC236}">
                <a16:creationId xmlns:a16="http://schemas.microsoft.com/office/drawing/2014/main" id="{4F5F4D55-7E42-4C8F-5B06-EC309B3138FC}"/>
              </a:ext>
            </a:extLst>
          </p:cNvPr>
          <p:cNvSpPr/>
          <p:nvPr/>
        </p:nvSpPr>
        <p:spPr>
          <a:xfrm>
            <a:off x="7835167" y="3044682"/>
            <a:ext cx="2624416" cy="1309183"/>
          </a:xfrm>
          <a:prstGeom prst="ellipse">
            <a:avLst/>
          </a:prstGeom>
          <a:noFill/>
          <a:ln w="76200">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ctr" defTabSz="914400" rtl="1" eaLnBrk="1" latinLnBrk="0" hangingPunct="1"/>
            <a:endParaRPr lang="he-IL" dirty="0"/>
          </a:p>
        </p:txBody>
      </p:sp>
      <p:sp>
        <p:nvSpPr>
          <p:cNvPr id="30" name="אליפסה 29">
            <a:extLst>
              <a:ext uri="{FF2B5EF4-FFF2-40B4-BE49-F238E27FC236}">
                <a16:creationId xmlns:a16="http://schemas.microsoft.com/office/drawing/2014/main" id="{1F66E336-C688-61F7-5508-C844F84E9213}"/>
              </a:ext>
            </a:extLst>
          </p:cNvPr>
          <p:cNvSpPr/>
          <p:nvPr/>
        </p:nvSpPr>
        <p:spPr>
          <a:xfrm>
            <a:off x="1613673" y="5110192"/>
            <a:ext cx="2496499" cy="867710"/>
          </a:xfrm>
          <a:prstGeom prst="ellipse">
            <a:avLst/>
          </a:prstGeom>
          <a:noFill/>
          <a:ln w="76200">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ctr" defTabSz="914400" rtl="1" eaLnBrk="1" latinLnBrk="0" hangingPunct="1"/>
            <a:endParaRPr lang="he-IL" dirty="0"/>
          </a:p>
        </p:txBody>
      </p:sp>
      <p:pic>
        <p:nvPicPr>
          <p:cNvPr id="14" name="Picture 2" descr="KSP Logo">
            <a:extLst>
              <a:ext uri="{FF2B5EF4-FFF2-40B4-BE49-F238E27FC236}">
                <a16:creationId xmlns:a16="http://schemas.microsoft.com/office/drawing/2014/main" id="{2837B8A3-D500-0A8F-1DD6-E8BC47550CC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28167" y="1819508"/>
            <a:ext cx="1687656" cy="867710"/>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384;p7">
            <a:extLst>
              <a:ext uri="{FF2B5EF4-FFF2-40B4-BE49-F238E27FC236}">
                <a16:creationId xmlns:a16="http://schemas.microsoft.com/office/drawing/2014/main" id="{3BC7F8A6-F0A7-FC6E-3C4B-66D25EBA8A99}"/>
              </a:ext>
            </a:extLst>
          </p:cNvPr>
          <p:cNvSpPr/>
          <p:nvPr/>
        </p:nvSpPr>
        <p:spPr>
          <a:xfrm rot="4500000">
            <a:off x="-474699" y="-13011"/>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385;p7">
            <a:extLst>
              <a:ext uri="{FF2B5EF4-FFF2-40B4-BE49-F238E27FC236}">
                <a16:creationId xmlns:a16="http://schemas.microsoft.com/office/drawing/2014/main" id="{C8A45CE5-E630-0C9F-C436-8DA8553F1DF4}"/>
              </a:ext>
            </a:extLst>
          </p:cNvPr>
          <p:cNvSpPr/>
          <p:nvPr/>
        </p:nvSpPr>
        <p:spPr>
          <a:xfrm rot="-5400000" flipH="1">
            <a:off x="-283004" y="146692"/>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640;p13">
            <a:extLst>
              <a:ext uri="{FF2B5EF4-FFF2-40B4-BE49-F238E27FC236}">
                <a16:creationId xmlns:a16="http://schemas.microsoft.com/office/drawing/2014/main" id="{DF1380E8-D773-A86B-20BC-2E67A54A149D}"/>
              </a:ext>
            </a:extLst>
          </p:cNvPr>
          <p:cNvSpPr/>
          <p:nvPr/>
        </p:nvSpPr>
        <p:spPr>
          <a:xfrm rot="4500000">
            <a:off x="-595624" y="-156663"/>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69143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graphicFrame>
        <p:nvGraphicFramePr>
          <p:cNvPr id="435" name="Google Shape;435;p9"/>
          <p:cNvGraphicFramePr/>
          <p:nvPr/>
        </p:nvGraphicFramePr>
        <p:xfrm>
          <a:off x="3097950" y="2037875"/>
          <a:ext cx="3595412" cy="3431392"/>
        </p:xfrm>
        <a:graphic>
          <a:graphicData uri="http://schemas.openxmlformats.org/drawingml/2006/chart">
            <c:chart xmlns:c="http://schemas.openxmlformats.org/drawingml/2006/chart" xmlns:r="http://schemas.openxmlformats.org/officeDocument/2006/relationships" r:id="rId3"/>
          </a:graphicData>
        </a:graphic>
      </p:graphicFrame>
      <p:sp>
        <p:nvSpPr>
          <p:cNvPr id="436" name="Google Shape;436;p9"/>
          <p:cNvSpPr txBox="1"/>
          <p:nvPr/>
        </p:nvSpPr>
        <p:spPr>
          <a:xfrm>
            <a:off x="6399349" y="1821901"/>
            <a:ext cx="2275201" cy="1436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dk1"/>
                </a:solidFill>
                <a:latin typeface="Calibri"/>
                <a:ea typeface="Calibri"/>
                <a:cs typeface="Calibri"/>
                <a:sym typeface="Calibri"/>
              </a:rPr>
              <a:t>Wide selection of car dealers operate with </a:t>
            </a:r>
            <a:r>
              <a:rPr lang="en-US" sz="1600" dirty="0" err="1">
                <a:solidFill>
                  <a:schemeClr val="dk1"/>
                </a:solidFill>
                <a:latin typeface="Calibri"/>
                <a:ea typeface="Calibri"/>
                <a:cs typeface="Calibri"/>
                <a:sym typeface="Calibri"/>
              </a:rPr>
              <a:t>blenderCar</a:t>
            </a:r>
            <a:r>
              <a:rPr lang="en-US" sz="1600" dirty="0">
                <a:solidFill>
                  <a:schemeClr val="dk1"/>
                </a:solidFill>
                <a:latin typeface="Calibri"/>
                <a:ea typeface="Calibri"/>
                <a:cs typeface="Calibri"/>
                <a:sym typeface="Calibri"/>
              </a:rPr>
              <a:t> in Israel and Europe</a:t>
            </a:r>
            <a:endParaRPr sz="1600" dirty="0">
              <a:solidFill>
                <a:schemeClr val="dk1"/>
              </a:solidFill>
              <a:latin typeface="Calibri"/>
              <a:ea typeface="Calibri"/>
              <a:cs typeface="Calibri"/>
              <a:sym typeface="Calibri"/>
            </a:endParaRPr>
          </a:p>
          <a:p>
            <a:pPr marL="0" marR="0" lvl="0" indent="0" algn="l" rtl="0">
              <a:lnSpc>
                <a:spcPct val="107692"/>
              </a:lnSpc>
              <a:spcBef>
                <a:spcPts val="0"/>
              </a:spcBef>
              <a:spcAft>
                <a:spcPts val="0"/>
              </a:spcAft>
              <a:buNone/>
            </a:pPr>
            <a:br>
              <a:rPr lang="en-US" sz="1300" dirty="0">
                <a:solidFill>
                  <a:srgbClr val="000000"/>
                </a:solidFill>
                <a:latin typeface="Calibri"/>
                <a:ea typeface="Calibri"/>
                <a:cs typeface="Calibri"/>
                <a:sym typeface="Calibri"/>
              </a:rPr>
            </a:br>
            <a:endParaRPr sz="1300" dirty="0">
              <a:solidFill>
                <a:srgbClr val="000000"/>
              </a:solidFill>
              <a:latin typeface="Calibri"/>
              <a:ea typeface="Calibri"/>
              <a:cs typeface="Calibri"/>
              <a:sym typeface="Calibri"/>
            </a:endParaRPr>
          </a:p>
        </p:txBody>
      </p:sp>
      <p:sp>
        <p:nvSpPr>
          <p:cNvPr id="437" name="Google Shape;437;p9"/>
          <p:cNvSpPr txBox="1"/>
          <p:nvPr/>
        </p:nvSpPr>
        <p:spPr>
          <a:xfrm>
            <a:off x="6841402" y="4043046"/>
            <a:ext cx="2275200"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dk1"/>
                </a:solidFill>
                <a:latin typeface="Calibri"/>
                <a:ea typeface="Calibri"/>
                <a:cs typeface="Calibri"/>
                <a:sym typeface="Calibri"/>
              </a:rPr>
              <a:t>A unique technology with a holistic system of rapid credit evaluation and establishment</a:t>
            </a:r>
            <a:endParaRPr sz="1600" dirty="0">
              <a:solidFill>
                <a:schemeClr val="dk1"/>
              </a:solidFill>
              <a:latin typeface="Calibri"/>
              <a:ea typeface="Calibri"/>
              <a:cs typeface="Calibri"/>
              <a:sym typeface="Calibri"/>
            </a:endParaRPr>
          </a:p>
        </p:txBody>
      </p:sp>
      <p:sp>
        <p:nvSpPr>
          <p:cNvPr id="438" name="Google Shape;438;p9"/>
          <p:cNvSpPr txBox="1"/>
          <p:nvPr/>
        </p:nvSpPr>
        <p:spPr>
          <a:xfrm>
            <a:off x="3980827" y="5913037"/>
            <a:ext cx="2247161"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dk1"/>
                </a:solidFill>
                <a:latin typeface="Calibri"/>
                <a:ea typeface="Calibri"/>
                <a:cs typeface="Calibri"/>
                <a:sym typeface="Calibri"/>
              </a:rPr>
              <a:t>Wide installment spread tailored to the customer’s needs</a:t>
            </a:r>
            <a:endParaRPr sz="1600" dirty="0">
              <a:solidFill>
                <a:schemeClr val="dk1"/>
              </a:solidFill>
              <a:latin typeface="Calibri"/>
              <a:ea typeface="Calibri"/>
              <a:cs typeface="Calibri"/>
              <a:sym typeface="Calibri"/>
            </a:endParaRPr>
          </a:p>
        </p:txBody>
      </p:sp>
      <p:sp>
        <p:nvSpPr>
          <p:cNvPr id="439" name="Google Shape;439;p9"/>
          <p:cNvSpPr txBox="1"/>
          <p:nvPr/>
        </p:nvSpPr>
        <p:spPr>
          <a:xfrm>
            <a:off x="1010053" y="4103963"/>
            <a:ext cx="1836000"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dk1"/>
                </a:solidFill>
                <a:latin typeface="Calibri"/>
                <a:ea typeface="Calibri"/>
                <a:cs typeface="Calibri"/>
                <a:sym typeface="Calibri"/>
              </a:rPr>
              <a:t>Convenient and easy-to-use digital platform for car dealers</a:t>
            </a:r>
            <a:endParaRPr sz="1600" dirty="0">
              <a:solidFill>
                <a:schemeClr val="dk1"/>
              </a:solidFill>
              <a:latin typeface="Calibri"/>
              <a:ea typeface="Calibri"/>
              <a:cs typeface="Calibri"/>
              <a:sym typeface="Calibri"/>
            </a:endParaRPr>
          </a:p>
        </p:txBody>
      </p:sp>
      <p:sp>
        <p:nvSpPr>
          <p:cNvPr id="440" name="Google Shape;440;p9"/>
          <p:cNvSpPr txBox="1"/>
          <p:nvPr/>
        </p:nvSpPr>
        <p:spPr>
          <a:xfrm>
            <a:off x="1116762" y="2069199"/>
            <a:ext cx="2179306"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dk1"/>
                </a:solidFill>
                <a:latin typeface="Calibri"/>
                <a:ea typeface="Calibri"/>
                <a:cs typeface="Calibri"/>
                <a:sym typeface="Calibri"/>
              </a:rPr>
              <a:t>Transaction authorization within seconds -no forms or paperwork</a:t>
            </a:r>
            <a:r>
              <a:rPr lang="en-US" sz="1300" dirty="0">
                <a:solidFill>
                  <a:schemeClr val="dk1"/>
                </a:solidFill>
                <a:latin typeface="Calibri"/>
                <a:ea typeface="Calibri"/>
                <a:cs typeface="Calibri"/>
                <a:sym typeface="Calibri"/>
              </a:rPr>
              <a:t>!</a:t>
            </a:r>
            <a:endParaRPr sz="1300" dirty="0">
              <a:solidFill>
                <a:schemeClr val="dk1"/>
              </a:solidFill>
              <a:latin typeface="Calibri"/>
              <a:ea typeface="Calibri"/>
              <a:cs typeface="Calibri"/>
              <a:sym typeface="Calibri"/>
            </a:endParaRPr>
          </a:p>
        </p:txBody>
      </p:sp>
      <p:sp>
        <p:nvSpPr>
          <p:cNvPr id="441" name="Google Shape;441;p9"/>
          <p:cNvSpPr/>
          <p:nvPr/>
        </p:nvSpPr>
        <p:spPr>
          <a:xfrm>
            <a:off x="12192000" y="-46591"/>
            <a:ext cx="520903" cy="7061002"/>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2" name="Google Shape;442;p9"/>
          <p:cNvSpPr txBox="1"/>
          <p:nvPr/>
        </p:nvSpPr>
        <p:spPr>
          <a:xfrm>
            <a:off x="775373" y="207570"/>
            <a:ext cx="351426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err="1">
                <a:solidFill>
                  <a:srgbClr val="041634"/>
                </a:solidFill>
                <a:latin typeface="Calibri"/>
                <a:ea typeface="Calibri"/>
                <a:cs typeface="Calibri"/>
                <a:sym typeface="Calibri"/>
              </a:rPr>
              <a:t>blender</a:t>
            </a:r>
            <a:r>
              <a:rPr lang="en-US" sz="3600" b="1" dirty="0" err="1">
                <a:solidFill>
                  <a:srgbClr val="00AEEF"/>
                </a:solidFill>
                <a:latin typeface="Calibri"/>
                <a:ea typeface="Calibri"/>
                <a:cs typeface="Calibri"/>
                <a:sym typeface="Calibri"/>
              </a:rPr>
              <a:t>Car</a:t>
            </a:r>
            <a:endParaRPr sz="3600" b="1" dirty="0">
              <a:solidFill>
                <a:srgbClr val="041634"/>
              </a:solidFill>
              <a:latin typeface="Calibri"/>
              <a:ea typeface="Calibri"/>
              <a:cs typeface="Calibri"/>
              <a:sym typeface="Calibri"/>
            </a:endParaRPr>
          </a:p>
        </p:txBody>
      </p:sp>
      <p:sp>
        <p:nvSpPr>
          <p:cNvPr id="443" name="Google Shape;443;p9"/>
          <p:cNvSpPr txBox="1"/>
          <p:nvPr/>
        </p:nvSpPr>
        <p:spPr>
          <a:xfrm>
            <a:off x="704356" y="752964"/>
            <a:ext cx="940556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chemeClr val="dk1"/>
                </a:solidFill>
                <a:latin typeface="Calibri"/>
                <a:ea typeface="Calibri"/>
                <a:cs typeface="Calibri"/>
                <a:sym typeface="Calibri"/>
              </a:rPr>
              <a:t>The fastest option for car loans in Israel and Europe</a:t>
            </a:r>
            <a:endParaRPr sz="2000" dirty="0">
              <a:solidFill>
                <a:schemeClr val="dk1"/>
              </a:solidFill>
              <a:latin typeface="Calibri"/>
              <a:ea typeface="Calibri"/>
              <a:cs typeface="Calibri"/>
              <a:sym typeface="Calibri"/>
            </a:endParaRPr>
          </a:p>
        </p:txBody>
      </p:sp>
      <p:pic>
        <p:nvPicPr>
          <p:cNvPr id="444" name="Google Shape;444;p9"/>
          <p:cNvPicPr preferRelativeResize="0"/>
          <p:nvPr/>
        </p:nvPicPr>
        <p:blipFill rotWithShape="1">
          <a:blip r:embed="rId4">
            <a:alphaModFix/>
          </a:blip>
          <a:srcRect l="33226" t="8035" r="8043" b="6111"/>
          <a:stretch/>
        </p:blipFill>
        <p:spPr>
          <a:xfrm>
            <a:off x="3642536" y="2492950"/>
            <a:ext cx="2525281" cy="2525281"/>
          </a:xfrm>
          <a:prstGeom prst="ellipse">
            <a:avLst/>
          </a:prstGeom>
          <a:noFill/>
          <a:ln>
            <a:noFill/>
          </a:ln>
        </p:spPr>
      </p:pic>
      <p:grpSp>
        <p:nvGrpSpPr>
          <p:cNvPr id="447" name="Google Shape;447;p9"/>
          <p:cNvGrpSpPr/>
          <p:nvPr/>
        </p:nvGrpSpPr>
        <p:grpSpPr>
          <a:xfrm>
            <a:off x="3403664" y="2069199"/>
            <a:ext cx="748143" cy="748142"/>
            <a:chOff x="961496" y="1758900"/>
            <a:chExt cx="748143" cy="748142"/>
          </a:xfrm>
        </p:grpSpPr>
        <p:sp>
          <p:nvSpPr>
            <p:cNvPr id="448" name="Google Shape;448;p9"/>
            <p:cNvSpPr/>
            <p:nvPr/>
          </p:nvSpPr>
          <p:spPr>
            <a:xfrm>
              <a:off x="961496" y="1758900"/>
              <a:ext cx="748143" cy="748142"/>
            </a:xfrm>
            <a:prstGeom prst="ellipse">
              <a:avLst/>
            </a:prstGeom>
            <a:solidFill>
              <a:srgbClr val="009E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49" name="Google Shape;449;p9"/>
            <p:cNvPicPr preferRelativeResize="0"/>
            <p:nvPr/>
          </p:nvPicPr>
          <p:blipFill rotWithShape="1">
            <a:blip r:embed="rId5">
              <a:alphaModFix/>
            </a:blip>
            <a:srcRect r="95707"/>
            <a:stretch/>
          </p:blipFill>
          <p:spPr>
            <a:xfrm>
              <a:off x="1102943" y="1905801"/>
              <a:ext cx="428677" cy="438950"/>
            </a:xfrm>
            <a:prstGeom prst="rect">
              <a:avLst/>
            </a:prstGeom>
            <a:noFill/>
            <a:ln>
              <a:noFill/>
            </a:ln>
          </p:spPr>
        </p:pic>
      </p:grpSp>
      <p:grpSp>
        <p:nvGrpSpPr>
          <p:cNvPr id="450" name="Google Shape;450;p9"/>
          <p:cNvGrpSpPr/>
          <p:nvPr/>
        </p:nvGrpSpPr>
        <p:grpSpPr>
          <a:xfrm>
            <a:off x="2911978" y="3964963"/>
            <a:ext cx="748143" cy="748142"/>
            <a:chOff x="3350290" y="1758900"/>
            <a:chExt cx="748143" cy="748142"/>
          </a:xfrm>
        </p:grpSpPr>
        <p:sp>
          <p:nvSpPr>
            <p:cNvPr id="451" name="Google Shape;451;p9"/>
            <p:cNvSpPr/>
            <p:nvPr/>
          </p:nvSpPr>
          <p:spPr>
            <a:xfrm>
              <a:off x="3350290" y="1758900"/>
              <a:ext cx="748143" cy="748142"/>
            </a:xfrm>
            <a:prstGeom prst="ellipse">
              <a:avLst/>
            </a:prstGeom>
            <a:solidFill>
              <a:srgbClr val="009E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52" name="Google Shape;452;p9"/>
            <p:cNvPicPr preferRelativeResize="0"/>
            <p:nvPr/>
          </p:nvPicPr>
          <p:blipFill rotWithShape="1">
            <a:blip r:embed="rId5">
              <a:alphaModFix/>
            </a:blip>
            <a:srcRect l="24013" r="71694"/>
            <a:stretch/>
          </p:blipFill>
          <p:spPr>
            <a:xfrm>
              <a:off x="3515189" y="1905801"/>
              <a:ext cx="428677" cy="438950"/>
            </a:xfrm>
            <a:prstGeom prst="rect">
              <a:avLst/>
            </a:prstGeom>
            <a:noFill/>
            <a:ln>
              <a:noFill/>
            </a:ln>
          </p:spPr>
        </p:pic>
      </p:grpSp>
      <p:grpSp>
        <p:nvGrpSpPr>
          <p:cNvPr id="453" name="Google Shape;453;p9"/>
          <p:cNvGrpSpPr/>
          <p:nvPr/>
        </p:nvGrpSpPr>
        <p:grpSpPr>
          <a:xfrm>
            <a:off x="4521584" y="5122005"/>
            <a:ext cx="748143" cy="748142"/>
            <a:chOff x="5739084" y="1758900"/>
            <a:chExt cx="748143" cy="748142"/>
          </a:xfrm>
        </p:grpSpPr>
        <p:sp>
          <p:nvSpPr>
            <p:cNvPr id="454" name="Google Shape;454;p9"/>
            <p:cNvSpPr/>
            <p:nvPr/>
          </p:nvSpPr>
          <p:spPr>
            <a:xfrm>
              <a:off x="5739084" y="1758900"/>
              <a:ext cx="748143" cy="748142"/>
            </a:xfrm>
            <a:prstGeom prst="ellipse">
              <a:avLst/>
            </a:prstGeom>
            <a:solidFill>
              <a:srgbClr val="009E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55" name="Google Shape;455;p9"/>
            <p:cNvPicPr preferRelativeResize="0"/>
            <p:nvPr/>
          </p:nvPicPr>
          <p:blipFill rotWithShape="1">
            <a:blip r:embed="rId5">
              <a:alphaModFix/>
            </a:blip>
            <a:srcRect l="47682" r="48024"/>
            <a:stretch/>
          </p:blipFill>
          <p:spPr>
            <a:xfrm>
              <a:off x="5881661" y="1905801"/>
              <a:ext cx="428677" cy="438950"/>
            </a:xfrm>
            <a:prstGeom prst="rect">
              <a:avLst/>
            </a:prstGeom>
            <a:noFill/>
            <a:ln>
              <a:noFill/>
            </a:ln>
          </p:spPr>
        </p:pic>
      </p:grpSp>
      <p:grpSp>
        <p:nvGrpSpPr>
          <p:cNvPr id="456" name="Google Shape;456;p9"/>
          <p:cNvGrpSpPr/>
          <p:nvPr/>
        </p:nvGrpSpPr>
        <p:grpSpPr>
          <a:xfrm>
            <a:off x="6132202" y="3964963"/>
            <a:ext cx="748143" cy="748142"/>
            <a:chOff x="8127878" y="1758900"/>
            <a:chExt cx="748143" cy="748142"/>
          </a:xfrm>
        </p:grpSpPr>
        <p:sp>
          <p:nvSpPr>
            <p:cNvPr id="457" name="Google Shape;457;p9"/>
            <p:cNvSpPr/>
            <p:nvPr/>
          </p:nvSpPr>
          <p:spPr>
            <a:xfrm>
              <a:off x="8127878" y="1758900"/>
              <a:ext cx="748143" cy="748142"/>
            </a:xfrm>
            <a:prstGeom prst="ellipse">
              <a:avLst/>
            </a:prstGeom>
            <a:solidFill>
              <a:srgbClr val="009E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58" name="Google Shape;458;p9"/>
            <p:cNvPicPr preferRelativeResize="0"/>
            <p:nvPr/>
          </p:nvPicPr>
          <p:blipFill rotWithShape="1">
            <a:blip r:embed="rId5">
              <a:alphaModFix/>
            </a:blip>
            <a:srcRect l="71982" r="23624"/>
            <a:stretch/>
          </p:blipFill>
          <p:spPr>
            <a:xfrm>
              <a:off x="8286750" y="1905801"/>
              <a:ext cx="438661" cy="438950"/>
            </a:xfrm>
            <a:prstGeom prst="rect">
              <a:avLst/>
            </a:prstGeom>
            <a:noFill/>
            <a:ln>
              <a:noFill/>
            </a:ln>
          </p:spPr>
        </p:pic>
      </p:grpSp>
      <p:grpSp>
        <p:nvGrpSpPr>
          <p:cNvPr id="459" name="Google Shape;459;p9"/>
          <p:cNvGrpSpPr/>
          <p:nvPr/>
        </p:nvGrpSpPr>
        <p:grpSpPr>
          <a:xfrm>
            <a:off x="5634589" y="2069199"/>
            <a:ext cx="748143" cy="748142"/>
            <a:chOff x="10516674" y="1758900"/>
            <a:chExt cx="748143" cy="748142"/>
          </a:xfrm>
        </p:grpSpPr>
        <p:sp>
          <p:nvSpPr>
            <p:cNvPr id="460" name="Google Shape;460;p9"/>
            <p:cNvSpPr/>
            <p:nvPr/>
          </p:nvSpPr>
          <p:spPr>
            <a:xfrm>
              <a:off x="10516674" y="1758900"/>
              <a:ext cx="748143" cy="748142"/>
            </a:xfrm>
            <a:prstGeom prst="ellipse">
              <a:avLst/>
            </a:prstGeom>
            <a:solidFill>
              <a:srgbClr val="009E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61" name="Google Shape;461;p9"/>
            <p:cNvPicPr preferRelativeResize="0"/>
            <p:nvPr/>
          </p:nvPicPr>
          <p:blipFill rotWithShape="1">
            <a:blip r:embed="rId5">
              <a:alphaModFix/>
            </a:blip>
            <a:srcRect l="95824" r="-216"/>
            <a:stretch/>
          </p:blipFill>
          <p:spPr>
            <a:xfrm>
              <a:off x="10671414" y="1905801"/>
              <a:ext cx="438661" cy="438950"/>
            </a:xfrm>
            <a:prstGeom prst="rect">
              <a:avLst/>
            </a:prstGeom>
            <a:noFill/>
            <a:ln>
              <a:noFill/>
            </a:ln>
          </p:spPr>
        </p:pic>
      </p:grpSp>
      <p:grpSp>
        <p:nvGrpSpPr>
          <p:cNvPr id="6" name="קבוצה 5">
            <a:extLst>
              <a:ext uri="{FF2B5EF4-FFF2-40B4-BE49-F238E27FC236}">
                <a16:creationId xmlns:a16="http://schemas.microsoft.com/office/drawing/2014/main" id="{ED085DD8-F826-28EC-BD5D-8C8136DBEE7C}"/>
              </a:ext>
            </a:extLst>
          </p:cNvPr>
          <p:cNvGrpSpPr/>
          <p:nvPr/>
        </p:nvGrpSpPr>
        <p:grpSpPr>
          <a:xfrm>
            <a:off x="-623903" y="-156665"/>
            <a:ext cx="1343804" cy="1343808"/>
            <a:chOff x="-623903" y="-156665"/>
            <a:chExt cx="1343804" cy="1343808"/>
          </a:xfrm>
        </p:grpSpPr>
        <p:sp>
          <p:nvSpPr>
            <p:cNvPr id="463" name="Google Shape;463;p9"/>
            <p:cNvSpPr/>
            <p:nvPr/>
          </p:nvSpPr>
          <p:spPr>
            <a:xfrm rot="4500000">
              <a:off x="-495009" y="-27766"/>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64" name="Google Shape;464;p9"/>
            <p:cNvSpPr/>
            <p:nvPr/>
          </p:nvSpPr>
          <p:spPr>
            <a:xfrm rot="-5400000" flipH="1">
              <a:off x="-353943" y="161298"/>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65" name="Google Shape;465;p9"/>
            <p:cNvSpPr/>
            <p:nvPr/>
          </p:nvSpPr>
          <p:spPr>
            <a:xfrm rot="4500000">
              <a:off x="-623905" y="-156663"/>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467" name="Google Shape;467;p9" descr="Dear Keren Malki Supporter, I hope this finds you well and you enjoyed the  Rainbow of Music concert to support the work of Keren"/>
          <p:cNvPicPr preferRelativeResize="0"/>
          <p:nvPr/>
        </p:nvPicPr>
        <p:blipFill rotWithShape="1">
          <a:blip r:embed="rId6">
            <a:alphaModFix/>
          </a:blip>
          <a:srcRect/>
          <a:stretch/>
        </p:blipFill>
        <p:spPr>
          <a:xfrm>
            <a:off x="9955743" y="4386900"/>
            <a:ext cx="1319980" cy="389509"/>
          </a:xfrm>
          <a:prstGeom prst="rect">
            <a:avLst/>
          </a:prstGeom>
          <a:noFill/>
          <a:ln>
            <a:noFill/>
          </a:ln>
        </p:spPr>
      </p:pic>
      <p:pic>
        <p:nvPicPr>
          <p:cNvPr id="469" name="Google Shape;469;p9" descr="Pollen Street Capital Standard"/>
          <p:cNvPicPr preferRelativeResize="0"/>
          <p:nvPr/>
        </p:nvPicPr>
        <p:blipFill rotWithShape="1">
          <a:blip r:embed="rId7">
            <a:alphaModFix/>
          </a:blip>
          <a:srcRect l="14772" t="29419" r="6078" b="6813"/>
          <a:stretch/>
        </p:blipFill>
        <p:spPr>
          <a:xfrm>
            <a:off x="9909440" y="2879394"/>
            <a:ext cx="1333397" cy="574741"/>
          </a:xfrm>
          <a:prstGeom prst="rect">
            <a:avLst/>
          </a:prstGeom>
          <a:noFill/>
          <a:ln>
            <a:noFill/>
          </a:ln>
        </p:spPr>
      </p:pic>
      <p:sp>
        <p:nvSpPr>
          <p:cNvPr id="470" name="Google Shape;470;p9"/>
          <p:cNvSpPr txBox="1"/>
          <p:nvPr/>
        </p:nvSpPr>
        <p:spPr>
          <a:xfrm>
            <a:off x="9259115" y="1681414"/>
            <a:ext cx="2352174" cy="280974"/>
          </a:xfrm>
          <a:prstGeom prst="rect">
            <a:avLst/>
          </a:prstGeom>
          <a:noFill/>
          <a:ln>
            <a:noFill/>
          </a:ln>
        </p:spPr>
        <p:txBody>
          <a:bodyPr spcFirstLastPara="1" wrap="square" lIns="91425" tIns="45700" rIns="91425" bIns="45700" anchor="t" anchorCtr="0">
            <a:spAutoFit/>
          </a:bodyPr>
          <a:lstStyle/>
          <a:p>
            <a:pPr marL="0" marR="0" lvl="0" indent="0" algn="r" rtl="1">
              <a:lnSpc>
                <a:spcPct val="87500"/>
              </a:lnSpc>
              <a:spcBef>
                <a:spcPts val="0"/>
              </a:spcBef>
              <a:spcAft>
                <a:spcPts val="0"/>
              </a:spcAft>
              <a:buNone/>
            </a:pPr>
            <a:r>
              <a:rPr lang="en-US" sz="1600" b="1" dirty="0">
                <a:solidFill>
                  <a:srgbClr val="006386"/>
                </a:solidFill>
                <a:latin typeface="Calibri"/>
                <a:ea typeface="Calibri"/>
                <a:cs typeface="Calibri"/>
                <a:sym typeface="Calibri"/>
              </a:rPr>
              <a:t> In collaboration with: </a:t>
            </a:r>
            <a:endParaRPr dirty="0"/>
          </a:p>
        </p:txBody>
      </p:sp>
      <p:grpSp>
        <p:nvGrpSpPr>
          <p:cNvPr id="471" name="Google Shape;471;p9"/>
          <p:cNvGrpSpPr/>
          <p:nvPr/>
        </p:nvGrpSpPr>
        <p:grpSpPr>
          <a:xfrm>
            <a:off x="9812837" y="2117824"/>
            <a:ext cx="1539113" cy="1399033"/>
            <a:chOff x="813494" y="2753393"/>
            <a:chExt cx="1539113" cy="1399033"/>
          </a:xfrm>
        </p:grpSpPr>
        <p:cxnSp>
          <p:nvCxnSpPr>
            <p:cNvPr id="474" name="Google Shape;474;p9"/>
            <p:cNvCxnSpPr/>
            <p:nvPr/>
          </p:nvCxnSpPr>
          <p:spPr>
            <a:xfrm rot="10800000">
              <a:off x="826003" y="2753393"/>
              <a:ext cx="1526604" cy="0"/>
            </a:xfrm>
            <a:prstGeom prst="straightConnector1">
              <a:avLst/>
            </a:prstGeom>
            <a:noFill/>
            <a:ln w="9525" cap="flat" cmpd="sng">
              <a:solidFill>
                <a:srgbClr val="A5A5A5"/>
              </a:solidFill>
              <a:prstDash val="solid"/>
              <a:miter lim="800000"/>
              <a:headEnd type="none" w="sm" len="sm"/>
              <a:tailEnd type="none" w="sm" len="sm"/>
            </a:ln>
          </p:spPr>
        </p:cxnSp>
        <p:cxnSp>
          <p:nvCxnSpPr>
            <p:cNvPr id="475" name="Google Shape;475;p9"/>
            <p:cNvCxnSpPr/>
            <p:nvPr/>
          </p:nvCxnSpPr>
          <p:spPr>
            <a:xfrm rot="10800000">
              <a:off x="813494" y="3408230"/>
              <a:ext cx="1526604" cy="0"/>
            </a:xfrm>
            <a:prstGeom prst="straightConnector1">
              <a:avLst/>
            </a:prstGeom>
            <a:noFill/>
            <a:ln w="9525" cap="flat" cmpd="sng">
              <a:solidFill>
                <a:srgbClr val="A5A5A5"/>
              </a:solidFill>
              <a:prstDash val="solid"/>
              <a:miter lim="800000"/>
              <a:headEnd type="none" w="sm" len="sm"/>
              <a:tailEnd type="none" w="sm" len="sm"/>
            </a:ln>
          </p:spPr>
        </p:cxnSp>
        <p:cxnSp>
          <p:nvCxnSpPr>
            <p:cNvPr id="476" name="Google Shape;476;p9"/>
            <p:cNvCxnSpPr/>
            <p:nvPr/>
          </p:nvCxnSpPr>
          <p:spPr>
            <a:xfrm rot="10800000">
              <a:off x="826003" y="4152426"/>
              <a:ext cx="1526604" cy="0"/>
            </a:xfrm>
            <a:prstGeom prst="straightConnector1">
              <a:avLst/>
            </a:prstGeom>
            <a:noFill/>
            <a:ln w="9525" cap="flat" cmpd="sng">
              <a:solidFill>
                <a:srgbClr val="A5A5A5"/>
              </a:solidFill>
              <a:prstDash val="solid"/>
              <a:miter lim="800000"/>
              <a:headEnd type="none" w="sm" len="sm"/>
              <a:tailEnd type="none" w="sm" len="sm"/>
            </a:ln>
          </p:spPr>
        </p:cxnSp>
      </p:grpSp>
      <p:pic>
        <p:nvPicPr>
          <p:cNvPr id="478" name="Google Shape;478;p9"/>
          <p:cNvPicPr preferRelativeResize="0"/>
          <p:nvPr/>
        </p:nvPicPr>
        <p:blipFill rotWithShape="1">
          <a:blip r:embed="rId8">
            <a:alphaModFix/>
          </a:blip>
          <a:srcRect/>
          <a:stretch/>
        </p:blipFill>
        <p:spPr>
          <a:xfrm>
            <a:off x="9956415" y="2209584"/>
            <a:ext cx="1286422" cy="492070"/>
          </a:xfrm>
          <a:prstGeom prst="rect">
            <a:avLst/>
          </a:prstGeom>
          <a:noFill/>
          <a:ln>
            <a:noFill/>
          </a:ln>
        </p:spPr>
      </p:pic>
      <p:cxnSp>
        <p:nvCxnSpPr>
          <p:cNvPr id="479" name="Google Shape;479;p9"/>
          <p:cNvCxnSpPr/>
          <p:nvPr/>
        </p:nvCxnSpPr>
        <p:spPr>
          <a:xfrm rot="10800000">
            <a:off x="9825346" y="4222605"/>
            <a:ext cx="1526604" cy="0"/>
          </a:xfrm>
          <a:prstGeom prst="straightConnector1">
            <a:avLst/>
          </a:prstGeom>
          <a:noFill/>
          <a:ln w="9525" cap="flat" cmpd="sng">
            <a:solidFill>
              <a:srgbClr val="A5A5A5"/>
            </a:solidFill>
            <a:prstDash val="solid"/>
            <a:miter lim="800000"/>
            <a:headEnd type="none" w="sm" len="sm"/>
            <a:tailEnd type="none" w="sm" len="sm"/>
          </a:ln>
        </p:spPr>
      </p:cxnSp>
      <p:pic>
        <p:nvPicPr>
          <p:cNvPr id="5" name="תמונה 4">
            <a:extLst>
              <a:ext uri="{FF2B5EF4-FFF2-40B4-BE49-F238E27FC236}">
                <a16:creationId xmlns:a16="http://schemas.microsoft.com/office/drawing/2014/main" id="{113DFE5C-7B3F-B3E0-2BC9-68485CD897B1}"/>
              </a:ext>
            </a:extLst>
          </p:cNvPr>
          <p:cNvPicPr>
            <a:picLocks noChangeAspect="1"/>
          </p:cNvPicPr>
          <p:nvPr/>
        </p:nvPicPr>
        <p:blipFill>
          <a:blip r:embed="rId9"/>
          <a:stretch>
            <a:fillRect/>
          </a:stretch>
        </p:blipFill>
        <p:spPr>
          <a:xfrm>
            <a:off x="9768326" y="3658869"/>
            <a:ext cx="1639593" cy="5141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C3FB65C-6494-1B09-33F1-B569E15C94E3}"/>
              </a:ext>
              <a:ext uri="{C183D7F6-B498-43B3-948B-1728B52AA6E4}">
                <adec:decorative xmlns:adec="http://schemas.microsoft.com/office/drawing/2017/decorative" val="1"/>
              </a:ext>
            </a:extLst>
          </p:cNvPr>
          <p:cNvGrpSpPr/>
          <p:nvPr/>
        </p:nvGrpSpPr>
        <p:grpSpPr>
          <a:xfrm>
            <a:off x="612620" y="1276584"/>
            <a:ext cx="4743960" cy="4836654"/>
            <a:chOff x="1407297" y="1093634"/>
            <a:chExt cx="4230277" cy="4875508"/>
          </a:xfrm>
        </p:grpSpPr>
        <p:sp>
          <p:nvSpPr>
            <p:cNvPr id="21" name="מלבן: פינות מעוגלות 3">
              <a:extLst>
                <a:ext uri="{FF2B5EF4-FFF2-40B4-BE49-F238E27FC236}">
                  <a16:creationId xmlns:a16="http://schemas.microsoft.com/office/drawing/2014/main" id="{EE67D587-5748-9B53-3EC1-C872003C6DD2}"/>
                </a:ext>
              </a:extLst>
            </p:cNvPr>
            <p:cNvSpPr/>
            <p:nvPr/>
          </p:nvSpPr>
          <p:spPr>
            <a:xfrm>
              <a:off x="1407297" y="1093634"/>
              <a:ext cx="4230277" cy="4875508"/>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marL="0" algn="ctr" defTabSz="914400" rtl="1" eaLnBrk="1" latinLnBrk="0" hangingPunct="1"/>
              <a:endParaRPr lang="he-IL"/>
            </a:p>
          </p:txBody>
        </p:sp>
        <p:graphicFrame>
          <p:nvGraphicFramePr>
            <p:cNvPr id="23" name="תרשים 14">
              <a:extLst>
                <a:ext uri="{FF2B5EF4-FFF2-40B4-BE49-F238E27FC236}">
                  <a16:creationId xmlns:a16="http://schemas.microsoft.com/office/drawing/2014/main" id="{4CC55D51-7622-F148-4570-64C5628F4CE8}"/>
                </a:ext>
              </a:extLst>
            </p:cNvPr>
            <p:cNvGraphicFramePr>
              <a:graphicFrameLocks/>
            </p:cNvGraphicFramePr>
            <p:nvPr/>
          </p:nvGraphicFramePr>
          <p:xfrm>
            <a:off x="1494098" y="1906193"/>
            <a:ext cx="3984771" cy="3437594"/>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2" name="Group 1">
            <a:extLst>
              <a:ext uri="{FF2B5EF4-FFF2-40B4-BE49-F238E27FC236}">
                <a16:creationId xmlns:a16="http://schemas.microsoft.com/office/drawing/2014/main" id="{091BD1EE-8CEF-EDBD-A5AD-48C127E15B1D}"/>
              </a:ext>
              <a:ext uri="{C183D7F6-B498-43B3-948B-1728B52AA6E4}">
                <adec:decorative xmlns:adec="http://schemas.microsoft.com/office/drawing/2017/decorative" val="1"/>
              </a:ext>
            </a:extLst>
          </p:cNvPr>
          <p:cNvGrpSpPr/>
          <p:nvPr/>
        </p:nvGrpSpPr>
        <p:grpSpPr>
          <a:xfrm>
            <a:off x="6378434" y="1234255"/>
            <a:ext cx="4743960" cy="4836654"/>
            <a:chOff x="1407297" y="1093634"/>
            <a:chExt cx="4230277" cy="4875508"/>
          </a:xfrm>
        </p:grpSpPr>
        <p:sp>
          <p:nvSpPr>
            <p:cNvPr id="4" name="מלבן: פינות מעוגלות 3">
              <a:extLst>
                <a:ext uri="{FF2B5EF4-FFF2-40B4-BE49-F238E27FC236}">
                  <a16:creationId xmlns:a16="http://schemas.microsoft.com/office/drawing/2014/main" id="{79961F2E-8E94-83F6-F223-C9B4ADCD2FC2}"/>
                </a:ext>
              </a:extLst>
            </p:cNvPr>
            <p:cNvSpPr/>
            <p:nvPr/>
          </p:nvSpPr>
          <p:spPr>
            <a:xfrm>
              <a:off x="1407297" y="1093634"/>
              <a:ext cx="4230277" cy="4875508"/>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marL="0" algn="ctr" defTabSz="914400" rtl="1" eaLnBrk="1" latinLnBrk="0" hangingPunct="1"/>
              <a:endParaRPr lang="he-IL"/>
            </a:p>
          </p:txBody>
        </p:sp>
        <p:graphicFrame>
          <p:nvGraphicFramePr>
            <p:cNvPr id="15" name="תרשים 14">
              <a:extLst>
                <a:ext uri="{FF2B5EF4-FFF2-40B4-BE49-F238E27FC236}">
                  <a16:creationId xmlns:a16="http://schemas.microsoft.com/office/drawing/2014/main" id="{52BA36C9-B4E3-71E1-EF82-BDC6E5CA3422}"/>
                </a:ext>
              </a:extLst>
            </p:cNvPr>
            <p:cNvGraphicFramePr>
              <a:graphicFrameLocks/>
            </p:cNvGraphicFramePr>
            <p:nvPr/>
          </p:nvGraphicFramePr>
          <p:xfrm>
            <a:off x="1494098" y="1906193"/>
            <a:ext cx="3984771" cy="3437594"/>
          </p:xfrm>
          <a:graphic>
            <a:graphicData uri="http://schemas.openxmlformats.org/drawingml/2006/chart">
              <c:chart xmlns:c="http://schemas.openxmlformats.org/drawingml/2006/chart" xmlns:r="http://schemas.openxmlformats.org/officeDocument/2006/relationships" r:id="rId4"/>
            </a:graphicData>
          </a:graphic>
        </p:graphicFrame>
      </p:grpSp>
      <p:sp>
        <p:nvSpPr>
          <p:cNvPr id="13" name="Rectangle 12">
            <a:extLst>
              <a:ext uri="{FF2B5EF4-FFF2-40B4-BE49-F238E27FC236}">
                <a16:creationId xmlns:a16="http://schemas.microsoft.com/office/drawing/2014/main" id="{EEE50BBD-B89D-4C9C-84EA-194ECB81A8AA}"/>
              </a:ext>
              <a:ext uri="{C183D7F6-B498-43B3-948B-1728B52AA6E4}">
                <adec:decorative xmlns:adec="http://schemas.microsoft.com/office/drawing/2017/decorative" val="1"/>
              </a:ext>
            </a:extLst>
          </p:cNvPr>
          <p:cNvSpPr/>
          <p:nvPr/>
        </p:nvSpPr>
        <p:spPr>
          <a:xfrm>
            <a:off x="12192000" y="-973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 name="Rectangle 6">
            <a:extLst>
              <a:ext uri="{FF2B5EF4-FFF2-40B4-BE49-F238E27FC236}">
                <a16:creationId xmlns:a16="http://schemas.microsoft.com/office/drawing/2014/main" id="{8BF46E51-5F3F-B13D-9886-7E2D073ED2E6}"/>
              </a:ext>
              <a:ext uri="{C183D7F6-B498-43B3-948B-1728B52AA6E4}">
                <adec:decorative xmlns:adec="http://schemas.microsoft.com/office/drawing/2017/decorative" val="1"/>
              </a:ext>
            </a:extLst>
          </p:cNvPr>
          <p:cNvSpPr/>
          <p:nvPr/>
        </p:nvSpPr>
        <p:spPr>
          <a:xfrm>
            <a:off x="510364" y="-563644"/>
            <a:ext cx="4291398" cy="56364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cxnSp>
        <p:nvCxnSpPr>
          <p:cNvPr id="20" name="Straight Arrow Connector 19">
            <a:extLst>
              <a:ext uri="{FF2B5EF4-FFF2-40B4-BE49-F238E27FC236}">
                <a16:creationId xmlns:a16="http://schemas.microsoft.com/office/drawing/2014/main" id="{8BF96DF6-5200-0F91-C280-DB6CFFC700A1}"/>
              </a:ext>
              <a:ext uri="{C183D7F6-B498-43B3-948B-1728B52AA6E4}">
                <adec:decorative xmlns:adec="http://schemas.microsoft.com/office/drawing/2017/decorative" val="1"/>
              </a:ext>
            </a:extLst>
          </p:cNvPr>
          <p:cNvCxnSpPr>
            <a:cxnSpLocks/>
          </p:cNvCxnSpPr>
          <p:nvPr/>
        </p:nvCxnSpPr>
        <p:spPr>
          <a:xfrm flipV="1">
            <a:off x="2206487" y="2869132"/>
            <a:ext cx="1290615" cy="106127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EA2D267-DDF9-7F39-2E62-A8BE93776CBC}"/>
              </a:ext>
              <a:ext uri="{C183D7F6-B498-43B3-948B-1728B52AA6E4}">
                <adec:decorative xmlns:adec="http://schemas.microsoft.com/office/drawing/2017/decorative" val="1"/>
              </a:ext>
            </a:extLst>
          </p:cNvPr>
          <p:cNvCxnSpPr>
            <a:cxnSpLocks/>
          </p:cNvCxnSpPr>
          <p:nvPr/>
        </p:nvCxnSpPr>
        <p:spPr>
          <a:xfrm flipV="1">
            <a:off x="7822096" y="2594323"/>
            <a:ext cx="1258606" cy="12054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2" name="TextBox 22">
            <a:extLst>
              <a:ext uri="{FF2B5EF4-FFF2-40B4-BE49-F238E27FC236}">
                <a16:creationId xmlns:a16="http://schemas.microsoft.com/office/drawing/2014/main" id="{2D2D1D38-1480-EF40-3825-23363B70881C}"/>
              </a:ext>
            </a:extLst>
          </p:cNvPr>
          <p:cNvSpPr txBox="1"/>
          <p:nvPr/>
        </p:nvSpPr>
        <p:spPr>
          <a:xfrm>
            <a:off x="6307667" y="1318512"/>
            <a:ext cx="4539409" cy="615553"/>
          </a:xfrm>
          <a:prstGeom prst="rect">
            <a:avLst/>
          </a:prstGeom>
          <a:noFill/>
        </p:spPr>
        <p:txBody>
          <a:bodyPr wrap="square">
            <a:spAutoFit/>
          </a:bodyPr>
          <a:lstStyle/>
          <a:p>
            <a:pPr lvl="0" algn="ctr" rtl="1">
              <a:buClrTx/>
              <a:defRPr/>
            </a:pPr>
            <a:r>
              <a:rPr kumimoji="0" lang="en-US" sz="2000" b="0" i="0" u="none" strike="noStrike" kern="1200" cap="none" spc="0" normalizeH="0" baseline="0" noProof="0" dirty="0">
                <a:ln>
                  <a:noFill/>
                </a:ln>
                <a:solidFill>
                  <a:schemeClr val="tx1">
                    <a:lumMod val="95000"/>
                    <a:lumOff val="5000"/>
                  </a:schemeClr>
                </a:solidFill>
                <a:effectLst/>
                <a:uLnTx/>
                <a:uFillTx/>
                <a:latin typeface="Assistant SemiBold" pitchFamily="2" charset="-79"/>
                <a:ea typeface="+mn-ea"/>
                <a:cs typeface="Assistant SemiBold" pitchFamily="2" charset="-79"/>
              </a:rPr>
              <a:t>Adjusted EBITDA (in </a:t>
            </a:r>
            <a:r>
              <a:rPr lang="en-US" sz="2000" kern="1200" dirty="0">
                <a:solidFill>
                  <a:schemeClr val="tx1">
                    <a:lumMod val="95000"/>
                    <a:lumOff val="5000"/>
                  </a:schemeClr>
                </a:solidFill>
                <a:latin typeface="Assistant SemiBold" pitchFamily="2" charset="-79"/>
                <a:ea typeface="+mn-ea"/>
                <a:cs typeface="Assistant SemiBold" pitchFamily="2" charset="-79"/>
              </a:rPr>
              <a:t>NIS thousands)</a:t>
            </a:r>
            <a:endParaRPr lang="he-IL" sz="1400" dirty="0">
              <a:solidFill>
                <a:srgbClr val="041634"/>
              </a:solidFill>
              <a:latin typeface="Assistant SemiBold" pitchFamily="2" charset="-79"/>
              <a:cs typeface="Assistant SemiBold" pitchFamily="2" charset="-79"/>
            </a:endParaRPr>
          </a:p>
          <a:p>
            <a:pPr marL="0" marR="0" lvl="0" indent="0" algn="ctr" defTabSz="914400" rtl="1" eaLnBrk="1" fontAlgn="auto" latinLnBrk="0" hangingPunct="1">
              <a:lnSpc>
                <a:spcPct val="100000"/>
              </a:lnSpc>
              <a:spcBef>
                <a:spcPts val="0"/>
              </a:spcBef>
              <a:spcAft>
                <a:spcPts val="0"/>
              </a:spcAft>
              <a:buClrTx/>
              <a:buSzTx/>
              <a:buFontTx/>
              <a:buNone/>
              <a:tabLst/>
              <a:defRPr/>
            </a:pPr>
            <a:r>
              <a:rPr lang="en-US" sz="1400" dirty="0">
                <a:solidFill>
                  <a:srgbClr val="000000"/>
                </a:solidFill>
                <a:highlight>
                  <a:srgbClr val="FFFF00"/>
                </a:highlight>
                <a:latin typeface="Assistant Light" panose="00000400000000000000" pitchFamily="2" charset="-79"/>
                <a:cs typeface="Assistant Light" panose="00000400000000000000" pitchFamily="2" charset="-79"/>
              </a:rPr>
              <a:t>Credit brokerage and credit provision credit in Israel</a:t>
            </a:r>
            <a:endParaRPr lang="en-US" sz="1400" dirty="0">
              <a:solidFill>
                <a:srgbClr val="041634"/>
              </a:solidFill>
              <a:highlight>
                <a:srgbClr val="FFFF00"/>
              </a:highlight>
              <a:latin typeface="Assistant SemiBold" pitchFamily="2" charset="-79"/>
              <a:cs typeface="Assistant SemiBold" pitchFamily="2" charset="-79"/>
            </a:endParaRPr>
          </a:p>
        </p:txBody>
      </p:sp>
      <p:graphicFrame>
        <p:nvGraphicFramePr>
          <p:cNvPr id="19" name="תרשים 18" descr="גרף  adjusted ebitda (באלפי שקלים):&#10;H1 2021  - מינוס 993&#10;H1 2022 - 165&#10;H1 2023 - 3,812">
            <a:extLst>
              <a:ext uri="{FF2B5EF4-FFF2-40B4-BE49-F238E27FC236}">
                <a16:creationId xmlns:a16="http://schemas.microsoft.com/office/drawing/2014/main" id="{83445508-2961-4EEC-BA56-008CF63E0C04}"/>
              </a:ext>
            </a:extLst>
          </p:cNvPr>
          <p:cNvGraphicFramePr>
            <a:graphicFrameLocks/>
          </p:cNvGraphicFramePr>
          <p:nvPr>
            <p:extLst>
              <p:ext uri="{D42A27DB-BD31-4B8C-83A1-F6EECF244321}">
                <p14:modId xmlns:p14="http://schemas.microsoft.com/office/powerpoint/2010/main" val="4086769778"/>
              </p:ext>
            </p:extLst>
          </p:nvPr>
        </p:nvGraphicFramePr>
        <p:xfrm>
          <a:off x="6662581" y="1894513"/>
          <a:ext cx="4572000" cy="3644975"/>
        </p:xfrm>
        <a:graphic>
          <a:graphicData uri="http://schemas.openxmlformats.org/drawingml/2006/chart">
            <c:chart xmlns:c="http://schemas.openxmlformats.org/drawingml/2006/chart" xmlns:r="http://schemas.openxmlformats.org/officeDocument/2006/relationships" r:id="rId5"/>
          </a:graphicData>
        </a:graphic>
      </p:graphicFrame>
      <p:sp>
        <p:nvSpPr>
          <p:cNvPr id="18" name="TextBox 22">
            <a:extLst>
              <a:ext uri="{FF2B5EF4-FFF2-40B4-BE49-F238E27FC236}">
                <a16:creationId xmlns:a16="http://schemas.microsoft.com/office/drawing/2014/main" id="{5C54B63A-C408-DB05-4995-89D286B8B466}"/>
              </a:ext>
            </a:extLst>
          </p:cNvPr>
          <p:cNvSpPr txBox="1"/>
          <p:nvPr/>
        </p:nvSpPr>
        <p:spPr>
          <a:xfrm>
            <a:off x="1210733" y="1339277"/>
            <a:ext cx="3757507" cy="923330"/>
          </a:xfrm>
          <a:prstGeom prst="rect">
            <a:avLst/>
          </a:prstGeom>
          <a:noFill/>
        </p:spPr>
        <p:txBody>
          <a:bodyPr wrap="square">
            <a:spAutoFit/>
          </a:bodyPr>
          <a:lstStyle/>
          <a:p>
            <a:pPr algn="ctr" rtl="1">
              <a:buClrTx/>
              <a:defRPr/>
            </a:pPr>
            <a:r>
              <a:rPr kumimoji="0" lang="en-US" sz="2000" b="0" i="0" u="none" strike="noStrike" kern="1200" cap="none" spc="0" normalizeH="0" baseline="0" noProof="0" dirty="0">
                <a:ln>
                  <a:noFill/>
                </a:ln>
                <a:solidFill>
                  <a:schemeClr val="tx1">
                    <a:lumMod val="95000"/>
                    <a:lumOff val="5000"/>
                  </a:schemeClr>
                </a:solidFill>
                <a:effectLst/>
                <a:highlight>
                  <a:srgbClr val="FFFF00"/>
                </a:highlight>
                <a:uLnTx/>
                <a:uFillTx/>
                <a:latin typeface="Assistant SemiBold" pitchFamily="2" charset="-79"/>
                <a:ea typeface="+mn-ea"/>
                <a:cs typeface="Assistant SemiBold" pitchFamily="2" charset="-79"/>
              </a:rPr>
              <a:t>Sector Profit (in </a:t>
            </a:r>
            <a:r>
              <a:rPr lang="en-US" sz="2000" kern="1200" dirty="0">
                <a:solidFill>
                  <a:schemeClr val="tx1">
                    <a:lumMod val="95000"/>
                    <a:lumOff val="5000"/>
                  </a:schemeClr>
                </a:solidFill>
                <a:highlight>
                  <a:srgbClr val="FFFF00"/>
                </a:highlight>
                <a:latin typeface="Assistant SemiBold" pitchFamily="2" charset="-79"/>
                <a:ea typeface="+mn-ea"/>
                <a:cs typeface="Assistant SemiBold" pitchFamily="2" charset="-79"/>
              </a:rPr>
              <a:t>NIS</a:t>
            </a:r>
            <a:endParaRPr lang="he-IL" dirty="0">
              <a:solidFill>
                <a:srgbClr val="041634"/>
              </a:solidFill>
              <a:highlight>
                <a:srgbClr val="FFFF00"/>
              </a:highlight>
              <a:latin typeface="Assistant SemiBold" pitchFamily="2" charset="-79"/>
              <a:cs typeface="Assistant SemiBold" pitchFamily="2" charset="-79"/>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lumMod val="95000"/>
                    <a:lumOff val="5000"/>
                  </a:schemeClr>
                </a:solidFill>
                <a:effectLst/>
                <a:highlight>
                  <a:srgbClr val="FFFF00"/>
                </a:highlight>
                <a:uLnTx/>
                <a:uFillTx/>
                <a:latin typeface="Assistant SemiBold" pitchFamily="2" charset="-79"/>
                <a:ea typeface="+mn-ea"/>
                <a:cs typeface="Assistant SemiBold" pitchFamily="2" charset="-79"/>
              </a:rPr>
              <a:t>Thousands) </a:t>
            </a:r>
            <a:r>
              <a:rPr lang="en-US" sz="1400" dirty="0">
                <a:solidFill>
                  <a:srgbClr val="000000"/>
                </a:solidFill>
                <a:highlight>
                  <a:srgbClr val="FFFF00"/>
                </a:highlight>
                <a:latin typeface="Assistant Light" panose="00000400000000000000" pitchFamily="2" charset="-79"/>
                <a:cs typeface="Assistant Light" panose="00000400000000000000" pitchFamily="2" charset="-79"/>
              </a:rPr>
              <a:t>Credit brokerage and credit provision in Israel</a:t>
            </a:r>
            <a:endParaRPr lang="en-US" sz="1400" dirty="0">
              <a:solidFill>
                <a:srgbClr val="041634"/>
              </a:solidFill>
              <a:highlight>
                <a:srgbClr val="FFFF00"/>
              </a:highlight>
              <a:latin typeface="Assistant SemiBold" pitchFamily="2" charset="-79"/>
              <a:cs typeface="Assistant SemiBold" pitchFamily="2" charset="-79"/>
            </a:endParaRPr>
          </a:p>
        </p:txBody>
      </p:sp>
      <p:graphicFrame>
        <p:nvGraphicFramePr>
          <p:cNvPr id="17" name="תרשים 16" descr="גרף רווח מגזרי באלפי שקלים:&#10;H1 2021 - מינוס 1,063&#10;H1 2022 -  מינוס 152&#10;H1 2023 - 1,970">
            <a:extLst>
              <a:ext uri="{FF2B5EF4-FFF2-40B4-BE49-F238E27FC236}">
                <a16:creationId xmlns:a16="http://schemas.microsoft.com/office/drawing/2014/main" id="{8057282C-DB95-A063-2540-9A3A3D472D3F}"/>
              </a:ext>
            </a:extLst>
          </p:cNvPr>
          <p:cNvGraphicFramePr>
            <a:graphicFrameLocks/>
          </p:cNvGraphicFramePr>
          <p:nvPr>
            <p:extLst>
              <p:ext uri="{D42A27DB-BD31-4B8C-83A1-F6EECF244321}">
                <p14:modId xmlns:p14="http://schemas.microsoft.com/office/powerpoint/2010/main" val="1895440203"/>
              </p:ext>
            </p:extLst>
          </p:nvPr>
        </p:nvGraphicFramePr>
        <p:xfrm>
          <a:off x="1022432" y="2179132"/>
          <a:ext cx="4085549" cy="3816794"/>
        </p:xfrm>
        <a:graphic>
          <a:graphicData uri="http://schemas.openxmlformats.org/drawingml/2006/chart">
            <c:chart xmlns:c="http://schemas.openxmlformats.org/drawingml/2006/chart" xmlns:r="http://schemas.openxmlformats.org/officeDocument/2006/relationships" r:id="rId6"/>
          </a:graphicData>
        </a:graphic>
      </p:graphicFrame>
      <p:grpSp>
        <p:nvGrpSpPr>
          <p:cNvPr id="5" name="קבוצה 4">
            <a:extLst>
              <a:ext uri="{FF2B5EF4-FFF2-40B4-BE49-F238E27FC236}">
                <a16:creationId xmlns:a16="http://schemas.microsoft.com/office/drawing/2014/main" id="{29775BDF-D7BC-5D3F-2841-C13A62917603}"/>
              </a:ext>
            </a:extLst>
          </p:cNvPr>
          <p:cNvGrpSpPr/>
          <p:nvPr/>
        </p:nvGrpSpPr>
        <p:grpSpPr>
          <a:xfrm>
            <a:off x="-623903" y="-156665"/>
            <a:ext cx="1343804" cy="1343808"/>
            <a:chOff x="-623903" y="-156665"/>
            <a:chExt cx="1343804" cy="1343808"/>
          </a:xfrm>
        </p:grpSpPr>
        <p:sp>
          <p:nvSpPr>
            <p:cNvPr id="6" name="Google Shape;463;p9">
              <a:extLst>
                <a:ext uri="{FF2B5EF4-FFF2-40B4-BE49-F238E27FC236}">
                  <a16:creationId xmlns:a16="http://schemas.microsoft.com/office/drawing/2014/main" id="{462C4229-71D2-6031-E822-33937F913EED}"/>
                </a:ext>
              </a:extLst>
            </p:cNvPr>
            <p:cNvSpPr/>
            <p:nvPr/>
          </p:nvSpPr>
          <p:spPr>
            <a:xfrm rot="4500000">
              <a:off x="-495009" y="-27766"/>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464;p9">
              <a:extLst>
                <a:ext uri="{FF2B5EF4-FFF2-40B4-BE49-F238E27FC236}">
                  <a16:creationId xmlns:a16="http://schemas.microsoft.com/office/drawing/2014/main" id="{1C605C55-31C7-7374-1A1B-90AB9AFAC035}"/>
                </a:ext>
              </a:extLst>
            </p:cNvPr>
            <p:cNvSpPr/>
            <p:nvPr/>
          </p:nvSpPr>
          <p:spPr>
            <a:xfrm rot="-5400000" flipH="1">
              <a:off x="-353943" y="161298"/>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4" name="Google Shape;465;p9">
              <a:extLst>
                <a:ext uri="{FF2B5EF4-FFF2-40B4-BE49-F238E27FC236}">
                  <a16:creationId xmlns:a16="http://schemas.microsoft.com/office/drawing/2014/main" id="{CE2B7797-CFF3-D0A5-57C5-6E36C39CCAF3}"/>
                </a:ext>
              </a:extLst>
            </p:cNvPr>
            <p:cNvSpPr/>
            <p:nvPr/>
          </p:nvSpPr>
          <p:spPr>
            <a:xfrm rot="4500000">
              <a:off x="-623905" y="-156663"/>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26" name="TextBox 28">
            <a:extLst>
              <a:ext uri="{FF2B5EF4-FFF2-40B4-BE49-F238E27FC236}">
                <a16:creationId xmlns:a16="http://schemas.microsoft.com/office/drawing/2014/main" id="{6D015245-3618-F1A5-5196-BD8EADFDBAB1}"/>
              </a:ext>
            </a:extLst>
          </p:cNvPr>
          <p:cNvSpPr txBox="1"/>
          <p:nvPr/>
        </p:nvSpPr>
        <p:spPr>
          <a:xfrm>
            <a:off x="703927" y="179697"/>
            <a:ext cx="12180800" cy="646331"/>
          </a:xfrm>
          <a:prstGeom prst="rect">
            <a:avLst/>
          </a:prstGeom>
          <a:noFill/>
        </p:spPr>
        <p:txBody>
          <a:bodyPr wrap="square" rtlCol="0">
            <a:spAutoFit/>
          </a:bodyPr>
          <a:lstStyle/>
          <a:p>
            <a:pPr>
              <a:buClrTx/>
              <a:defRPr/>
            </a:pPr>
            <a:r>
              <a:rPr lang="en-US" sz="3600" b="1" dirty="0">
                <a:solidFill>
                  <a:schemeClr val="tx1"/>
                </a:solidFill>
                <a:latin typeface="Calibri" panose="020F0502020204030204" pitchFamily="34" charset="0"/>
                <a:cs typeface="Calibri" panose="020F0502020204030204" pitchFamily="34" charset="0"/>
              </a:rPr>
              <a:t>Blender Israel: Continued growth</a:t>
            </a:r>
          </a:p>
        </p:txBody>
      </p:sp>
    </p:spTree>
    <p:extLst>
      <p:ext uri="{BB962C8B-B14F-4D97-AF65-F5344CB8AC3E}">
        <p14:creationId xmlns:p14="http://schemas.microsoft.com/office/powerpoint/2010/main" val="3678673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פינות מעוגלות 1">
            <a:extLst>
              <a:ext uri="{FF2B5EF4-FFF2-40B4-BE49-F238E27FC236}">
                <a16:creationId xmlns:a16="http://schemas.microsoft.com/office/drawing/2014/main" id="{F944E12E-6424-62F2-CED7-497C69C357AA}"/>
              </a:ext>
            </a:extLst>
          </p:cNvPr>
          <p:cNvSpPr/>
          <p:nvPr/>
        </p:nvSpPr>
        <p:spPr>
          <a:xfrm>
            <a:off x="6096000" y="1038531"/>
            <a:ext cx="5413468" cy="5313216"/>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dirty="0"/>
          </a:p>
        </p:txBody>
      </p:sp>
      <p:graphicFrame>
        <p:nvGraphicFramePr>
          <p:cNvPr id="11" name="Chart 1" descr="גרף המציג עלייה של כ-40%  מרבעון 2 2022 עד רבעון 2 2023">
            <a:extLst>
              <a:ext uri="{FF2B5EF4-FFF2-40B4-BE49-F238E27FC236}">
                <a16:creationId xmlns:a16="http://schemas.microsoft.com/office/drawing/2014/main" id="{82D76FCF-DDF8-69A1-8AD8-8B4A9ED4C979}"/>
              </a:ext>
            </a:extLst>
          </p:cNvPr>
          <p:cNvGraphicFramePr>
            <a:graphicFrameLocks/>
          </p:cNvGraphicFramePr>
          <p:nvPr>
            <p:extLst>
              <p:ext uri="{D42A27DB-BD31-4B8C-83A1-F6EECF244321}">
                <p14:modId xmlns:p14="http://schemas.microsoft.com/office/powerpoint/2010/main" val="877531067"/>
              </p:ext>
            </p:extLst>
          </p:nvPr>
        </p:nvGraphicFramePr>
        <p:xfrm>
          <a:off x="6207106" y="1773827"/>
          <a:ext cx="5297653" cy="4485774"/>
        </p:xfrm>
        <a:graphic>
          <a:graphicData uri="http://schemas.openxmlformats.org/drawingml/2006/chart">
            <c:chart xmlns:c="http://schemas.openxmlformats.org/drawingml/2006/chart" xmlns:r="http://schemas.openxmlformats.org/officeDocument/2006/relationships" r:id="rId2"/>
          </a:graphicData>
        </a:graphic>
      </p:graphicFrame>
      <p:sp>
        <p:nvSpPr>
          <p:cNvPr id="3" name="מלבן: פינות מעוגלות 2">
            <a:extLst>
              <a:ext uri="{FF2B5EF4-FFF2-40B4-BE49-F238E27FC236}">
                <a16:creationId xmlns:a16="http://schemas.microsoft.com/office/drawing/2014/main" id="{7167C264-9022-0D55-ED2E-1B532B3A7217}"/>
              </a:ext>
            </a:extLst>
          </p:cNvPr>
          <p:cNvSpPr/>
          <p:nvPr/>
        </p:nvSpPr>
        <p:spPr>
          <a:xfrm>
            <a:off x="345451" y="1014547"/>
            <a:ext cx="5419780" cy="5313216"/>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dirty="0"/>
          </a:p>
        </p:txBody>
      </p:sp>
      <p:graphicFrame>
        <p:nvGraphicFramePr>
          <p:cNvPr id="4" name="Chart 1" descr="גרף המציג עלייה של כ-81% מרבעון 2 2022 עד רבעון 2 2023">
            <a:extLst>
              <a:ext uri="{FF2B5EF4-FFF2-40B4-BE49-F238E27FC236}">
                <a16:creationId xmlns:a16="http://schemas.microsoft.com/office/drawing/2014/main" id="{0049ECF9-2F3F-32FA-B295-95F4B55CBBD8}"/>
              </a:ext>
            </a:extLst>
          </p:cNvPr>
          <p:cNvGraphicFramePr>
            <a:graphicFrameLocks/>
          </p:cNvGraphicFramePr>
          <p:nvPr>
            <p:extLst>
              <p:ext uri="{D42A27DB-BD31-4B8C-83A1-F6EECF244321}">
                <p14:modId xmlns:p14="http://schemas.microsoft.com/office/powerpoint/2010/main" val="693180847"/>
              </p:ext>
            </p:extLst>
          </p:nvPr>
        </p:nvGraphicFramePr>
        <p:xfrm>
          <a:off x="-152400" y="1153615"/>
          <a:ext cx="5901069" cy="5174149"/>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a:extLst>
              <a:ext uri="{FF2B5EF4-FFF2-40B4-BE49-F238E27FC236}">
                <a16:creationId xmlns:a16="http://schemas.microsoft.com/office/drawing/2014/main" id="{EEE50BBD-B89D-4C9C-84EA-194ECB81A8AA}"/>
              </a:ext>
            </a:extLst>
          </p:cNvPr>
          <p:cNvSpPr/>
          <p:nvPr/>
        </p:nvSpPr>
        <p:spPr>
          <a:xfrm>
            <a:off x="12192000" y="-973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14" name="TextBox 28">
            <a:extLst>
              <a:ext uri="{FF2B5EF4-FFF2-40B4-BE49-F238E27FC236}">
                <a16:creationId xmlns:a16="http://schemas.microsoft.com/office/drawing/2014/main" id="{B181A11A-8BC7-4BEB-AE18-3CA96AD73509}"/>
              </a:ext>
            </a:extLst>
          </p:cNvPr>
          <p:cNvSpPr txBox="1"/>
          <p:nvPr/>
        </p:nvSpPr>
        <p:spPr>
          <a:xfrm>
            <a:off x="703927" y="179697"/>
            <a:ext cx="12180800" cy="646331"/>
          </a:xfrm>
          <a:prstGeom prst="rect">
            <a:avLst/>
          </a:prstGeom>
          <a:noFill/>
        </p:spPr>
        <p:txBody>
          <a:bodyPr wrap="square" rtlCol="0">
            <a:spAutoFit/>
          </a:bodyPr>
          <a:lstStyle/>
          <a:p>
            <a:pPr>
              <a:buClrTx/>
              <a:defRPr/>
            </a:pPr>
            <a:r>
              <a:rPr lang="en-US" sz="3600" b="1" dirty="0">
                <a:solidFill>
                  <a:schemeClr val="tx1"/>
                </a:solidFill>
                <a:latin typeface="Calibri" panose="020F0502020204030204" pitchFamily="34" charset="0"/>
                <a:cs typeface="Calibri" panose="020F0502020204030204" pitchFamily="34" charset="0"/>
              </a:rPr>
              <a:t>Blender Israel: Continued growth</a:t>
            </a:r>
          </a:p>
        </p:txBody>
      </p:sp>
      <p:sp>
        <p:nvSpPr>
          <p:cNvPr id="23" name="TextBox 22">
            <a:extLst>
              <a:ext uri="{FF2B5EF4-FFF2-40B4-BE49-F238E27FC236}">
                <a16:creationId xmlns:a16="http://schemas.microsoft.com/office/drawing/2014/main" id="{9AD78B2B-8FB8-44EE-9FD2-AE0B8F0DE34C}"/>
              </a:ext>
            </a:extLst>
          </p:cNvPr>
          <p:cNvSpPr txBox="1"/>
          <p:nvPr/>
        </p:nvSpPr>
        <p:spPr>
          <a:xfrm>
            <a:off x="6736016" y="1039179"/>
            <a:ext cx="4253409" cy="400110"/>
          </a:xfrm>
          <a:prstGeom prst="rect">
            <a:avLst/>
          </a:prstGeom>
          <a:noFill/>
        </p:spPr>
        <p:txBody>
          <a:bodyPr wrap="square">
            <a:spAutoFit/>
          </a:bodyPr>
          <a:lstStyle/>
          <a:p>
            <a:pPr algn="ctr">
              <a:buClrTx/>
              <a:defRPr/>
            </a:pPr>
            <a:r>
              <a:rPr lang="en-US" sz="2000" kern="1200" dirty="0">
                <a:solidFill>
                  <a:schemeClr val="tx1"/>
                </a:solidFill>
                <a:latin typeface="Calibri" panose="020F0502020204030204" pitchFamily="34" charset="0"/>
                <a:ea typeface="+mn-ea"/>
                <a:cs typeface="Calibri" panose="020F0502020204030204" pitchFamily="34" charset="0"/>
              </a:rPr>
              <a:t>Total credit portfolio </a:t>
            </a:r>
            <a:r>
              <a:rPr lang="en-US" kern="1200" dirty="0">
                <a:solidFill>
                  <a:schemeClr val="tx1"/>
                </a:solidFill>
                <a:latin typeface="Calibri" panose="020F0502020204030204" pitchFamily="34" charset="0"/>
                <a:ea typeface="+mn-ea"/>
                <a:cs typeface="Calibri" panose="020F0502020204030204" pitchFamily="34" charset="0"/>
              </a:rPr>
              <a:t>(thousands of NIS)</a:t>
            </a:r>
          </a:p>
        </p:txBody>
      </p:sp>
      <p:sp>
        <p:nvSpPr>
          <p:cNvPr id="34" name="תיבת טקסט 33">
            <a:extLst>
              <a:ext uri="{FF2B5EF4-FFF2-40B4-BE49-F238E27FC236}">
                <a16:creationId xmlns:a16="http://schemas.microsoft.com/office/drawing/2014/main" id="{7C3BE5F6-267F-4D72-857B-FEA46126251B}"/>
              </a:ext>
            </a:extLst>
          </p:cNvPr>
          <p:cNvSpPr txBox="1"/>
          <p:nvPr/>
        </p:nvSpPr>
        <p:spPr>
          <a:xfrm>
            <a:off x="703927" y="6450124"/>
            <a:ext cx="9929576" cy="400110"/>
          </a:xfrm>
          <a:prstGeom prst="rect">
            <a:avLst/>
          </a:prstGeom>
          <a:noFill/>
        </p:spPr>
        <p:txBody>
          <a:bodyPr wrap="square">
            <a:spAutoFit/>
          </a:bodyPr>
          <a:lstStyle/>
          <a:p>
            <a:pPr>
              <a:lnSpc>
                <a:spcPts val="1200"/>
              </a:lnSpc>
              <a:buClrTx/>
              <a:defRPr/>
            </a:pPr>
            <a:r>
              <a:rPr lang="en-US" sz="1000" dirty="0">
                <a:solidFill>
                  <a:schemeClr val="dk1"/>
                </a:solidFill>
                <a:latin typeface="Calibri"/>
                <a:cs typeface="Calibri"/>
              </a:rPr>
              <a:t>NON-GAAP gross revenues that include interest from loans in a credit brokerage system. Financial data in NIS as of June 30, 2023. </a:t>
            </a:r>
            <a:endParaRPr kumimoji="0" lang="he-IL" sz="1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l" defTabSz="914400" eaLnBrk="1" fontAlgn="auto" latinLnBrk="0" hangingPunct="1">
              <a:lnSpc>
                <a:spcPts val="1200"/>
              </a:lnSpc>
              <a:spcBef>
                <a:spcPts val="0"/>
              </a:spcBef>
              <a:spcAft>
                <a:spcPts val="0"/>
              </a:spcAft>
              <a:buClrTx/>
              <a:buSzTx/>
              <a:buFontTx/>
              <a:buNone/>
              <a:tabLst/>
              <a:defRPr/>
            </a:pPr>
            <a:endParaRPr lang="en-US" sz="1000" dirty="0">
              <a:solidFill>
                <a:schemeClr val="dk1"/>
              </a:solidFill>
              <a:latin typeface="Calibri"/>
              <a:cs typeface="Calibri"/>
            </a:endParaRPr>
          </a:p>
        </p:txBody>
      </p:sp>
      <p:sp>
        <p:nvSpPr>
          <p:cNvPr id="19" name="TextBox 23">
            <a:extLst>
              <a:ext uri="{FF2B5EF4-FFF2-40B4-BE49-F238E27FC236}">
                <a16:creationId xmlns:a16="http://schemas.microsoft.com/office/drawing/2014/main" id="{E136F14C-C27C-8B94-B960-AA4472C17591}"/>
              </a:ext>
            </a:extLst>
          </p:cNvPr>
          <p:cNvSpPr txBox="1"/>
          <p:nvPr/>
        </p:nvSpPr>
        <p:spPr>
          <a:xfrm>
            <a:off x="998483" y="988319"/>
            <a:ext cx="4068568" cy="40011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kern="1200" dirty="0">
                <a:solidFill>
                  <a:schemeClr val="tx1"/>
                </a:solidFill>
                <a:latin typeface="Calibri" panose="020F0502020204030204" pitchFamily="34" charset="0"/>
                <a:ea typeface="+mn-ea"/>
                <a:cs typeface="Calibri" panose="020F0502020204030204" pitchFamily="34" charset="0"/>
              </a:rPr>
              <a:t>Revenue in Israel </a:t>
            </a:r>
            <a:r>
              <a:rPr lang="en-US" kern="1200" dirty="0">
                <a:solidFill>
                  <a:schemeClr val="tx1"/>
                </a:solidFill>
                <a:latin typeface="Calibri" panose="020F0502020204030204" pitchFamily="34" charset="0"/>
                <a:ea typeface="+mn-ea"/>
                <a:cs typeface="Calibri" panose="020F0502020204030204" pitchFamily="34" charset="0"/>
              </a:rPr>
              <a:t>(thousands of NIS)</a:t>
            </a:r>
          </a:p>
        </p:txBody>
      </p:sp>
      <p:grpSp>
        <p:nvGrpSpPr>
          <p:cNvPr id="26" name="קבוצה 25">
            <a:extLst>
              <a:ext uri="{FF2B5EF4-FFF2-40B4-BE49-F238E27FC236}">
                <a16:creationId xmlns:a16="http://schemas.microsoft.com/office/drawing/2014/main" id="{0835CBBC-26BA-C81A-1605-F66B98004EE2}"/>
              </a:ext>
            </a:extLst>
          </p:cNvPr>
          <p:cNvGrpSpPr/>
          <p:nvPr/>
        </p:nvGrpSpPr>
        <p:grpSpPr>
          <a:xfrm>
            <a:off x="3055341" y="2290423"/>
            <a:ext cx="1760934" cy="1442990"/>
            <a:chOff x="3165269" y="2486315"/>
            <a:chExt cx="1155627" cy="1442990"/>
          </a:xfrm>
        </p:grpSpPr>
        <p:cxnSp>
          <p:nvCxnSpPr>
            <p:cNvPr id="27" name="Straight Arrow Connector 1">
              <a:extLst>
                <a:ext uri="{FF2B5EF4-FFF2-40B4-BE49-F238E27FC236}">
                  <a16:creationId xmlns:a16="http://schemas.microsoft.com/office/drawing/2014/main" id="{96EDE93A-8ED4-8F64-1686-6086ABEBE24C}"/>
                </a:ext>
              </a:extLst>
            </p:cNvPr>
            <p:cNvCxnSpPr>
              <a:cxnSpLocks/>
            </p:cNvCxnSpPr>
            <p:nvPr/>
          </p:nvCxnSpPr>
          <p:spPr>
            <a:xfrm flipV="1">
              <a:off x="3165269" y="2737936"/>
              <a:ext cx="1155627" cy="19932"/>
            </a:xfrm>
            <a:prstGeom prst="straightConnector1">
              <a:avLst/>
            </a:prstGeom>
            <a:ln>
              <a:solidFill>
                <a:srgbClr val="006386"/>
              </a:solidFill>
              <a:tailEnd type="triangle"/>
            </a:ln>
          </p:spPr>
          <p:style>
            <a:lnRef idx="1">
              <a:schemeClr val="accent1"/>
            </a:lnRef>
            <a:fillRef idx="0">
              <a:schemeClr val="accent1"/>
            </a:fillRef>
            <a:effectRef idx="0">
              <a:schemeClr val="accent1"/>
            </a:effectRef>
            <a:fontRef idx="minor">
              <a:schemeClr val="tx1"/>
            </a:fontRef>
          </p:style>
        </p:cxnSp>
        <p:cxnSp>
          <p:nvCxnSpPr>
            <p:cNvPr id="28" name="מחבר ישר 27">
              <a:extLst>
                <a:ext uri="{FF2B5EF4-FFF2-40B4-BE49-F238E27FC236}">
                  <a16:creationId xmlns:a16="http://schemas.microsoft.com/office/drawing/2014/main" id="{D02E125B-D9E2-DDBB-6320-412C78F19A98}"/>
                </a:ext>
              </a:extLst>
            </p:cNvPr>
            <p:cNvCxnSpPr>
              <a:cxnSpLocks/>
            </p:cNvCxnSpPr>
            <p:nvPr/>
          </p:nvCxnSpPr>
          <p:spPr>
            <a:xfrm>
              <a:off x="3343013" y="2486315"/>
              <a:ext cx="0" cy="1442990"/>
            </a:xfrm>
            <a:prstGeom prst="line">
              <a:avLst/>
            </a:prstGeom>
            <a:ln>
              <a:solidFill>
                <a:srgbClr val="006386"/>
              </a:solidFill>
            </a:ln>
          </p:spPr>
          <p:style>
            <a:lnRef idx="1">
              <a:schemeClr val="accent1"/>
            </a:lnRef>
            <a:fillRef idx="0">
              <a:schemeClr val="accent1"/>
            </a:fillRef>
            <a:effectRef idx="0">
              <a:schemeClr val="accent1"/>
            </a:effectRef>
            <a:fontRef idx="minor">
              <a:schemeClr val="tx1"/>
            </a:fontRef>
          </p:style>
        </p:cxnSp>
      </p:grpSp>
      <p:sp>
        <p:nvSpPr>
          <p:cNvPr id="30" name="Flowchart: Connector 55">
            <a:extLst>
              <a:ext uri="{FF2B5EF4-FFF2-40B4-BE49-F238E27FC236}">
                <a16:creationId xmlns:a16="http://schemas.microsoft.com/office/drawing/2014/main" id="{0078DFDA-50D2-88CD-31FA-22212B9B792C}"/>
              </a:ext>
            </a:extLst>
          </p:cNvPr>
          <p:cNvSpPr/>
          <p:nvPr/>
        </p:nvSpPr>
        <p:spPr>
          <a:xfrm>
            <a:off x="3032767" y="2258347"/>
            <a:ext cx="576140" cy="607259"/>
          </a:xfrm>
          <a:prstGeom prst="flowChartConnector">
            <a:avLst/>
          </a:prstGeom>
          <a:solidFill>
            <a:srgbClr val="006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ctr" defTabSz="914400" rtl="1" eaLnBrk="1" latinLnBrk="0" hangingPunct="1"/>
            <a:endParaRPr lang="he-IL" dirty="0"/>
          </a:p>
        </p:txBody>
      </p:sp>
      <p:sp>
        <p:nvSpPr>
          <p:cNvPr id="31" name="TextBox 1">
            <a:extLst>
              <a:ext uri="{FF2B5EF4-FFF2-40B4-BE49-F238E27FC236}">
                <a16:creationId xmlns:a16="http://schemas.microsoft.com/office/drawing/2014/main" id="{66187E0A-83E8-3206-E8DA-DBDA91027E7B}"/>
              </a:ext>
            </a:extLst>
          </p:cNvPr>
          <p:cNvSpPr txBox="1"/>
          <p:nvPr/>
        </p:nvSpPr>
        <p:spPr>
          <a:xfrm>
            <a:off x="2972780" y="2308174"/>
            <a:ext cx="696114" cy="57987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r>
              <a:rPr lang="he-IL" sz="1200" b="1" kern="1200" dirty="0">
                <a:solidFill>
                  <a:schemeClr val="bg1"/>
                </a:solidFill>
                <a:latin typeface="Calibri" panose="020F0502020204030204" pitchFamily="34" charset="0"/>
                <a:cs typeface="Calibri" panose="020F0502020204030204" pitchFamily="34" charset="0"/>
              </a:rPr>
              <a:t>81</a:t>
            </a:r>
            <a:r>
              <a:rPr lang="he-IL" sz="1200" b="1" i="0" u="none" strike="noStrike" kern="1200" baseline="0" dirty="0">
                <a:solidFill>
                  <a:schemeClr val="bg1"/>
                </a:solidFill>
                <a:latin typeface="Calibri" panose="020F0502020204030204" pitchFamily="34" charset="0"/>
                <a:cs typeface="Calibri" panose="020F0502020204030204" pitchFamily="34" charset="0"/>
              </a:rPr>
              <a:t>%</a:t>
            </a:r>
          </a:p>
          <a:p>
            <a:pPr algn="ctr" rtl="0"/>
            <a:r>
              <a:rPr lang="en-US" sz="1200" b="1" kern="1200" dirty="0">
                <a:solidFill>
                  <a:schemeClr val="bg1"/>
                </a:solidFill>
                <a:latin typeface="Calibri" panose="020F0502020204030204" pitchFamily="34" charset="0"/>
                <a:cs typeface="Calibri" panose="020F0502020204030204" pitchFamily="34" charset="0"/>
              </a:rPr>
              <a:t>Growth</a:t>
            </a:r>
            <a:endParaRPr lang="en-IL" sz="1200" b="1" i="0" u="none" strike="noStrike" kern="1200" baseline="0" dirty="0">
              <a:solidFill>
                <a:schemeClr val="bg1"/>
              </a:solidFill>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8BF46E51-5F3F-B13D-9886-7E2D073ED2E6}"/>
              </a:ext>
            </a:extLst>
          </p:cNvPr>
          <p:cNvSpPr/>
          <p:nvPr/>
        </p:nvSpPr>
        <p:spPr>
          <a:xfrm>
            <a:off x="510364" y="-563644"/>
            <a:ext cx="4291398" cy="56364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37" name="Flowchart: Connector 55">
            <a:extLst>
              <a:ext uri="{FF2B5EF4-FFF2-40B4-BE49-F238E27FC236}">
                <a16:creationId xmlns:a16="http://schemas.microsoft.com/office/drawing/2014/main" id="{9397BD9F-E79D-F7CB-CDF6-B0564E863CD3}"/>
              </a:ext>
            </a:extLst>
          </p:cNvPr>
          <p:cNvSpPr/>
          <p:nvPr/>
        </p:nvSpPr>
        <p:spPr>
          <a:xfrm>
            <a:off x="3802292" y="4352564"/>
            <a:ext cx="873855" cy="859366"/>
          </a:xfrm>
          <a:prstGeom prst="flowChartConnec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100" b="1" dirty="0">
                <a:solidFill>
                  <a:schemeClr val="tx1"/>
                </a:solidFill>
                <a:latin typeface="Calibri" panose="020F0502020204030204" pitchFamily="34" charset="0"/>
                <a:cs typeface="Calibri" panose="020F0502020204030204" pitchFamily="34" charset="0"/>
              </a:rPr>
              <a:t>PROFIT</a:t>
            </a:r>
            <a:endParaRPr lang="en-IL" sz="1100" b="1" dirty="0">
              <a:solidFill>
                <a:schemeClr val="tx1"/>
              </a:solidFill>
              <a:latin typeface="Calibri" panose="020F0502020204030204" pitchFamily="34" charset="0"/>
              <a:cs typeface="Calibri" panose="020F0502020204030204" pitchFamily="34" charset="0"/>
            </a:endParaRPr>
          </a:p>
        </p:txBody>
      </p:sp>
      <p:grpSp>
        <p:nvGrpSpPr>
          <p:cNvPr id="20" name="קבוצה 19">
            <a:extLst>
              <a:ext uri="{FF2B5EF4-FFF2-40B4-BE49-F238E27FC236}">
                <a16:creationId xmlns:a16="http://schemas.microsoft.com/office/drawing/2014/main" id="{F3FE4D4E-7132-2F65-33AA-A6320F71AA51}"/>
              </a:ext>
            </a:extLst>
          </p:cNvPr>
          <p:cNvGrpSpPr/>
          <p:nvPr/>
        </p:nvGrpSpPr>
        <p:grpSpPr>
          <a:xfrm>
            <a:off x="9140529" y="1735871"/>
            <a:ext cx="1374480" cy="1129735"/>
            <a:chOff x="3692839" y="2464271"/>
            <a:chExt cx="902013" cy="1129735"/>
          </a:xfrm>
        </p:grpSpPr>
        <p:cxnSp>
          <p:nvCxnSpPr>
            <p:cNvPr id="29" name="Straight Arrow Connector 1">
              <a:extLst>
                <a:ext uri="{FF2B5EF4-FFF2-40B4-BE49-F238E27FC236}">
                  <a16:creationId xmlns:a16="http://schemas.microsoft.com/office/drawing/2014/main" id="{2E6119CC-53B4-F931-740E-D30164CAA84E}"/>
                </a:ext>
              </a:extLst>
            </p:cNvPr>
            <p:cNvCxnSpPr>
              <a:cxnSpLocks/>
            </p:cNvCxnSpPr>
            <p:nvPr/>
          </p:nvCxnSpPr>
          <p:spPr>
            <a:xfrm>
              <a:off x="3732206" y="2574892"/>
              <a:ext cx="862646" cy="0"/>
            </a:xfrm>
            <a:prstGeom prst="straightConnector1">
              <a:avLst/>
            </a:prstGeom>
            <a:ln>
              <a:solidFill>
                <a:srgbClr val="006386"/>
              </a:solidFill>
              <a:tailEnd type="triangle"/>
            </a:ln>
          </p:spPr>
          <p:style>
            <a:lnRef idx="1">
              <a:schemeClr val="accent1"/>
            </a:lnRef>
            <a:fillRef idx="0">
              <a:schemeClr val="accent1"/>
            </a:fillRef>
            <a:effectRef idx="0">
              <a:schemeClr val="accent1"/>
            </a:effectRef>
            <a:fontRef idx="minor">
              <a:schemeClr val="tx1"/>
            </a:fontRef>
          </p:style>
        </p:cxnSp>
        <p:cxnSp>
          <p:nvCxnSpPr>
            <p:cNvPr id="35" name="מחבר ישר 34">
              <a:extLst>
                <a:ext uri="{FF2B5EF4-FFF2-40B4-BE49-F238E27FC236}">
                  <a16:creationId xmlns:a16="http://schemas.microsoft.com/office/drawing/2014/main" id="{1EA1BBA3-912E-7658-52EB-3E2E0997DA84}"/>
                </a:ext>
              </a:extLst>
            </p:cNvPr>
            <p:cNvCxnSpPr>
              <a:cxnSpLocks/>
            </p:cNvCxnSpPr>
            <p:nvPr/>
          </p:nvCxnSpPr>
          <p:spPr>
            <a:xfrm>
              <a:off x="3692839" y="2464271"/>
              <a:ext cx="0" cy="1129735"/>
            </a:xfrm>
            <a:prstGeom prst="line">
              <a:avLst/>
            </a:prstGeom>
            <a:ln>
              <a:solidFill>
                <a:srgbClr val="006386"/>
              </a:solidFill>
            </a:ln>
          </p:spPr>
          <p:style>
            <a:lnRef idx="1">
              <a:schemeClr val="accent1"/>
            </a:lnRef>
            <a:fillRef idx="0">
              <a:schemeClr val="accent1"/>
            </a:fillRef>
            <a:effectRef idx="0">
              <a:schemeClr val="accent1"/>
            </a:effectRef>
            <a:fontRef idx="minor">
              <a:schemeClr val="tx1"/>
            </a:fontRef>
          </p:style>
        </p:cxnSp>
      </p:grpSp>
      <p:sp>
        <p:nvSpPr>
          <p:cNvPr id="38" name="Flowchart: Connector 55">
            <a:extLst>
              <a:ext uri="{FF2B5EF4-FFF2-40B4-BE49-F238E27FC236}">
                <a16:creationId xmlns:a16="http://schemas.microsoft.com/office/drawing/2014/main" id="{BD0EAD64-B6D8-D668-16C2-4B8014062A5C}"/>
              </a:ext>
            </a:extLst>
          </p:cNvPr>
          <p:cNvSpPr/>
          <p:nvPr/>
        </p:nvSpPr>
        <p:spPr>
          <a:xfrm>
            <a:off x="8862721" y="1584323"/>
            <a:ext cx="576140" cy="607259"/>
          </a:xfrm>
          <a:prstGeom prst="flowChartConnector">
            <a:avLst/>
          </a:prstGeom>
          <a:solidFill>
            <a:srgbClr val="006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9" name="TextBox 1">
            <a:extLst>
              <a:ext uri="{FF2B5EF4-FFF2-40B4-BE49-F238E27FC236}">
                <a16:creationId xmlns:a16="http://schemas.microsoft.com/office/drawing/2014/main" id="{ED12F963-346C-F335-836E-8D1443C6B809}"/>
              </a:ext>
            </a:extLst>
          </p:cNvPr>
          <p:cNvSpPr txBox="1"/>
          <p:nvPr/>
        </p:nvSpPr>
        <p:spPr>
          <a:xfrm>
            <a:off x="8802734" y="1653207"/>
            <a:ext cx="696114" cy="57987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r>
              <a:rPr lang="en-US" sz="1200" b="1" i="0" u="none" strike="noStrike" kern="1200" baseline="0" dirty="0">
                <a:solidFill>
                  <a:schemeClr val="bg1"/>
                </a:solidFill>
                <a:latin typeface="Calibri" panose="020F0502020204030204" pitchFamily="34" charset="0"/>
                <a:cs typeface="Calibri" panose="020F0502020204030204" pitchFamily="34" charset="0"/>
              </a:rPr>
              <a:t>40</a:t>
            </a:r>
            <a:r>
              <a:rPr lang="he-IL" sz="1200" b="1" i="0" u="none" strike="noStrike" kern="1200" baseline="0" dirty="0">
                <a:solidFill>
                  <a:schemeClr val="bg1"/>
                </a:solidFill>
                <a:latin typeface="Calibri" panose="020F0502020204030204" pitchFamily="34" charset="0"/>
                <a:cs typeface="Calibri" panose="020F0502020204030204" pitchFamily="34" charset="0"/>
              </a:rPr>
              <a:t>%</a:t>
            </a:r>
          </a:p>
          <a:p>
            <a:pPr algn="ctr" rtl="0"/>
            <a:r>
              <a:rPr lang="en-US" sz="1200" b="1" kern="1200" dirty="0">
                <a:solidFill>
                  <a:schemeClr val="bg1"/>
                </a:solidFill>
                <a:latin typeface="Calibri" panose="020F0502020204030204" pitchFamily="34" charset="0"/>
                <a:cs typeface="Calibri" panose="020F0502020204030204" pitchFamily="34" charset="0"/>
              </a:rPr>
              <a:t>Growth</a:t>
            </a:r>
            <a:endParaRPr lang="en-IL" sz="1200" b="1" i="0" u="none" strike="noStrike" kern="1200" baseline="0" dirty="0">
              <a:solidFill>
                <a:schemeClr val="bg1"/>
              </a:solidFill>
              <a:latin typeface="Calibri" panose="020F0502020204030204" pitchFamily="34" charset="0"/>
              <a:cs typeface="Calibri" panose="020F0502020204030204" pitchFamily="34" charset="0"/>
            </a:endParaRPr>
          </a:p>
        </p:txBody>
      </p:sp>
      <p:grpSp>
        <p:nvGrpSpPr>
          <p:cNvPr id="6" name="קבוצה 5">
            <a:extLst>
              <a:ext uri="{FF2B5EF4-FFF2-40B4-BE49-F238E27FC236}">
                <a16:creationId xmlns:a16="http://schemas.microsoft.com/office/drawing/2014/main" id="{2391E0AD-AA55-13BC-41F7-9F8D965BD4B5}"/>
              </a:ext>
            </a:extLst>
          </p:cNvPr>
          <p:cNvGrpSpPr/>
          <p:nvPr/>
        </p:nvGrpSpPr>
        <p:grpSpPr>
          <a:xfrm>
            <a:off x="-623903" y="-156665"/>
            <a:ext cx="1343804" cy="1343808"/>
            <a:chOff x="-623903" y="-156665"/>
            <a:chExt cx="1343804" cy="1343808"/>
          </a:xfrm>
        </p:grpSpPr>
        <p:sp>
          <p:nvSpPr>
            <p:cNvPr id="15" name="Google Shape;463;p9">
              <a:extLst>
                <a:ext uri="{FF2B5EF4-FFF2-40B4-BE49-F238E27FC236}">
                  <a16:creationId xmlns:a16="http://schemas.microsoft.com/office/drawing/2014/main" id="{ACC10532-9637-7554-DA39-0A43187C8C85}"/>
                </a:ext>
              </a:extLst>
            </p:cNvPr>
            <p:cNvSpPr/>
            <p:nvPr/>
          </p:nvSpPr>
          <p:spPr>
            <a:xfrm rot="4500000">
              <a:off x="-495009" y="-27766"/>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464;p9">
              <a:extLst>
                <a:ext uri="{FF2B5EF4-FFF2-40B4-BE49-F238E27FC236}">
                  <a16:creationId xmlns:a16="http://schemas.microsoft.com/office/drawing/2014/main" id="{38DA638E-1228-F4DC-56A8-D68BFED1E4C8}"/>
                </a:ext>
              </a:extLst>
            </p:cNvPr>
            <p:cNvSpPr/>
            <p:nvPr/>
          </p:nvSpPr>
          <p:spPr>
            <a:xfrm rot="-5400000" flipH="1">
              <a:off x="-353943" y="161298"/>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465;p9">
              <a:extLst>
                <a:ext uri="{FF2B5EF4-FFF2-40B4-BE49-F238E27FC236}">
                  <a16:creationId xmlns:a16="http://schemas.microsoft.com/office/drawing/2014/main" id="{15FEF7C0-352B-EB26-6031-C8010CF9D7EF}"/>
                </a:ext>
              </a:extLst>
            </p:cNvPr>
            <p:cNvSpPr/>
            <p:nvPr/>
          </p:nvSpPr>
          <p:spPr>
            <a:xfrm rot="4500000">
              <a:off x="-623905" y="-156663"/>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1299600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פינות מעוגלות 20">
            <a:extLst>
              <a:ext uri="{FF2B5EF4-FFF2-40B4-BE49-F238E27FC236}">
                <a16:creationId xmlns:a16="http://schemas.microsoft.com/office/drawing/2014/main" id="{C6133338-87B4-9513-D51B-522F815B132E}"/>
              </a:ext>
            </a:extLst>
          </p:cNvPr>
          <p:cNvSpPr/>
          <p:nvPr/>
        </p:nvSpPr>
        <p:spPr>
          <a:xfrm>
            <a:off x="420368" y="892716"/>
            <a:ext cx="5454798" cy="5289684"/>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dirty="0"/>
          </a:p>
        </p:txBody>
      </p:sp>
      <p:graphicFrame>
        <p:nvGraphicFramePr>
          <p:cNvPr id="2" name="תרשים 1" descr="גרך המציג עלייה של ב-33% בכמות הלקוחות מרבעון 2 2022 עד רבעון 2 2023">
            <a:extLst>
              <a:ext uri="{FF2B5EF4-FFF2-40B4-BE49-F238E27FC236}">
                <a16:creationId xmlns:a16="http://schemas.microsoft.com/office/drawing/2014/main" id="{D58F460A-CAC1-C8F7-8AFB-1910FC769250}"/>
              </a:ext>
            </a:extLst>
          </p:cNvPr>
          <p:cNvGraphicFramePr>
            <a:graphicFrameLocks/>
          </p:cNvGraphicFramePr>
          <p:nvPr>
            <p:extLst>
              <p:ext uri="{D42A27DB-BD31-4B8C-83A1-F6EECF244321}">
                <p14:modId xmlns:p14="http://schemas.microsoft.com/office/powerpoint/2010/main" val="4094473605"/>
              </p:ext>
            </p:extLst>
          </p:nvPr>
        </p:nvGraphicFramePr>
        <p:xfrm>
          <a:off x="770579" y="1631455"/>
          <a:ext cx="4868592" cy="4471751"/>
        </p:xfrm>
        <a:graphic>
          <a:graphicData uri="http://schemas.openxmlformats.org/drawingml/2006/chart">
            <c:chart xmlns:c="http://schemas.openxmlformats.org/drawingml/2006/chart" xmlns:r="http://schemas.openxmlformats.org/officeDocument/2006/relationships" r:id="rId2"/>
          </a:graphicData>
        </a:graphic>
      </p:graphicFrame>
      <p:sp>
        <p:nvSpPr>
          <p:cNvPr id="15" name="מלבן: פינות מעוגלות 14">
            <a:extLst>
              <a:ext uri="{FF2B5EF4-FFF2-40B4-BE49-F238E27FC236}">
                <a16:creationId xmlns:a16="http://schemas.microsoft.com/office/drawing/2014/main" id="{D23B92E4-44E3-2F5E-5F53-B31D3081FACA}"/>
              </a:ext>
            </a:extLst>
          </p:cNvPr>
          <p:cNvSpPr/>
          <p:nvPr/>
        </p:nvSpPr>
        <p:spPr>
          <a:xfrm>
            <a:off x="6096000" y="869184"/>
            <a:ext cx="5632642" cy="5313216"/>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dirty="0"/>
          </a:p>
        </p:txBody>
      </p:sp>
      <p:sp>
        <p:nvSpPr>
          <p:cNvPr id="13" name="Rectangle 12">
            <a:extLst>
              <a:ext uri="{FF2B5EF4-FFF2-40B4-BE49-F238E27FC236}">
                <a16:creationId xmlns:a16="http://schemas.microsoft.com/office/drawing/2014/main" id="{EEE50BBD-B89D-4C9C-84EA-194ECB81A8AA}"/>
              </a:ext>
            </a:extLst>
          </p:cNvPr>
          <p:cNvSpPr/>
          <p:nvPr/>
        </p:nvSpPr>
        <p:spPr>
          <a:xfrm>
            <a:off x="12192000" y="-973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14" name="TextBox 28">
            <a:extLst>
              <a:ext uri="{FF2B5EF4-FFF2-40B4-BE49-F238E27FC236}">
                <a16:creationId xmlns:a16="http://schemas.microsoft.com/office/drawing/2014/main" id="{B181A11A-8BC7-4BEB-AE18-3CA96AD73509}"/>
              </a:ext>
            </a:extLst>
          </p:cNvPr>
          <p:cNvSpPr txBox="1"/>
          <p:nvPr/>
        </p:nvSpPr>
        <p:spPr>
          <a:xfrm>
            <a:off x="716050" y="168331"/>
            <a:ext cx="10318231" cy="646331"/>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3600" b="1" dirty="0">
                <a:solidFill>
                  <a:schemeClr val="tx1"/>
                </a:solidFill>
                <a:latin typeface="Calibri" panose="020F0502020204030204" pitchFamily="34" charset="0"/>
                <a:cs typeface="Calibri" panose="020F0502020204030204" pitchFamily="34" charset="0"/>
              </a:rPr>
              <a:t>Blender Israel: Increased volume of loans</a:t>
            </a:r>
          </a:p>
        </p:txBody>
      </p:sp>
      <p:sp>
        <p:nvSpPr>
          <p:cNvPr id="23" name="TextBox 22">
            <a:extLst>
              <a:ext uri="{FF2B5EF4-FFF2-40B4-BE49-F238E27FC236}">
                <a16:creationId xmlns:a16="http://schemas.microsoft.com/office/drawing/2014/main" id="{9AD78B2B-8FB8-44EE-9FD2-AE0B8F0DE34C}"/>
              </a:ext>
            </a:extLst>
          </p:cNvPr>
          <p:cNvSpPr txBox="1"/>
          <p:nvPr/>
        </p:nvSpPr>
        <p:spPr>
          <a:xfrm>
            <a:off x="6427953" y="1019532"/>
            <a:ext cx="4996034" cy="40011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kern="1200" dirty="0">
                <a:solidFill>
                  <a:schemeClr val="tx1"/>
                </a:solidFill>
                <a:latin typeface="Calibri" panose="020F0502020204030204" pitchFamily="34" charset="0"/>
                <a:ea typeface="+mn-ea"/>
                <a:cs typeface="Calibri" panose="020F0502020204030204" pitchFamily="34" charset="0"/>
              </a:rPr>
              <a:t>Total loans provided </a:t>
            </a:r>
            <a:r>
              <a:rPr lang="en-US" kern="1200" dirty="0">
                <a:solidFill>
                  <a:schemeClr val="tx1"/>
                </a:solidFill>
                <a:latin typeface="Calibri" panose="020F0502020204030204" pitchFamily="34" charset="0"/>
                <a:ea typeface="+mn-ea"/>
                <a:cs typeface="Calibri" panose="020F0502020204030204" pitchFamily="34" charset="0"/>
              </a:rPr>
              <a:t>(in thousands of NIS)</a:t>
            </a:r>
          </a:p>
        </p:txBody>
      </p:sp>
      <p:sp>
        <p:nvSpPr>
          <p:cNvPr id="34" name="תיבת טקסט 33">
            <a:extLst>
              <a:ext uri="{FF2B5EF4-FFF2-40B4-BE49-F238E27FC236}">
                <a16:creationId xmlns:a16="http://schemas.microsoft.com/office/drawing/2014/main" id="{7C3BE5F6-267F-4D72-857B-FEA46126251B}"/>
              </a:ext>
            </a:extLst>
          </p:cNvPr>
          <p:cNvSpPr txBox="1"/>
          <p:nvPr/>
        </p:nvSpPr>
        <p:spPr>
          <a:xfrm>
            <a:off x="623814" y="6443565"/>
            <a:ext cx="10032160" cy="400110"/>
          </a:xfrm>
          <a:prstGeom prst="rect">
            <a:avLst/>
          </a:prstGeom>
          <a:noFill/>
        </p:spPr>
        <p:txBody>
          <a:bodyPr wrap="square">
            <a:spAutoFit/>
          </a:bodyPr>
          <a:lstStyle/>
          <a:p>
            <a:pPr>
              <a:lnSpc>
                <a:spcPts val="1200"/>
              </a:lnSpc>
              <a:buClrTx/>
              <a:defRPr/>
            </a:pPr>
            <a:r>
              <a:rPr lang="en-US" sz="1000" dirty="0">
                <a:solidFill>
                  <a:schemeClr val="dk1"/>
                </a:solidFill>
                <a:latin typeface="Calibri"/>
                <a:cs typeface="Calibri"/>
              </a:rPr>
              <a:t>Loans in a credit brokerage system. Financial data in NIS as of June 30, 2023. </a:t>
            </a:r>
            <a:endParaRPr lang="he-IL" sz="1000" dirty="0">
              <a:solidFill>
                <a:schemeClr val="dk1"/>
              </a:solidFill>
              <a:latin typeface="Calibri"/>
              <a:cs typeface="Calibri"/>
            </a:endParaRPr>
          </a:p>
          <a:p>
            <a:pPr marL="0" marR="0" lvl="0" indent="0" algn="r" defTabSz="914400" rtl="1" eaLnBrk="1" fontAlgn="auto" latinLnBrk="0" hangingPunct="1">
              <a:lnSpc>
                <a:spcPts val="1200"/>
              </a:lnSpc>
              <a:spcBef>
                <a:spcPts val="0"/>
              </a:spcBef>
              <a:spcAft>
                <a:spcPts val="0"/>
              </a:spcAft>
              <a:buClrTx/>
              <a:buSzTx/>
              <a:buFontTx/>
              <a:buNone/>
              <a:tabLst/>
              <a:defRPr/>
            </a:pPr>
            <a:endParaRPr kumimoji="0" lang="he-IL" sz="1000" b="0" i="0" u="none" strike="noStrike" kern="1200" cap="none" spc="0" normalizeH="0" baseline="0" noProof="0" dirty="0">
              <a:ln>
                <a:noFill/>
              </a:ln>
              <a:solidFill>
                <a:prstClr val="black"/>
              </a:solidFill>
              <a:effectLst/>
              <a:uLnTx/>
              <a:uFillTx/>
              <a:latin typeface="Assistant Light" pitchFamily="2" charset="-79"/>
              <a:ea typeface="+mn-ea"/>
              <a:cs typeface="Assistant Light" pitchFamily="2" charset="-79"/>
            </a:endParaRPr>
          </a:p>
        </p:txBody>
      </p:sp>
      <p:sp>
        <p:nvSpPr>
          <p:cNvPr id="19" name="TextBox 23">
            <a:extLst>
              <a:ext uri="{FF2B5EF4-FFF2-40B4-BE49-F238E27FC236}">
                <a16:creationId xmlns:a16="http://schemas.microsoft.com/office/drawing/2014/main" id="{E136F14C-C27C-8B94-B960-AA4472C17591}"/>
              </a:ext>
            </a:extLst>
          </p:cNvPr>
          <p:cNvSpPr txBox="1"/>
          <p:nvPr/>
        </p:nvSpPr>
        <p:spPr>
          <a:xfrm>
            <a:off x="2064127" y="970180"/>
            <a:ext cx="2175907" cy="400110"/>
          </a:xfrm>
          <a:prstGeom prst="rect">
            <a:avLst/>
          </a:prstGeom>
          <a:noFill/>
        </p:spPr>
        <p:txBody>
          <a:bodyPr wrap="square">
            <a:spAutoFit/>
          </a:bodyPr>
          <a:lstStyle/>
          <a:p>
            <a:pPr algn="ctr">
              <a:buClrTx/>
              <a:defRPr/>
            </a:pPr>
            <a:r>
              <a:rPr lang="en-US" sz="2000" kern="1200" dirty="0">
                <a:solidFill>
                  <a:schemeClr val="tx1"/>
                </a:solidFill>
                <a:latin typeface="Calibri" panose="020F0502020204030204" pitchFamily="34" charset="0"/>
                <a:ea typeface="+mn-ea"/>
                <a:cs typeface="Calibri" panose="020F0502020204030204" pitchFamily="34" charset="0"/>
              </a:rPr>
              <a:t>Paying customers</a:t>
            </a:r>
          </a:p>
        </p:txBody>
      </p:sp>
      <p:sp>
        <p:nvSpPr>
          <p:cNvPr id="5" name="Rectangle 4">
            <a:extLst>
              <a:ext uri="{FF2B5EF4-FFF2-40B4-BE49-F238E27FC236}">
                <a16:creationId xmlns:a16="http://schemas.microsoft.com/office/drawing/2014/main" id="{13392C08-3B2C-07F4-09E3-69B55A836279}"/>
              </a:ext>
            </a:extLst>
          </p:cNvPr>
          <p:cNvSpPr/>
          <p:nvPr/>
        </p:nvSpPr>
        <p:spPr>
          <a:xfrm>
            <a:off x="510364" y="-563644"/>
            <a:ext cx="4291398" cy="56364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grpSp>
        <p:nvGrpSpPr>
          <p:cNvPr id="3" name="קבוצה 2">
            <a:extLst>
              <a:ext uri="{FF2B5EF4-FFF2-40B4-BE49-F238E27FC236}">
                <a16:creationId xmlns:a16="http://schemas.microsoft.com/office/drawing/2014/main" id="{D2250E56-0381-3BD2-DF61-BD75778CB96D}"/>
              </a:ext>
            </a:extLst>
          </p:cNvPr>
          <p:cNvGrpSpPr/>
          <p:nvPr/>
        </p:nvGrpSpPr>
        <p:grpSpPr>
          <a:xfrm>
            <a:off x="1798554" y="1663595"/>
            <a:ext cx="2651549" cy="1121752"/>
            <a:chOff x="3363752" y="2167875"/>
            <a:chExt cx="2366900" cy="1121752"/>
          </a:xfrm>
        </p:grpSpPr>
        <p:cxnSp>
          <p:nvCxnSpPr>
            <p:cNvPr id="25" name="Straight Arrow Connector 1">
              <a:extLst>
                <a:ext uri="{FF2B5EF4-FFF2-40B4-BE49-F238E27FC236}">
                  <a16:creationId xmlns:a16="http://schemas.microsoft.com/office/drawing/2014/main" id="{5FD87617-9A00-6DA4-06F0-33E70FB2564E}"/>
                </a:ext>
              </a:extLst>
            </p:cNvPr>
            <p:cNvCxnSpPr>
              <a:cxnSpLocks/>
            </p:cNvCxnSpPr>
            <p:nvPr/>
          </p:nvCxnSpPr>
          <p:spPr>
            <a:xfrm flipV="1">
              <a:off x="3573090" y="2446177"/>
              <a:ext cx="2157562" cy="18365"/>
            </a:xfrm>
            <a:prstGeom prst="straightConnector1">
              <a:avLst/>
            </a:prstGeom>
            <a:ln>
              <a:solidFill>
                <a:srgbClr val="006386"/>
              </a:solidFill>
              <a:tailEnd type="triangle"/>
            </a:ln>
          </p:spPr>
          <p:style>
            <a:lnRef idx="1">
              <a:schemeClr val="accent1"/>
            </a:lnRef>
            <a:fillRef idx="0">
              <a:schemeClr val="accent1"/>
            </a:fillRef>
            <a:effectRef idx="0">
              <a:schemeClr val="accent1"/>
            </a:effectRef>
            <a:fontRef idx="minor">
              <a:schemeClr val="tx1"/>
            </a:fontRef>
          </p:style>
        </p:cxnSp>
        <p:cxnSp>
          <p:nvCxnSpPr>
            <p:cNvPr id="26" name="מחבר ישר 25">
              <a:extLst>
                <a:ext uri="{FF2B5EF4-FFF2-40B4-BE49-F238E27FC236}">
                  <a16:creationId xmlns:a16="http://schemas.microsoft.com/office/drawing/2014/main" id="{1C8FAAE9-4B27-E079-6202-B4F313591606}"/>
                </a:ext>
              </a:extLst>
            </p:cNvPr>
            <p:cNvCxnSpPr>
              <a:cxnSpLocks/>
            </p:cNvCxnSpPr>
            <p:nvPr/>
          </p:nvCxnSpPr>
          <p:spPr>
            <a:xfrm>
              <a:off x="3679315" y="2318411"/>
              <a:ext cx="0" cy="971216"/>
            </a:xfrm>
            <a:prstGeom prst="line">
              <a:avLst/>
            </a:prstGeom>
            <a:ln>
              <a:solidFill>
                <a:srgbClr val="006386"/>
              </a:solidFill>
            </a:ln>
          </p:spPr>
          <p:style>
            <a:lnRef idx="1">
              <a:schemeClr val="accent1"/>
            </a:lnRef>
            <a:fillRef idx="0">
              <a:schemeClr val="accent1"/>
            </a:fillRef>
            <a:effectRef idx="0">
              <a:schemeClr val="accent1"/>
            </a:effectRef>
            <a:fontRef idx="minor">
              <a:schemeClr val="tx1"/>
            </a:fontRef>
          </p:style>
        </p:cxnSp>
        <p:sp>
          <p:nvSpPr>
            <p:cNvPr id="29" name="Flowchart: Connector 55">
              <a:extLst>
                <a:ext uri="{FF2B5EF4-FFF2-40B4-BE49-F238E27FC236}">
                  <a16:creationId xmlns:a16="http://schemas.microsoft.com/office/drawing/2014/main" id="{29C3C9C0-1209-0433-E002-B7E774DF65C3}"/>
                </a:ext>
              </a:extLst>
            </p:cNvPr>
            <p:cNvSpPr/>
            <p:nvPr/>
          </p:nvSpPr>
          <p:spPr>
            <a:xfrm>
              <a:off x="3423739" y="2167875"/>
              <a:ext cx="576140" cy="607259"/>
            </a:xfrm>
            <a:prstGeom prst="flowChartConnector">
              <a:avLst/>
            </a:prstGeom>
            <a:solidFill>
              <a:srgbClr val="006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7" name="TextBox 1">
              <a:extLst>
                <a:ext uri="{FF2B5EF4-FFF2-40B4-BE49-F238E27FC236}">
                  <a16:creationId xmlns:a16="http://schemas.microsoft.com/office/drawing/2014/main" id="{9E22FA04-9C85-E9F6-D643-BDF409672BCF}"/>
                </a:ext>
              </a:extLst>
            </p:cNvPr>
            <p:cNvSpPr txBox="1"/>
            <p:nvPr/>
          </p:nvSpPr>
          <p:spPr>
            <a:xfrm>
              <a:off x="3363752" y="2230238"/>
              <a:ext cx="696114" cy="57378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r>
                <a:rPr lang="en-US" sz="1200" b="1" i="0" u="none" strike="noStrike" kern="1200" baseline="0" dirty="0">
                  <a:solidFill>
                    <a:schemeClr val="bg1"/>
                  </a:solidFill>
                  <a:latin typeface="Calibri" panose="020F0502020204030204" pitchFamily="34" charset="0"/>
                  <a:cs typeface="Calibri" panose="020F0502020204030204" pitchFamily="34" charset="0"/>
                </a:rPr>
                <a:t>33</a:t>
              </a:r>
              <a:r>
                <a:rPr lang="he-IL" sz="1200" b="1" i="0" u="none" strike="noStrike" kern="1200" baseline="0" dirty="0">
                  <a:solidFill>
                    <a:schemeClr val="bg1"/>
                  </a:solidFill>
                  <a:latin typeface="Calibri" panose="020F0502020204030204" pitchFamily="34" charset="0"/>
                  <a:cs typeface="Calibri" panose="020F0502020204030204" pitchFamily="34" charset="0"/>
                </a:rPr>
                <a:t>%</a:t>
              </a:r>
            </a:p>
            <a:p>
              <a:pPr algn="ctr" rtl="0"/>
              <a:r>
                <a:rPr lang="en-US" sz="1200" b="1" kern="1200" dirty="0">
                  <a:solidFill>
                    <a:schemeClr val="bg1"/>
                  </a:solidFill>
                  <a:latin typeface="Calibri" panose="020F0502020204030204" pitchFamily="34" charset="0"/>
                  <a:cs typeface="Calibri" panose="020F0502020204030204" pitchFamily="34" charset="0"/>
                </a:rPr>
                <a:t>Growth</a:t>
              </a:r>
              <a:endParaRPr lang="en-IL" sz="1200" b="1" i="0" u="none" strike="noStrike" kern="1200" baseline="0" dirty="0">
                <a:solidFill>
                  <a:schemeClr val="bg1"/>
                </a:solidFill>
                <a:latin typeface="Calibri" panose="020F0502020204030204" pitchFamily="34" charset="0"/>
                <a:cs typeface="Calibri" panose="020F0502020204030204" pitchFamily="34" charset="0"/>
              </a:endParaRPr>
            </a:p>
          </p:txBody>
        </p:sp>
      </p:grpSp>
      <p:sp>
        <p:nvSpPr>
          <p:cNvPr id="24" name="TextBox 22">
            <a:extLst>
              <a:ext uri="{FF2B5EF4-FFF2-40B4-BE49-F238E27FC236}">
                <a16:creationId xmlns:a16="http://schemas.microsoft.com/office/drawing/2014/main" id="{45392788-BF3F-17A7-80B6-2B3B9E582D68}"/>
              </a:ext>
            </a:extLst>
          </p:cNvPr>
          <p:cNvSpPr txBox="1"/>
          <p:nvPr/>
        </p:nvSpPr>
        <p:spPr>
          <a:xfrm>
            <a:off x="1298390" y="1312649"/>
            <a:ext cx="3698753" cy="30777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libri" panose="020F0502020204030204" pitchFamily="34" charset="0"/>
                <a:cs typeface="Calibri" panose="020F0502020204030204" pitchFamily="34" charset="0"/>
              </a:rPr>
              <a:t>Consistent growth in the number of customers</a:t>
            </a:r>
            <a:endParaRPr kumimoji="0" lang="en-US" sz="1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grpSp>
        <p:nvGrpSpPr>
          <p:cNvPr id="16" name="קבוצה 15">
            <a:extLst>
              <a:ext uri="{FF2B5EF4-FFF2-40B4-BE49-F238E27FC236}">
                <a16:creationId xmlns:a16="http://schemas.microsoft.com/office/drawing/2014/main" id="{9FF3ED99-FF67-68A5-9B12-434740104CFF}"/>
              </a:ext>
            </a:extLst>
          </p:cNvPr>
          <p:cNvGrpSpPr/>
          <p:nvPr/>
        </p:nvGrpSpPr>
        <p:grpSpPr>
          <a:xfrm>
            <a:off x="-623903" y="-156665"/>
            <a:ext cx="1343804" cy="1343808"/>
            <a:chOff x="-623903" y="-156665"/>
            <a:chExt cx="1343804" cy="1343808"/>
          </a:xfrm>
        </p:grpSpPr>
        <p:sp>
          <p:nvSpPr>
            <p:cNvPr id="20" name="Google Shape;463;p9">
              <a:extLst>
                <a:ext uri="{FF2B5EF4-FFF2-40B4-BE49-F238E27FC236}">
                  <a16:creationId xmlns:a16="http://schemas.microsoft.com/office/drawing/2014/main" id="{9A9C2B46-F552-E3FA-6B3A-94B41504C0A4}"/>
                </a:ext>
              </a:extLst>
            </p:cNvPr>
            <p:cNvSpPr/>
            <p:nvPr/>
          </p:nvSpPr>
          <p:spPr>
            <a:xfrm rot="4500000">
              <a:off x="-495009" y="-27766"/>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7" name="Google Shape;464;p9">
              <a:extLst>
                <a:ext uri="{FF2B5EF4-FFF2-40B4-BE49-F238E27FC236}">
                  <a16:creationId xmlns:a16="http://schemas.microsoft.com/office/drawing/2014/main" id="{9EB0AE3D-CC25-9608-7C47-7C1752A11843}"/>
                </a:ext>
              </a:extLst>
            </p:cNvPr>
            <p:cNvSpPr/>
            <p:nvPr/>
          </p:nvSpPr>
          <p:spPr>
            <a:xfrm rot="-5400000" flipH="1">
              <a:off x="-353943" y="161298"/>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9" name="Google Shape;465;p9">
              <a:extLst>
                <a:ext uri="{FF2B5EF4-FFF2-40B4-BE49-F238E27FC236}">
                  <a16:creationId xmlns:a16="http://schemas.microsoft.com/office/drawing/2014/main" id="{583E4C0B-3BBE-ADE3-DA1E-8FC1309D5A15}"/>
                </a:ext>
              </a:extLst>
            </p:cNvPr>
            <p:cNvSpPr/>
            <p:nvPr/>
          </p:nvSpPr>
          <p:spPr>
            <a:xfrm rot="4500000">
              <a:off x="-623905" y="-156663"/>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aphicFrame>
        <p:nvGraphicFramePr>
          <p:cNvPr id="4" name="Chart 1" descr="גרף המראה סה&quot;כ הלוואות שהועמדו באלפי שקלים:&#10;H1 2021 - 105,200&#10;H1 2022 - 169,500&#10;H1 2023 - 171,100">
            <a:extLst>
              <a:ext uri="{FF2B5EF4-FFF2-40B4-BE49-F238E27FC236}">
                <a16:creationId xmlns:a16="http://schemas.microsoft.com/office/drawing/2014/main" id="{20328010-583B-2D8E-B2AE-A2D747CBD7CC}"/>
              </a:ext>
            </a:extLst>
          </p:cNvPr>
          <p:cNvGraphicFramePr>
            <a:graphicFrameLocks/>
          </p:cNvGraphicFramePr>
          <p:nvPr>
            <p:extLst>
              <p:ext uri="{D42A27DB-BD31-4B8C-83A1-F6EECF244321}">
                <p14:modId xmlns:p14="http://schemas.microsoft.com/office/powerpoint/2010/main" val="4197948081"/>
              </p:ext>
            </p:extLst>
          </p:nvPr>
        </p:nvGraphicFramePr>
        <p:xfrm>
          <a:off x="6141769" y="1122598"/>
          <a:ext cx="4636853" cy="50634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4576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פינות מעוגלות 1">
            <a:extLst>
              <a:ext uri="{FF2B5EF4-FFF2-40B4-BE49-F238E27FC236}">
                <a16:creationId xmlns:a16="http://schemas.microsoft.com/office/drawing/2014/main" id="{1511A8CB-12F4-6584-8147-3EEE1E6C50B5}"/>
              </a:ext>
            </a:extLst>
          </p:cNvPr>
          <p:cNvSpPr/>
          <p:nvPr/>
        </p:nvSpPr>
        <p:spPr>
          <a:xfrm>
            <a:off x="606979" y="1153615"/>
            <a:ext cx="5402514" cy="4888219"/>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dirty="0"/>
          </a:p>
        </p:txBody>
      </p:sp>
      <p:sp>
        <p:nvSpPr>
          <p:cNvPr id="5" name="מלבן: פינות מעוגלות 4">
            <a:extLst>
              <a:ext uri="{FF2B5EF4-FFF2-40B4-BE49-F238E27FC236}">
                <a16:creationId xmlns:a16="http://schemas.microsoft.com/office/drawing/2014/main" id="{40F47E10-8B4E-10A3-0189-23A650096365}"/>
              </a:ext>
            </a:extLst>
          </p:cNvPr>
          <p:cNvSpPr/>
          <p:nvPr/>
        </p:nvSpPr>
        <p:spPr>
          <a:xfrm>
            <a:off x="6202230" y="1153616"/>
            <a:ext cx="5402514" cy="4930123"/>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dirty="0"/>
          </a:p>
        </p:txBody>
      </p:sp>
      <p:graphicFrame>
        <p:nvGraphicFramePr>
          <p:cNvPr id="16" name="Chart 2">
            <a:extLst>
              <a:ext uri="{FF2B5EF4-FFF2-40B4-BE49-F238E27FC236}">
                <a16:creationId xmlns:a16="http://schemas.microsoft.com/office/drawing/2014/main" id="{89D6B81F-C2DE-97F9-9E95-8A4BFE50D1CA}"/>
              </a:ext>
            </a:extLst>
          </p:cNvPr>
          <p:cNvGraphicFramePr>
            <a:graphicFrameLocks/>
          </p:cNvGraphicFramePr>
          <p:nvPr>
            <p:extLst>
              <p:ext uri="{D42A27DB-BD31-4B8C-83A1-F6EECF244321}">
                <p14:modId xmlns:p14="http://schemas.microsoft.com/office/powerpoint/2010/main" val="1499943372"/>
              </p:ext>
            </p:extLst>
          </p:nvPr>
        </p:nvGraphicFramePr>
        <p:xfrm>
          <a:off x="6275954" y="2252669"/>
          <a:ext cx="5354823" cy="3831069"/>
        </p:xfrm>
        <a:graphic>
          <a:graphicData uri="http://schemas.openxmlformats.org/drawingml/2006/chart">
            <c:chart xmlns:c="http://schemas.openxmlformats.org/drawingml/2006/chart" xmlns:r="http://schemas.openxmlformats.org/officeDocument/2006/relationships" r:id="rId2"/>
          </a:graphicData>
        </a:graphic>
      </p:graphicFrame>
      <p:sp>
        <p:nvSpPr>
          <p:cNvPr id="13" name="Rectangle 12">
            <a:extLst>
              <a:ext uri="{FF2B5EF4-FFF2-40B4-BE49-F238E27FC236}">
                <a16:creationId xmlns:a16="http://schemas.microsoft.com/office/drawing/2014/main" id="{EEE50BBD-B89D-4C9C-84EA-194ECB81A8AA}"/>
              </a:ext>
            </a:extLst>
          </p:cNvPr>
          <p:cNvSpPr/>
          <p:nvPr/>
        </p:nvSpPr>
        <p:spPr>
          <a:xfrm>
            <a:off x="12192000" y="-973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14" name="TextBox 28">
            <a:extLst>
              <a:ext uri="{FF2B5EF4-FFF2-40B4-BE49-F238E27FC236}">
                <a16:creationId xmlns:a16="http://schemas.microsoft.com/office/drawing/2014/main" id="{B181A11A-8BC7-4BEB-AE18-3CA96AD73509}"/>
              </a:ext>
            </a:extLst>
          </p:cNvPr>
          <p:cNvSpPr txBox="1"/>
          <p:nvPr/>
        </p:nvSpPr>
        <p:spPr>
          <a:xfrm>
            <a:off x="742765" y="263291"/>
            <a:ext cx="10217563" cy="646331"/>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3600" b="1" dirty="0">
                <a:solidFill>
                  <a:schemeClr val="tx1"/>
                </a:solidFill>
                <a:latin typeface="Calibri" panose="020F0502020204030204" pitchFamily="34" charset="0"/>
                <a:cs typeface="Calibri" panose="020F0502020204030204" pitchFamily="34" charset="0"/>
                <a:sym typeface="Calibri"/>
              </a:rPr>
              <a:t>Blender Europe</a:t>
            </a:r>
            <a:endParaRPr lang="en-US" sz="3600" b="1" dirty="0">
              <a:solidFill>
                <a:schemeClr val="tx1"/>
              </a:solidFill>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9AD78B2B-8FB8-44EE-9FD2-AE0B8F0DE34C}"/>
              </a:ext>
            </a:extLst>
          </p:cNvPr>
          <p:cNvSpPr txBox="1"/>
          <p:nvPr/>
        </p:nvSpPr>
        <p:spPr>
          <a:xfrm>
            <a:off x="7211114" y="1151857"/>
            <a:ext cx="2989334" cy="615553"/>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kern="1200" dirty="0">
                <a:solidFill>
                  <a:schemeClr val="tx1"/>
                </a:solidFill>
                <a:latin typeface="Calibri" panose="020F0502020204030204" pitchFamily="34" charset="0"/>
                <a:ea typeface="+mn-ea"/>
                <a:cs typeface="Calibri" panose="020F0502020204030204" pitchFamily="34" charset="0"/>
              </a:rPr>
              <a:t>Total credit portfolio </a:t>
            </a:r>
            <a:r>
              <a:rPr lang="en-US" kern="1200" dirty="0">
                <a:solidFill>
                  <a:schemeClr val="tx1"/>
                </a:solidFill>
                <a:latin typeface="Calibri" panose="020F0502020204030204" pitchFamily="34" charset="0"/>
                <a:ea typeface="+mn-ea"/>
                <a:cs typeface="Calibri" panose="020F0502020204030204" pitchFamily="34" charset="0"/>
              </a:rPr>
              <a:t>(thousands of NIS)</a:t>
            </a:r>
          </a:p>
        </p:txBody>
      </p:sp>
      <p:sp>
        <p:nvSpPr>
          <p:cNvPr id="24" name="TextBox 23">
            <a:extLst>
              <a:ext uri="{FF2B5EF4-FFF2-40B4-BE49-F238E27FC236}">
                <a16:creationId xmlns:a16="http://schemas.microsoft.com/office/drawing/2014/main" id="{D27FDC45-5C72-4BEF-8C64-AC430ECF0785}"/>
              </a:ext>
            </a:extLst>
          </p:cNvPr>
          <p:cNvSpPr txBox="1"/>
          <p:nvPr/>
        </p:nvSpPr>
        <p:spPr>
          <a:xfrm>
            <a:off x="1872127" y="1206520"/>
            <a:ext cx="2536636" cy="40011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kern="1200" dirty="0">
                <a:solidFill>
                  <a:schemeClr val="tx1"/>
                </a:solidFill>
                <a:latin typeface="Calibri" panose="020F0502020204030204" pitchFamily="34" charset="0"/>
                <a:ea typeface="+mn-ea"/>
                <a:cs typeface="Calibri" panose="020F0502020204030204" pitchFamily="34" charset="0"/>
              </a:rPr>
              <a:t>Revenue</a:t>
            </a:r>
            <a:r>
              <a:rPr kumimoji="0" lang="en-US" sz="2000" b="0" i="0" u="none" strike="noStrike" kern="1200" cap="none" spc="0" normalizeH="0" baseline="0" noProof="0" dirty="0">
                <a:ln>
                  <a:noFill/>
                </a:ln>
                <a:solidFill>
                  <a:srgbClr val="00B050"/>
                </a:solidFill>
                <a:effectLst/>
                <a:uLnTx/>
                <a:uFillTx/>
                <a:latin typeface="Assistant SemiBold" pitchFamily="2" charset="-79"/>
                <a:ea typeface="+mn-ea"/>
                <a:cs typeface="Assistant SemiBold" pitchFamily="2" charset="-79"/>
              </a:rPr>
              <a:t> </a:t>
            </a:r>
            <a:r>
              <a:rPr lang="en-US" kern="1200" dirty="0">
                <a:solidFill>
                  <a:schemeClr val="tx1"/>
                </a:solidFill>
                <a:latin typeface="Calibri" panose="020F0502020204030204" pitchFamily="34" charset="0"/>
                <a:ea typeface="+mn-ea"/>
                <a:cs typeface="Calibri" panose="020F0502020204030204" pitchFamily="34" charset="0"/>
              </a:rPr>
              <a:t>(thousands of NIS)</a:t>
            </a:r>
          </a:p>
        </p:txBody>
      </p:sp>
      <p:sp>
        <p:nvSpPr>
          <p:cNvPr id="17" name="TextBox 22">
            <a:extLst>
              <a:ext uri="{FF2B5EF4-FFF2-40B4-BE49-F238E27FC236}">
                <a16:creationId xmlns:a16="http://schemas.microsoft.com/office/drawing/2014/main" id="{3F4BA729-E1AB-F1E1-2EA7-B872E4000E33}"/>
              </a:ext>
            </a:extLst>
          </p:cNvPr>
          <p:cNvSpPr txBox="1"/>
          <p:nvPr/>
        </p:nvSpPr>
        <p:spPr>
          <a:xfrm>
            <a:off x="6309434" y="2509508"/>
            <a:ext cx="4792694" cy="338554"/>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en-US" sz="1600" dirty="0">
              <a:solidFill>
                <a:srgbClr val="041634"/>
              </a:solidFill>
              <a:latin typeface="Assistant SemiBold" pitchFamily="2" charset="-79"/>
              <a:cs typeface="Assistant SemiBold" pitchFamily="2" charset="-79"/>
            </a:endParaRPr>
          </a:p>
        </p:txBody>
      </p:sp>
      <p:sp>
        <p:nvSpPr>
          <p:cNvPr id="3" name="Rectangle 2">
            <a:extLst>
              <a:ext uri="{FF2B5EF4-FFF2-40B4-BE49-F238E27FC236}">
                <a16:creationId xmlns:a16="http://schemas.microsoft.com/office/drawing/2014/main" id="{85B5F80F-6092-A58D-630E-4778C14142B9}"/>
              </a:ext>
            </a:extLst>
          </p:cNvPr>
          <p:cNvSpPr/>
          <p:nvPr/>
        </p:nvSpPr>
        <p:spPr>
          <a:xfrm>
            <a:off x="510364" y="-563644"/>
            <a:ext cx="4291398" cy="56364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grpSp>
        <p:nvGrpSpPr>
          <p:cNvPr id="7" name="קבוצה 6">
            <a:extLst>
              <a:ext uri="{FF2B5EF4-FFF2-40B4-BE49-F238E27FC236}">
                <a16:creationId xmlns:a16="http://schemas.microsoft.com/office/drawing/2014/main" id="{E612AE16-7BD8-C426-15EF-88332CDD5BB4}"/>
              </a:ext>
            </a:extLst>
          </p:cNvPr>
          <p:cNvGrpSpPr/>
          <p:nvPr/>
        </p:nvGrpSpPr>
        <p:grpSpPr>
          <a:xfrm>
            <a:off x="-623903" y="-156665"/>
            <a:ext cx="1343804" cy="1343808"/>
            <a:chOff x="-623903" y="-156665"/>
            <a:chExt cx="1343804" cy="1343808"/>
          </a:xfrm>
        </p:grpSpPr>
        <p:sp>
          <p:nvSpPr>
            <p:cNvPr id="15" name="Google Shape;463;p9">
              <a:extLst>
                <a:ext uri="{FF2B5EF4-FFF2-40B4-BE49-F238E27FC236}">
                  <a16:creationId xmlns:a16="http://schemas.microsoft.com/office/drawing/2014/main" id="{899CBD76-2E16-E72C-2BA4-6ACAFB2F615C}"/>
                </a:ext>
              </a:extLst>
            </p:cNvPr>
            <p:cNvSpPr/>
            <p:nvPr/>
          </p:nvSpPr>
          <p:spPr>
            <a:xfrm rot="4500000">
              <a:off x="-495009" y="-27766"/>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8" name="Google Shape;464;p9">
              <a:extLst>
                <a:ext uri="{FF2B5EF4-FFF2-40B4-BE49-F238E27FC236}">
                  <a16:creationId xmlns:a16="http://schemas.microsoft.com/office/drawing/2014/main" id="{DF3489D6-F791-5AD3-4960-8488F20699FF}"/>
                </a:ext>
              </a:extLst>
            </p:cNvPr>
            <p:cNvSpPr/>
            <p:nvPr/>
          </p:nvSpPr>
          <p:spPr>
            <a:xfrm rot="-5400000" flipH="1">
              <a:off x="-353943" y="161298"/>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0" name="Google Shape;465;p9">
              <a:extLst>
                <a:ext uri="{FF2B5EF4-FFF2-40B4-BE49-F238E27FC236}">
                  <a16:creationId xmlns:a16="http://schemas.microsoft.com/office/drawing/2014/main" id="{E720D840-38D4-54D1-07F0-FF99142911F4}"/>
                </a:ext>
              </a:extLst>
            </p:cNvPr>
            <p:cNvSpPr/>
            <p:nvPr/>
          </p:nvSpPr>
          <p:spPr>
            <a:xfrm rot="4500000">
              <a:off x="-623905" y="-156663"/>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aphicFrame>
        <p:nvGraphicFramePr>
          <p:cNvPr id="4" name="Chart 2" descr="גרף המציג הכנסות באלפי שקלים:&#10;רבעון 2 2022 - 2,300&#10;רבעון 2 2023 - 2,500">
            <a:extLst>
              <a:ext uri="{FF2B5EF4-FFF2-40B4-BE49-F238E27FC236}">
                <a16:creationId xmlns:a16="http://schemas.microsoft.com/office/drawing/2014/main" id="{C1A386C9-2A3E-F812-3009-0AEEBE094EF3}"/>
              </a:ext>
            </a:extLst>
          </p:cNvPr>
          <p:cNvGraphicFramePr>
            <a:graphicFrameLocks/>
          </p:cNvGraphicFramePr>
          <p:nvPr>
            <p:extLst>
              <p:ext uri="{D42A27DB-BD31-4B8C-83A1-F6EECF244321}">
                <p14:modId xmlns:p14="http://schemas.microsoft.com/office/powerpoint/2010/main" val="4017837138"/>
              </p:ext>
            </p:extLst>
          </p:nvPr>
        </p:nvGraphicFramePr>
        <p:xfrm>
          <a:off x="669266" y="1671355"/>
          <a:ext cx="5422237" cy="42462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2" descr="גרף המציג תיקי אשראי באלפי שקלים:&#10;רבעון 2 2022 - 89,000&#10;רבעון 2 2023 - 83,700">
            <a:extLst>
              <a:ext uri="{FF2B5EF4-FFF2-40B4-BE49-F238E27FC236}">
                <a16:creationId xmlns:a16="http://schemas.microsoft.com/office/drawing/2014/main" id="{5F02A54E-CFB4-AB69-5C1B-EAC05FB4B67C}"/>
              </a:ext>
            </a:extLst>
          </p:cNvPr>
          <p:cNvGraphicFramePr>
            <a:graphicFrameLocks/>
          </p:cNvGraphicFramePr>
          <p:nvPr>
            <p:extLst>
              <p:ext uri="{D42A27DB-BD31-4B8C-83A1-F6EECF244321}">
                <p14:modId xmlns:p14="http://schemas.microsoft.com/office/powerpoint/2010/main" val="1801182525"/>
              </p:ext>
            </p:extLst>
          </p:nvPr>
        </p:nvGraphicFramePr>
        <p:xfrm>
          <a:off x="6253914" y="1835653"/>
          <a:ext cx="5268820" cy="408197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5369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
          <p:cNvSpPr/>
          <p:nvPr/>
        </p:nvSpPr>
        <p:spPr>
          <a:xfrm>
            <a:off x="949400" y="1195753"/>
            <a:ext cx="10158624" cy="4583726"/>
          </a:xfrm>
          <a:prstGeom prst="rect">
            <a:avLst/>
          </a:prstGeom>
          <a:solidFill>
            <a:schemeClr val="lt1">
              <a:alpha val="6392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34" name="Google Shape;234;p2"/>
          <p:cNvSpPr/>
          <p:nvPr/>
        </p:nvSpPr>
        <p:spPr>
          <a:xfrm>
            <a:off x="5202466" y="444677"/>
            <a:ext cx="5958838" cy="5958834"/>
          </a:xfrm>
          <a:prstGeom prst="arc">
            <a:avLst>
              <a:gd name="adj1" fmla="val 13837629"/>
              <a:gd name="adj2" fmla="val 8126621"/>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35" name="Google Shape;235;p2"/>
          <p:cNvSpPr/>
          <p:nvPr/>
        </p:nvSpPr>
        <p:spPr>
          <a:xfrm>
            <a:off x="9681753" y="824780"/>
            <a:ext cx="108000" cy="108000"/>
          </a:xfrm>
          <a:prstGeom prst="ellipse">
            <a:avLst/>
          </a:prstGeom>
          <a:solidFill>
            <a:srgbClr val="00AE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6" name="Google Shape;236;p2"/>
          <p:cNvSpPr/>
          <p:nvPr/>
        </p:nvSpPr>
        <p:spPr>
          <a:xfrm>
            <a:off x="1174024" y="997438"/>
            <a:ext cx="9595196" cy="5000842"/>
          </a:xfrm>
          <a:prstGeom prst="rect">
            <a:avLst/>
          </a:prstGeom>
          <a:solidFill>
            <a:srgbClr val="F2F2F2"/>
          </a:solidFill>
          <a:ln w="12700" cap="flat" cmpd="sng">
            <a:solidFill>
              <a:srgbClr val="00AEE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37" name="Google Shape;237;p2"/>
          <p:cNvSpPr txBox="1"/>
          <p:nvPr/>
        </p:nvSpPr>
        <p:spPr>
          <a:xfrm>
            <a:off x="3556394" y="1307081"/>
            <a:ext cx="494463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i="0" u="none" strike="noStrike" cap="none" dirty="0">
                <a:solidFill>
                  <a:srgbClr val="0C0C0C"/>
                </a:solidFill>
                <a:latin typeface="Calibri"/>
                <a:ea typeface="Calibri"/>
                <a:cs typeface="Calibri"/>
                <a:sym typeface="Calibri"/>
              </a:rPr>
              <a:t>Legal Disclaimer</a:t>
            </a:r>
            <a:endParaRPr dirty="0"/>
          </a:p>
        </p:txBody>
      </p:sp>
      <p:sp>
        <p:nvSpPr>
          <p:cNvPr id="238" name="Google Shape;238;p2"/>
          <p:cNvSpPr/>
          <p:nvPr/>
        </p:nvSpPr>
        <p:spPr>
          <a:xfrm>
            <a:off x="-1711228" y="6857999"/>
            <a:ext cx="14424132" cy="590210"/>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 name="תיבת טקסט 2">
            <a:extLst>
              <a:ext uri="{FF2B5EF4-FFF2-40B4-BE49-F238E27FC236}">
                <a16:creationId xmlns:a16="http://schemas.microsoft.com/office/drawing/2014/main" id="{8639FCD8-7A8E-4BAF-6734-91050EA21B60}"/>
              </a:ext>
            </a:extLst>
          </p:cNvPr>
          <p:cNvSpPr txBox="1"/>
          <p:nvPr/>
        </p:nvSpPr>
        <p:spPr>
          <a:xfrm>
            <a:off x="1174024" y="1865879"/>
            <a:ext cx="9595196" cy="3994683"/>
          </a:xfrm>
          <a:prstGeom prst="rect">
            <a:avLst/>
          </a:prstGeom>
          <a:noFill/>
        </p:spPr>
        <p:txBody>
          <a:bodyPr wrap="square">
            <a:spAutoFit/>
          </a:bodyPr>
          <a:lstStyle/>
          <a:p>
            <a:pPr marL="0" marR="0" lvl="0" indent="0" algn="l" rtl="0">
              <a:lnSpc>
                <a:spcPct val="107000"/>
              </a:lnSpc>
              <a:spcBef>
                <a:spcPts val="0"/>
              </a:spcBef>
              <a:spcAft>
                <a:spcPts val="0"/>
              </a:spcAft>
              <a:buClr>
                <a:srgbClr val="000000"/>
              </a:buClr>
              <a:buSzPts val="1000"/>
              <a:buFont typeface="Calibri"/>
              <a:buNone/>
            </a:pPr>
            <a:r>
              <a:rPr lang="en-US" sz="1100" b="0" i="0" u="none" strike="noStrike" cap="none" dirty="0">
                <a:solidFill>
                  <a:srgbClr val="000000"/>
                </a:solidFill>
                <a:latin typeface="Calibri"/>
                <a:ea typeface="Calibri"/>
                <a:cs typeface="Calibri"/>
                <a:sym typeface="Calibri"/>
              </a:rPr>
              <a:t>This presentation constitutes the principle and marketing presentation of Blender Financial Technologies Ltd. and its subsidiaries (henceforth referred to, together, as "the Company" and/or "Blender" and/or "the Group") and is meant for marketing purposes. It does not constitute a public offering of securities by the Company and should not be construed as a public offering of securities by the Company. The information contained in this presentation is solely abridged information to be used as a general presentation of the Company and does not contain exhaustive data on the Company and its activities. The information contained in this presentation and any other information that may be provided when this presentation is presented (henceforth: "the Information") does not constitute a recommendation or the opinion of an investment advisor or a tax advisor. Investment in securities, and particularly, in the Company's securities, carries risk. One must bear in mind that past data is not necessarily indicative of future performance. Purchasing Company securities requires a thorough review of the data the Company publishes in the Company's reports on the Maya and Magna systems (henceforth: "Company Reports") and the performance of a legal, financial, fiscal, and accounting analysis of that data. The presentation contains additional data that will not be displayed in Company Reports to the public and/or information displayed differently than how it will be displayed in the Company Reports to the public. The presentation is not designed to substitute for a review of Company Reports whenever they are publicized by the Company. In the event of a contradiction between this presentation and Company Reports, the content of the Company Reports shall prevail.</a:t>
            </a:r>
            <a:endParaRPr lang="en-US" sz="1100" dirty="0"/>
          </a:p>
          <a:p>
            <a:pPr marL="0" marR="0" lvl="0" indent="0" algn="ctr" rtl="0">
              <a:lnSpc>
                <a:spcPct val="107000"/>
              </a:lnSpc>
              <a:spcBef>
                <a:spcPts val="800"/>
              </a:spcBef>
              <a:spcAft>
                <a:spcPts val="0"/>
              </a:spcAft>
              <a:buClr>
                <a:srgbClr val="000000"/>
              </a:buClr>
              <a:buSzPts val="1000"/>
              <a:buFont typeface="Calibri"/>
              <a:buNone/>
            </a:pPr>
            <a:r>
              <a:rPr lang="en-US" sz="1100" b="1" i="0" u="none" strike="noStrike" cap="none" dirty="0">
                <a:solidFill>
                  <a:srgbClr val="000000"/>
                </a:solidFill>
                <a:latin typeface="Calibri"/>
                <a:ea typeface="Calibri"/>
                <a:cs typeface="Calibri"/>
                <a:sym typeface="Calibri"/>
              </a:rPr>
              <a:t>Forward-looking Information Disclaimer</a:t>
            </a:r>
            <a:endParaRPr lang="en-US" sz="1100" b="0" i="0" u="none" strike="noStrike" cap="none" dirty="0">
              <a:solidFill>
                <a:srgbClr val="000000"/>
              </a:solidFill>
              <a:highlight>
                <a:srgbClr val="FFFF00"/>
              </a:highlight>
              <a:latin typeface="Calibri"/>
              <a:ea typeface="Calibri"/>
              <a:cs typeface="Calibri"/>
              <a:sym typeface="Calibri"/>
            </a:endParaRPr>
          </a:p>
          <a:p>
            <a:pPr marL="0" marR="0" lvl="0" indent="0" algn="l" rtl="0">
              <a:spcBef>
                <a:spcPts val="800"/>
              </a:spcBef>
              <a:spcAft>
                <a:spcPts val="0"/>
              </a:spcAft>
              <a:buNone/>
            </a:pPr>
            <a:r>
              <a:rPr lang="en-US" sz="1100" b="0" i="0" u="none" strike="noStrike" cap="none" dirty="0">
                <a:solidFill>
                  <a:schemeClr val="dk1"/>
                </a:solidFill>
                <a:latin typeface="Calibri"/>
                <a:ea typeface="Calibri"/>
                <a:cs typeface="Calibri"/>
                <a:sym typeface="Calibri"/>
              </a:rPr>
              <a:t>The Company’s forecasts and assumptions specified in this are all considered forward-looking information, as defined in the Securities Law of 1968. Among other things, this information is based on the Company’s assessments regarding developments and events that may or may not take place at an uncertain time in the future that are not within the Company’s control.</a:t>
            </a:r>
            <a:endParaRPr lang="en-US" sz="1100" dirty="0"/>
          </a:p>
          <a:p>
            <a:pPr marL="0" marR="0" lvl="0" indent="0" algn="l" rtl="0">
              <a:spcBef>
                <a:spcPts val="0"/>
              </a:spcBef>
              <a:spcAft>
                <a:spcPts val="0"/>
              </a:spcAft>
              <a:buNone/>
            </a:pPr>
            <a:r>
              <a:rPr lang="en-US" sz="1100" dirty="0">
                <a:solidFill>
                  <a:schemeClr val="dk1"/>
                </a:solidFill>
                <a:latin typeface="Calibri"/>
                <a:ea typeface="Calibri"/>
                <a:cs typeface="Calibri"/>
                <a:sym typeface="Calibri"/>
              </a:rPr>
              <a:t>By nature, forward-looking information might not </a:t>
            </a:r>
            <a:r>
              <a:rPr lang="en-US" sz="1100" dirty="0" err="1">
                <a:solidFill>
                  <a:schemeClr val="dk1"/>
                </a:solidFill>
                <a:latin typeface="Calibri"/>
                <a:ea typeface="Calibri"/>
                <a:cs typeface="Calibri"/>
                <a:sym typeface="Calibri"/>
              </a:rPr>
              <a:t>materialise</a:t>
            </a:r>
            <a:r>
              <a:rPr lang="en-US" sz="1100" dirty="0">
                <a:solidFill>
                  <a:schemeClr val="dk1"/>
                </a:solidFill>
                <a:latin typeface="Calibri"/>
                <a:ea typeface="Calibri"/>
                <a:cs typeface="Calibri"/>
                <a:sym typeface="Calibri"/>
              </a:rPr>
              <a:t> as it is uncertain, as aforementioned. Whether forward-looking information </a:t>
            </a:r>
            <a:r>
              <a:rPr lang="en-US" sz="1100" dirty="0" err="1">
                <a:solidFill>
                  <a:schemeClr val="dk1"/>
                </a:solidFill>
                <a:latin typeface="Calibri"/>
                <a:ea typeface="Calibri"/>
                <a:cs typeface="Calibri"/>
                <a:sym typeface="Calibri"/>
              </a:rPr>
              <a:t>materialises</a:t>
            </a:r>
            <a:r>
              <a:rPr lang="en-US" sz="1100" dirty="0">
                <a:solidFill>
                  <a:schemeClr val="dk1"/>
                </a:solidFill>
                <a:latin typeface="Calibri"/>
                <a:ea typeface="Calibri"/>
                <a:cs typeface="Calibri"/>
                <a:sym typeface="Calibri"/>
              </a:rPr>
              <a:t> or not may be affected by risk factors inherent in the Company’s activity, developments in the financial environment in which the Company operates and external factors, including regulation, that can affect its activity. Therefore, it is hereby </a:t>
            </a:r>
            <a:r>
              <a:rPr lang="en-US" sz="1100" dirty="0" err="1">
                <a:solidFill>
                  <a:schemeClr val="dk1"/>
                </a:solidFill>
                <a:latin typeface="Calibri"/>
                <a:ea typeface="Calibri"/>
                <a:cs typeface="Calibri"/>
                <a:sym typeface="Calibri"/>
              </a:rPr>
              <a:t>emphasised</a:t>
            </a:r>
            <a:r>
              <a:rPr lang="en-US" sz="1100" dirty="0">
                <a:solidFill>
                  <a:schemeClr val="dk1"/>
                </a:solidFill>
                <a:latin typeface="Calibri"/>
                <a:ea typeface="Calibri"/>
                <a:cs typeface="Calibri"/>
                <a:sym typeface="Calibri"/>
              </a:rPr>
              <a:t> and clarified that the Company’s actual future results and achievements may fundamentally differ from the forward-looking information presented here. </a:t>
            </a:r>
            <a:endParaRPr lang="en-US" sz="1100" dirty="0"/>
          </a:p>
          <a:p>
            <a:pPr marL="0" marR="0" lvl="0" indent="0" algn="l" rtl="0">
              <a:spcBef>
                <a:spcPts val="0"/>
              </a:spcBef>
              <a:spcAft>
                <a:spcPts val="0"/>
              </a:spcAft>
              <a:buNone/>
            </a:pPr>
            <a:r>
              <a:rPr lang="en-US" sz="1100" dirty="0">
                <a:solidFill>
                  <a:schemeClr val="dk1"/>
                </a:solidFill>
                <a:latin typeface="Calibri"/>
                <a:ea typeface="Calibri"/>
                <a:cs typeface="Calibri"/>
                <a:sym typeface="Calibri"/>
              </a:rPr>
              <a:t>For the avoidance of doubt, it is hereby clarified that the Company does not undertake to update and/or change the information included in the presentation to reflect events and/or circumstances that occur after the presentation has been prepared. </a:t>
            </a:r>
            <a:endParaRPr lang="en-US" sz="11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5963AF2-99E4-4C30-8EA5-FA30EBD8D39F}"/>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10" name="TextBox 28">
            <a:extLst>
              <a:ext uri="{FF2B5EF4-FFF2-40B4-BE49-F238E27FC236}">
                <a16:creationId xmlns:a16="http://schemas.microsoft.com/office/drawing/2014/main" id="{E8B18177-CE79-4B48-89C2-5FA0B0FFBE13}"/>
              </a:ext>
            </a:extLst>
          </p:cNvPr>
          <p:cNvSpPr txBox="1"/>
          <p:nvPr/>
        </p:nvSpPr>
        <p:spPr>
          <a:xfrm>
            <a:off x="876300" y="253642"/>
            <a:ext cx="10771674" cy="1200329"/>
          </a:xfrm>
          <a:prstGeom prst="rect">
            <a:avLst/>
          </a:prstGeom>
          <a:noFill/>
        </p:spPr>
        <p:txBody>
          <a:bodyPr wrap="square" rtlCol="0">
            <a:spAutoFit/>
          </a:bodyPr>
          <a:lstStyle/>
          <a:p>
            <a:pPr marL="0" marR="0" lvl="0" indent="0" rtl="0">
              <a:spcBef>
                <a:spcPts val="0"/>
              </a:spcBef>
              <a:spcAft>
                <a:spcPts val="0"/>
              </a:spcAft>
              <a:buNone/>
            </a:pPr>
            <a:r>
              <a:rPr lang="en-US" sz="3600" b="1" dirty="0">
                <a:solidFill>
                  <a:schemeClr val="tx1"/>
                </a:solidFill>
                <a:latin typeface="Calibri" panose="020F0502020204030204" pitchFamily="34" charset="0"/>
                <a:cs typeface="Calibri" panose="020F0502020204030204" pitchFamily="34" charset="0"/>
                <a:sym typeface="Calibri"/>
              </a:rPr>
              <a:t>Proven and Meticulous Credit Risk Management in a Dynamic Market with Changing Interest Rates</a:t>
            </a:r>
            <a:endParaRPr lang="en-US" sz="3600" b="1" dirty="0">
              <a:solidFill>
                <a:schemeClr val="tx1"/>
              </a:solidFill>
              <a:latin typeface="Calibri" panose="020F0502020204030204" pitchFamily="34" charset="0"/>
              <a:cs typeface="Calibri" panose="020F0502020204030204" pitchFamily="34" charset="0"/>
            </a:endParaRPr>
          </a:p>
        </p:txBody>
      </p:sp>
      <p:sp>
        <p:nvSpPr>
          <p:cNvPr id="31" name="תיבת טקסט 9">
            <a:extLst>
              <a:ext uri="{FF2B5EF4-FFF2-40B4-BE49-F238E27FC236}">
                <a16:creationId xmlns:a16="http://schemas.microsoft.com/office/drawing/2014/main" id="{0DAA3967-8E9E-546A-6B6B-C8FB57850A1B}"/>
              </a:ext>
            </a:extLst>
          </p:cNvPr>
          <p:cNvSpPr txBox="1"/>
          <p:nvPr/>
        </p:nvSpPr>
        <p:spPr>
          <a:xfrm>
            <a:off x="561162" y="1721742"/>
            <a:ext cx="3216511" cy="5288114"/>
          </a:xfrm>
          <a:prstGeom prst="rect">
            <a:avLst/>
          </a:prstGeom>
          <a:noFill/>
        </p:spPr>
        <p:txBody>
          <a:bodyPr wrap="square">
            <a:spAutoFit/>
          </a:bodyPr>
          <a:lstStyle/>
          <a:p>
            <a:pPr>
              <a:buClr>
                <a:schemeClr val="dk1"/>
              </a:buClr>
              <a:buSzPts val="1600"/>
              <a:defRPr b="0" i="0" u="none" strike="noStrike" kern="1200" baseline="0">
                <a:solidFill>
                  <a:prstClr val="black">
                    <a:lumMod val="65000"/>
                    <a:lumOff val="35000"/>
                  </a:prstClr>
                </a:solidFill>
                <a:effectLst/>
                <a:latin typeface="+mn-lt"/>
                <a:ea typeface="+mn-ea"/>
                <a:cs typeface="+mn-cs"/>
              </a:defRPr>
            </a:pPr>
            <a:endParaRPr lang="en-US" sz="1600" b="1" dirty="0">
              <a:solidFill>
                <a:schemeClr val="dk1"/>
              </a:solidFill>
              <a:latin typeface="Calibri"/>
              <a:cs typeface="Calibri"/>
            </a:endParaRPr>
          </a:p>
          <a:p>
            <a:pPr marL="285750" indent="-285750">
              <a:buClr>
                <a:schemeClr val="dk1"/>
              </a:buClr>
              <a:buSzPts val="1600"/>
              <a:buFont typeface="Arial"/>
              <a:buChar char="•"/>
              <a:defRPr b="0" i="0" u="none" strike="noStrike" kern="1200" baseline="0">
                <a:solidFill>
                  <a:prstClr val="black">
                    <a:lumMod val="65000"/>
                    <a:lumOff val="35000"/>
                  </a:prstClr>
                </a:solidFill>
                <a:effectLst/>
                <a:latin typeface="+mn-lt"/>
                <a:ea typeface="+mn-ea"/>
                <a:cs typeface="+mn-cs"/>
              </a:defRPr>
            </a:pPr>
            <a:r>
              <a:rPr lang="en-US" sz="1600" dirty="0">
                <a:solidFill>
                  <a:schemeClr val="dk1"/>
                </a:solidFill>
                <a:latin typeface="Calibri"/>
                <a:cs typeface="Calibri"/>
                <a:sym typeface="Calibri"/>
              </a:rPr>
              <a:t>Proven underwriting and risk management model</a:t>
            </a:r>
          </a:p>
          <a:p>
            <a:pPr marL="285750" indent="-285750">
              <a:buClr>
                <a:schemeClr val="dk1"/>
              </a:buClr>
              <a:buSzPts val="1600"/>
              <a:buFont typeface="Arial"/>
              <a:buChar char="•"/>
              <a:defRPr b="0" i="0" u="none" strike="noStrike" kern="1200" baseline="0">
                <a:solidFill>
                  <a:prstClr val="black">
                    <a:lumMod val="65000"/>
                    <a:lumOff val="35000"/>
                  </a:prstClr>
                </a:solidFill>
                <a:effectLst/>
                <a:latin typeface="+mn-lt"/>
                <a:ea typeface="+mn-ea"/>
                <a:cs typeface="+mn-cs"/>
              </a:defRPr>
            </a:pPr>
            <a:r>
              <a:rPr lang="en-US" sz="1600" dirty="0">
                <a:solidFill>
                  <a:schemeClr val="dk1"/>
                </a:solidFill>
                <a:latin typeface="Calibri"/>
                <a:cs typeface="Calibri"/>
                <a:sym typeface="Calibri"/>
              </a:rPr>
              <a:t>Diversifying loan origination while promoting collateral based loans</a:t>
            </a:r>
          </a:p>
          <a:p>
            <a:pPr marL="285750" indent="-285750">
              <a:buClr>
                <a:schemeClr val="dk1"/>
              </a:buClr>
              <a:buSzPts val="1600"/>
              <a:buFont typeface="Arial"/>
              <a:buChar char="•"/>
              <a:defRPr b="0" i="0" u="none" strike="noStrike" kern="1200" baseline="0">
                <a:solidFill>
                  <a:prstClr val="black">
                    <a:lumMod val="65000"/>
                    <a:lumOff val="35000"/>
                  </a:prstClr>
                </a:solidFill>
                <a:effectLst/>
                <a:latin typeface="+mn-lt"/>
                <a:ea typeface="+mn-ea"/>
                <a:cs typeface="+mn-cs"/>
              </a:defRPr>
            </a:pPr>
            <a:r>
              <a:rPr lang="en-US" sz="1600" dirty="0">
                <a:solidFill>
                  <a:schemeClr val="dk1"/>
                </a:solidFill>
                <a:latin typeface="Calibri"/>
                <a:cs typeface="Calibri"/>
                <a:sym typeface="Calibri"/>
              </a:rPr>
              <a:t>Controlled and supervised lender and borrower processes</a:t>
            </a:r>
          </a:p>
          <a:p>
            <a:pPr marL="285750" indent="-285750">
              <a:buClr>
                <a:schemeClr val="dk1"/>
              </a:buClr>
              <a:buSzPts val="1600"/>
              <a:buFont typeface="Arial"/>
              <a:buChar char="•"/>
              <a:defRPr b="0" i="0" u="none" strike="noStrike" kern="1200" baseline="0">
                <a:solidFill>
                  <a:prstClr val="black">
                    <a:lumMod val="65000"/>
                    <a:lumOff val="35000"/>
                  </a:prstClr>
                </a:solidFill>
                <a:effectLst/>
                <a:latin typeface="+mn-lt"/>
                <a:ea typeface="+mn-ea"/>
                <a:cs typeface="+mn-cs"/>
              </a:defRPr>
            </a:pPr>
            <a:r>
              <a:rPr lang="en-US" sz="1600" dirty="0">
                <a:solidFill>
                  <a:schemeClr val="dk1"/>
                </a:solidFill>
                <a:latin typeface="Calibri"/>
                <a:cs typeface="Calibri"/>
              </a:rPr>
              <a:t>In Israel, a security fund, unique in the industry, to protect investors from borrower default and </a:t>
            </a:r>
            <a:r>
              <a:rPr lang="en-US" sz="1600" dirty="0">
                <a:solidFill>
                  <a:schemeClr val="dk1"/>
                </a:solidFill>
                <a:latin typeface="Calibri"/>
                <a:cs typeface="Calibri"/>
                <a:sym typeface="Calibri"/>
              </a:rPr>
              <a:t>credit risk insurance for the security fund by an international insurance company</a:t>
            </a:r>
          </a:p>
          <a:p>
            <a:pPr marL="285750" indent="-285750">
              <a:buClr>
                <a:schemeClr val="dk1"/>
              </a:buClr>
              <a:buSzPts val="1600"/>
              <a:buFont typeface="Arial"/>
              <a:buChar char="•"/>
              <a:defRPr b="0" i="0" u="none" strike="noStrike" kern="1200" baseline="0">
                <a:solidFill>
                  <a:prstClr val="black">
                    <a:lumMod val="65000"/>
                    <a:lumOff val="35000"/>
                  </a:prstClr>
                </a:solidFill>
                <a:effectLst/>
                <a:latin typeface="+mn-lt"/>
                <a:ea typeface="+mn-ea"/>
                <a:cs typeface="+mn-cs"/>
              </a:defRPr>
            </a:pPr>
            <a:endParaRPr lang="en-US" sz="1600" dirty="0">
              <a:solidFill>
                <a:schemeClr val="dk1"/>
              </a:solidFill>
              <a:latin typeface="Calibri"/>
              <a:cs typeface="Calibri"/>
              <a:sym typeface="Calibri"/>
            </a:endParaRPr>
          </a:p>
          <a:p>
            <a:pPr>
              <a:buClr>
                <a:schemeClr val="dk1"/>
              </a:buClr>
              <a:buSzPts val="1600"/>
              <a:defRPr b="0" i="0" u="none" strike="noStrike" kern="1200" baseline="0">
                <a:solidFill>
                  <a:prstClr val="black">
                    <a:lumMod val="65000"/>
                    <a:lumOff val="35000"/>
                  </a:prstClr>
                </a:solidFill>
                <a:effectLst/>
                <a:latin typeface="+mn-lt"/>
                <a:ea typeface="+mn-ea"/>
                <a:cs typeface="+mn-cs"/>
              </a:defRPr>
            </a:pPr>
            <a:endParaRPr lang="en-US" sz="1600" dirty="0">
              <a:solidFill>
                <a:schemeClr val="dk1"/>
              </a:solidFill>
              <a:latin typeface="Calibri"/>
              <a:cs typeface="Calibri"/>
            </a:endParaRPr>
          </a:p>
          <a:p>
            <a:pPr>
              <a:buClr>
                <a:schemeClr val="dk1"/>
              </a:buClr>
              <a:buSzPts val="1600"/>
            </a:pPr>
            <a:endParaRPr lang="en-US" sz="1600" dirty="0"/>
          </a:p>
          <a:p>
            <a:pPr marL="285750" marR="0" lvl="0" indent="-285750" algn="l" rtl="0">
              <a:spcBef>
                <a:spcPts val="0"/>
              </a:spcBef>
              <a:spcAft>
                <a:spcPts val="0"/>
              </a:spcAft>
              <a:buClr>
                <a:schemeClr val="dk1"/>
              </a:buClr>
              <a:buSzPts val="1600"/>
              <a:buFont typeface="Arial"/>
              <a:buChar char="•"/>
            </a:pPr>
            <a:endParaRPr lang="en-US" sz="1400" dirty="0"/>
          </a:p>
          <a:p>
            <a:pPr algn="r" rtl="1">
              <a:lnSpc>
                <a:spcPts val="2100"/>
              </a:lnSpc>
              <a:defRPr b="0" i="0" u="none" strike="noStrike" kern="1200" baseline="0">
                <a:solidFill>
                  <a:prstClr val="black">
                    <a:lumMod val="65000"/>
                    <a:lumOff val="35000"/>
                  </a:prstClr>
                </a:solidFill>
                <a:effectLst/>
                <a:latin typeface="+mn-lt"/>
                <a:ea typeface="+mn-ea"/>
                <a:cs typeface="+mn-cs"/>
              </a:defRPr>
            </a:pPr>
            <a:endParaRPr lang="he-IL" sz="1600" dirty="0">
              <a:solidFill>
                <a:srgbClr val="3D3B3C"/>
              </a:solidFill>
              <a:latin typeface="Assistant" pitchFamily="2" charset="-79"/>
              <a:cs typeface="Assistant" pitchFamily="2" charset="-79"/>
            </a:endParaRPr>
          </a:p>
          <a:p>
            <a:pPr marL="219075" indent="-219075" algn="l">
              <a:lnSpc>
                <a:spcPts val="2100"/>
              </a:lnSpc>
              <a:buFont typeface="Arial" panose="020B0604020202020204" pitchFamily="34" charset="0"/>
              <a:buChar char="•"/>
              <a:defRPr b="0" i="0" u="none" strike="noStrike" kern="1200" baseline="0">
                <a:solidFill>
                  <a:prstClr val="black">
                    <a:lumMod val="65000"/>
                    <a:lumOff val="35000"/>
                  </a:prstClr>
                </a:solidFill>
                <a:effectLst/>
                <a:latin typeface="+mn-lt"/>
                <a:ea typeface="+mn-ea"/>
                <a:cs typeface="+mn-cs"/>
              </a:defRPr>
            </a:pPr>
            <a:endParaRPr lang="he-IL" sz="1600" dirty="0">
              <a:solidFill>
                <a:srgbClr val="3D3B3C"/>
              </a:solidFill>
              <a:latin typeface="Assistant" pitchFamily="2" charset="-79"/>
              <a:cs typeface="Assistant" pitchFamily="2" charset="-79"/>
            </a:endParaRPr>
          </a:p>
          <a:p>
            <a:pPr algn="r" rtl="1">
              <a:lnSpc>
                <a:spcPts val="2100"/>
              </a:lnSpc>
              <a:defRPr b="0" i="0" u="none" strike="noStrike" kern="1200" baseline="0">
                <a:solidFill>
                  <a:prstClr val="black">
                    <a:lumMod val="65000"/>
                    <a:lumOff val="35000"/>
                  </a:prstClr>
                </a:solidFill>
                <a:effectLst/>
                <a:latin typeface="+mn-lt"/>
                <a:ea typeface="+mn-ea"/>
                <a:cs typeface="+mn-cs"/>
              </a:defRPr>
            </a:pPr>
            <a:endParaRPr lang="he-IL" sz="1600" dirty="0">
              <a:solidFill>
                <a:srgbClr val="3D3B3C"/>
              </a:solidFill>
              <a:latin typeface="Assistant" pitchFamily="2" charset="-79"/>
              <a:cs typeface="Assistant" pitchFamily="2" charset="-79"/>
            </a:endParaRPr>
          </a:p>
        </p:txBody>
      </p:sp>
      <p:grpSp>
        <p:nvGrpSpPr>
          <p:cNvPr id="11" name="קבוצה 10">
            <a:extLst>
              <a:ext uri="{FF2B5EF4-FFF2-40B4-BE49-F238E27FC236}">
                <a16:creationId xmlns:a16="http://schemas.microsoft.com/office/drawing/2014/main" id="{CE482F4C-BD31-1B77-A2B5-D7892A34B791}"/>
              </a:ext>
            </a:extLst>
          </p:cNvPr>
          <p:cNvGrpSpPr/>
          <p:nvPr/>
        </p:nvGrpSpPr>
        <p:grpSpPr>
          <a:xfrm>
            <a:off x="-623903" y="-156665"/>
            <a:ext cx="1343804" cy="1343808"/>
            <a:chOff x="-623903" y="-156665"/>
            <a:chExt cx="1343804" cy="1343808"/>
          </a:xfrm>
        </p:grpSpPr>
        <p:sp>
          <p:nvSpPr>
            <p:cNvPr id="15" name="Google Shape;463;p9">
              <a:extLst>
                <a:ext uri="{FF2B5EF4-FFF2-40B4-BE49-F238E27FC236}">
                  <a16:creationId xmlns:a16="http://schemas.microsoft.com/office/drawing/2014/main" id="{CED67D7B-DBDC-A06C-BE38-CEA1FA32713D}"/>
                </a:ext>
              </a:extLst>
            </p:cNvPr>
            <p:cNvSpPr/>
            <p:nvPr/>
          </p:nvSpPr>
          <p:spPr>
            <a:xfrm rot="4500000">
              <a:off x="-495009" y="-27766"/>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0" name="Google Shape;464;p9">
              <a:extLst>
                <a:ext uri="{FF2B5EF4-FFF2-40B4-BE49-F238E27FC236}">
                  <a16:creationId xmlns:a16="http://schemas.microsoft.com/office/drawing/2014/main" id="{40B9A873-CC89-4B60-128B-88272F253648}"/>
                </a:ext>
              </a:extLst>
            </p:cNvPr>
            <p:cNvSpPr/>
            <p:nvPr/>
          </p:nvSpPr>
          <p:spPr>
            <a:xfrm rot="-5400000" flipH="1">
              <a:off x="-353943" y="161298"/>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2" name="Google Shape;465;p9">
              <a:extLst>
                <a:ext uri="{FF2B5EF4-FFF2-40B4-BE49-F238E27FC236}">
                  <a16:creationId xmlns:a16="http://schemas.microsoft.com/office/drawing/2014/main" id="{29030996-2E16-0F1E-F015-12376E61E7E9}"/>
                </a:ext>
              </a:extLst>
            </p:cNvPr>
            <p:cNvSpPr/>
            <p:nvPr/>
          </p:nvSpPr>
          <p:spPr>
            <a:xfrm rot="4500000">
              <a:off x="-623905" y="-156663"/>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5" name="קבוצה 24">
            <a:extLst>
              <a:ext uri="{FF2B5EF4-FFF2-40B4-BE49-F238E27FC236}">
                <a16:creationId xmlns:a16="http://schemas.microsoft.com/office/drawing/2014/main" id="{20434015-34AF-D894-D522-323B72F22131}"/>
              </a:ext>
            </a:extLst>
          </p:cNvPr>
          <p:cNvGrpSpPr/>
          <p:nvPr/>
        </p:nvGrpSpPr>
        <p:grpSpPr>
          <a:xfrm>
            <a:off x="4100945" y="1611349"/>
            <a:ext cx="7547029" cy="4406727"/>
            <a:chOff x="412739" y="1566415"/>
            <a:chExt cx="5958630" cy="4406727"/>
          </a:xfrm>
        </p:grpSpPr>
        <p:sp>
          <p:nvSpPr>
            <p:cNvPr id="12" name="מלבן: פינות מעוגלות 11">
              <a:extLst>
                <a:ext uri="{FF2B5EF4-FFF2-40B4-BE49-F238E27FC236}">
                  <a16:creationId xmlns:a16="http://schemas.microsoft.com/office/drawing/2014/main" id="{6CECB5D2-5834-4C36-9C50-83B9CFC38A8D}"/>
                </a:ext>
              </a:extLst>
            </p:cNvPr>
            <p:cNvSpPr/>
            <p:nvPr/>
          </p:nvSpPr>
          <p:spPr>
            <a:xfrm>
              <a:off x="412739" y="1566415"/>
              <a:ext cx="5958630" cy="4406727"/>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dirty="0"/>
            </a:p>
          </p:txBody>
        </p:sp>
        <p:sp>
          <p:nvSpPr>
            <p:cNvPr id="17" name="תיבת טקסט 23">
              <a:extLst>
                <a:ext uri="{FF2B5EF4-FFF2-40B4-BE49-F238E27FC236}">
                  <a16:creationId xmlns:a16="http://schemas.microsoft.com/office/drawing/2014/main" id="{D1172D39-F7B8-46B7-B302-183E6CCEE310}"/>
                </a:ext>
              </a:extLst>
            </p:cNvPr>
            <p:cNvSpPr txBox="1"/>
            <p:nvPr/>
          </p:nvSpPr>
          <p:spPr>
            <a:xfrm>
              <a:off x="4562636" y="1793610"/>
              <a:ext cx="917287" cy="426646"/>
            </a:xfrm>
            <a:prstGeom prst="rect">
              <a:avLst/>
            </a:prstGeom>
            <a:noFill/>
          </p:spPr>
          <p:txBody>
            <a:bodyPr wrap="square" tIns="72000">
              <a:spAutoFit/>
            </a:bodyPr>
            <a:lstStyle/>
            <a:p>
              <a:pPr algn="ctr" rtl="0">
                <a:defRPr b="0" i="0" u="none" strike="noStrike" kern="1200" baseline="0">
                  <a:solidFill>
                    <a:prstClr val="black">
                      <a:lumMod val="65000"/>
                      <a:lumOff val="35000"/>
                    </a:prstClr>
                  </a:solidFill>
                  <a:effectLst/>
                  <a:latin typeface="+mn-lt"/>
                  <a:ea typeface="+mn-ea"/>
                  <a:cs typeface="+mn-cs"/>
                </a:defRPr>
              </a:pPr>
              <a:r>
                <a:rPr lang="en-US" sz="2000" b="1" dirty="0">
                  <a:solidFill>
                    <a:prstClr val="black">
                      <a:lumMod val="65000"/>
                      <a:lumOff val="35000"/>
                    </a:prstClr>
                  </a:solidFill>
                  <a:latin typeface="Calibri" panose="020F0502020204030204" pitchFamily="34" charset="0"/>
                  <a:cs typeface="Calibri" panose="020F0502020204030204" pitchFamily="34" charset="0"/>
                </a:rPr>
                <a:t>Israel</a:t>
              </a:r>
              <a:endParaRPr lang="he-IL" sz="2000" b="1" dirty="0">
                <a:solidFill>
                  <a:prstClr val="black">
                    <a:lumMod val="65000"/>
                    <a:lumOff val="35000"/>
                  </a:prstClr>
                </a:solidFill>
                <a:latin typeface="Calibri" panose="020F0502020204030204" pitchFamily="34" charset="0"/>
                <a:cs typeface="Calibri" panose="020F0502020204030204" pitchFamily="34" charset="0"/>
              </a:endParaRPr>
            </a:p>
          </p:txBody>
        </p:sp>
        <p:sp>
          <p:nvSpPr>
            <p:cNvPr id="19" name="תיבת טקסט 23">
              <a:extLst>
                <a:ext uri="{FF2B5EF4-FFF2-40B4-BE49-F238E27FC236}">
                  <a16:creationId xmlns:a16="http://schemas.microsoft.com/office/drawing/2014/main" id="{E255017C-B467-4702-B869-0335F36D1293}"/>
                </a:ext>
              </a:extLst>
            </p:cNvPr>
            <p:cNvSpPr txBox="1"/>
            <p:nvPr/>
          </p:nvSpPr>
          <p:spPr>
            <a:xfrm>
              <a:off x="1359718" y="1793610"/>
              <a:ext cx="1209070" cy="426646"/>
            </a:xfrm>
            <a:prstGeom prst="rect">
              <a:avLst/>
            </a:prstGeom>
            <a:noFill/>
          </p:spPr>
          <p:txBody>
            <a:bodyPr wrap="square" tIns="72000">
              <a:spAutoFit/>
            </a:bodyPr>
            <a:lstStyle/>
            <a:p>
              <a:pPr algn="ctr" rtl="0">
                <a:defRPr b="0" i="0" u="none" strike="noStrike" kern="1200" baseline="0">
                  <a:solidFill>
                    <a:prstClr val="black">
                      <a:lumMod val="65000"/>
                      <a:lumOff val="35000"/>
                    </a:prstClr>
                  </a:solidFill>
                  <a:effectLst/>
                  <a:latin typeface="+mn-lt"/>
                  <a:ea typeface="+mn-ea"/>
                  <a:cs typeface="+mn-cs"/>
                </a:defRPr>
              </a:pPr>
              <a:r>
                <a:rPr lang="en-US" sz="2000" b="1" kern="1200" dirty="0">
                  <a:solidFill>
                    <a:prstClr val="black">
                      <a:lumMod val="65000"/>
                      <a:lumOff val="35000"/>
                    </a:prstClr>
                  </a:solidFill>
                  <a:latin typeface="Calibri" panose="020F0502020204030204" pitchFamily="34" charset="0"/>
                  <a:ea typeface="+mn-ea"/>
                  <a:cs typeface="Calibri" panose="020F0502020204030204" pitchFamily="34" charset="0"/>
                </a:rPr>
                <a:t>Europe</a:t>
              </a:r>
              <a:endParaRPr lang="he-IL" sz="2000" b="1" kern="1200" dirty="0">
                <a:solidFill>
                  <a:prstClr val="black">
                    <a:lumMod val="65000"/>
                    <a:lumOff val="35000"/>
                  </a:prstClr>
                </a:solidFill>
                <a:latin typeface="Calibri" panose="020F0502020204030204" pitchFamily="34" charset="0"/>
                <a:ea typeface="+mn-ea"/>
                <a:cs typeface="Calibri" panose="020F0502020204030204" pitchFamily="34" charset="0"/>
              </a:endParaRPr>
            </a:p>
          </p:txBody>
        </p:sp>
        <p:pic>
          <p:nvPicPr>
            <p:cNvPr id="2054" name="Picture 6" descr="Shekel free icon">
              <a:extLst>
                <a:ext uri="{FF2B5EF4-FFF2-40B4-BE49-F238E27FC236}">
                  <a16:creationId xmlns:a16="http://schemas.microsoft.com/office/drawing/2014/main" id="{DA51326D-ECDD-0F31-E513-C099206C86D1}"/>
                </a:ext>
              </a:extLst>
            </p:cNvPr>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97254" y="1888537"/>
              <a:ext cx="288000" cy="288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Euro sign free icon">
              <a:extLst>
                <a:ext uri="{FF2B5EF4-FFF2-40B4-BE49-F238E27FC236}">
                  <a16:creationId xmlns:a16="http://schemas.microsoft.com/office/drawing/2014/main" id="{A93016D7-57A4-F335-9DFB-11B68FFD9EB0}"/>
                </a:ext>
              </a:extLst>
            </p:cNvPr>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22227" y="1888537"/>
              <a:ext cx="288000" cy="288000"/>
            </a:xfrm>
            <a:prstGeom prst="rect">
              <a:avLst/>
            </a:prstGeom>
            <a:noFill/>
            <a:extLst>
              <a:ext uri="{909E8E84-426E-40DD-AFC4-6F175D3DCCD1}">
                <a14:hiddenFill xmlns:a14="http://schemas.microsoft.com/office/drawing/2010/main">
                  <a:solidFill>
                    <a:srgbClr val="FFFFFF"/>
                  </a:solidFill>
                </a14:hiddenFill>
              </a:ext>
            </a:extLst>
          </p:spPr>
        </p:pic>
        <p:sp>
          <p:nvSpPr>
            <p:cNvPr id="14" name="Google Shape;713;p15">
              <a:extLst>
                <a:ext uri="{FF2B5EF4-FFF2-40B4-BE49-F238E27FC236}">
                  <a16:creationId xmlns:a16="http://schemas.microsoft.com/office/drawing/2014/main" id="{42672640-B3A9-222C-65B6-F6462D8B8DB4}"/>
                </a:ext>
              </a:extLst>
            </p:cNvPr>
            <p:cNvSpPr txBox="1"/>
            <p:nvPr/>
          </p:nvSpPr>
          <p:spPr>
            <a:xfrm>
              <a:off x="2319878" y="5477852"/>
              <a:ext cx="721509" cy="246181"/>
            </a:xfrm>
            <a:prstGeom prst="rect">
              <a:avLst/>
            </a:prstGeom>
            <a:solidFill>
              <a:srgbClr val="F2F2F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dirty="0">
                  <a:solidFill>
                    <a:schemeClr val="dk1"/>
                  </a:solidFill>
                  <a:latin typeface="Calibri"/>
                  <a:ea typeface="Calibri"/>
                  <a:cs typeface="Calibri"/>
                  <a:sym typeface="Calibri"/>
                </a:rPr>
                <a:t>Interest APR</a:t>
              </a:r>
              <a:endParaRPr sz="1000" dirty="0"/>
            </a:p>
          </p:txBody>
        </p:sp>
        <p:pic>
          <p:nvPicPr>
            <p:cNvPr id="24" name="תמונה 23">
              <a:extLst>
                <a:ext uri="{FF2B5EF4-FFF2-40B4-BE49-F238E27FC236}">
                  <a16:creationId xmlns:a16="http://schemas.microsoft.com/office/drawing/2014/main" id="{AE5360CD-A994-0E1C-922F-9BD66B5550BF}"/>
                </a:ext>
              </a:extLst>
            </p:cNvPr>
            <p:cNvPicPr>
              <a:picLocks noChangeAspect="1"/>
            </p:cNvPicPr>
            <p:nvPr/>
          </p:nvPicPr>
          <p:blipFill>
            <a:blip r:embed="rId4"/>
            <a:stretch>
              <a:fillRect/>
            </a:stretch>
          </p:blipFill>
          <p:spPr>
            <a:xfrm>
              <a:off x="4197242" y="5543058"/>
              <a:ext cx="200025" cy="180975"/>
            </a:xfrm>
            <a:prstGeom prst="rect">
              <a:avLst/>
            </a:prstGeom>
          </p:spPr>
        </p:pic>
        <p:sp>
          <p:nvSpPr>
            <p:cNvPr id="16" name="Google Shape;714;p15">
              <a:extLst>
                <a:ext uri="{FF2B5EF4-FFF2-40B4-BE49-F238E27FC236}">
                  <a16:creationId xmlns:a16="http://schemas.microsoft.com/office/drawing/2014/main" id="{3624AD1C-C62A-B11F-2A30-48A793D6C7C8}"/>
                </a:ext>
              </a:extLst>
            </p:cNvPr>
            <p:cNvSpPr txBox="1"/>
            <p:nvPr/>
          </p:nvSpPr>
          <p:spPr>
            <a:xfrm>
              <a:off x="1046814" y="5419185"/>
              <a:ext cx="1246938" cy="553957"/>
            </a:xfrm>
            <a:prstGeom prst="rect">
              <a:avLst/>
            </a:prstGeom>
            <a:solidFill>
              <a:schemeClr val="bg1">
                <a:lumMod val="95000"/>
              </a:scheme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dirty="0">
                  <a:solidFill>
                    <a:schemeClr val="dk1"/>
                  </a:solidFill>
                  <a:latin typeface="Calibri"/>
                  <a:ea typeface="Calibri"/>
                  <a:cs typeface="Calibri"/>
                  <a:sym typeface="Calibri"/>
                </a:rPr>
                <a:t>Provisions for </a:t>
              </a:r>
            </a:p>
            <a:p>
              <a:pPr marL="0" marR="0" lvl="0" indent="0" algn="l" rtl="0">
                <a:spcBef>
                  <a:spcPts val="0"/>
                </a:spcBef>
                <a:spcAft>
                  <a:spcPts val="0"/>
                </a:spcAft>
                <a:buNone/>
              </a:pPr>
              <a:r>
                <a:rPr lang="en-US" sz="1000" dirty="0">
                  <a:solidFill>
                    <a:schemeClr val="dk1"/>
                  </a:solidFill>
                  <a:latin typeface="Calibri"/>
                  <a:ea typeface="Calibri"/>
                  <a:cs typeface="Calibri"/>
                  <a:sym typeface="Calibri"/>
                </a:rPr>
                <a:t>Credit Portfolio Balance</a:t>
              </a:r>
              <a:endParaRPr sz="1000" dirty="0">
                <a:solidFill>
                  <a:schemeClr val="dk1"/>
                </a:solidFill>
                <a:latin typeface="Calibri"/>
                <a:ea typeface="Calibri"/>
                <a:cs typeface="Calibri"/>
                <a:sym typeface="Calibri"/>
              </a:endParaRPr>
            </a:p>
          </p:txBody>
        </p:sp>
        <p:sp>
          <p:nvSpPr>
            <p:cNvPr id="13" name="Google Shape;713;p15">
              <a:extLst>
                <a:ext uri="{FF2B5EF4-FFF2-40B4-BE49-F238E27FC236}">
                  <a16:creationId xmlns:a16="http://schemas.microsoft.com/office/drawing/2014/main" id="{C71599AA-7D9F-59A6-CD97-D63EA6226CDD}"/>
                </a:ext>
              </a:extLst>
            </p:cNvPr>
            <p:cNvSpPr txBox="1"/>
            <p:nvPr/>
          </p:nvSpPr>
          <p:spPr>
            <a:xfrm>
              <a:off x="4372227" y="5514985"/>
              <a:ext cx="1298104" cy="246181"/>
            </a:xfrm>
            <a:prstGeom prst="rect">
              <a:avLst/>
            </a:prstGeom>
            <a:solidFill>
              <a:schemeClr val="bg1">
                <a:lumMod val="95000"/>
              </a:scheme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dirty="0">
                  <a:solidFill>
                    <a:schemeClr val="dk1"/>
                  </a:solidFill>
                  <a:latin typeface="Calibri"/>
                  <a:ea typeface="Calibri"/>
                  <a:cs typeface="Calibri"/>
                  <a:sym typeface="Calibri"/>
                </a:rPr>
                <a:t>Interest APR</a:t>
              </a:r>
              <a:endParaRPr sz="1000" dirty="0"/>
            </a:p>
          </p:txBody>
        </p:sp>
      </p:grpSp>
      <p:pic>
        <p:nvPicPr>
          <p:cNvPr id="7" name="תמונה 6">
            <a:extLst>
              <a:ext uri="{FF2B5EF4-FFF2-40B4-BE49-F238E27FC236}">
                <a16:creationId xmlns:a16="http://schemas.microsoft.com/office/drawing/2014/main" id="{4C8818C5-46FE-ED11-066F-30B91235B070}"/>
              </a:ext>
            </a:extLst>
          </p:cNvPr>
          <p:cNvPicPr>
            <a:picLocks noChangeAspect="1"/>
          </p:cNvPicPr>
          <p:nvPr/>
        </p:nvPicPr>
        <p:blipFill>
          <a:blip r:embed="rId4"/>
          <a:stretch>
            <a:fillRect/>
          </a:stretch>
        </p:blipFill>
        <p:spPr>
          <a:xfrm flipH="1">
            <a:off x="6308289" y="5561978"/>
            <a:ext cx="289763" cy="206989"/>
          </a:xfrm>
          <a:prstGeom prst="rect">
            <a:avLst/>
          </a:prstGeom>
        </p:spPr>
      </p:pic>
      <p:pic>
        <p:nvPicPr>
          <p:cNvPr id="21" name="תמונה 20">
            <a:extLst>
              <a:ext uri="{FF2B5EF4-FFF2-40B4-BE49-F238E27FC236}">
                <a16:creationId xmlns:a16="http://schemas.microsoft.com/office/drawing/2014/main" id="{978422B5-8F87-EDE5-9BCD-0C0F4458A935}"/>
              </a:ext>
            </a:extLst>
          </p:cNvPr>
          <p:cNvPicPr>
            <a:picLocks noChangeAspect="1"/>
          </p:cNvPicPr>
          <p:nvPr/>
        </p:nvPicPr>
        <p:blipFill>
          <a:blip r:embed="rId5"/>
          <a:stretch>
            <a:fillRect/>
          </a:stretch>
        </p:blipFill>
        <p:spPr>
          <a:xfrm>
            <a:off x="4809639" y="5484726"/>
            <a:ext cx="171450" cy="295275"/>
          </a:xfrm>
          <a:prstGeom prst="rect">
            <a:avLst/>
          </a:prstGeom>
        </p:spPr>
      </p:pic>
      <p:graphicFrame>
        <p:nvGraphicFramePr>
          <p:cNvPr id="2" name="תרשים 1" descr="תרשים:&#10;עלות ממשית ממוצע משוקלל שנתי:&#10;2021 - 16.2%&#10; 2022 - 19.1%&#10;H1 2023 - 19.1%&#10;הפרשות לחובות מסופקים:&#10;2021 - 1.5%&#10;2022 - 1.60%&#10;H1 2023 - 2%">
            <a:extLst>
              <a:ext uri="{FF2B5EF4-FFF2-40B4-BE49-F238E27FC236}">
                <a16:creationId xmlns:a16="http://schemas.microsoft.com/office/drawing/2014/main" id="{0B7383C6-73FD-8A48-0AEA-3281F11B1B1E}"/>
              </a:ext>
            </a:extLst>
          </p:cNvPr>
          <p:cNvGraphicFramePr>
            <a:graphicFrameLocks/>
          </p:cNvGraphicFramePr>
          <p:nvPr>
            <p:extLst>
              <p:ext uri="{D42A27DB-BD31-4B8C-83A1-F6EECF244321}">
                <p14:modId xmlns:p14="http://schemas.microsoft.com/office/powerpoint/2010/main" val="3488933266"/>
              </p:ext>
            </p:extLst>
          </p:nvPr>
        </p:nvGraphicFramePr>
        <p:xfrm>
          <a:off x="4034118" y="2256145"/>
          <a:ext cx="4380211" cy="322292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תרשים 2" descr="תרשים:&#10;עלות ממשית ממוצע משוקלל שנתי:&#10;2021 - 10.8%&#10; 2022 - 11.60%&#10;H1 2023 - 15.1%&#10;כשל:&#10;2021 - 2.3%&#10;2022 - 1.95%&#10;H1 2023 - 3.10%">
            <a:extLst>
              <a:ext uri="{FF2B5EF4-FFF2-40B4-BE49-F238E27FC236}">
                <a16:creationId xmlns:a16="http://schemas.microsoft.com/office/drawing/2014/main" id="{C80E6035-AE19-18DF-5CAC-08066AF27425}"/>
              </a:ext>
            </a:extLst>
          </p:cNvPr>
          <p:cNvGraphicFramePr>
            <a:graphicFrameLocks/>
          </p:cNvGraphicFramePr>
          <p:nvPr>
            <p:extLst>
              <p:ext uri="{D42A27DB-BD31-4B8C-83A1-F6EECF244321}">
                <p14:modId xmlns:p14="http://schemas.microsoft.com/office/powerpoint/2010/main" val="1852649328"/>
              </p:ext>
            </p:extLst>
          </p:nvPr>
        </p:nvGraphicFramePr>
        <p:xfrm>
          <a:off x="7874459" y="2543594"/>
          <a:ext cx="3787353" cy="2935474"/>
        </p:xfrm>
        <a:graphic>
          <a:graphicData uri="http://schemas.openxmlformats.org/drawingml/2006/chart">
            <c:chart xmlns:c="http://schemas.openxmlformats.org/drawingml/2006/chart" xmlns:r="http://schemas.openxmlformats.org/officeDocument/2006/relationships" r:id="rId7"/>
          </a:graphicData>
        </a:graphic>
      </p:graphicFrame>
      <p:sp>
        <p:nvSpPr>
          <p:cNvPr id="9" name="Google Shape;714;p15">
            <a:extLst>
              <a:ext uri="{FF2B5EF4-FFF2-40B4-BE49-F238E27FC236}">
                <a16:creationId xmlns:a16="http://schemas.microsoft.com/office/drawing/2014/main" id="{6FBE7B6B-07F1-F54F-681B-86EE0146EEB3}"/>
              </a:ext>
            </a:extLst>
          </p:cNvPr>
          <p:cNvSpPr txBox="1"/>
          <p:nvPr/>
        </p:nvSpPr>
        <p:spPr>
          <a:xfrm>
            <a:off x="10137990" y="5559919"/>
            <a:ext cx="657632" cy="400069"/>
          </a:xfrm>
          <a:prstGeom prst="rect">
            <a:avLst/>
          </a:prstGeom>
          <a:solidFill>
            <a:schemeClr val="bg1">
              <a:lumMod val="95000"/>
            </a:scheme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dirty="0">
                <a:solidFill>
                  <a:schemeClr val="dk1"/>
                </a:solidFill>
                <a:latin typeface="Calibri"/>
                <a:ea typeface="Calibri"/>
                <a:cs typeface="Calibri"/>
                <a:sym typeface="Calibri"/>
              </a:rPr>
              <a:t>Failure rate</a:t>
            </a:r>
            <a:endParaRPr sz="1000" dirty="0">
              <a:solidFill>
                <a:schemeClr val="dk1"/>
              </a:solidFill>
              <a:latin typeface="Calibri"/>
              <a:ea typeface="Calibri"/>
              <a:cs typeface="Calibri"/>
              <a:sym typeface="Calibri"/>
            </a:endParaRPr>
          </a:p>
        </p:txBody>
      </p:sp>
      <p:pic>
        <p:nvPicPr>
          <p:cNvPr id="18" name="תמונה 17">
            <a:extLst>
              <a:ext uri="{FF2B5EF4-FFF2-40B4-BE49-F238E27FC236}">
                <a16:creationId xmlns:a16="http://schemas.microsoft.com/office/drawing/2014/main" id="{10166847-CDD1-43D9-3E29-B2674F342992}"/>
              </a:ext>
            </a:extLst>
          </p:cNvPr>
          <p:cNvPicPr>
            <a:picLocks noChangeAspect="1"/>
          </p:cNvPicPr>
          <p:nvPr/>
        </p:nvPicPr>
        <p:blipFill>
          <a:blip r:embed="rId5"/>
          <a:stretch>
            <a:fillRect/>
          </a:stretch>
        </p:blipFill>
        <p:spPr>
          <a:xfrm>
            <a:off x="10038427" y="5535906"/>
            <a:ext cx="171450" cy="295275"/>
          </a:xfrm>
          <a:prstGeom prst="rect">
            <a:avLst/>
          </a:prstGeom>
        </p:spPr>
      </p:pic>
      <p:sp>
        <p:nvSpPr>
          <p:cNvPr id="26" name="תיבת טקסט 25">
            <a:extLst>
              <a:ext uri="{FF2B5EF4-FFF2-40B4-BE49-F238E27FC236}">
                <a16:creationId xmlns:a16="http://schemas.microsoft.com/office/drawing/2014/main" id="{F8B03033-D055-8A4C-8229-ECA811FC1D51}"/>
              </a:ext>
            </a:extLst>
          </p:cNvPr>
          <p:cNvSpPr txBox="1"/>
          <p:nvPr/>
        </p:nvSpPr>
        <p:spPr>
          <a:xfrm>
            <a:off x="0" y="6032057"/>
            <a:ext cx="9271022" cy="707886"/>
          </a:xfrm>
          <a:prstGeom prst="rect">
            <a:avLst/>
          </a:prstGeom>
          <a:noFill/>
        </p:spPr>
        <p:txBody>
          <a:bodyPr wrap="square">
            <a:spAutoFit/>
          </a:bodyPr>
          <a:lstStyle/>
          <a:p>
            <a:pPr algn="l">
              <a:defRPr/>
            </a:pPr>
            <a:r>
              <a:rPr lang="en-US" sz="1000" dirty="0">
                <a:solidFill>
                  <a:srgbClr val="000000"/>
                </a:solidFill>
                <a:highlight>
                  <a:srgbClr val="FFFF00"/>
                </a:highlight>
                <a:latin typeface="Assistant Light" panose="00000400000000000000" pitchFamily="2" charset="-79"/>
                <a:cs typeface="Assistant Light" panose="00000400000000000000" pitchFamily="2" charset="-79"/>
              </a:rPr>
              <a:t>As detailed in the security fund regulations and insurance policy. </a:t>
            </a:r>
          </a:p>
          <a:p>
            <a:pPr algn="l">
              <a:defRPr/>
            </a:pPr>
            <a:r>
              <a:rPr lang="en-US" sz="1000" dirty="0">
                <a:solidFill>
                  <a:srgbClr val="000000"/>
                </a:solidFill>
                <a:highlight>
                  <a:srgbClr val="FFFF00"/>
                </a:highlight>
                <a:latin typeface="Assistant Light" panose="00000400000000000000" pitchFamily="2" charset="-79"/>
                <a:cs typeface="Assistant Light" panose="00000400000000000000" pitchFamily="2" charset="-79"/>
              </a:rPr>
              <a:t>Actual cost was calculated at the time that the loan was made. </a:t>
            </a:r>
          </a:p>
          <a:p>
            <a:pPr algn="l">
              <a:defRPr/>
            </a:pPr>
            <a:r>
              <a:rPr lang="en-US" sz="1000" dirty="0">
                <a:solidFill>
                  <a:srgbClr val="000000"/>
                </a:solidFill>
                <a:highlight>
                  <a:srgbClr val="FFFF00"/>
                </a:highlight>
                <a:latin typeface="Assistant Light" panose="00000400000000000000" pitchFamily="2" charset="-79"/>
                <a:cs typeface="Assistant Light" panose="00000400000000000000" pitchFamily="2" charset="-79"/>
              </a:rPr>
              <a:t>The failure rate data refer to the credit brokerage sector. </a:t>
            </a:r>
          </a:p>
          <a:p>
            <a:pPr algn="l">
              <a:defRPr/>
            </a:pPr>
            <a:r>
              <a:rPr lang="en-US" sz="1000" dirty="0">
                <a:solidFill>
                  <a:srgbClr val="000000"/>
                </a:solidFill>
                <a:highlight>
                  <a:srgbClr val="FFFF00"/>
                </a:highlight>
                <a:latin typeface="Assistant Light" panose="00000400000000000000" pitchFamily="2" charset="-79"/>
                <a:cs typeface="Assistant Light" panose="00000400000000000000" pitchFamily="2" charset="-79"/>
              </a:rPr>
              <a:t>The provision rate for doubtful debts stands at s.6% in the credit sector in Israel.</a:t>
            </a:r>
            <a:endParaRPr lang="he-IL" sz="1000" dirty="0">
              <a:solidFill>
                <a:srgbClr val="000000"/>
              </a:solidFill>
              <a:latin typeface="Assistant Light" panose="00000400000000000000" pitchFamily="2" charset="-79"/>
              <a:cs typeface="Assistant Light" panose="00000400000000000000" pitchFamily="2" charset="-79"/>
            </a:endParaRPr>
          </a:p>
        </p:txBody>
      </p:sp>
    </p:spTree>
    <p:extLst>
      <p:ext uri="{BB962C8B-B14F-4D97-AF65-F5344CB8AC3E}">
        <p14:creationId xmlns:p14="http://schemas.microsoft.com/office/powerpoint/2010/main" val="504984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פינות מעוגלות 5">
            <a:extLst>
              <a:ext uri="{FF2B5EF4-FFF2-40B4-BE49-F238E27FC236}">
                <a16:creationId xmlns:a16="http://schemas.microsoft.com/office/drawing/2014/main" id="{5C08B335-8D46-373B-19EC-901246719F9B}"/>
              </a:ext>
              <a:ext uri="{C183D7F6-B498-43B3-948B-1728B52AA6E4}">
                <adec:decorative xmlns:adec="http://schemas.microsoft.com/office/drawing/2017/decorative" val="1"/>
              </a:ext>
            </a:extLst>
          </p:cNvPr>
          <p:cNvSpPr/>
          <p:nvPr/>
        </p:nvSpPr>
        <p:spPr>
          <a:xfrm>
            <a:off x="691151" y="892716"/>
            <a:ext cx="10729241" cy="5528379"/>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a:p>
        </p:txBody>
      </p:sp>
      <p:sp>
        <p:nvSpPr>
          <p:cNvPr id="47" name="Arc 46">
            <a:extLst>
              <a:ext uri="{FF2B5EF4-FFF2-40B4-BE49-F238E27FC236}">
                <a16:creationId xmlns:a16="http://schemas.microsoft.com/office/drawing/2014/main" id="{75F1ADA3-EB8D-4457-9781-048E8CF1D608}"/>
              </a:ext>
              <a:ext uri="{C183D7F6-B498-43B3-948B-1728B52AA6E4}">
                <adec:decorative xmlns:adec="http://schemas.microsoft.com/office/drawing/2017/decorative" val="1"/>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49" name="Oval 48">
            <a:extLst>
              <a:ext uri="{FF2B5EF4-FFF2-40B4-BE49-F238E27FC236}">
                <a16:creationId xmlns:a16="http://schemas.microsoft.com/office/drawing/2014/main" id="{86BDFA28-C433-4DDE-B7E1-755CF5747C8D}"/>
              </a:ext>
              <a:ext uri="{C183D7F6-B498-43B3-948B-1728B52AA6E4}">
                <adec:decorative xmlns:adec="http://schemas.microsoft.com/office/drawing/2017/decorative" val="1"/>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0" name="Arc 49">
            <a:extLst>
              <a:ext uri="{FF2B5EF4-FFF2-40B4-BE49-F238E27FC236}">
                <a16:creationId xmlns:a16="http://schemas.microsoft.com/office/drawing/2014/main" id="{213AB831-27FA-4115-8686-96E5A4EA6A25}"/>
              </a:ext>
              <a:ext uri="{C183D7F6-B498-43B3-948B-1728B52AA6E4}">
                <adec:decorative xmlns:adec="http://schemas.microsoft.com/office/drawing/2017/decorative" val="1"/>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1" name="Partial Circle 50">
            <a:extLst>
              <a:ext uri="{FF2B5EF4-FFF2-40B4-BE49-F238E27FC236}">
                <a16:creationId xmlns:a16="http://schemas.microsoft.com/office/drawing/2014/main" id="{BCC1A4D9-EBE0-4E53-A750-13A710AF6D36}"/>
              </a:ext>
              <a:ext uri="{C183D7F6-B498-43B3-948B-1728B52AA6E4}">
                <adec:decorative xmlns:adec="http://schemas.microsoft.com/office/drawing/2017/decorative" val="1"/>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2" name="Rectangle 51">
            <a:extLst>
              <a:ext uri="{FF2B5EF4-FFF2-40B4-BE49-F238E27FC236}">
                <a16:creationId xmlns:a16="http://schemas.microsoft.com/office/drawing/2014/main" id="{F3EE8C12-51CB-48D0-BCA7-0D4E6E18536A}"/>
              </a:ext>
              <a:ext uri="{C183D7F6-B498-43B3-948B-1728B52AA6E4}">
                <adec:decorative xmlns:adec="http://schemas.microsoft.com/office/drawing/2017/decorative" val="1"/>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8" name="Slide Number Placeholder 5">
            <a:extLst>
              <a:ext uri="{FF2B5EF4-FFF2-40B4-BE49-F238E27FC236}">
                <a16:creationId xmlns:a16="http://schemas.microsoft.com/office/drawing/2014/main" id="{AB6E684D-2EB8-45F2-A8E9-4EFB473C0C9F}"/>
              </a:ext>
              <a:ext uri="{C183D7F6-B498-43B3-948B-1728B52AA6E4}">
                <adec:decorative xmlns:adec="http://schemas.microsoft.com/office/drawing/2017/decorative" val="1"/>
              </a:ext>
            </a:extLst>
          </p:cNvPr>
          <p:cNvSpPr>
            <a:spLocks noGrp="1"/>
          </p:cNvSpPr>
          <p:nvPr>
            <p:ph type="sldNum" sz="quarter" idx="12"/>
          </p:nvPr>
        </p:nvSpPr>
        <p:spPr>
          <a:xfrm>
            <a:off x="11521984" y="6387500"/>
            <a:ext cx="488795"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tx1">
                    <a:lumMod val="75000"/>
                    <a:lumOff val="25000"/>
                  </a:schemeClr>
                </a:solidFill>
                <a:latin typeface="Assistant SemiBold" pitchFamily="2" charset="-79"/>
                <a:ea typeface="+mn-ea"/>
                <a:cs typeface="Assistant SemiBold" pitchFamily="2"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lang="he-IL" smtClean="0"/>
              <a:pPr/>
              <a:t>21</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2" name="Rectangle 1">
            <a:extLst>
              <a:ext uri="{FF2B5EF4-FFF2-40B4-BE49-F238E27FC236}">
                <a16:creationId xmlns:a16="http://schemas.microsoft.com/office/drawing/2014/main" id="{9AEF9BC3-E653-4104-AA0D-D38CDE4399E4}"/>
              </a:ext>
              <a:ext uri="{C183D7F6-B498-43B3-948B-1728B52AA6E4}">
                <adec:decorative xmlns:adec="http://schemas.microsoft.com/office/drawing/2017/decorative" val="1"/>
              </a:ext>
            </a:extLst>
          </p:cNvPr>
          <p:cNvSpPr/>
          <p:nvPr/>
        </p:nvSpPr>
        <p:spPr>
          <a:xfrm>
            <a:off x="-2666512" y="-902367"/>
            <a:ext cx="2743918" cy="794877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 name="TextBox 28">
            <a:extLst>
              <a:ext uri="{FF2B5EF4-FFF2-40B4-BE49-F238E27FC236}">
                <a16:creationId xmlns:a16="http://schemas.microsoft.com/office/drawing/2014/main" id="{502EA1AA-9D96-D874-8F2D-C85D17160BE1}"/>
              </a:ext>
            </a:extLst>
          </p:cNvPr>
          <p:cNvSpPr txBox="1">
            <a:spLocks noGrp="1"/>
          </p:cNvSpPr>
          <p:nvPr>
            <p:ph type="title" idx="4294967295"/>
          </p:nvPr>
        </p:nvSpPr>
        <p:spPr>
          <a:xfrm>
            <a:off x="589559" y="257129"/>
            <a:ext cx="10979483"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eaLnBrk="1" fontAlgn="b"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highlight>
                  <a:srgbClr val="FFFF00"/>
                </a:highlight>
                <a:uLnTx/>
                <a:uFillTx/>
                <a:latin typeface="Assistant ExtraBold" pitchFamily="2" charset="-79"/>
                <a:ea typeface="+mn-ea"/>
                <a:cs typeface="Assistant ExtraBold" pitchFamily="2" charset="-79"/>
              </a:rPr>
              <a:t>Blender Group - Increasing Revenues and Reducing Loss</a:t>
            </a:r>
            <a:endParaRPr kumimoji="0" lang="en-US" sz="3200" b="1" i="0" u="none" strike="noStrike" kern="1200" cap="none" spc="0" normalizeH="0" baseline="0" noProof="0" dirty="0">
              <a:ln>
                <a:noFill/>
              </a:ln>
              <a:solidFill>
                <a:srgbClr val="000000"/>
              </a:solidFill>
              <a:effectLst/>
              <a:highlight>
                <a:srgbClr val="FFFF00"/>
              </a:highlight>
              <a:uLnTx/>
              <a:uFillTx/>
              <a:latin typeface="Assistant ExtraBold" pitchFamily="2" charset="-79"/>
              <a:ea typeface="+mn-ea"/>
              <a:cs typeface="Assistant ExtraBold" pitchFamily="2" charset="-79"/>
            </a:endParaRPr>
          </a:p>
        </p:txBody>
      </p:sp>
      <p:sp>
        <p:nvSpPr>
          <p:cNvPr id="10" name="TextBox 23">
            <a:extLst>
              <a:ext uri="{FF2B5EF4-FFF2-40B4-BE49-F238E27FC236}">
                <a16:creationId xmlns:a16="http://schemas.microsoft.com/office/drawing/2014/main" id="{893F5D4F-E150-1142-897B-7F4308F93D43}"/>
              </a:ext>
            </a:extLst>
          </p:cNvPr>
          <p:cNvSpPr txBox="1"/>
          <p:nvPr/>
        </p:nvSpPr>
        <p:spPr>
          <a:xfrm>
            <a:off x="2673351" y="903460"/>
            <a:ext cx="6601454" cy="707886"/>
          </a:xfrm>
          <a:prstGeom prst="rect">
            <a:avLst/>
          </a:prstGeom>
          <a:noFill/>
        </p:spPr>
        <p:txBody>
          <a:bodyPr wrap="square">
            <a:spAutoFit/>
          </a:bodyPr>
          <a:lstStyle/>
          <a:p>
            <a:pPr algn="ctr" rtl="1">
              <a:defRPr/>
            </a:pPr>
            <a:r>
              <a:rPr lang="he-IL" sz="2000" dirty="0">
                <a:solidFill>
                  <a:srgbClr val="041634"/>
                </a:solidFill>
                <a:latin typeface="Assistant SemiBold" pitchFamily="2" charset="-79"/>
                <a:cs typeface="Assistant SemiBold" pitchFamily="2" charset="-79"/>
              </a:rPr>
              <a:t> </a:t>
            </a:r>
            <a:r>
              <a:rPr lang="en-US" sz="2000" dirty="0">
                <a:solidFill>
                  <a:srgbClr val="041634"/>
                </a:solidFill>
                <a:latin typeface="Assistant SemiBold" pitchFamily="2" charset="-79"/>
                <a:cs typeface="Assistant SemiBold" pitchFamily="2" charset="-79"/>
              </a:rPr>
              <a:t>Adjusted EBITDA</a:t>
            </a:r>
          </a:p>
          <a:p>
            <a:pPr marL="0" marR="0" lvl="0" indent="0" algn="ctr" defTabSz="914400" rtl="1" eaLnBrk="1" fontAlgn="auto" latinLnBrk="0" hangingPunct="1">
              <a:lnSpc>
                <a:spcPct val="100000"/>
              </a:lnSpc>
              <a:spcBef>
                <a:spcPts val="0"/>
              </a:spcBef>
              <a:spcAft>
                <a:spcPts val="0"/>
              </a:spcAft>
              <a:buClrTx/>
              <a:buSzTx/>
              <a:buFontTx/>
              <a:buNone/>
              <a:tabLst/>
              <a:defRPr/>
            </a:pPr>
            <a:r>
              <a:rPr lang="en-US" sz="2000" dirty="0">
                <a:solidFill>
                  <a:srgbClr val="041634"/>
                </a:solidFill>
                <a:latin typeface="Assistant SemiBold" pitchFamily="2" charset="-79"/>
                <a:cs typeface="Assistant SemiBold" pitchFamily="2" charset="-79"/>
              </a:rPr>
              <a:t>Loss was reduced by about 79% in the first half of 2023</a:t>
            </a:r>
            <a:endParaRPr kumimoji="0" lang="en-US" sz="1400" b="0" i="0" u="none" strike="noStrike" kern="1200" cap="none" spc="0" normalizeH="0" baseline="0" noProof="0" dirty="0">
              <a:ln>
                <a:noFill/>
              </a:ln>
              <a:solidFill>
                <a:srgbClr val="041634"/>
              </a:solidFill>
              <a:effectLst/>
              <a:uLnTx/>
              <a:uFillTx/>
              <a:latin typeface="Assistant SemiBold" pitchFamily="2" charset="-79"/>
              <a:ea typeface="+mn-ea"/>
              <a:cs typeface="Assistant SemiBold" pitchFamily="2" charset="-79"/>
            </a:endParaRPr>
          </a:p>
        </p:txBody>
      </p:sp>
      <p:graphicFrame>
        <p:nvGraphicFramePr>
          <p:cNvPr id="7" name="טבלה 6">
            <a:extLst>
              <a:ext uri="{FF2B5EF4-FFF2-40B4-BE49-F238E27FC236}">
                <a16:creationId xmlns:a16="http://schemas.microsoft.com/office/drawing/2014/main" id="{5E9BA227-F6D2-4683-0CFC-4B2E14D243E8}"/>
              </a:ext>
            </a:extLst>
          </p:cNvPr>
          <p:cNvGraphicFramePr>
            <a:graphicFrameLocks noGrp="1"/>
          </p:cNvGraphicFramePr>
          <p:nvPr>
            <p:extLst>
              <p:ext uri="{D42A27DB-BD31-4B8C-83A1-F6EECF244321}">
                <p14:modId xmlns:p14="http://schemas.microsoft.com/office/powerpoint/2010/main" val="2103709856"/>
              </p:ext>
            </p:extLst>
          </p:nvPr>
        </p:nvGraphicFramePr>
        <p:xfrm>
          <a:off x="1878328" y="1578320"/>
          <a:ext cx="8191501" cy="5253990"/>
        </p:xfrm>
        <a:graphic>
          <a:graphicData uri="http://schemas.openxmlformats.org/drawingml/2006/table">
            <a:tbl>
              <a:tblPr rtl="1">
                <a:tableStyleId>{85BE263C-DBD7-4A20-BB59-AAB30ACAA65A}</a:tableStyleId>
              </a:tblPr>
              <a:tblGrid>
                <a:gridCol w="685269">
                  <a:extLst>
                    <a:ext uri="{9D8B030D-6E8A-4147-A177-3AD203B41FA5}">
                      <a16:colId xmlns:a16="http://schemas.microsoft.com/office/drawing/2014/main" val="3835087246"/>
                    </a:ext>
                  </a:extLst>
                </a:gridCol>
                <a:gridCol w="913692">
                  <a:extLst>
                    <a:ext uri="{9D8B030D-6E8A-4147-A177-3AD203B41FA5}">
                      <a16:colId xmlns:a16="http://schemas.microsoft.com/office/drawing/2014/main" val="3912423437"/>
                    </a:ext>
                  </a:extLst>
                </a:gridCol>
                <a:gridCol w="866104">
                  <a:extLst>
                    <a:ext uri="{9D8B030D-6E8A-4147-A177-3AD203B41FA5}">
                      <a16:colId xmlns:a16="http://schemas.microsoft.com/office/drawing/2014/main" val="3394371231"/>
                    </a:ext>
                  </a:extLst>
                </a:gridCol>
                <a:gridCol w="866104">
                  <a:extLst>
                    <a:ext uri="{9D8B030D-6E8A-4147-A177-3AD203B41FA5}">
                      <a16:colId xmlns:a16="http://schemas.microsoft.com/office/drawing/2014/main" val="2632362424"/>
                    </a:ext>
                  </a:extLst>
                </a:gridCol>
                <a:gridCol w="3497623">
                  <a:extLst>
                    <a:ext uri="{9D8B030D-6E8A-4147-A177-3AD203B41FA5}">
                      <a16:colId xmlns:a16="http://schemas.microsoft.com/office/drawing/2014/main" val="3460418798"/>
                    </a:ext>
                  </a:extLst>
                </a:gridCol>
                <a:gridCol w="1362709">
                  <a:extLst>
                    <a:ext uri="{9D8B030D-6E8A-4147-A177-3AD203B41FA5}">
                      <a16:colId xmlns:a16="http://schemas.microsoft.com/office/drawing/2014/main" val="2211936635"/>
                    </a:ext>
                  </a:extLst>
                </a:gridCol>
              </a:tblGrid>
              <a:tr h="303428">
                <a:tc gridSpan="2">
                  <a:txBody>
                    <a:bodyPr/>
                    <a:lstStyle/>
                    <a:p>
                      <a:pPr algn="ctr" rtl="1" fontAlgn="b"/>
                      <a:r>
                        <a:rPr lang="en-US" sz="1200" b="1" i="0" u="sng" strike="noStrike" dirty="0">
                          <a:solidFill>
                            <a:srgbClr val="000000"/>
                          </a:solidFill>
                          <a:effectLst/>
                          <a:latin typeface="Assistant" pitchFamily="2" charset="-79"/>
                          <a:cs typeface="Assistant" pitchFamily="2" charset="-79"/>
                        </a:rPr>
                        <a:t>Change</a:t>
                      </a:r>
                      <a:endParaRPr lang="he-IL" sz="1200" b="1" i="0" u="sng" strike="noStrike" dirty="0">
                        <a:solidFill>
                          <a:srgbClr val="000000"/>
                        </a:solidFill>
                        <a:effectLst/>
                        <a:latin typeface="Assistant" pitchFamily="2" charset="-79"/>
                        <a:cs typeface="Assistant" pitchFamily="2" charset="-79"/>
                      </a:endParaRPr>
                    </a:p>
                    <a:p>
                      <a:pPr algn="ctr" rtl="1" fontAlgn="b"/>
                      <a:endParaRPr lang="he-IL" sz="1200" b="1" i="0" u="sng" strike="noStrike" dirty="0">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20000"/>
                        <a:lumOff val="80000"/>
                      </a:schemeClr>
                    </a:solidFill>
                  </a:tcPr>
                </a:tc>
                <a:tc hMerge="1">
                  <a:txBody>
                    <a:bodyPr/>
                    <a:lstStyle/>
                    <a:p>
                      <a:pPr algn="ctr" rtl="1" fontAlgn="b"/>
                      <a:endParaRPr lang="he-IL" sz="1200" b="1" i="0" u="sng"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1" fontAlgn="b"/>
                      <a:endParaRPr lang="he-IL" sz="1200" b="1" i="0" u="sng" strike="noStrike" dirty="0">
                        <a:solidFill>
                          <a:srgbClr val="000000"/>
                        </a:solidFill>
                        <a:effectLst/>
                        <a:latin typeface="Assistant" pitchFamily="2" charset="-79"/>
                        <a:cs typeface="Assistant" pitchFamily="2" charset="-79"/>
                      </a:endParaRPr>
                    </a:p>
                  </a:txBody>
                  <a:tcPr marL="9525" marR="9525" marT="9525"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rtl="1" fontAlgn="b"/>
                      <a:endParaRPr lang="he-IL" sz="1200" b="1" i="0" u="sng" strike="noStrike" dirty="0">
                        <a:solidFill>
                          <a:srgbClr val="000000"/>
                        </a:solidFill>
                        <a:effectLst/>
                        <a:latin typeface="Assistant" pitchFamily="2" charset="-79"/>
                        <a:cs typeface="Assistant" pitchFamily="2" charset="-79"/>
                      </a:endParaRPr>
                    </a:p>
                  </a:txBody>
                  <a:tcPr marL="9525" marR="9525" marT="9525"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l" fontAlgn="b"/>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fontAlgn="b"/>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1840569928"/>
                  </a:ext>
                </a:extLst>
              </a:tr>
              <a:tr h="155564">
                <a:tc>
                  <a:txBody>
                    <a:bodyPr/>
                    <a:lstStyle/>
                    <a:p>
                      <a:pPr algn="ctr" rtl="1" fontAlgn="b"/>
                      <a:r>
                        <a:rPr lang="en-US" sz="1200" b="1" u="none" strike="noStrike" dirty="0">
                          <a:effectLst/>
                          <a:latin typeface="Assistant" pitchFamily="2" charset="-79"/>
                          <a:cs typeface="Assistant" pitchFamily="2" charset="-79"/>
                        </a:rPr>
                        <a:t>In %</a:t>
                      </a:r>
                      <a:endParaRPr lang="he-IL" sz="1200" b="1" u="none" strike="noStrike" dirty="0">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algn="ctr" rtl="1" fontAlgn="b"/>
                      <a:r>
                        <a:rPr lang="en-US" sz="1200" b="1" u="none" strike="noStrike" dirty="0">
                          <a:effectLst/>
                          <a:latin typeface="Assistant" pitchFamily="2" charset="-79"/>
                          <a:cs typeface="Assistant" pitchFamily="2" charset="-79"/>
                        </a:rPr>
                        <a:t>In NIS</a:t>
                      </a:r>
                      <a:endParaRPr lang="he-IL" sz="1200" b="1" i="0" u="none" strike="noStrike" dirty="0">
                        <a:solidFill>
                          <a:srgbClr val="000000"/>
                        </a:solidFill>
                        <a:effectLst/>
                        <a:latin typeface="Assistant" pitchFamily="2" charset="-79"/>
                        <a:cs typeface="Assistant" pitchFamily="2" charset="-79"/>
                      </a:endParaRPr>
                    </a:p>
                  </a:txBody>
                  <a:tcPr marL="9525" marR="9525" marT="9525" marB="0" anchor="b">
                    <a:solidFill>
                      <a:schemeClr val="accent1">
                        <a:lumMod val="20000"/>
                        <a:lumOff val="80000"/>
                      </a:schemeClr>
                    </a:solidFill>
                  </a:tcPr>
                </a:tc>
                <a:tc>
                  <a:txBody>
                    <a:bodyPr/>
                    <a:lstStyle/>
                    <a:p>
                      <a:pPr algn="ctr" rtl="1" fontAlgn="b"/>
                      <a:r>
                        <a:rPr lang="he-IL" sz="1200" b="1" u="none" strike="noStrike" dirty="0">
                          <a:effectLst/>
                          <a:latin typeface="Assistant" pitchFamily="2" charset="-79"/>
                          <a:cs typeface="Assistant" pitchFamily="2" charset="-79"/>
                        </a:rPr>
                        <a:t>1-6/2022</a:t>
                      </a:r>
                      <a:endParaRPr lang="he-IL" sz="1200" b="1" i="0" u="none" strike="noStrike" dirty="0">
                        <a:solidFill>
                          <a:srgbClr val="000000"/>
                        </a:solidFill>
                        <a:effectLst/>
                        <a:latin typeface="Assistant" pitchFamily="2" charset="-79"/>
                        <a:cs typeface="Assistant" pitchFamily="2" charset="-79"/>
                      </a:endParaRPr>
                    </a:p>
                  </a:txBody>
                  <a:tcPr marL="9525" marR="9525" marT="9525" marB="0" anchor="b">
                    <a:solidFill>
                      <a:schemeClr val="accent1">
                        <a:lumMod val="20000"/>
                        <a:lumOff val="80000"/>
                      </a:schemeClr>
                    </a:solidFill>
                  </a:tcPr>
                </a:tc>
                <a:tc>
                  <a:txBody>
                    <a:bodyPr/>
                    <a:lstStyle/>
                    <a:p>
                      <a:pPr algn="ctr" rtl="1" fontAlgn="b"/>
                      <a:r>
                        <a:rPr lang="he-IL" sz="1200" b="1" u="none" strike="noStrike" dirty="0">
                          <a:effectLst/>
                          <a:latin typeface="Assistant" pitchFamily="2" charset="-79"/>
                          <a:cs typeface="Assistant" pitchFamily="2" charset="-79"/>
                        </a:rPr>
                        <a:t>1-6/2023</a:t>
                      </a:r>
                      <a:endParaRPr lang="he-IL" sz="1200" b="1" i="0" u="none" strike="noStrike" dirty="0">
                        <a:solidFill>
                          <a:srgbClr val="000000"/>
                        </a:solidFill>
                        <a:effectLst/>
                        <a:latin typeface="Assistant" pitchFamily="2" charset="-79"/>
                        <a:cs typeface="Assistant" pitchFamily="2" charset="-79"/>
                      </a:endParaRPr>
                    </a:p>
                  </a:txBody>
                  <a:tcPr marL="9525" marR="9525" marT="9525" marB="0" anchor="b">
                    <a:solidFill>
                      <a:schemeClr val="accent1">
                        <a:lumMod val="20000"/>
                        <a:lumOff val="80000"/>
                      </a:schemeClr>
                    </a:solidFill>
                  </a:tcPr>
                </a:tc>
                <a:tc>
                  <a:txBody>
                    <a:bodyPr/>
                    <a:lstStyle/>
                    <a:p>
                      <a:pPr algn="ctr" fontAlgn="b"/>
                      <a:r>
                        <a:rPr lang="he-IL" sz="1200" b="1" u="none" strike="noStrike" dirty="0">
                          <a:effectLst/>
                          <a:latin typeface="Assistant" pitchFamily="2" charset="-79"/>
                          <a:cs typeface="Assistant" pitchFamily="2" charset="-79"/>
                        </a:rPr>
                        <a:t> </a:t>
                      </a:r>
                      <a:endParaRPr lang="he-IL" sz="1200" b="1" i="0" u="none" strike="noStrike" dirty="0">
                        <a:solidFill>
                          <a:srgbClr val="000000"/>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solidFill>
                      <a:schemeClr val="accent1">
                        <a:lumMod val="20000"/>
                        <a:lumOff val="80000"/>
                      </a:schemeClr>
                    </a:solidFill>
                  </a:tcPr>
                </a:tc>
                <a:tc rowSpan="4">
                  <a:txBody>
                    <a:bodyPr/>
                    <a:lstStyle/>
                    <a:p>
                      <a:pPr algn="ctr" fontAlgn="b"/>
                      <a:r>
                        <a:rPr lang="he-IL" sz="1200" u="none" strike="noStrike" dirty="0">
                          <a:effectLst/>
                          <a:latin typeface="Assistant" pitchFamily="2" charset="-79"/>
                          <a:cs typeface="Assistant" pitchFamily="2" charset="-79"/>
                        </a:rPr>
                        <a:t> </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698468264"/>
                  </a:ext>
                </a:extLst>
              </a:tr>
              <a:tr h="155564">
                <a:tc>
                  <a:txBody>
                    <a:bodyPr/>
                    <a:lstStyle/>
                    <a:p>
                      <a:pPr algn="ctr" rtl="1" fontAlgn="b"/>
                      <a:r>
                        <a:rPr lang="he-IL" sz="1200" u="none" strike="noStrike" dirty="0">
                          <a:effectLst/>
                          <a:latin typeface="Assistant" pitchFamily="2" charset="-79"/>
                          <a:cs typeface="Assistant" pitchFamily="2" charset="-79"/>
                        </a:rPr>
                        <a:t>36%</a:t>
                      </a:r>
                      <a:endParaRPr lang="he-IL" sz="1200" b="1" i="0" u="none" strike="noStrike" dirty="0">
                        <a:solidFill>
                          <a:srgbClr val="548235"/>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rtl="1" fontAlgn="b"/>
                      <a:r>
                        <a:rPr lang="he-IL" sz="1200" u="none" strike="noStrike" dirty="0">
                          <a:effectLst/>
                          <a:latin typeface="Assistant" pitchFamily="2" charset="-79"/>
                          <a:cs typeface="Assistant" pitchFamily="2" charset="-79"/>
                        </a:rPr>
                        <a:t>4,689</a:t>
                      </a:r>
                      <a:endParaRPr lang="he-IL" sz="1200" b="1" i="0" u="none" strike="noStrike" dirty="0">
                        <a:solidFill>
                          <a:srgbClr val="548235"/>
                        </a:solidFill>
                        <a:effectLst/>
                        <a:latin typeface="Assistant" pitchFamily="2" charset="-79"/>
                        <a:cs typeface="Assistant" pitchFamily="2" charset="-79"/>
                      </a:endParaRPr>
                    </a:p>
                  </a:txBody>
                  <a:tcPr marL="9525" marR="9525" marT="9525" marB="0" anchor="b"/>
                </a:tc>
                <a:tc>
                  <a:txBody>
                    <a:bodyPr/>
                    <a:lstStyle/>
                    <a:p>
                      <a:pPr algn="ctr" rtl="1" fontAlgn="b"/>
                      <a:r>
                        <a:rPr lang="he-IL" sz="1200" u="none" strike="noStrike">
                          <a:effectLst/>
                          <a:latin typeface="Assistant" pitchFamily="2" charset="-79"/>
                          <a:cs typeface="Assistant" pitchFamily="2" charset="-79"/>
                        </a:rPr>
                        <a:t>12,930</a:t>
                      </a:r>
                      <a:endParaRPr lang="he-IL" sz="1200" b="1" i="0" u="none" strike="noStrike">
                        <a:solidFill>
                          <a:srgbClr val="000000"/>
                        </a:solidFill>
                        <a:effectLst/>
                        <a:latin typeface="Assistant" pitchFamily="2" charset="-79"/>
                        <a:cs typeface="Assistant" pitchFamily="2" charset="-79"/>
                      </a:endParaRPr>
                    </a:p>
                  </a:txBody>
                  <a:tcPr marL="9525" marR="9525" marT="9525" marB="0" anchor="b"/>
                </a:tc>
                <a:tc>
                  <a:txBody>
                    <a:bodyPr/>
                    <a:lstStyle/>
                    <a:p>
                      <a:pPr algn="ctr" rtl="1" fontAlgn="b"/>
                      <a:r>
                        <a:rPr lang="he-IL" sz="1200" u="none" strike="noStrike" dirty="0">
                          <a:effectLst/>
                          <a:latin typeface="Assistant" pitchFamily="2" charset="-79"/>
                          <a:cs typeface="Assistant" pitchFamily="2" charset="-79"/>
                        </a:rPr>
                        <a:t>17,619</a:t>
                      </a:r>
                      <a:endParaRPr lang="he-IL" sz="1200" b="1"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l" rtl="0" fontAlgn="b"/>
                      <a:r>
                        <a:rPr lang="he-IL" sz="1200" b="1" u="none" strike="noStrike" dirty="0">
                          <a:effectLst/>
                          <a:latin typeface="Assistant" pitchFamily="2" charset="-79"/>
                          <a:cs typeface="Assistant" pitchFamily="2" charset="-79"/>
                        </a:rPr>
                        <a:t> </a:t>
                      </a:r>
                      <a:r>
                        <a:rPr lang="en-US" sz="1200" b="1" u="none" strike="noStrike" dirty="0">
                          <a:effectLst/>
                          <a:latin typeface="Assistant" pitchFamily="2" charset="-79"/>
                          <a:cs typeface="Assistant" pitchFamily="2" charset="-79"/>
                        </a:rPr>
                        <a:t>Gross Revenue</a:t>
                      </a:r>
                      <a:endParaRPr lang="he-IL" sz="1200" b="1" i="0" u="none" strike="noStrike" dirty="0">
                        <a:solidFill>
                          <a:srgbClr val="000000"/>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tcPr>
                </a:tc>
                <a:tc vMerge="1">
                  <a:txBody>
                    <a:bodyPr/>
                    <a:lstStyle/>
                    <a:p>
                      <a:pPr rtl="1"/>
                      <a:endParaRPr lang="he-IL"/>
                    </a:p>
                  </a:txBody>
                  <a:tcPr/>
                </a:tc>
                <a:extLst>
                  <a:ext uri="{0D108BD9-81ED-4DB2-BD59-A6C34878D82A}">
                    <a16:rowId xmlns:a16="http://schemas.microsoft.com/office/drawing/2014/main" val="1898573123"/>
                  </a:ext>
                </a:extLst>
              </a:tr>
              <a:tr h="303428">
                <a:tc>
                  <a:txBody>
                    <a:bodyPr/>
                    <a:lstStyle/>
                    <a:p>
                      <a:pPr algn="ctr" rtl="1" fontAlgn="b"/>
                      <a:r>
                        <a:rPr lang="he-IL" sz="1200" u="none" strike="noStrike" dirty="0">
                          <a:effectLst/>
                          <a:latin typeface="Assistant" pitchFamily="2" charset="-79"/>
                          <a:cs typeface="Assistant" pitchFamily="2" charset="-79"/>
                        </a:rPr>
                        <a:t>(43%)</a:t>
                      </a:r>
                      <a:endParaRPr lang="he-IL" sz="1200" b="1" i="0" u="none" strike="noStrike" dirty="0">
                        <a:solidFill>
                          <a:srgbClr val="548235"/>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rtl="1" fontAlgn="b"/>
                      <a:r>
                        <a:rPr lang="he-IL" sz="1200" u="none" strike="noStrike" dirty="0">
                          <a:effectLst/>
                          <a:latin typeface="Assistant" pitchFamily="2" charset="-79"/>
                          <a:cs typeface="Assistant" pitchFamily="2" charset="-79"/>
                        </a:rPr>
                        <a:t>4,422</a:t>
                      </a:r>
                      <a:endParaRPr lang="he-IL" sz="1200" b="1" i="0" u="none" strike="noStrike" dirty="0">
                        <a:solidFill>
                          <a:srgbClr val="548235"/>
                        </a:solidFill>
                        <a:effectLst/>
                        <a:latin typeface="Assistant" pitchFamily="2" charset="-79"/>
                        <a:cs typeface="Assistant" pitchFamily="2" charset="-79"/>
                      </a:endParaRPr>
                    </a:p>
                  </a:txBody>
                  <a:tcPr marL="9525" marR="9525" marT="9525" marB="0" anchor="b"/>
                </a:tc>
                <a:tc>
                  <a:txBody>
                    <a:bodyPr/>
                    <a:lstStyle/>
                    <a:p>
                      <a:pPr algn="ctr" fontAlgn="b"/>
                      <a:r>
                        <a:rPr lang="he-IL" sz="1200" u="none" strike="noStrike" dirty="0">
                          <a:effectLst/>
                          <a:latin typeface="Assistant" pitchFamily="2" charset="-79"/>
                          <a:cs typeface="Assistant" pitchFamily="2" charset="-79"/>
                        </a:rPr>
                        <a:t>            (10,244)</a:t>
                      </a:r>
                      <a:endParaRPr lang="he-IL" sz="1200" b="1"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fontAlgn="b"/>
                      <a:r>
                        <a:rPr lang="he-IL" sz="1200" u="none" strike="noStrike" dirty="0">
                          <a:effectLst/>
                          <a:latin typeface="Assistant" pitchFamily="2" charset="-79"/>
                          <a:cs typeface="Assistant" pitchFamily="2" charset="-79"/>
                        </a:rPr>
                        <a:t>              (5,822)</a:t>
                      </a:r>
                      <a:endParaRPr lang="he-IL" sz="1200" b="1"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l" rtl="0" fontAlgn="b"/>
                      <a:r>
                        <a:rPr lang="en-US" sz="1200" b="1" u="none" strike="noStrike" dirty="0">
                          <a:effectLst/>
                          <a:latin typeface="Assistant" pitchFamily="2" charset="-79"/>
                          <a:cs typeface="Assistant" pitchFamily="2" charset="-79"/>
                        </a:rPr>
                        <a:t>Reported net loss</a:t>
                      </a:r>
                      <a:endParaRPr lang="he-IL" sz="1200" b="1" i="0" u="none" strike="noStrike" dirty="0">
                        <a:solidFill>
                          <a:srgbClr val="000000"/>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tcPr>
                </a:tc>
                <a:tc vMerge="1">
                  <a:txBody>
                    <a:bodyPr/>
                    <a:lstStyle/>
                    <a:p>
                      <a:pPr rtl="1"/>
                      <a:endParaRPr lang="he-IL"/>
                    </a:p>
                  </a:txBody>
                  <a:tcPr/>
                </a:tc>
                <a:extLst>
                  <a:ext uri="{0D108BD9-81ED-4DB2-BD59-A6C34878D82A}">
                    <a16:rowId xmlns:a16="http://schemas.microsoft.com/office/drawing/2014/main" val="3640901468"/>
                  </a:ext>
                </a:extLst>
              </a:tr>
              <a:tr h="155564">
                <a:tc>
                  <a:txBody>
                    <a:bodyPr/>
                    <a:lstStyle/>
                    <a:p>
                      <a:pPr algn="ctr" fontAlgn="b"/>
                      <a:r>
                        <a:rPr lang="he-IL" sz="1200" u="none" strike="noStrike" dirty="0">
                          <a:effectLst/>
                          <a:latin typeface="Assistant" pitchFamily="2" charset="-79"/>
                          <a:cs typeface="Assistant" pitchFamily="2" charset="-79"/>
                        </a:rPr>
                        <a:t> </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he-IL" sz="1200" u="none" strike="noStrike" dirty="0">
                          <a:effectLst/>
                          <a:latin typeface="Assistant" pitchFamily="2" charset="-79"/>
                          <a:cs typeface="Assistant" pitchFamily="2" charset="-79"/>
                        </a:rPr>
                        <a:t> </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he-IL" sz="1200" u="none" strike="noStrike">
                          <a:effectLst/>
                          <a:latin typeface="Assistant" pitchFamily="2" charset="-79"/>
                          <a:cs typeface="Assistant" pitchFamily="2" charset="-79"/>
                        </a:rPr>
                        <a:t> </a:t>
                      </a:r>
                      <a:endParaRPr lang="he-IL" sz="1200" b="0" i="0" u="none" strike="noStrike">
                        <a:solidFill>
                          <a:srgbClr val="000000"/>
                        </a:solidFill>
                        <a:effectLst/>
                        <a:latin typeface="Assistant" pitchFamily="2" charset="-79"/>
                        <a:cs typeface="Assistant" pitchFamily="2" charset="-79"/>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he-IL" sz="1200" u="none" strike="noStrike" dirty="0">
                          <a:effectLst/>
                          <a:latin typeface="Assistant" pitchFamily="2" charset="-79"/>
                          <a:cs typeface="Assistant" pitchFamily="2" charset="-79"/>
                        </a:rPr>
                        <a:t> </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rtl="0" fontAlgn="b"/>
                      <a:r>
                        <a:rPr lang="he-IL" sz="1200" u="none" strike="noStrike" dirty="0">
                          <a:effectLst/>
                          <a:latin typeface="Assistant" pitchFamily="2" charset="-79"/>
                          <a:cs typeface="Assistant" pitchFamily="2" charset="-79"/>
                        </a:rPr>
                        <a:t> </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vMerge="1">
                  <a:txBody>
                    <a:bodyPr/>
                    <a:lstStyle/>
                    <a:p>
                      <a:pPr rtl="1"/>
                      <a:endParaRPr lang="he-IL"/>
                    </a:p>
                  </a:txBody>
                  <a:tcPr/>
                </a:tc>
                <a:extLst>
                  <a:ext uri="{0D108BD9-81ED-4DB2-BD59-A6C34878D82A}">
                    <a16:rowId xmlns:a16="http://schemas.microsoft.com/office/drawing/2014/main" val="1386912986"/>
                  </a:ext>
                </a:extLst>
              </a:tr>
              <a:tr h="303428">
                <a:tc>
                  <a:txBody>
                    <a:bodyPr/>
                    <a:lstStyle/>
                    <a:p>
                      <a:pPr algn="ctr" rtl="1" fontAlgn="b"/>
                      <a:r>
                        <a:rPr lang="he-IL" sz="1200" u="none" strike="noStrike" dirty="0">
                          <a:effectLst/>
                          <a:latin typeface="Assistant" pitchFamily="2" charset="-79"/>
                          <a:cs typeface="Assistant" pitchFamily="2" charset="-79"/>
                        </a:rPr>
                        <a:t>29%</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he-IL" sz="1200" u="none" strike="noStrike" dirty="0">
                          <a:effectLst/>
                          <a:latin typeface="Assistant" pitchFamily="2" charset="-79"/>
                          <a:cs typeface="Assistant" pitchFamily="2" charset="-79"/>
                        </a:rPr>
                        <a:t>                      280 </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he-IL" sz="1200" u="none" strike="noStrike" dirty="0">
                          <a:effectLst/>
                          <a:latin typeface="Assistant" pitchFamily="2" charset="-79"/>
                          <a:cs typeface="Assistant" pitchFamily="2" charset="-79"/>
                        </a:rPr>
                        <a:t>                    973 </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he-IL" sz="1200" u="none" strike="noStrike" dirty="0">
                          <a:effectLst/>
                          <a:latin typeface="Assistant" pitchFamily="2" charset="-79"/>
                          <a:cs typeface="Assistant" pitchFamily="2" charset="-79"/>
                        </a:rPr>
                        <a:t>                 1,253 </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l" rtl="0" fontAlgn="b"/>
                      <a:r>
                        <a:rPr lang="en-US" sz="1200" u="none" strike="noStrike" dirty="0">
                          <a:effectLst/>
                          <a:latin typeface="Assistant" pitchFamily="2" charset="-79"/>
                          <a:cs typeface="Assistant" pitchFamily="2" charset="-79"/>
                        </a:rPr>
                        <a:t>Depreciation and amortization</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4">
                  <a:txBody>
                    <a:bodyPr/>
                    <a:lstStyle/>
                    <a:p>
                      <a:pPr algn="ctr" rtl="1" fontAlgn="ctr"/>
                      <a:r>
                        <a:rPr lang="en-US" sz="1200" u="none" strike="noStrike" dirty="0">
                          <a:effectLst/>
                          <a:latin typeface="Assistant" pitchFamily="2" charset="-79"/>
                          <a:cs typeface="Assistant" pitchFamily="2" charset="-79"/>
                        </a:rPr>
                        <a:t>Non-cash expenses/income</a:t>
                      </a:r>
                      <a:endParaRPr lang="he-IL" sz="1200" b="0" i="0" u="none" strike="noStrike" dirty="0">
                        <a:solidFill>
                          <a:srgbClr val="3D3B3C"/>
                        </a:solidFill>
                        <a:effectLst/>
                        <a:latin typeface="Assistant" pitchFamily="2" charset="-79"/>
                        <a:cs typeface="Assistant" pitchFamily="2" charset="-79"/>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60221467"/>
                  </a:ext>
                </a:extLst>
              </a:tr>
              <a:tr h="303428">
                <a:tc>
                  <a:txBody>
                    <a:bodyPr/>
                    <a:lstStyle/>
                    <a:p>
                      <a:pPr algn="ctr" rtl="1" fontAlgn="b"/>
                      <a:r>
                        <a:rPr lang="he-IL" sz="1200" u="none" strike="noStrike" dirty="0">
                          <a:effectLst/>
                          <a:latin typeface="Assistant" pitchFamily="2" charset="-79"/>
                          <a:cs typeface="Assistant" pitchFamily="2" charset="-79"/>
                        </a:rPr>
                        <a:t>(50%)</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he-IL" sz="1200" u="none" strike="noStrike" dirty="0">
                          <a:effectLst/>
                          <a:latin typeface="Assistant" pitchFamily="2" charset="-79"/>
                          <a:cs typeface="Assistant" pitchFamily="2" charset="-79"/>
                        </a:rPr>
                        <a:t>                    (224)</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fontAlgn="b"/>
                      <a:r>
                        <a:rPr lang="he-IL" sz="1200" u="none" strike="noStrike">
                          <a:effectLst/>
                          <a:latin typeface="Assistant" pitchFamily="2" charset="-79"/>
                          <a:cs typeface="Assistant" pitchFamily="2" charset="-79"/>
                        </a:rPr>
                        <a:t>                    448 </a:t>
                      </a:r>
                      <a:endParaRPr lang="he-IL" sz="1200" b="0" i="0" u="none" strike="noStrike">
                        <a:solidFill>
                          <a:srgbClr val="000000"/>
                        </a:solidFill>
                        <a:effectLst/>
                        <a:latin typeface="Assistant" pitchFamily="2" charset="-79"/>
                        <a:cs typeface="Assistant" pitchFamily="2" charset="-79"/>
                      </a:endParaRPr>
                    </a:p>
                  </a:txBody>
                  <a:tcPr marL="9525" marR="9525" marT="9525" marB="0" anchor="b"/>
                </a:tc>
                <a:tc>
                  <a:txBody>
                    <a:bodyPr/>
                    <a:lstStyle/>
                    <a:p>
                      <a:pPr algn="ctr" fontAlgn="b"/>
                      <a:r>
                        <a:rPr lang="he-IL" sz="1200" u="none" strike="noStrike" dirty="0">
                          <a:effectLst/>
                          <a:latin typeface="Assistant" pitchFamily="2" charset="-79"/>
                          <a:cs typeface="Assistant" pitchFamily="2" charset="-79"/>
                        </a:rPr>
                        <a:t>                    224 </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l" rtl="0" fontAlgn="b"/>
                      <a:r>
                        <a:rPr lang="en-US" sz="1200" u="none" strike="noStrike" dirty="0">
                          <a:effectLst/>
                          <a:latin typeface="Assistant" pitchFamily="2" charset="-79"/>
                          <a:cs typeface="Assistant" pitchFamily="2" charset="-79"/>
                        </a:rPr>
                        <a:t>Share-based payment</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tcPr>
                </a:tc>
                <a:tc vMerge="1">
                  <a:txBody>
                    <a:bodyPr/>
                    <a:lstStyle/>
                    <a:p>
                      <a:pPr rtl="1"/>
                      <a:endParaRPr lang="he-IL"/>
                    </a:p>
                  </a:txBody>
                  <a:tcPr/>
                </a:tc>
                <a:extLst>
                  <a:ext uri="{0D108BD9-81ED-4DB2-BD59-A6C34878D82A}">
                    <a16:rowId xmlns:a16="http://schemas.microsoft.com/office/drawing/2014/main" val="4159560199"/>
                  </a:ext>
                </a:extLst>
              </a:tr>
              <a:tr h="303428">
                <a:tc>
                  <a:txBody>
                    <a:bodyPr/>
                    <a:lstStyle/>
                    <a:p>
                      <a:pPr algn="ctr" rtl="1" fontAlgn="b"/>
                      <a:r>
                        <a:rPr lang="he-IL" sz="1200" u="none" strike="noStrike" dirty="0">
                          <a:effectLst/>
                          <a:latin typeface="Assistant" pitchFamily="2" charset="-79"/>
                          <a:cs typeface="Assistant" pitchFamily="2" charset="-79"/>
                        </a:rPr>
                        <a:t>-</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he-IL" sz="1200" u="none" strike="noStrike" dirty="0">
                          <a:effectLst/>
                          <a:latin typeface="Assistant" pitchFamily="2" charset="-79"/>
                          <a:cs typeface="Assistant" pitchFamily="2" charset="-79"/>
                        </a:rPr>
                        <a:t>                      600 </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fontAlgn="b"/>
                      <a:r>
                        <a:rPr lang="he-IL" sz="1200" u="none" strike="noStrike" dirty="0">
                          <a:effectLst/>
                          <a:latin typeface="Assistant" pitchFamily="2" charset="-79"/>
                          <a:cs typeface="Assistant" pitchFamily="2" charset="-79"/>
                        </a:rPr>
                        <a:t>-</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fontAlgn="b"/>
                      <a:r>
                        <a:rPr lang="he-IL" sz="1200" u="none" strike="noStrike" dirty="0">
                          <a:effectLst/>
                          <a:latin typeface="Assistant" pitchFamily="2" charset="-79"/>
                          <a:cs typeface="Assistant" pitchFamily="2" charset="-79"/>
                        </a:rPr>
                        <a:t>                    600 </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l" rtl="0" fontAlgn="b"/>
                      <a:r>
                        <a:rPr lang="en-US" sz="1200" u="none" strike="noStrike" dirty="0">
                          <a:effectLst/>
                          <a:latin typeface="Assistant" pitchFamily="2" charset="-79"/>
                          <a:cs typeface="Assistant" pitchFamily="2" charset="-79"/>
                        </a:rPr>
                        <a:t>Non-cash advertising expenses</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tcPr>
                </a:tc>
                <a:tc vMerge="1">
                  <a:txBody>
                    <a:bodyPr/>
                    <a:lstStyle/>
                    <a:p>
                      <a:pPr rtl="1"/>
                      <a:endParaRPr lang="he-IL"/>
                    </a:p>
                  </a:txBody>
                  <a:tcPr/>
                </a:tc>
                <a:extLst>
                  <a:ext uri="{0D108BD9-81ED-4DB2-BD59-A6C34878D82A}">
                    <a16:rowId xmlns:a16="http://schemas.microsoft.com/office/drawing/2014/main" val="484266348"/>
                  </a:ext>
                </a:extLst>
              </a:tr>
              <a:tr h="303428">
                <a:tc>
                  <a:txBody>
                    <a:bodyPr/>
                    <a:lstStyle/>
                    <a:p>
                      <a:pPr algn="ctr" rtl="1" fontAlgn="b"/>
                      <a:r>
                        <a:rPr lang="he-IL" sz="1200" u="none" strike="noStrike" dirty="0">
                          <a:effectLst/>
                          <a:latin typeface="Assistant" pitchFamily="2" charset="-79"/>
                          <a:cs typeface="Assistant" pitchFamily="2" charset="-79"/>
                        </a:rPr>
                        <a:t>16%</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he-IL" sz="1200" u="none" strike="noStrike" dirty="0">
                          <a:effectLst/>
                          <a:latin typeface="Assistant" pitchFamily="2" charset="-79"/>
                          <a:cs typeface="Assistant" pitchFamily="2" charset="-79"/>
                        </a:rPr>
                        <a:t>                    (106)</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he-IL" sz="1200" u="none" strike="noStrike">
                          <a:effectLst/>
                          <a:latin typeface="Assistant" pitchFamily="2" charset="-79"/>
                          <a:cs typeface="Assistant" pitchFamily="2" charset="-79"/>
                        </a:rPr>
                        <a:t>                   (675)</a:t>
                      </a:r>
                      <a:endParaRPr lang="he-IL" sz="1200" b="0" i="0" u="none" strike="noStrike">
                        <a:solidFill>
                          <a:srgbClr val="000000"/>
                        </a:solidFill>
                        <a:effectLst/>
                        <a:latin typeface="Assistant" pitchFamily="2" charset="-79"/>
                        <a:cs typeface="Assistant" pitchFamily="2" charset="-79"/>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he-IL" sz="1200" u="none" strike="noStrike" dirty="0">
                          <a:effectLst/>
                          <a:latin typeface="Assistant" pitchFamily="2" charset="-79"/>
                          <a:cs typeface="Assistant" pitchFamily="2" charset="-79"/>
                        </a:rPr>
                        <a:t>                   (781)</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rtl="0" fontAlgn="b"/>
                      <a:endParaRPr lang="en-US" sz="1200" u="none" strike="noStrike" dirty="0">
                        <a:effectLst/>
                        <a:latin typeface="Assistant" pitchFamily="2" charset="-79"/>
                        <a:cs typeface="Assistant" pitchFamily="2" charset="-79"/>
                      </a:endParaRPr>
                    </a:p>
                    <a:p>
                      <a:pPr algn="l" rtl="0" fontAlgn="b"/>
                      <a:r>
                        <a:rPr lang="en-US" sz="1200" u="none" strike="noStrike" dirty="0">
                          <a:effectLst/>
                          <a:latin typeface="Assistant" pitchFamily="2" charset="-79"/>
                          <a:cs typeface="Assistant" pitchFamily="2" charset="-79"/>
                        </a:rPr>
                        <a:t>Net financing expenses (income) not attributable to current activity</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vMerge="1">
                  <a:txBody>
                    <a:bodyPr/>
                    <a:lstStyle/>
                    <a:p>
                      <a:pPr rtl="1"/>
                      <a:endParaRPr lang="he-IL"/>
                    </a:p>
                  </a:txBody>
                  <a:tcPr/>
                </a:tc>
                <a:extLst>
                  <a:ext uri="{0D108BD9-81ED-4DB2-BD59-A6C34878D82A}">
                    <a16:rowId xmlns:a16="http://schemas.microsoft.com/office/drawing/2014/main" val="2907178769"/>
                  </a:ext>
                </a:extLst>
              </a:tr>
              <a:tr h="303428">
                <a:tc>
                  <a:txBody>
                    <a:bodyPr/>
                    <a:lstStyle/>
                    <a:p>
                      <a:pPr algn="ctr" rtl="1" fontAlgn="b"/>
                      <a:r>
                        <a:rPr lang="he-IL" sz="1200" u="none" strike="noStrike" dirty="0">
                          <a:effectLst/>
                          <a:latin typeface="Assistant" pitchFamily="2" charset="-79"/>
                          <a:cs typeface="Assistant" pitchFamily="2" charset="-79"/>
                        </a:rPr>
                        <a:t>-</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he-IL" sz="1200" u="none" strike="noStrike" dirty="0">
                          <a:effectLst/>
                          <a:latin typeface="Assistant" pitchFamily="2" charset="-79"/>
                          <a:cs typeface="Assistant" pitchFamily="2" charset="-79"/>
                        </a:rPr>
                        <a:t>                    (134)</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he-IL" sz="1200" u="none" strike="noStrike">
                          <a:effectLst/>
                          <a:latin typeface="Assistant" pitchFamily="2" charset="-79"/>
                          <a:cs typeface="Assistant" pitchFamily="2" charset="-79"/>
                        </a:rPr>
                        <a:t>                    134 </a:t>
                      </a:r>
                      <a:endParaRPr lang="he-IL" sz="1200" b="0" i="0" u="none" strike="noStrike">
                        <a:solidFill>
                          <a:srgbClr val="000000"/>
                        </a:solidFill>
                        <a:effectLst/>
                        <a:latin typeface="Assistant" pitchFamily="2" charset="-79"/>
                        <a:cs typeface="Assistant" pitchFamily="2" charset="-79"/>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he-IL" sz="1200" u="none" strike="noStrike" dirty="0">
                          <a:effectLst/>
                          <a:latin typeface="Assistant" pitchFamily="2" charset="-79"/>
                          <a:cs typeface="Assistant" pitchFamily="2" charset="-79"/>
                        </a:rPr>
                        <a:t>-   </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l" rtl="0" fontAlgn="b"/>
                      <a:r>
                        <a:rPr lang="en-US" sz="1200" u="none" strike="noStrike" dirty="0">
                          <a:effectLst/>
                          <a:latin typeface="Assistant" pitchFamily="2" charset="-79"/>
                          <a:cs typeface="Assistant" pitchFamily="2" charset="-79"/>
                        </a:rPr>
                        <a:t>Legal expenses for settling a lawsuit</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4">
                  <a:txBody>
                    <a:bodyPr/>
                    <a:lstStyle/>
                    <a:p>
                      <a:pPr algn="ctr" rtl="1" fontAlgn="ctr"/>
                      <a:r>
                        <a:rPr lang="en-US" sz="1200" u="none" strike="noStrike" dirty="0">
                          <a:effectLst/>
                          <a:latin typeface="Assistant" pitchFamily="2" charset="-79"/>
                          <a:cs typeface="Assistant" pitchFamily="2" charset="-79"/>
                        </a:rPr>
                        <a:t>Cash expenses/revenues</a:t>
                      </a:r>
                      <a:endParaRPr lang="he-IL" sz="1200" b="0" i="0" u="none" strike="noStrike" dirty="0">
                        <a:solidFill>
                          <a:srgbClr val="3D3B3C"/>
                        </a:solidFill>
                        <a:effectLst/>
                        <a:latin typeface="Assistant" pitchFamily="2" charset="-79"/>
                        <a:cs typeface="Assistant" pitchFamily="2" charset="-79"/>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540816656"/>
                  </a:ext>
                </a:extLst>
              </a:tr>
              <a:tr h="303428">
                <a:tc>
                  <a:txBody>
                    <a:bodyPr/>
                    <a:lstStyle/>
                    <a:p>
                      <a:pPr algn="ctr" rtl="1" fontAlgn="b"/>
                      <a:r>
                        <a:rPr lang="he-IL" sz="1200" u="none" strike="noStrike" dirty="0">
                          <a:effectLst/>
                          <a:latin typeface="Assistant" pitchFamily="2" charset="-79"/>
                          <a:cs typeface="Assistant" pitchFamily="2" charset="-79"/>
                        </a:rPr>
                        <a:t>-</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he-IL" sz="1200" u="none" strike="noStrike" dirty="0">
                          <a:effectLst/>
                          <a:latin typeface="Assistant" pitchFamily="2" charset="-79"/>
                          <a:cs typeface="Assistant" pitchFamily="2" charset="-79"/>
                        </a:rPr>
                        <a:t>                  2,440 </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fontAlgn="b"/>
                      <a:r>
                        <a:rPr lang="he-IL" sz="1200" u="none" strike="noStrike">
                          <a:effectLst/>
                          <a:latin typeface="Assistant" pitchFamily="2" charset="-79"/>
                          <a:cs typeface="Assistant" pitchFamily="2" charset="-79"/>
                        </a:rPr>
                        <a:t>                    183 </a:t>
                      </a:r>
                      <a:endParaRPr lang="he-IL" sz="1200" b="0" i="0" u="none" strike="noStrike">
                        <a:solidFill>
                          <a:srgbClr val="000000"/>
                        </a:solidFill>
                        <a:effectLst/>
                        <a:latin typeface="Assistant" pitchFamily="2" charset="-79"/>
                        <a:cs typeface="Assistant" pitchFamily="2" charset="-79"/>
                      </a:endParaRPr>
                    </a:p>
                  </a:txBody>
                  <a:tcPr marL="9525" marR="9525" marT="9525" marB="0" anchor="b"/>
                </a:tc>
                <a:tc>
                  <a:txBody>
                    <a:bodyPr/>
                    <a:lstStyle/>
                    <a:p>
                      <a:pPr algn="ctr" fontAlgn="b"/>
                      <a:r>
                        <a:rPr lang="he-IL" sz="1200" u="none" strike="noStrike" dirty="0">
                          <a:effectLst/>
                          <a:latin typeface="Assistant" pitchFamily="2" charset="-79"/>
                          <a:cs typeface="Assistant" pitchFamily="2" charset="-79"/>
                        </a:rPr>
                        <a:t>                 2,623 </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l" rtl="0" fontAlgn="b"/>
                      <a:endParaRPr lang="en-US" sz="1200" u="none" strike="noStrike" dirty="0">
                        <a:effectLst/>
                        <a:latin typeface="Assistant" pitchFamily="2" charset="-79"/>
                        <a:cs typeface="Assistant" pitchFamily="2" charset="-79"/>
                      </a:endParaRPr>
                    </a:p>
                    <a:p>
                      <a:pPr algn="l" rtl="0" fontAlgn="b"/>
                      <a:r>
                        <a:rPr lang="en-US" sz="1200" u="none" strike="noStrike" dirty="0">
                          <a:effectLst/>
                          <a:latin typeface="Assistant" pitchFamily="2" charset="-79"/>
                          <a:cs typeface="Assistant" pitchFamily="2" charset="-79"/>
                        </a:rPr>
                        <a:t>Commissions from credit provision activities classified as net income in advance</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tcPr>
                </a:tc>
                <a:tc vMerge="1">
                  <a:txBody>
                    <a:bodyPr/>
                    <a:lstStyle/>
                    <a:p>
                      <a:pPr rtl="1"/>
                      <a:endParaRPr lang="he-IL"/>
                    </a:p>
                  </a:txBody>
                  <a:tcPr/>
                </a:tc>
                <a:extLst>
                  <a:ext uri="{0D108BD9-81ED-4DB2-BD59-A6C34878D82A}">
                    <a16:rowId xmlns:a16="http://schemas.microsoft.com/office/drawing/2014/main" val="4084768712"/>
                  </a:ext>
                </a:extLst>
              </a:tr>
              <a:tr h="303428">
                <a:tc>
                  <a:txBody>
                    <a:bodyPr/>
                    <a:lstStyle/>
                    <a:p>
                      <a:pPr algn="ctr" rtl="1" fontAlgn="b"/>
                      <a:r>
                        <a:rPr lang="he-IL" sz="1200" u="none" strike="noStrike" dirty="0">
                          <a:effectLst/>
                          <a:latin typeface="Assistant" pitchFamily="2" charset="-79"/>
                          <a:cs typeface="Assistant" pitchFamily="2" charset="-79"/>
                        </a:rPr>
                        <a:t>-</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he-IL" sz="1200" u="none" strike="noStrike" dirty="0">
                          <a:effectLst/>
                          <a:latin typeface="Assistant" pitchFamily="2" charset="-79"/>
                          <a:cs typeface="Assistant" pitchFamily="2" charset="-79"/>
                        </a:rPr>
                        <a:t>                    (720)</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fontAlgn="b"/>
                      <a:r>
                        <a:rPr lang="he-IL" sz="1200" u="none" strike="noStrike">
                          <a:effectLst/>
                          <a:latin typeface="Assistant" pitchFamily="2" charset="-79"/>
                          <a:cs typeface="Assistant" pitchFamily="2" charset="-79"/>
                        </a:rPr>
                        <a:t>                    720 </a:t>
                      </a:r>
                      <a:endParaRPr lang="he-IL" sz="1200" b="0" i="0" u="none" strike="noStrike">
                        <a:solidFill>
                          <a:srgbClr val="000000"/>
                        </a:solidFill>
                        <a:effectLst/>
                        <a:latin typeface="Assistant" pitchFamily="2" charset="-79"/>
                        <a:cs typeface="Assistant" pitchFamily="2" charset="-79"/>
                      </a:endParaRPr>
                    </a:p>
                  </a:txBody>
                  <a:tcPr marL="9525" marR="9525" marT="9525" marB="0" anchor="b"/>
                </a:tc>
                <a:tc>
                  <a:txBody>
                    <a:bodyPr/>
                    <a:lstStyle/>
                    <a:p>
                      <a:pPr algn="ctr" fontAlgn="b"/>
                      <a:r>
                        <a:rPr lang="he-IL" sz="1200" u="none" strike="noStrike" dirty="0">
                          <a:effectLst/>
                          <a:latin typeface="Assistant" pitchFamily="2" charset="-79"/>
                          <a:cs typeface="Assistant" pitchFamily="2" charset="-79"/>
                        </a:rPr>
                        <a:t>-   </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l" rtl="0" fontAlgn="b"/>
                      <a:endParaRPr lang="en-US" sz="1200" u="none" strike="noStrike" dirty="0">
                        <a:effectLst/>
                        <a:latin typeface="Assistant" pitchFamily="2" charset="-79"/>
                        <a:cs typeface="Assistant" pitchFamily="2" charset="-79"/>
                      </a:endParaRPr>
                    </a:p>
                    <a:p>
                      <a:pPr algn="l" rtl="0" fontAlgn="b"/>
                      <a:r>
                        <a:rPr lang="en-US" sz="1200" u="none" strike="noStrike" dirty="0">
                          <a:solidFill>
                            <a:schemeClr val="tx1"/>
                          </a:solidFill>
                          <a:effectLst/>
                          <a:latin typeface="Assistant" pitchFamily="2" charset="-79"/>
                          <a:cs typeface="Assistant" pitchFamily="2" charset="-79"/>
                        </a:rPr>
                        <a:t>One-time costs for an international bank license and international line of credit</a:t>
                      </a:r>
                      <a:endParaRPr lang="he-IL" sz="1200" b="0" i="0" u="none" strike="noStrike" dirty="0">
                        <a:solidFill>
                          <a:schemeClr val="tx1"/>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tcPr>
                </a:tc>
                <a:tc vMerge="1">
                  <a:txBody>
                    <a:bodyPr/>
                    <a:lstStyle/>
                    <a:p>
                      <a:pPr rtl="1"/>
                      <a:endParaRPr lang="he-IL"/>
                    </a:p>
                  </a:txBody>
                  <a:tcPr/>
                </a:tc>
                <a:extLst>
                  <a:ext uri="{0D108BD9-81ED-4DB2-BD59-A6C34878D82A}">
                    <a16:rowId xmlns:a16="http://schemas.microsoft.com/office/drawing/2014/main" val="763206026"/>
                  </a:ext>
                </a:extLst>
              </a:tr>
              <a:tr h="303428">
                <a:tc>
                  <a:txBody>
                    <a:bodyPr/>
                    <a:lstStyle/>
                    <a:p>
                      <a:pPr algn="ctr" rtl="1" fontAlgn="b"/>
                      <a:r>
                        <a:rPr lang="he-IL" sz="1200" u="none" strike="noStrike" dirty="0">
                          <a:effectLst/>
                          <a:latin typeface="Assistant" pitchFamily="2" charset="-79"/>
                          <a:cs typeface="Assistant" pitchFamily="2" charset="-79"/>
                        </a:rPr>
                        <a:t>-</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he-IL" sz="1200" u="none" strike="noStrike" dirty="0">
                          <a:effectLst/>
                          <a:latin typeface="Assistant" pitchFamily="2" charset="-79"/>
                          <a:cs typeface="Assistant" pitchFamily="2" charset="-79"/>
                        </a:rPr>
                        <a:t>                      146 </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he-IL" sz="1200" u="none" strike="noStrike" dirty="0">
                          <a:effectLst/>
                          <a:latin typeface="Assistant" pitchFamily="2" charset="-79"/>
                          <a:cs typeface="Assistant" pitchFamily="2" charset="-79"/>
                        </a:rPr>
                        <a:t>                       10 </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he-IL" sz="1200" u="none" strike="noStrike" dirty="0">
                          <a:effectLst/>
                          <a:latin typeface="Assistant" pitchFamily="2" charset="-79"/>
                          <a:cs typeface="Assistant" pitchFamily="2" charset="-79"/>
                        </a:rPr>
                        <a:t>                    156 </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rtl="0" fontAlgn="b"/>
                      <a:r>
                        <a:rPr lang="en-US" sz="1200" u="none" strike="noStrike" dirty="0">
                          <a:effectLst/>
                          <a:latin typeface="Assistant" pitchFamily="2" charset="-79"/>
                          <a:cs typeface="Assistant" pitchFamily="2" charset="-79"/>
                        </a:rPr>
                        <a:t>Income taxes</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vMerge="1">
                  <a:txBody>
                    <a:bodyPr/>
                    <a:lstStyle/>
                    <a:p>
                      <a:pPr rtl="1"/>
                      <a:endParaRPr lang="he-IL"/>
                    </a:p>
                  </a:txBody>
                  <a:tcPr/>
                </a:tc>
                <a:extLst>
                  <a:ext uri="{0D108BD9-81ED-4DB2-BD59-A6C34878D82A}">
                    <a16:rowId xmlns:a16="http://schemas.microsoft.com/office/drawing/2014/main" val="3571437776"/>
                  </a:ext>
                </a:extLst>
              </a:tr>
              <a:tr h="303428">
                <a:tc>
                  <a:txBody>
                    <a:bodyPr/>
                    <a:lstStyle/>
                    <a:p>
                      <a:pPr algn="ctr" rtl="1" fontAlgn="b"/>
                      <a:r>
                        <a:rPr lang="he-IL" sz="1200" b="1" u="none" strike="noStrike" dirty="0">
                          <a:effectLst/>
                          <a:latin typeface="Assistant" pitchFamily="2" charset="-79"/>
                          <a:cs typeface="Assistant" pitchFamily="2" charset="-79"/>
                        </a:rPr>
                        <a:t>(79%)</a:t>
                      </a:r>
                      <a:endParaRPr lang="he-IL" sz="1200" b="1" i="0" u="none" strike="noStrike" dirty="0">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e-IL" sz="1200" b="1" u="none" strike="noStrike" dirty="0">
                          <a:effectLst/>
                          <a:latin typeface="Assistant" pitchFamily="2" charset="-79"/>
                          <a:cs typeface="Assistant" pitchFamily="2" charset="-79"/>
                        </a:rPr>
                        <a:t>                 6,704 </a:t>
                      </a:r>
                      <a:endParaRPr lang="he-IL" sz="1200" b="1" i="0" u="none" strike="noStrike" dirty="0">
                        <a:solidFill>
                          <a:srgbClr val="000000"/>
                        </a:solidFill>
                        <a:effectLst/>
                        <a:latin typeface="Assistant" pitchFamily="2" charset="-79"/>
                        <a:cs typeface="Assistant" pitchFamily="2" charset="-79"/>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e-IL" sz="1200" b="1" u="none" strike="noStrike" dirty="0">
                          <a:effectLst/>
                          <a:latin typeface="Assistant" pitchFamily="2" charset="-79"/>
                          <a:cs typeface="Assistant" pitchFamily="2" charset="-79"/>
                        </a:rPr>
                        <a:t>             (8,451)</a:t>
                      </a:r>
                      <a:endParaRPr lang="he-IL" sz="1200" b="1" i="0" u="none" strike="noStrike" dirty="0">
                        <a:solidFill>
                          <a:srgbClr val="000000"/>
                        </a:solidFill>
                        <a:effectLst/>
                        <a:latin typeface="Assistant" pitchFamily="2" charset="-79"/>
                        <a:cs typeface="Assistant" pitchFamily="2" charset="-79"/>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e-IL" sz="1200" b="1" u="none" strike="noStrike" dirty="0">
                          <a:effectLst/>
                          <a:latin typeface="Assistant" pitchFamily="2" charset="-79"/>
                          <a:cs typeface="Assistant" pitchFamily="2" charset="-79"/>
                        </a:rPr>
                        <a:t>             (1,747)</a:t>
                      </a:r>
                      <a:endParaRPr lang="he-IL" sz="1200" b="1" i="0" u="none" strike="noStrike" dirty="0">
                        <a:solidFill>
                          <a:srgbClr val="000000"/>
                        </a:solidFill>
                        <a:effectLst/>
                        <a:latin typeface="Assistant" pitchFamily="2" charset="-79"/>
                        <a:cs typeface="Assistant" pitchFamily="2" charset="-79"/>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200" b="1" u="none" strike="noStrike" dirty="0">
                          <a:effectLst/>
                          <a:latin typeface="Assistant" pitchFamily="2" charset="-79"/>
                          <a:cs typeface="Assistant" pitchFamily="2" charset="-79"/>
                        </a:rPr>
                        <a:t>Adjusted EBITDA</a:t>
                      </a:r>
                      <a:r>
                        <a:rPr lang="he-IL" sz="1200" b="1" u="none" strike="noStrike" dirty="0">
                          <a:effectLst/>
                          <a:latin typeface="Assistant" pitchFamily="2" charset="-79"/>
                          <a:cs typeface="Assistant" pitchFamily="2" charset="-79"/>
                        </a:rPr>
                        <a:t> </a:t>
                      </a:r>
                      <a:endParaRPr lang="en-US" sz="1200" b="1" i="0" u="none" strike="noStrike" dirty="0">
                        <a:solidFill>
                          <a:srgbClr val="000000"/>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he-IL" sz="1200" u="none" strike="noStrike" dirty="0">
                          <a:effectLst/>
                          <a:latin typeface="Assistant" pitchFamily="2" charset="-79"/>
                          <a:cs typeface="Assistant" pitchFamily="2" charset="-79"/>
                        </a:rPr>
                        <a:t> </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03523467"/>
                  </a:ext>
                </a:extLst>
              </a:tr>
            </a:tbl>
          </a:graphicData>
        </a:graphic>
      </p:graphicFrame>
      <p:sp>
        <p:nvSpPr>
          <p:cNvPr id="22" name="תיבת טקסט 8">
            <a:extLst>
              <a:ext uri="{FF2B5EF4-FFF2-40B4-BE49-F238E27FC236}">
                <a16:creationId xmlns:a16="http://schemas.microsoft.com/office/drawing/2014/main" id="{894F9B9F-E939-4423-84FC-F84F76BD0E0F}"/>
              </a:ext>
              <a:ext uri="{C183D7F6-B498-43B3-948B-1728B52AA6E4}">
                <adec:decorative xmlns:adec="http://schemas.microsoft.com/office/drawing/2017/decorative" val="0"/>
              </a:ext>
            </a:extLst>
          </p:cNvPr>
          <p:cNvSpPr txBox="1"/>
          <p:nvPr/>
        </p:nvSpPr>
        <p:spPr>
          <a:xfrm>
            <a:off x="10128402" y="5308575"/>
            <a:ext cx="1406834"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95000"/>
                    <a:lumOff val="5000"/>
                  </a:prstClr>
                </a:solidFill>
                <a:effectLst/>
                <a:uLnTx/>
                <a:uFillTx/>
                <a:latin typeface="Assistant Light" pitchFamily="2" charset="-79"/>
                <a:ea typeface="+mn-ea"/>
                <a:cs typeface="Assistant Light" pitchFamily="2" charset="-79"/>
              </a:rPr>
              <a:t>Financial data in thousands of NIS as of June 30</a:t>
            </a:r>
            <a:r>
              <a:rPr kumimoji="0" lang="en-US" sz="1000" b="0" i="0" u="none" strike="noStrike" kern="1200" cap="none" spc="0" normalizeH="0" baseline="0" noProof="0">
                <a:ln>
                  <a:noFill/>
                </a:ln>
                <a:solidFill>
                  <a:prstClr val="black">
                    <a:lumMod val="95000"/>
                    <a:lumOff val="5000"/>
                  </a:prstClr>
                </a:solidFill>
                <a:effectLst/>
                <a:uLnTx/>
                <a:uFillTx/>
                <a:latin typeface="Assistant Light" pitchFamily="2" charset="-79"/>
                <a:ea typeface="+mn-ea"/>
                <a:cs typeface="Assistant Light" pitchFamily="2" charset="-79"/>
              </a:rPr>
              <a:t>, 2023</a:t>
            </a:r>
            <a:endParaRPr kumimoji="0" lang="he-IL" sz="1050" b="0" i="0" u="none" strike="noStrike" kern="1200" cap="none" spc="0" normalizeH="0" baseline="0" noProof="0" dirty="0">
              <a:ln>
                <a:noFill/>
              </a:ln>
              <a:solidFill>
                <a:srgbClr val="000000"/>
              </a:solidFill>
              <a:effectLst/>
              <a:uLnTx/>
              <a:uFillTx/>
              <a:latin typeface="Assistant Light" panose="00000400000000000000" pitchFamily="2" charset="-79"/>
              <a:ea typeface="+mn-ea"/>
              <a:cs typeface="Assistant Light" panose="00000400000000000000" pitchFamily="2" charset="-79"/>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dirty="0">
              <a:ln>
                <a:noFill/>
              </a:ln>
              <a:solidFill>
                <a:prstClr val="black"/>
              </a:solidFill>
              <a:effectLst/>
              <a:uLnTx/>
              <a:uFillTx/>
              <a:latin typeface="Assistant" panose="00000500000000000000" pitchFamily="2" charset="-79"/>
              <a:ea typeface="+mn-ea"/>
              <a:cs typeface="Assistant" panose="00000500000000000000" pitchFamily="2" charset="-79"/>
            </a:endParaRPr>
          </a:p>
        </p:txBody>
      </p:sp>
    </p:spTree>
    <p:extLst>
      <p:ext uri="{BB962C8B-B14F-4D97-AF65-F5344CB8AC3E}">
        <p14:creationId xmlns:p14="http://schemas.microsoft.com/office/powerpoint/2010/main" val="1315165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מלבן: פינות מעוגלות 7">
            <a:extLst>
              <a:ext uri="{FF2B5EF4-FFF2-40B4-BE49-F238E27FC236}">
                <a16:creationId xmlns:a16="http://schemas.microsoft.com/office/drawing/2014/main" id="{B7A0F77E-DA97-ECD7-2146-A79452F1F613}"/>
              </a:ext>
              <a:ext uri="{C183D7F6-B498-43B3-948B-1728B52AA6E4}">
                <adec:decorative xmlns:adec="http://schemas.microsoft.com/office/drawing/2017/decorative" val="1"/>
              </a:ext>
            </a:extLst>
          </p:cNvPr>
          <p:cNvSpPr/>
          <p:nvPr/>
        </p:nvSpPr>
        <p:spPr>
          <a:xfrm>
            <a:off x="693611" y="824203"/>
            <a:ext cx="10729241" cy="5528379"/>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a:p>
        </p:txBody>
      </p:sp>
      <p:sp>
        <p:nvSpPr>
          <p:cNvPr id="46" name="Rectangle 45">
            <a:extLst>
              <a:ext uri="{FF2B5EF4-FFF2-40B4-BE49-F238E27FC236}">
                <a16:creationId xmlns:a16="http://schemas.microsoft.com/office/drawing/2014/main" id="{BF09A34D-7DD5-4B77-BB58-4841EE4F4609}"/>
              </a:ext>
              <a:ext uri="{C183D7F6-B498-43B3-948B-1728B52AA6E4}">
                <adec:decorative xmlns:adec="http://schemas.microsoft.com/office/drawing/2017/decorative" val="1"/>
              </a:ext>
            </a:extLst>
          </p:cNvPr>
          <p:cNvSpPr/>
          <p:nvPr/>
        </p:nvSpPr>
        <p:spPr>
          <a:xfrm>
            <a:off x="-1119172" y="-236454"/>
            <a:ext cx="1119172" cy="725086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48" name="Rectangle 47">
            <a:extLst>
              <a:ext uri="{FF2B5EF4-FFF2-40B4-BE49-F238E27FC236}">
                <a16:creationId xmlns:a16="http://schemas.microsoft.com/office/drawing/2014/main" id="{F9A63BE1-5754-47D6-8892-43F6473CDB03}"/>
              </a:ext>
              <a:ext uri="{C183D7F6-B498-43B3-948B-1728B52AA6E4}">
                <adec:decorative xmlns:adec="http://schemas.microsoft.com/office/drawing/2017/decorative" val="1"/>
              </a:ext>
            </a:extLst>
          </p:cNvPr>
          <p:cNvSpPr/>
          <p:nvPr/>
        </p:nvSpPr>
        <p:spPr>
          <a:xfrm>
            <a:off x="-3595804" y="6875828"/>
            <a:ext cx="17097607" cy="421695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47" name="Arc 46">
            <a:extLst>
              <a:ext uri="{FF2B5EF4-FFF2-40B4-BE49-F238E27FC236}">
                <a16:creationId xmlns:a16="http://schemas.microsoft.com/office/drawing/2014/main" id="{75F1ADA3-EB8D-4457-9781-048E8CF1D608}"/>
              </a:ext>
              <a:ext uri="{C183D7F6-B498-43B3-948B-1728B52AA6E4}">
                <adec:decorative xmlns:adec="http://schemas.microsoft.com/office/drawing/2017/decorative" val="1"/>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49" name="Oval 48">
            <a:extLst>
              <a:ext uri="{FF2B5EF4-FFF2-40B4-BE49-F238E27FC236}">
                <a16:creationId xmlns:a16="http://schemas.microsoft.com/office/drawing/2014/main" id="{86BDFA28-C433-4DDE-B7E1-755CF5747C8D}"/>
              </a:ext>
              <a:ext uri="{C183D7F6-B498-43B3-948B-1728B52AA6E4}">
                <adec:decorative xmlns:adec="http://schemas.microsoft.com/office/drawing/2017/decorative" val="1"/>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0" name="Arc 49">
            <a:extLst>
              <a:ext uri="{FF2B5EF4-FFF2-40B4-BE49-F238E27FC236}">
                <a16:creationId xmlns:a16="http://schemas.microsoft.com/office/drawing/2014/main" id="{213AB831-27FA-4115-8686-96E5A4EA6A25}"/>
              </a:ext>
              <a:ext uri="{C183D7F6-B498-43B3-948B-1728B52AA6E4}">
                <adec:decorative xmlns:adec="http://schemas.microsoft.com/office/drawing/2017/decorative" val="1"/>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1" name="Partial Circle 50">
            <a:extLst>
              <a:ext uri="{FF2B5EF4-FFF2-40B4-BE49-F238E27FC236}">
                <a16:creationId xmlns:a16="http://schemas.microsoft.com/office/drawing/2014/main" id="{BCC1A4D9-EBE0-4E53-A750-13A710AF6D36}"/>
              </a:ext>
              <a:ext uri="{C183D7F6-B498-43B3-948B-1728B52AA6E4}">
                <adec:decorative xmlns:adec="http://schemas.microsoft.com/office/drawing/2017/decorative" val="1"/>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2" name="Rectangle 51">
            <a:extLst>
              <a:ext uri="{FF2B5EF4-FFF2-40B4-BE49-F238E27FC236}">
                <a16:creationId xmlns:a16="http://schemas.microsoft.com/office/drawing/2014/main" id="{F3EE8C12-51CB-48D0-BCA7-0D4E6E18536A}"/>
              </a:ext>
              <a:ext uri="{C183D7F6-B498-43B3-948B-1728B52AA6E4}">
                <adec:decorative xmlns:adec="http://schemas.microsoft.com/office/drawing/2017/decorative" val="1"/>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8" name="Slide Number Placeholder 5">
            <a:extLst>
              <a:ext uri="{FF2B5EF4-FFF2-40B4-BE49-F238E27FC236}">
                <a16:creationId xmlns:a16="http://schemas.microsoft.com/office/drawing/2014/main" id="{AB6E684D-2EB8-45F2-A8E9-4EFB473C0C9F}"/>
              </a:ext>
              <a:ext uri="{C183D7F6-B498-43B3-948B-1728B52AA6E4}">
                <adec:decorative xmlns:adec="http://schemas.microsoft.com/office/drawing/2017/decorative" val="1"/>
              </a:ext>
            </a:extLst>
          </p:cNvPr>
          <p:cNvSpPr>
            <a:spLocks noGrp="1"/>
          </p:cNvSpPr>
          <p:nvPr>
            <p:ph type="sldNum" sz="quarter" idx="12"/>
          </p:nvPr>
        </p:nvSpPr>
        <p:spPr>
          <a:xfrm>
            <a:off x="11521984" y="6387500"/>
            <a:ext cx="488795"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tx1">
                    <a:lumMod val="75000"/>
                    <a:lumOff val="25000"/>
                  </a:schemeClr>
                </a:solidFill>
                <a:latin typeface="Assistant SemiBold" pitchFamily="2" charset="-79"/>
                <a:ea typeface="+mn-ea"/>
                <a:cs typeface="Assistant SemiBold" pitchFamily="2"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lang="he-IL" smtClean="0"/>
              <a:pPr/>
              <a:t>22</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4" name="Rectangle 3">
            <a:extLst>
              <a:ext uri="{FF2B5EF4-FFF2-40B4-BE49-F238E27FC236}">
                <a16:creationId xmlns:a16="http://schemas.microsoft.com/office/drawing/2014/main" id="{A78C839C-CF33-49B7-EBFF-C411A45C362E}"/>
              </a:ext>
              <a:ext uri="{C183D7F6-B498-43B3-948B-1728B52AA6E4}">
                <adec:decorative xmlns:adec="http://schemas.microsoft.com/office/drawing/2017/decorative" val="1"/>
              </a:ext>
            </a:extLst>
          </p:cNvPr>
          <p:cNvSpPr/>
          <p:nvPr/>
        </p:nvSpPr>
        <p:spPr>
          <a:xfrm>
            <a:off x="510364" y="-574277"/>
            <a:ext cx="4291398" cy="56364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nvGrpSpPr>
          <p:cNvPr id="3" name="קבוצה 2">
            <a:extLst>
              <a:ext uri="{FF2B5EF4-FFF2-40B4-BE49-F238E27FC236}">
                <a16:creationId xmlns:a16="http://schemas.microsoft.com/office/drawing/2014/main" id="{43B80A90-5A96-B976-6969-A51581E75F83}"/>
              </a:ext>
              <a:ext uri="{C183D7F6-B498-43B3-948B-1728B52AA6E4}">
                <adec:decorative xmlns:adec="http://schemas.microsoft.com/office/drawing/2017/decorative" val="1"/>
              </a:ext>
            </a:extLst>
          </p:cNvPr>
          <p:cNvGrpSpPr/>
          <p:nvPr/>
        </p:nvGrpSpPr>
        <p:grpSpPr>
          <a:xfrm>
            <a:off x="1046611" y="1892207"/>
            <a:ext cx="252000" cy="252000"/>
            <a:chOff x="9944317" y="1257575"/>
            <a:chExt cx="644905" cy="622569"/>
          </a:xfrm>
        </p:grpSpPr>
        <p:sp>
          <p:nvSpPr>
            <p:cNvPr id="19" name="Flowchart: Connector 55">
              <a:extLst>
                <a:ext uri="{FF2B5EF4-FFF2-40B4-BE49-F238E27FC236}">
                  <a16:creationId xmlns:a16="http://schemas.microsoft.com/office/drawing/2014/main" id="{E4E09B7A-C73B-C7FF-146C-F77B32E73647}"/>
                </a:ext>
              </a:extLst>
            </p:cNvPr>
            <p:cNvSpPr/>
            <p:nvPr/>
          </p:nvSpPr>
          <p:spPr>
            <a:xfrm>
              <a:off x="9944317" y="1257575"/>
              <a:ext cx="644905" cy="622569"/>
            </a:xfrm>
            <a:prstGeom prst="flowChartConnector">
              <a:avLst/>
            </a:prstGeom>
            <a:solidFill>
              <a:srgbClr val="001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20" name="Freeform: Shape 65">
              <a:extLst>
                <a:ext uri="{FF2B5EF4-FFF2-40B4-BE49-F238E27FC236}">
                  <a16:creationId xmlns:a16="http://schemas.microsoft.com/office/drawing/2014/main" id="{8AA59817-DDFB-B593-010B-838445030D66}"/>
                </a:ext>
              </a:extLst>
            </p:cNvPr>
            <p:cNvSpPr/>
            <p:nvPr/>
          </p:nvSpPr>
          <p:spPr>
            <a:xfrm>
              <a:off x="10082998" y="1399440"/>
              <a:ext cx="367541" cy="338837"/>
            </a:xfrm>
            <a:custGeom>
              <a:avLst/>
              <a:gdLst>
                <a:gd name="connsiteX0" fmla="*/ 2090154 w 4262204"/>
                <a:gd name="connsiteY0" fmla="*/ 832756 h 3929334"/>
                <a:gd name="connsiteX1" fmla="*/ 1976423 w 4262204"/>
                <a:gd name="connsiteY1" fmla="*/ 844184 h 3929334"/>
                <a:gd name="connsiteX2" fmla="*/ 1891077 w 4262204"/>
                <a:gd name="connsiteY2" fmla="*/ 882276 h 3929334"/>
                <a:gd name="connsiteX3" fmla="*/ 2014524 w 4262204"/>
                <a:gd name="connsiteY3" fmla="*/ 954652 h 3929334"/>
                <a:gd name="connsiteX4" fmla="*/ 2833692 w 4262204"/>
                <a:gd name="connsiteY4" fmla="*/ 1187015 h 3929334"/>
                <a:gd name="connsiteX5" fmla="*/ 3290902 w 4262204"/>
                <a:gd name="connsiteY5" fmla="*/ 2080662 h 3929334"/>
                <a:gd name="connsiteX6" fmla="*/ 3048581 w 4262204"/>
                <a:gd name="connsiteY6" fmla="*/ 2851651 h 3929334"/>
                <a:gd name="connsiteX7" fmla="*/ 2052625 w 4262204"/>
                <a:gd name="connsiteY7" fmla="*/ 3316378 h 3929334"/>
                <a:gd name="connsiteX8" fmla="*/ 1240314 w 4262204"/>
                <a:gd name="connsiteY8" fmla="*/ 2785370 h 3929334"/>
                <a:gd name="connsiteX9" fmla="*/ 1061240 w 4262204"/>
                <a:gd name="connsiteY9" fmla="*/ 2004477 h 3929334"/>
                <a:gd name="connsiteX10" fmla="*/ 1338614 w 4262204"/>
                <a:gd name="connsiteY10" fmla="*/ 1481088 h 3929334"/>
                <a:gd name="connsiteX11" fmla="*/ 1614465 w 4262204"/>
                <a:gd name="connsiteY11" fmla="*/ 1394999 h 3929334"/>
                <a:gd name="connsiteX12" fmla="*/ 1731053 w 4262204"/>
                <a:gd name="connsiteY12" fmla="*/ 1452138 h 3929334"/>
                <a:gd name="connsiteX13" fmla="*/ 1738673 w 4262204"/>
                <a:gd name="connsiteY13" fmla="*/ 1737831 h 3929334"/>
                <a:gd name="connsiteX14" fmla="*/ 1738673 w 4262204"/>
                <a:gd name="connsiteY14" fmla="*/ 2213985 h 3929334"/>
                <a:gd name="connsiteX15" fmla="*/ 1910127 w 4262204"/>
                <a:gd name="connsiteY15" fmla="*/ 2802893 h 3929334"/>
                <a:gd name="connsiteX16" fmla="*/ 2593657 w 4262204"/>
                <a:gd name="connsiteY16" fmla="*/ 2756420 h 3929334"/>
                <a:gd name="connsiteX17" fmla="*/ 2676717 w 4262204"/>
                <a:gd name="connsiteY17" fmla="*/ 2099708 h 3929334"/>
                <a:gd name="connsiteX18" fmla="*/ 2348287 w 4262204"/>
                <a:gd name="connsiteY18" fmla="*/ 1890962 h 3929334"/>
                <a:gd name="connsiteX19" fmla="*/ 2128826 w 4262204"/>
                <a:gd name="connsiteY19" fmla="*/ 1960290 h 3929334"/>
                <a:gd name="connsiteX20" fmla="*/ 2119682 w 4262204"/>
                <a:gd name="connsiteY20" fmla="*/ 2061616 h 3929334"/>
                <a:gd name="connsiteX21" fmla="*/ 2281230 w 4262204"/>
                <a:gd name="connsiteY21" fmla="*/ 2076091 h 3929334"/>
                <a:gd name="connsiteX22" fmla="*/ 2448873 w 4262204"/>
                <a:gd name="connsiteY22" fmla="*/ 2613955 h 3929334"/>
                <a:gd name="connsiteX23" fmla="*/ 2157783 w 4262204"/>
                <a:gd name="connsiteY23" fmla="*/ 2797560 h 3929334"/>
                <a:gd name="connsiteX24" fmla="*/ 2038908 w 4262204"/>
                <a:gd name="connsiteY24" fmla="*/ 2717566 h 3929334"/>
                <a:gd name="connsiteX25" fmla="*/ 1986329 w 4262204"/>
                <a:gd name="connsiteY25" fmla="*/ 2413589 h 3929334"/>
                <a:gd name="connsiteX26" fmla="*/ 1986329 w 4262204"/>
                <a:gd name="connsiteY26" fmla="*/ 1642600 h 3929334"/>
                <a:gd name="connsiteX27" fmla="*/ 1909365 w 4262204"/>
                <a:gd name="connsiteY27" fmla="*/ 1257105 h 3929334"/>
                <a:gd name="connsiteX28" fmla="*/ 1719623 w 4262204"/>
                <a:gd name="connsiteY28" fmla="*/ 1232726 h 3929334"/>
                <a:gd name="connsiteX29" fmla="*/ 1090959 w 4262204"/>
                <a:gd name="connsiteY29" fmla="*/ 1537465 h 3929334"/>
                <a:gd name="connsiteX30" fmla="*/ 1118391 w 4262204"/>
                <a:gd name="connsiteY30" fmla="*/ 2994878 h 3929334"/>
                <a:gd name="connsiteX31" fmla="*/ 1404910 w 4262204"/>
                <a:gd name="connsiteY31" fmla="*/ 3270667 h 3929334"/>
                <a:gd name="connsiteX32" fmla="*/ 3234513 w 4262204"/>
                <a:gd name="connsiteY32" fmla="*/ 2975832 h 3929334"/>
                <a:gd name="connsiteX33" fmla="*/ 3443306 w 4262204"/>
                <a:gd name="connsiteY33" fmla="*/ 1775923 h 3929334"/>
                <a:gd name="connsiteX34" fmla="*/ 3127069 w 4262204"/>
                <a:gd name="connsiteY34" fmla="*/ 1232726 h 3929334"/>
                <a:gd name="connsiteX35" fmla="*/ 2205028 w 4262204"/>
                <a:gd name="connsiteY35" fmla="*/ 832756 h 3929334"/>
                <a:gd name="connsiteX36" fmla="*/ 2090154 w 4262204"/>
                <a:gd name="connsiteY36" fmla="*/ 832756 h 3929334"/>
                <a:gd name="connsiteX37" fmla="*/ 2152139 w 4262204"/>
                <a:gd name="connsiteY37" fmla="*/ 479940 h 3929334"/>
                <a:gd name="connsiteX38" fmla="*/ 3826139 w 4262204"/>
                <a:gd name="connsiteY38" fmla="*/ 2153940 h 3929334"/>
                <a:gd name="connsiteX39" fmla="*/ 2152139 w 4262204"/>
                <a:gd name="connsiteY39" fmla="*/ 3827940 h 3929334"/>
                <a:gd name="connsiteX40" fmla="*/ 478139 w 4262204"/>
                <a:gd name="connsiteY40" fmla="*/ 2153940 h 3929334"/>
                <a:gd name="connsiteX41" fmla="*/ 2152139 w 4262204"/>
                <a:gd name="connsiteY41" fmla="*/ 479940 h 3929334"/>
                <a:gd name="connsiteX42" fmla="*/ 2168495 w 4262204"/>
                <a:gd name="connsiteY42" fmla="*/ 260477 h 3929334"/>
                <a:gd name="connsiteX43" fmla="*/ 3665932 w 4262204"/>
                <a:gd name="connsiteY43" fmla="*/ 975881 h 3929334"/>
                <a:gd name="connsiteX44" fmla="*/ 3856457 w 4262204"/>
                <a:gd name="connsiteY44" fmla="*/ 3071665 h 3929334"/>
                <a:gd name="connsiteX45" fmla="*/ 3338992 w 4262204"/>
                <a:gd name="connsiteY45" fmla="*/ 3686682 h 3929334"/>
                <a:gd name="connsiteX46" fmla="*/ 3176665 w 4262204"/>
                <a:gd name="connsiteY46" fmla="*/ 3798711 h 3929334"/>
                <a:gd name="connsiteX47" fmla="*/ 3105789 w 4262204"/>
                <a:gd name="connsiteY47" fmla="*/ 3807857 h 3929334"/>
                <a:gd name="connsiteX48" fmla="*/ 3176665 w 4262204"/>
                <a:gd name="connsiteY48" fmla="*/ 3696590 h 3929334"/>
                <a:gd name="connsiteX49" fmla="*/ 3535613 w 4262204"/>
                <a:gd name="connsiteY49" fmla="*/ 3385651 h 3929334"/>
                <a:gd name="connsiteX50" fmla="*/ 3768815 w 4262204"/>
                <a:gd name="connsiteY50" fmla="*/ 1280722 h 3929334"/>
                <a:gd name="connsiteX51" fmla="*/ 3386242 w 4262204"/>
                <a:gd name="connsiteY51" fmla="*/ 805932 h 3929334"/>
                <a:gd name="connsiteX52" fmla="*/ 1281326 w 4262204"/>
                <a:gd name="connsiteY52" fmla="*/ 572728 h 3929334"/>
                <a:gd name="connsiteX53" fmla="*/ 843119 w 4262204"/>
                <a:gd name="connsiteY53" fmla="*/ 918723 h 3929334"/>
                <a:gd name="connsiteX54" fmla="*/ 776054 w 4262204"/>
                <a:gd name="connsiteY54" fmla="*/ 880618 h 3929334"/>
                <a:gd name="connsiteX55" fmla="*/ 919329 w 4262204"/>
                <a:gd name="connsiteY55" fmla="*/ 721338 h 3929334"/>
                <a:gd name="connsiteX56" fmla="*/ 1404786 w 4262204"/>
                <a:gd name="connsiteY56" fmla="*/ 414973 h 3929334"/>
                <a:gd name="connsiteX57" fmla="*/ 2168495 w 4262204"/>
                <a:gd name="connsiteY57" fmla="*/ 260477 h 3929334"/>
                <a:gd name="connsiteX58" fmla="*/ 2197309 w 4262204"/>
                <a:gd name="connsiteY58" fmla="*/ 112 h 3929334"/>
                <a:gd name="connsiteX59" fmla="*/ 3576414 w 4262204"/>
                <a:gd name="connsiteY59" fmla="*/ 510366 h 3929334"/>
                <a:gd name="connsiteX60" fmla="*/ 4262204 w 4262204"/>
                <a:gd name="connsiteY60" fmla="*/ 1575840 h 3929334"/>
                <a:gd name="connsiteX61" fmla="*/ 4160098 w 4262204"/>
                <a:gd name="connsiteY61" fmla="*/ 1461519 h 3929334"/>
                <a:gd name="connsiteX62" fmla="*/ 3954361 w 4262204"/>
                <a:gd name="connsiteY62" fmla="*/ 1042341 h 3929334"/>
                <a:gd name="connsiteX63" fmla="*/ 2595734 w 4262204"/>
                <a:gd name="connsiteY63" fmla="*/ 101096 h 3929334"/>
                <a:gd name="connsiteX64" fmla="*/ 366916 w 4262204"/>
                <a:gd name="connsiteY64" fmla="*/ 1071302 h 3929334"/>
                <a:gd name="connsiteX65" fmla="*/ 417208 w 4262204"/>
                <a:gd name="connsiteY65" fmla="*/ 3347820 h 3929334"/>
                <a:gd name="connsiteX66" fmla="*/ 699906 w 4262204"/>
                <a:gd name="connsiteY66" fmla="*/ 3681638 h 3929334"/>
                <a:gd name="connsiteX67" fmla="*/ 928503 w 4262204"/>
                <a:gd name="connsiteY67" fmla="*/ 3872173 h 3929334"/>
                <a:gd name="connsiteX68" fmla="*/ 909453 w 4262204"/>
                <a:gd name="connsiteY68" fmla="*/ 3929334 h 3929334"/>
                <a:gd name="connsiteX69" fmla="*/ 766961 w 4262204"/>
                <a:gd name="connsiteY69" fmla="*/ 3834829 h 3929334"/>
                <a:gd name="connsiteX70" fmla="*/ 469785 w 4262204"/>
                <a:gd name="connsiteY70" fmla="*/ 3529210 h 3929334"/>
                <a:gd name="connsiteX71" fmla="*/ 40785 w 4262204"/>
                <a:gd name="connsiteY71" fmla="*/ 1738177 h 3929334"/>
                <a:gd name="connsiteX72" fmla="*/ 304433 w 4262204"/>
                <a:gd name="connsiteY72" fmla="*/ 1052249 h 3929334"/>
                <a:gd name="connsiteX73" fmla="*/ 805060 w 4262204"/>
                <a:gd name="connsiteY73" fmla="*/ 475308 h 3929334"/>
                <a:gd name="connsiteX74" fmla="*/ 2197309 w 4262204"/>
                <a:gd name="connsiteY74" fmla="*/ 112 h 392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62204" h="3929334">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solidFill>
              <a:schemeClr val="bg1">
                <a:alpha val="8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endParaRPr>
            </a:p>
          </p:txBody>
        </p:sp>
        <p:pic>
          <p:nvPicPr>
            <p:cNvPr id="21" name="Picture 64">
              <a:extLst>
                <a:ext uri="{FF2B5EF4-FFF2-40B4-BE49-F238E27FC236}">
                  <a16:creationId xmlns:a16="http://schemas.microsoft.com/office/drawing/2014/main" id="{B7710D8D-1462-BC7B-50F4-41FCB1688434}"/>
                </a:ext>
              </a:extLst>
            </p:cNvPr>
            <p:cNvPicPr>
              <a:picLocks noChangeAspect="1"/>
            </p:cNvPicPr>
            <p:nvPr/>
          </p:nvPicPr>
          <p:blipFill>
            <a:blip r:embed="rId3">
              <a:lum bright="70000" contrast="-70000"/>
            </a:blip>
            <a:srcRect/>
            <a:stretch>
              <a:fillRect/>
            </a:stretch>
          </p:blipFill>
          <p:spPr>
            <a:xfrm>
              <a:off x="9981334" y="1288352"/>
              <a:ext cx="561299" cy="558493"/>
            </a:xfrm>
            <a:custGeom>
              <a:avLst/>
              <a:gdLst>
                <a:gd name="connsiteX0" fmla="*/ 612862 w 1219306"/>
                <a:gd name="connsiteY0" fmla="*/ 115470 h 1213209"/>
                <a:gd name="connsiteX1" fmla="*/ 117561 w 1219306"/>
                <a:gd name="connsiteY1" fmla="*/ 610771 h 1213209"/>
                <a:gd name="connsiteX2" fmla="*/ 612862 w 1219306"/>
                <a:gd name="connsiteY2" fmla="*/ 1106072 h 1213209"/>
                <a:gd name="connsiteX3" fmla="*/ 1108163 w 1219306"/>
                <a:gd name="connsiteY3" fmla="*/ 610771 h 1213209"/>
                <a:gd name="connsiteX4" fmla="*/ 612862 w 1219306"/>
                <a:gd name="connsiteY4" fmla="*/ 115470 h 1213209"/>
                <a:gd name="connsiteX5" fmla="*/ 0 w 1219306"/>
                <a:gd name="connsiteY5" fmla="*/ 0 h 1213209"/>
                <a:gd name="connsiteX6" fmla="*/ 1219306 w 1219306"/>
                <a:gd name="connsiteY6" fmla="*/ 0 h 1213209"/>
                <a:gd name="connsiteX7" fmla="*/ 1219306 w 1219306"/>
                <a:gd name="connsiteY7" fmla="*/ 1213209 h 1213209"/>
                <a:gd name="connsiteX8" fmla="*/ 0 w 1219306"/>
                <a:gd name="connsiteY8" fmla="*/ 1213209 h 121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06" h="1213209">
                  <a:moveTo>
                    <a:pt x="612862" y="115470"/>
                  </a:moveTo>
                  <a:cubicBezTo>
                    <a:pt x="339315" y="115470"/>
                    <a:pt x="117561" y="337224"/>
                    <a:pt x="117561" y="610771"/>
                  </a:cubicBezTo>
                  <a:cubicBezTo>
                    <a:pt x="117561" y="884318"/>
                    <a:pt x="339315" y="1106072"/>
                    <a:pt x="612862" y="1106072"/>
                  </a:cubicBezTo>
                  <a:cubicBezTo>
                    <a:pt x="886409" y="1106072"/>
                    <a:pt x="1108163" y="884318"/>
                    <a:pt x="1108163" y="610771"/>
                  </a:cubicBezTo>
                  <a:cubicBezTo>
                    <a:pt x="1108163" y="337224"/>
                    <a:pt x="886409" y="115470"/>
                    <a:pt x="612862" y="115470"/>
                  </a:cubicBezTo>
                  <a:close/>
                  <a:moveTo>
                    <a:pt x="0" y="0"/>
                  </a:moveTo>
                  <a:lnTo>
                    <a:pt x="1219306" y="0"/>
                  </a:lnTo>
                  <a:lnTo>
                    <a:pt x="1219306" y="1213209"/>
                  </a:lnTo>
                  <a:lnTo>
                    <a:pt x="0" y="1213209"/>
                  </a:lnTo>
                  <a:close/>
                </a:path>
              </a:pathLst>
            </a:custGeom>
            <a:effectLst/>
          </p:spPr>
        </p:pic>
      </p:grpSp>
      <p:grpSp>
        <p:nvGrpSpPr>
          <p:cNvPr id="11" name="קבוצה 2">
            <a:extLst>
              <a:ext uri="{FF2B5EF4-FFF2-40B4-BE49-F238E27FC236}">
                <a16:creationId xmlns:a16="http://schemas.microsoft.com/office/drawing/2014/main" id="{0091C611-57C9-C25D-E16A-A9B1E15B8213}"/>
              </a:ext>
              <a:ext uri="{C183D7F6-B498-43B3-948B-1728B52AA6E4}">
                <adec:decorative xmlns:adec="http://schemas.microsoft.com/office/drawing/2017/decorative" val="1"/>
              </a:ext>
            </a:extLst>
          </p:cNvPr>
          <p:cNvGrpSpPr/>
          <p:nvPr/>
        </p:nvGrpSpPr>
        <p:grpSpPr>
          <a:xfrm>
            <a:off x="1020040" y="2623259"/>
            <a:ext cx="252000" cy="252000"/>
            <a:chOff x="9944317" y="1257575"/>
            <a:chExt cx="644905" cy="622569"/>
          </a:xfrm>
        </p:grpSpPr>
        <p:sp>
          <p:nvSpPr>
            <p:cNvPr id="13" name="Flowchart: Connector 55">
              <a:extLst>
                <a:ext uri="{FF2B5EF4-FFF2-40B4-BE49-F238E27FC236}">
                  <a16:creationId xmlns:a16="http://schemas.microsoft.com/office/drawing/2014/main" id="{37AE566F-C5CA-EAAB-87B5-D9BF7F4E5E34}"/>
                </a:ext>
              </a:extLst>
            </p:cNvPr>
            <p:cNvSpPr/>
            <p:nvPr/>
          </p:nvSpPr>
          <p:spPr>
            <a:xfrm>
              <a:off x="9944317" y="1257575"/>
              <a:ext cx="644905" cy="622569"/>
            </a:xfrm>
            <a:prstGeom prst="flowChartConnector">
              <a:avLst/>
            </a:prstGeom>
            <a:solidFill>
              <a:srgbClr val="001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14" name="Freeform: Shape 65">
              <a:extLst>
                <a:ext uri="{FF2B5EF4-FFF2-40B4-BE49-F238E27FC236}">
                  <a16:creationId xmlns:a16="http://schemas.microsoft.com/office/drawing/2014/main" id="{D276AF49-0AFE-0182-8FFA-D474C0346BC5}"/>
                </a:ext>
              </a:extLst>
            </p:cNvPr>
            <p:cNvSpPr/>
            <p:nvPr/>
          </p:nvSpPr>
          <p:spPr>
            <a:xfrm>
              <a:off x="10082998" y="1399440"/>
              <a:ext cx="367541" cy="338837"/>
            </a:xfrm>
            <a:custGeom>
              <a:avLst/>
              <a:gdLst>
                <a:gd name="connsiteX0" fmla="*/ 2090154 w 4262204"/>
                <a:gd name="connsiteY0" fmla="*/ 832756 h 3929334"/>
                <a:gd name="connsiteX1" fmla="*/ 1976423 w 4262204"/>
                <a:gd name="connsiteY1" fmla="*/ 844184 h 3929334"/>
                <a:gd name="connsiteX2" fmla="*/ 1891077 w 4262204"/>
                <a:gd name="connsiteY2" fmla="*/ 882276 h 3929334"/>
                <a:gd name="connsiteX3" fmla="*/ 2014524 w 4262204"/>
                <a:gd name="connsiteY3" fmla="*/ 954652 h 3929334"/>
                <a:gd name="connsiteX4" fmla="*/ 2833692 w 4262204"/>
                <a:gd name="connsiteY4" fmla="*/ 1187015 h 3929334"/>
                <a:gd name="connsiteX5" fmla="*/ 3290902 w 4262204"/>
                <a:gd name="connsiteY5" fmla="*/ 2080662 h 3929334"/>
                <a:gd name="connsiteX6" fmla="*/ 3048581 w 4262204"/>
                <a:gd name="connsiteY6" fmla="*/ 2851651 h 3929334"/>
                <a:gd name="connsiteX7" fmla="*/ 2052625 w 4262204"/>
                <a:gd name="connsiteY7" fmla="*/ 3316378 h 3929334"/>
                <a:gd name="connsiteX8" fmla="*/ 1240314 w 4262204"/>
                <a:gd name="connsiteY8" fmla="*/ 2785370 h 3929334"/>
                <a:gd name="connsiteX9" fmla="*/ 1061240 w 4262204"/>
                <a:gd name="connsiteY9" fmla="*/ 2004477 h 3929334"/>
                <a:gd name="connsiteX10" fmla="*/ 1338614 w 4262204"/>
                <a:gd name="connsiteY10" fmla="*/ 1481088 h 3929334"/>
                <a:gd name="connsiteX11" fmla="*/ 1614465 w 4262204"/>
                <a:gd name="connsiteY11" fmla="*/ 1394999 h 3929334"/>
                <a:gd name="connsiteX12" fmla="*/ 1731053 w 4262204"/>
                <a:gd name="connsiteY12" fmla="*/ 1452138 h 3929334"/>
                <a:gd name="connsiteX13" fmla="*/ 1738673 w 4262204"/>
                <a:gd name="connsiteY13" fmla="*/ 1737831 h 3929334"/>
                <a:gd name="connsiteX14" fmla="*/ 1738673 w 4262204"/>
                <a:gd name="connsiteY14" fmla="*/ 2213985 h 3929334"/>
                <a:gd name="connsiteX15" fmla="*/ 1910127 w 4262204"/>
                <a:gd name="connsiteY15" fmla="*/ 2802893 h 3929334"/>
                <a:gd name="connsiteX16" fmla="*/ 2593657 w 4262204"/>
                <a:gd name="connsiteY16" fmla="*/ 2756420 h 3929334"/>
                <a:gd name="connsiteX17" fmla="*/ 2676717 w 4262204"/>
                <a:gd name="connsiteY17" fmla="*/ 2099708 h 3929334"/>
                <a:gd name="connsiteX18" fmla="*/ 2348287 w 4262204"/>
                <a:gd name="connsiteY18" fmla="*/ 1890962 h 3929334"/>
                <a:gd name="connsiteX19" fmla="*/ 2128826 w 4262204"/>
                <a:gd name="connsiteY19" fmla="*/ 1960290 h 3929334"/>
                <a:gd name="connsiteX20" fmla="*/ 2119682 w 4262204"/>
                <a:gd name="connsiteY20" fmla="*/ 2061616 h 3929334"/>
                <a:gd name="connsiteX21" fmla="*/ 2281230 w 4262204"/>
                <a:gd name="connsiteY21" fmla="*/ 2076091 h 3929334"/>
                <a:gd name="connsiteX22" fmla="*/ 2448873 w 4262204"/>
                <a:gd name="connsiteY22" fmla="*/ 2613955 h 3929334"/>
                <a:gd name="connsiteX23" fmla="*/ 2157783 w 4262204"/>
                <a:gd name="connsiteY23" fmla="*/ 2797560 h 3929334"/>
                <a:gd name="connsiteX24" fmla="*/ 2038908 w 4262204"/>
                <a:gd name="connsiteY24" fmla="*/ 2717566 h 3929334"/>
                <a:gd name="connsiteX25" fmla="*/ 1986329 w 4262204"/>
                <a:gd name="connsiteY25" fmla="*/ 2413589 h 3929334"/>
                <a:gd name="connsiteX26" fmla="*/ 1986329 w 4262204"/>
                <a:gd name="connsiteY26" fmla="*/ 1642600 h 3929334"/>
                <a:gd name="connsiteX27" fmla="*/ 1909365 w 4262204"/>
                <a:gd name="connsiteY27" fmla="*/ 1257105 h 3929334"/>
                <a:gd name="connsiteX28" fmla="*/ 1719623 w 4262204"/>
                <a:gd name="connsiteY28" fmla="*/ 1232726 h 3929334"/>
                <a:gd name="connsiteX29" fmla="*/ 1090959 w 4262204"/>
                <a:gd name="connsiteY29" fmla="*/ 1537465 h 3929334"/>
                <a:gd name="connsiteX30" fmla="*/ 1118391 w 4262204"/>
                <a:gd name="connsiteY30" fmla="*/ 2994878 h 3929334"/>
                <a:gd name="connsiteX31" fmla="*/ 1404910 w 4262204"/>
                <a:gd name="connsiteY31" fmla="*/ 3270667 h 3929334"/>
                <a:gd name="connsiteX32" fmla="*/ 3234513 w 4262204"/>
                <a:gd name="connsiteY32" fmla="*/ 2975832 h 3929334"/>
                <a:gd name="connsiteX33" fmla="*/ 3443306 w 4262204"/>
                <a:gd name="connsiteY33" fmla="*/ 1775923 h 3929334"/>
                <a:gd name="connsiteX34" fmla="*/ 3127069 w 4262204"/>
                <a:gd name="connsiteY34" fmla="*/ 1232726 h 3929334"/>
                <a:gd name="connsiteX35" fmla="*/ 2205028 w 4262204"/>
                <a:gd name="connsiteY35" fmla="*/ 832756 h 3929334"/>
                <a:gd name="connsiteX36" fmla="*/ 2090154 w 4262204"/>
                <a:gd name="connsiteY36" fmla="*/ 832756 h 3929334"/>
                <a:gd name="connsiteX37" fmla="*/ 2152139 w 4262204"/>
                <a:gd name="connsiteY37" fmla="*/ 479940 h 3929334"/>
                <a:gd name="connsiteX38" fmla="*/ 3826139 w 4262204"/>
                <a:gd name="connsiteY38" fmla="*/ 2153940 h 3929334"/>
                <a:gd name="connsiteX39" fmla="*/ 2152139 w 4262204"/>
                <a:gd name="connsiteY39" fmla="*/ 3827940 h 3929334"/>
                <a:gd name="connsiteX40" fmla="*/ 478139 w 4262204"/>
                <a:gd name="connsiteY40" fmla="*/ 2153940 h 3929334"/>
                <a:gd name="connsiteX41" fmla="*/ 2152139 w 4262204"/>
                <a:gd name="connsiteY41" fmla="*/ 479940 h 3929334"/>
                <a:gd name="connsiteX42" fmla="*/ 2168495 w 4262204"/>
                <a:gd name="connsiteY42" fmla="*/ 260477 h 3929334"/>
                <a:gd name="connsiteX43" fmla="*/ 3665932 w 4262204"/>
                <a:gd name="connsiteY43" fmla="*/ 975881 h 3929334"/>
                <a:gd name="connsiteX44" fmla="*/ 3856457 w 4262204"/>
                <a:gd name="connsiteY44" fmla="*/ 3071665 h 3929334"/>
                <a:gd name="connsiteX45" fmla="*/ 3338992 w 4262204"/>
                <a:gd name="connsiteY45" fmla="*/ 3686682 h 3929334"/>
                <a:gd name="connsiteX46" fmla="*/ 3176665 w 4262204"/>
                <a:gd name="connsiteY46" fmla="*/ 3798711 h 3929334"/>
                <a:gd name="connsiteX47" fmla="*/ 3105789 w 4262204"/>
                <a:gd name="connsiteY47" fmla="*/ 3807857 h 3929334"/>
                <a:gd name="connsiteX48" fmla="*/ 3176665 w 4262204"/>
                <a:gd name="connsiteY48" fmla="*/ 3696590 h 3929334"/>
                <a:gd name="connsiteX49" fmla="*/ 3535613 w 4262204"/>
                <a:gd name="connsiteY49" fmla="*/ 3385651 h 3929334"/>
                <a:gd name="connsiteX50" fmla="*/ 3768815 w 4262204"/>
                <a:gd name="connsiteY50" fmla="*/ 1280722 h 3929334"/>
                <a:gd name="connsiteX51" fmla="*/ 3386242 w 4262204"/>
                <a:gd name="connsiteY51" fmla="*/ 805932 h 3929334"/>
                <a:gd name="connsiteX52" fmla="*/ 1281326 w 4262204"/>
                <a:gd name="connsiteY52" fmla="*/ 572728 h 3929334"/>
                <a:gd name="connsiteX53" fmla="*/ 843119 w 4262204"/>
                <a:gd name="connsiteY53" fmla="*/ 918723 h 3929334"/>
                <a:gd name="connsiteX54" fmla="*/ 776054 w 4262204"/>
                <a:gd name="connsiteY54" fmla="*/ 880618 h 3929334"/>
                <a:gd name="connsiteX55" fmla="*/ 919329 w 4262204"/>
                <a:gd name="connsiteY55" fmla="*/ 721338 h 3929334"/>
                <a:gd name="connsiteX56" fmla="*/ 1404786 w 4262204"/>
                <a:gd name="connsiteY56" fmla="*/ 414973 h 3929334"/>
                <a:gd name="connsiteX57" fmla="*/ 2168495 w 4262204"/>
                <a:gd name="connsiteY57" fmla="*/ 260477 h 3929334"/>
                <a:gd name="connsiteX58" fmla="*/ 2197309 w 4262204"/>
                <a:gd name="connsiteY58" fmla="*/ 112 h 3929334"/>
                <a:gd name="connsiteX59" fmla="*/ 3576414 w 4262204"/>
                <a:gd name="connsiteY59" fmla="*/ 510366 h 3929334"/>
                <a:gd name="connsiteX60" fmla="*/ 4262204 w 4262204"/>
                <a:gd name="connsiteY60" fmla="*/ 1575840 h 3929334"/>
                <a:gd name="connsiteX61" fmla="*/ 4160098 w 4262204"/>
                <a:gd name="connsiteY61" fmla="*/ 1461519 h 3929334"/>
                <a:gd name="connsiteX62" fmla="*/ 3954361 w 4262204"/>
                <a:gd name="connsiteY62" fmla="*/ 1042341 h 3929334"/>
                <a:gd name="connsiteX63" fmla="*/ 2595734 w 4262204"/>
                <a:gd name="connsiteY63" fmla="*/ 101096 h 3929334"/>
                <a:gd name="connsiteX64" fmla="*/ 366916 w 4262204"/>
                <a:gd name="connsiteY64" fmla="*/ 1071302 h 3929334"/>
                <a:gd name="connsiteX65" fmla="*/ 417208 w 4262204"/>
                <a:gd name="connsiteY65" fmla="*/ 3347820 h 3929334"/>
                <a:gd name="connsiteX66" fmla="*/ 699906 w 4262204"/>
                <a:gd name="connsiteY66" fmla="*/ 3681638 h 3929334"/>
                <a:gd name="connsiteX67" fmla="*/ 928503 w 4262204"/>
                <a:gd name="connsiteY67" fmla="*/ 3872173 h 3929334"/>
                <a:gd name="connsiteX68" fmla="*/ 909453 w 4262204"/>
                <a:gd name="connsiteY68" fmla="*/ 3929334 h 3929334"/>
                <a:gd name="connsiteX69" fmla="*/ 766961 w 4262204"/>
                <a:gd name="connsiteY69" fmla="*/ 3834829 h 3929334"/>
                <a:gd name="connsiteX70" fmla="*/ 469785 w 4262204"/>
                <a:gd name="connsiteY70" fmla="*/ 3529210 h 3929334"/>
                <a:gd name="connsiteX71" fmla="*/ 40785 w 4262204"/>
                <a:gd name="connsiteY71" fmla="*/ 1738177 h 3929334"/>
                <a:gd name="connsiteX72" fmla="*/ 304433 w 4262204"/>
                <a:gd name="connsiteY72" fmla="*/ 1052249 h 3929334"/>
                <a:gd name="connsiteX73" fmla="*/ 805060 w 4262204"/>
                <a:gd name="connsiteY73" fmla="*/ 475308 h 3929334"/>
                <a:gd name="connsiteX74" fmla="*/ 2197309 w 4262204"/>
                <a:gd name="connsiteY74" fmla="*/ 112 h 392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62204" h="3929334">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solidFill>
              <a:schemeClr val="bg1">
                <a:alpha val="8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endParaRPr>
            </a:p>
          </p:txBody>
        </p:sp>
        <p:pic>
          <p:nvPicPr>
            <p:cNvPr id="15" name="Picture 64">
              <a:extLst>
                <a:ext uri="{FF2B5EF4-FFF2-40B4-BE49-F238E27FC236}">
                  <a16:creationId xmlns:a16="http://schemas.microsoft.com/office/drawing/2014/main" id="{EC5B607F-0378-42F1-B21E-2F9DB6FA4C3F}"/>
                </a:ext>
              </a:extLst>
            </p:cNvPr>
            <p:cNvPicPr>
              <a:picLocks noChangeAspect="1"/>
            </p:cNvPicPr>
            <p:nvPr/>
          </p:nvPicPr>
          <p:blipFill>
            <a:blip r:embed="rId3">
              <a:lum bright="70000" contrast="-70000"/>
            </a:blip>
            <a:srcRect/>
            <a:stretch>
              <a:fillRect/>
            </a:stretch>
          </p:blipFill>
          <p:spPr>
            <a:xfrm>
              <a:off x="9981334" y="1288352"/>
              <a:ext cx="561299" cy="558493"/>
            </a:xfrm>
            <a:custGeom>
              <a:avLst/>
              <a:gdLst>
                <a:gd name="connsiteX0" fmla="*/ 612862 w 1219306"/>
                <a:gd name="connsiteY0" fmla="*/ 115470 h 1213209"/>
                <a:gd name="connsiteX1" fmla="*/ 117561 w 1219306"/>
                <a:gd name="connsiteY1" fmla="*/ 610771 h 1213209"/>
                <a:gd name="connsiteX2" fmla="*/ 612862 w 1219306"/>
                <a:gd name="connsiteY2" fmla="*/ 1106072 h 1213209"/>
                <a:gd name="connsiteX3" fmla="*/ 1108163 w 1219306"/>
                <a:gd name="connsiteY3" fmla="*/ 610771 h 1213209"/>
                <a:gd name="connsiteX4" fmla="*/ 612862 w 1219306"/>
                <a:gd name="connsiteY4" fmla="*/ 115470 h 1213209"/>
                <a:gd name="connsiteX5" fmla="*/ 0 w 1219306"/>
                <a:gd name="connsiteY5" fmla="*/ 0 h 1213209"/>
                <a:gd name="connsiteX6" fmla="*/ 1219306 w 1219306"/>
                <a:gd name="connsiteY6" fmla="*/ 0 h 1213209"/>
                <a:gd name="connsiteX7" fmla="*/ 1219306 w 1219306"/>
                <a:gd name="connsiteY7" fmla="*/ 1213209 h 1213209"/>
                <a:gd name="connsiteX8" fmla="*/ 0 w 1219306"/>
                <a:gd name="connsiteY8" fmla="*/ 1213209 h 121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06" h="1213209">
                  <a:moveTo>
                    <a:pt x="612862" y="115470"/>
                  </a:moveTo>
                  <a:cubicBezTo>
                    <a:pt x="339315" y="115470"/>
                    <a:pt x="117561" y="337224"/>
                    <a:pt x="117561" y="610771"/>
                  </a:cubicBezTo>
                  <a:cubicBezTo>
                    <a:pt x="117561" y="884318"/>
                    <a:pt x="339315" y="1106072"/>
                    <a:pt x="612862" y="1106072"/>
                  </a:cubicBezTo>
                  <a:cubicBezTo>
                    <a:pt x="886409" y="1106072"/>
                    <a:pt x="1108163" y="884318"/>
                    <a:pt x="1108163" y="610771"/>
                  </a:cubicBezTo>
                  <a:cubicBezTo>
                    <a:pt x="1108163" y="337224"/>
                    <a:pt x="886409" y="115470"/>
                    <a:pt x="612862" y="115470"/>
                  </a:cubicBezTo>
                  <a:close/>
                  <a:moveTo>
                    <a:pt x="0" y="0"/>
                  </a:moveTo>
                  <a:lnTo>
                    <a:pt x="1219306" y="0"/>
                  </a:lnTo>
                  <a:lnTo>
                    <a:pt x="1219306" y="1213209"/>
                  </a:lnTo>
                  <a:lnTo>
                    <a:pt x="0" y="1213209"/>
                  </a:lnTo>
                  <a:close/>
                </a:path>
              </a:pathLst>
            </a:custGeom>
            <a:effectLst/>
          </p:spPr>
        </p:pic>
      </p:grpSp>
      <p:grpSp>
        <p:nvGrpSpPr>
          <p:cNvPr id="16" name="קבוצה 2">
            <a:extLst>
              <a:ext uri="{FF2B5EF4-FFF2-40B4-BE49-F238E27FC236}">
                <a16:creationId xmlns:a16="http://schemas.microsoft.com/office/drawing/2014/main" id="{8467297B-1A32-AC6C-539B-0B915FFA7EAF}"/>
              </a:ext>
              <a:ext uri="{C183D7F6-B498-43B3-948B-1728B52AA6E4}">
                <adec:decorative xmlns:adec="http://schemas.microsoft.com/office/drawing/2017/decorative" val="1"/>
              </a:ext>
            </a:extLst>
          </p:cNvPr>
          <p:cNvGrpSpPr/>
          <p:nvPr/>
        </p:nvGrpSpPr>
        <p:grpSpPr>
          <a:xfrm>
            <a:off x="1042967" y="3374855"/>
            <a:ext cx="252000" cy="252000"/>
            <a:chOff x="9944317" y="1257575"/>
            <a:chExt cx="644905" cy="622569"/>
          </a:xfrm>
        </p:grpSpPr>
        <p:sp>
          <p:nvSpPr>
            <p:cNvPr id="17" name="Flowchart: Connector 55">
              <a:extLst>
                <a:ext uri="{FF2B5EF4-FFF2-40B4-BE49-F238E27FC236}">
                  <a16:creationId xmlns:a16="http://schemas.microsoft.com/office/drawing/2014/main" id="{99B0F174-41A2-A0DD-88AA-72BEF1691134}"/>
                </a:ext>
              </a:extLst>
            </p:cNvPr>
            <p:cNvSpPr/>
            <p:nvPr/>
          </p:nvSpPr>
          <p:spPr>
            <a:xfrm>
              <a:off x="9944317" y="1257575"/>
              <a:ext cx="644905" cy="622569"/>
            </a:xfrm>
            <a:prstGeom prst="flowChartConnector">
              <a:avLst/>
            </a:prstGeom>
            <a:solidFill>
              <a:srgbClr val="001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18" name="Freeform: Shape 65">
              <a:extLst>
                <a:ext uri="{FF2B5EF4-FFF2-40B4-BE49-F238E27FC236}">
                  <a16:creationId xmlns:a16="http://schemas.microsoft.com/office/drawing/2014/main" id="{ACD560CF-6234-B6D0-4239-65C1B43CC3BB}"/>
                </a:ext>
              </a:extLst>
            </p:cNvPr>
            <p:cNvSpPr/>
            <p:nvPr/>
          </p:nvSpPr>
          <p:spPr>
            <a:xfrm>
              <a:off x="10082998" y="1399440"/>
              <a:ext cx="367541" cy="338837"/>
            </a:xfrm>
            <a:custGeom>
              <a:avLst/>
              <a:gdLst>
                <a:gd name="connsiteX0" fmla="*/ 2090154 w 4262204"/>
                <a:gd name="connsiteY0" fmla="*/ 832756 h 3929334"/>
                <a:gd name="connsiteX1" fmla="*/ 1976423 w 4262204"/>
                <a:gd name="connsiteY1" fmla="*/ 844184 h 3929334"/>
                <a:gd name="connsiteX2" fmla="*/ 1891077 w 4262204"/>
                <a:gd name="connsiteY2" fmla="*/ 882276 h 3929334"/>
                <a:gd name="connsiteX3" fmla="*/ 2014524 w 4262204"/>
                <a:gd name="connsiteY3" fmla="*/ 954652 h 3929334"/>
                <a:gd name="connsiteX4" fmla="*/ 2833692 w 4262204"/>
                <a:gd name="connsiteY4" fmla="*/ 1187015 h 3929334"/>
                <a:gd name="connsiteX5" fmla="*/ 3290902 w 4262204"/>
                <a:gd name="connsiteY5" fmla="*/ 2080662 h 3929334"/>
                <a:gd name="connsiteX6" fmla="*/ 3048581 w 4262204"/>
                <a:gd name="connsiteY6" fmla="*/ 2851651 h 3929334"/>
                <a:gd name="connsiteX7" fmla="*/ 2052625 w 4262204"/>
                <a:gd name="connsiteY7" fmla="*/ 3316378 h 3929334"/>
                <a:gd name="connsiteX8" fmla="*/ 1240314 w 4262204"/>
                <a:gd name="connsiteY8" fmla="*/ 2785370 h 3929334"/>
                <a:gd name="connsiteX9" fmla="*/ 1061240 w 4262204"/>
                <a:gd name="connsiteY9" fmla="*/ 2004477 h 3929334"/>
                <a:gd name="connsiteX10" fmla="*/ 1338614 w 4262204"/>
                <a:gd name="connsiteY10" fmla="*/ 1481088 h 3929334"/>
                <a:gd name="connsiteX11" fmla="*/ 1614465 w 4262204"/>
                <a:gd name="connsiteY11" fmla="*/ 1394999 h 3929334"/>
                <a:gd name="connsiteX12" fmla="*/ 1731053 w 4262204"/>
                <a:gd name="connsiteY12" fmla="*/ 1452138 h 3929334"/>
                <a:gd name="connsiteX13" fmla="*/ 1738673 w 4262204"/>
                <a:gd name="connsiteY13" fmla="*/ 1737831 h 3929334"/>
                <a:gd name="connsiteX14" fmla="*/ 1738673 w 4262204"/>
                <a:gd name="connsiteY14" fmla="*/ 2213985 h 3929334"/>
                <a:gd name="connsiteX15" fmla="*/ 1910127 w 4262204"/>
                <a:gd name="connsiteY15" fmla="*/ 2802893 h 3929334"/>
                <a:gd name="connsiteX16" fmla="*/ 2593657 w 4262204"/>
                <a:gd name="connsiteY16" fmla="*/ 2756420 h 3929334"/>
                <a:gd name="connsiteX17" fmla="*/ 2676717 w 4262204"/>
                <a:gd name="connsiteY17" fmla="*/ 2099708 h 3929334"/>
                <a:gd name="connsiteX18" fmla="*/ 2348287 w 4262204"/>
                <a:gd name="connsiteY18" fmla="*/ 1890962 h 3929334"/>
                <a:gd name="connsiteX19" fmla="*/ 2128826 w 4262204"/>
                <a:gd name="connsiteY19" fmla="*/ 1960290 h 3929334"/>
                <a:gd name="connsiteX20" fmla="*/ 2119682 w 4262204"/>
                <a:gd name="connsiteY20" fmla="*/ 2061616 h 3929334"/>
                <a:gd name="connsiteX21" fmla="*/ 2281230 w 4262204"/>
                <a:gd name="connsiteY21" fmla="*/ 2076091 h 3929334"/>
                <a:gd name="connsiteX22" fmla="*/ 2448873 w 4262204"/>
                <a:gd name="connsiteY22" fmla="*/ 2613955 h 3929334"/>
                <a:gd name="connsiteX23" fmla="*/ 2157783 w 4262204"/>
                <a:gd name="connsiteY23" fmla="*/ 2797560 h 3929334"/>
                <a:gd name="connsiteX24" fmla="*/ 2038908 w 4262204"/>
                <a:gd name="connsiteY24" fmla="*/ 2717566 h 3929334"/>
                <a:gd name="connsiteX25" fmla="*/ 1986329 w 4262204"/>
                <a:gd name="connsiteY25" fmla="*/ 2413589 h 3929334"/>
                <a:gd name="connsiteX26" fmla="*/ 1986329 w 4262204"/>
                <a:gd name="connsiteY26" fmla="*/ 1642600 h 3929334"/>
                <a:gd name="connsiteX27" fmla="*/ 1909365 w 4262204"/>
                <a:gd name="connsiteY27" fmla="*/ 1257105 h 3929334"/>
                <a:gd name="connsiteX28" fmla="*/ 1719623 w 4262204"/>
                <a:gd name="connsiteY28" fmla="*/ 1232726 h 3929334"/>
                <a:gd name="connsiteX29" fmla="*/ 1090959 w 4262204"/>
                <a:gd name="connsiteY29" fmla="*/ 1537465 h 3929334"/>
                <a:gd name="connsiteX30" fmla="*/ 1118391 w 4262204"/>
                <a:gd name="connsiteY30" fmla="*/ 2994878 h 3929334"/>
                <a:gd name="connsiteX31" fmla="*/ 1404910 w 4262204"/>
                <a:gd name="connsiteY31" fmla="*/ 3270667 h 3929334"/>
                <a:gd name="connsiteX32" fmla="*/ 3234513 w 4262204"/>
                <a:gd name="connsiteY32" fmla="*/ 2975832 h 3929334"/>
                <a:gd name="connsiteX33" fmla="*/ 3443306 w 4262204"/>
                <a:gd name="connsiteY33" fmla="*/ 1775923 h 3929334"/>
                <a:gd name="connsiteX34" fmla="*/ 3127069 w 4262204"/>
                <a:gd name="connsiteY34" fmla="*/ 1232726 h 3929334"/>
                <a:gd name="connsiteX35" fmla="*/ 2205028 w 4262204"/>
                <a:gd name="connsiteY35" fmla="*/ 832756 h 3929334"/>
                <a:gd name="connsiteX36" fmla="*/ 2090154 w 4262204"/>
                <a:gd name="connsiteY36" fmla="*/ 832756 h 3929334"/>
                <a:gd name="connsiteX37" fmla="*/ 2152139 w 4262204"/>
                <a:gd name="connsiteY37" fmla="*/ 479940 h 3929334"/>
                <a:gd name="connsiteX38" fmla="*/ 3826139 w 4262204"/>
                <a:gd name="connsiteY38" fmla="*/ 2153940 h 3929334"/>
                <a:gd name="connsiteX39" fmla="*/ 2152139 w 4262204"/>
                <a:gd name="connsiteY39" fmla="*/ 3827940 h 3929334"/>
                <a:gd name="connsiteX40" fmla="*/ 478139 w 4262204"/>
                <a:gd name="connsiteY40" fmla="*/ 2153940 h 3929334"/>
                <a:gd name="connsiteX41" fmla="*/ 2152139 w 4262204"/>
                <a:gd name="connsiteY41" fmla="*/ 479940 h 3929334"/>
                <a:gd name="connsiteX42" fmla="*/ 2168495 w 4262204"/>
                <a:gd name="connsiteY42" fmla="*/ 260477 h 3929334"/>
                <a:gd name="connsiteX43" fmla="*/ 3665932 w 4262204"/>
                <a:gd name="connsiteY43" fmla="*/ 975881 h 3929334"/>
                <a:gd name="connsiteX44" fmla="*/ 3856457 w 4262204"/>
                <a:gd name="connsiteY44" fmla="*/ 3071665 h 3929334"/>
                <a:gd name="connsiteX45" fmla="*/ 3338992 w 4262204"/>
                <a:gd name="connsiteY45" fmla="*/ 3686682 h 3929334"/>
                <a:gd name="connsiteX46" fmla="*/ 3176665 w 4262204"/>
                <a:gd name="connsiteY46" fmla="*/ 3798711 h 3929334"/>
                <a:gd name="connsiteX47" fmla="*/ 3105789 w 4262204"/>
                <a:gd name="connsiteY47" fmla="*/ 3807857 h 3929334"/>
                <a:gd name="connsiteX48" fmla="*/ 3176665 w 4262204"/>
                <a:gd name="connsiteY48" fmla="*/ 3696590 h 3929334"/>
                <a:gd name="connsiteX49" fmla="*/ 3535613 w 4262204"/>
                <a:gd name="connsiteY49" fmla="*/ 3385651 h 3929334"/>
                <a:gd name="connsiteX50" fmla="*/ 3768815 w 4262204"/>
                <a:gd name="connsiteY50" fmla="*/ 1280722 h 3929334"/>
                <a:gd name="connsiteX51" fmla="*/ 3386242 w 4262204"/>
                <a:gd name="connsiteY51" fmla="*/ 805932 h 3929334"/>
                <a:gd name="connsiteX52" fmla="*/ 1281326 w 4262204"/>
                <a:gd name="connsiteY52" fmla="*/ 572728 h 3929334"/>
                <a:gd name="connsiteX53" fmla="*/ 843119 w 4262204"/>
                <a:gd name="connsiteY53" fmla="*/ 918723 h 3929334"/>
                <a:gd name="connsiteX54" fmla="*/ 776054 w 4262204"/>
                <a:gd name="connsiteY54" fmla="*/ 880618 h 3929334"/>
                <a:gd name="connsiteX55" fmla="*/ 919329 w 4262204"/>
                <a:gd name="connsiteY55" fmla="*/ 721338 h 3929334"/>
                <a:gd name="connsiteX56" fmla="*/ 1404786 w 4262204"/>
                <a:gd name="connsiteY56" fmla="*/ 414973 h 3929334"/>
                <a:gd name="connsiteX57" fmla="*/ 2168495 w 4262204"/>
                <a:gd name="connsiteY57" fmla="*/ 260477 h 3929334"/>
                <a:gd name="connsiteX58" fmla="*/ 2197309 w 4262204"/>
                <a:gd name="connsiteY58" fmla="*/ 112 h 3929334"/>
                <a:gd name="connsiteX59" fmla="*/ 3576414 w 4262204"/>
                <a:gd name="connsiteY59" fmla="*/ 510366 h 3929334"/>
                <a:gd name="connsiteX60" fmla="*/ 4262204 w 4262204"/>
                <a:gd name="connsiteY60" fmla="*/ 1575840 h 3929334"/>
                <a:gd name="connsiteX61" fmla="*/ 4160098 w 4262204"/>
                <a:gd name="connsiteY61" fmla="*/ 1461519 h 3929334"/>
                <a:gd name="connsiteX62" fmla="*/ 3954361 w 4262204"/>
                <a:gd name="connsiteY62" fmla="*/ 1042341 h 3929334"/>
                <a:gd name="connsiteX63" fmla="*/ 2595734 w 4262204"/>
                <a:gd name="connsiteY63" fmla="*/ 101096 h 3929334"/>
                <a:gd name="connsiteX64" fmla="*/ 366916 w 4262204"/>
                <a:gd name="connsiteY64" fmla="*/ 1071302 h 3929334"/>
                <a:gd name="connsiteX65" fmla="*/ 417208 w 4262204"/>
                <a:gd name="connsiteY65" fmla="*/ 3347820 h 3929334"/>
                <a:gd name="connsiteX66" fmla="*/ 699906 w 4262204"/>
                <a:gd name="connsiteY66" fmla="*/ 3681638 h 3929334"/>
                <a:gd name="connsiteX67" fmla="*/ 928503 w 4262204"/>
                <a:gd name="connsiteY67" fmla="*/ 3872173 h 3929334"/>
                <a:gd name="connsiteX68" fmla="*/ 909453 w 4262204"/>
                <a:gd name="connsiteY68" fmla="*/ 3929334 h 3929334"/>
                <a:gd name="connsiteX69" fmla="*/ 766961 w 4262204"/>
                <a:gd name="connsiteY69" fmla="*/ 3834829 h 3929334"/>
                <a:gd name="connsiteX70" fmla="*/ 469785 w 4262204"/>
                <a:gd name="connsiteY70" fmla="*/ 3529210 h 3929334"/>
                <a:gd name="connsiteX71" fmla="*/ 40785 w 4262204"/>
                <a:gd name="connsiteY71" fmla="*/ 1738177 h 3929334"/>
                <a:gd name="connsiteX72" fmla="*/ 304433 w 4262204"/>
                <a:gd name="connsiteY72" fmla="*/ 1052249 h 3929334"/>
                <a:gd name="connsiteX73" fmla="*/ 805060 w 4262204"/>
                <a:gd name="connsiteY73" fmla="*/ 475308 h 3929334"/>
                <a:gd name="connsiteX74" fmla="*/ 2197309 w 4262204"/>
                <a:gd name="connsiteY74" fmla="*/ 112 h 392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62204" h="3929334">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solidFill>
              <a:schemeClr val="bg1">
                <a:alpha val="8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endParaRPr>
            </a:p>
          </p:txBody>
        </p:sp>
        <p:pic>
          <p:nvPicPr>
            <p:cNvPr id="22" name="Picture 64">
              <a:extLst>
                <a:ext uri="{FF2B5EF4-FFF2-40B4-BE49-F238E27FC236}">
                  <a16:creationId xmlns:a16="http://schemas.microsoft.com/office/drawing/2014/main" id="{F9FDBC8D-FB34-BAFA-6B3C-9589708178A8}"/>
                </a:ext>
              </a:extLst>
            </p:cNvPr>
            <p:cNvPicPr>
              <a:picLocks noChangeAspect="1"/>
            </p:cNvPicPr>
            <p:nvPr/>
          </p:nvPicPr>
          <p:blipFill>
            <a:blip r:embed="rId3">
              <a:lum bright="70000" contrast="-70000"/>
            </a:blip>
            <a:srcRect/>
            <a:stretch>
              <a:fillRect/>
            </a:stretch>
          </p:blipFill>
          <p:spPr>
            <a:xfrm>
              <a:off x="9981334" y="1288352"/>
              <a:ext cx="561299" cy="558493"/>
            </a:xfrm>
            <a:custGeom>
              <a:avLst/>
              <a:gdLst>
                <a:gd name="connsiteX0" fmla="*/ 612862 w 1219306"/>
                <a:gd name="connsiteY0" fmla="*/ 115470 h 1213209"/>
                <a:gd name="connsiteX1" fmla="*/ 117561 w 1219306"/>
                <a:gd name="connsiteY1" fmla="*/ 610771 h 1213209"/>
                <a:gd name="connsiteX2" fmla="*/ 612862 w 1219306"/>
                <a:gd name="connsiteY2" fmla="*/ 1106072 h 1213209"/>
                <a:gd name="connsiteX3" fmla="*/ 1108163 w 1219306"/>
                <a:gd name="connsiteY3" fmla="*/ 610771 h 1213209"/>
                <a:gd name="connsiteX4" fmla="*/ 612862 w 1219306"/>
                <a:gd name="connsiteY4" fmla="*/ 115470 h 1213209"/>
                <a:gd name="connsiteX5" fmla="*/ 0 w 1219306"/>
                <a:gd name="connsiteY5" fmla="*/ 0 h 1213209"/>
                <a:gd name="connsiteX6" fmla="*/ 1219306 w 1219306"/>
                <a:gd name="connsiteY6" fmla="*/ 0 h 1213209"/>
                <a:gd name="connsiteX7" fmla="*/ 1219306 w 1219306"/>
                <a:gd name="connsiteY7" fmla="*/ 1213209 h 1213209"/>
                <a:gd name="connsiteX8" fmla="*/ 0 w 1219306"/>
                <a:gd name="connsiteY8" fmla="*/ 1213209 h 121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06" h="1213209">
                  <a:moveTo>
                    <a:pt x="612862" y="115470"/>
                  </a:moveTo>
                  <a:cubicBezTo>
                    <a:pt x="339315" y="115470"/>
                    <a:pt x="117561" y="337224"/>
                    <a:pt x="117561" y="610771"/>
                  </a:cubicBezTo>
                  <a:cubicBezTo>
                    <a:pt x="117561" y="884318"/>
                    <a:pt x="339315" y="1106072"/>
                    <a:pt x="612862" y="1106072"/>
                  </a:cubicBezTo>
                  <a:cubicBezTo>
                    <a:pt x="886409" y="1106072"/>
                    <a:pt x="1108163" y="884318"/>
                    <a:pt x="1108163" y="610771"/>
                  </a:cubicBezTo>
                  <a:cubicBezTo>
                    <a:pt x="1108163" y="337224"/>
                    <a:pt x="886409" y="115470"/>
                    <a:pt x="612862" y="115470"/>
                  </a:cubicBezTo>
                  <a:close/>
                  <a:moveTo>
                    <a:pt x="0" y="0"/>
                  </a:moveTo>
                  <a:lnTo>
                    <a:pt x="1219306" y="0"/>
                  </a:lnTo>
                  <a:lnTo>
                    <a:pt x="1219306" y="1213209"/>
                  </a:lnTo>
                  <a:lnTo>
                    <a:pt x="0" y="1213209"/>
                  </a:lnTo>
                  <a:close/>
                </a:path>
              </a:pathLst>
            </a:custGeom>
            <a:effectLst/>
          </p:spPr>
        </p:pic>
      </p:grpSp>
      <p:grpSp>
        <p:nvGrpSpPr>
          <p:cNvPr id="38" name="קבוצה 2">
            <a:extLst>
              <a:ext uri="{FF2B5EF4-FFF2-40B4-BE49-F238E27FC236}">
                <a16:creationId xmlns:a16="http://schemas.microsoft.com/office/drawing/2014/main" id="{4D3F85C5-AC06-E617-4193-598B9F415B2D}"/>
              </a:ext>
              <a:ext uri="{C183D7F6-B498-43B3-948B-1728B52AA6E4}">
                <adec:decorative xmlns:adec="http://schemas.microsoft.com/office/drawing/2017/decorative" val="1"/>
              </a:ext>
            </a:extLst>
          </p:cNvPr>
          <p:cNvGrpSpPr/>
          <p:nvPr/>
        </p:nvGrpSpPr>
        <p:grpSpPr>
          <a:xfrm>
            <a:off x="1057432" y="6135500"/>
            <a:ext cx="252000" cy="252000"/>
            <a:chOff x="9944317" y="1257576"/>
            <a:chExt cx="644905" cy="622569"/>
          </a:xfrm>
        </p:grpSpPr>
        <p:sp>
          <p:nvSpPr>
            <p:cNvPr id="39" name="Flowchart: Connector 55">
              <a:extLst>
                <a:ext uri="{FF2B5EF4-FFF2-40B4-BE49-F238E27FC236}">
                  <a16:creationId xmlns:a16="http://schemas.microsoft.com/office/drawing/2014/main" id="{95947C5A-0699-1FDE-E981-0CCD08AF6BDA}"/>
                </a:ext>
              </a:extLst>
            </p:cNvPr>
            <p:cNvSpPr/>
            <p:nvPr/>
          </p:nvSpPr>
          <p:spPr>
            <a:xfrm>
              <a:off x="9944317" y="1257576"/>
              <a:ext cx="644905" cy="622569"/>
            </a:xfrm>
            <a:prstGeom prst="flowChartConnector">
              <a:avLst/>
            </a:prstGeom>
            <a:solidFill>
              <a:srgbClr val="001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40" name="Freeform: Shape 65">
              <a:extLst>
                <a:ext uri="{FF2B5EF4-FFF2-40B4-BE49-F238E27FC236}">
                  <a16:creationId xmlns:a16="http://schemas.microsoft.com/office/drawing/2014/main" id="{E710C8D2-C9AD-9AE2-0910-B3D92A3E01A4}"/>
                </a:ext>
              </a:extLst>
            </p:cNvPr>
            <p:cNvSpPr/>
            <p:nvPr/>
          </p:nvSpPr>
          <p:spPr>
            <a:xfrm>
              <a:off x="10082997" y="1399440"/>
              <a:ext cx="367542" cy="338836"/>
            </a:xfrm>
            <a:custGeom>
              <a:avLst/>
              <a:gdLst>
                <a:gd name="connsiteX0" fmla="*/ 2090154 w 4262204"/>
                <a:gd name="connsiteY0" fmla="*/ 832756 h 3929334"/>
                <a:gd name="connsiteX1" fmla="*/ 1976423 w 4262204"/>
                <a:gd name="connsiteY1" fmla="*/ 844184 h 3929334"/>
                <a:gd name="connsiteX2" fmla="*/ 1891077 w 4262204"/>
                <a:gd name="connsiteY2" fmla="*/ 882276 h 3929334"/>
                <a:gd name="connsiteX3" fmla="*/ 2014524 w 4262204"/>
                <a:gd name="connsiteY3" fmla="*/ 954652 h 3929334"/>
                <a:gd name="connsiteX4" fmla="*/ 2833692 w 4262204"/>
                <a:gd name="connsiteY4" fmla="*/ 1187015 h 3929334"/>
                <a:gd name="connsiteX5" fmla="*/ 3290902 w 4262204"/>
                <a:gd name="connsiteY5" fmla="*/ 2080662 h 3929334"/>
                <a:gd name="connsiteX6" fmla="*/ 3048581 w 4262204"/>
                <a:gd name="connsiteY6" fmla="*/ 2851651 h 3929334"/>
                <a:gd name="connsiteX7" fmla="*/ 2052625 w 4262204"/>
                <a:gd name="connsiteY7" fmla="*/ 3316378 h 3929334"/>
                <a:gd name="connsiteX8" fmla="*/ 1240314 w 4262204"/>
                <a:gd name="connsiteY8" fmla="*/ 2785370 h 3929334"/>
                <a:gd name="connsiteX9" fmla="*/ 1061240 w 4262204"/>
                <a:gd name="connsiteY9" fmla="*/ 2004477 h 3929334"/>
                <a:gd name="connsiteX10" fmla="*/ 1338614 w 4262204"/>
                <a:gd name="connsiteY10" fmla="*/ 1481088 h 3929334"/>
                <a:gd name="connsiteX11" fmla="*/ 1614465 w 4262204"/>
                <a:gd name="connsiteY11" fmla="*/ 1394999 h 3929334"/>
                <a:gd name="connsiteX12" fmla="*/ 1731053 w 4262204"/>
                <a:gd name="connsiteY12" fmla="*/ 1452138 h 3929334"/>
                <a:gd name="connsiteX13" fmla="*/ 1738673 w 4262204"/>
                <a:gd name="connsiteY13" fmla="*/ 1737831 h 3929334"/>
                <a:gd name="connsiteX14" fmla="*/ 1738673 w 4262204"/>
                <a:gd name="connsiteY14" fmla="*/ 2213985 h 3929334"/>
                <a:gd name="connsiteX15" fmla="*/ 1910127 w 4262204"/>
                <a:gd name="connsiteY15" fmla="*/ 2802893 h 3929334"/>
                <a:gd name="connsiteX16" fmla="*/ 2593657 w 4262204"/>
                <a:gd name="connsiteY16" fmla="*/ 2756420 h 3929334"/>
                <a:gd name="connsiteX17" fmla="*/ 2676717 w 4262204"/>
                <a:gd name="connsiteY17" fmla="*/ 2099708 h 3929334"/>
                <a:gd name="connsiteX18" fmla="*/ 2348287 w 4262204"/>
                <a:gd name="connsiteY18" fmla="*/ 1890962 h 3929334"/>
                <a:gd name="connsiteX19" fmla="*/ 2128826 w 4262204"/>
                <a:gd name="connsiteY19" fmla="*/ 1960290 h 3929334"/>
                <a:gd name="connsiteX20" fmla="*/ 2119682 w 4262204"/>
                <a:gd name="connsiteY20" fmla="*/ 2061616 h 3929334"/>
                <a:gd name="connsiteX21" fmla="*/ 2281230 w 4262204"/>
                <a:gd name="connsiteY21" fmla="*/ 2076091 h 3929334"/>
                <a:gd name="connsiteX22" fmla="*/ 2448873 w 4262204"/>
                <a:gd name="connsiteY22" fmla="*/ 2613955 h 3929334"/>
                <a:gd name="connsiteX23" fmla="*/ 2157783 w 4262204"/>
                <a:gd name="connsiteY23" fmla="*/ 2797560 h 3929334"/>
                <a:gd name="connsiteX24" fmla="*/ 2038908 w 4262204"/>
                <a:gd name="connsiteY24" fmla="*/ 2717566 h 3929334"/>
                <a:gd name="connsiteX25" fmla="*/ 1986329 w 4262204"/>
                <a:gd name="connsiteY25" fmla="*/ 2413589 h 3929334"/>
                <a:gd name="connsiteX26" fmla="*/ 1986329 w 4262204"/>
                <a:gd name="connsiteY26" fmla="*/ 1642600 h 3929334"/>
                <a:gd name="connsiteX27" fmla="*/ 1909365 w 4262204"/>
                <a:gd name="connsiteY27" fmla="*/ 1257105 h 3929334"/>
                <a:gd name="connsiteX28" fmla="*/ 1719623 w 4262204"/>
                <a:gd name="connsiteY28" fmla="*/ 1232726 h 3929334"/>
                <a:gd name="connsiteX29" fmla="*/ 1090959 w 4262204"/>
                <a:gd name="connsiteY29" fmla="*/ 1537465 h 3929334"/>
                <a:gd name="connsiteX30" fmla="*/ 1118391 w 4262204"/>
                <a:gd name="connsiteY30" fmla="*/ 2994878 h 3929334"/>
                <a:gd name="connsiteX31" fmla="*/ 1404910 w 4262204"/>
                <a:gd name="connsiteY31" fmla="*/ 3270667 h 3929334"/>
                <a:gd name="connsiteX32" fmla="*/ 3234513 w 4262204"/>
                <a:gd name="connsiteY32" fmla="*/ 2975832 h 3929334"/>
                <a:gd name="connsiteX33" fmla="*/ 3443306 w 4262204"/>
                <a:gd name="connsiteY33" fmla="*/ 1775923 h 3929334"/>
                <a:gd name="connsiteX34" fmla="*/ 3127069 w 4262204"/>
                <a:gd name="connsiteY34" fmla="*/ 1232726 h 3929334"/>
                <a:gd name="connsiteX35" fmla="*/ 2205028 w 4262204"/>
                <a:gd name="connsiteY35" fmla="*/ 832756 h 3929334"/>
                <a:gd name="connsiteX36" fmla="*/ 2090154 w 4262204"/>
                <a:gd name="connsiteY36" fmla="*/ 832756 h 3929334"/>
                <a:gd name="connsiteX37" fmla="*/ 2152139 w 4262204"/>
                <a:gd name="connsiteY37" fmla="*/ 479940 h 3929334"/>
                <a:gd name="connsiteX38" fmla="*/ 3826139 w 4262204"/>
                <a:gd name="connsiteY38" fmla="*/ 2153940 h 3929334"/>
                <a:gd name="connsiteX39" fmla="*/ 2152139 w 4262204"/>
                <a:gd name="connsiteY39" fmla="*/ 3827940 h 3929334"/>
                <a:gd name="connsiteX40" fmla="*/ 478139 w 4262204"/>
                <a:gd name="connsiteY40" fmla="*/ 2153940 h 3929334"/>
                <a:gd name="connsiteX41" fmla="*/ 2152139 w 4262204"/>
                <a:gd name="connsiteY41" fmla="*/ 479940 h 3929334"/>
                <a:gd name="connsiteX42" fmla="*/ 2168495 w 4262204"/>
                <a:gd name="connsiteY42" fmla="*/ 260477 h 3929334"/>
                <a:gd name="connsiteX43" fmla="*/ 3665932 w 4262204"/>
                <a:gd name="connsiteY43" fmla="*/ 975881 h 3929334"/>
                <a:gd name="connsiteX44" fmla="*/ 3856457 w 4262204"/>
                <a:gd name="connsiteY44" fmla="*/ 3071665 h 3929334"/>
                <a:gd name="connsiteX45" fmla="*/ 3338992 w 4262204"/>
                <a:gd name="connsiteY45" fmla="*/ 3686682 h 3929334"/>
                <a:gd name="connsiteX46" fmla="*/ 3176665 w 4262204"/>
                <a:gd name="connsiteY46" fmla="*/ 3798711 h 3929334"/>
                <a:gd name="connsiteX47" fmla="*/ 3105789 w 4262204"/>
                <a:gd name="connsiteY47" fmla="*/ 3807857 h 3929334"/>
                <a:gd name="connsiteX48" fmla="*/ 3176665 w 4262204"/>
                <a:gd name="connsiteY48" fmla="*/ 3696590 h 3929334"/>
                <a:gd name="connsiteX49" fmla="*/ 3535613 w 4262204"/>
                <a:gd name="connsiteY49" fmla="*/ 3385651 h 3929334"/>
                <a:gd name="connsiteX50" fmla="*/ 3768815 w 4262204"/>
                <a:gd name="connsiteY50" fmla="*/ 1280722 h 3929334"/>
                <a:gd name="connsiteX51" fmla="*/ 3386242 w 4262204"/>
                <a:gd name="connsiteY51" fmla="*/ 805932 h 3929334"/>
                <a:gd name="connsiteX52" fmla="*/ 1281326 w 4262204"/>
                <a:gd name="connsiteY52" fmla="*/ 572728 h 3929334"/>
                <a:gd name="connsiteX53" fmla="*/ 843119 w 4262204"/>
                <a:gd name="connsiteY53" fmla="*/ 918723 h 3929334"/>
                <a:gd name="connsiteX54" fmla="*/ 776054 w 4262204"/>
                <a:gd name="connsiteY54" fmla="*/ 880618 h 3929334"/>
                <a:gd name="connsiteX55" fmla="*/ 919329 w 4262204"/>
                <a:gd name="connsiteY55" fmla="*/ 721338 h 3929334"/>
                <a:gd name="connsiteX56" fmla="*/ 1404786 w 4262204"/>
                <a:gd name="connsiteY56" fmla="*/ 414973 h 3929334"/>
                <a:gd name="connsiteX57" fmla="*/ 2168495 w 4262204"/>
                <a:gd name="connsiteY57" fmla="*/ 260477 h 3929334"/>
                <a:gd name="connsiteX58" fmla="*/ 2197309 w 4262204"/>
                <a:gd name="connsiteY58" fmla="*/ 112 h 3929334"/>
                <a:gd name="connsiteX59" fmla="*/ 3576414 w 4262204"/>
                <a:gd name="connsiteY59" fmla="*/ 510366 h 3929334"/>
                <a:gd name="connsiteX60" fmla="*/ 4262204 w 4262204"/>
                <a:gd name="connsiteY60" fmla="*/ 1575840 h 3929334"/>
                <a:gd name="connsiteX61" fmla="*/ 4160098 w 4262204"/>
                <a:gd name="connsiteY61" fmla="*/ 1461519 h 3929334"/>
                <a:gd name="connsiteX62" fmla="*/ 3954361 w 4262204"/>
                <a:gd name="connsiteY62" fmla="*/ 1042341 h 3929334"/>
                <a:gd name="connsiteX63" fmla="*/ 2595734 w 4262204"/>
                <a:gd name="connsiteY63" fmla="*/ 101096 h 3929334"/>
                <a:gd name="connsiteX64" fmla="*/ 366916 w 4262204"/>
                <a:gd name="connsiteY64" fmla="*/ 1071302 h 3929334"/>
                <a:gd name="connsiteX65" fmla="*/ 417208 w 4262204"/>
                <a:gd name="connsiteY65" fmla="*/ 3347820 h 3929334"/>
                <a:gd name="connsiteX66" fmla="*/ 699906 w 4262204"/>
                <a:gd name="connsiteY66" fmla="*/ 3681638 h 3929334"/>
                <a:gd name="connsiteX67" fmla="*/ 928503 w 4262204"/>
                <a:gd name="connsiteY67" fmla="*/ 3872173 h 3929334"/>
                <a:gd name="connsiteX68" fmla="*/ 909453 w 4262204"/>
                <a:gd name="connsiteY68" fmla="*/ 3929334 h 3929334"/>
                <a:gd name="connsiteX69" fmla="*/ 766961 w 4262204"/>
                <a:gd name="connsiteY69" fmla="*/ 3834829 h 3929334"/>
                <a:gd name="connsiteX70" fmla="*/ 469785 w 4262204"/>
                <a:gd name="connsiteY70" fmla="*/ 3529210 h 3929334"/>
                <a:gd name="connsiteX71" fmla="*/ 40785 w 4262204"/>
                <a:gd name="connsiteY71" fmla="*/ 1738177 h 3929334"/>
                <a:gd name="connsiteX72" fmla="*/ 304433 w 4262204"/>
                <a:gd name="connsiteY72" fmla="*/ 1052249 h 3929334"/>
                <a:gd name="connsiteX73" fmla="*/ 805060 w 4262204"/>
                <a:gd name="connsiteY73" fmla="*/ 475308 h 3929334"/>
                <a:gd name="connsiteX74" fmla="*/ 2197309 w 4262204"/>
                <a:gd name="connsiteY74" fmla="*/ 112 h 392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62204" h="3929334">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solidFill>
              <a:schemeClr val="bg1">
                <a:alpha val="8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endParaRPr>
            </a:p>
          </p:txBody>
        </p:sp>
        <p:pic>
          <p:nvPicPr>
            <p:cNvPr id="41" name="Picture 64">
              <a:extLst>
                <a:ext uri="{FF2B5EF4-FFF2-40B4-BE49-F238E27FC236}">
                  <a16:creationId xmlns:a16="http://schemas.microsoft.com/office/drawing/2014/main" id="{03261A7D-ACEE-C071-08DE-04929BDE6241}"/>
                </a:ext>
              </a:extLst>
            </p:cNvPr>
            <p:cNvPicPr>
              <a:picLocks noChangeAspect="1"/>
            </p:cNvPicPr>
            <p:nvPr/>
          </p:nvPicPr>
          <p:blipFill>
            <a:blip r:embed="rId3">
              <a:lum bright="70000" contrast="-70000"/>
            </a:blip>
            <a:srcRect/>
            <a:stretch>
              <a:fillRect/>
            </a:stretch>
          </p:blipFill>
          <p:spPr>
            <a:xfrm>
              <a:off x="9981334" y="1288352"/>
              <a:ext cx="561299" cy="558493"/>
            </a:xfrm>
            <a:custGeom>
              <a:avLst/>
              <a:gdLst>
                <a:gd name="connsiteX0" fmla="*/ 612862 w 1219306"/>
                <a:gd name="connsiteY0" fmla="*/ 115470 h 1213209"/>
                <a:gd name="connsiteX1" fmla="*/ 117561 w 1219306"/>
                <a:gd name="connsiteY1" fmla="*/ 610771 h 1213209"/>
                <a:gd name="connsiteX2" fmla="*/ 612862 w 1219306"/>
                <a:gd name="connsiteY2" fmla="*/ 1106072 h 1213209"/>
                <a:gd name="connsiteX3" fmla="*/ 1108163 w 1219306"/>
                <a:gd name="connsiteY3" fmla="*/ 610771 h 1213209"/>
                <a:gd name="connsiteX4" fmla="*/ 612862 w 1219306"/>
                <a:gd name="connsiteY4" fmla="*/ 115470 h 1213209"/>
                <a:gd name="connsiteX5" fmla="*/ 0 w 1219306"/>
                <a:gd name="connsiteY5" fmla="*/ 0 h 1213209"/>
                <a:gd name="connsiteX6" fmla="*/ 1219306 w 1219306"/>
                <a:gd name="connsiteY6" fmla="*/ 0 h 1213209"/>
                <a:gd name="connsiteX7" fmla="*/ 1219306 w 1219306"/>
                <a:gd name="connsiteY7" fmla="*/ 1213209 h 1213209"/>
                <a:gd name="connsiteX8" fmla="*/ 0 w 1219306"/>
                <a:gd name="connsiteY8" fmla="*/ 1213209 h 121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06" h="1213209">
                  <a:moveTo>
                    <a:pt x="612862" y="115470"/>
                  </a:moveTo>
                  <a:cubicBezTo>
                    <a:pt x="339315" y="115470"/>
                    <a:pt x="117561" y="337224"/>
                    <a:pt x="117561" y="610771"/>
                  </a:cubicBezTo>
                  <a:cubicBezTo>
                    <a:pt x="117561" y="884318"/>
                    <a:pt x="339315" y="1106072"/>
                    <a:pt x="612862" y="1106072"/>
                  </a:cubicBezTo>
                  <a:cubicBezTo>
                    <a:pt x="886409" y="1106072"/>
                    <a:pt x="1108163" y="884318"/>
                    <a:pt x="1108163" y="610771"/>
                  </a:cubicBezTo>
                  <a:cubicBezTo>
                    <a:pt x="1108163" y="337224"/>
                    <a:pt x="886409" y="115470"/>
                    <a:pt x="612862" y="115470"/>
                  </a:cubicBezTo>
                  <a:close/>
                  <a:moveTo>
                    <a:pt x="0" y="0"/>
                  </a:moveTo>
                  <a:lnTo>
                    <a:pt x="1219306" y="0"/>
                  </a:lnTo>
                  <a:lnTo>
                    <a:pt x="1219306" y="1213209"/>
                  </a:lnTo>
                  <a:lnTo>
                    <a:pt x="0" y="1213209"/>
                  </a:lnTo>
                  <a:close/>
                </a:path>
              </a:pathLst>
            </a:custGeom>
            <a:effectLst/>
          </p:spPr>
        </p:pic>
      </p:grpSp>
      <p:grpSp>
        <p:nvGrpSpPr>
          <p:cNvPr id="2" name="קבוצה 2">
            <a:extLst>
              <a:ext uri="{FF2B5EF4-FFF2-40B4-BE49-F238E27FC236}">
                <a16:creationId xmlns:a16="http://schemas.microsoft.com/office/drawing/2014/main" id="{5B772DCF-2D9D-3B15-7AFF-BD24C8DF15CB}"/>
              </a:ext>
              <a:ext uri="{C183D7F6-B498-43B3-948B-1728B52AA6E4}">
                <adec:decorative xmlns:adec="http://schemas.microsoft.com/office/drawing/2017/decorative" val="1"/>
              </a:ext>
            </a:extLst>
          </p:cNvPr>
          <p:cNvGrpSpPr/>
          <p:nvPr/>
        </p:nvGrpSpPr>
        <p:grpSpPr>
          <a:xfrm>
            <a:off x="1057432" y="4824481"/>
            <a:ext cx="252000" cy="252000"/>
            <a:chOff x="9944331" y="1257576"/>
            <a:chExt cx="644906" cy="622569"/>
          </a:xfrm>
        </p:grpSpPr>
        <p:sp>
          <p:nvSpPr>
            <p:cNvPr id="5" name="Flowchart: Connector 55">
              <a:extLst>
                <a:ext uri="{FF2B5EF4-FFF2-40B4-BE49-F238E27FC236}">
                  <a16:creationId xmlns:a16="http://schemas.microsoft.com/office/drawing/2014/main" id="{B714B567-1C38-1D6D-247D-7A06B12999E0}"/>
                </a:ext>
              </a:extLst>
            </p:cNvPr>
            <p:cNvSpPr/>
            <p:nvPr/>
          </p:nvSpPr>
          <p:spPr>
            <a:xfrm>
              <a:off x="9944331" y="1257576"/>
              <a:ext cx="644906" cy="622569"/>
            </a:xfrm>
            <a:prstGeom prst="flowChartConnector">
              <a:avLst/>
            </a:prstGeom>
            <a:solidFill>
              <a:srgbClr val="001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6" name="Freeform: Shape 65">
              <a:extLst>
                <a:ext uri="{FF2B5EF4-FFF2-40B4-BE49-F238E27FC236}">
                  <a16:creationId xmlns:a16="http://schemas.microsoft.com/office/drawing/2014/main" id="{64E30DDA-EAB5-9522-F8D1-92FAD2062349}"/>
                </a:ext>
              </a:extLst>
            </p:cNvPr>
            <p:cNvSpPr/>
            <p:nvPr/>
          </p:nvSpPr>
          <p:spPr>
            <a:xfrm>
              <a:off x="10083011" y="1399440"/>
              <a:ext cx="367543" cy="338838"/>
            </a:xfrm>
            <a:custGeom>
              <a:avLst/>
              <a:gdLst>
                <a:gd name="connsiteX0" fmla="*/ 2090154 w 4262204"/>
                <a:gd name="connsiteY0" fmla="*/ 832756 h 3929334"/>
                <a:gd name="connsiteX1" fmla="*/ 1976423 w 4262204"/>
                <a:gd name="connsiteY1" fmla="*/ 844184 h 3929334"/>
                <a:gd name="connsiteX2" fmla="*/ 1891077 w 4262204"/>
                <a:gd name="connsiteY2" fmla="*/ 882276 h 3929334"/>
                <a:gd name="connsiteX3" fmla="*/ 2014524 w 4262204"/>
                <a:gd name="connsiteY3" fmla="*/ 954652 h 3929334"/>
                <a:gd name="connsiteX4" fmla="*/ 2833692 w 4262204"/>
                <a:gd name="connsiteY4" fmla="*/ 1187015 h 3929334"/>
                <a:gd name="connsiteX5" fmla="*/ 3290902 w 4262204"/>
                <a:gd name="connsiteY5" fmla="*/ 2080662 h 3929334"/>
                <a:gd name="connsiteX6" fmla="*/ 3048581 w 4262204"/>
                <a:gd name="connsiteY6" fmla="*/ 2851651 h 3929334"/>
                <a:gd name="connsiteX7" fmla="*/ 2052625 w 4262204"/>
                <a:gd name="connsiteY7" fmla="*/ 3316378 h 3929334"/>
                <a:gd name="connsiteX8" fmla="*/ 1240314 w 4262204"/>
                <a:gd name="connsiteY8" fmla="*/ 2785370 h 3929334"/>
                <a:gd name="connsiteX9" fmla="*/ 1061240 w 4262204"/>
                <a:gd name="connsiteY9" fmla="*/ 2004477 h 3929334"/>
                <a:gd name="connsiteX10" fmla="*/ 1338614 w 4262204"/>
                <a:gd name="connsiteY10" fmla="*/ 1481088 h 3929334"/>
                <a:gd name="connsiteX11" fmla="*/ 1614465 w 4262204"/>
                <a:gd name="connsiteY11" fmla="*/ 1394999 h 3929334"/>
                <a:gd name="connsiteX12" fmla="*/ 1731053 w 4262204"/>
                <a:gd name="connsiteY12" fmla="*/ 1452138 h 3929334"/>
                <a:gd name="connsiteX13" fmla="*/ 1738673 w 4262204"/>
                <a:gd name="connsiteY13" fmla="*/ 1737831 h 3929334"/>
                <a:gd name="connsiteX14" fmla="*/ 1738673 w 4262204"/>
                <a:gd name="connsiteY14" fmla="*/ 2213985 h 3929334"/>
                <a:gd name="connsiteX15" fmla="*/ 1910127 w 4262204"/>
                <a:gd name="connsiteY15" fmla="*/ 2802893 h 3929334"/>
                <a:gd name="connsiteX16" fmla="*/ 2593657 w 4262204"/>
                <a:gd name="connsiteY16" fmla="*/ 2756420 h 3929334"/>
                <a:gd name="connsiteX17" fmla="*/ 2676717 w 4262204"/>
                <a:gd name="connsiteY17" fmla="*/ 2099708 h 3929334"/>
                <a:gd name="connsiteX18" fmla="*/ 2348287 w 4262204"/>
                <a:gd name="connsiteY18" fmla="*/ 1890962 h 3929334"/>
                <a:gd name="connsiteX19" fmla="*/ 2128826 w 4262204"/>
                <a:gd name="connsiteY19" fmla="*/ 1960290 h 3929334"/>
                <a:gd name="connsiteX20" fmla="*/ 2119682 w 4262204"/>
                <a:gd name="connsiteY20" fmla="*/ 2061616 h 3929334"/>
                <a:gd name="connsiteX21" fmla="*/ 2281230 w 4262204"/>
                <a:gd name="connsiteY21" fmla="*/ 2076091 h 3929334"/>
                <a:gd name="connsiteX22" fmla="*/ 2448873 w 4262204"/>
                <a:gd name="connsiteY22" fmla="*/ 2613955 h 3929334"/>
                <a:gd name="connsiteX23" fmla="*/ 2157783 w 4262204"/>
                <a:gd name="connsiteY23" fmla="*/ 2797560 h 3929334"/>
                <a:gd name="connsiteX24" fmla="*/ 2038908 w 4262204"/>
                <a:gd name="connsiteY24" fmla="*/ 2717566 h 3929334"/>
                <a:gd name="connsiteX25" fmla="*/ 1986329 w 4262204"/>
                <a:gd name="connsiteY25" fmla="*/ 2413589 h 3929334"/>
                <a:gd name="connsiteX26" fmla="*/ 1986329 w 4262204"/>
                <a:gd name="connsiteY26" fmla="*/ 1642600 h 3929334"/>
                <a:gd name="connsiteX27" fmla="*/ 1909365 w 4262204"/>
                <a:gd name="connsiteY27" fmla="*/ 1257105 h 3929334"/>
                <a:gd name="connsiteX28" fmla="*/ 1719623 w 4262204"/>
                <a:gd name="connsiteY28" fmla="*/ 1232726 h 3929334"/>
                <a:gd name="connsiteX29" fmla="*/ 1090959 w 4262204"/>
                <a:gd name="connsiteY29" fmla="*/ 1537465 h 3929334"/>
                <a:gd name="connsiteX30" fmla="*/ 1118391 w 4262204"/>
                <a:gd name="connsiteY30" fmla="*/ 2994878 h 3929334"/>
                <a:gd name="connsiteX31" fmla="*/ 1404910 w 4262204"/>
                <a:gd name="connsiteY31" fmla="*/ 3270667 h 3929334"/>
                <a:gd name="connsiteX32" fmla="*/ 3234513 w 4262204"/>
                <a:gd name="connsiteY32" fmla="*/ 2975832 h 3929334"/>
                <a:gd name="connsiteX33" fmla="*/ 3443306 w 4262204"/>
                <a:gd name="connsiteY33" fmla="*/ 1775923 h 3929334"/>
                <a:gd name="connsiteX34" fmla="*/ 3127069 w 4262204"/>
                <a:gd name="connsiteY34" fmla="*/ 1232726 h 3929334"/>
                <a:gd name="connsiteX35" fmla="*/ 2205028 w 4262204"/>
                <a:gd name="connsiteY35" fmla="*/ 832756 h 3929334"/>
                <a:gd name="connsiteX36" fmla="*/ 2090154 w 4262204"/>
                <a:gd name="connsiteY36" fmla="*/ 832756 h 3929334"/>
                <a:gd name="connsiteX37" fmla="*/ 2152139 w 4262204"/>
                <a:gd name="connsiteY37" fmla="*/ 479940 h 3929334"/>
                <a:gd name="connsiteX38" fmla="*/ 3826139 w 4262204"/>
                <a:gd name="connsiteY38" fmla="*/ 2153940 h 3929334"/>
                <a:gd name="connsiteX39" fmla="*/ 2152139 w 4262204"/>
                <a:gd name="connsiteY39" fmla="*/ 3827940 h 3929334"/>
                <a:gd name="connsiteX40" fmla="*/ 478139 w 4262204"/>
                <a:gd name="connsiteY40" fmla="*/ 2153940 h 3929334"/>
                <a:gd name="connsiteX41" fmla="*/ 2152139 w 4262204"/>
                <a:gd name="connsiteY41" fmla="*/ 479940 h 3929334"/>
                <a:gd name="connsiteX42" fmla="*/ 2168495 w 4262204"/>
                <a:gd name="connsiteY42" fmla="*/ 260477 h 3929334"/>
                <a:gd name="connsiteX43" fmla="*/ 3665932 w 4262204"/>
                <a:gd name="connsiteY43" fmla="*/ 975881 h 3929334"/>
                <a:gd name="connsiteX44" fmla="*/ 3856457 w 4262204"/>
                <a:gd name="connsiteY44" fmla="*/ 3071665 h 3929334"/>
                <a:gd name="connsiteX45" fmla="*/ 3338992 w 4262204"/>
                <a:gd name="connsiteY45" fmla="*/ 3686682 h 3929334"/>
                <a:gd name="connsiteX46" fmla="*/ 3176665 w 4262204"/>
                <a:gd name="connsiteY46" fmla="*/ 3798711 h 3929334"/>
                <a:gd name="connsiteX47" fmla="*/ 3105789 w 4262204"/>
                <a:gd name="connsiteY47" fmla="*/ 3807857 h 3929334"/>
                <a:gd name="connsiteX48" fmla="*/ 3176665 w 4262204"/>
                <a:gd name="connsiteY48" fmla="*/ 3696590 h 3929334"/>
                <a:gd name="connsiteX49" fmla="*/ 3535613 w 4262204"/>
                <a:gd name="connsiteY49" fmla="*/ 3385651 h 3929334"/>
                <a:gd name="connsiteX50" fmla="*/ 3768815 w 4262204"/>
                <a:gd name="connsiteY50" fmla="*/ 1280722 h 3929334"/>
                <a:gd name="connsiteX51" fmla="*/ 3386242 w 4262204"/>
                <a:gd name="connsiteY51" fmla="*/ 805932 h 3929334"/>
                <a:gd name="connsiteX52" fmla="*/ 1281326 w 4262204"/>
                <a:gd name="connsiteY52" fmla="*/ 572728 h 3929334"/>
                <a:gd name="connsiteX53" fmla="*/ 843119 w 4262204"/>
                <a:gd name="connsiteY53" fmla="*/ 918723 h 3929334"/>
                <a:gd name="connsiteX54" fmla="*/ 776054 w 4262204"/>
                <a:gd name="connsiteY54" fmla="*/ 880618 h 3929334"/>
                <a:gd name="connsiteX55" fmla="*/ 919329 w 4262204"/>
                <a:gd name="connsiteY55" fmla="*/ 721338 h 3929334"/>
                <a:gd name="connsiteX56" fmla="*/ 1404786 w 4262204"/>
                <a:gd name="connsiteY56" fmla="*/ 414973 h 3929334"/>
                <a:gd name="connsiteX57" fmla="*/ 2168495 w 4262204"/>
                <a:gd name="connsiteY57" fmla="*/ 260477 h 3929334"/>
                <a:gd name="connsiteX58" fmla="*/ 2197309 w 4262204"/>
                <a:gd name="connsiteY58" fmla="*/ 112 h 3929334"/>
                <a:gd name="connsiteX59" fmla="*/ 3576414 w 4262204"/>
                <a:gd name="connsiteY59" fmla="*/ 510366 h 3929334"/>
                <a:gd name="connsiteX60" fmla="*/ 4262204 w 4262204"/>
                <a:gd name="connsiteY60" fmla="*/ 1575840 h 3929334"/>
                <a:gd name="connsiteX61" fmla="*/ 4160098 w 4262204"/>
                <a:gd name="connsiteY61" fmla="*/ 1461519 h 3929334"/>
                <a:gd name="connsiteX62" fmla="*/ 3954361 w 4262204"/>
                <a:gd name="connsiteY62" fmla="*/ 1042341 h 3929334"/>
                <a:gd name="connsiteX63" fmla="*/ 2595734 w 4262204"/>
                <a:gd name="connsiteY63" fmla="*/ 101096 h 3929334"/>
                <a:gd name="connsiteX64" fmla="*/ 366916 w 4262204"/>
                <a:gd name="connsiteY64" fmla="*/ 1071302 h 3929334"/>
                <a:gd name="connsiteX65" fmla="*/ 417208 w 4262204"/>
                <a:gd name="connsiteY65" fmla="*/ 3347820 h 3929334"/>
                <a:gd name="connsiteX66" fmla="*/ 699906 w 4262204"/>
                <a:gd name="connsiteY66" fmla="*/ 3681638 h 3929334"/>
                <a:gd name="connsiteX67" fmla="*/ 928503 w 4262204"/>
                <a:gd name="connsiteY67" fmla="*/ 3872173 h 3929334"/>
                <a:gd name="connsiteX68" fmla="*/ 909453 w 4262204"/>
                <a:gd name="connsiteY68" fmla="*/ 3929334 h 3929334"/>
                <a:gd name="connsiteX69" fmla="*/ 766961 w 4262204"/>
                <a:gd name="connsiteY69" fmla="*/ 3834829 h 3929334"/>
                <a:gd name="connsiteX70" fmla="*/ 469785 w 4262204"/>
                <a:gd name="connsiteY70" fmla="*/ 3529210 h 3929334"/>
                <a:gd name="connsiteX71" fmla="*/ 40785 w 4262204"/>
                <a:gd name="connsiteY71" fmla="*/ 1738177 h 3929334"/>
                <a:gd name="connsiteX72" fmla="*/ 304433 w 4262204"/>
                <a:gd name="connsiteY72" fmla="*/ 1052249 h 3929334"/>
                <a:gd name="connsiteX73" fmla="*/ 805060 w 4262204"/>
                <a:gd name="connsiteY73" fmla="*/ 475308 h 3929334"/>
                <a:gd name="connsiteX74" fmla="*/ 2197309 w 4262204"/>
                <a:gd name="connsiteY74" fmla="*/ 112 h 392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62204" h="3929334">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solidFill>
              <a:schemeClr val="bg1">
                <a:alpha val="8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endParaRPr>
            </a:p>
          </p:txBody>
        </p:sp>
        <p:pic>
          <p:nvPicPr>
            <p:cNvPr id="7" name="Picture 64">
              <a:extLst>
                <a:ext uri="{FF2B5EF4-FFF2-40B4-BE49-F238E27FC236}">
                  <a16:creationId xmlns:a16="http://schemas.microsoft.com/office/drawing/2014/main" id="{A9435876-A57C-80F8-BF00-009835A8AFDA}"/>
                </a:ext>
              </a:extLst>
            </p:cNvPr>
            <p:cNvPicPr>
              <a:picLocks noChangeAspect="1"/>
            </p:cNvPicPr>
            <p:nvPr/>
          </p:nvPicPr>
          <p:blipFill>
            <a:blip r:embed="rId3">
              <a:lum bright="70000" contrast="-70000"/>
            </a:blip>
            <a:srcRect/>
            <a:stretch>
              <a:fillRect/>
            </a:stretch>
          </p:blipFill>
          <p:spPr>
            <a:xfrm>
              <a:off x="9981334" y="1288352"/>
              <a:ext cx="561299" cy="558493"/>
            </a:xfrm>
            <a:custGeom>
              <a:avLst/>
              <a:gdLst>
                <a:gd name="connsiteX0" fmla="*/ 612862 w 1219306"/>
                <a:gd name="connsiteY0" fmla="*/ 115470 h 1213209"/>
                <a:gd name="connsiteX1" fmla="*/ 117561 w 1219306"/>
                <a:gd name="connsiteY1" fmla="*/ 610771 h 1213209"/>
                <a:gd name="connsiteX2" fmla="*/ 612862 w 1219306"/>
                <a:gd name="connsiteY2" fmla="*/ 1106072 h 1213209"/>
                <a:gd name="connsiteX3" fmla="*/ 1108163 w 1219306"/>
                <a:gd name="connsiteY3" fmla="*/ 610771 h 1213209"/>
                <a:gd name="connsiteX4" fmla="*/ 612862 w 1219306"/>
                <a:gd name="connsiteY4" fmla="*/ 115470 h 1213209"/>
                <a:gd name="connsiteX5" fmla="*/ 0 w 1219306"/>
                <a:gd name="connsiteY5" fmla="*/ 0 h 1213209"/>
                <a:gd name="connsiteX6" fmla="*/ 1219306 w 1219306"/>
                <a:gd name="connsiteY6" fmla="*/ 0 h 1213209"/>
                <a:gd name="connsiteX7" fmla="*/ 1219306 w 1219306"/>
                <a:gd name="connsiteY7" fmla="*/ 1213209 h 1213209"/>
                <a:gd name="connsiteX8" fmla="*/ 0 w 1219306"/>
                <a:gd name="connsiteY8" fmla="*/ 1213209 h 121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06" h="1213209">
                  <a:moveTo>
                    <a:pt x="612862" y="115470"/>
                  </a:moveTo>
                  <a:cubicBezTo>
                    <a:pt x="339315" y="115470"/>
                    <a:pt x="117561" y="337224"/>
                    <a:pt x="117561" y="610771"/>
                  </a:cubicBezTo>
                  <a:cubicBezTo>
                    <a:pt x="117561" y="884318"/>
                    <a:pt x="339315" y="1106072"/>
                    <a:pt x="612862" y="1106072"/>
                  </a:cubicBezTo>
                  <a:cubicBezTo>
                    <a:pt x="886409" y="1106072"/>
                    <a:pt x="1108163" y="884318"/>
                    <a:pt x="1108163" y="610771"/>
                  </a:cubicBezTo>
                  <a:cubicBezTo>
                    <a:pt x="1108163" y="337224"/>
                    <a:pt x="886409" y="115470"/>
                    <a:pt x="612862" y="115470"/>
                  </a:cubicBezTo>
                  <a:close/>
                  <a:moveTo>
                    <a:pt x="0" y="0"/>
                  </a:moveTo>
                  <a:lnTo>
                    <a:pt x="1219306" y="0"/>
                  </a:lnTo>
                  <a:lnTo>
                    <a:pt x="1219306" y="1213209"/>
                  </a:lnTo>
                  <a:lnTo>
                    <a:pt x="0" y="1213209"/>
                  </a:lnTo>
                  <a:close/>
                </a:path>
              </a:pathLst>
            </a:custGeom>
            <a:effectLst/>
          </p:spPr>
        </p:pic>
      </p:grpSp>
      <p:sp>
        <p:nvSpPr>
          <p:cNvPr id="35" name="TextBox 28">
            <a:extLst>
              <a:ext uri="{FF2B5EF4-FFF2-40B4-BE49-F238E27FC236}">
                <a16:creationId xmlns:a16="http://schemas.microsoft.com/office/drawing/2014/main" id="{41233823-7B50-4F87-A086-A5DD58184E50}"/>
              </a:ext>
            </a:extLst>
          </p:cNvPr>
          <p:cNvSpPr txBox="1">
            <a:spLocks noGrp="1"/>
          </p:cNvSpPr>
          <p:nvPr>
            <p:ph type="title" idx="4294967295"/>
          </p:nvPr>
        </p:nvSpPr>
        <p:spPr>
          <a:xfrm>
            <a:off x="1022386" y="253642"/>
            <a:ext cx="10625588"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41634"/>
                </a:solidFill>
                <a:effectLst/>
                <a:highlight>
                  <a:srgbClr val="FFFF00"/>
                </a:highlight>
                <a:uLnTx/>
                <a:uFillTx/>
                <a:latin typeface="Assistant ExtraBold" pitchFamily="2" charset="-79"/>
                <a:ea typeface="+mn-ea"/>
                <a:cs typeface="Assistant ExtraBold" pitchFamily="2" charset="-79"/>
              </a:rPr>
              <a:t>Activity Strategy for 2023</a:t>
            </a:r>
            <a:endParaRPr kumimoji="0" lang="he-IL" sz="3600" b="0" i="0" u="none" strike="noStrike" kern="1200" cap="none" spc="0" normalizeH="0" baseline="0" noProof="0" dirty="0">
              <a:ln>
                <a:noFill/>
              </a:ln>
              <a:solidFill>
                <a:srgbClr val="041634"/>
              </a:solidFill>
              <a:effectLst/>
              <a:highlight>
                <a:srgbClr val="FFFF00"/>
              </a:highlight>
              <a:uLnTx/>
              <a:uFillTx/>
              <a:latin typeface="Assistant ExtraBold" pitchFamily="2" charset="-79"/>
              <a:ea typeface="+mn-ea"/>
              <a:cs typeface="Assistant ExtraBold" pitchFamily="2" charset="-79"/>
            </a:endParaRPr>
          </a:p>
        </p:txBody>
      </p:sp>
      <p:sp>
        <p:nvSpPr>
          <p:cNvPr id="113" name="Rectangle 18">
            <a:extLst>
              <a:ext uri="{FF2B5EF4-FFF2-40B4-BE49-F238E27FC236}">
                <a16:creationId xmlns:a16="http://schemas.microsoft.com/office/drawing/2014/main" id="{63F5BCDF-985B-4E02-8C5D-C8E44C326301}"/>
              </a:ext>
            </a:extLst>
          </p:cNvPr>
          <p:cNvSpPr/>
          <p:nvPr/>
        </p:nvSpPr>
        <p:spPr>
          <a:xfrm>
            <a:off x="1353974" y="1023176"/>
            <a:ext cx="9591647" cy="6521272"/>
          </a:xfrm>
          <a:prstGeom prst="rect">
            <a:avLst/>
          </a:prstGeom>
        </p:spPr>
        <p:txBody>
          <a:bodyPr wrap="square">
            <a:spAutoFit/>
          </a:bodyPr>
          <a:lstStyle/>
          <a:p>
            <a:pPr lvl="1" algn="l"/>
            <a:r>
              <a:rPr lang="en-US" sz="2400" dirty="0">
                <a:solidFill>
                  <a:srgbClr val="00AEEF"/>
                </a:solidFill>
                <a:latin typeface="Assistant ExtraBold" pitchFamily="2" charset="-79"/>
                <a:cs typeface="Assistant ExtraBold" pitchFamily="2" charset="-79"/>
              </a:rPr>
              <a:t>Israel as a profit center:</a:t>
            </a:r>
          </a:p>
          <a:p>
            <a:pPr lvl="1" algn="l"/>
            <a:endParaRPr lang="en-US" sz="2400" dirty="0">
              <a:solidFill>
                <a:srgbClr val="00AEEF"/>
              </a:solidFill>
              <a:latin typeface="Assistant ExtraBold" pitchFamily="2" charset="-79"/>
              <a:cs typeface="Assistant ExtraBold" pitchFamily="2" charset="-79"/>
            </a:endParaRPr>
          </a:p>
          <a:p>
            <a:pPr lvl="1" algn="l"/>
            <a:r>
              <a:rPr lang="en-US" sz="2400" dirty="0" err="1">
                <a:solidFill>
                  <a:srgbClr val="00AEEF"/>
                </a:solidFill>
                <a:latin typeface="Assistant ExtraBold" pitchFamily="2" charset="-79"/>
                <a:cs typeface="Assistant ExtraBold" pitchFamily="2" charset="-79"/>
              </a:rPr>
              <a:t>blenderPay</a:t>
            </a:r>
            <a:r>
              <a:rPr lang="en-US" sz="2400" dirty="0">
                <a:solidFill>
                  <a:srgbClr val="00AEEF"/>
                </a:solidFill>
                <a:latin typeface="Assistant ExtraBold" pitchFamily="2" charset="-79"/>
                <a:cs typeface="Assistant ExtraBold" pitchFamily="2" charset="-79"/>
              </a:rPr>
              <a:t> </a:t>
            </a:r>
            <a:r>
              <a:rPr lang="en-US" sz="2400" dirty="0">
                <a:solidFill>
                  <a:schemeClr val="tx1"/>
                </a:solidFill>
                <a:latin typeface="Assistant ExtraBold" pitchFamily="2" charset="-79"/>
                <a:cs typeface="Assistant ExtraBold" pitchFamily="2" charset="-79"/>
              </a:rPr>
              <a:t>in partnership with Bank </a:t>
            </a:r>
            <a:r>
              <a:rPr lang="en-US" sz="2400" dirty="0" err="1">
                <a:solidFill>
                  <a:schemeClr val="tx1"/>
                </a:solidFill>
                <a:latin typeface="Assistant ExtraBold" pitchFamily="2" charset="-79"/>
                <a:cs typeface="Assistant ExtraBold" pitchFamily="2" charset="-79"/>
              </a:rPr>
              <a:t>Hapoalim</a:t>
            </a:r>
            <a:r>
              <a:rPr lang="en-US" sz="2400" dirty="0">
                <a:solidFill>
                  <a:schemeClr val="tx1"/>
                </a:solidFill>
                <a:latin typeface="Assistant ExtraBold" pitchFamily="2" charset="-79"/>
                <a:cs typeface="Assistant ExtraBold" pitchFamily="2" charset="-79"/>
              </a:rPr>
              <a:t> as a growth engine</a:t>
            </a:r>
          </a:p>
          <a:p>
            <a:pPr lvl="1" algn="l"/>
            <a:endParaRPr lang="en-US" sz="2400" dirty="0">
              <a:solidFill>
                <a:schemeClr val="tx1"/>
              </a:solidFill>
              <a:latin typeface="Assistant ExtraBold" pitchFamily="2" charset="-79"/>
              <a:cs typeface="Assistant ExtraBold" pitchFamily="2" charset="-79"/>
            </a:endParaRPr>
          </a:p>
          <a:p>
            <a:pPr lvl="1" algn="l"/>
            <a:r>
              <a:rPr lang="en-US" sz="2400" dirty="0">
                <a:solidFill>
                  <a:schemeClr val="tx1"/>
                </a:solidFill>
                <a:latin typeface="Assistant ExtraBold" pitchFamily="2" charset="-79"/>
                <a:cs typeface="Assistant ExtraBold" pitchFamily="2" charset="-79"/>
              </a:rPr>
              <a:t>Continued development of the credit provision sector</a:t>
            </a:r>
          </a:p>
          <a:p>
            <a:pPr lvl="1" algn="l"/>
            <a:endParaRPr lang="en-US" sz="2400" dirty="0">
              <a:solidFill>
                <a:schemeClr val="tx1"/>
              </a:solidFill>
              <a:latin typeface="Assistant ExtraBold" pitchFamily="2" charset="-79"/>
              <a:cs typeface="Assistant ExtraBold" pitchFamily="2" charset="-79"/>
            </a:endParaRPr>
          </a:p>
          <a:p>
            <a:pPr lvl="1" algn="l"/>
            <a:r>
              <a:rPr lang="en-US" sz="2400" dirty="0">
                <a:solidFill>
                  <a:schemeClr val="tx1"/>
                </a:solidFill>
                <a:latin typeface="Assistant ExtraBold" pitchFamily="2" charset="-79"/>
                <a:cs typeface="Assistant ExtraBold" pitchFamily="2" charset="-79"/>
              </a:rPr>
              <a:t>Varied funding sources: Establishing new credit lines and strengthening credit brokerage activity</a:t>
            </a:r>
          </a:p>
          <a:p>
            <a:pPr lvl="1" algn="l"/>
            <a:endParaRPr lang="en-US" sz="2400" dirty="0">
              <a:solidFill>
                <a:srgbClr val="00B0F0"/>
              </a:solidFill>
              <a:latin typeface="Assistant ExtraBold" pitchFamily="2" charset="-79"/>
              <a:cs typeface="Assistant ExtraBold" pitchFamily="2" charset="-79"/>
            </a:endParaRPr>
          </a:p>
          <a:p>
            <a:pPr lvl="1" algn="l"/>
            <a:r>
              <a:rPr lang="en-US" sz="2400" dirty="0">
                <a:solidFill>
                  <a:srgbClr val="00B0F0"/>
                </a:solidFill>
                <a:latin typeface="Assistant ExtraBold" pitchFamily="2" charset="-79"/>
                <a:cs typeface="Assistant ExtraBold" pitchFamily="2" charset="-79"/>
              </a:rPr>
              <a:t>Europe:</a:t>
            </a:r>
          </a:p>
          <a:p>
            <a:pPr lvl="1" algn="l"/>
            <a:r>
              <a:rPr lang="en-US" sz="2400" dirty="0">
                <a:solidFill>
                  <a:schemeClr val="tx1"/>
                </a:solidFill>
                <a:latin typeface="Assistant ExtraBold" pitchFamily="2" charset="-79"/>
                <a:cs typeface="Assistant ExtraBold" pitchFamily="2" charset="-79"/>
              </a:rPr>
              <a:t>Maintaining ongoing activity in other countries</a:t>
            </a:r>
          </a:p>
          <a:p>
            <a:pPr lvl="1" algn="l"/>
            <a:endParaRPr lang="en-US" sz="2400" dirty="0">
              <a:solidFill>
                <a:srgbClr val="00B0F0"/>
              </a:solidFill>
              <a:latin typeface="Assistant ExtraBold" pitchFamily="2" charset="-79"/>
              <a:cs typeface="Assistant ExtraBold" pitchFamily="2" charset="-79"/>
            </a:endParaRPr>
          </a:p>
          <a:p>
            <a:pPr lvl="1" algn="l"/>
            <a:r>
              <a:rPr lang="en-US" sz="2400" dirty="0">
                <a:solidFill>
                  <a:srgbClr val="00B0F0"/>
                </a:solidFill>
                <a:latin typeface="Assistant ExtraBold" pitchFamily="2" charset="-79"/>
                <a:cs typeface="Assistant ExtraBold" pitchFamily="2" charset="-79"/>
              </a:rPr>
              <a:t>Selling technology:</a:t>
            </a:r>
          </a:p>
          <a:p>
            <a:pPr marL="355600" lvl="1" algn="l">
              <a:lnSpc>
                <a:spcPts val="2000"/>
              </a:lnSpc>
            </a:pPr>
            <a:endParaRPr lang="he-IL" sz="2400" dirty="0">
              <a:solidFill>
                <a:srgbClr val="00AEEF"/>
              </a:solidFill>
              <a:latin typeface="Assistant ExtraBold" pitchFamily="2" charset="-79"/>
              <a:cs typeface="Assistant ExtraBold" pitchFamily="2" charset="-79"/>
            </a:endParaRPr>
          </a:p>
          <a:p>
            <a:pPr lvl="1" algn="l"/>
            <a:r>
              <a:rPr lang="en-US" sz="2400" dirty="0">
                <a:solidFill>
                  <a:schemeClr val="tx1"/>
                </a:solidFill>
                <a:latin typeface="Assistant ExtraBold" pitchFamily="2" charset="-79"/>
                <a:cs typeface="Assistant ExtraBold" pitchFamily="2" charset="-79"/>
              </a:rPr>
              <a:t>Cooperation agreement with Amdocs</a:t>
            </a:r>
            <a:endParaRPr lang="he-IL" sz="2400" dirty="0">
              <a:solidFill>
                <a:schemeClr val="tx1"/>
              </a:solidFill>
              <a:latin typeface="Assistant ExtraBold" pitchFamily="2" charset="-79"/>
              <a:cs typeface="Assistant ExtraBold" pitchFamily="2" charset="-79"/>
            </a:endParaRPr>
          </a:p>
          <a:p>
            <a:pPr lvl="1" algn="l"/>
            <a:endParaRPr lang="he-IL" dirty="0">
              <a:latin typeface="Assistant SemiBold" pitchFamily="2" charset="-79"/>
              <a:cs typeface="Assistant SemiBold" pitchFamily="2" charset="-79"/>
            </a:endParaRPr>
          </a:p>
          <a:p>
            <a:pPr marL="355600" lvl="1" algn="l">
              <a:lnSpc>
                <a:spcPts val="2000"/>
              </a:lnSpc>
              <a:tabLst>
                <a:tab pos="444500" algn="l"/>
              </a:tabLst>
            </a:pPr>
            <a:endParaRPr lang="he-IL" sz="2400" dirty="0">
              <a:solidFill>
                <a:srgbClr val="00AEEF"/>
              </a:solidFill>
              <a:latin typeface="Assistant SemiBold" pitchFamily="2" charset="-79"/>
              <a:cs typeface="Assistant SemiBold" pitchFamily="2" charset="-79"/>
            </a:endParaRPr>
          </a:p>
          <a:p>
            <a:pPr marL="355600" lvl="1" algn="l">
              <a:lnSpc>
                <a:spcPts val="2000"/>
              </a:lnSpc>
              <a:tabLst>
                <a:tab pos="444500" algn="l"/>
              </a:tabLst>
            </a:pPr>
            <a:endParaRPr lang="he-IL" dirty="0">
              <a:solidFill>
                <a:srgbClr val="00AEEF"/>
              </a:solidFill>
              <a:latin typeface="Assistant ExtraBold" pitchFamily="2" charset="-79"/>
              <a:cs typeface="Assistant ExtraBold" pitchFamily="2" charset="-79"/>
            </a:endParaRPr>
          </a:p>
          <a:p>
            <a:pPr marL="355600" algn="r" rtl="1">
              <a:lnSpc>
                <a:spcPts val="2000"/>
              </a:lnSpc>
              <a:tabLst>
                <a:tab pos="444500" algn="l"/>
              </a:tabLst>
            </a:pPr>
            <a:endParaRPr lang="he-IL" sz="2400" dirty="0">
              <a:latin typeface="Assistant SemiBold" pitchFamily="2" charset="-79"/>
              <a:cs typeface="Assistant SemiBold" pitchFamily="2" charset="-79"/>
            </a:endParaRPr>
          </a:p>
        </p:txBody>
      </p:sp>
    </p:spTree>
    <p:extLst>
      <p:ext uri="{BB962C8B-B14F-4D97-AF65-F5344CB8AC3E}">
        <p14:creationId xmlns:p14="http://schemas.microsoft.com/office/powerpoint/2010/main" val="361627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EA995DA-5FAE-82CF-0078-072D6FFC9B82}"/>
              </a:ext>
            </a:extLst>
          </p:cNvPr>
          <p:cNvGrpSpPr/>
          <p:nvPr/>
        </p:nvGrpSpPr>
        <p:grpSpPr>
          <a:xfrm>
            <a:off x="-4765538" y="-2104692"/>
            <a:ext cx="20277335" cy="10882000"/>
            <a:chOff x="-4765538" y="-2104692"/>
            <a:chExt cx="20277335" cy="10882000"/>
          </a:xfrm>
        </p:grpSpPr>
        <p:sp>
          <p:nvSpPr>
            <p:cNvPr id="37" name="Oval 36">
              <a:extLst>
                <a:ext uri="{FF2B5EF4-FFF2-40B4-BE49-F238E27FC236}">
                  <a16:creationId xmlns:a16="http://schemas.microsoft.com/office/drawing/2014/main" id="{D9E57FB8-6B3C-4CEA-8DD5-BDAA2907CD2E}"/>
                </a:ext>
              </a:extLst>
            </p:cNvPr>
            <p:cNvSpPr/>
            <p:nvPr/>
          </p:nvSpPr>
          <p:spPr>
            <a:xfrm>
              <a:off x="1478851" y="-1101479"/>
              <a:ext cx="9567662" cy="9567654"/>
            </a:xfrm>
            <a:prstGeom prst="ellipse">
              <a:avLst/>
            </a:prstGeom>
            <a:solidFill>
              <a:srgbClr val="BDE4F5"/>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38" name="Arc 37">
              <a:extLst>
                <a:ext uri="{FF2B5EF4-FFF2-40B4-BE49-F238E27FC236}">
                  <a16:creationId xmlns:a16="http://schemas.microsoft.com/office/drawing/2014/main" id="{1C3759D9-82AE-4517-8300-A8D92B3BB226}"/>
                </a:ext>
              </a:extLst>
            </p:cNvPr>
            <p:cNvSpPr/>
            <p:nvPr/>
          </p:nvSpPr>
          <p:spPr>
            <a:xfrm>
              <a:off x="1543824" y="-1079304"/>
              <a:ext cx="9316416" cy="9316410"/>
            </a:xfrm>
            <a:prstGeom prst="arc">
              <a:avLst>
                <a:gd name="adj1" fmla="val 66652"/>
                <a:gd name="adj2" fmla="val 11763085"/>
              </a:avLst>
            </a:prstGeom>
            <a:noFill/>
            <a:ln w="9525">
              <a:gradFill>
                <a:gsLst>
                  <a:gs pos="0">
                    <a:schemeClr val="bg1"/>
                  </a:gs>
                  <a:gs pos="100000">
                    <a:srgbClr val="006CB7"/>
                  </a:gs>
                </a:gsLst>
                <a:lin ang="9600000" scaled="0"/>
              </a:gradFill>
              <a:headEnd type="none"/>
              <a:tailEnd type="arrow"/>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42" name="Oval 41">
              <a:extLst>
                <a:ext uri="{FF2B5EF4-FFF2-40B4-BE49-F238E27FC236}">
                  <a16:creationId xmlns:a16="http://schemas.microsoft.com/office/drawing/2014/main" id="{2601D806-106B-4421-924C-A6A761E0BF4C}"/>
                </a:ext>
              </a:extLst>
            </p:cNvPr>
            <p:cNvSpPr/>
            <p:nvPr/>
          </p:nvSpPr>
          <p:spPr>
            <a:xfrm>
              <a:off x="1556404" y="4226778"/>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4" name="Arc 43">
              <a:extLst>
                <a:ext uri="{FF2B5EF4-FFF2-40B4-BE49-F238E27FC236}">
                  <a16:creationId xmlns:a16="http://schemas.microsoft.com/office/drawing/2014/main" id="{89C58300-3E6B-4ED5-B0D3-395962522287}"/>
                </a:ext>
              </a:extLst>
            </p:cNvPr>
            <p:cNvSpPr/>
            <p:nvPr/>
          </p:nvSpPr>
          <p:spPr>
            <a:xfrm>
              <a:off x="1732346" y="-890782"/>
              <a:ext cx="8939372" cy="8939366"/>
            </a:xfrm>
            <a:prstGeom prst="arc">
              <a:avLst>
                <a:gd name="adj1" fmla="val 9561653"/>
                <a:gd name="adj2" fmla="val 14312218"/>
              </a:avLst>
            </a:prstGeom>
            <a:noFill/>
            <a:ln w="9525">
              <a:gradFill>
                <a:gsLst>
                  <a:gs pos="0">
                    <a:schemeClr val="bg1"/>
                  </a:gs>
                  <a:gs pos="100000">
                    <a:srgbClr val="006386"/>
                  </a:gs>
                </a:gsLst>
                <a:lin ang="9600000" scaled="0"/>
              </a:gradFill>
              <a:headEnd type="none"/>
              <a:tailEnd type="arrow"/>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35" name="Rectangle 34">
              <a:extLst>
                <a:ext uri="{FF2B5EF4-FFF2-40B4-BE49-F238E27FC236}">
                  <a16:creationId xmlns:a16="http://schemas.microsoft.com/office/drawing/2014/main" id="{AC5163DE-D778-4BC1-A810-A8B117CCF6ED}"/>
                </a:ext>
              </a:extLst>
            </p:cNvPr>
            <p:cNvSpPr/>
            <p:nvPr/>
          </p:nvSpPr>
          <p:spPr>
            <a:xfrm>
              <a:off x="12202804" y="-515201"/>
              <a:ext cx="3308993" cy="768903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31" name="Rectangle 30">
              <a:extLst>
                <a:ext uri="{FF2B5EF4-FFF2-40B4-BE49-F238E27FC236}">
                  <a16:creationId xmlns:a16="http://schemas.microsoft.com/office/drawing/2014/main" id="{0EB8F1A0-EEDB-46F0-B438-43E22746C38A}"/>
                </a:ext>
              </a:extLst>
            </p:cNvPr>
            <p:cNvSpPr/>
            <p:nvPr/>
          </p:nvSpPr>
          <p:spPr>
            <a:xfrm>
              <a:off x="-4765538" y="-515201"/>
              <a:ext cx="3308993" cy="768903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6" name="Rectangle 5">
              <a:extLst>
                <a:ext uri="{FF2B5EF4-FFF2-40B4-BE49-F238E27FC236}">
                  <a16:creationId xmlns:a16="http://schemas.microsoft.com/office/drawing/2014/main" id="{2EA72F2D-9DD1-4D90-8C02-E801F1DE6B6D}"/>
                </a:ext>
              </a:extLst>
            </p:cNvPr>
            <p:cNvSpPr/>
            <p:nvPr/>
          </p:nvSpPr>
          <p:spPr>
            <a:xfrm>
              <a:off x="-292608" y="6875827"/>
              <a:ext cx="12709358" cy="190148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45" name="Rectangle 44">
              <a:extLst>
                <a:ext uri="{FF2B5EF4-FFF2-40B4-BE49-F238E27FC236}">
                  <a16:creationId xmlns:a16="http://schemas.microsoft.com/office/drawing/2014/main" id="{7A328067-A5FF-4E46-80F6-FB5A5F3DA9D1}"/>
                </a:ext>
              </a:extLst>
            </p:cNvPr>
            <p:cNvSpPr/>
            <p:nvPr/>
          </p:nvSpPr>
          <p:spPr>
            <a:xfrm>
              <a:off x="-1617382" y="-2104692"/>
              <a:ext cx="14034132" cy="208524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29" name="Arc 28">
              <a:extLst>
                <a:ext uri="{FF2B5EF4-FFF2-40B4-BE49-F238E27FC236}">
                  <a16:creationId xmlns:a16="http://schemas.microsoft.com/office/drawing/2014/main" id="{4910008F-A043-413A-98FF-87033054E00B}"/>
                </a:ext>
              </a:extLst>
            </p:cNvPr>
            <p:cNvSpPr/>
            <p:nvPr/>
          </p:nvSpPr>
          <p:spPr>
            <a:xfrm>
              <a:off x="3378541" y="434979"/>
              <a:ext cx="5985839" cy="5985835"/>
            </a:xfrm>
            <a:prstGeom prst="arc">
              <a:avLst>
                <a:gd name="adj1" fmla="val 13837629"/>
                <a:gd name="adj2" fmla="val 2970898"/>
              </a:avLst>
            </a:prstGeom>
            <a:noFill/>
            <a:ln w="9525">
              <a:gradFill>
                <a:gsLst>
                  <a:gs pos="0">
                    <a:srgbClr val="21BFD5">
                      <a:alpha val="30000"/>
                    </a:srgbClr>
                  </a:gs>
                  <a:gs pos="100000">
                    <a:srgbClr val="006CB7">
                      <a:alpha val="47000"/>
                    </a:srgbClr>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32" name="Oval 31">
              <a:extLst>
                <a:ext uri="{FF2B5EF4-FFF2-40B4-BE49-F238E27FC236}">
                  <a16:creationId xmlns:a16="http://schemas.microsoft.com/office/drawing/2014/main" id="{F5CB9235-A774-4A17-8DF4-3199150844BE}"/>
                </a:ext>
              </a:extLst>
            </p:cNvPr>
            <p:cNvSpPr/>
            <p:nvPr/>
          </p:nvSpPr>
          <p:spPr>
            <a:xfrm>
              <a:off x="9034241" y="2104609"/>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6" name="Freeform: Shape 25">
              <a:extLst>
                <a:ext uri="{FF2B5EF4-FFF2-40B4-BE49-F238E27FC236}">
                  <a16:creationId xmlns:a16="http://schemas.microsoft.com/office/drawing/2014/main" id="{A52F04F2-6779-4480-B9AA-8A778D5A92B0}"/>
                </a:ext>
              </a:extLst>
            </p:cNvPr>
            <p:cNvSpPr/>
            <p:nvPr/>
          </p:nvSpPr>
          <p:spPr>
            <a:xfrm>
              <a:off x="4938589" y="2179350"/>
              <a:ext cx="2756118" cy="2540868"/>
            </a:xfrm>
            <a:custGeom>
              <a:avLst/>
              <a:gdLst>
                <a:gd name="connsiteX0" fmla="*/ 2090154 w 4262204"/>
                <a:gd name="connsiteY0" fmla="*/ 832756 h 3929334"/>
                <a:gd name="connsiteX1" fmla="*/ 1976423 w 4262204"/>
                <a:gd name="connsiteY1" fmla="*/ 844184 h 3929334"/>
                <a:gd name="connsiteX2" fmla="*/ 1891077 w 4262204"/>
                <a:gd name="connsiteY2" fmla="*/ 882276 h 3929334"/>
                <a:gd name="connsiteX3" fmla="*/ 2014524 w 4262204"/>
                <a:gd name="connsiteY3" fmla="*/ 954652 h 3929334"/>
                <a:gd name="connsiteX4" fmla="*/ 2833692 w 4262204"/>
                <a:gd name="connsiteY4" fmla="*/ 1187015 h 3929334"/>
                <a:gd name="connsiteX5" fmla="*/ 3290902 w 4262204"/>
                <a:gd name="connsiteY5" fmla="*/ 2080662 h 3929334"/>
                <a:gd name="connsiteX6" fmla="*/ 3048581 w 4262204"/>
                <a:gd name="connsiteY6" fmla="*/ 2851651 h 3929334"/>
                <a:gd name="connsiteX7" fmla="*/ 2052625 w 4262204"/>
                <a:gd name="connsiteY7" fmla="*/ 3316378 h 3929334"/>
                <a:gd name="connsiteX8" fmla="*/ 1240314 w 4262204"/>
                <a:gd name="connsiteY8" fmla="*/ 2785370 h 3929334"/>
                <a:gd name="connsiteX9" fmla="*/ 1061240 w 4262204"/>
                <a:gd name="connsiteY9" fmla="*/ 2004477 h 3929334"/>
                <a:gd name="connsiteX10" fmla="*/ 1338614 w 4262204"/>
                <a:gd name="connsiteY10" fmla="*/ 1481088 h 3929334"/>
                <a:gd name="connsiteX11" fmla="*/ 1614465 w 4262204"/>
                <a:gd name="connsiteY11" fmla="*/ 1394999 h 3929334"/>
                <a:gd name="connsiteX12" fmla="*/ 1731053 w 4262204"/>
                <a:gd name="connsiteY12" fmla="*/ 1452138 h 3929334"/>
                <a:gd name="connsiteX13" fmla="*/ 1738673 w 4262204"/>
                <a:gd name="connsiteY13" fmla="*/ 1737831 h 3929334"/>
                <a:gd name="connsiteX14" fmla="*/ 1738673 w 4262204"/>
                <a:gd name="connsiteY14" fmla="*/ 2213985 h 3929334"/>
                <a:gd name="connsiteX15" fmla="*/ 1910127 w 4262204"/>
                <a:gd name="connsiteY15" fmla="*/ 2802893 h 3929334"/>
                <a:gd name="connsiteX16" fmla="*/ 2593657 w 4262204"/>
                <a:gd name="connsiteY16" fmla="*/ 2756420 h 3929334"/>
                <a:gd name="connsiteX17" fmla="*/ 2676717 w 4262204"/>
                <a:gd name="connsiteY17" fmla="*/ 2099708 h 3929334"/>
                <a:gd name="connsiteX18" fmla="*/ 2348287 w 4262204"/>
                <a:gd name="connsiteY18" fmla="*/ 1890962 h 3929334"/>
                <a:gd name="connsiteX19" fmla="*/ 2128826 w 4262204"/>
                <a:gd name="connsiteY19" fmla="*/ 1960290 h 3929334"/>
                <a:gd name="connsiteX20" fmla="*/ 2119682 w 4262204"/>
                <a:gd name="connsiteY20" fmla="*/ 2061616 h 3929334"/>
                <a:gd name="connsiteX21" fmla="*/ 2281230 w 4262204"/>
                <a:gd name="connsiteY21" fmla="*/ 2076091 h 3929334"/>
                <a:gd name="connsiteX22" fmla="*/ 2448873 w 4262204"/>
                <a:gd name="connsiteY22" fmla="*/ 2613955 h 3929334"/>
                <a:gd name="connsiteX23" fmla="*/ 2157783 w 4262204"/>
                <a:gd name="connsiteY23" fmla="*/ 2797560 h 3929334"/>
                <a:gd name="connsiteX24" fmla="*/ 2038908 w 4262204"/>
                <a:gd name="connsiteY24" fmla="*/ 2717566 h 3929334"/>
                <a:gd name="connsiteX25" fmla="*/ 1986329 w 4262204"/>
                <a:gd name="connsiteY25" fmla="*/ 2413589 h 3929334"/>
                <a:gd name="connsiteX26" fmla="*/ 1986329 w 4262204"/>
                <a:gd name="connsiteY26" fmla="*/ 1642600 h 3929334"/>
                <a:gd name="connsiteX27" fmla="*/ 1909365 w 4262204"/>
                <a:gd name="connsiteY27" fmla="*/ 1257105 h 3929334"/>
                <a:gd name="connsiteX28" fmla="*/ 1719623 w 4262204"/>
                <a:gd name="connsiteY28" fmla="*/ 1232726 h 3929334"/>
                <a:gd name="connsiteX29" fmla="*/ 1090959 w 4262204"/>
                <a:gd name="connsiteY29" fmla="*/ 1537465 h 3929334"/>
                <a:gd name="connsiteX30" fmla="*/ 1118391 w 4262204"/>
                <a:gd name="connsiteY30" fmla="*/ 2994878 h 3929334"/>
                <a:gd name="connsiteX31" fmla="*/ 1404910 w 4262204"/>
                <a:gd name="connsiteY31" fmla="*/ 3270667 h 3929334"/>
                <a:gd name="connsiteX32" fmla="*/ 3234513 w 4262204"/>
                <a:gd name="connsiteY32" fmla="*/ 2975832 h 3929334"/>
                <a:gd name="connsiteX33" fmla="*/ 3443306 w 4262204"/>
                <a:gd name="connsiteY33" fmla="*/ 1775923 h 3929334"/>
                <a:gd name="connsiteX34" fmla="*/ 3127069 w 4262204"/>
                <a:gd name="connsiteY34" fmla="*/ 1232726 h 3929334"/>
                <a:gd name="connsiteX35" fmla="*/ 2205028 w 4262204"/>
                <a:gd name="connsiteY35" fmla="*/ 832756 h 3929334"/>
                <a:gd name="connsiteX36" fmla="*/ 2090154 w 4262204"/>
                <a:gd name="connsiteY36" fmla="*/ 832756 h 3929334"/>
                <a:gd name="connsiteX37" fmla="*/ 2152139 w 4262204"/>
                <a:gd name="connsiteY37" fmla="*/ 479940 h 3929334"/>
                <a:gd name="connsiteX38" fmla="*/ 3826139 w 4262204"/>
                <a:gd name="connsiteY38" fmla="*/ 2153940 h 3929334"/>
                <a:gd name="connsiteX39" fmla="*/ 2152139 w 4262204"/>
                <a:gd name="connsiteY39" fmla="*/ 3827940 h 3929334"/>
                <a:gd name="connsiteX40" fmla="*/ 478139 w 4262204"/>
                <a:gd name="connsiteY40" fmla="*/ 2153940 h 3929334"/>
                <a:gd name="connsiteX41" fmla="*/ 2152139 w 4262204"/>
                <a:gd name="connsiteY41" fmla="*/ 479940 h 3929334"/>
                <a:gd name="connsiteX42" fmla="*/ 2168495 w 4262204"/>
                <a:gd name="connsiteY42" fmla="*/ 260477 h 3929334"/>
                <a:gd name="connsiteX43" fmla="*/ 3665932 w 4262204"/>
                <a:gd name="connsiteY43" fmla="*/ 975881 h 3929334"/>
                <a:gd name="connsiteX44" fmla="*/ 3856457 w 4262204"/>
                <a:gd name="connsiteY44" fmla="*/ 3071665 h 3929334"/>
                <a:gd name="connsiteX45" fmla="*/ 3338992 w 4262204"/>
                <a:gd name="connsiteY45" fmla="*/ 3686682 h 3929334"/>
                <a:gd name="connsiteX46" fmla="*/ 3176665 w 4262204"/>
                <a:gd name="connsiteY46" fmla="*/ 3798711 h 3929334"/>
                <a:gd name="connsiteX47" fmla="*/ 3105789 w 4262204"/>
                <a:gd name="connsiteY47" fmla="*/ 3807857 h 3929334"/>
                <a:gd name="connsiteX48" fmla="*/ 3176665 w 4262204"/>
                <a:gd name="connsiteY48" fmla="*/ 3696590 h 3929334"/>
                <a:gd name="connsiteX49" fmla="*/ 3535613 w 4262204"/>
                <a:gd name="connsiteY49" fmla="*/ 3385651 h 3929334"/>
                <a:gd name="connsiteX50" fmla="*/ 3768815 w 4262204"/>
                <a:gd name="connsiteY50" fmla="*/ 1280722 h 3929334"/>
                <a:gd name="connsiteX51" fmla="*/ 3386242 w 4262204"/>
                <a:gd name="connsiteY51" fmla="*/ 805932 h 3929334"/>
                <a:gd name="connsiteX52" fmla="*/ 1281326 w 4262204"/>
                <a:gd name="connsiteY52" fmla="*/ 572728 h 3929334"/>
                <a:gd name="connsiteX53" fmla="*/ 843119 w 4262204"/>
                <a:gd name="connsiteY53" fmla="*/ 918723 h 3929334"/>
                <a:gd name="connsiteX54" fmla="*/ 776054 w 4262204"/>
                <a:gd name="connsiteY54" fmla="*/ 880618 h 3929334"/>
                <a:gd name="connsiteX55" fmla="*/ 919329 w 4262204"/>
                <a:gd name="connsiteY55" fmla="*/ 721338 h 3929334"/>
                <a:gd name="connsiteX56" fmla="*/ 1404786 w 4262204"/>
                <a:gd name="connsiteY56" fmla="*/ 414973 h 3929334"/>
                <a:gd name="connsiteX57" fmla="*/ 2168495 w 4262204"/>
                <a:gd name="connsiteY57" fmla="*/ 260477 h 3929334"/>
                <a:gd name="connsiteX58" fmla="*/ 2197309 w 4262204"/>
                <a:gd name="connsiteY58" fmla="*/ 112 h 3929334"/>
                <a:gd name="connsiteX59" fmla="*/ 3576414 w 4262204"/>
                <a:gd name="connsiteY59" fmla="*/ 510366 h 3929334"/>
                <a:gd name="connsiteX60" fmla="*/ 4262204 w 4262204"/>
                <a:gd name="connsiteY60" fmla="*/ 1575840 h 3929334"/>
                <a:gd name="connsiteX61" fmla="*/ 4160098 w 4262204"/>
                <a:gd name="connsiteY61" fmla="*/ 1461519 h 3929334"/>
                <a:gd name="connsiteX62" fmla="*/ 3954361 w 4262204"/>
                <a:gd name="connsiteY62" fmla="*/ 1042341 h 3929334"/>
                <a:gd name="connsiteX63" fmla="*/ 2595734 w 4262204"/>
                <a:gd name="connsiteY63" fmla="*/ 101096 h 3929334"/>
                <a:gd name="connsiteX64" fmla="*/ 366916 w 4262204"/>
                <a:gd name="connsiteY64" fmla="*/ 1071302 h 3929334"/>
                <a:gd name="connsiteX65" fmla="*/ 417208 w 4262204"/>
                <a:gd name="connsiteY65" fmla="*/ 3347820 h 3929334"/>
                <a:gd name="connsiteX66" fmla="*/ 699906 w 4262204"/>
                <a:gd name="connsiteY66" fmla="*/ 3681638 h 3929334"/>
                <a:gd name="connsiteX67" fmla="*/ 928503 w 4262204"/>
                <a:gd name="connsiteY67" fmla="*/ 3872173 h 3929334"/>
                <a:gd name="connsiteX68" fmla="*/ 909453 w 4262204"/>
                <a:gd name="connsiteY68" fmla="*/ 3929334 h 3929334"/>
                <a:gd name="connsiteX69" fmla="*/ 766961 w 4262204"/>
                <a:gd name="connsiteY69" fmla="*/ 3834829 h 3929334"/>
                <a:gd name="connsiteX70" fmla="*/ 469785 w 4262204"/>
                <a:gd name="connsiteY70" fmla="*/ 3529210 h 3929334"/>
                <a:gd name="connsiteX71" fmla="*/ 40785 w 4262204"/>
                <a:gd name="connsiteY71" fmla="*/ 1738177 h 3929334"/>
                <a:gd name="connsiteX72" fmla="*/ 304433 w 4262204"/>
                <a:gd name="connsiteY72" fmla="*/ 1052249 h 3929334"/>
                <a:gd name="connsiteX73" fmla="*/ 805060 w 4262204"/>
                <a:gd name="connsiteY73" fmla="*/ 475308 h 3929334"/>
                <a:gd name="connsiteX74" fmla="*/ 2197309 w 4262204"/>
                <a:gd name="connsiteY74" fmla="*/ 112 h 392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62204" h="3929334">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latin typeface="Calibri" panose="020F0502020204030204"/>
                <a:cs typeface="Arial" panose="020B0604020202020204" pitchFamily="34" charset="0"/>
              </a:endParaRPr>
            </a:p>
          </p:txBody>
        </p:sp>
        <p:sp>
          <p:nvSpPr>
            <p:cNvPr id="36" name="Arc 35">
              <a:extLst>
                <a:ext uri="{FF2B5EF4-FFF2-40B4-BE49-F238E27FC236}">
                  <a16:creationId xmlns:a16="http://schemas.microsoft.com/office/drawing/2014/main" id="{FD09062C-62B3-49B7-9D6F-568F4D0B195E}"/>
                </a:ext>
              </a:extLst>
            </p:cNvPr>
            <p:cNvSpPr/>
            <p:nvPr/>
          </p:nvSpPr>
          <p:spPr>
            <a:xfrm>
              <a:off x="3699701" y="756139"/>
              <a:ext cx="5387295" cy="5387291"/>
            </a:xfrm>
            <a:prstGeom prst="arc">
              <a:avLst>
                <a:gd name="adj1" fmla="val 20891050"/>
                <a:gd name="adj2" fmla="val 6714241"/>
              </a:avLst>
            </a:prstGeom>
            <a:noFill/>
            <a:ln w="9525">
              <a:gradFill>
                <a:gsLst>
                  <a:gs pos="0">
                    <a:srgbClr val="21BFD5">
                      <a:alpha val="30000"/>
                    </a:srgbClr>
                  </a:gs>
                  <a:gs pos="100000">
                    <a:srgbClr val="006CB7">
                      <a:alpha val="47000"/>
                    </a:srgbClr>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48" name="Rectangle 47">
              <a:extLst>
                <a:ext uri="{FF2B5EF4-FFF2-40B4-BE49-F238E27FC236}">
                  <a16:creationId xmlns:a16="http://schemas.microsoft.com/office/drawing/2014/main" id="{A477E1A1-D2BF-45A0-B2B8-E3637BDEB0C9}"/>
                </a:ext>
              </a:extLst>
            </p:cNvPr>
            <p:cNvSpPr/>
            <p:nvPr/>
          </p:nvSpPr>
          <p:spPr>
            <a:xfrm rot="5400000">
              <a:off x="4786303" y="1900654"/>
              <a:ext cx="3161337" cy="3124837"/>
            </a:xfrm>
            <a:prstGeom prst="rect">
              <a:avLst/>
            </a:prstGeom>
          </p:spPr>
          <p:txBody>
            <a:bodyPr wrap="square" lIns="91440" tIns="45720" rIns="91440" bIns="45720" anchor="t">
              <a:prstTxWarp prst="textArchUp">
                <a:avLst>
                  <a:gd name="adj" fmla="val 10307885"/>
                </a:avLst>
              </a:prstTxWarp>
              <a:spAutoFit/>
            </a:bodyPr>
            <a:lstStyle/>
            <a:p>
              <a:pPr marL="0" marR="0" lvl="0" indent="0" defTabSz="914400" rtl="1" eaLnBrk="1" fontAlgn="auto" latinLnBrk="0" hangingPunct="1">
                <a:lnSpc>
                  <a:spcPts val="5200"/>
                </a:lnSpc>
                <a:spcBef>
                  <a:spcPts val="0"/>
                </a:spcBef>
                <a:spcAft>
                  <a:spcPts val="0"/>
                </a:spcAft>
                <a:buClrTx/>
                <a:buSzTx/>
                <a:buFontTx/>
                <a:buNone/>
                <a:tabLst/>
                <a:defRPr/>
              </a:pPr>
              <a:r>
                <a:rPr kumimoji="0" lang="en-US" sz="4000" b="0" i="0" u="none" strike="noStrike" kern="1200" cap="none" spc="600" normalizeH="0" noProof="0" dirty="0">
                  <a:ln>
                    <a:noFill/>
                  </a:ln>
                  <a:solidFill>
                    <a:srgbClr val="006FAB"/>
                  </a:solidFill>
                  <a:effectLst/>
                  <a:uLnTx/>
                  <a:uFillTx/>
                  <a:latin typeface="Assistant ExtraBold" pitchFamily="2" charset="-79"/>
                  <a:ea typeface="+mn-ea"/>
                  <a:cs typeface="Assistant ExtraBold" panose="00000900000000000000" pitchFamily="2" charset="-79"/>
                </a:rPr>
                <a:t>THANK YOU</a:t>
              </a:r>
              <a:endParaRPr kumimoji="0" lang="x-none" sz="4000" b="0" i="0" u="none" strike="noStrike" kern="1200" cap="none" spc="600" normalizeH="0" noProof="0" dirty="0">
                <a:ln>
                  <a:noFill/>
                </a:ln>
                <a:solidFill>
                  <a:srgbClr val="006FAB"/>
                </a:solidFill>
                <a:effectLst/>
                <a:uLnTx/>
                <a:uFillTx/>
                <a:latin typeface="Assistant ExtraBold" pitchFamily="2" charset="-79"/>
                <a:ea typeface="+mn-ea"/>
                <a:cs typeface="Assistant ExtraBold" pitchFamily="2" charset="-79"/>
              </a:endParaRPr>
            </a:p>
          </p:txBody>
        </p:sp>
      </p:grpSp>
    </p:spTree>
    <p:extLst>
      <p:ext uri="{BB962C8B-B14F-4D97-AF65-F5344CB8AC3E}">
        <p14:creationId xmlns:p14="http://schemas.microsoft.com/office/powerpoint/2010/main" val="435385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
          <p:cNvSpPr/>
          <p:nvPr/>
        </p:nvSpPr>
        <p:spPr>
          <a:xfrm rot="5400000">
            <a:off x="12005017" y="241291"/>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46" name="Google Shape;246;p3"/>
          <p:cNvSpPr txBox="1"/>
          <p:nvPr/>
        </p:nvSpPr>
        <p:spPr>
          <a:xfrm>
            <a:off x="6436181" y="3817061"/>
            <a:ext cx="4899554" cy="2005380"/>
          </a:xfrm>
          <a:prstGeom prst="rect">
            <a:avLst/>
          </a:prstGeom>
          <a:noFill/>
          <a:ln>
            <a:noFill/>
          </a:ln>
        </p:spPr>
        <p:txBody>
          <a:bodyPr spcFirstLastPara="1" wrap="square" lIns="91425" tIns="45700" rIns="91425" bIns="45700" anchor="t" anchorCtr="0">
            <a:spAutoFit/>
          </a:bodyPr>
          <a:lstStyle/>
          <a:p>
            <a:pPr marL="0" marR="0" lvl="0" indent="0" algn="ctr" rtl="0">
              <a:lnSpc>
                <a:spcPct val="110714"/>
              </a:lnSpc>
              <a:spcBef>
                <a:spcPts val="0"/>
              </a:spcBef>
              <a:spcAft>
                <a:spcPts val="0"/>
              </a:spcAft>
              <a:buNone/>
            </a:pPr>
            <a:r>
              <a:rPr lang="en-US" sz="2800" dirty="0">
                <a:latin typeface="Calibri"/>
                <a:cs typeface="Calibri"/>
                <a:sym typeface="Calibri"/>
              </a:rPr>
              <a:t>To provide fast </a:t>
            </a:r>
            <a:r>
              <a:rPr lang="en-US" sz="2800" dirty="0">
                <a:solidFill>
                  <a:srgbClr val="000000"/>
                </a:solidFill>
                <a:latin typeface="Calibri"/>
                <a:ea typeface="Calibri"/>
                <a:cs typeface="Calibri"/>
                <a:sym typeface="Calibri"/>
              </a:rPr>
              <a:t>and innovative credit solutions according to our clients preferences and needs</a:t>
            </a:r>
            <a:endParaRPr sz="2800" b="0" i="0" u="none" strike="noStrike" cap="none" dirty="0">
              <a:solidFill>
                <a:srgbClr val="000000"/>
              </a:solidFill>
              <a:latin typeface="Calibri"/>
              <a:ea typeface="Calibri"/>
              <a:cs typeface="Calibri"/>
              <a:sym typeface="Calibri"/>
            </a:endParaRPr>
          </a:p>
          <a:p>
            <a:pPr marL="0" marR="0" lvl="0" indent="0" algn="l" rtl="0">
              <a:lnSpc>
                <a:spcPct val="110714"/>
              </a:lnSpc>
              <a:spcBef>
                <a:spcPts val="0"/>
              </a:spcBef>
              <a:spcAft>
                <a:spcPts val="0"/>
              </a:spcAft>
              <a:buClr>
                <a:schemeClr val="dk1"/>
              </a:buClr>
              <a:buSzPts val="2800"/>
              <a:buFont typeface="Calibri"/>
              <a:buNone/>
            </a:pPr>
            <a:endParaRPr sz="2800" b="0" i="0" u="none" strike="noStrike" cap="none" dirty="0">
              <a:solidFill>
                <a:srgbClr val="000000"/>
              </a:solidFill>
              <a:latin typeface="Calibri"/>
              <a:ea typeface="Calibri"/>
              <a:cs typeface="Calibri"/>
              <a:sym typeface="Calibri"/>
            </a:endParaRPr>
          </a:p>
        </p:txBody>
      </p:sp>
      <p:sp>
        <p:nvSpPr>
          <p:cNvPr id="247" name="Google Shape;247;p3"/>
          <p:cNvSpPr/>
          <p:nvPr/>
        </p:nvSpPr>
        <p:spPr>
          <a:xfrm rot="-4500000" flipH="1">
            <a:off x="11815952" y="43450"/>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48" name="Google Shape;248;p3"/>
          <p:cNvSpPr/>
          <p:nvPr/>
        </p:nvSpPr>
        <p:spPr>
          <a:xfrm>
            <a:off x="11897017" y="892716"/>
            <a:ext cx="108000" cy="108000"/>
          </a:xfrm>
          <a:prstGeom prst="ellipse">
            <a:avLst/>
          </a:prstGeom>
          <a:solidFill>
            <a:srgbClr val="00AE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49" name="Google Shape;249;p3"/>
          <p:cNvSpPr/>
          <p:nvPr/>
        </p:nvSpPr>
        <p:spPr>
          <a:xfrm rot="-4500000" flipH="1">
            <a:off x="11687056" y="-85444"/>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50" name="Google Shape;250;p3"/>
          <p:cNvSpPr/>
          <p:nvPr/>
        </p:nvSpPr>
        <p:spPr>
          <a:xfrm>
            <a:off x="12192000" y="-46591"/>
            <a:ext cx="520903" cy="7061002"/>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51" name="Google Shape;251;p3"/>
          <p:cNvPicPr preferRelativeResize="0"/>
          <p:nvPr/>
        </p:nvPicPr>
        <p:blipFill rotWithShape="1">
          <a:blip r:embed="rId3">
            <a:alphaModFix/>
          </a:blip>
          <a:srcRect l="21044" t="2412" r="15689" b="3033"/>
          <a:stretch/>
        </p:blipFill>
        <p:spPr>
          <a:xfrm>
            <a:off x="1764309" y="908994"/>
            <a:ext cx="4671872" cy="4662266"/>
          </a:xfrm>
          <a:prstGeom prst="ellipse">
            <a:avLst/>
          </a:prstGeom>
          <a:noFill/>
          <a:ln>
            <a:noFill/>
          </a:ln>
        </p:spPr>
      </p:pic>
      <p:sp>
        <p:nvSpPr>
          <p:cNvPr id="252" name="Google Shape;252;p3"/>
          <p:cNvSpPr txBox="1"/>
          <p:nvPr/>
        </p:nvSpPr>
        <p:spPr>
          <a:xfrm>
            <a:off x="3870520" y="2478760"/>
            <a:ext cx="8042446" cy="14773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34458"/>
              </a:buClr>
              <a:buSzPts val="9000"/>
              <a:buFont typeface="Calibri"/>
              <a:buNone/>
            </a:pPr>
            <a:r>
              <a:rPr lang="en-US" sz="9000" b="0" i="0" u="none" strike="noStrike" cap="none" dirty="0">
                <a:solidFill>
                  <a:srgbClr val="234458"/>
                </a:solidFill>
                <a:latin typeface="Calibri"/>
                <a:ea typeface="Calibri"/>
                <a:cs typeface="Calibri"/>
                <a:sym typeface="Calibri"/>
              </a:rPr>
              <a:t>Our Mission</a:t>
            </a:r>
            <a:endParaRPr dirty="0"/>
          </a:p>
        </p:txBody>
      </p:sp>
      <p:sp>
        <p:nvSpPr>
          <p:cNvPr id="253" name="Google Shape;253;p3"/>
          <p:cNvSpPr/>
          <p:nvPr/>
        </p:nvSpPr>
        <p:spPr>
          <a:xfrm>
            <a:off x="1764309" y="615459"/>
            <a:ext cx="4993988" cy="4993985"/>
          </a:xfrm>
          <a:prstGeom prst="arc">
            <a:avLst>
              <a:gd name="adj1" fmla="val 13837629"/>
              <a:gd name="adj2" fmla="val 3016667"/>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54" name="Google Shape;254;p3"/>
          <p:cNvSpPr/>
          <p:nvPr/>
        </p:nvSpPr>
        <p:spPr>
          <a:xfrm>
            <a:off x="5576623" y="1119108"/>
            <a:ext cx="1454129" cy="1454129"/>
          </a:xfrm>
          <a:prstGeom prst="ellipse">
            <a:avLst/>
          </a:prstGeom>
          <a:gradFill>
            <a:gsLst>
              <a:gs pos="0">
                <a:srgbClr val="00D4E3">
                  <a:alpha val="38823"/>
                </a:srgbClr>
              </a:gs>
              <a:gs pos="21000">
                <a:srgbClr val="00D4E3">
                  <a:alpha val="38823"/>
                </a:srgbClr>
              </a:gs>
              <a:gs pos="99000">
                <a:srgbClr val="00257C">
                  <a:alpha val="16862"/>
                </a:srgbClr>
              </a:gs>
              <a:gs pos="100000">
                <a:srgbClr val="00257C">
                  <a:alpha val="16862"/>
                </a:srgbClr>
              </a:gs>
            </a:gsLst>
            <a:lin ang="7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5" name="Google Shape;255;p3"/>
          <p:cNvSpPr/>
          <p:nvPr/>
        </p:nvSpPr>
        <p:spPr>
          <a:xfrm>
            <a:off x="6328181" y="1744934"/>
            <a:ext cx="108000" cy="108000"/>
          </a:xfrm>
          <a:prstGeom prst="ellipse">
            <a:avLst/>
          </a:prstGeom>
          <a:solidFill>
            <a:srgbClr val="00AE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56" name="Google Shape;256;p3" descr="A screenshot of a computer&#10;&#10;Description automatically generated with low confidence"/>
          <p:cNvPicPr preferRelativeResize="0"/>
          <p:nvPr/>
        </p:nvPicPr>
        <p:blipFill rotWithShape="1">
          <a:blip r:embed="rId4">
            <a:alphaModFix/>
          </a:blip>
          <a:srcRect l="57864" t="81120" r="35706" b="1969"/>
          <a:stretch/>
        </p:blipFill>
        <p:spPr>
          <a:xfrm>
            <a:off x="4271579" y="5525854"/>
            <a:ext cx="922487" cy="1027932"/>
          </a:xfrm>
          <a:prstGeom prst="rect">
            <a:avLst/>
          </a:prstGeom>
          <a:noFill/>
          <a:ln>
            <a:noFill/>
          </a:ln>
        </p:spPr>
      </p:pic>
      <p:pic>
        <p:nvPicPr>
          <p:cNvPr id="257" name="Google Shape;257;p3" descr="A screenshot of a computer&#10;&#10;Description automatically generated with low confidence"/>
          <p:cNvPicPr preferRelativeResize="0"/>
          <p:nvPr/>
        </p:nvPicPr>
        <p:blipFill rotWithShape="1">
          <a:blip r:embed="rId4">
            <a:alphaModFix/>
          </a:blip>
          <a:srcRect l="52970" t="84776" r="43635" b="4834"/>
          <a:stretch/>
        </p:blipFill>
        <p:spPr>
          <a:xfrm>
            <a:off x="6096000" y="5092233"/>
            <a:ext cx="487112" cy="631558"/>
          </a:xfrm>
          <a:prstGeom prst="rect">
            <a:avLst/>
          </a:prstGeom>
          <a:noFill/>
          <a:ln>
            <a:noFill/>
          </a:ln>
        </p:spPr>
      </p:pic>
      <p:pic>
        <p:nvPicPr>
          <p:cNvPr id="258" name="Google Shape;258;p3" descr="A screenshot of a computer&#10;&#10;Description automatically generated with low confidence"/>
          <p:cNvPicPr preferRelativeResize="0"/>
          <p:nvPr/>
        </p:nvPicPr>
        <p:blipFill rotWithShape="1">
          <a:blip r:embed="rId4">
            <a:alphaModFix/>
          </a:blip>
          <a:srcRect l="47984" t="84775" r="48175" b="7228"/>
          <a:stretch/>
        </p:blipFill>
        <p:spPr>
          <a:xfrm>
            <a:off x="3313249" y="5792903"/>
            <a:ext cx="551175" cy="486120"/>
          </a:xfrm>
          <a:prstGeom prst="rect">
            <a:avLst/>
          </a:prstGeom>
          <a:noFill/>
          <a:ln>
            <a:noFill/>
          </a:ln>
        </p:spPr>
      </p:pic>
      <p:pic>
        <p:nvPicPr>
          <p:cNvPr id="259" name="Google Shape;259;p3" descr="A screenshot of a computer&#10;&#10;Description automatically generated with low confidence"/>
          <p:cNvPicPr preferRelativeResize="0"/>
          <p:nvPr/>
        </p:nvPicPr>
        <p:blipFill rotWithShape="1">
          <a:blip r:embed="rId4">
            <a:alphaModFix/>
          </a:blip>
          <a:srcRect l="24528" t="83303" r="70949" b="6545"/>
          <a:stretch/>
        </p:blipFill>
        <p:spPr>
          <a:xfrm>
            <a:off x="2369055" y="5514151"/>
            <a:ext cx="648889" cy="617106"/>
          </a:xfrm>
          <a:prstGeom prst="rect">
            <a:avLst/>
          </a:prstGeom>
          <a:noFill/>
          <a:ln>
            <a:noFill/>
          </a:ln>
        </p:spPr>
      </p:pic>
      <p:pic>
        <p:nvPicPr>
          <p:cNvPr id="260" name="Google Shape;260;p3" descr="A screenshot of a computer&#10;&#10;Description automatically generated with low confidence"/>
          <p:cNvPicPr preferRelativeResize="0"/>
          <p:nvPr/>
        </p:nvPicPr>
        <p:blipFill rotWithShape="1">
          <a:blip r:embed="rId4">
            <a:alphaModFix/>
          </a:blip>
          <a:srcRect l="6816" t="15757" r="88660" b="74092"/>
          <a:stretch/>
        </p:blipFill>
        <p:spPr>
          <a:xfrm>
            <a:off x="5252178" y="5418857"/>
            <a:ext cx="648889" cy="6171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
          <p:cNvSpPr/>
          <p:nvPr/>
        </p:nvSpPr>
        <p:spPr>
          <a:xfrm>
            <a:off x="1718493" y="1529141"/>
            <a:ext cx="1332000" cy="1332000"/>
          </a:xfrm>
          <a:prstGeom prst="ellipse">
            <a:avLst/>
          </a:prstGeom>
          <a:solidFill>
            <a:srgbClr val="009ED6">
              <a:alpha val="13725"/>
            </a:srgbClr>
          </a:solidFill>
          <a:ln w="34925" cap="flat" cmpd="sng">
            <a:solidFill>
              <a:srgbClr val="006CB7"/>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262626"/>
              </a:buClr>
              <a:buSzPts val="4000"/>
              <a:buFont typeface="Assistant SemiBold"/>
              <a:buNone/>
            </a:pPr>
            <a:endParaRPr sz="4000" b="0" i="0" u="none" strike="noStrike" cap="none">
              <a:solidFill>
                <a:srgbClr val="262626"/>
              </a:solidFill>
              <a:latin typeface="Calibri"/>
              <a:ea typeface="Calibri"/>
              <a:cs typeface="Calibri"/>
              <a:sym typeface="Calibri"/>
            </a:endParaRPr>
          </a:p>
        </p:txBody>
      </p:sp>
      <p:sp>
        <p:nvSpPr>
          <p:cNvPr id="267" name="Google Shape;267;p4"/>
          <p:cNvSpPr/>
          <p:nvPr/>
        </p:nvSpPr>
        <p:spPr>
          <a:xfrm>
            <a:off x="9165672" y="1545218"/>
            <a:ext cx="1332000" cy="1332000"/>
          </a:xfrm>
          <a:prstGeom prst="ellipse">
            <a:avLst/>
          </a:prstGeom>
          <a:solidFill>
            <a:srgbClr val="009ED6">
              <a:alpha val="13725"/>
            </a:srgbClr>
          </a:solidFill>
          <a:ln w="34925" cap="flat" cmpd="sng">
            <a:solidFill>
              <a:srgbClr val="006CB7"/>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262626"/>
              </a:buClr>
              <a:buSzPts val="4000"/>
              <a:buFont typeface="Assistant SemiBold"/>
              <a:buNone/>
            </a:pPr>
            <a:endParaRPr sz="4000" b="0" i="0" u="none" strike="noStrike" cap="none">
              <a:solidFill>
                <a:srgbClr val="262626"/>
              </a:solidFill>
              <a:latin typeface="Calibri"/>
              <a:ea typeface="Calibri"/>
              <a:cs typeface="Calibri"/>
              <a:sym typeface="Calibri"/>
            </a:endParaRPr>
          </a:p>
        </p:txBody>
      </p:sp>
      <p:sp>
        <p:nvSpPr>
          <p:cNvPr id="268" name="Google Shape;268;p4"/>
          <p:cNvSpPr/>
          <p:nvPr/>
        </p:nvSpPr>
        <p:spPr>
          <a:xfrm>
            <a:off x="7301160" y="1545218"/>
            <a:ext cx="1332000" cy="1332000"/>
          </a:xfrm>
          <a:prstGeom prst="ellipse">
            <a:avLst/>
          </a:prstGeom>
          <a:solidFill>
            <a:srgbClr val="009ED6">
              <a:alpha val="13725"/>
            </a:srgbClr>
          </a:solidFill>
          <a:ln w="34925" cap="flat" cmpd="sng">
            <a:solidFill>
              <a:srgbClr val="006CB7"/>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262626"/>
              </a:buClr>
              <a:buSzPts val="4000"/>
              <a:buFont typeface="Assistant SemiBold"/>
              <a:buNone/>
            </a:pPr>
            <a:endParaRPr sz="4000" b="0" i="0" u="none" strike="noStrike" cap="none">
              <a:solidFill>
                <a:srgbClr val="262626"/>
              </a:solidFill>
              <a:latin typeface="Calibri"/>
              <a:ea typeface="Calibri"/>
              <a:cs typeface="Calibri"/>
              <a:sym typeface="Calibri"/>
            </a:endParaRPr>
          </a:p>
        </p:txBody>
      </p:sp>
      <p:sp>
        <p:nvSpPr>
          <p:cNvPr id="269" name="Google Shape;269;p4"/>
          <p:cNvSpPr/>
          <p:nvPr/>
        </p:nvSpPr>
        <p:spPr>
          <a:xfrm>
            <a:off x="5430000" y="1545218"/>
            <a:ext cx="1332000" cy="1332000"/>
          </a:xfrm>
          <a:prstGeom prst="ellipse">
            <a:avLst/>
          </a:prstGeom>
          <a:solidFill>
            <a:srgbClr val="009ED6">
              <a:alpha val="13725"/>
            </a:srgbClr>
          </a:solidFill>
          <a:ln w="34925" cap="flat" cmpd="sng">
            <a:solidFill>
              <a:srgbClr val="006CB7"/>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262626"/>
              </a:buClr>
              <a:buSzPts val="4000"/>
              <a:buFont typeface="Assistant SemiBold"/>
              <a:buNone/>
            </a:pPr>
            <a:endParaRPr sz="4000" b="0" i="0" u="none" strike="noStrike" cap="none">
              <a:solidFill>
                <a:srgbClr val="262626"/>
              </a:solidFill>
              <a:latin typeface="Calibri"/>
              <a:ea typeface="Calibri"/>
              <a:cs typeface="Calibri"/>
              <a:sym typeface="Calibri"/>
            </a:endParaRPr>
          </a:p>
        </p:txBody>
      </p:sp>
      <p:sp>
        <p:nvSpPr>
          <p:cNvPr id="270" name="Google Shape;270;p4"/>
          <p:cNvSpPr/>
          <p:nvPr/>
        </p:nvSpPr>
        <p:spPr>
          <a:xfrm>
            <a:off x="3565488" y="1545218"/>
            <a:ext cx="1332000" cy="1332000"/>
          </a:xfrm>
          <a:prstGeom prst="ellipse">
            <a:avLst/>
          </a:prstGeom>
          <a:solidFill>
            <a:srgbClr val="009ED6">
              <a:alpha val="13725"/>
            </a:srgbClr>
          </a:solidFill>
          <a:ln w="34925" cap="flat" cmpd="sng">
            <a:solidFill>
              <a:srgbClr val="006CB7"/>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262626"/>
              </a:buClr>
              <a:buSzPts val="4000"/>
              <a:buFont typeface="Assistant SemiBold"/>
              <a:buNone/>
            </a:pPr>
            <a:endParaRPr sz="4000" b="0" i="0" u="none" strike="noStrike" cap="none">
              <a:solidFill>
                <a:srgbClr val="262626"/>
              </a:solidFill>
              <a:latin typeface="Calibri"/>
              <a:ea typeface="Calibri"/>
              <a:cs typeface="Calibri"/>
              <a:sym typeface="Calibri"/>
            </a:endParaRPr>
          </a:p>
        </p:txBody>
      </p:sp>
      <p:sp>
        <p:nvSpPr>
          <p:cNvPr id="271" name="Google Shape;271;p4"/>
          <p:cNvSpPr txBox="1"/>
          <p:nvPr/>
        </p:nvSpPr>
        <p:spPr>
          <a:xfrm>
            <a:off x="1565207" y="3689101"/>
            <a:ext cx="1721760" cy="1128497"/>
          </a:xfrm>
          <a:prstGeom prst="rect">
            <a:avLst/>
          </a:prstGeom>
          <a:noFill/>
          <a:ln>
            <a:noFill/>
          </a:ln>
        </p:spPr>
        <p:txBody>
          <a:bodyPr spcFirstLastPara="1" wrap="square" lIns="91425" tIns="45700" rIns="91425" bIns="45700" anchor="t" anchorCtr="0">
            <a:noAutofit/>
          </a:bodyPr>
          <a:lstStyle/>
          <a:p>
            <a:pPr marL="0" marR="0" lvl="0" indent="0" algn="ctr">
              <a:lnSpc>
                <a:spcPct val="94444"/>
              </a:lnSpc>
              <a:spcBef>
                <a:spcPts val="0"/>
              </a:spcBef>
              <a:spcAft>
                <a:spcPts val="0"/>
              </a:spcAft>
              <a:buClr>
                <a:schemeClr val="dk1"/>
              </a:buClr>
              <a:buSzPts val="1800"/>
              <a:buFont typeface="Calibri"/>
              <a:buNone/>
            </a:pPr>
            <a:r>
              <a:rPr lang="en-US" sz="1800" dirty="0">
                <a:solidFill>
                  <a:schemeClr val="dk1"/>
                </a:solidFill>
                <a:latin typeface="Calibri"/>
                <a:ea typeface="Calibri"/>
                <a:cs typeface="Calibri"/>
                <a:sym typeface="Calibri"/>
              </a:rPr>
              <a:t>Countries:</a:t>
            </a:r>
            <a:endParaRPr dirty="0"/>
          </a:p>
          <a:p>
            <a:pPr marL="0" marR="0" lvl="0" indent="0" algn="ctr">
              <a:lnSpc>
                <a:spcPct val="94444"/>
              </a:lnSpc>
              <a:spcBef>
                <a:spcPts val="600"/>
              </a:spcBef>
              <a:spcAft>
                <a:spcPts val="0"/>
              </a:spcAft>
              <a:buClr>
                <a:schemeClr val="dk1"/>
              </a:buClr>
              <a:buSzPts val="1800"/>
              <a:buFont typeface="Calibri"/>
              <a:buNone/>
            </a:pPr>
            <a:r>
              <a:rPr lang="en-US" sz="1800" dirty="0">
                <a:solidFill>
                  <a:schemeClr val="dk1"/>
                </a:solidFill>
                <a:latin typeface="Calibri"/>
                <a:ea typeface="Calibri"/>
                <a:cs typeface="Calibri"/>
                <a:sym typeface="Calibri"/>
              </a:rPr>
              <a:t> </a:t>
            </a:r>
            <a:r>
              <a:rPr lang="en-US" sz="1800" b="0" i="0" u="none" strike="noStrike" cap="none" dirty="0">
                <a:solidFill>
                  <a:schemeClr val="dk1"/>
                </a:solidFill>
                <a:latin typeface="Calibri"/>
                <a:ea typeface="Calibri"/>
                <a:cs typeface="Calibri"/>
                <a:sym typeface="Calibri"/>
              </a:rPr>
              <a:t>Israel, Lithuania</a:t>
            </a:r>
            <a:r>
              <a:rPr lang="en-US" sz="1800" dirty="0">
                <a:solidFill>
                  <a:schemeClr val="dk1"/>
                </a:solidFill>
                <a:latin typeface="Calibri"/>
                <a:ea typeface="Calibri"/>
                <a:cs typeface="Calibri"/>
                <a:sym typeface="Calibri"/>
              </a:rPr>
              <a:t> </a:t>
            </a:r>
            <a:r>
              <a:rPr lang="en-US" sz="1800" b="0" i="0" u="none" strike="noStrike" cap="none" dirty="0">
                <a:solidFill>
                  <a:schemeClr val="dk1"/>
                </a:solidFill>
                <a:latin typeface="Calibri"/>
                <a:ea typeface="Calibri"/>
                <a:cs typeface="Calibri"/>
                <a:sym typeface="Calibri"/>
              </a:rPr>
              <a:t>and Poland</a:t>
            </a:r>
            <a:endParaRPr sz="1800" b="0" i="0" u="none" strike="noStrike" cap="none" dirty="0">
              <a:solidFill>
                <a:schemeClr val="dk1"/>
              </a:solidFill>
              <a:latin typeface="Calibri"/>
              <a:ea typeface="Calibri"/>
              <a:cs typeface="Calibri"/>
              <a:sym typeface="Calibri"/>
            </a:endParaRPr>
          </a:p>
          <a:p>
            <a:pPr marL="0" marR="0" lvl="0" indent="0" algn="l" rtl="0">
              <a:lnSpc>
                <a:spcPct val="106250"/>
              </a:lnSpc>
              <a:spcBef>
                <a:spcPts val="600"/>
              </a:spcBef>
              <a:spcAft>
                <a:spcPts val="0"/>
              </a:spcAft>
              <a:buClr>
                <a:schemeClr val="dk1"/>
              </a:buClr>
              <a:buSzPts val="1600"/>
              <a:buFont typeface="Calibri"/>
              <a:buNone/>
            </a:pPr>
            <a:endParaRPr sz="1600" b="0" i="0" u="none" strike="noStrike" cap="none" dirty="0">
              <a:solidFill>
                <a:schemeClr val="dk1"/>
              </a:solidFill>
              <a:latin typeface="Calibri"/>
              <a:ea typeface="Calibri"/>
              <a:cs typeface="Calibri"/>
              <a:sym typeface="Calibri"/>
            </a:endParaRPr>
          </a:p>
        </p:txBody>
      </p:sp>
      <p:pic>
        <p:nvPicPr>
          <p:cNvPr id="272" name="Google Shape;272;p4" descr="European union  premium icon"/>
          <p:cNvPicPr preferRelativeResize="0"/>
          <p:nvPr/>
        </p:nvPicPr>
        <p:blipFill rotWithShape="1">
          <a:blip r:embed="rId3">
            <a:alphaModFix/>
          </a:blip>
          <a:srcRect/>
          <a:stretch/>
        </p:blipFill>
        <p:spPr>
          <a:xfrm>
            <a:off x="2093008" y="1916956"/>
            <a:ext cx="582969" cy="582969"/>
          </a:xfrm>
          <a:prstGeom prst="rect">
            <a:avLst/>
          </a:prstGeom>
          <a:noFill/>
          <a:ln>
            <a:noFill/>
          </a:ln>
        </p:spPr>
      </p:pic>
      <p:sp>
        <p:nvSpPr>
          <p:cNvPr id="273" name="Google Shape;273;p4"/>
          <p:cNvSpPr txBox="1"/>
          <p:nvPr/>
        </p:nvSpPr>
        <p:spPr>
          <a:xfrm>
            <a:off x="9057672" y="3689101"/>
            <a:ext cx="1548000" cy="1156878"/>
          </a:xfrm>
          <a:prstGeom prst="rect">
            <a:avLst/>
          </a:prstGeom>
          <a:noFill/>
          <a:ln>
            <a:noFill/>
          </a:ln>
        </p:spPr>
        <p:txBody>
          <a:bodyPr spcFirstLastPara="1" wrap="square" lIns="91425" tIns="45700" rIns="91425" bIns="45700" anchor="t" anchorCtr="0">
            <a:noAutofit/>
          </a:bodyPr>
          <a:lstStyle/>
          <a:p>
            <a:pPr marL="0" marR="0" lvl="0" indent="0" algn="ctr">
              <a:lnSpc>
                <a:spcPct val="94444"/>
              </a:lnSpc>
              <a:spcBef>
                <a:spcPts val="0"/>
              </a:spcBef>
              <a:spcAft>
                <a:spcPts val="0"/>
              </a:spcAft>
              <a:buNone/>
            </a:pPr>
            <a:r>
              <a:rPr lang="en-US" sz="1800" dirty="0">
                <a:solidFill>
                  <a:schemeClr val="dk1"/>
                </a:solidFill>
                <a:latin typeface="Calibri"/>
                <a:ea typeface="Calibri"/>
                <a:cs typeface="Calibri"/>
                <a:sym typeface="Calibri"/>
              </a:rPr>
              <a:t>Total financed loans</a:t>
            </a:r>
            <a:endParaRPr sz="1800" dirty="0">
              <a:solidFill>
                <a:schemeClr val="dk1"/>
              </a:solidFill>
              <a:latin typeface="Calibri"/>
              <a:ea typeface="Calibri"/>
              <a:cs typeface="Calibri"/>
              <a:sym typeface="Calibri"/>
            </a:endParaRPr>
          </a:p>
        </p:txBody>
      </p:sp>
      <p:pic>
        <p:nvPicPr>
          <p:cNvPr id="274" name="Google Shape;274;p4" descr="Personal  free icon"/>
          <p:cNvPicPr preferRelativeResize="0"/>
          <p:nvPr/>
        </p:nvPicPr>
        <p:blipFill rotWithShape="1">
          <a:blip r:embed="rId4">
            <a:alphaModFix/>
          </a:blip>
          <a:srcRect/>
          <a:stretch/>
        </p:blipFill>
        <p:spPr>
          <a:xfrm>
            <a:off x="9556726" y="1923988"/>
            <a:ext cx="549893" cy="549893"/>
          </a:xfrm>
          <a:prstGeom prst="rect">
            <a:avLst/>
          </a:prstGeom>
          <a:noFill/>
          <a:ln>
            <a:noFill/>
          </a:ln>
        </p:spPr>
      </p:pic>
      <p:sp>
        <p:nvSpPr>
          <p:cNvPr id="275" name="Google Shape;275;p4"/>
          <p:cNvSpPr txBox="1"/>
          <p:nvPr/>
        </p:nvSpPr>
        <p:spPr>
          <a:xfrm>
            <a:off x="9057672" y="3004924"/>
            <a:ext cx="1548000"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62626"/>
              </a:buClr>
              <a:buSzPts val="4000"/>
              <a:buFont typeface="Calibri"/>
              <a:buNone/>
            </a:pPr>
            <a:r>
              <a:rPr lang="en-US" sz="4000" b="1" i="0" u="none" strike="noStrike" cap="none" dirty="0">
                <a:solidFill>
                  <a:srgbClr val="262626"/>
                </a:solidFill>
                <a:latin typeface="Calibri"/>
                <a:ea typeface="Calibri"/>
                <a:cs typeface="Calibri"/>
                <a:sym typeface="Calibri"/>
              </a:rPr>
              <a:t>1.6B</a:t>
            </a:r>
            <a:endParaRPr sz="4000" b="1" i="0" u="none" strike="noStrike" cap="none" dirty="0">
              <a:solidFill>
                <a:srgbClr val="000000"/>
              </a:solidFill>
              <a:latin typeface="Calibri"/>
              <a:ea typeface="Calibri"/>
              <a:cs typeface="Calibri"/>
              <a:sym typeface="Calibri"/>
            </a:endParaRPr>
          </a:p>
        </p:txBody>
      </p:sp>
      <p:sp>
        <p:nvSpPr>
          <p:cNvPr id="276" name="Google Shape;276;p4"/>
          <p:cNvSpPr txBox="1"/>
          <p:nvPr/>
        </p:nvSpPr>
        <p:spPr>
          <a:xfrm>
            <a:off x="7089581" y="3680574"/>
            <a:ext cx="1839982" cy="1138782"/>
          </a:xfrm>
          <a:prstGeom prst="rect">
            <a:avLst/>
          </a:prstGeom>
          <a:noFill/>
          <a:ln>
            <a:noFill/>
          </a:ln>
        </p:spPr>
        <p:txBody>
          <a:bodyPr spcFirstLastPara="1" wrap="square" lIns="91425" tIns="45700" rIns="91425" bIns="45700" anchor="t" anchorCtr="0">
            <a:noAutofit/>
          </a:bodyPr>
          <a:lstStyle/>
          <a:p>
            <a:pPr marL="0" marR="0" lvl="0" indent="0" algn="ctr">
              <a:lnSpc>
                <a:spcPct val="94444"/>
              </a:lnSpc>
              <a:spcBef>
                <a:spcPts val="0"/>
              </a:spcBef>
              <a:spcAft>
                <a:spcPts val="0"/>
              </a:spcAft>
              <a:buClr>
                <a:srgbClr val="00AEEF"/>
              </a:buClr>
              <a:buSzPts val="1800"/>
              <a:buFont typeface="Calibri"/>
              <a:buNone/>
            </a:pPr>
            <a:r>
              <a:rPr lang="en-US" sz="1800" dirty="0">
                <a:solidFill>
                  <a:schemeClr val="dk1"/>
                </a:solidFill>
                <a:latin typeface="Calibri"/>
                <a:ea typeface="Calibri"/>
                <a:cs typeface="Calibri"/>
                <a:sym typeface="Calibri"/>
              </a:rPr>
              <a:t>Credit portfolio balance</a:t>
            </a:r>
            <a:endParaRPr sz="1800" dirty="0">
              <a:solidFill>
                <a:schemeClr val="dk1"/>
              </a:solidFill>
              <a:latin typeface="Calibri"/>
              <a:ea typeface="Calibri"/>
              <a:cs typeface="Calibri"/>
              <a:sym typeface="Calibri"/>
            </a:endParaRPr>
          </a:p>
        </p:txBody>
      </p:sp>
      <p:pic>
        <p:nvPicPr>
          <p:cNvPr id="277" name="Google Shape;277;p4"/>
          <p:cNvPicPr preferRelativeResize="0"/>
          <p:nvPr/>
        </p:nvPicPr>
        <p:blipFill rotWithShape="1">
          <a:blip r:embed="rId5">
            <a:alphaModFix/>
          </a:blip>
          <a:srcRect/>
          <a:stretch/>
        </p:blipFill>
        <p:spPr>
          <a:xfrm>
            <a:off x="7633699" y="1875184"/>
            <a:ext cx="666922" cy="666922"/>
          </a:xfrm>
          <a:prstGeom prst="rect">
            <a:avLst/>
          </a:prstGeom>
          <a:noFill/>
          <a:ln>
            <a:noFill/>
          </a:ln>
        </p:spPr>
      </p:pic>
      <p:sp>
        <p:nvSpPr>
          <p:cNvPr id="278" name="Google Shape;278;p4"/>
          <p:cNvSpPr txBox="1"/>
          <p:nvPr/>
        </p:nvSpPr>
        <p:spPr>
          <a:xfrm>
            <a:off x="7193160" y="3004924"/>
            <a:ext cx="1548000"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62626"/>
              </a:buClr>
              <a:buSzPts val="4000"/>
              <a:buFont typeface="Calibri"/>
              <a:buNone/>
            </a:pPr>
            <a:r>
              <a:rPr lang="en-US" sz="4000" b="1" i="0" u="none" strike="noStrike" cap="none" dirty="0">
                <a:solidFill>
                  <a:srgbClr val="262626"/>
                </a:solidFill>
                <a:latin typeface="Calibri"/>
                <a:ea typeface="Calibri"/>
                <a:cs typeface="Calibri"/>
                <a:sym typeface="Calibri"/>
              </a:rPr>
              <a:t>752M</a:t>
            </a:r>
            <a:endParaRPr sz="4000" b="1" i="0" u="none" strike="noStrike" cap="none" dirty="0">
              <a:solidFill>
                <a:srgbClr val="000000"/>
              </a:solidFill>
              <a:latin typeface="Calibri"/>
              <a:ea typeface="Calibri"/>
              <a:cs typeface="Calibri"/>
              <a:sym typeface="Calibri"/>
            </a:endParaRPr>
          </a:p>
        </p:txBody>
      </p:sp>
      <p:sp>
        <p:nvSpPr>
          <p:cNvPr id="279" name="Google Shape;279;p4"/>
          <p:cNvSpPr txBox="1"/>
          <p:nvPr/>
        </p:nvSpPr>
        <p:spPr>
          <a:xfrm>
            <a:off x="5346530" y="3689101"/>
            <a:ext cx="1548000" cy="1156878"/>
          </a:xfrm>
          <a:prstGeom prst="rect">
            <a:avLst/>
          </a:prstGeom>
          <a:noFill/>
          <a:ln>
            <a:noFill/>
          </a:ln>
        </p:spPr>
        <p:txBody>
          <a:bodyPr spcFirstLastPara="1" wrap="square" lIns="91425" tIns="45700" rIns="91425" bIns="45700" anchor="t" anchorCtr="0">
            <a:noAutofit/>
          </a:bodyPr>
          <a:lstStyle/>
          <a:p>
            <a:pPr marL="0" marR="0" lvl="0" indent="0" algn="ctr">
              <a:lnSpc>
                <a:spcPct val="94444"/>
              </a:lnSpc>
              <a:spcBef>
                <a:spcPts val="0"/>
              </a:spcBef>
              <a:spcAft>
                <a:spcPts val="0"/>
              </a:spcAft>
              <a:buNone/>
            </a:pPr>
            <a:r>
              <a:rPr lang="en-US" sz="1800" dirty="0">
                <a:solidFill>
                  <a:schemeClr val="dk1"/>
                </a:solidFill>
                <a:latin typeface="Calibri"/>
                <a:ea typeface="Calibri"/>
                <a:cs typeface="Calibri"/>
                <a:sym typeface="Calibri"/>
              </a:rPr>
              <a:t>Total annual revenue</a:t>
            </a:r>
            <a:endParaRPr dirty="0"/>
          </a:p>
        </p:txBody>
      </p:sp>
      <p:pic>
        <p:nvPicPr>
          <p:cNvPr id="280" name="Google Shape;280;p4" descr="Sales  free icon"/>
          <p:cNvPicPr preferRelativeResize="0"/>
          <p:nvPr/>
        </p:nvPicPr>
        <p:blipFill rotWithShape="1">
          <a:blip r:embed="rId6">
            <a:alphaModFix/>
          </a:blip>
          <a:srcRect/>
          <a:stretch/>
        </p:blipFill>
        <p:spPr>
          <a:xfrm>
            <a:off x="5791216" y="1890357"/>
            <a:ext cx="609568" cy="609568"/>
          </a:xfrm>
          <a:prstGeom prst="rect">
            <a:avLst/>
          </a:prstGeom>
          <a:noFill/>
          <a:ln>
            <a:noFill/>
          </a:ln>
        </p:spPr>
      </p:pic>
      <p:sp>
        <p:nvSpPr>
          <p:cNvPr id="281" name="Google Shape;281;p4"/>
          <p:cNvSpPr txBox="1"/>
          <p:nvPr/>
        </p:nvSpPr>
        <p:spPr>
          <a:xfrm>
            <a:off x="5278176" y="3004924"/>
            <a:ext cx="1591824"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62626"/>
              </a:buClr>
              <a:buSzPts val="4000"/>
              <a:buFont typeface="Calibri"/>
              <a:buNone/>
            </a:pPr>
            <a:r>
              <a:rPr lang="en-US" sz="4000" b="1" i="0" u="none" strike="noStrike" cap="none" dirty="0">
                <a:solidFill>
                  <a:srgbClr val="262626"/>
                </a:solidFill>
                <a:latin typeface="Calibri"/>
                <a:ea typeface="Calibri"/>
                <a:cs typeface="Calibri"/>
                <a:sym typeface="Calibri"/>
              </a:rPr>
              <a:t>81M</a:t>
            </a:r>
            <a:endParaRPr sz="4000" b="1" i="0" u="none" strike="noStrike" cap="none" dirty="0">
              <a:solidFill>
                <a:srgbClr val="000000"/>
              </a:solidFill>
              <a:latin typeface="Calibri"/>
              <a:ea typeface="Calibri"/>
              <a:cs typeface="Calibri"/>
              <a:sym typeface="Calibri"/>
            </a:endParaRPr>
          </a:p>
        </p:txBody>
      </p:sp>
      <p:sp>
        <p:nvSpPr>
          <p:cNvPr id="282" name="Google Shape;282;p4"/>
          <p:cNvSpPr txBox="1"/>
          <p:nvPr/>
        </p:nvSpPr>
        <p:spPr>
          <a:xfrm>
            <a:off x="3482018" y="3689101"/>
            <a:ext cx="1548000" cy="1156878"/>
          </a:xfrm>
          <a:prstGeom prst="rect">
            <a:avLst/>
          </a:prstGeom>
          <a:noFill/>
          <a:ln>
            <a:noFill/>
          </a:ln>
        </p:spPr>
        <p:txBody>
          <a:bodyPr spcFirstLastPara="1" wrap="square" lIns="91425" tIns="45700" rIns="91425" bIns="45700" anchor="t" anchorCtr="0">
            <a:noAutofit/>
          </a:bodyPr>
          <a:lstStyle/>
          <a:p>
            <a:pPr marL="0" marR="0" lvl="0" indent="0" algn="ctr">
              <a:lnSpc>
                <a:spcPct val="94444"/>
              </a:lnSpc>
              <a:spcBef>
                <a:spcPts val="0"/>
              </a:spcBef>
              <a:spcAft>
                <a:spcPts val="0"/>
              </a:spcAft>
              <a:buClr>
                <a:srgbClr val="00AEEF"/>
              </a:buClr>
              <a:buSzPts val="1800"/>
              <a:buFont typeface="Calibri"/>
              <a:buNone/>
            </a:pPr>
            <a:r>
              <a:rPr lang="en-US" sz="1800" dirty="0">
                <a:solidFill>
                  <a:schemeClr val="dk1"/>
                </a:solidFill>
                <a:latin typeface="Calibri"/>
                <a:ea typeface="Calibri"/>
                <a:cs typeface="Calibri"/>
                <a:sym typeface="Calibri"/>
              </a:rPr>
              <a:t>Paying customers</a:t>
            </a:r>
            <a:endParaRPr dirty="0"/>
          </a:p>
        </p:txBody>
      </p:sp>
      <p:pic>
        <p:nvPicPr>
          <p:cNvPr id="283" name="Google Shape;283;p4" descr="Credit card  free icon"/>
          <p:cNvPicPr preferRelativeResize="0"/>
          <p:nvPr/>
        </p:nvPicPr>
        <p:blipFill rotWithShape="1">
          <a:blip r:embed="rId7">
            <a:alphaModFix/>
          </a:blip>
          <a:srcRect/>
          <a:stretch/>
        </p:blipFill>
        <p:spPr>
          <a:xfrm>
            <a:off x="3932073" y="1887942"/>
            <a:ext cx="643434" cy="643434"/>
          </a:xfrm>
          <a:prstGeom prst="rect">
            <a:avLst/>
          </a:prstGeom>
          <a:noFill/>
          <a:ln>
            <a:noFill/>
          </a:ln>
        </p:spPr>
      </p:pic>
      <p:sp>
        <p:nvSpPr>
          <p:cNvPr id="284" name="Google Shape;284;p4"/>
          <p:cNvSpPr txBox="1"/>
          <p:nvPr/>
        </p:nvSpPr>
        <p:spPr>
          <a:xfrm>
            <a:off x="3457488" y="3004924"/>
            <a:ext cx="1548000"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62626"/>
              </a:buClr>
              <a:buSzPts val="4000"/>
              <a:buFont typeface="Calibri"/>
              <a:buNone/>
            </a:pPr>
            <a:r>
              <a:rPr lang="en-US" sz="4000" b="1" i="0" u="none" strike="noStrike" cap="none" dirty="0">
                <a:solidFill>
                  <a:srgbClr val="262626"/>
                </a:solidFill>
                <a:latin typeface="Calibri"/>
                <a:ea typeface="Calibri"/>
                <a:cs typeface="Calibri"/>
                <a:sym typeface="Calibri"/>
              </a:rPr>
              <a:t>76K</a:t>
            </a:r>
            <a:endParaRPr sz="4000" b="1" i="0" u="none" strike="noStrike" cap="none" dirty="0">
              <a:solidFill>
                <a:srgbClr val="000000"/>
              </a:solidFill>
              <a:latin typeface="Calibri"/>
              <a:ea typeface="Calibri"/>
              <a:cs typeface="Calibri"/>
              <a:sym typeface="Calibri"/>
            </a:endParaRPr>
          </a:p>
        </p:txBody>
      </p:sp>
      <p:sp>
        <p:nvSpPr>
          <p:cNvPr id="285" name="Google Shape;285;p4"/>
          <p:cNvSpPr txBox="1"/>
          <p:nvPr/>
        </p:nvSpPr>
        <p:spPr>
          <a:xfrm>
            <a:off x="1610858" y="3043117"/>
            <a:ext cx="1548000"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62626"/>
              </a:buClr>
              <a:buSzPts val="4000"/>
              <a:buFont typeface="Calibri"/>
              <a:buNone/>
            </a:pPr>
            <a:r>
              <a:rPr lang="en-US" sz="4000" b="1" i="0" u="none" strike="noStrike" cap="none" dirty="0">
                <a:solidFill>
                  <a:srgbClr val="262626"/>
                </a:solidFill>
                <a:latin typeface="Calibri"/>
                <a:ea typeface="Calibri"/>
                <a:cs typeface="Calibri"/>
                <a:sym typeface="Calibri"/>
              </a:rPr>
              <a:t>3</a:t>
            </a:r>
            <a:endParaRPr sz="4000" b="1" i="0" u="none" strike="noStrike" cap="none" dirty="0">
              <a:solidFill>
                <a:srgbClr val="000000"/>
              </a:solidFill>
              <a:latin typeface="Calibri"/>
              <a:ea typeface="Calibri"/>
              <a:cs typeface="Calibri"/>
              <a:sym typeface="Calibri"/>
            </a:endParaRPr>
          </a:p>
        </p:txBody>
      </p:sp>
      <p:sp>
        <p:nvSpPr>
          <p:cNvPr id="286" name="Google Shape;286;p4"/>
          <p:cNvSpPr txBox="1"/>
          <p:nvPr/>
        </p:nvSpPr>
        <p:spPr>
          <a:xfrm>
            <a:off x="383446" y="252791"/>
            <a:ext cx="7446058"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41634"/>
              </a:buClr>
              <a:buSzPts val="3600"/>
              <a:buFont typeface="Calibri"/>
              <a:buNone/>
            </a:pPr>
            <a:r>
              <a:rPr lang="en-US" sz="3600" b="1" dirty="0">
                <a:solidFill>
                  <a:srgbClr val="041634"/>
                </a:solidFill>
                <a:latin typeface="Calibri"/>
                <a:cs typeface="Calibri"/>
                <a:sym typeface="Calibri"/>
              </a:rPr>
              <a:t>Blender’s </a:t>
            </a:r>
            <a:r>
              <a:rPr lang="en-US" sz="3600" b="1" dirty="0">
                <a:solidFill>
                  <a:srgbClr val="041634"/>
                </a:solidFill>
                <a:latin typeface="Calibri"/>
                <a:ea typeface="Calibri"/>
                <a:cs typeface="Calibri"/>
                <a:sym typeface="Calibri"/>
              </a:rPr>
              <a:t>Success by the Numbers</a:t>
            </a:r>
            <a:endParaRPr sz="3600" b="1" i="0" u="none" strike="noStrike" cap="none" dirty="0">
              <a:solidFill>
                <a:srgbClr val="041634"/>
              </a:solidFill>
              <a:latin typeface="Calibri"/>
              <a:ea typeface="Calibri"/>
              <a:cs typeface="Calibri"/>
              <a:sym typeface="Calibri"/>
            </a:endParaRPr>
          </a:p>
        </p:txBody>
      </p:sp>
      <p:sp>
        <p:nvSpPr>
          <p:cNvPr id="287" name="Google Shape;287;p4"/>
          <p:cNvSpPr txBox="1"/>
          <p:nvPr/>
        </p:nvSpPr>
        <p:spPr>
          <a:xfrm>
            <a:off x="674676" y="6320105"/>
            <a:ext cx="9157302" cy="400069"/>
          </a:xfrm>
          <a:prstGeom prst="rect">
            <a:avLst/>
          </a:prstGeom>
          <a:noFill/>
          <a:ln>
            <a:noFill/>
          </a:ln>
        </p:spPr>
        <p:txBody>
          <a:bodyPr spcFirstLastPara="1" wrap="square" lIns="91425" tIns="45700" rIns="91425" bIns="45700" anchor="t" anchorCtr="0">
            <a:spAutoFit/>
          </a:bodyPr>
          <a:lstStyle/>
          <a:p>
            <a:pPr marL="0" marR="0" algn="l">
              <a:spcBef>
                <a:spcPts val="0"/>
              </a:spcBef>
              <a:spcAft>
                <a:spcPts val="0"/>
              </a:spcAft>
            </a:pPr>
            <a:r>
              <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Financial data in NIS and is accurate as of June 30, 2023</a:t>
            </a:r>
            <a:r>
              <a:rPr lang="en-US" sz="1000" dirty="0">
                <a:solidFill>
                  <a:schemeClr val="tx1"/>
                </a:solidFill>
                <a:latin typeface="Calibri" panose="020F0502020204030204" pitchFamily="34" charset="0"/>
                <a:cs typeface="Calibri" panose="020F0502020204030204" pitchFamily="34" charset="0"/>
              </a:rPr>
              <a:t>; </a:t>
            </a:r>
            <a:r>
              <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including loans in the credit brokerage system; the rate of increase in revenues and the growth data refer to Q2 2023 compared to Q2 2022; NON-GAAP gross revenues</a:t>
            </a:r>
            <a:endParaRPr lang="he-IL" sz="1000" dirty="0">
              <a:solidFill>
                <a:schemeClr val="tx1"/>
              </a:solidFill>
              <a:latin typeface="Calibri" panose="020F0502020204030204" pitchFamily="34" charset="0"/>
              <a:cs typeface="Calibri" panose="020F0502020204030204" pitchFamily="34" charset="0"/>
            </a:endParaRPr>
          </a:p>
        </p:txBody>
      </p:sp>
      <p:grpSp>
        <p:nvGrpSpPr>
          <p:cNvPr id="2" name="קבוצה 1">
            <a:extLst>
              <a:ext uri="{FF2B5EF4-FFF2-40B4-BE49-F238E27FC236}">
                <a16:creationId xmlns:a16="http://schemas.microsoft.com/office/drawing/2014/main" id="{F5A2C3CA-0109-9DC5-63CC-6DCA32303A29}"/>
              </a:ext>
            </a:extLst>
          </p:cNvPr>
          <p:cNvGrpSpPr/>
          <p:nvPr/>
        </p:nvGrpSpPr>
        <p:grpSpPr>
          <a:xfrm>
            <a:off x="-595622" y="-156665"/>
            <a:ext cx="1343804" cy="1343808"/>
            <a:chOff x="-595622" y="-156665"/>
            <a:chExt cx="1343804" cy="1343808"/>
          </a:xfrm>
        </p:grpSpPr>
        <p:sp>
          <p:nvSpPr>
            <p:cNvPr id="288" name="Google Shape;288;p4"/>
            <p:cNvSpPr/>
            <p:nvPr/>
          </p:nvSpPr>
          <p:spPr>
            <a:xfrm rot="4500000">
              <a:off x="-495009" y="-27766"/>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89" name="Google Shape;289;p4"/>
            <p:cNvSpPr/>
            <p:nvPr/>
          </p:nvSpPr>
          <p:spPr>
            <a:xfrm rot="-5400000" flipH="1">
              <a:off x="-353943" y="161298"/>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90" name="Google Shape;290;p4"/>
            <p:cNvSpPr/>
            <p:nvPr/>
          </p:nvSpPr>
          <p:spPr>
            <a:xfrm rot="4500000">
              <a:off x="-595624" y="-156663"/>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291" name="Google Shape;291;p4"/>
          <p:cNvSpPr txBox="1"/>
          <p:nvPr/>
        </p:nvSpPr>
        <p:spPr>
          <a:xfrm>
            <a:off x="3451943" y="5178551"/>
            <a:ext cx="1548000" cy="488305"/>
          </a:xfrm>
          <a:prstGeom prst="rect">
            <a:avLst/>
          </a:prstGeom>
          <a:noFill/>
          <a:ln>
            <a:noFill/>
          </a:ln>
        </p:spPr>
        <p:txBody>
          <a:bodyPr spcFirstLastPara="1" wrap="square" lIns="91425" tIns="45700" rIns="91425" bIns="45700" anchor="t" anchorCtr="0">
            <a:noAutofit/>
          </a:bodyPr>
          <a:lstStyle/>
          <a:p>
            <a:pPr marL="0" marR="0" lvl="0" indent="0" algn="ctr" rtl="0">
              <a:lnSpc>
                <a:spcPct val="79166"/>
              </a:lnSpc>
              <a:spcBef>
                <a:spcPts val="0"/>
              </a:spcBef>
              <a:spcAft>
                <a:spcPts val="0"/>
              </a:spcAft>
              <a:buClr>
                <a:srgbClr val="00AEEF"/>
              </a:buClr>
              <a:buSzPts val="2400"/>
              <a:buFont typeface="Calibri"/>
              <a:buNone/>
            </a:pPr>
            <a:r>
              <a:rPr lang="en-US" sz="2400" dirty="0">
                <a:solidFill>
                  <a:srgbClr val="009ED6"/>
                </a:solidFill>
                <a:latin typeface="Calibri"/>
                <a:ea typeface="Calibri"/>
                <a:cs typeface="Calibri"/>
                <a:sym typeface="Calibri"/>
              </a:rPr>
              <a:t>36%</a:t>
            </a:r>
            <a:endParaRPr dirty="0"/>
          </a:p>
          <a:p>
            <a:pPr marL="0" marR="0" lvl="0" indent="0" algn="ctr" rtl="0">
              <a:lnSpc>
                <a:spcPct val="79166"/>
              </a:lnSpc>
              <a:spcBef>
                <a:spcPts val="600"/>
              </a:spcBef>
              <a:spcAft>
                <a:spcPts val="0"/>
              </a:spcAft>
              <a:buClr>
                <a:srgbClr val="00AEEF"/>
              </a:buClr>
              <a:buSzPts val="2400"/>
              <a:buFont typeface="Calibri"/>
              <a:buNone/>
            </a:pPr>
            <a:endParaRPr sz="2400" dirty="0">
              <a:solidFill>
                <a:srgbClr val="009ED6"/>
              </a:solidFill>
              <a:latin typeface="Calibri"/>
              <a:ea typeface="Calibri"/>
              <a:cs typeface="Calibri"/>
              <a:sym typeface="Calibri"/>
            </a:endParaRPr>
          </a:p>
        </p:txBody>
      </p:sp>
      <p:sp>
        <p:nvSpPr>
          <p:cNvPr id="292" name="Google Shape;292;p4"/>
          <p:cNvSpPr txBox="1"/>
          <p:nvPr/>
        </p:nvSpPr>
        <p:spPr>
          <a:xfrm>
            <a:off x="7235572" y="5186936"/>
            <a:ext cx="1548000" cy="488305"/>
          </a:xfrm>
          <a:prstGeom prst="rect">
            <a:avLst/>
          </a:prstGeom>
          <a:noFill/>
          <a:ln>
            <a:noFill/>
          </a:ln>
        </p:spPr>
        <p:txBody>
          <a:bodyPr spcFirstLastPara="1" wrap="square" lIns="91425" tIns="45700" rIns="91425" bIns="45700" anchor="t" anchorCtr="0">
            <a:noAutofit/>
          </a:bodyPr>
          <a:lstStyle/>
          <a:p>
            <a:pPr marL="0" marR="0" lvl="0" indent="0" algn="ctr" rtl="0">
              <a:lnSpc>
                <a:spcPct val="79166"/>
              </a:lnSpc>
              <a:spcBef>
                <a:spcPts val="0"/>
              </a:spcBef>
              <a:spcAft>
                <a:spcPts val="0"/>
              </a:spcAft>
              <a:buClr>
                <a:srgbClr val="00AEEF"/>
              </a:buClr>
              <a:buSzPts val="2400"/>
              <a:buFont typeface="Calibri"/>
              <a:buNone/>
            </a:pPr>
            <a:r>
              <a:rPr lang="en-US" sz="2400" dirty="0">
                <a:solidFill>
                  <a:srgbClr val="009ED6"/>
                </a:solidFill>
                <a:latin typeface="Calibri"/>
                <a:ea typeface="Calibri"/>
                <a:cs typeface="Calibri"/>
                <a:sym typeface="Calibri"/>
              </a:rPr>
              <a:t>33%</a:t>
            </a:r>
            <a:endParaRPr dirty="0"/>
          </a:p>
          <a:p>
            <a:pPr marL="0" marR="0" lvl="0" indent="0" algn="ctr" rtl="0">
              <a:lnSpc>
                <a:spcPct val="79166"/>
              </a:lnSpc>
              <a:spcBef>
                <a:spcPts val="600"/>
              </a:spcBef>
              <a:spcAft>
                <a:spcPts val="0"/>
              </a:spcAft>
              <a:buNone/>
            </a:pPr>
            <a:endParaRPr sz="2400" dirty="0">
              <a:solidFill>
                <a:srgbClr val="009ED6"/>
              </a:solidFill>
              <a:latin typeface="Calibri"/>
              <a:ea typeface="Calibri"/>
              <a:cs typeface="Calibri"/>
              <a:sym typeface="Calibri"/>
            </a:endParaRPr>
          </a:p>
          <a:p>
            <a:pPr marL="0" marR="0" lvl="0" indent="0" algn="ctr" rtl="1">
              <a:lnSpc>
                <a:spcPct val="95000"/>
              </a:lnSpc>
              <a:spcBef>
                <a:spcPts val="600"/>
              </a:spcBef>
              <a:spcAft>
                <a:spcPts val="0"/>
              </a:spcAft>
              <a:buClr>
                <a:srgbClr val="00AEEF"/>
              </a:buClr>
              <a:buSzPts val="2000"/>
              <a:buFont typeface="Calibri"/>
              <a:buNone/>
            </a:pPr>
            <a:endParaRPr sz="2000" b="0" i="0" u="none" strike="noStrike" cap="none" dirty="0">
              <a:solidFill>
                <a:srgbClr val="009ED6"/>
              </a:solidFill>
              <a:highlight>
                <a:srgbClr val="FFFF00"/>
              </a:highlight>
              <a:latin typeface="Calibri"/>
              <a:ea typeface="Calibri"/>
              <a:cs typeface="Calibri"/>
              <a:sym typeface="Calibri"/>
            </a:endParaRPr>
          </a:p>
        </p:txBody>
      </p:sp>
      <p:sp>
        <p:nvSpPr>
          <p:cNvPr id="293" name="Google Shape;293;p4"/>
          <p:cNvSpPr/>
          <p:nvPr/>
        </p:nvSpPr>
        <p:spPr>
          <a:xfrm rot="10800000">
            <a:off x="7793579" y="4575147"/>
            <a:ext cx="365525" cy="425599"/>
          </a:xfrm>
          <a:prstGeom prst="downArrow">
            <a:avLst>
              <a:gd name="adj1" fmla="val 13011"/>
              <a:gd name="adj2" fmla="val 50000"/>
            </a:avLst>
          </a:prstGeom>
          <a:solidFill>
            <a:srgbClr val="009ED6"/>
          </a:solidFill>
          <a:ln w="12700" cap="flat" cmpd="sng">
            <a:solidFill>
              <a:srgbClr val="009ED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94" name="Google Shape;294;p4"/>
          <p:cNvGrpSpPr/>
          <p:nvPr/>
        </p:nvGrpSpPr>
        <p:grpSpPr>
          <a:xfrm>
            <a:off x="5316455" y="4581338"/>
            <a:ext cx="1548000" cy="928948"/>
            <a:chOff x="5250307" y="4543777"/>
            <a:chExt cx="1548000" cy="928948"/>
          </a:xfrm>
        </p:grpSpPr>
        <p:sp>
          <p:nvSpPr>
            <p:cNvPr id="295" name="Google Shape;295;p4"/>
            <p:cNvSpPr txBox="1"/>
            <p:nvPr/>
          </p:nvSpPr>
          <p:spPr>
            <a:xfrm>
              <a:off x="5250307" y="5155566"/>
              <a:ext cx="1548000" cy="317159"/>
            </a:xfrm>
            <a:prstGeom prst="rect">
              <a:avLst/>
            </a:prstGeom>
            <a:noFill/>
            <a:ln>
              <a:noFill/>
            </a:ln>
          </p:spPr>
          <p:txBody>
            <a:bodyPr spcFirstLastPara="1" wrap="square" lIns="91425" tIns="45700" rIns="91425" bIns="45700" anchor="t" anchorCtr="0">
              <a:noAutofit/>
            </a:bodyPr>
            <a:lstStyle/>
            <a:p>
              <a:pPr marL="0" marR="0" lvl="0" indent="0" algn="ctr" rtl="0">
                <a:lnSpc>
                  <a:spcPct val="79166"/>
                </a:lnSpc>
                <a:spcBef>
                  <a:spcPts val="0"/>
                </a:spcBef>
                <a:spcAft>
                  <a:spcPts val="0"/>
                </a:spcAft>
                <a:buNone/>
              </a:pPr>
              <a:r>
                <a:rPr lang="en-US" sz="2400" dirty="0">
                  <a:solidFill>
                    <a:srgbClr val="009ED6"/>
                  </a:solidFill>
                  <a:latin typeface="Calibri"/>
                  <a:ea typeface="Calibri"/>
                  <a:cs typeface="Calibri"/>
                  <a:sym typeface="Calibri"/>
                </a:rPr>
                <a:t>75% </a:t>
              </a:r>
              <a:endParaRPr dirty="0"/>
            </a:p>
            <a:p>
              <a:pPr marL="0" marR="0" lvl="0" indent="0" algn="ctr" rtl="0">
                <a:lnSpc>
                  <a:spcPct val="79166"/>
                </a:lnSpc>
                <a:spcBef>
                  <a:spcPts val="600"/>
                </a:spcBef>
                <a:spcAft>
                  <a:spcPts val="0"/>
                </a:spcAft>
                <a:buNone/>
              </a:pPr>
              <a:endParaRPr sz="2400" dirty="0">
                <a:solidFill>
                  <a:srgbClr val="009ED6"/>
                </a:solidFill>
                <a:latin typeface="Calibri"/>
                <a:ea typeface="Calibri"/>
                <a:cs typeface="Calibri"/>
                <a:sym typeface="Calibri"/>
              </a:endParaRPr>
            </a:p>
            <a:p>
              <a:pPr marL="0" marR="0" lvl="0" indent="0" algn="ctr" rtl="0">
                <a:lnSpc>
                  <a:spcPct val="95000"/>
                </a:lnSpc>
                <a:spcBef>
                  <a:spcPts val="600"/>
                </a:spcBef>
                <a:spcAft>
                  <a:spcPts val="0"/>
                </a:spcAft>
                <a:buClr>
                  <a:srgbClr val="00AEEF"/>
                </a:buClr>
                <a:buSzPts val="2000"/>
                <a:buFont typeface="Calibri"/>
                <a:buNone/>
              </a:pPr>
              <a:endParaRPr sz="2000" b="0" i="0" u="none" strike="noStrike" cap="none" dirty="0">
                <a:solidFill>
                  <a:srgbClr val="009ED6"/>
                </a:solidFill>
                <a:highlight>
                  <a:srgbClr val="FFFF00"/>
                </a:highlight>
                <a:latin typeface="Calibri"/>
                <a:ea typeface="Calibri"/>
                <a:cs typeface="Calibri"/>
                <a:sym typeface="Calibri"/>
              </a:endParaRPr>
            </a:p>
          </p:txBody>
        </p:sp>
        <p:sp>
          <p:nvSpPr>
            <p:cNvPr id="296" name="Google Shape;296;p4"/>
            <p:cNvSpPr/>
            <p:nvPr/>
          </p:nvSpPr>
          <p:spPr>
            <a:xfrm rot="10800000">
              <a:off x="5849504" y="4543777"/>
              <a:ext cx="365525" cy="425599"/>
            </a:xfrm>
            <a:prstGeom prst="downArrow">
              <a:avLst>
                <a:gd name="adj1" fmla="val 13011"/>
                <a:gd name="adj2" fmla="val 50000"/>
              </a:avLst>
            </a:prstGeom>
            <a:solidFill>
              <a:srgbClr val="009ED6"/>
            </a:solidFill>
            <a:ln w="12700" cap="flat" cmpd="sng">
              <a:solidFill>
                <a:srgbClr val="009ED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97" name="Google Shape;297;p4"/>
          <p:cNvSpPr/>
          <p:nvPr/>
        </p:nvSpPr>
        <p:spPr>
          <a:xfrm rot="10800000">
            <a:off x="4043180" y="4566762"/>
            <a:ext cx="365525" cy="425599"/>
          </a:xfrm>
          <a:prstGeom prst="downArrow">
            <a:avLst>
              <a:gd name="adj1" fmla="val 13011"/>
              <a:gd name="adj2" fmla="val 50000"/>
            </a:avLst>
          </a:prstGeom>
          <a:solidFill>
            <a:srgbClr val="009ED6"/>
          </a:solidFill>
          <a:ln w="12700" cap="flat" cmpd="sng">
            <a:solidFill>
              <a:srgbClr val="009ED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11"/>
          <p:cNvSpPr/>
          <p:nvPr/>
        </p:nvSpPr>
        <p:spPr>
          <a:xfrm>
            <a:off x="4325322" y="1945035"/>
            <a:ext cx="3503870" cy="3503866"/>
          </a:xfrm>
          <a:prstGeom prst="ellipse">
            <a:avLst/>
          </a:prstGeom>
          <a:gradFill>
            <a:gsLst>
              <a:gs pos="0">
                <a:srgbClr val="00AEEF"/>
              </a:gs>
              <a:gs pos="21000">
                <a:srgbClr val="00AEEF"/>
              </a:gs>
              <a:gs pos="55788">
                <a:srgbClr val="000E42"/>
              </a:gs>
              <a:gs pos="99000">
                <a:srgbClr val="00257C"/>
              </a:gs>
              <a:gs pos="100000">
                <a:srgbClr val="00257C"/>
              </a:gs>
            </a:gsLst>
            <a:lin ang="7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15" name="Google Shape;515;p11"/>
          <p:cNvSpPr/>
          <p:nvPr/>
        </p:nvSpPr>
        <p:spPr>
          <a:xfrm rot="4500000">
            <a:off x="-495009" y="-27766"/>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16" name="Google Shape;516;p11"/>
          <p:cNvSpPr/>
          <p:nvPr/>
        </p:nvSpPr>
        <p:spPr>
          <a:xfrm rot="4500000">
            <a:off x="-623905" y="-156660"/>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nvGrpSpPr>
          <p:cNvPr id="517" name="Google Shape;517;p11"/>
          <p:cNvGrpSpPr/>
          <p:nvPr/>
        </p:nvGrpSpPr>
        <p:grpSpPr>
          <a:xfrm>
            <a:off x="-2578333" y="0"/>
            <a:ext cx="9228925" cy="6877588"/>
            <a:chOff x="-13063" y="1092866"/>
            <a:chExt cx="6668831" cy="4969752"/>
          </a:xfrm>
        </p:grpSpPr>
        <p:sp>
          <p:nvSpPr>
            <p:cNvPr id="518" name="Google Shape;518;p11"/>
            <p:cNvSpPr/>
            <p:nvPr/>
          </p:nvSpPr>
          <p:spPr>
            <a:xfrm>
              <a:off x="5522683" y="1098679"/>
              <a:ext cx="1133085" cy="4963929"/>
            </a:xfrm>
            <a:custGeom>
              <a:avLst/>
              <a:gdLst/>
              <a:ahLst/>
              <a:cxnLst/>
              <a:rect l="l" t="t" r="r" b="b"/>
              <a:pathLst>
                <a:path w="854878" h="3745132" extrusionOk="0">
                  <a:moveTo>
                    <a:pt x="0" y="0"/>
                  </a:moveTo>
                  <a:lnTo>
                    <a:pt x="127075" y="115494"/>
                  </a:lnTo>
                  <a:cubicBezTo>
                    <a:pt x="576749" y="565168"/>
                    <a:pt x="854878" y="1186387"/>
                    <a:pt x="854878" y="1872566"/>
                  </a:cubicBezTo>
                  <a:cubicBezTo>
                    <a:pt x="854878" y="2558746"/>
                    <a:pt x="576749" y="3179965"/>
                    <a:pt x="127075" y="3629639"/>
                  </a:cubicBezTo>
                  <a:lnTo>
                    <a:pt x="0" y="3745132"/>
                  </a:lnTo>
                  <a:close/>
                </a:path>
              </a:pathLst>
            </a:custGeom>
            <a:solidFill>
              <a:srgbClr val="00AEEF">
                <a:alpha val="2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9" name="Google Shape;519;p11"/>
            <p:cNvSpPr/>
            <p:nvPr/>
          </p:nvSpPr>
          <p:spPr>
            <a:xfrm>
              <a:off x="-13063" y="1092866"/>
              <a:ext cx="5540055" cy="4969752"/>
            </a:xfrm>
            <a:prstGeom prst="rect">
              <a:avLst/>
            </a:prstGeom>
            <a:solidFill>
              <a:srgbClr val="00AEEF">
                <a:alpha val="2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20" name="Google Shape;520;p11"/>
          <p:cNvSpPr/>
          <p:nvPr/>
        </p:nvSpPr>
        <p:spPr>
          <a:xfrm>
            <a:off x="-41135" y="6857954"/>
            <a:ext cx="12709358" cy="1014198"/>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21" name="Google Shape;521;p11"/>
          <p:cNvSpPr/>
          <p:nvPr/>
        </p:nvSpPr>
        <p:spPr>
          <a:xfrm>
            <a:off x="-5506907" y="-675952"/>
            <a:ext cx="941770" cy="941769"/>
          </a:xfrm>
          <a:prstGeom prst="ellipse">
            <a:avLst/>
          </a:prstGeom>
          <a:solidFill>
            <a:schemeClr val="lt1">
              <a:alpha val="2196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22" name="Google Shape;522;p11"/>
          <p:cNvSpPr/>
          <p:nvPr/>
        </p:nvSpPr>
        <p:spPr>
          <a:xfrm>
            <a:off x="-9209581" y="-1444727"/>
            <a:ext cx="941770" cy="941769"/>
          </a:xfrm>
          <a:prstGeom prst="ellipse">
            <a:avLst/>
          </a:prstGeom>
          <a:solidFill>
            <a:schemeClr val="lt1">
              <a:alpha val="2196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23" name="Google Shape;523;p11"/>
          <p:cNvSpPr/>
          <p:nvPr/>
        </p:nvSpPr>
        <p:spPr>
          <a:xfrm>
            <a:off x="17342540" y="7484928"/>
            <a:ext cx="499057" cy="499056"/>
          </a:xfrm>
          <a:prstGeom prst="ellipse">
            <a:avLst/>
          </a:prstGeom>
          <a:solidFill>
            <a:schemeClr val="lt1">
              <a:alpha val="46666"/>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24" name="Google Shape;524;p11"/>
          <p:cNvSpPr/>
          <p:nvPr/>
        </p:nvSpPr>
        <p:spPr>
          <a:xfrm>
            <a:off x="15565088" y="10151543"/>
            <a:ext cx="499057" cy="499056"/>
          </a:xfrm>
          <a:prstGeom prst="ellipse">
            <a:avLst/>
          </a:prstGeom>
          <a:solidFill>
            <a:schemeClr val="lt1">
              <a:alpha val="46666"/>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25" name="Google Shape;525;p11"/>
          <p:cNvSpPr/>
          <p:nvPr/>
        </p:nvSpPr>
        <p:spPr>
          <a:xfrm>
            <a:off x="3789299" y="9305444"/>
            <a:ext cx="499057" cy="499056"/>
          </a:xfrm>
          <a:prstGeom prst="ellipse">
            <a:avLst/>
          </a:prstGeom>
          <a:solidFill>
            <a:schemeClr val="lt1">
              <a:alpha val="46666"/>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26" name="Google Shape;526;p11"/>
          <p:cNvSpPr/>
          <p:nvPr/>
        </p:nvSpPr>
        <p:spPr>
          <a:xfrm>
            <a:off x="4191957" y="1781470"/>
            <a:ext cx="3785052" cy="3785048"/>
          </a:xfrm>
          <a:prstGeom prst="ellipse">
            <a:avLst/>
          </a:prstGeom>
          <a:solidFill>
            <a:srgbClr val="25A6DF">
              <a:alpha val="2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27" name="Google Shape;527;p11"/>
          <p:cNvSpPr/>
          <p:nvPr/>
        </p:nvSpPr>
        <p:spPr>
          <a:xfrm>
            <a:off x="-41135" y="-800954"/>
            <a:ext cx="12709358" cy="794383"/>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lang="en-US" sz="1800" b="0" i="0" u="none" strike="noStrike" cap="none">
                <a:solidFill>
                  <a:srgbClr val="FFFFFF"/>
                </a:solidFill>
                <a:latin typeface="Calibri"/>
                <a:ea typeface="Calibri"/>
                <a:cs typeface="Calibri"/>
                <a:sym typeface="Calibri"/>
              </a:rPr>
              <a:t>  </a:t>
            </a:r>
            <a:endParaRPr sz="1800" b="0" i="0" u="none" strike="noStrike" cap="none">
              <a:solidFill>
                <a:srgbClr val="FFFFFF"/>
              </a:solidFill>
              <a:latin typeface="Calibri"/>
              <a:ea typeface="Calibri"/>
              <a:cs typeface="Calibri"/>
              <a:sym typeface="Calibri"/>
            </a:endParaRPr>
          </a:p>
        </p:txBody>
      </p:sp>
      <p:sp>
        <p:nvSpPr>
          <p:cNvPr id="528" name="Google Shape;528;p11"/>
          <p:cNvSpPr/>
          <p:nvPr/>
        </p:nvSpPr>
        <p:spPr>
          <a:xfrm>
            <a:off x="4332548" y="1922061"/>
            <a:ext cx="3503870" cy="3503866"/>
          </a:xfrm>
          <a:prstGeom prst="ellipse">
            <a:avLst/>
          </a:prstGeom>
          <a:solidFill>
            <a:srgbClr val="262626">
              <a:alpha val="1568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29" name="Google Shape;529;p11"/>
          <p:cNvSpPr/>
          <p:nvPr/>
        </p:nvSpPr>
        <p:spPr>
          <a:xfrm rot="-5400000" flipH="1">
            <a:off x="-305944" y="170075"/>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30" name="Google Shape;530;p11"/>
          <p:cNvSpPr/>
          <p:nvPr/>
        </p:nvSpPr>
        <p:spPr>
          <a:xfrm>
            <a:off x="12192000" y="-64685"/>
            <a:ext cx="520903" cy="7061002"/>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1" name="Google Shape;531;p11"/>
          <p:cNvSpPr/>
          <p:nvPr/>
        </p:nvSpPr>
        <p:spPr>
          <a:xfrm>
            <a:off x="-2774225" y="-46591"/>
            <a:ext cx="2822224" cy="7061002"/>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2" name="Google Shape;532;p11"/>
          <p:cNvSpPr/>
          <p:nvPr/>
        </p:nvSpPr>
        <p:spPr>
          <a:xfrm>
            <a:off x="864481" y="253230"/>
            <a:ext cx="1219200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0D0D0D"/>
                </a:solidFill>
                <a:latin typeface="Calibri"/>
                <a:ea typeface="Calibri"/>
                <a:cs typeface="Calibri"/>
                <a:sym typeface="Calibri"/>
              </a:rPr>
              <a:t>Blender’s Credit Platform</a:t>
            </a:r>
            <a:endParaRPr dirty="0"/>
          </a:p>
        </p:txBody>
      </p:sp>
      <p:grpSp>
        <p:nvGrpSpPr>
          <p:cNvPr id="533" name="Google Shape;533;p11"/>
          <p:cNvGrpSpPr/>
          <p:nvPr/>
        </p:nvGrpSpPr>
        <p:grpSpPr>
          <a:xfrm>
            <a:off x="721312" y="1638521"/>
            <a:ext cx="4361216" cy="4434732"/>
            <a:chOff x="448798" y="1512828"/>
            <a:chExt cx="4361216" cy="4434732"/>
          </a:xfrm>
        </p:grpSpPr>
        <p:grpSp>
          <p:nvGrpSpPr>
            <p:cNvPr id="534" name="Google Shape;534;p11"/>
            <p:cNvGrpSpPr/>
            <p:nvPr/>
          </p:nvGrpSpPr>
          <p:grpSpPr>
            <a:xfrm flipH="1">
              <a:off x="448798" y="2367117"/>
              <a:ext cx="4361216" cy="2573863"/>
              <a:chOff x="7629160" y="2467812"/>
              <a:chExt cx="4361216" cy="2573863"/>
            </a:xfrm>
          </p:grpSpPr>
          <p:grpSp>
            <p:nvGrpSpPr>
              <p:cNvPr id="535" name="Google Shape;535;p11"/>
              <p:cNvGrpSpPr/>
              <p:nvPr/>
            </p:nvGrpSpPr>
            <p:grpSpPr>
              <a:xfrm>
                <a:off x="7629160" y="2467812"/>
                <a:ext cx="2691730" cy="2573863"/>
                <a:chOff x="7476761" y="2385750"/>
                <a:chExt cx="2691730" cy="2573863"/>
              </a:xfrm>
            </p:grpSpPr>
            <p:grpSp>
              <p:nvGrpSpPr>
                <p:cNvPr id="536" name="Google Shape;536;p11"/>
                <p:cNvGrpSpPr/>
                <p:nvPr/>
              </p:nvGrpSpPr>
              <p:grpSpPr>
                <a:xfrm>
                  <a:off x="7476761" y="2385750"/>
                  <a:ext cx="2376000" cy="2376000"/>
                  <a:chOff x="7344409" y="2530134"/>
                  <a:chExt cx="2376000" cy="2376000"/>
                </a:xfrm>
              </p:grpSpPr>
              <p:sp>
                <p:nvSpPr>
                  <p:cNvPr id="537" name="Google Shape;537;p11"/>
                  <p:cNvSpPr/>
                  <p:nvPr/>
                </p:nvSpPr>
                <p:spPr>
                  <a:xfrm>
                    <a:off x="7439015" y="2644814"/>
                    <a:ext cx="2182708" cy="2182706"/>
                  </a:xfrm>
                  <a:prstGeom prst="ellipse">
                    <a:avLst/>
                  </a:prstGeom>
                  <a:solidFill>
                    <a:srgbClr val="00AC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538" name="Google Shape;538;p11" descr="Give money  free icon"/>
                  <p:cNvPicPr preferRelativeResize="0"/>
                  <p:nvPr/>
                </p:nvPicPr>
                <p:blipFill rotWithShape="1">
                  <a:blip r:embed="rId3">
                    <a:alphaModFix amt="35000"/>
                  </a:blip>
                  <a:srcRect/>
                  <a:stretch/>
                </p:blipFill>
                <p:spPr>
                  <a:xfrm>
                    <a:off x="8336059" y="2910637"/>
                    <a:ext cx="499596" cy="499596"/>
                  </a:xfrm>
                  <a:prstGeom prst="rect">
                    <a:avLst/>
                  </a:prstGeom>
                  <a:noFill/>
                  <a:ln>
                    <a:noFill/>
                  </a:ln>
                </p:spPr>
              </p:pic>
              <p:sp>
                <p:nvSpPr>
                  <p:cNvPr id="539" name="Google Shape;539;p11"/>
                  <p:cNvSpPr/>
                  <p:nvPr/>
                </p:nvSpPr>
                <p:spPr>
                  <a:xfrm>
                    <a:off x="7344409" y="2530134"/>
                    <a:ext cx="2376000" cy="2376000"/>
                  </a:xfrm>
                  <a:prstGeom prst="arc">
                    <a:avLst>
                      <a:gd name="adj1" fmla="val 16977976"/>
                      <a:gd name="adj2" fmla="val 7953272"/>
                    </a:avLst>
                  </a:prstGeom>
                  <a:noFill/>
                  <a:ln w="9525" cap="flat" cmpd="sng">
                    <a:solidFill>
                      <a:srgbClr val="25A6DF">
                        <a:alpha val="93725"/>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cxnSp>
              <p:nvCxnSpPr>
                <p:cNvPr id="540" name="Google Shape;540;p11"/>
                <p:cNvCxnSpPr>
                  <a:cxnSpLocks/>
                </p:cNvCxnSpPr>
                <p:nvPr/>
              </p:nvCxnSpPr>
              <p:spPr>
                <a:xfrm flipH="1" flipV="1">
                  <a:off x="9620923" y="4517465"/>
                  <a:ext cx="547568" cy="442148"/>
                </a:xfrm>
                <a:prstGeom prst="straightConnector1">
                  <a:avLst/>
                </a:prstGeom>
                <a:noFill/>
                <a:ln w="9525" cap="flat" cmpd="sng">
                  <a:solidFill>
                    <a:srgbClr val="008EC0"/>
                  </a:solidFill>
                  <a:prstDash val="dash"/>
                  <a:miter lim="800000"/>
                  <a:headEnd type="none" w="sm" len="sm"/>
                  <a:tailEnd type="triangle" w="med" len="med"/>
                </a:ln>
              </p:spPr>
            </p:cxnSp>
          </p:grpSp>
          <p:grpSp>
            <p:nvGrpSpPr>
              <p:cNvPr id="542" name="Google Shape;542;p11"/>
              <p:cNvGrpSpPr/>
              <p:nvPr/>
            </p:nvGrpSpPr>
            <p:grpSpPr>
              <a:xfrm>
                <a:off x="7630836" y="2467812"/>
                <a:ext cx="4359540" cy="2376000"/>
                <a:chOff x="7476761" y="2385750"/>
                <a:chExt cx="4359540" cy="2376000"/>
              </a:xfrm>
            </p:grpSpPr>
            <p:grpSp>
              <p:nvGrpSpPr>
                <p:cNvPr id="543" name="Google Shape;543;p11"/>
                <p:cNvGrpSpPr/>
                <p:nvPr/>
              </p:nvGrpSpPr>
              <p:grpSpPr>
                <a:xfrm>
                  <a:off x="7476761" y="2385750"/>
                  <a:ext cx="2376000" cy="2376000"/>
                  <a:chOff x="7344409" y="2530134"/>
                  <a:chExt cx="2376000" cy="2376000"/>
                </a:xfrm>
              </p:grpSpPr>
              <p:sp>
                <p:nvSpPr>
                  <p:cNvPr id="544" name="Google Shape;544;p11"/>
                  <p:cNvSpPr/>
                  <p:nvPr/>
                </p:nvSpPr>
                <p:spPr>
                  <a:xfrm>
                    <a:off x="7439015" y="2644814"/>
                    <a:ext cx="2182708" cy="2182706"/>
                  </a:xfrm>
                  <a:prstGeom prst="ellipse">
                    <a:avLst/>
                  </a:prstGeom>
                  <a:solidFill>
                    <a:srgbClr val="00AC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545" name="Google Shape;545;p11" descr="Give money  free icon"/>
                  <p:cNvPicPr preferRelativeResize="0"/>
                  <p:nvPr/>
                </p:nvPicPr>
                <p:blipFill rotWithShape="1">
                  <a:blip r:embed="rId3">
                    <a:alphaModFix amt="35000"/>
                  </a:blip>
                  <a:srcRect/>
                  <a:stretch/>
                </p:blipFill>
                <p:spPr>
                  <a:xfrm>
                    <a:off x="8268257" y="2821874"/>
                    <a:ext cx="499596" cy="499596"/>
                  </a:xfrm>
                  <a:prstGeom prst="rect">
                    <a:avLst/>
                  </a:prstGeom>
                  <a:noFill/>
                  <a:ln>
                    <a:noFill/>
                  </a:ln>
                </p:spPr>
              </p:pic>
              <p:sp>
                <p:nvSpPr>
                  <p:cNvPr id="546" name="Google Shape;546;p11"/>
                  <p:cNvSpPr txBox="1"/>
                  <p:nvPr/>
                </p:nvSpPr>
                <p:spPr>
                  <a:xfrm>
                    <a:off x="7594972" y="3353487"/>
                    <a:ext cx="1900829" cy="1014340"/>
                  </a:xfrm>
                  <a:prstGeom prst="rect">
                    <a:avLst/>
                  </a:prstGeom>
                  <a:noFill/>
                  <a:ln>
                    <a:noFill/>
                  </a:ln>
                </p:spPr>
                <p:txBody>
                  <a:bodyPr spcFirstLastPara="1" wrap="square" lIns="91425" tIns="45700" rIns="91425" bIns="45700" anchor="t" anchorCtr="0">
                    <a:spAutoFit/>
                  </a:bodyPr>
                  <a:lstStyle/>
                  <a:p>
                    <a:pPr marL="0" marR="0" lvl="0" indent="0" algn="ctr">
                      <a:lnSpc>
                        <a:spcPct val="107142"/>
                      </a:lnSpc>
                      <a:spcBef>
                        <a:spcPts val="0"/>
                      </a:spcBef>
                      <a:spcAft>
                        <a:spcPts val="0"/>
                      </a:spcAft>
                      <a:buClr>
                        <a:srgbClr val="FFFFFF"/>
                      </a:buClr>
                      <a:buSzPts val="2800"/>
                      <a:buFont typeface="Calibri"/>
                      <a:buNone/>
                    </a:pPr>
                    <a:r>
                      <a:rPr lang="en-US" sz="2800" b="1" i="0" u="none" strike="noStrike" cap="none" dirty="0">
                        <a:solidFill>
                          <a:srgbClr val="FFFFFF"/>
                        </a:solidFill>
                        <a:latin typeface="Calibri"/>
                        <a:ea typeface="Calibri"/>
                        <a:cs typeface="Calibri"/>
                        <a:sym typeface="Calibri"/>
                      </a:rPr>
                      <a:t>Funding Sources</a:t>
                    </a:r>
                    <a:endParaRPr sz="2400" b="0" i="0" u="none" strike="noStrike" cap="none" dirty="0">
                      <a:solidFill>
                        <a:srgbClr val="FFFFFF"/>
                      </a:solidFill>
                      <a:latin typeface="Calibri"/>
                      <a:ea typeface="Calibri"/>
                      <a:cs typeface="Calibri"/>
                      <a:sym typeface="Calibri"/>
                    </a:endParaRPr>
                  </a:p>
                </p:txBody>
              </p:sp>
              <p:sp>
                <p:nvSpPr>
                  <p:cNvPr id="547" name="Google Shape;547;p11"/>
                  <p:cNvSpPr/>
                  <p:nvPr/>
                </p:nvSpPr>
                <p:spPr>
                  <a:xfrm>
                    <a:off x="7344409" y="2530134"/>
                    <a:ext cx="2376000" cy="2376000"/>
                  </a:xfrm>
                  <a:prstGeom prst="arc">
                    <a:avLst>
                      <a:gd name="adj1" fmla="val 16977976"/>
                      <a:gd name="adj2" fmla="val 7953272"/>
                    </a:avLst>
                  </a:prstGeom>
                  <a:noFill/>
                  <a:ln w="9525" cap="flat" cmpd="sng">
                    <a:solidFill>
                      <a:srgbClr val="25A6DF">
                        <a:alpha val="93725"/>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sp>
              <p:nvSpPr>
                <p:cNvPr id="548" name="Google Shape;548;p11"/>
                <p:cNvSpPr/>
                <p:nvPr/>
              </p:nvSpPr>
              <p:spPr>
                <a:xfrm>
                  <a:off x="10396894" y="3071342"/>
                  <a:ext cx="1439407" cy="1358371"/>
                </a:xfrm>
                <a:prstGeom prst="ellipse">
                  <a:avLst/>
                </a:prstGeom>
                <a:solidFill>
                  <a:srgbClr val="0CB2F1"/>
                </a:solidFill>
                <a:ln>
                  <a:noFill/>
                </a:ln>
              </p:spPr>
              <p:txBody>
                <a:bodyPr spcFirstLastPara="1" wrap="square" lIns="0" tIns="36000" rIns="0" bIns="36000" anchor="ctr" anchorCtr="0">
                  <a:noAutofit/>
                </a:bodyPr>
                <a:lstStyle/>
                <a:p>
                  <a:pPr marL="0" marR="0" lvl="0" indent="0" algn="ctr" rtl="0">
                    <a:lnSpc>
                      <a:spcPct val="100000"/>
                    </a:lnSpc>
                    <a:spcBef>
                      <a:spcPts val="0"/>
                    </a:spcBef>
                    <a:spcAft>
                      <a:spcPts val="0"/>
                    </a:spcAft>
                    <a:buClr>
                      <a:srgbClr val="FFFFFF"/>
                    </a:buClr>
                    <a:buSzPts val="1600"/>
                    <a:buFont typeface="Calibri"/>
                    <a:buNone/>
                  </a:pPr>
                  <a:r>
                    <a:rPr lang="en-US" sz="1600" dirty="0">
                      <a:solidFill>
                        <a:srgbClr val="FFFFFF"/>
                      </a:solidFill>
                      <a:latin typeface="Calibri"/>
                      <a:ea typeface="Calibri"/>
                      <a:cs typeface="Calibri"/>
                      <a:sym typeface="Calibri"/>
                    </a:rPr>
                    <a:t>Institutional Facilities</a:t>
                  </a:r>
                  <a:endParaRPr sz="1600" dirty="0">
                    <a:solidFill>
                      <a:srgbClr val="FFFFFF"/>
                    </a:solidFill>
                    <a:latin typeface="Calibri"/>
                    <a:ea typeface="Calibri"/>
                    <a:cs typeface="Calibri"/>
                    <a:sym typeface="Calibri"/>
                  </a:endParaRPr>
                </a:p>
              </p:txBody>
            </p:sp>
            <p:grpSp>
              <p:nvGrpSpPr>
                <p:cNvPr id="549" name="Google Shape;549;p11"/>
                <p:cNvGrpSpPr/>
                <p:nvPr/>
              </p:nvGrpSpPr>
              <p:grpSpPr>
                <a:xfrm flipH="1">
                  <a:off x="9763467" y="2462210"/>
                  <a:ext cx="649107" cy="1306526"/>
                  <a:chOff x="9104514" y="2462210"/>
                  <a:chExt cx="649107" cy="1306526"/>
                </a:xfrm>
              </p:grpSpPr>
              <p:cxnSp>
                <p:nvCxnSpPr>
                  <p:cNvPr id="550" name="Google Shape;550;p11"/>
                  <p:cNvCxnSpPr>
                    <a:cxnSpLocks/>
                  </p:cNvCxnSpPr>
                  <p:nvPr/>
                </p:nvCxnSpPr>
                <p:spPr>
                  <a:xfrm flipV="1">
                    <a:off x="9104514" y="3768735"/>
                    <a:ext cx="508757" cy="1"/>
                  </a:xfrm>
                  <a:prstGeom prst="straightConnector1">
                    <a:avLst/>
                  </a:prstGeom>
                  <a:noFill/>
                  <a:ln w="9525" cap="flat" cmpd="sng">
                    <a:solidFill>
                      <a:srgbClr val="008EC0"/>
                    </a:solidFill>
                    <a:prstDash val="dash"/>
                    <a:miter lim="800000"/>
                    <a:headEnd type="none" w="sm" len="sm"/>
                    <a:tailEnd type="triangle" w="med" len="med"/>
                  </a:ln>
                </p:spPr>
              </p:cxnSp>
              <p:cxnSp>
                <p:nvCxnSpPr>
                  <p:cNvPr id="551" name="Google Shape;551;p11"/>
                  <p:cNvCxnSpPr>
                    <a:cxnSpLocks/>
                  </p:cNvCxnSpPr>
                  <p:nvPr/>
                </p:nvCxnSpPr>
                <p:spPr>
                  <a:xfrm>
                    <a:off x="9221043" y="2462210"/>
                    <a:ext cx="532578" cy="367265"/>
                  </a:xfrm>
                  <a:prstGeom prst="straightConnector1">
                    <a:avLst/>
                  </a:prstGeom>
                  <a:noFill/>
                  <a:ln w="9525" cap="flat" cmpd="sng">
                    <a:solidFill>
                      <a:srgbClr val="008EC0"/>
                    </a:solidFill>
                    <a:prstDash val="dash"/>
                    <a:miter lim="800000"/>
                    <a:headEnd type="none" w="sm" len="sm"/>
                    <a:tailEnd type="triangle" w="med" len="med"/>
                  </a:ln>
                </p:spPr>
              </p:cxnSp>
            </p:grpSp>
          </p:grpSp>
        </p:grpSp>
        <p:sp>
          <p:nvSpPr>
            <p:cNvPr id="541" name="Google Shape;541;p11"/>
            <p:cNvSpPr/>
            <p:nvPr/>
          </p:nvSpPr>
          <p:spPr>
            <a:xfrm flipH="1">
              <a:off x="945989" y="4684165"/>
              <a:ext cx="1289704" cy="1263395"/>
            </a:xfrm>
            <a:prstGeom prst="ellipse">
              <a:avLst/>
            </a:prstGeom>
            <a:solidFill>
              <a:srgbClr val="0CB2F1"/>
            </a:solidFill>
            <a:ln>
              <a:noFill/>
            </a:ln>
          </p:spPr>
          <p:txBody>
            <a:bodyPr spcFirstLastPara="1" wrap="square" lIns="0" tIns="36000" rIns="0" bIns="36000"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dirty="0">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FFFFFF"/>
                </a:buClr>
                <a:buSzPts val="1600"/>
                <a:buFont typeface="Calibri"/>
                <a:buNone/>
              </a:pPr>
              <a:r>
                <a:rPr lang="en-US" sz="1600" dirty="0">
                  <a:solidFill>
                    <a:srgbClr val="FFFFFF"/>
                  </a:solidFill>
                  <a:latin typeface="Calibri"/>
                  <a:ea typeface="Calibri"/>
                  <a:cs typeface="Calibri"/>
                  <a:sym typeface="Calibri"/>
                </a:rPr>
                <a:t>Bank LOC</a:t>
              </a:r>
              <a:br>
                <a:rPr lang="en-US" sz="1600" dirty="0">
                  <a:solidFill>
                    <a:srgbClr val="FFFFFF"/>
                  </a:solidFill>
                  <a:latin typeface="Calibri"/>
                  <a:ea typeface="Calibri"/>
                  <a:cs typeface="Calibri"/>
                  <a:sym typeface="Calibri"/>
                </a:rPr>
              </a:br>
              <a:endParaRPr sz="1600" dirty="0">
                <a:solidFill>
                  <a:srgbClr val="FFFFFF"/>
                </a:solidFill>
                <a:latin typeface="Calibri"/>
                <a:ea typeface="Calibri"/>
                <a:cs typeface="Calibri"/>
                <a:sym typeface="Calibri"/>
              </a:endParaRPr>
            </a:p>
          </p:txBody>
        </p:sp>
        <p:sp>
          <p:nvSpPr>
            <p:cNvPr id="553" name="Google Shape;553;p11"/>
            <p:cNvSpPr/>
            <p:nvPr/>
          </p:nvSpPr>
          <p:spPr>
            <a:xfrm flipH="1">
              <a:off x="775473" y="1512828"/>
              <a:ext cx="1289704" cy="1263395"/>
            </a:xfrm>
            <a:prstGeom prst="ellipse">
              <a:avLst/>
            </a:prstGeom>
            <a:solidFill>
              <a:srgbClr val="0CB2F1"/>
            </a:solidFill>
            <a:ln>
              <a:noFill/>
            </a:ln>
          </p:spPr>
          <p:txBody>
            <a:bodyPr spcFirstLastPara="1" wrap="square" lIns="0" tIns="36000" rIns="0" bIns="36000" anchor="ctr" anchorCtr="0">
              <a:noAutofit/>
            </a:bodyPr>
            <a:lstStyle/>
            <a:p>
              <a:pPr marL="0" marR="0" lvl="0" indent="0" algn="ctr" rtl="0">
                <a:lnSpc>
                  <a:spcPct val="100000"/>
                </a:lnSpc>
                <a:spcBef>
                  <a:spcPts val="0"/>
                </a:spcBef>
                <a:spcAft>
                  <a:spcPts val="0"/>
                </a:spcAft>
                <a:buClr>
                  <a:srgbClr val="FFFFFF"/>
                </a:buClr>
                <a:buSzPts val="1600"/>
                <a:buFont typeface="Calibri"/>
                <a:buNone/>
              </a:pPr>
              <a:r>
                <a:rPr lang="en-US" sz="1600" dirty="0">
                  <a:solidFill>
                    <a:srgbClr val="FFFFFF"/>
                  </a:solidFill>
                  <a:latin typeface="Calibri"/>
                  <a:ea typeface="Calibri"/>
                  <a:cs typeface="Calibri"/>
                  <a:sym typeface="Calibri"/>
                </a:rPr>
                <a:t>Investors (P2P)</a:t>
              </a:r>
              <a:endParaRPr sz="1600" dirty="0">
                <a:solidFill>
                  <a:srgbClr val="FFFFFF"/>
                </a:solidFill>
                <a:latin typeface="Calibri"/>
                <a:ea typeface="Calibri"/>
                <a:cs typeface="Calibri"/>
                <a:sym typeface="Calibri"/>
              </a:endParaRPr>
            </a:p>
          </p:txBody>
        </p:sp>
      </p:grpSp>
      <p:grpSp>
        <p:nvGrpSpPr>
          <p:cNvPr id="554" name="Google Shape;554;p11"/>
          <p:cNvGrpSpPr/>
          <p:nvPr/>
        </p:nvGrpSpPr>
        <p:grpSpPr>
          <a:xfrm>
            <a:off x="7220948" y="1072862"/>
            <a:ext cx="4249740" cy="4321071"/>
            <a:chOff x="7266317" y="1058361"/>
            <a:chExt cx="4249740" cy="4321071"/>
          </a:xfrm>
        </p:grpSpPr>
        <p:grpSp>
          <p:nvGrpSpPr>
            <p:cNvPr id="555" name="Google Shape;555;p11"/>
            <p:cNvGrpSpPr/>
            <p:nvPr/>
          </p:nvGrpSpPr>
          <p:grpSpPr>
            <a:xfrm flipH="1">
              <a:off x="7266317" y="1058361"/>
              <a:ext cx="3518497" cy="3802088"/>
              <a:chOff x="1034009" y="1053067"/>
              <a:chExt cx="3518497" cy="3802088"/>
            </a:xfrm>
          </p:grpSpPr>
          <p:grpSp>
            <p:nvGrpSpPr>
              <p:cNvPr id="556" name="Google Shape;556;p11"/>
              <p:cNvGrpSpPr/>
              <p:nvPr/>
            </p:nvGrpSpPr>
            <p:grpSpPr>
              <a:xfrm>
                <a:off x="1034009" y="1053067"/>
                <a:ext cx="3518497" cy="3802088"/>
                <a:chOff x="660105" y="971005"/>
                <a:chExt cx="3518497" cy="3802088"/>
              </a:xfrm>
            </p:grpSpPr>
            <p:grpSp>
              <p:nvGrpSpPr>
                <p:cNvPr id="557" name="Google Shape;557;p11"/>
                <p:cNvGrpSpPr/>
                <p:nvPr/>
              </p:nvGrpSpPr>
              <p:grpSpPr>
                <a:xfrm>
                  <a:off x="1779534" y="2374027"/>
                  <a:ext cx="2399068" cy="2399066"/>
                  <a:chOff x="814446" y="2523934"/>
                  <a:chExt cx="2399068" cy="2399066"/>
                </a:xfrm>
              </p:grpSpPr>
              <p:sp>
                <p:nvSpPr>
                  <p:cNvPr id="558" name="Google Shape;558;p11"/>
                  <p:cNvSpPr/>
                  <p:nvPr/>
                </p:nvSpPr>
                <p:spPr>
                  <a:xfrm>
                    <a:off x="942500" y="2644814"/>
                    <a:ext cx="2182708" cy="2182706"/>
                  </a:xfrm>
                  <a:prstGeom prst="ellipse">
                    <a:avLst/>
                  </a:prstGeom>
                  <a:solidFill>
                    <a:srgbClr val="00638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559" name="Google Shape;559;p11"/>
                  <p:cNvPicPr preferRelativeResize="0"/>
                  <p:nvPr/>
                </p:nvPicPr>
                <p:blipFill rotWithShape="1">
                  <a:blip r:embed="rId4">
                    <a:alphaModFix/>
                  </a:blip>
                  <a:srcRect/>
                  <a:stretch/>
                </p:blipFill>
                <p:spPr>
                  <a:xfrm>
                    <a:off x="1873311" y="2839829"/>
                    <a:ext cx="435918" cy="435918"/>
                  </a:xfrm>
                  <a:prstGeom prst="rect">
                    <a:avLst/>
                  </a:prstGeom>
                  <a:noFill/>
                  <a:ln>
                    <a:noFill/>
                  </a:ln>
                </p:spPr>
              </p:pic>
              <p:sp>
                <p:nvSpPr>
                  <p:cNvPr id="560" name="Google Shape;560;p11"/>
                  <p:cNvSpPr txBox="1"/>
                  <p:nvPr/>
                </p:nvSpPr>
                <p:spPr>
                  <a:xfrm>
                    <a:off x="1125889" y="3247281"/>
                    <a:ext cx="1818051" cy="1241832"/>
                  </a:xfrm>
                  <a:prstGeom prst="rect">
                    <a:avLst/>
                  </a:prstGeom>
                  <a:noFill/>
                  <a:ln>
                    <a:noFill/>
                  </a:ln>
                </p:spPr>
                <p:txBody>
                  <a:bodyPr spcFirstLastPara="1" wrap="square" lIns="91425" tIns="45700" rIns="91425" bIns="45700" anchor="t" anchorCtr="0">
                    <a:noAutofit/>
                  </a:bodyPr>
                  <a:lstStyle/>
                  <a:p>
                    <a:pPr marL="0" marR="0" lvl="0" indent="0" algn="ctr">
                      <a:lnSpc>
                        <a:spcPct val="107142"/>
                      </a:lnSpc>
                      <a:spcBef>
                        <a:spcPts val="0"/>
                      </a:spcBef>
                      <a:spcAft>
                        <a:spcPts val="0"/>
                      </a:spcAft>
                      <a:buClr>
                        <a:srgbClr val="FFFFFF"/>
                      </a:buClr>
                      <a:buSzPts val="2800"/>
                      <a:buFont typeface="Calibri"/>
                      <a:buNone/>
                    </a:pPr>
                    <a:r>
                      <a:rPr lang="en-US" sz="2800" b="1" i="0" u="none" strike="noStrike" cap="none" dirty="0">
                        <a:solidFill>
                          <a:srgbClr val="FFFFFF"/>
                        </a:solidFill>
                        <a:latin typeface="Calibri"/>
                        <a:ea typeface="Calibri"/>
                        <a:cs typeface="Calibri"/>
                        <a:sym typeface="Calibri"/>
                      </a:rPr>
                      <a:t>Lending Segments</a:t>
                    </a:r>
                    <a:endParaRPr sz="2400" b="0" i="0" u="none" strike="noStrike" cap="none" dirty="0">
                      <a:solidFill>
                        <a:srgbClr val="FFFFFF"/>
                      </a:solidFill>
                      <a:latin typeface="Calibri"/>
                      <a:ea typeface="Calibri"/>
                      <a:cs typeface="Calibri"/>
                      <a:sym typeface="Calibri"/>
                    </a:endParaRPr>
                  </a:p>
                </p:txBody>
              </p:sp>
              <p:sp>
                <p:nvSpPr>
                  <p:cNvPr id="561" name="Google Shape;561;p11"/>
                  <p:cNvSpPr/>
                  <p:nvPr/>
                </p:nvSpPr>
                <p:spPr>
                  <a:xfrm>
                    <a:off x="814446" y="2523934"/>
                    <a:ext cx="2399068" cy="2399066"/>
                  </a:xfrm>
                  <a:prstGeom prst="arc">
                    <a:avLst>
                      <a:gd name="adj1" fmla="val 16535089"/>
                      <a:gd name="adj2" fmla="val 7953272"/>
                    </a:avLst>
                  </a:prstGeom>
                  <a:noFill/>
                  <a:ln w="9525" cap="flat" cmpd="sng">
                    <a:solidFill>
                      <a:srgbClr val="008EC0">
                        <a:alpha val="50980"/>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sp>
              <p:nvSpPr>
                <p:cNvPr id="562" name="Google Shape;562;p11"/>
                <p:cNvSpPr/>
                <p:nvPr/>
              </p:nvSpPr>
              <p:spPr>
                <a:xfrm>
                  <a:off x="660105" y="971005"/>
                  <a:ext cx="1415039" cy="1322429"/>
                </a:xfrm>
                <a:prstGeom prst="ellipse">
                  <a:avLst/>
                </a:prstGeom>
                <a:solidFill>
                  <a:srgbClr val="006386">
                    <a:alpha val="87843"/>
                  </a:srgbClr>
                </a:solidFill>
                <a:ln>
                  <a:noFill/>
                </a:ln>
              </p:spPr>
              <p:txBody>
                <a:bodyPr spcFirstLastPara="1" wrap="square" lIns="36000" tIns="36000" rIns="0" bIns="36000" anchor="ctr" anchorCtr="0">
                  <a:noAutofit/>
                </a:bodyPr>
                <a:lstStyle/>
                <a:p>
                  <a:pPr marL="0" marR="0" lvl="0" indent="0" algn="ctr" rtl="0">
                    <a:lnSpc>
                      <a:spcPct val="100000"/>
                    </a:lnSpc>
                    <a:spcBef>
                      <a:spcPts val="0"/>
                    </a:spcBef>
                    <a:spcAft>
                      <a:spcPts val="0"/>
                    </a:spcAft>
                    <a:buClr>
                      <a:srgbClr val="FFFFFF"/>
                    </a:buClr>
                    <a:buSzPts val="1600"/>
                    <a:buFont typeface="Calibri"/>
                    <a:buNone/>
                  </a:pPr>
                  <a:r>
                    <a:rPr lang="en-US" sz="1600" b="0" i="0" u="none" strike="noStrike" cap="none" dirty="0" err="1">
                      <a:solidFill>
                        <a:srgbClr val="FFFFFF"/>
                      </a:solidFill>
                      <a:latin typeface="Calibri"/>
                      <a:ea typeface="Calibri"/>
                      <a:cs typeface="Calibri"/>
                      <a:sym typeface="Calibri"/>
                    </a:rPr>
                    <a:t>blenderCar</a:t>
                  </a:r>
                  <a:endParaRPr sz="1600" b="0" i="0" u="none" strike="noStrike" cap="none" dirty="0">
                    <a:solidFill>
                      <a:srgbClr val="FFFFFF"/>
                    </a:solidFill>
                    <a:latin typeface="Calibri"/>
                    <a:ea typeface="Calibri"/>
                    <a:cs typeface="Calibri"/>
                    <a:sym typeface="Calibri"/>
                  </a:endParaRPr>
                </a:p>
              </p:txBody>
            </p:sp>
            <p:cxnSp>
              <p:nvCxnSpPr>
                <p:cNvPr id="563" name="Google Shape;563;p11"/>
                <p:cNvCxnSpPr>
                  <a:cxnSpLocks/>
                </p:cNvCxnSpPr>
                <p:nvPr/>
              </p:nvCxnSpPr>
              <p:spPr>
                <a:xfrm flipH="1" flipV="1">
                  <a:off x="1385844" y="3169336"/>
                  <a:ext cx="551268" cy="69938"/>
                </a:xfrm>
                <a:prstGeom prst="straightConnector1">
                  <a:avLst/>
                </a:prstGeom>
                <a:noFill/>
                <a:ln w="9525" cap="flat" cmpd="sng">
                  <a:solidFill>
                    <a:srgbClr val="19446C"/>
                  </a:solidFill>
                  <a:prstDash val="dash"/>
                  <a:miter lim="800000"/>
                  <a:headEnd type="none" w="sm" len="sm"/>
                  <a:tailEnd type="triangle" w="med" len="med"/>
                </a:ln>
              </p:spPr>
            </p:cxnSp>
            <p:cxnSp>
              <p:nvCxnSpPr>
                <p:cNvPr id="565" name="Google Shape;565;p11"/>
                <p:cNvCxnSpPr>
                  <a:cxnSpLocks/>
                </p:cNvCxnSpPr>
                <p:nvPr/>
              </p:nvCxnSpPr>
              <p:spPr>
                <a:xfrm flipH="1">
                  <a:off x="1468186" y="4062577"/>
                  <a:ext cx="516195" cy="313106"/>
                </a:xfrm>
                <a:prstGeom prst="straightConnector1">
                  <a:avLst/>
                </a:prstGeom>
                <a:noFill/>
                <a:ln w="9525" cap="flat" cmpd="sng">
                  <a:solidFill>
                    <a:srgbClr val="19446C"/>
                  </a:solidFill>
                  <a:prstDash val="dash"/>
                  <a:miter lim="800000"/>
                  <a:headEnd type="none" w="sm" len="sm"/>
                  <a:tailEnd type="triangle" w="med" len="med"/>
                </a:ln>
              </p:spPr>
            </p:cxnSp>
            <p:cxnSp>
              <p:nvCxnSpPr>
                <p:cNvPr id="566" name="Google Shape;566;p11"/>
                <p:cNvCxnSpPr>
                  <a:cxnSpLocks/>
                  <a:stCxn id="558" idx="1"/>
                </p:cNvCxnSpPr>
                <p:nvPr/>
              </p:nvCxnSpPr>
              <p:spPr>
                <a:xfrm flipH="1" flipV="1">
                  <a:off x="1854052" y="2227542"/>
                  <a:ext cx="373186" cy="587015"/>
                </a:xfrm>
                <a:prstGeom prst="straightConnector1">
                  <a:avLst/>
                </a:prstGeom>
                <a:noFill/>
                <a:ln w="9525" cap="flat" cmpd="sng">
                  <a:solidFill>
                    <a:srgbClr val="19446C"/>
                  </a:solidFill>
                  <a:prstDash val="dash"/>
                  <a:miter lim="800000"/>
                  <a:headEnd type="none" w="sm" len="sm"/>
                  <a:tailEnd type="triangle" w="med" len="med"/>
                </a:ln>
              </p:spPr>
            </p:cxnSp>
          </p:grpSp>
          <p:sp>
            <p:nvSpPr>
              <p:cNvPr id="567" name="Google Shape;567;p11"/>
              <p:cNvSpPr txBox="1"/>
              <p:nvPr/>
            </p:nvSpPr>
            <p:spPr>
              <a:xfrm rot="10800000">
                <a:off x="2354724" y="3446341"/>
                <a:ext cx="35307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p:txBody>
          </p:sp>
        </p:grpSp>
        <p:sp>
          <p:nvSpPr>
            <p:cNvPr id="564" name="Google Shape;564;p11"/>
            <p:cNvSpPr/>
            <p:nvPr/>
          </p:nvSpPr>
          <p:spPr>
            <a:xfrm flipH="1">
              <a:off x="10101018" y="2495717"/>
              <a:ext cx="1415039" cy="1336368"/>
            </a:xfrm>
            <a:prstGeom prst="ellipse">
              <a:avLst/>
            </a:prstGeom>
            <a:solidFill>
              <a:srgbClr val="006386">
                <a:alpha val="87843"/>
              </a:srgbClr>
            </a:solidFill>
            <a:ln>
              <a:noFill/>
            </a:ln>
          </p:spPr>
          <p:txBody>
            <a:bodyPr spcFirstLastPara="1" wrap="square" lIns="36000" tIns="36000" rIns="0" bIns="36000" anchor="ctr" anchorCtr="0">
              <a:noAutofit/>
            </a:bodyPr>
            <a:lstStyle/>
            <a:p>
              <a:pPr marL="0" marR="0" lvl="0" indent="0" algn="ctr" rtl="0">
                <a:lnSpc>
                  <a:spcPct val="100000"/>
                </a:lnSpc>
                <a:spcBef>
                  <a:spcPts val="0"/>
                </a:spcBef>
                <a:spcAft>
                  <a:spcPts val="0"/>
                </a:spcAft>
                <a:buClr>
                  <a:srgbClr val="FFFFFF"/>
                </a:buClr>
                <a:buSzPts val="1600"/>
                <a:buFont typeface="Calibri"/>
                <a:buNone/>
              </a:pPr>
              <a:r>
                <a:rPr lang="en-US" sz="1600" b="0" i="0" u="none" strike="noStrike" cap="none" dirty="0" err="1">
                  <a:solidFill>
                    <a:srgbClr val="FFFFFF"/>
                  </a:solidFill>
                  <a:latin typeface="Calibri"/>
                  <a:ea typeface="Calibri"/>
                  <a:cs typeface="Calibri"/>
                  <a:sym typeface="Calibri"/>
                </a:rPr>
                <a:t>blenderPay</a:t>
              </a:r>
              <a:endParaRPr sz="1600" b="0" i="0" u="none" strike="noStrike" cap="none" dirty="0">
                <a:solidFill>
                  <a:srgbClr val="FFFFFF"/>
                </a:solidFill>
                <a:latin typeface="Calibri"/>
                <a:ea typeface="Calibri"/>
                <a:cs typeface="Calibri"/>
                <a:sym typeface="Calibri"/>
              </a:endParaRPr>
            </a:p>
          </p:txBody>
        </p:sp>
        <p:sp>
          <p:nvSpPr>
            <p:cNvPr id="568" name="Google Shape;568;p11"/>
            <p:cNvSpPr/>
            <p:nvPr/>
          </p:nvSpPr>
          <p:spPr>
            <a:xfrm flipH="1">
              <a:off x="9972222" y="4126218"/>
              <a:ext cx="1308804" cy="1253214"/>
            </a:xfrm>
            <a:prstGeom prst="ellipse">
              <a:avLst/>
            </a:prstGeom>
            <a:solidFill>
              <a:srgbClr val="006386">
                <a:alpha val="87843"/>
              </a:srgbClr>
            </a:solidFill>
            <a:ln>
              <a:noFill/>
            </a:ln>
          </p:spPr>
          <p:txBody>
            <a:bodyPr spcFirstLastPara="1" wrap="square" lIns="36000" tIns="36000" rIns="0" bIns="36000" anchor="ctr" anchorCtr="0">
              <a:noAutofit/>
            </a:bodyPr>
            <a:lstStyle/>
            <a:p>
              <a:pPr marL="0" marR="0" lvl="0" indent="0" algn="ctr" rtl="0">
                <a:lnSpc>
                  <a:spcPct val="100000"/>
                </a:lnSpc>
                <a:spcBef>
                  <a:spcPts val="0"/>
                </a:spcBef>
                <a:spcAft>
                  <a:spcPts val="0"/>
                </a:spcAft>
                <a:buClr>
                  <a:srgbClr val="FFFFFF"/>
                </a:buClr>
                <a:buSzPts val="1600"/>
                <a:buFont typeface="Calibri"/>
                <a:buNone/>
              </a:pPr>
              <a:r>
                <a:rPr lang="en-US" sz="1600" b="0" i="0" u="none" strike="noStrike" cap="none" dirty="0">
                  <a:solidFill>
                    <a:srgbClr val="FFFFFF"/>
                  </a:solidFill>
                  <a:latin typeface="Calibri"/>
                  <a:ea typeface="Calibri"/>
                  <a:cs typeface="Calibri"/>
                  <a:sym typeface="Calibri"/>
                </a:rPr>
                <a:t>blender Loan</a:t>
              </a:r>
              <a:endParaRPr sz="1600" b="0" i="0" u="none" strike="noStrike" cap="none" dirty="0">
                <a:solidFill>
                  <a:srgbClr val="FFFFFF"/>
                </a:solidFill>
                <a:latin typeface="Calibri"/>
                <a:ea typeface="Calibri"/>
                <a:cs typeface="Calibri"/>
                <a:sym typeface="Calibri"/>
              </a:endParaRPr>
            </a:p>
          </p:txBody>
        </p:sp>
      </p:grpSp>
      <p:sp>
        <p:nvSpPr>
          <p:cNvPr id="571" name="Google Shape;571;p11"/>
          <p:cNvSpPr txBox="1"/>
          <p:nvPr/>
        </p:nvSpPr>
        <p:spPr>
          <a:xfrm flipH="1">
            <a:off x="4970880" y="3459295"/>
            <a:ext cx="2268317" cy="1241832"/>
          </a:xfrm>
          <a:prstGeom prst="rect">
            <a:avLst/>
          </a:prstGeom>
          <a:noFill/>
          <a:ln>
            <a:noFill/>
          </a:ln>
        </p:spPr>
        <p:txBody>
          <a:bodyPr spcFirstLastPara="1" wrap="square" lIns="91425" tIns="45700" rIns="91425" bIns="45700" anchor="t" anchorCtr="0">
            <a:noAutofit/>
          </a:bodyPr>
          <a:lstStyle/>
          <a:p>
            <a:pPr marL="0" marR="0" lvl="0" indent="0" algn="ctr" defTabSz="914400" eaLnBrk="1" fontAlgn="auto" latinLnBrk="0" hangingPunct="1">
              <a:lnSpc>
                <a:spcPts val="3000"/>
              </a:lnSpc>
              <a:spcBef>
                <a:spcPts val="0"/>
              </a:spcBef>
              <a:spcAft>
                <a:spcPts val="0"/>
              </a:spcAft>
              <a:buClrTx/>
              <a:buSzTx/>
              <a:buFontTx/>
              <a:buNone/>
              <a:tabLst/>
              <a:defRPr/>
            </a:pPr>
            <a:r>
              <a:rPr lang="en-US" altLang="en-US" sz="2800" b="1" dirty="0">
                <a:solidFill>
                  <a:prstClr val="white"/>
                </a:solidFill>
                <a:latin typeface="Calibri" panose="020F0502020204030204" pitchFamily="34" charset="0"/>
                <a:cs typeface="Calibri" panose="020F0502020204030204" pitchFamily="34" charset="0"/>
              </a:rPr>
              <a:t>Credit Platform Rating 2.0™</a:t>
            </a:r>
            <a:endParaRPr lang="he-IL" altLang="en-US" sz="2800" b="1" dirty="0">
              <a:solidFill>
                <a:prstClr val="white"/>
              </a:solidFill>
              <a:latin typeface="Calibri" panose="020F0502020204030204" pitchFamily="34" charset="0"/>
              <a:cs typeface="Calibri" panose="020F0502020204030204" pitchFamily="34" charset="0"/>
            </a:endParaRPr>
          </a:p>
        </p:txBody>
      </p:sp>
      <p:sp>
        <p:nvSpPr>
          <p:cNvPr id="572" name="Google Shape;572;p11"/>
          <p:cNvSpPr/>
          <p:nvPr/>
        </p:nvSpPr>
        <p:spPr>
          <a:xfrm>
            <a:off x="5621279" y="2427707"/>
            <a:ext cx="979486" cy="869191"/>
          </a:xfrm>
          <a:custGeom>
            <a:avLst/>
            <a:gdLst/>
            <a:ahLst/>
            <a:cxnLst/>
            <a:rect l="l" t="t" r="r" b="b"/>
            <a:pathLst>
              <a:path w="4262204" h="3929334" extrusionOk="0">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 name="Google Shape;568;p11">
            <a:extLst>
              <a:ext uri="{FF2B5EF4-FFF2-40B4-BE49-F238E27FC236}">
                <a16:creationId xmlns:a16="http://schemas.microsoft.com/office/drawing/2014/main" id="{64A781C8-E751-483E-9E51-6213F63780B8}"/>
              </a:ext>
            </a:extLst>
          </p:cNvPr>
          <p:cNvSpPr/>
          <p:nvPr/>
        </p:nvSpPr>
        <p:spPr>
          <a:xfrm flipH="1">
            <a:off x="8670004" y="5111583"/>
            <a:ext cx="1308804" cy="1253214"/>
          </a:xfrm>
          <a:prstGeom prst="ellipse">
            <a:avLst/>
          </a:prstGeom>
          <a:solidFill>
            <a:srgbClr val="006386">
              <a:alpha val="87843"/>
            </a:srgbClr>
          </a:solidFill>
          <a:ln>
            <a:noFill/>
          </a:ln>
        </p:spPr>
        <p:txBody>
          <a:bodyPr spcFirstLastPara="1" wrap="square" lIns="36000" tIns="36000" rIns="0" bIns="360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Blender Mortgage </a:t>
            </a:r>
            <a:r>
              <a:rPr lang="en-US" sz="1600" dirty="0">
                <a:solidFill>
                  <a:prstClr val="white"/>
                </a:solidFill>
                <a:latin typeface="Calibri" panose="020F0502020204030204" pitchFamily="34" charset="0"/>
                <a:cs typeface="Calibri" panose="020F0502020204030204" pitchFamily="34" charset="0"/>
              </a:rPr>
              <a:t>Solutions</a:t>
            </a:r>
            <a:r>
              <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endParaRPr kumimoji="0" lang="en-IL"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cxnSp>
        <p:nvCxnSpPr>
          <p:cNvPr id="16" name="Google Shape;565;p11">
            <a:extLst>
              <a:ext uri="{FF2B5EF4-FFF2-40B4-BE49-F238E27FC236}">
                <a16:creationId xmlns:a16="http://schemas.microsoft.com/office/drawing/2014/main" id="{AFA72D99-04AE-5FB3-B6A3-278308457499}"/>
              </a:ext>
            </a:extLst>
          </p:cNvPr>
          <p:cNvCxnSpPr>
            <a:cxnSpLocks/>
          </p:cNvCxnSpPr>
          <p:nvPr/>
        </p:nvCxnSpPr>
        <p:spPr>
          <a:xfrm>
            <a:off x="9009367" y="4618426"/>
            <a:ext cx="187228" cy="443861"/>
          </a:xfrm>
          <a:prstGeom prst="straightConnector1">
            <a:avLst/>
          </a:prstGeom>
          <a:noFill/>
          <a:ln w="9525" cap="flat" cmpd="sng">
            <a:solidFill>
              <a:srgbClr val="19446C"/>
            </a:solidFill>
            <a:prstDash val="dash"/>
            <a:miter lim="800000"/>
            <a:headEnd type="none" w="sm" len="sm"/>
            <a:tailEnd type="triangle" w="med" len="med"/>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866" name="Google Shape;866;p21"/>
          <p:cNvSpPr/>
          <p:nvPr/>
        </p:nvSpPr>
        <p:spPr>
          <a:xfrm>
            <a:off x="-87548" y="5154112"/>
            <a:ext cx="12293420" cy="1732305"/>
          </a:xfrm>
          <a:prstGeom prst="rect">
            <a:avLst/>
          </a:prstGeom>
          <a:gradFill>
            <a:gsLst>
              <a:gs pos="0">
                <a:schemeClr val="lt1"/>
              </a:gs>
              <a:gs pos="100000">
                <a:srgbClr val="7F7F7F">
                  <a:alpha val="36862"/>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7" name="Google Shape;867;p21"/>
          <p:cNvSpPr/>
          <p:nvPr/>
        </p:nvSpPr>
        <p:spPr>
          <a:xfrm>
            <a:off x="-83835" y="-4813"/>
            <a:ext cx="12275835" cy="1646294"/>
          </a:xfrm>
          <a:prstGeom prst="rect">
            <a:avLst/>
          </a:prstGeom>
          <a:gradFill>
            <a:gsLst>
              <a:gs pos="0">
                <a:srgbClr val="009ED6">
                  <a:alpha val="32941"/>
                </a:srgbClr>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8" name="Google Shape;868;p21"/>
          <p:cNvSpPr/>
          <p:nvPr/>
        </p:nvSpPr>
        <p:spPr>
          <a:xfrm>
            <a:off x="12370794" y="-33897"/>
            <a:ext cx="520903" cy="7061002"/>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9" name="Google Shape;869;p21"/>
          <p:cNvSpPr txBox="1"/>
          <p:nvPr/>
        </p:nvSpPr>
        <p:spPr>
          <a:xfrm>
            <a:off x="778615" y="113281"/>
            <a:ext cx="7793436"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dk1"/>
                </a:solidFill>
                <a:latin typeface="Calibri"/>
                <a:ea typeface="Calibri"/>
                <a:cs typeface="Calibri"/>
                <a:sym typeface="Calibri"/>
              </a:rPr>
              <a:t>Key Events from the IPO</a:t>
            </a:r>
            <a:endParaRPr sz="3600" b="1" dirty="0">
              <a:solidFill>
                <a:schemeClr val="dk1"/>
              </a:solidFill>
              <a:latin typeface="Calibri"/>
              <a:ea typeface="Calibri"/>
              <a:cs typeface="Calibri"/>
              <a:sym typeface="Calibri"/>
            </a:endParaRPr>
          </a:p>
          <a:p>
            <a:pPr marL="0" marR="0" lvl="0" indent="0">
              <a:lnSpc>
                <a:spcPct val="100000"/>
              </a:lnSpc>
              <a:spcBef>
                <a:spcPts val="0"/>
              </a:spcBef>
              <a:spcAft>
                <a:spcPts val="0"/>
              </a:spcAft>
              <a:buClr>
                <a:schemeClr val="dk1"/>
              </a:buClr>
              <a:buSzPts val="2400"/>
              <a:buFont typeface="Calibri"/>
              <a:buNone/>
            </a:pPr>
            <a:r>
              <a:rPr lang="en-US" sz="2400" b="0" i="0" u="none" strike="noStrike" cap="none" dirty="0">
                <a:solidFill>
                  <a:schemeClr val="dk1"/>
                </a:solidFill>
                <a:latin typeface="Calibri"/>
                <a:ea typeface="Calibri"/>
                <a:cs typeface="Calibri"/>
                <a:sym typeface="Calibri"/>
              </a:rPr>
              <a:t>(Jan 2021 – March 2023)</a:t>
            </a:r>
            <a:endParaRPr sz="3600" b="0" i="0" u="none" strike="noStrike" cap="none" dirty="0">
              <a:solidFill>
                <a:schemeClr val="dk1"/>
              </a:solidFill>
              <a:latin typeface="Calibri"/>
              <a:ea typeface="Calibri"/>
              <a:cs typeface="Calibri"/>
              <a:sym typeface="Calibri"/>
            </a:endParaRPr>
          </a:p>
        </p:txBody>
      </p:sp>
      <p:sp>
        <p:nvSpPr>
          <p:cNvPr id="870" name="Google Shape;870;p21"/>
          <p:cNvSpPr/>
          <p:nvPr/>
        </p:nvSpPr>
        <p:spPr>
          <a:xfrm>
            <a:off x="12216173" y="-82943"/>
            <a:ext cx="520903" cy="7061002"/>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871" name="Google Shape;871;p21"/>
          <p:cNvCxnSpPr/>
          <p:nvPr/>
        </p:nvCxnSpPr>
        <p:spPr>
          <a:xfrm>
            <a:off x="-123095" y="3295107"/>
            <a:ext cx="12175925" cy="0"/>
          </a:xfrm>
          <a:prstGeom prst="straightConnector1">
            <a:avLst/>
          </a:prstGeom>
          <a:noFill/>
          <a:ln w="19050" cap="flat" cmpd="sng">
            <a:solidFill>
              <a:srgbClr val="3F3F3F"/>
            </a:solidFill>
            <a:prstDash val="solid"/>
            <a:miter lim="800000"/>
            <a:headEnd type="none" w="sm" len="sm"/>
            <a:tailEnd type="none" w="sm" len="sm"/>
          </a:ln>
        </p:spPr>
      </p:cxnSp>
      <p:sp>
        <p:nvSpPr>
          <p:cNvPr id="872" name="Google Shape;872;p21"/>
          <p:cNvSpPr txBox="1"/>
          <p:nvPr/>
        </p:nvSpPr>
        <p:spPr>
          <a:xfrm>
            <a:off x="2117950" y="1692286"/>
            <a:ext cx="1723738" cy="1513836"/>
          </a:xfrm>
          <a:prstGeom prst="rect">
            <a:avLst/>
          </a:prstGeom>
          <a:noFill/>
          <a:ln>
            <a:noFill/>
          </a:ln>
        </p:spPr>
        <p:txBody>
          <a:bodyPr spcFirstLastPara="1" wrap="square" lIns="91425" tIns="45700" rIns="91425" bIns="45700" anchor="t" anchorCtr="0">
            <a:spAutoFit/>
          </a:bodyPr>
          <a:lstStyle/>
          <a:p>
            <a:pPr marL="0" marR="0" lvl="0" indent="0">
              <a:lnSpc>
                <a:spcPct val="107142"/>
              </a:lnSpc>
              <a:spcBef>
                <a:spcPts val="0"/>
              </a:spcBef>
              <a:spcAft>
                <a:spcPts val="0"/>
              </a:spcAft>
              <a:buNone/>
            </a:pPr>
            <a:r>
              <a:rPr lang="en-US" sz="1400" b="1" dirty="0">
                <a:solidFill>
                  <a:srgbClr val="3A3838"/>
                </a:solidFill>
                <a:latin typeface="Calibri"/>
                <a:ea typeface="Calibri"/>
                <a:cs typeface="Calibri"/>
                <a:sym typeface="Calibri"/>
              </a:rPr>
              <a:t>February 2021</a:t>
            </a:r>
            <a:br>
              <a:rPr lang="en-US" sz="1400" b="1" dirty="0">
                <a:solidFill>
                  <a:srgbClr val="3A3838"/>
                </a:solidFill>
                <a:latin typeface="Calibri"/>
                <a:ea typeface="Calibri"/>
                <a:cs typeface="Calibri"/>
                <a:sym typeface="Calibri"/>
              </a:rPr>
            </a:br>
            <a:r>
              <a:rPr lang="en-US" sz="1400" dirty="0" err="1">
                <a:solidFill>
                  <a:srgbClr val="3A3838"/>
                </a:solidFill>
                <a:latin typeface="Calibri"/>
                <a:ea typeface="Calibri"/>
                <a:cs typeface="Calibri"/>
                <a:sym typeface="Calibri"/>
              </a:rPr>
              <a:t>blenderPay</a:t>
            </a:r>
            <a:r>
              <a:rPr lang="en-US" sz="1400" dirty="0">
                <a:solidFill>
                  <a:srgbClr val="3A3838"/>
                </a:solidFill>
                <a:latin typeface="Calibri"/>
                <a:ea typeface="Calibri"/>
                <a:cs typeface="Calibri"/>
                <a:sym typeface="Calibri"/>
              </a:rPr>
              <a:t> for E-Commerce solution launched for E-Commerce online checkouts</a:t>
            </a:r>
            <a:endParaRPr sz="1400" dirty="0">
              <a:solidFill>
                <a:srgbClr val="3A3838"/>
              </a:solidFill>
              <a:latin typeface="Calibri"/>
              <a:ea typeface="Calibri"/>
              <a:cs typeface="Calibri"/>
              <a:sym typeface="Calibri"/>
            </a:endParaRPr>
          </a:p>
        </p:txBody>
      </p:sp>
      <p:sp>
        <p:nvSpPr>
          <p:cNvPr id="873" name="Google Shape;873;p21"/>
          <p:cNvSpPr txBox="1"/>
          <p:nvPr/>
        </p:nvSpPr>
        <p:spPr>
          <a:xfrm>
            <a:off x="2579600" y="4666397"/>
            <a:ext cx="2355104" cy="893794"/>
          </a:xfrm>
          <a:prstGeom prst="rect">
            <a:avLst/>
          </a:prstGeom>
          <a:noFill/>
          <a:ln>
            <a:noFill/>
          </a:ln>
        </p:spPr>
        <p:txBody>
          <a:bodyPr spcFirstLastPara="1" wrap="square" lIns="91425" tIns="45700" rIns="91425" bIns="45700" anchor="t" anchorCtr="0">
            <a:spAutoFit/>
          </a:bodyPr>
          <a:lstStyle/>
          <a:p>
            <a:pPr marL="0" marR="0" lvl="0" indent="0" algn="l" rtl="1">
              <a:lnSpc>
                <a:spcPct val="92857"/>
              </a:lnSpc>
              <a:spcBef>
                <a:spcPts val="0"/>
              </a:spcBef>
              <a:spcAft>
                <a:spcPts val="0"/>
              </a:spcAft>
              <a:buNone/>
            </a:pPr>
            <a:r>
              <a:rPr lang="en-US" sz="1400" b="1" dirty="0">
                <a:solidFill>
                  <a:schemeClr val="tx1"/>
                </a:solidFill>
                <a:latin typeface="Calibri"/>
                <a:ea typeface="Calibri"/>
                <a:cs typeface="Calibri"/>
                <a:sym typeface="Calibri"/>
              </a:rPr>
              <a:t>April 2021</a:t>
            </a:r>
          </a:p>
          <a:p>
            <a:pPr marL="0" marR="0" lvl="0" indent="0" algn="l" rtl="1">
              <a:lnSpc>
                <a:spcPct val="92857"/>
              </a:lnSpc>
              <a:spcBef>
                <a:spcPts val="0"/>
              </a:spcBef>
              <a:spcAft>
                <a:spcPts val="0"/>
              </a:spcAft>
              <a:buNone/>
            </a:pPr>
            <a:r>
              <a:rPr lang="en-US" sz="1400" dirty="0">
                <a:solidFill>
                  <a:schemeClr val="tx1"/>
                </a:solidFill>
                <a:latin typeface="Calibri"/>
                <a:ea typeface="Calibri"/>
                <a:cs typeface="Calibri"/>
                <a:sym typeface="Calibri"/>
              </a:rPr>
              <a:t>A 3</a:t>
            </a:r>
            <a:r>
              <a:rPr lang="en-US" sz="1400" baseline="30000" dirty="0">
                <a:solidFill>
                  <a:schemeClr val="tx1"/>
                </a:solidFill>
                <a:latin typeface="Calibri"/>
                <a:ea typeface="Calibri"/>
                <a:cs typeface="Calibri"/>
                <a:sym typeface="Calibri"/>
              </a:rPr>
              <a:t>rd</a:t>
            </a:r>
            <a:r>
              <a:rPr lang="en-US" sz="1400" dirty="0">
                <a:solidFill>
                  <a:schemeClr val="tx1"/>
                </a:solidFill>
                <a:latin typeface="Calibri"/>
                <a:ea typeface="Calibri"/>
                <a:cs typeface="Calibri"/>
                <a:sym typeface="Calibri"/>
              </a:rPr>
              <a:t> LOC (line of credit) received from, the French investment group Eiffel</a:t>
            </a:r>
            <a:endParaRPr sz="1400" dirty="0">
              <a:solidFill>
                <a:schemeClr val="tx1"/>
              </a:solidFill>
              <a:latin typeface="Calibri"/>
              <a:ea typeface="Calibri"/>
              <a:cs typeface="Calibri"/>
              <a:sym typeface="Calibri"/>
            </a:endParaRPr>
          </a:p>
        </p:txBody>
      </p:sp>
      <p:sp>
        <p:nvSpPr>
          <p:cNvPr id="876" name="Google Shape;876;p21"/>
          <p:cNvSpPr txBox="1"/>
          <p:nvPr/>
        </p:nvSpPr>
        <p:spPr>
          <a:xfrm>
            <a:off x="5322062" y="1245398"/>
            <a:ext cx="1320321" cy="1823536"/>
          </a:xfrm>
          <a:prstGeom prst="rect">
            <a:avLst/>
          </a:prstGeom>
          <a:noFill/>
          <a:ln>
            <a:noFill/>
          </a:ln>
        </p:spPr>
        <p:txBody>
          <a:bodyPr spcFirstLastPara="1" wrap="square" lIns="91425" tIns="45700" rIns="91425" bIns="45700" anchor="t" anchorCtr="0">
            <a:spAutoFit/>
          </a:bodyPr>
          <a:lstStyle/>
          <a:p>
            <a:pPr algn="l">
              <a:lnSpc>
                <a:spcPts val="1500"/>
              </a:lnSpc>
              <a:buClr>
                <a:srgbClr val="00AEEF"/>
              </a:buClr>
              <a:defRPr/>
            </a:pPr>
            <a:r>
              <a:rPr lang="en-US" b="1" dirty="0">
                <a:solidFill>
                  <a:srgbClr val="3A3838"/>
                </a:solidFill>
                <a:latin typeface="Calibri"/>
                <a:cs typeface="Calibri"/>
              </a:rPr>
              <a:t>November 2021</a:t>
            </a:r>
          </a:p>
          <a:p>
            <a:pPr algn="l">
              <a:lnSpc>
                <a:spcPts val="1500"/>
              </a:lnSpc>
              <a:buClr>
                <a:srgbClr val="00AEEF"/>
              </a:buClr>
              <a:defRPr/>
            </a:pPr>
            <a:r>
              <a:rPr lang="en-US" dirty="0">
                <a:solidFill>
                  <a:srgbClr val="3A3838"/>
                </a:solidFill>
                <a:latin typeface="Calibri"/>
                <a:cs typeface="Calibri"/>
              </a:rPr>
              <a:t>Agreement signed establishing the </a:t>
            </a:r>
            <a:r>
              <a:rPr lang="en-US" dirty="0" err="1">
                <a:solidFill>
                  <a:srgbClr val="3A3838"/>
                </a:solidFill>
                <a:latin typeface="Calibri"/>
                <a:cs typeface="Calibri"/>
              </a:rPr>
              <a:t>blenderPay</a:t>
            </a:r>
            <a:r>
              <a:rPr lang="en-US" dirty="0">
                <a:solidFill>
                  <a:srgbClr val="3A3838"/>
                </a:solidFill>
                <a:latin typeface="Calibri"/>
                <a:cs typeface="Calibri"/>
              </a:rPr>
              <a:t> BNPL company with Bank </a:t>
            </a:r>
            <a:r>
              <a:rPr lang="en-US" dirty="0" err="1">
                <a:solidFill>
                  <a:srgbClr val="3A3838"/>
                </a:solidFill>
                <a:latin typeface="Calibri"/>
                <a:cs typeface="Calibri"/>
              </a:rPr>
              <a:t>Hapoalim</a:t>
            </a:r>
            <a:endParaRPr lang="he-IL" dirty="0">
              <a:solidFill>
                <a:srgbClr val="3A3838"/>
              </a:solidFill>
              <a:latin typeface="Calibri"/>
              <a:cs typeface="Calibri"/>
            </a:endParaRPr>
          </a:p>
        </p:txBody>
      </p:sp>
      <p:sp>
        <p:nvSpPr>
          <p:cNvPr id="877" name="Google Shape;877;p21"/>
          <p:cNvSpPr txBox="1"/>
          <p:nvPr/>
        </p:nvSpPr>
        <p:spPr>
          <a:xfrm>
            <a:off x="5264790" y="4069649"/>
            <a:ext cx="1381958" cy="1772240"/>
          </a:xfrm>
          <a:prstGeom prst="rect">
            <a:avLst/>
          </a:prstGeom>
          <a:noFill/>
          <a:ln>
            <a:noFill/>
          </a:ln>
        </p:spPr>
        <p:txBody>
          <a:bodyPr spcFirstLastPara="1" wrap="square" lIns="91425" tIns="45700" rIns="91425" bIns="45700" anchor="t" anchorCtr="0">
            <a:spAutoFit/>
          </a:bodyPr>
          <a:lstStyle/>
          <a:p>
            <a:pPr marL="0" marR="0" lvl="0" indent="0" algn="l" rtl="1">
              <a:lnSpc>
                <a:spcPct val="92857"/>
              </a:lnSpc>
              <a:spcBef>
                <a:spcPts val="0"/>
              </a:spcBef>
              <a:spcAft>
                <a:spcPts val="0"/>
              </a:spcAft>
              <a:buNone/>
            </a:pPr>
            <a:r>
              <a:rPr lang="en-US" sz="1400" b="1" dirty="0">
                <a:solidFill>
                  <a:schemeClr val="tx1"/>
                </a:solidFill>
                <a:latin typeface="Calibri"/>
                <a:ea typeface="Calibri"/>
                <a:cs typeface="Calibri"/>
                <a:sym typeface="Calibri"/>
              </a:rPr>
              <a:t>November 2021</a:t>
            </a:r>
            <a:endParaRPr sz="1400" b="1" dirty="0">
              <a:solidFill>
                <a:schemeClr val="tx1"/>
              </a:solidFill>
              <a:latin typeface="Calibri"/>
              <a:ea typeface="Calibri"/>
              <a:cs typeface="Calibri"/>
              <a:sym typeface="Calibri"/>
            </a:endParaRPr>
          </a:p>
          <a:p>
            <a:pPr marL="0" marR="0" lvl="0" indent="0" algn="l" rtl="0">
              <a:lnSpc>
                <a:spcPct val="92857"/>
              </a:lnSpc>
              <a:spcBef>
                <a:spcPts val="600"/>
              </a:spcBef>
              <a:spcAft>
                <a:spcPts val="0"/>
              </a:spcAft>
              <a:buNone/>
            </a:pPr>
            <a:r>
              <a:rPr lang="en-US" sz="1400" dirty="0">
                <a:solidFill>
                  <a:schemeClr val="tx1"/>
                </a:solidFill>
                <a:latin typeface="Calibri"/>
                <a:ea typeface="Calibri"/>
                <a:cs typeface="Calibri"/>
                <a:sym typeface="Calibri"/>
              </a:rPr>
              <a:t>4</a:t>
            </a:r>
            <a:r>
              <a:rPr lang="en-US" sz="1400" baseline="30000" dirty="0">
                <a:solidFill>
                  <a:schemeClr val="tx1"/>
                </a:solidFill>
                <a:latin typeface="Calibri"/>
                <a:ea typeface="Calibri"/>
                <a:cs typeface="Calibri"/>
                <a:sym typeface="Calibri"/>
              </a:rPr>
              <a:t>th</a:t>
            </a:r>
            <a:r>
              <a:rPr lang="en-US" sz="1400" dirty="0">
                <a:solidFill>
                  <a:schemeClr val="tx1"/>
                </a:solidFill>
                <a:latin typeface="Calibri"/>
                <a:ea typeface="Calibri"/>
                <a:cs typeface="Calibri"/>
                <a:sym typeface="Calibri"/>
              </a:rPr>
              <a:t> LOC received from the French investment group Eiffel, for total funding amount of </a:t>
            </a:r>
            <a:r>
              <a:rPr lang="en-US" sz="1400" dirty="0">
                <a:latin typeface="Calibri"/>
                <a:ea typeface="Calibri"/>
                <a:cs typeface="Calibri"/>
                <a:sym typeface="Calibri"/>
              </a:rPr>
              <a:t>€ 18 million</a:t>
            </a:r>
            <a:endParaRPr dirty="0">
              <a:solidFill>
                <a:schemeClr val="tx1"/>
              </a:solidFill>
            </a:endParaRPr>
          </a:p>
        </p:txBody>
      </p:sp>
      <p:sp>
        <p:nvSpPr>
          <p:cNvPr id="878" name="Google Shape;878;p21"/>
          <p:cNvSpPr txBox="1"/>
          <p:nvPr/>
        </p:nvSpPr>
        <p:spPr>
          <a:xfrm>
            <a:off x="1054995" y="1427382"/>
            <a:ext cx="1063191" cy="1393290"/>
          </a:xfrm>
          <a:prstGeom prst="rect">
            <a:avLst/>
          </a:prstGeom>
          <a:noFill/>
          <a:ln>
            <a:noFill/>
          </a:ln>
        </p:spPr>
        <p:txBody>
          <a:bodyPr spcFirstLastPara="1" wrap="square" lIns="91425" tIns="45700" rIns="91425" bIns="45700" anchor="t" anchorCtr="0">
            <a:spAutoFit/>
          </a:bodyPr>
          <a:lstStyle/>
          <a:p>
            <a:pPr marL="0" marR="0" lvl="0" indent="0" algn="l" rtl="1">
              <a:lnSpc>
                <a:spcPct val="107142"/>
              </a:lnSpc>
              <a:spcBef>
                <a:spcPts val="0"/>
              </a:spcBef>
              <a:spcAft>
                <a:spcPts val="0"/>
              </a:spcAft>
              <a:buClr>
                <a:srgbClr val="3A3838"/>
              </a:buClr>
              <a:buSzPts val="1400"/>
              <a:buFont typeface="Calibri"/>
              <a:buNone/>
            </a:pPr>
            <a:r>
              <a:rPr lang="en-US" sz="1400" b="1" dirty="0">
                <a:solidFill>
                  <a:srgbClr val="3A3838"/>
                </a:solidFill>
                <a:latin typeface="Calibri"/>
                <a:ea typeface="Calibri"/>
                <a:cs typeface="Calibri"/>
                <a:sym typeface="Calibri"/>
              </a:rPr>
              <a:t>January 2021</a:t>
            </a:r>
            <a:endParaRPr sz="1400" b="1" dirty="0">
              <a:solidFill>
                <a:srgbClr val="3A3838"/>
              </a:solidFill>
              <a:latin typeface="Calibri"/>
              <a:ea typeface="Calibri"/>
              <a:cs typeface="Calibri"/>
              <a:sym typeface="Calibri"/>
            </a:endParaRPr>
          </a:p>
          <a:p>
            <a:pPr marL="0" marR="0" lvl="0" indent="0" algn="l" rtl="0">
              <a:lnSpc>
                <a:spcPct val="92857"/>
              </a:lnSpc>
              <a:spcBef>
                <a:spcPts val="300"/>
              </a:spcBef>
              <a:spcAft>
                <a:spcPts val="0"/>
              </a:spcAft>
              <a:buClr>
                <a:srgbClr val="00AEEF"/>
              </a:buClr>
              <a:buSzPts val="1400"/>
              <a:buFont typeface="Calibri"/>
              <a:buNone/>
            </a:pPr>
            <a:r>
              <a:rPr lang="en-US" sz="1400" dirty="0">
                <a:solidFill>
                  <a:srgbClr val="3A3838"/>
                </a:solidFill>
                <a:latin typeface="Calibri"/>
                <a:ea typeface="Calibri"/>
                <a:cs typeface="Calibri"/>
                <a:sym typeface="Calibri"/>
              </a:rPr>
              <a:t>IPO at the Tel Aviv Stock Exchange</a:t>
            </a:r>
            <a:endParaRPr sz="1400" dirty="0">
              <a:solidFill>
                <a:srgbClr val="3A3838"/>
              </a:solidFill>
              <a:latin typeface="Calibri"/>
              <a:ea typeface="Calibri"/>
              <a:cs typeface="Calibri"/>
              <a:sym typeface="Calibri"/>
            </a:endParaRPr>
          </a:p>
        </p:txBody>
      </p:sp>
      <p:sp>
        <p:nvSpPr>
          <p:cNvPr id="879" name="Google Shape;879;p21"/>
          <p:cNvSpPr txBox="1"/>
          <p:nvPr/>
        </p:nvSpPr>
        <p:spPr>
          <a:xfrm>
            <a:off x="149063" y="2830705"/>
            <a:ext cx="1008228" cy="324985"/>
          </a:xfrm>
          <a:prstGeom prst="rect">
            <a:avLst/>
          </a:prstGeom>
          <a:noFill/>
          <a:ln>
            <a:noFill/>
          </a:ln>
        </p:spPr>
        <p:txBody>
          <a:bodyPr spcFirstLastPara="1" wrap="square" lIns="91425" tIns="45700" rIns="91425" bIns="45700" anchor="t" anchorCtr="0">
            <a:spAutoFit/>
          </a:bodyPr>
          <a:lstStyle/>
          <a:p>
            <a:pPr marL="0" marR="0" lvl="0" indent="0" algn="l">
              <a:lnSpc>
                <a:spcPct val="62500"/>
              </a:lnSpc>
              <a:spcBef>
                <a:spcPts val="0"/>
              </a:spcBef>
              <a:spcAft>
                <a:spcPts val="0"/>
              </a:spcAft>
              <a:buNone/>
            </a:pPr>
            <a:r>
              <a:rPr lang="en-US" sz="2400" dirty="0">
                <a:solidFill>
                  <a:srgbClr val="00B0F0"/>
                </a:solidFill>
                <a:latin typeface="Calibri"/>
                <a:ea typeface="Calibri"/>
                <a:cs typeface="Calibri"/>
                <a:sym typeface="Calibri"/>
              </a:rPr>
              <a:t>Israel</a:t>
            </a:r>
            <a:endParaRPr sz="2400" dirty="0">
              <a:solidFill>
                <a:srgbClr val="00B0F0"/>
              </a:solidFill>
              <a:latin typeface="Calibri"/>
              <a:ea typeface="Calibri"/>
              <a:cs typeface="Calibri"/>
              <a:sym typeface="Calibri"/>
            </a:endParaRPr>
          </a:p>
        </p:txBody>
      </p:sp>
      <p:sp>
        <p:nvSpPr>
          <p:cNvPr id="880" name="Google Shape;880;p21"/>
          <p:cNvSpPr txBox="1"/>
          <p:nvPr/>
        </p:nvSpPr>
        <p:spPr>
          <a:xfrm>
            <a:off x="131181" y="3582477"/>
            <a:ext cx="1365078" cy="324985"/>
          </a:xfrm>
          <a:prstGeom prst="rect">
            <a:avLst/>
          </a:prstGeom>
          <a:noFill/>
          <a:ln>
            <a:noFill/>
          </a:ln>
        </p:spPr>
        <p:txBody>
          <a:bodyPr spcFirstLastPara="1" wrap="square" lIns="91425" tIns="45700" rIns="91425" bIns="45700" anchor="t" anchorCtr="0">
            <a:spAutoFit/>
          </a:bodyPr>
          <a:lstStyle/>
          <a:p>
            <a:pPr marL="0" marR="0" lvl="0" indent="0">
              <a:lnSpc>
                <a:spcPct val="62500"/>
              </a:lnSpc>
              <a:spcBef>
                <a:spcPts val="0"/>
              </a:spcBef>
              <a:spcAft>
                <a:spcPts val="0"/>
              </a:spcAft>
              <a:buNone/>
            </a:pPr>
            <a:r>
              <a:rPr lang="en-US" sz="2400" dirty="0">
                <a:solidFill>
                  <a:srgbClr val="006CB7"/>
                </a:solidFill>
                <a:latin typeface="Calibri"/>
                <a:ea typeface="Calibri"/>
                <a:cs typeface="Calibri"/>
                <a:sym typeface="Calibri"/>
              </a:rPr>
              <a:t>Europe</a:t>
            </a:r>
            <a:endParaRPr sz="2400" dirty="0">
              <a:solidFill>
                <a:srgbClr val="006CB7"/>
              </a:solidFill>
              <a:latin typeface="Calibri"/>
              <a:ea typeface="Calibri"/>
              <a:cs typeface="Calibri"/>
              <a:sym typeface="Calibri"/>
            </a:endParaRPr>
          </a:p>
        </p:txBody>
      </p:sp>
      <p:grpSp>
        <p:nvGrpSpPr>
          <p:cNvPr id="881" name="Google Shape;881;p21"/>
          <p:cNvGrpSpPr/>
          <p:nvPr/>
        </p:nvGrpSpPr>
        <p:grpSpPr>
          <a:xfrm rot="10800000">
            <a:off x="11286514" y="3079590"/>
            <a:ext cx="532058" cy="405351"/>
            <a:chOff x="405534" y="2993571"/>
            <a:chExt cx="786185" cy="598961"/>
          </a:xfrm>
        </p:grpSpPr>
        <p:sp>
          <p:nvSpPr>
            <p:cNvPr id="882" name="Google Shape;882;p21"/>
            <p:cNvSpPr/>
            <p:nvPr/>
          </p:nvSpPr>
          <p:spPr>
            <a:xfrm rot="2700000">
              <a:off x="493250" y="3081288"/>
              <a:ext cx="423528" cy="423528"/>
            </a:xfrm>
            <a:prstGeom prst="corner">
              <a:avLst>
                <a:gd name="adj1" fmla="val 0"/>
                <a:gd name="adj2" fmla="val 0"/>
              </a:avLst>
            </a:prstGeom>
            <a:solidFill>
              <a:schemeClr val="accent1"/>
            </a:solid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83" name="Google Shape;883;p21"/>
            <p:cNvSpPr/>
            <p:nvPr/>
          </p:nvSpPr>
          <p:spPr>
            <a:xfrm rot="2700000">
              <a:off x="680477" y="3081286"/>
              <a:ext cx="423527" cy="423528"/>
            </a:xfrm>
            <a:prstGeom prst="corner">
              <a:avLst>
                <a:gd name="adj1" fmla="val 0"/>
                <a:gd name="adj2" fmla="val 0"/>
              </a:avLst>
            </a:prstGeom>
            <a:solidFill>
              <a:schemeClr val="accent1"/>
            </a:solid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884" name="Google Shape;884;p21"/>
          <p:cNvSpPr txBox="1"/>
          <p:nvPr/>
        </p:nvSpPr>
        <p:spPr>
          <a:xfrm>
            <a:off x="7548869" y="1128944"/>
            <a:ext cx="1234424" cy="1823536"/>
          </a:xfrm>
          <a:prstGeom prst="rect">
            <a:avLst/>
          </a:prstGeom>
          <a:noFill/>
          <a:ln>
            <a:noFill/>
          </a:ln>
        </p:spPr>
        <p:txBody>
          <a:bodyPr spcFirstLastPara="1" wrap="square" lIns="91425" tIns="45700" rIns="91425" bIns="45700" anchor="t" anchorCtr="0">
            <a:spAutoFit/>
          </a:bodyPr>
          <a:lstStyle/>
          <a:p>
            <a:pPr algn="l">
              <a:lnSpc>
                <a:spcPts val="1500"/>
              </a:lnSpc>
              <a:buClr>
                <a:srgbClr val="00AEEF"/>
              </a:buClr>
              <a:defRPr/>
            </a:pPr>
            <a:r>
              <a:rPr lang="en-US" sz="1400" b="1" dirty="0">
                <a:solidFill>
                  <a:schemeClr val="tx1"/>
                </a:solidFill>
                <a:latin typeface="Calibri" panose="020F0502020204030204" pitchFamily="34" charset="0"/>
                <a:cs typeface="Calibri" panose="020F0502020204030204" pitchFamily="34" charset="0"/>
              </a:rPr>
              <a:t>February 2022</a:t>
            </a:r>
          </a:p>
          <a:p>
            <a:pPr algn="l">
              <a:lnSpc>
                <a:spcPts val="1500"/>
              </a:lnSpc>
              <a:buClr>
                <a:srgbClr val="00AEEF"/>
              </a:buClr>
              <a:defRPr/>
            </a:pPr>
            <a:r>
              <a:rPr lang="en-US" sz="1400" dirty="0">
                <a:solidFill>
                  <a:schemeClr val="tx1"/>
                </a:solidFill>
                <a:latin typeface="Calibri" panose="020F0502020204030204" pitchFamily="34" charset="0"/>
                <a:cs typeface="Calibri" panose="020F0502020204030204" pitchFamily="34" charset="0"/>
              </a:rPr>
              <a:t>Line of Credit established for car loans from Bank Mizrahi for approximately NIS 50 million</a:t>
            </a:r>
            <a:endParaRPr lang="he-IL" sz="1300" dirty="0">
              <a:solidFill>
                <a:schemeClr val="tx1"/>
              </a:solidFill>
              <a:latin typeface="Calibri" panose="020F0502020204030204" pitchFamily="34" charset="0"/>
              <a:cs typeface="Calibri" panose="020F0502020204030204" pitchFamily="34" charset="0"/>
            </a:endParaRPr>
          </a:p>
        </p:txBody>
      </p:sp>
      <p:grpSp>
        <p:nvGrpSpPr>
          <p:cNvPr id="885" name="Google Shape;885;p21"/>
          <p:cNvGrpSpPr/>
          <p:nvPr/>
        </p:nvGrpSpPr>
        <p:grpSpPr>
          <a:xfrm flipH="1">
            <a:off x="5190425" y="1181504"/>
            <a:ext cx="201718" cy="4662224"/>
            <a:chOff x="3323038" y="1180614"/>
            <a:chExt cx="201718" cy="4662224"/>
          </a:xfrm>
        </p:grpSpPr>
        <p:cxnSp>
          <p:nvCxnSpPr>
            <p:cNvPr id="886" name="Google Shape;886;p21"/>
            <p:cNvCxnSpPr>
              <a:cxnSpLocks/>
            </p:cNvCxnSpPr>
            <p:nvPr/>
          </p:nvCxnSpPr>
          <p:spPr>
            <a:xfrm>
              <a:off x="3423897" y="1180614"/>
              <a:ext cx="7586" cy="4662224"/>
            </a:xfrm>
            <a:prstGeom prst="straightConnector1">
              <a:avLst/>
            </a:prstGeom>
            <a:noFill/>
            <a:ln w="9525" cap="flat" cmpd="sng">
              <a:solidFill>
                <a:srgbClr val="3F3F3F"/>
              </a:solidFill>
              <a:prstDash val="dash"/>
              <a:miter lim="800000"/>
              <a:headEnd type="oval" w="med" len="med"/>
              <a:tailEnd type="oval" w="med" len="med"/>
            </a:ln>
          </p:spPr>
        </p:cxnSp>
        <p:sp>
          <p:nvSpPr>
            <p:cNvPr id="887" name="Google Shape;887;p21"/>
            <p:cNvSpPr/>
            <p:nvPr/>
          </p:nvSpPr>
          <p:spPr>
            <a:xfrm>
              <a:off x="3323038" y="3197956"/>
              <a:ext cx="201718" cy="201718"/>
            </a:xfrm>
            <a:prstGeom prst="ellipse">
              <a:avLst/>
            </a:prstGeom>
            <a:gradFill>
              <a:gsLst>
                <a:gs pos="0">
                  <a:srgbClr val="006386"/>
                </a:gs>
                <a:gs pos="29000">
                  <a:srgbClr val="006386"/>
                </a:gs>
                <a:gs pos="79000">
                  <a:srgbClr val="00AEEF"/>
                </a:gs>
                <a:gs pos="100000">
                  <a:srgbClr val="00AEEF"/>
                </a:gs>
              </a:gsLst>
              <a:path path="circle">
                <a:fillToRect l="100000" t="100000"/>
              </a:path>
              <a:tileRect r="-100000" b="-100000"/>
            </a:grad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nvGrpSpPr>
          <p:cNvPr id="891" name="Google Shape;891;p21"/>
          <p:cNvGrpSpPr/>
          <p:nvPr/>
        </p:nvGrpSpPr>
        <p:grpSpPr>
          <a:xfrm flipH="1">
            <a:off x="3590749" y="1646264"/>
            <a:ext cx="201718" cy="1740996"/>
            <a:chOff x="5663662" y="1658678"/>
            <a:chExt cx="201718" cy="1740996"/>
          </a:xfrm>
        </p:grpSpPr>
        <p:cxnSp>
          <p:nvCxnSpPr>
            <p:cNvPr id="892" name="Google Shape;892;p21"/>
            <p:cNvCxnSpPr/>
            <p:nvPr/>
          </p:nvCxnSpPr>
          <p:spPr>
            <a:xfrm>
              <a:off x="5764521" y="1658678"/>
              <a:ext cx="0" cy="1636429"/>
            </a:xfrm>
            <a:prstGeom prst="straightConnector1">
              <a:avLst/>
            </a:prstGeom>
            <a:noFill/>
            <a:ln w="9525" cap="flat" cmpd="sng">
              <a:solidFill>
                <a:srgbClr val="3F3F3F"/>
              </a:solidFill>
              <a:prstDash val="dash"/>
              <a:miter lim="800000"/>
              <a:headEnd type="oval" w="med" len="med"/>
              <a:tailEnd type="none" w="sm" len="sm"/>
            </a:ln>
          </p:spPr>
        </p:cxnSp>
        <p:sp>
          <p:nvSpPr>
            <p:cNvPr id="893" name="Google Shape;893;p21"/>
            <p:cNvSpPr/>
            <p:nvPr/>
          </p:nvSpPr>
          <p:spPr>
            <a:xfrm>
              <a:off x="5663662" y="3197956"/>
              <a:ext cx="201718" cy="201718"/>
            </a:xfrm>
            <a:prstGeom prst="ellipse">
              <a:avLst/>
            </a:prstGeom>
            <a:gradFill>
              <a:gsLst>
                <a:gs pos="0">
                  <a:srgbClr val="006386"/>
                </a:gs>
                <a:gs pos="29000">
                  <a:srgbClr val="006386"/>
                </a:gs>
                <a:gs pos="79000">
                  <a:srgbClr val="00AEEF"/>
                </a:gs>
                <a:gs pos="100000">
                  <a:srgbClr val="00AEEF"/>
                </a:gs>
              </a:gsLst>
              <a:path path="circle">
                <a:fillToRect l="100000" t="100000"/>
              </a:path>
              <a:tileRect r="-100000" b="-100000"/>
            </a:grad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nvGrpSpPr>
          <p:cNvPr id="897" name="Google Shape;897;p21"/>
          <p:cNvGrpSpPr/>
          <p:nvPr/>
        </p:nvGrpSpPr>
        <p:grpSpPr>
          <a:xfrm flipH="1">
            <a:off x="2470438" y="3222729"/>
            <a:ext cx="201718" cy="2386982"/>
            <a:chOff x="8004286" y="3197956"/>
            <a:chExt cx="201718" cy="2386982"/>
          </a:xfrm>
        </p:grpSpPr>
        <p:cxnSp>
          <p:nvCxnSpPr>
            <p:cNvPr id="898" name="Google Shape;898;p21"/>
            <p:cNvCxnSpPr/>
            <p:nvPr/>
          </p:nvCxnSpPr>
          <p:spPr>
            <a:xfrm>
              <a:off x="8105145" y="3197956"/>
              <a:ext cx="0" cy="2386982"/>
            </a:xfrm>
            <a:prstGeom prst="straightConnector1">
              <a:avLst/>
            </a:prstGeom>
            <a:noFill/>
            <a:ln w="9525" cap="flat" cmpd="sng">
              <a:solidFill>
                <a:srgbClr val="3F3F3F"/>
              </a:solidFill>
              <a:prstDash val="dash"/>
              <a:miter lim="800000"/>
              <a:headEnd type="none" w="sm" len="sm"/>
              <a:tailEnd type="oval" w="med" len="med"/>
            </a:ln>
          </p:spPr>
        </p:cxnSp>
        <p:sp>
          <p:nvSpPr>
            <p:cNvPr id="899" name="Google Shape;899;p21"/>
            <p:cNvSpPr/>
            <p:nvPr/>
          </p:nvSpPr>
          <p:spPr>
            <a:xfrm>
              <a:off x="8004286" y="3197956"/>
              <a:ext cx="201718" cy="201718"/>
            </a:xfrm>
            <a:prstGeom prst="ellipse">
              <a:avLst/>
            </a:prstGeom>
            <a:gradFill>
              <a:gsLst>
                <a:gs pos="0">
                  <a:srgbClr val="006386"/>
                </a:gs>
                <a:gs pos="29000">
                  <a:srgbClr val="006386"/>
                </a:gs>
                <a:gs pos="79000">
                  <a:srgbClr val="00AEEF"/>
                </a:gs>
                <a:gs pos="100000">
                  <a:srgbClr val="00AEEF"/>
                </a:gs>
              </a:gsLst>
              <a:path path="circle">
                <a:fillToRect l="100000" t="100000"/>
              </a:path>
              <a:tileRect r="-100000" b="-100000"/>
            </a:grad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nvGrpSpPr>
          <p:cNvPr id="900" name="Google Shape;900;p21"/>
          <p:cNvGrpSpPr/>
          <p:nvPr/>
        </p:nvGrpSpPr>
        <p:grpSpPr>
          <a:xfrm flipH="1">
            <a:off x="1992718" y="1826431"/>
            <a:ext cx="201718" cy="1607604"/>
            <a:chOff x="9174598" y="1792070"/>
            <a:chExt cx="201718" cy="1607604"/>
          </a:xfrm>
        </p:grpSpPr>
        <p:cxnSp>
          <p:nvCxnSpPr>
            <p:cNvPr id="901" name="Google Shape;901;p21"/>
            <p:cNvCxnSpPr>
              <a:cxnSpLocks/>
            </p:cNvCxnSpPr>
            <p:nvPr/>
          </p:nvCxnSpPr>
          <p:spPr>
            <a:xfrm>
              <a:off x="9270963" y="1792070"/>
              <a:ext cx="4494" cy="1529226"/>
            </a:xfrm>
            <a:prstGeom prst="straightConnector1">
              <a:avLst/>
            </a:prstGeom>
            <a:noFill/>
            <a:ln w="9525" cap="flat" cmpd="sng">
              <a:solidFill>
                <a:srgbClr val="3F3F3F"/>
              </a:solidFill>
              <a:prstDash val="dash"/>
              <a:miter lim="800000"/>
              <a:headEnd type="oval" w="med" len="med"/>
              <a:tailEnd type="none" w="sm" len="sm"/>
            </a:ln>
          </p:spPr>
        </p:cxnSp>
        <p:sp>
          <p:nvSpPr>
            <p:cNvPr id="902" name="Google Shape;902;p21"/>
            <p:cNvSpPr/>
            <p:nvPr/>
          </p:nvSpPr>
          <p:spPr>
            <a:xfrm>
              <a:off x="9174598" y="3197956"/>
              <a:ext cx="201718" cy="201718"/>
            </a:xfrm>
            <a:prstGeom prst="ellipse">
              <a:avLst/>
            </a:prstGeom>
            <a:gradFill>
              <a:gsLst>
                <a:gs pos="0">
                  <a:srgbClr val="006386"/>
                </a:gs>
                <a:gs pos="29000">
                  <a:srgbClr val="006386"/>
                </a:gs>
                <a:gs pos="79000">
                  <a:srgbClr val="00AEEF"/>
                </a:gs>
                <a:gs pos="100000">
                  <a:srgbClr val="00AEEF"/>
                </a:gs>
              </a:gsLst>
              <a:path path="circle">
                <a:fillToRect l="100000" t="100000"/>
              </a:path>
              <a:tileRect r="-100000" b="-100000"/>
            </a:grad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nvGrpSpPr>
          <p:cNvPr id="903" name="Google Shape;903;p21"/>
          <p:cNvGrpSpPr/>
          <p:nvPr/>
        </p:nvGrpSpPr>
        <p:grpSpPr>
          <a:xfrm flipH="1">
            <a:off x="942315" y="1425795"/>
            <a:ext cx="201718" cy="1990305"/>
            <a:chOff x="10344910" y="1409369"/>
            <a:chExt cx="201718" cy="1990305"/>
          </a:xfrm>
        </p:grpSpPr>
        <p:cxnSp>
          <p:nvCxnSpPr>
            <p:cNvPr id="904" name="Google Shape;904;p21"/>
            <p:cNvCxnSpPr/>
            <p:nvPr/>
          </p:nvCxnSpPr>
          <p:spPr>
            <a:xfrm>
              <a:off x="10432079" y="1409369"/>
              <a:ext cx="13690" cy="1939184"/>
            </a:xfrm>
            <a:prstGeom prst="straightConnector1">
              <a:avLst/>
            </a:prstGeom>
            <a:noFill/>
            <a:ln w="9525" cap="flat" cmpd="sng">
              <a:solidFill>
                <a:srgbClr val="3F3F3F"/>
              </a:solidFill>
              <a:prstDash val="dash"/>
              <a:miter lim="800000"/>
              <a:headEnd type="oval" w="med" len="med"/>
              <a:tailEnd type="none" w="sm" len="sm"/>
            </a:ln>
          </p:spPr>
        </p:cxnSp>
        <p:sp>
          <p:nvSpPr>
            <p:cNvPr id="905" name="Google Shape;905;p21"/>
            <p:cNvSpPr/>
            <p:nvPr/>
          </p:nvSpPr>
          <p:spPr>
            <a:xfrm>
              <a:off x="10344910" y="3197956"/>
              <a:ext cx="201718" cy="201718"/>
            </a:xfrm>
            <a:prstGeom prst="ellipse">
              <a:avLst/>
            </a:prstGeom>
            <a:gradFill>
              <a:gsLst>
                <a:gs pos="0">
                  <a:srgbClr val="006386"/>
                </a:gs>
                <a:gs pos="29000">
                  <a:srgbClr val="006386"/>
                </a:gs>
                <a:gs pos="79000">
                  <a:srgbClr val="00AEEF"/>
                </a:gs>
                <a:gs pos="100000">
                  <a:srgbClr val="00AEEF"/>
                </a:gs>
              </a:gsLst>
              <a:path path="circle">
                <a:fillToRect l="100000" t="100000"/>
              </a:path>
              <a:tileRect r="-100000" b="-100000"/>
            </a:grad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06" name="Google Shape;906;p21"/>
          <p:cNvGrpSpPr/>
          <p:nvPr/>
        </p:nvGrpSpPr>
        <p:grpSpPr>
          <a:xfrm flipH="1">
            <a:off x="6531872" y="3196520"/>
            <a:ext cx="201718" cy="1910476"/>
            <a:chOff x="1712468" y="3204135"/>
            <a:chExt cx="201718" cy="1910476"/>
          </a:xfrm>
        </p:grpSpPr>
        <p:sp>
          <p:nvSpPr>
            <p:cNvPr id="907" name="Google Shape;907;p21"/>
            <p:cNvSpPr/>
            <p:nvPr/>
          </p:nvSpPr>
          <p:spPr>
            <a:xfrm>
              <a:off x="1712468" y="3204135"/>
              <a:ext cx="201718" cy="201718"/>
            </a:xfrm>
            <a:prstGeom prst="ellipse">
              <a:avLst/>
            </a:prstGeom>
            <a:gradFill>
              <a:gsLst>
                <a:gs pos="0">
                  <a:srgbClr val="006386"/>
                </a:gs>
                <a:gs pos="29000">
                  <a:srgbClr val="006386"/>
                </a:gs>
                <a:gs pos="79000">
                  <a:srgbClr val="00AEEF"/>
                </a:gs>
                <a:gs pos="100000">
                  <a:srgbClr val="00AEEF"/>
                </a:gs>
              </a:gsLst>
              <a:path path="circle">
                <a:fillToRect l="100000" t="100000"/>
              </a:path>
              <a:tileRect r="-100000" b="-100000"/>
            </a:grad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cxnSp>
          <p:nvCxnSpPr>
            <p:cNvPr id="908" name="Google Shape;908;p21"/>
            <p:cNvCxnSpPr/>
            <p:nvPr/>
          </p:nvCxnSpPr>
          <p:spPr>
            <a:xfrm>
              <a:off x="1816645" y="3419391"/>
              <a:ext cx="0" cy="1695220"/>
            </a:xfrm>
            <a:prstGeom prst="straightConnector1">
              <a:avLst/>
            </a:prstGeom>
            <a:noFill/>
            <a:ln w="9525" cap="flat" cmpd="sng">
              <a:solidFill>
                <a:srgbClr val="3F3F3F"/>
              </a:solidFill>
              <a:prstDash val="dash"/>
              <a:miter lim="800000"/>
              <a:headEnd type="none" w="sm" len="sm"/>
              <a:tailEnd type="oval" w="med" len="med"/>
            </a:ln>
          </p:spPr>
        </p:cxnSp>
      </p:grpSp>
      <p:sp>
        <p:nvSpPr>
          <p:cNvPr id="909" name="Google Shape;909;p21"/>
          <p:cNvSpPr txBox="1"/>
          <p:nvPr/>
        </p:nvSpPr>
        <p:spPr>
          <a:xfrm>
            <a:off x="7490323" y="3866839"/>
            <a:ext cx="1092115" cy="1246455"/>
          </a:xfrm>
          <a:prstGeom prst="rect">
            <a:avLst/>
          </a:prstGeom>
          <a:noFill/>
          <a:ln>
            <a:noFill/>
          </a:ln>
        </p:spPr>
        <p:txBody>
          <a:bodyPr spcFirstLastPara="1" wrap="square" lIns="91425" tIns="45700" rIns="91425" bIns="45700" anchor="t" anchorCtr="0">
            <a:spAutoFit/>
          </a:bodyPr>
          <a:lstStyle/>
          <a:p>
            <a:pPr algn="l">
              <a:lnSpc>
                <a:spcPts val="1500"/>
              </a:lnSpc>
              <a:defRPr/>
            </a:pPr>
            <a:r>
              <a:rPr lang="en-US" sz="1400" b="1" dirty="0">
                <a:solidFill>
                  <a:schemeClr val="tx1"/>
                </a:solidFill>
                <a:latin typeface="Calibri" panose="020F0502020204030204" pitchFamily="34" charset="0"/>
                <a:cs typeface="Calibri" panose="020F0502020204030204" pitchFamily="34" charset="0"/>
              </a:rPr>
              <a:t>February 2022</a:t>
            </a:r>
          </a:p>
          <a:p>
            <a:pPr algn="l">
              <a:lnSpc>
                <a:spcPts val="1500"/>
              </a:lnSpc>
              <a:defRPr/>
            </a:pPr>
            <a:r>
              <a:rPr lang="en-US" sz="1400" dirty="0">
                <a:solidFill>
                  <a:schemeClr val="tx1"/>
                </a:solidFill>
                <a:latin typeface="Calibri" panose="020F0502020204030204" pitchFamily="34" charset="0"/>
                <a:cs typeface="Calibri" panose="020F0502020204030204" pitchFamily="34" charset="0"/>
              </a:rPr>
              <a:t>Acquisition of the LTL credit union in Lithuania</a:t>
            </a:r>
            <a:endParaRPr lang="he-IL" sz="1300" dirty="0">
              <a:solidFill>
                <a:schemeClr val="tx1"/>
              </a:solidFill>
              <a:latin typeface="Calibri" panose="020F0502020204030204" pitchFamily="34" charset="0"/>
              <a:cs typeface="Calibri" panose="020F0502020204030204" pitchFamily="34" charset="0"/>
            </a:endParaRPr>
          </a:p>
        </p:txBody>
      </p:sp>
      <p:sp>
        <p:nvSpPr>
          <p:cNvPr id="910" name="Google Shape;910;p21"/>
          <p:cNvSpPr txBox="1"/>
          <p:nvPr/>
        </p:nvSpPr>
        <p:spPr>
          <a:xfrm>
            <a:off x="6618288" y="3784710"/>
            <a:ext cx="869337" cy="1294545"/>
          </a:xfrm>
          <a:prstGeom prst="rect">
            <a:avLst/>
          </a:prstGeom>
          <a:noFill/>
          <a:ln>
            <a:noFill/>
          </a:ln>
        </p:spPr>
        <p:txBody>
          <a:bodyPr spcFirstLastPara="1" wrap="square" lIns="91425" tIns="45700" rIns="91425" bIns="45700" anchor="t" anchorCtr="0">
            <a:spAutoFit/>
          </a:bodyPr>
          <a:lstStyle/>
          <a:p>
            <a:pPr marL="0" marR="0" lvl="0" indent="0" algn="l" rtl="0">
              <a:lnSpc>
                <a:spcPct val="92857"/>
              </a:lnSpc>
              <a:spcBef>
                <a:spcPts val="0"/>
              </a:spcBef>
              <a:spcAft>
                <a:spcPts val="0"/>
              </a:spcAft>
              <a:buNone/>
            </a:pPr>
            <a:r>
              <a:rPr lang="en-US" sz="1400" b="1" dirty="0">
                <a:solidFill>
                  <a:schemeClr val="tx1"/>
                </a:solidFill>
                <a:latin typeface="Calibri"/>
                <a:ea typeface="Calibri"/>
                <a:cs typeface="Calibri"/>
                <a:sym typeface="Calibri"/>
              </a:rPr>
              <a:t>January 2022</a:t>
            </a:r>
            <a:br>
              <a:rPr lang="en-US" sz="1400" dirty="0">
                <a:solidFill>
                  <a:schemeClr val="tx1"/>
                </a:solidFill>
                <a:latin typeface="Calibri"/>
                <a:ea typeface="Calibri"/>
                <a:cs typeface="Calibri"/>
                <a:sym typeface="Calibri"/>
              </a:rPr>
            </a:br>
            <a:r>
              <a:rPr lang="en-US" sz="1400" dirty="0">
                <a:solidFill>
                  <a:schemeClr val="tx1"/>
                </a:solidFill>
                <a:latin typeface="Calibri"/>
                <a:ea typeface="Calibri"/>
                <a:cs typeface="Calibri"/>
                <a:sym typeface="Calibri"/>
              </a:rPr>
              <a:t>Credit activity extended in Poland</a:t>
            </a:r>
            <a:endParaRPr dirty="0">
              <a:solidFill>
                <a:schemeClr val="tx1"/>
              </a:solidFill>
            </a:endParaRPr>
          </a:p>
        </p:txBody>
      </p:sp>
      <p:sp>
        <p:nvSpPr>
          <p:cNvPr id="911" name="Google Shape;911;p21"/>
          <p:cNvSpPr txBox="1"/>
          <p:nvPr/>
        </p:nvSpPr>
        <p:spPr>
          <a:xfrm>
            <a:off x="3672466" y="1648701"/>
            <a:ext cx="1767946" cy="962403"/>
          </a:xfrm>
          <a:prstGeom prst="rect">
            <a:avLst/>
          </a:prstGeom>
          <a:noFill/>
          <a:ln>
            <a:noFill/>
          </a:ln>
        </p:spPr>
        <p:txBody>
          <a:bodyPr spcFirstLastPara="1" wrap="square" lIns="91425" tIns="45700" rIns="91425" bIns="45700" anchor="t" anchorCtr="0">
            <a:spAutoFit/>
          </a:bodyPr>
          <a:lstStyle/>
          <a:p>
            <a:pPr marL="0" marR="0" lvl="0" indent="0">
              <a:lnSpc>
                <a:spcPct val="107142"/>
              </a:lnSpc>
              <a:spcBef>
                <a:spcPts val="0"/>
              </a:spcBef>
              <a:spcAft>
                <a:spcPts val="0"/>
              </a:spcAft>
              <a:buNone/>
            </a:pPr>
            <a:r>
              <a:rPr lang="en-US" sz="1400" b="1" dirty="0">
                <a:solidFill>
                  <a:srgbClr val="3A3838"/>
                </a:solidFill>
                <a:latin typeface="Calibri"/>
                <a:ea typeface="Calibri"/>
                <a:cs typeface="Calibri"/>
                <a:sym typeface="Calibri"/>
              </a:rPr>
              <a:t>September 2021</a:t>
            </a:r>
            <a:endParaRPr sz="1400" b="1" dirty="0">
              <a:solidFill>
                <a:srgbClr val="3A3838"/>
              </a:solidFill>
              <a:latin typeface="Calibri"/>
              <a:ea typeface="Calibri"/>
              <a:cs typeface="Calibri"/>
              <a:sym typeface="Calibri"/>
            </a:endParaRPr>
          </a:p>
          <a:p>
            <a:pPr marL="0" marR="0" lvl="0" indent="0">
              <a:lnSpc>
                <a:spcPct val="92857"/>
              </a:lnSpc>
              <a:spcBef>
                <a:spcPts val="300"/>
              </a:spcBef>
              <a:spcAft>
                <a:spcPts val="0"/>
              </a:spcAft>
              <a:buNone/>
            </a:pPr>
            <a:r>
              <a:rPr lang="en-US" sz="1400" dirty="0">
                <a:solidFill>
                  <a:srgbClr val="3A3838"/>
                </a:solidFill>
                <a:latin typeface="Calibri"/>
                <a:ea typeface="Calibri"/>
                <a:cs typeface="Calibri"/>
                <a:sym typeface="Calibri"/>
              </a:rPr>
              <a:t>Extended consumer credit brokerage license obtained</a:t>
            </a:r>
            <a:endParaRPr sz="1400" dirty="0">
              <a:solidFill>
                <a:srgbClr val="3A3838"/>
              </a:solidFill>
              <a:latin typeface="Calibri"/>
              <a:ea typeface="Calibri"/>
              <a:cs typeface="Calibri"/>
              <a:sym typeface="Calibri"/>
            </a:endParaRPr>
          </a:p>
        </p:txBody>
      </p:sp>
      <p:grpSp>
        <p:nvGrpSpPr>
          <p:cNvPr id="912" name="Google Shape;912;p21"/>
          <p:cNvGrpSpPr/>
          <p:nvPr/>
        </p:nvGrpSpPr>
        <p:grpSpPr>
          <a:xfrm>
            <a:off x="-822909" y="-293630"/>
            <a:ext cx="1645818" cy="7361780"/>
            <a:chOff x="-851971" y="-300778"/>
            <a:chExt cx="1645818" cy="7361780"/>
          </a:xfrm>
        </p:grpSpPr>
        <p:sp>
          <p:nvSpPr>
            <p:cNvPr id="913" name="Google Shape;913;p21"/>
            <p:cNvSpPr/>
            <p:nvPr/>
          </p:nvSpPr>
          <p:spPr>
            <a:xfrm rot="4500000">
              <a:off x="-700966" y="-149770"/>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nvGrpSpPr>
            <p:cNvPr id="914" name="Google Shape;914;p21"/>
            <p:cNvGrpSpPr/>
            <p:nvPr/>
          </p:nvGrpSpPr>
          <p:grpSpPr>
            <a:xfrm>
              <a:off x="-694107" y="-142915"/>
              <a:ext cx="1330092" cy="7203917"/>
              <a:chOff x="-694107" y="-142915"/>
              <a:chExt cx="1330092" cy="7203917"/>
            </a:xfrm>
          </p:grpSpPr>
          <p:sp>
            <p:nvSpPr>
              <p:cNvPr id="915" name="Google Shape;915;p21"/>
              <p:cNvSpPr/>
              <p:nvPr/>
            </p:nvSpPr>
            <p:spPr>
              <a:xfrm rot="-5400000" flipH="1">
                <a:off x="-383005" y="176965"/>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916" name="Google Shape;916;p21"/>
              <p:cNvSpPr/>
              <p:nvPr/>
            </p:nvSpPr>
            <p:spPr>
              <a:xfrm rot="4500000">
                <a:off x="-572070" y="-20876"/>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917" name="Google Shape;917;p21"/>
              <p:cNvSpPr/>
              <p:nvPr/>
            </p:nvSpPr>
            <p:spPr>
              <a:xfrm flipH="1">
                <a:off x="-491005" y="828390"/>
                <a:ext cx="108000" cy="108000"/>
              </a:xfrm>
              <a:prstGeom prst="ellipse">
                <a:avLst/>
              </a:prstGeom>
              <a:solidFill>
                <a:srgbClr val="00AE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8" name="Google Shape;918;p21"/>
              <p:cNvSpPr/>
              <p:nvPr/>
            </p:nvSpPr>
            <p:spPr>
              <a:xfrm>
                <a:off x="-544126" y="0"/>
                <a:ext cx="520903" cy="7061002"/>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919" name="Google Shape;919;p21"/>
          <p:cNvSpPr txBox="1"/>
          <p:nvPr/>
        </p:nvSpPr>
        <p:spPr>
          <a:xfrm>
            <a:off x="9301220" y="3533763"/>
            <a:ext cx="1381958" cy="1675395"/>
          </a:xfrm>
          <a:prstGeom prst="rect">
            <a:avLst/>
          </a:prstGeom>
          <a:noFill/>
          <a:ln>
            <a:noFill/>
          </a:ln>
        </p:spPr>
        <p:txBody>
          <a:bodyPr spcFirstLastPara="1" wrap="square" lIns="91425" tIns="45700" rIns="91425" bIns="45700" anchor="t" anchorCtr="0">
            <a:spAutoFit/>
          </a:bodyPr>
          <a:lstStyle/>
          <a:p>
            <a:pPr algn="l">
              <a:lnSpc>
                <a:spcPts val="1500"/>
              </a:lnSpc>
              <a:defRPr/>
            </a:pPr>
            <a:r>
              <a:rPr lang="en-US" sz="1400" b="1" dirty="0">
                <a:solidFill>
                  <a:schemeClr val="tx1"/>
                </a:solidFill>
                <a:latin typeface="Calibri" panose="020F0502020204030204" pitchFamily="34" charset="0"/>
                <a:cs typeface="Calibri" panose="020F0502020204030204" pitchFamily="34" charset="0"/>
              </a:rPr>
              <a:t>May 2022</a:t>
            </a:r>
          </a:p>
          <a:p>
            <a:pPr algn="l">
              <a:lnSpc>
                <a:spcPts val="1500"/>
              </a:lnSpc>
              <a:defRPr/>
            </a:pPr>
            <a:r>
              <a:rPr lang="en-US" sz="1400" dirty="0">
                <a:solidFill>
                  <a:schemeClr val="tx1"/>
                </a:solidFill>
                <a:latin typeface="Calibri" panose="020F0502020204030204" pitchFamily="34" charset="0"/>
                <a:cs typeface="Calibri" panose="020F0502020204030204" pitchFamily="34" charset="0"/>
              </a:rPr>
              <a:t>LOC obtained from the Pollen Street Capital investment fund for a total funding of </a:t>
            </a:r>
            <a:r>
              <a:rPr lang="en-US" sz="1400" dirty="0">
                <a:solidFill>
                  <a:schemeClr val="tx1"/>
                </a:solidFill>
                <a:latin typeface="Calibri" panose="020F0502020204030204" pitchFamily="34" charset="0"/>
                <a:ea typeface="Calibri"/>
                <a:cs typeface="Calibri" panose="020F0502020204030204" pitchFamily="34" charset="0"/>
                <a:sym typeface="Calibri"/>
              </a:rPr>
              <a:t>€ </a:t>
            </a:r>
            <a:r>
              <a:rPr lang="en-US" sz="1400" dirty="0">
                <a:solidFill>
                  <a:schemeClr val="tx1"/>
                </a:solidFill>
                <a:latin typeface="Calibri" panose="020F0502020204030204" pitchFamily="34" charset="0"/>
                <a:cs typeface="Calibri" panose="020F0502020204030204" pitchFamily="34" charset="0"/>
              </a:rPr>
              <a:t>50 million</a:t>
            </a:r>
            <a:endParaRPr lang="en-US" sz="1300" dirty="0">
              <a:solidFill>
                <a:schemeClr val="tx1"/>
              </a:solidFill>
              <a:latin typeface="Calibri" panose="020F0502020204030204" pitchFamily="34" charset="0"/>
              <a:cs typeface="Calibri" panose="020F0502020204030204" pitchFamily="34" charset="0"/>
            </a:endParaRPr>
          </a:p>
        </p:txBody>
      </p:sp>
      <p:grpSp>
        <p:nvGrpSpPr>
          <p:cNvPr id="920" name="Google Shape;920;p21"/>
          <p:cNvGrpSpPr/>
          <p:nvPr/>
        </p:nvGrpSpPr>
        <p:grpSpPr>
          <a:xfrm flipH="1">
            <a:off x="8662530" y="1202402"/>
            <a:ext cx="201718" cy="2223224"/>
            <a:chOff x="962544" y="1200029"/>
            <a:chExt cx="201718" cy="2223224"/>
          </a:xfrm>
        </p:grpSpPr>
        <p:cxnSp>
          <p:nvCxnSpPr>
            <p:cNvPr id="921" name="Google Shape;921;p21"/>
            <p:cNvCxnSpPr/>
            <p:nvPr/>
          </p:nvCxnSpPr>
          <p:spPr>
            <a:xfrm>
              <a:off x="1063403" y="1200029"/>
              <a:ext cx="0" cy="2089993"/>
            </a:xfrm>
            <a:prstGeom prst="straightConnector1">
              <a:avLst/>
            </a:prstGeom>
            <a:noFill/>
            <a:ln w="9525" cap="flat" cmpd="sng">
              <a:solidFill>
                <a:srgbClr val="3F3F3F"/>
              </a:solidFill>
              <a:prstDash val="dash"/>
              <a:miter lim="800000"/>
              <a:headEnd type="oval" w="med" len="med"/>
              <a:tailEnd type="oval" w="med" len="med"/>
            </a:ln>
          </p:spPr>
        </p:cxnSp>
        <p:sp>
          <p:nvSpPr>
            <p:cNvPr id="922" name="Google Shape;922;p21"/>
            <p:cNvSpPr/>
            <p:nvPr/>
          </p:nvSpPr>
          <p:spPr>
            <a:xfrm>
              <a:off x="962544" y="3221535"/>
              <a:ext cx="201718" cy="201718"/>
            </a:xfrm>
            <a:prstGeom prst="ellipse">
              <a:avLst/>
            </a:prstGeom>
            <a:gradFill>
              <a:gsLst>
                <a:gs pos="0">
                  <a:srgbClr val="006386"/>
                </a:gs>
                <a:gs pos="29000">
                  <a:srgbClr val="006386"/>
                </a:gs>
                <a:gs pos="79000">
                  <a:srgbClr val="00AEEF"/>
                </a:gs>
                <a:gs pos="100000">
                  <a:srgbClr val="00AEEF"/>
                </a:gs>
              </a:gsLst>
              <a:path path="circle">
                <a:fillToRect l="100000" t="100000"/>
              </a:path>
              <a:tileRect r="-100000" b="-100000"/>
            </a:grad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923" name="Google Shape;923;p21"/>
          <p:cNvSpPr txBox="1"/>
          <p:nvPr/>
        </p:nvSpPr>
        <p:spPr>
          <a:xfrm>
            <a:off x="8768185" y="1244753"/>
            <a:ext cx="1075691" cy="1631175"/>
          </a:xfrm>
          <a:prstGeom prst="rect">
            <a:avLst/>
          </a:prstGeom>
          <a:noFill/>
          <a:ln>
            <a:noFill/>
          </a:ln>
        </p:spPr>
        <p:txBody>
          <a:bodyPr spcFirstLastPara="1" wrap="square" lIns="91425" tIns="45700" rIns="91425" bIns="45700" anchor="t" anchorCtr="0">
            <a:spAutoFit/>
          </a:bodyPr>
          <a:lstStyle/>
          <a:p>
            <a:pPr algn="l">
              <a:lnSpc>
                <a:spcPts val="1500"/>
              </a:lnSpc>
              <a:buClr>
                <a:srgbClr val="00AEEF"/>
              </a:buClr>
              <a:defRPr/>
            </a:pPr>
            <a:r>
              <a:rPr lang="en-US" sz="1400" b="1" dirty="0">
                <a:solidFill>
                  <a:schemeClr val="tx1"/>
                </a:solidFill>
                <a:latin typeface="Calibri" panose="020F0502020204030204" pitchFamily="34" charset="0"/>
                <a:cs typeface="Calibri" panose="020F0502020204030204" pitchFamily="34" charset="0"/>
              </a:rPr>
              <a:t>December 2022</a:t>
            </a:r>
          </a:p>
          <a:p>
            <a:pPr algn="l">
              <a:lnSpc>
                <a:spcPts val="1500"/>
              </a:lnSpc>
              <a:buClr>
                <a:srgbClr val="00AEEF"/>
              </a:buClr>
              <a:defRPr/>
            </a:pPr>
            <a:r>
              <a:rPr lang="en-US" sz="1400" dirty="0">
                <a:solidFill>
                  <a:schemeClr val="tx1"/>
                </a:solidFill>
                <a:latin typeface="Calibri" panose="020F0502020204030204" pitchFamily="34" charset="0"/>
                <a:cs typeface="Calibri" panose="020F0502020204030204" pitchFamily="34" charset="0"/>
              </a:rPr>
              <a:t>Completion of rights issue and loans for NIS 22 million</a:t>
            </a:r>
            <a:endParaRPr lang="he-IL" sz="1300" dirty="0">
              <a:solidFill>
                <a:schemeClr val="tx1"/>
              </a:solidFill>
              <a:latin typeface="Calibri" panose="020F0502020204030204" pitchFamily="34" charset="0"/>
              <a:cs typeface="Calibri" panose="020F0502020204030204" pitchFamily="34" charset="0"/>
            </a:endParaRPr>
          </a:p>
        </p:txBody>
      </p:sp>
      <p:grpSp>
        <p:nvGrpSpPr>
          <p:cNvPr id="925" name="Google Shape;925;p21"/>
          <p:cNvGrpSpPr/>
          <p:nvPr/>
        </p:nvGrpSpPr>
        <p:grpSpPr>
          <a:xfrm flipH="1">
            <a:off x="9195209" y="3213199"/>
            <a:ext cx="201718" cy="1910476"/>
            <a:chOff x="1712468" y="3204135"/>
            <a:chExt cx="201718" cy="1910476"/>
          </a:xfrm>
        </p:grpSpPr>
        <p:sp>
          <p:nvSpPr>
            <p:cNvPr id="926" name="Google Shape;926;p21"/>
            <p:cNvSpPr/>
            <p:nvPr/>
          </p:nvSpPr>
          <p:spPr>
            <a:xfrm>
              <a:off x="1712468" y="3204135"/>
              <a:ext cx="201718" cy="201718"/>
            </a:xfrm>
            <a:prstGeom prst="ellipse">
              <a:avLst/>
            </a:prstGeom>
            <a:gradFill>
              <a:gsLst>
                <a:gs pos="0">
                  <a:srgbClr val="006386"/>
                </a:gs>
                <a:gs pos="29000">
                  <a:srgbClr val="006386"/>
                </a:gs>
                <a:gs pos="79000">
                  <a:srgbClr val="00AEEF"/>
                </a:gs>
                <a:gs pos="100000">
                  <a:srgbClr val="00AEEF"/>
                </a:gs>
              </a:gsLst>
              <a:path path="circle">
                <a:fillToRect l="100000" t="100000"/>
              </a:path>
              <a:tileRect r="-100000" b="-100000"/>
            </a:grad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cxnSp>
          <p:nvCxnSpPr>
            <p:cNvPr id="927" name="Google Shape;927;p21"/>
            <p:cNvCxnSpPr/>
            <p:nvPr/>
          </p:nvCxnSpPr>
          <p:spPr>
            <a:xfrm>
              <a:off x="1816645" y="3419391"/>
              <a:ext cx="0" cy="1695220"/>
            </a:xfrm>
            <a:prstGeom prst="straightConnector1">
              <a:avLst/>
            </a:prstGeom>
            <a:noFill/>
            <a:ln w="9525" cap="flat" cmpd="sng">
              <a:solidFill>
                <a:srgbClr val="3F3F3F"/>
              </a:solidFill>
              <a:prstDash val="dash"/>
              <a:miter lim="800000"/>
              <a:headEnd type="none" w="sm" len="sm"/>
              <a:tailEnd type="oval" w="med" len="med"/>
            </a:ln>
          </p:spPr>
        </p:cxnSp>
      </p:grpSp>
      <p:grpSp>
        <p:nvGrpSpPr>
          <p:cNvPr id="928" name="Google Shape;928;p21"/>
          <p:cNvGrpSpPr/>
          <p:nvPr/>
        </p:nvGrpSpPr>
        <p:grpSpPr>
          <a:xfrm flipH="1">
            <a:off x="9793447" y="1192282"/>
            <a:ext cx="201718" cy="2223224"/>
            <a:chOff x="962544" y="1200029"/>
            <a:chExt cx="201718" cy="2223224"/>
          </a:xfrm>
        </p:grpSpPr>
        <p:cxnSp>
          <p:nvCxnSpPr>
            <p:cNvPr id="929" name="Google Shape;929;p21"/>
            <p:cNvCxnSpPr/>
            <p:nvPr/>
          </p:nvCxnSpPr>
          <p:spPr>
            <a:xfrm>
              <a:off x="1063403" y="1200029"/>
              <a:ext cx="0" cy="2089993"/>
            </a:xfrm>
            <a:prstGeom prst="straightConnector1">
              <a:avLst/>
            </a:prstGeom>
            <a:noFill/>
            <a:ln w="9525" cap="flat" cmpd="sng">
              <a:solidFill>
                <a:srgbClr val="3F3F3F"/>
              </a:solidFill>
              <a:prstDash val="dash"/>
              <a:miter lim="800000"/>
              <a:headEnd type="oval" w="med" len="med"/>
              <a:tailEnd type="oval" w="med" len="med"/>
            </a:ln>
          </p:spPr>
        </p:cxnSp>
        <p:sp>
          <p:nvSpPr>
            <p:cNvPr id="930" name="Google Shape;930;p21"/>
            <p:cNvSpPr/>
            <p:nvPr/>
          </p:nvSpPr>
          <p:spPr>
            <a:xfrm>
              <a:off x="962544" y="3221535"/>
              <a:ext cx="201718" cy="201718"/>
            </a:xfrm>
            <a:prstGeom prst="ellipse">
              <a:avLst/>
            </a:prstGeom>
            <a:gradFill>
              <a:gsLst>
                <a:gs pos="0">
                  <a:srgbClr val="006386"/>
                </a:gs>
                <a:gs pos="29000">
                  <a:srgbClr val="006386"/>
                </a:gs>
                <a:gs pos="79000">
                  <a:srgbClr val="00AEEF"/>
                </a:gs>
                <a:gs pos="100000">
                  <a:srgbClr val="00AEEF"/>
                </a:gs>
              </a:gsLst>
              <a:path path="circle">
                <a:fillToRect l="100000" t="100000"/>
              </a:path>
              <a:tileRect r="-100000" b="-100000"/>
            </a:grad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nvGrpSpPr>
          <p:cNvPr id="931" name="Google Shape;931;p21"/>
          <p:cNvGrpSpPr/>
          <p:nvPr/>
        </p:nvGrpSpPr>
        <p:grpSpPr>
          <a:xfrm flipH="1">
            <a:off x="7402722" y="1195616"/>
            <a:ext cx="201718" cy="3933997"/>
            <a:chOff x="3323038" y="1180614"/>
            <a:chExt cx="201718" cy="3933997"/>
          </a:xfrm>
        </p:grpSpPr>
        <p:cxnSp>
          <p:nvCxnSpPr>
            <p:cNvPr id="932" name="Google Shape;932;p21"/>
            <p:cNvCxnSpPr/>
            <p:nvPr/>
          </p:nvCxnSpPr>
          <p:spPr>
            <a:xfrm>
              <a:off x="3423897" y="1180614"/>
              <a:ext cx="0" cy="3933997"/>
            </a:xfrm>
            <a:prstGeom prst="straightConnector1">
              <a:avLst/>
            </a:prstGeom>
            <a:noFill/>
            <a:ln w="9525" cap="flat" cmpd="sng">
              <a:solidFill>
                <a:srgbClr val="3F3F3F"/>
              </a:solidFill>
              <a:prstDash val="dash"/>
              <a:miter lim="800000"/>
              <a:headEnd type="oval" w="med" len="med"/>
              <a:tailEnd type="oval" w="med" len="med"/>
            </a:ln>
          </p:spPr>
        </p:cxnSp>
        <p:sp>
          <p:nvSpPr>
            <p:cNvPr id="933" name="Google Shape;933;p21"/>
            <p:cNvSpPr/>
            <p:nvPr/>
          </p:nvSpPr>
          <p:spPr>
            <a:xfrm>
              <a:off x="3323038" y="3197956"/>
              <a:ext cx="201718" cy="201718"/>
            </a:xfrm>
            <a:prstGeom prst="ellipse">
              <a:avLst/>
            </a:prstGeom>
            <a:gradFill>
              <a:gsLst>
                <a:gs pos="0">
                  <a:srgbClr val="006386"/>
                </a:gs>
                <a:gs pos="29000">
                  <a:srgbClr val="006386"/>
                </a:gs>
                <a:gs pos="79000">
                  <a:srgbClr val="00AEEF"/>
                </a:gs>
                <a:gs pos="100000">
                  <a:srgbClr val="00AEEF"/>
                </a:gs>
              </a:gsLst>
              <a:path path="circle">
                <a:fillToRect l="100000" t="100000"/>
              </a:path>
              <a:tileRect r="-100000" b="-100000"/>
            </a:grad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4" name="Google Shape;924;p21">
            <a:extLst>
              <a:ext uri="{FF2B5EF4-FFF2-40B4-BE49-F238E27FC236}">
                <a16:creationId xmlns:a16="http://schemas.microsoft.com/office/drawing/2014/main" id="{6CC69D5C-D907-29FD-BDA8-449831D548E8}"/>
              </a:ext>
            </a:extLst>
          </p:cNvPr>
          <p:cNvSpPr txBox="1"/>
          <p:nvPr/>
        </p:nvSpPr>
        <p:spPr>
          <a:xfrm>
            <a:off x="10886776" y="1241656"/>
            <a:ext cx="1114367" cy="1900480"/>
          </a:xfrm>
          <a:prstGeom prst="rect">
            <a:avLst/>
          </a:prstGeom>
          <a:noFill/>
          <a:ln>
            <a:noFill/>
          </a:ln>
        </p:spPr>
        <p:txBody>
          <a:bodyPr spcFirstLastPara="1" wrap="square" lIns="91425" tIns="45700" rIns="91425" bIns="45700" anchor="t" anchorCtr="0">
            <a:spAutoFit/>
          </a:bodyPr>
          <a:lstStyle/>
          <a:p>
            <a:pPr algn="l">
              <a:lnSpc>
                <a:spcPts val="1500"/>
              </a:lnSpc>
              <a:buClr>
                <a:srgbClr val="00AEEF"/>
              </a:buClr>
              <a:defRPr/>
            </a:pPr>
            <a:r>
              <a:rPr lang="en-US" sz="1400" b="1" dirty="0">
                <a:solidFill>
                  <a:schemeClr val="tx1"/>
                </a:solidFill>
                <a:latin typeface="Calibri" panose="020F0502020204030204" pitchFamily="34" charset="0"/>
                <a:cs typeface="Calibri" panose="020F0502020204030204" pitchFamily="34" charset="0"/>
              </a:rPr>
              <a:t>July 2023</a:t>
            </a:r>
          </a:p>
          <a:p>
            <a:pPr>
              <a:lnSpc>
                <a:spcPts val="1400"/>
              </a:lnSpc>
              <a:buClr>
                <a:srgbClr val="00AEEF"/>
              </a:buClr>
              <a:defRPr/>
            </a:pPr>
            <a:r>
              <a:rPr lang="en-US" sz="1400" dirty="0">
                <a:solidFill>
                  <a:schemeClr val="bg2">
                    <a:lumMod val="25000"/>
                  </a:schemeClr>
                </a:solidFill>
                <a:highlight>
                  <a:srgbClr val="FFFF00"/>
                </a:highlight>
                <a:latin typeface="Assistant" pitchFamily="2" charset="-79"/>
                <a:cs typeface="Assistant" pitchFamily="2" charset="-79"/>
              </a:rPr>
              <a:t>Bank </a:t>
            </a:r>
            <a:r>
              <a:rPr lang="en-US" sz="1400" dirty="0" err="1">
                <a:solidFill>
                  <a:schemeClr val="bg2">
                    <a:lumMod val="25000"/>
                  </a:schemeClr>
                </a:solidFill>
                <a:highlight>
                  <a:srgbClr val="FFFF00"/>
                </a:highlight>
                <a:latin typeface="Assistant" pitchFamily="2" charset="-79"/>
                <a:cs typeface="Assistant" pitchFamily="2" charset="-79"/>
              </a:rPr>
              <a:t>Hapoalim</a:t>
            </a:r>
            <a:r>
              <a:rPr lang="en-US" sz="1400" dirty="0">
                <a:solidFill>
                  <a:schemeClr val="bg2">
                    <a:lumMod val="25000"/>
                  </a:schemeClr>
                </a:solidFill>
                <a:highlight>
                  <a:srgbClr val="FFFF00"/>
                </a:highlight>
                <a:latin typeface="Assistant" pitchFamily="2" charset="-79"/>
                <a:cs typeface="Assistant" pitchFamily="2" charset="-79"/>
              </a:rPr>
              <a:t> increased the line of credit for </a:t>
            </a:r>
            <a:r>
              <a:rPr lang="en-US" sz="1400" dirty="0" err="1">
                <a:solidFill>
                  <a:schemeClr val="bg2">
                    <a:lumMod val="25000"/>
                  </a:schemeClr>
                </a:solidFill>
                <a:highlight>
                  <a:srgbClr val="FFFF00"/>
                </a:highlight>
                <a:latin typeface="Assistant" pitchFamily="2" charset="-79"/>
                <a:cs typeface="Assistant" pitchFamily="2" charset="-79"/>
              </a:rPr>
              <a:t>blenderPay</a:t>
            </a:r>
            <a:r>
              <a:rPr lang="en-US" sz="1400" dirty="0">
                <a:solidFill>
                  <a:schemeClr val="bg2">
                    <a:lumMod val="25000"/>
                  </a:schemeClr>
                </a:solidFill>
                <a:highlight>
                  <a:srgbClr val="FFFF00"/>
                </a:highlight>
                <a:latin typeface="Assistant" pitchFamily="2" charset="-79"/>
                <a:cs typeface="Assistant" pitchFamily="2" charset="-79"/>
              </a:rPr>
              <a:t> BNPL</a:t>
            </a:r>
            <a:r>
              <a:rPr lang="he-IL" sz="1400" dirty="0">
                <a:solidFill>
                  <a:schemeClr val="bg2">
                    <a:lumMod val="25000"/>
                  </a:schemeClr>
                </a:solidFill>
                <a:highlight>
                  <a:srgbClr val="FFFF00"/>
                </a:highlight>
                <a:latin typeface="Assistant" pitchFamily="2" charset="-79"/>
                <a:cs typeface="Assistant" pitchFamily="2" charset="-79"/>
              </a:rPr>
              <a:t> </a:t>
            </a:r>
            <a:r>
              <a:rPr lang="en-US" sz="1400" dirty="0">
                <a:solidFill>
                  <a:schemeClr val="bg2">
                    <a:lumMod val="25000"/>
                  </a:schemeClr>
                </a:solidFill>
                <a:highlight>
                  <a:srgbClr val="FFFF00"/>
                </a:highlight>
                <a:latin typeface="Assistant" pitchFamily="2" charset="-79"/>
                <a:cs typeface="Assistant" pitchFamily="2" charset="-79"/>
              </a:rPr>
              <a:t>to a total of </a:t>
            </a:r>
            <a:r>
              <a:rPr lang="en-US" dirty="0">
                <a:solidFill>
                  <a:schemeClr val="bg2">
                    <a:lumMod val="25000"/>
                  </a:schemeClr>
                </a:solidFill>
                <a:highlight>
                  <a:srgbClr val="FFFF00"/>
                </a:highlight>
                <a:latin typeface="Assistant" pitchFamily="2" charset="-79"/>
                <a:cs typeface="Assistant" pitchFamily="2" charset="-79"/>
              </a:rPr>
              <a:t>NIS 82 million</a:t>
            </a:r>
            <a:endParaRPr lang="he-IL" sz="1400" dirty="0">
              <a:solidFill>
                <a:schemeClr val="bg2">
                  <a:lumMod val="25000"/>
                </a:schemeClr>
              </a:solidFill>
              <a:highlight>
                <a:srgbClr val="FFFF00"/>
              </a:highlight>
              <a:latin typeface="Assistant" pitchFamily="2" charset="-79"/>
              <a:cs typeface="Assistant" pitchFamily="2" charset="-79"/>
            </a:endParaRPr>
          </a:p>
        </p:txBody>
      </p:sp>
      <p:grpSp>
        <p:nvGrpSpPr>
          <p:cNvPr id="5" name="Google Shape;928;p21">
            <a:extLst>
              <a:ext uri="{FF2B5EF4-FFF2-40B4-BE49-F238E27FC236}">
                <a16:creationId xmlns:a16="http://schemas.microsoft.com/office/drawing/2014/main" id="{6547DCAC-B9F3-81DD-AAAB-1DE3CD4DA8BE}"/>
              </a:ext>
            </a:extLst>
          </p:cNvPr>
          <p:cNvGrpSpPr/>
          <p:nvPr/>
        </p:nvGrpSpPr>
        <p:grpSpPr>
          <a:xfrm flipH="1">
            <a:off x="10809025" y="1192282"/>
            <a:ext cx="201718" cy="2223224"/>
            <a:chOff x="962544" y="1200029"/>
            <a:chExt cx="201718" cy="2223224"/>
          </a:xfrm>
        </p:grpSpPr>
        <p:cxnSp>
          <p:nvCxnSpPr>
            <p:cNvPr id="6" name="Google Shape;929;p21">
              <a:extLst>
                <a:ext uri="{FF2B5EF4-FFF2-40B4-BE49-F238E27FC236}">
                  <a16:creationId xmlns:a16="http://schemas.microsoft.com/office/drawing/2014/main" id="{6422F95F-778E-0D0B-420B-410CC62A8522}"/>
                </a:ext>
              </a:extLst>
            </p:cNvPr>
            <p:cNvCxnSpPr/>
            <p:nvPr/>
          </p:nvCxnSpPr>
          <p:spPr>
            <a:xfrm>
              <a:off x="1063403" y="1200029"/>
              <a:ext cx="0" cy="2089993"/>
            </a:xfrm>
            <a:prstGeom prst="straightConnector1">
              <a:avLst/>
            </a:prstGeom>
            <a:noFill/>
            <a:ln w="9525" cap="flat" cmpd="sng">
              <a:solidFill>
                <a:srgbClr val="3F3F3F"/>
              </a:solidFill>
              <a:prstDash val="dash"/>
              <a:miter lim="800000"/>
              <a:headEnd type="oval" w="med" len="med"/>
              <a:tailEnd type="oval" w="med" len="med"/>
            </a:ln>
          </p:spPr>
        </p:cxnSp>
        <p:sp>
          <p:nvSpPr>
            <p:cNvPr id="7" name="Google Shape;930;p21">
              <a:extLst>
                <a:ext uri="{FF2B5EF4-FFF2-40B4-BE49-F238E27FC236}">
                  <a16:creationId xmlns:a16="http://schemas.microsoft.com/office/drawing/2014/main" id="{99B3FBA1-3DA9-4B9F-CADE-B86F39BE884E}"/>
                </a:ext>
              </a:extLst>
            </p:cNvPr>
            <p:cNvSpPr/>
            <p:nvPr/>
          </p:nvSpPr>
          <p:spPr>
            <a:xfrm>
              <a:off x="962544" y="3221535"/>
              <a:ext cx="201718" cy="201718"/>
            </a:xfrm>
            <a:prstGeom prst="ellipse">
              <a:avLst/>
            </a:prstGeom>
            <a:gradFill>
              <a:gsLst>
                <a:gs pos="0">
                  <a:srgbClr val="006386"/>
                </a:gs>
                <a:gs pos="29000">
                  <a:srgbClr val="006386"/>
                </a:gs>
                <a:gs pos="79000">
                  <a:srgbClr val="00AEEF"/>
                </a:gs>
                <a:gs pos="100000">
                  <a:srgbClr val="00AEEF"/>
                </a:gs>
              </a:gsLst>
              <a:path path="circle">
                <a:fillToRect l="100000" t="100000"/>
              </a:path>
              <a:tileRect r="-100000" b="-100000"/>
            </a:grad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10" name="תיבת טקסט 9">
            <a:extLst>
              <a:ext uri="{FF2B5EF4-FFF2-40B4-BE49-F238E27FC236}">
                <a16:creationId xmlns:a16="http://schemas.microsoft.com/office/drawing/2014/main" id="{F0E5B6B5-FDB9-C483-10F4-097A1D58B280}"/>
              </a:ext>
            </a:extLst>
          </p:cNvPr>
          <p:cNvSpPr txBox="1"/>
          <p:nvPr/>
        </p:nvSpPr>
        <p:spPr>
          <a:xfrm>
            <a:off x="10923173" y="3514114"/>
            <a:ext cx="1140015" cy="2593018"/>
          </a:xfrm>
          <a:prstGeom prst="rect">
            <a:avLst/>
          </a:prstGeom>
          <a:noFill/>
        </p:spPr>
        <p:txBody>
          <a:bodyPr wrap="square">
            <a:spAutoFit/>
          </a:bodyPr>
          <a:lstStyle/>
          <a:p>
            <a:pPr algn="l">
              <a:lnSpc>
                <a:spcPts val="1500"/>
              </a:lnSpc>
              <a:defRPr/>
            </a:pPr>
            <a:r>
              <a:rPr lang="en-US" sz="1400" b="1" dirty="0">
                <a:solidFill>
                  <a:schemeClr val="tx1"/>
                </a:solidFill>
                <a:latin typeface="Calibri" panose="020F0502020204030204" pitchFamily="34" charset="0"/>
                <a:cs typeface="Calibri" panose="020F0502020204030204" pitchFamily="34" charset="0"/>
              </a:rPr>
              <a:t>December 2022- March 2023</a:t>
            </a:r>
          </a:p>
          <a:p>
            <a:pPr algn="l">
              <a:lnSpc>
                <a:spcPts val="1500"/>
              </a:lnSpc>
              <a:defRPr/>
            </a:pPr>
            <a:r>
              <a:rPr lang="en-US" sz="1400" dirty="0">
                <a:solidFill>
                  <a:schemeClr val="tx1"/>
                </a:solidFill>
                <a:latin typeface="Calibri" panose="020F0502020204030204" pitchFamily="34" charset="0"/>
                <a:cs typeface="Calibri" panose="020F0502020204030204" pitchFamily="34" charset="0"/>
              </a:rPr>
              <a:t>Cancelation of the LTL deal and return of the investment money</a:t>
            </a:r>
          </a:p>
          <a:p>
            <a:pPr algn="l">
              <a:lnSpc>
                <a:spcPts val="1500"/>
              </a:lnSpc>
              <a:defRPr/>
            </a:pPr>
            <a:endParaRPr lang="en-US" sz="1400" dirty="0">
              <a:solidFill>
                <a:schemeClr val="tx1"/>
              </a:solidFill>
              <a:latin typeface="Calibri" panose="020F0502020204030204" pitchFamily="34" charset="0"/>
              <a:cs typeface="Calibri" panose="020F0502020204030204" pitchFamily="34" charset="0"/>
            </a:endParaRPr>
          </a:p>
          <a:p>
            <a:pPr algn="l">
              <a:lnSpc>
                <a:spcPts val="1500"/>
              </a:lnSpc>
              <a:defRPr/>
            </a:pPr>
            <a:r>
              <a:rPr lang="en-US" sz="1300" dirty="0">
                <a:solidFill>
                  <a:schemeClr val="bg2">
                    <a:lumMod val="25000"/>
                  </a:schemeClr>
                </a:solidFill>
                <a:highlight>
                  <a:srgbClr val="FFFF00"/>
                </a:highlight>
                <a:latin typeface="Assistant" pitchFamily="2" charset="-79"/>
                <a:cs typeface="Assistant" pitchFamily="2" charset="-79"/>
              </a:rPr>
              <a:t>New credit in Latvia is frozen</a:t>
            </a:r>
            <a:endParaRPr lang="en-US" sz="1300" dirty="0">
              <a:solidFill>
                <a:schemeClr val="tx1"/>
              </a:solidFill>
              <a:highlight>
                <a:srgbClr val="FFFF00"/>
              </a:highlight>
              <a:latin typeface="Calibri" panose="020F0502020204030204" pitchFamily="34" charset="0"/>
              <a:cs typeface="Calibri" panose="020F0502020204030204" pitchFamily="34" charset="0"/>
            </a:endParaRPr>
          </a:p>
        </p:txBody>
      </p:sp>
      <p:cxnSp>
        <p:nvCxnSpPr>
          <p:cNvPr id="11" name="Google Shape;927;p21">
            <a:extLst>
              <a:ext uri="{FF2B5EF4-FFF2-40B4-BE49-F238E27FC236}">
                <a16:creationId xmlns:a16="http://schemas.microsoft.com/office/drawing/2014/main" id="{90E9B637-15BA-5B3D-458B-6D39BBFB76CF}"/>
              </a:ext>
            </a:extLst>
          </p:cNvPr>
          <p:cNvCxnSpPr>
            <a:cxnSpLocks/>
          </p:cNvCxnSpPr>
          <p:nvPr/>
        </p:nvCxnSpPr>
        <p:spPr>
          <a:xfrm>
            <a:off x="10909884" y="3389251"/>
            <a:ext cx="26578" cy="2454825"/>
          </a:xfrm>
          <a:prstGeom prst="straightConnector1">
            <a:avLst/>
          </a:prstGeom>
          <a:noFill/>
          <a:ln w="9525" cap="flat" cmpd="sng">
            <a:solidFill>
              <a:srgbClr val="3F3F3F"/>
            </a:solidFill>
            <a:prstDash val="dash"/>
            <a:miter lim="800000"/>
            <a:headEnd type="none" w="sm" len="sm"/>
            <a:tailEnd type="oval" w="med" len="med"/>
          </a:ln>
        </p:spPr>
      </p:cxnSp>
      <p:sp>
        <p:nvSpPr>
          <p:cNvPr id="2" name="Google Shape;924;p21">
            <a:extLst>
              <a:ext uri="{FF2B5EF4-FFF2-40B4-BE49-F238E27FC236}">
                <a16:creationId xmlns:a16="http://schemas.microsoft.com/office/drawing/2014/main" id="{5B9745C0-097D-1871-83D2-B9AF852557FA}"/>
              </a:ext>
            </a:extLst>
          </p:cNvPr>
          <p:cNvSpPr txBox="1"/>
          <p:nvPr/>
        </p:nvSpPr>
        <p:spPr>
          <a:xfrm>
            <a:off x="9881540" y="1103614"/>
            <a:ext cx="1114367" cy="2208256"/>
          </a:xfrm>
          <a:prstGeom prst="rect">
            <a:avLst/>
          </a:prstGeom>
          <a:noFill/>
          <a:ln>
            <a:noFill/>
          </a:ln>
        </p:spPr>
        <p:txBody>
          <a:bodyPr spcFirstLastPara="1" wrap="square" lIns="91425" tIns="45700" rIns="91425" bIns="45700" anchor="t" anchorCtr="0">
            <a:spAutoFit/>
          </a:bodyPr>
          <a:lstStyle/>
          <a:p>
            <a:pPr algn="l">
              <a:lnSpc>
                <a:spcPts val="1500"/>
              </a:lnSpc>
              <a:buClr>
                <a:srgbClr val="00AEEF"/>
              </a:buClr>
              <a:defRPr/>
            </a:pPr>
            <a:r>
              <a:rPr lang="en-US" sz="1400" b="1" dirty="0">
                <a:solidFill>
                  <a:schemeClr val="tx1"/>
                </a:solidFill>
                <a:latin typeface="Calibri" panose="020F0502020204030204" pitchFamily="34" charset="0"/>
                <a:cs typeface="Calibri" panose="020F0502020204030204" pitchFamily="34" charset="0"/>
              </a:rPr>
              <a:t>March 2023</a:t>
            </a:r>
          </a:p>
          <a:p>
            <a:pPr algn="l">
              <a:lnSpc>
                <a:spcPts val="1500"/>
              </a:lnSpc>
              <a:buClr>
                <a:srgbClr val="00AEEF"/>
              </a:buClr>
              <a:defRPr/>
            </a:pPr>
            <a:r>
              <a:rPr lang="en-US" sz="1400" dirty="0">
                <a:solidFill>
                  <a:schemeClr val="tx1"/>
                </a:solidFill>
                <a:latin typeface="Calibri" panose="020F0502020204030204" pitchFamily="34" charset="0"/>
                <a:cs typeface="Calibri" panose="020F0502020204030204" pitchFamily="34" charset="0"/>
              </a:rPr>
              <a:t>Launching of </a:t>
            </a:r>
            <a:r>
              <a:rPr lang="en-US" sz="1400" dirty="0" err="1">
                <a:solidFill>
                  <a:schemeClr val="tx1"/>
                </a:solidFill>
                <a:latin typeface="Calibri" panose="020F0502020204030204" pitchFamily="34" charset="0"/>
                <a:cs typeface="Calibri" panose="020F0502020204030204" pitchFamily="34" charset="0"/>
              </a:rPr>
              <a:t>blenderPay</a:t>
            </a:r>
            <a:r>
              <a:rPr lang="en-US" sz="1400" dirty="0">
                <a:solidFill>
                  <a:schemeClr val="tx1"/>
                </a:solidFill>
                <a:latin typeface="Calibri" panose="020F0502020204030204" pitchFamily="34" charset="0"/>
                <a:cs typeface="Calibri" panose="020F0502020204030204" pitchFamily="34" charset="0"/>
              </a:rPr>
              <a:t> BNPL</a:t>
            </a:r>
          </a:p>
          <a:p>
            <a:pPr algn="l">
              <a:lnSpc>
                <a:spcPts val="1500"/>
              </a:lnSpc>
              <a:buClr>
                <a:srgbClr val="00AEEF"/>
              </a:buClr>
              <a:defRPr/>
            </a:pPr>
            <a:endParaRPr lang="en-US" dirty="0">
              <a:solidFill>
                <a:schemeClr val="tx1"/>
              </a:solidFill>
              <a:highlight>
                <a:srgbClr val="FFFF00"/>
              </a:highlight>
              <a:latin typeface="Calibri" panose="020F0502020204030204" pitchFamily="34" charset="0"/>
              <a:cs typeface="Calibri" panose="020F0502020204030204" pitchFamily="34" charset="0"/>
            </a:endParaRPr>
          </a:p>
          <a:p>
            <a:pPr algn="l">
              <a:lnSpc>
                <a:spcPts val="1500"/>
              </a:lnSpc>
              <a:buClr>
                <a:srgbClr val="00AEEF"/>
              </a:buClr>
              <a:defRPr/>
            </a:pPr>
            <a:r>
              <a:rPr lang="en-US" sz="1300" dirty="0">
                <a:solidFill>
                  <a:schemeClr val="bg2">
                    <a:lumMod val="25000"/>
                  </a:schemeClr>
                </a:solidFill>
                <a:highlight>
                  <a:srgbClr val="FFFF00"/>
                </a:highlight>
                <a:latin typeface="Assistant" pitchFamily="2" charset="-79"/>
                <a:cs typeface="Assistant" pitchFamily="2" charset="-79"/>
              </a:rPr>
              <a:t>Credit line of NIS 40 million received from Bank </a:t>
            </a:r>
            <a:r>
              <a:rPr lang="en-US" sz="1300" dirty="0" err="1">
                <a:solidFill>
                  <a:schemeClr val="bg2">
                    <a:lumMod val="25000"/>
                  </a:schemeClr>
                </a:solidFill>
                <a:highlight>
                  <a:srgbClr val="FFFF00"/>
                </a:highlight>
                <a:latin typeface="Assistant" pitchFamily="2" charset="-79"/>
                <a:cs typeface="Assistant" pitchFamily="2" charset="-79"/>
              </a:rPr>
              <a:t>HaPoalim</a:t>
            </a:r>
            <a:endParaRPr lang="he-IL" sz="1300" dirty="0">
              <a:solidFill>
                <a:schemeClr val="tx1"/>
              </a:solidFill>
              <a:highlight>
                <a:srgbClr val="FFFF00"/>
              </a:highlight>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35">
            <a:extLst>
              <a:ext uri="{FF2B5EF4-FFF2-40B4-BE49-F238E27FC236}">
                <a16:creationId xmlns:a16="http://schemas.microsoft.com/office/drawing/2014/main" id="{A6CE0296-F2F9-9EDD-F82E-6DEB84911D90}"/>
              </a:ext>
            </a:extLst>
          </p:cNvPr>
          <p:cNvSpPr/>
          <p:nvPr/>
        </p:nvSpPr>
        <p:spPr>
          <a:xfrm>
            <a:off x="4614900" y="2427687"/>
            <a:ext cx="3690548" cy="3690542"/>
          </a:xfrm>
          <a:prstGeom prst="ellipse">
            <a:avLst/>
          </a:prstGeom>
          <a:gradFill flip="none" rotWithShape="1">
            <a:gsLst>
              <a:gs pos="0">
                <a:srgbClr val="00AEEF">
                  <a:alpha val="93000"/>
                </a:srgbClr>
              </a:gs>
              <a:gs pos="72000">
                <a:srgbClr val="00AEEF">
                  <a:alpha val="0"/>
                </a:srgbClr>
              </a:gs>
            </a:gsLst>
            <a:path path="circle">
              <a:fillToRect l="50000" t="50000" r="50000" b="50000"/>
            </a:path>
            <a:tileRect/>
          </a:gradFill>
          <a:ln>
            <a:solidFill>
              <a:schemeClr val="bg1">
                <a:lumMod val="8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latin typeface="Calibri" panose="020F0502020204030204"/>
              <a:cs typeface="Arial" panose="020B0604020202020204" pitchFamily="34" charset="0"/>
            </a:endParaRPr>
          </a:p>
        </p:txBody>
      </p:sp>
      <p:sp>
        <p:nvSpPr>
          <p:cNvPr id="89" name="Oval 88">
            <a:extLst>
              <a:ext uri="{FF2B5EF4-FFF2-40B4-BE49-F238E27FC236}">
                <a16:creationId xmlns:a16="http://schemas.microsoft.com/office/drawing/2014/main" id="{DC1F0458-8F70-5CFA-6225-54FA726B3122}"/>
              </a:ext>
            </a:extLst>
          </p:cNvPr>
          <p:cNvSpPr/>
          <p:nvPr/>
        </p:nvSpPr>
        <p:spPr>
          <a:xfrm>
            <a:off x="7435885" y="4140878"/>
            <a:ext cx="1584000" cy="1584000"/>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4" name="Oval 93">
            <a:extLst>
              <a:ext uri="{FF2B5EF4-FFF2-40B4-BE49-F238E27FC236}">
                <a16:creationId xmlns:a16="http://schemas.microsoft.com/office/drawing/2014/main" id="{A802FBE1-4697-1A81-1810-E675417029C6}"/>
              </a:ext>
            </a:extLst>
          </p:cNvPr>
          <p:cNvSpPr/>
          <p:nvPr/>
        </p:nvSpPr>
        <p:spPr>
          <a:xfrm>
            <a:off x="5656155" y="3494869"/>
            <a:ext cx="1495764" cy="1495764"/>
          </a:xfrm>
          <a:prstGeom prst="ellipse">
            <a:avLst/>
          </a:pr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59" name="Straight Connector 58">
            <a:extLst>
              <a:ext uri="{FF2B5EF4-FFF2-40B4-BE49-F238E27FC236}">
                <a16:creationId xmlns:a16="http://schemas.microsoft.com/office/drawing/2014/main" id="{056FA409-1E2D-B05B-3630-81521587404F}"/>
              </a:ext>
            </a:extLst>
          </p:cNvPr>
          <p:cNvCxnSpPr>
            <a:cxnSpLocks/>
          </p:cNvCxnSpPr>
          <p:nvPr/>
        </p:nvCxnSpPr>
        <p:spPr>
          <a:xfrm flipH="1">
            <a:off x="3842875" y="4960561"/>
            <a:ext cx="752820" cy="75696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43D0B82-E8FE-BDBD-E675-433A5EEC1C35}"/>
              </a:ext>
            </a:extLst>
          </p:cNvPr>
          <p:cNvCxnSpPr>
            <a:cxnSpLocks/>
          </p:cNvCxnSpPr>
          <p:nvPr/>
        </p:nvCxnSpPr>
        <p:spPr>
          <a:xfrm flipH="1" flipV="1">
            <a:off x="4213002" y="3962552"/>
            <a:ext cx="131074" cy="27996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BA3ADD9-30D7-AA64-9F76-1D6047B087A6}"/>
              </a:ext>
            </a:extLst>
          </p:cNvPr>
          <p:cNvCxnSpPr>
            <a:cxnSpLocks/>
          </p:cNvCxnSpPr>
          <p:nvPr/>
        </p:nvCxnSpPr>
        <p:spPr>
          <a:xfrm flipH="1" flipV="1">
            <a:off x="3600308" y="4430007"/>
            <a:ext cx="391200" cy="1543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BAF864C-5554-22B1-2206-7B41C55F508B}"/>
              </a:ext>
            </a:extLst>
          </p:cNvPr>
          <p:cNvCxnSpPr>
            <a:cxnSpLocks/>
          </p:cNvCxnSpPr>
          <p:nvPr/>
        </p:nvCxnSpPr>
        <p:spPr>
          <a:xfrm flipH="1">
            <a:off x="3593741" y="5044055"/>
            <a:ext cx="331562" cy="5155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2" name="Oval 91">
            <a:extLst>
              <a:ext uri="{FF2B5EF4-FFF2-40B4-BE49-F238E27FC236}">
                <a16:creationId xmlns:a16="http://schemas.microsoft.com/office/drawing/2014/main" id="{91F85680-2731-3E7A-6637-A1898A936135}"/>
              </a:ext>
            </a:extLst>
          </p:cNvPr>
          <p:cNvSpPr/>
          <p:nvPr/>
        </p:nvSpPr>
        <p:spPr>
          <a:xfrm>
            <a:off x="3819719" y="4139921"/>
            <a:ext cx="1584000" cy="1584000"/>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1" name="מלבן: פינות מעוגלות 30">
            <a:extLst>
              <a:ext uri="{FF2B5EF4-FFF2-40B4-BE49-F238E27FC236}">
                <a16:creationId xmlns:a16="http://schemas.microsoft.com/office/drawing/2014/main" id="{8699EA0D-4165-A37F-7A04-1B82FD837450}"/>
              </a:ext>
            </a:extLst>
          </p:cNvPr>
          <p:cNvSpPr/>
          <p:nvPr/>
        </p:nvSpPr>
        <p:spPr>
          <a:xfrm>
            <a:off x="8393452" y="3256369"/>
            <a:ext cx="1194824" cy="469595"/>
          </a:xfrm>
          <a:prstGeom prst="roundRect">
            <a:avLst/>
          </a:prstGeom>
          <a:noFill/>
          <a:ln>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marL="0" algn="ctr" defTabSz="914400" rtl="1" eaLnBrk="1" latinLnBrk="0" hangingPunct="1"/>
            <a:endParaRPr lang="he-IL"/>
          </a:p>
        </p:txBody>
      </p:sp>
      <p:sp>
        <p:nvSpPr>
          <p:cNvPr id="36" name="מלבן: פינות מעוגלות 35">
            <a:extLst>
              <a:ext uri="{FF2B5EF4-FFF2-40B4-BE49-F238E27FC236}">
                <a16:creationId xmlns:a16="http://schemas.microsoft.com/office/drawing/2014/main" id="{46B4952C-175C-EFF1-C435-BFA6895A75C7}"/>
              </a:ext>
            </a:extLst>
          </p:cNvPr>
          <p:cNvSpPr/>
          <p:nvPr/>
        </p:nvSpPr>
        <p:spPr>
          <a:xfrm>
            <a:off x="9227301" y="3824671"/>
            <a:ext cx="1194824" cy="469595"/>
          </a:xfrm>
          <a:prstGeom prst="roundRect">
            <a:avLst/>
          </a:prstGeom>
          <a:noFill/>
          <a:ln>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marL="0" algn="ctr" defTabSz="914400" rtl="1" eaLnBrk="1" latinLnBrk="0" hangingPunct="1"/>
            <a:endParaRPr lang="he-IL"/>
          </a:p>
        </p:txBody>
      </p:sp>
      <p:sp>
        <p:nvSpPr>
          <p:cNvPr id="33" name="מלבן: פינות מעוגלות 32">
            <a:extLst>
              <a:ext uri="{FF2B5EF4-FFF2-40B4-BE49-F238E27FC236}">
                <a16:creationId xmlns:a16="http://schemas.microsoft.com/office/drawing/2014/main" id="{287CB4F4-F8EF-AD6C-BDFE-21F3D26D88FC}"/>
              </a:ext>
            </a:extLst>
          </p:cNvPr>
          <p:cNvSpPr/>
          <p:nvPr/>
        </p:nvSpPr>
        <p:spPr>
          <a:xfrm>
            <a:off x="9437972" y="4395803"/>
            <a:ext cx="1194824" cy="469595"/>
          </a:xfrm>
          <a:prstGeom prst="roundRect">
            <a:avLst/>
          </a:prstGeom>
          <a:noFill/>
          <a:ln>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marL="0" algn="ctr" defTabSz="914400" rtl="1" eaLnBrk="1" latinLnBrk="0" hangingPunct="1"/>
            <a:endParaRPr lang="he-IL"/>
          </a:p>
        </p:txBody>
      </p:sp>
      <p:sp>
        <p:nvSpPr>
          <p:cNvPr id="35" name="מלבן: פינות מעוגלות 34">
            <a:extLst>
              <a:ext uri="{FF2B5EF4-FFF2-40B4-BE49-F238E27FC236}">
                <a16:creationId xmlns:a16="http://schemas.microsoft.com/office/drawing/2014/main" id="{E7144D3A-BBFF-4A8C-D2F7-3E9BFC9C5631}"/>
              </a:ext>
            </a:extLst>
          </p:cNvPr>
          <p:cNvSpPr/>
          <p:nvPr/>
        </p:nvSpPr>
        <p:spPr>
          <a:xfrm>
            <a:off x="9319420" y="4960561"/>
            <a:ext cx="1194824" cy="469595"/>
          </a:xfrm>
          <a:prstGeom prst="roundRect">
            <a:avLst/>
          </a:prstGeom>
          <a:noFill/>
          <a:ln>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marL="0" algn="ctr" defTabSz="914400" rtl="1" eaLnBrk="1" latinLnBrk="0" hangingPunct="1"/>
            <a:endParaRPr lang="he-IL" dirty="0"/>
          </a:p>
        </p:txBody>
      </p:sp>
      <p:sp>
        <p:nvSpPr>
          <p:cNvPr id="32" name="מלבן: פינות מעוגלות 31">
            <a:extLst>
              <a:ext uri="{FF2B5EF4-FFF2-40B4-BE49-F238E27FC236}">
                <a16:creationId xmlns:a16="http://schemas.microsoft.com/office/drawing/2014/main" id="{E5F00FAC-D7B0-E392-4671-29A35C84EE67}"/>
              </a:ext>
            </a:extLst>
          </p:cNvPr>
          <p:cNvSpPr/>
          <p:nvPr/>
        </p:nvSpPr>
        <p:spPr>
          <a:xfrm>
            <a:off x="9044642" y="5525034"/>
            <a:ext cx="1194824" cy="469595"/>
          </a:xfrm>
          <a:prstGeom prst="roundRect">
            <a:avLst/>
          </a:prstGeom>
          <a:noFill/>
          <a:ln>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marL="0" algn="ctr" defTabSz="914400" rtl="1" eaLnBrk="1" latinLnBrk="0" hangingPunct="1"/>
            <a:endParaRPr lang="he-IL"/>
          </a:p>
        </p:txBody>
      </p:sp>
      <p:sp>
        <p:nvSpPr>
          <p:cNvPr id="43" name="Oval 35">
            <a:extLst>
              <a:ext uri="{FF2B5EF4-FFF2-40B4-BE49-F238E27FC236}">
                <a16:creationId xmlns:a16="http://schemas.microsoft.com/office/drawing/2014/main" id="{A9B4DADF-F3BF-DB5C-BB5C-F9AD481AC6B3}"/>
              </a:ext>
            </a:extLst>
          </p:cNvPr>
          <p:cNvSpPr/>
          <p:nvPr/>
        </p:nvSpPr>
        <p:spPr>
          <a:xfrm>
            <a:off x="5540614" y="3343958"/>
            <a:ext cx="1749906" cy="1665228"/>
          </a:xfrm>
          <a:prstGeom prst="ellipse">
            <a:avLst/>
          </a:prstGeom>
          <a:gradFill>
            <a:gsLst>
              <a:gs pos="21000">
                <a:srgbClr val="00AEEF"/>
              </a:gs>
              <a:gs pos="55788">
                <a:srgbClr val="000E42"/>
              </a:gs>
              <a:gs pos="99000">
                <a:srgbClr val="00257C"/>
              </a:gs>
            </a:gsLst>
            <a:lin ang="72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latin typeface="Calibri" panose="020F0502020204030204"/>
              <a:cs typeface="Arial" panose="020B0604020202020204" pitchFamily="34" charset="0"/>
            </a:endParaRPr>
          </a:p>
        </p:txBody>
      </p:sp>
      <p:sp>
        <p:nvSpPr>
          <p:cNvPr id="47" name="Arc 46">
            <a:extLst>
              <a:ext uri="{FF2B5EF4-FFF2-40B4-BE49-F238E27FC236}">
                <a16:creationId xmlns:a16="http://schemas.microsoft.com/office/drawing/2014/main" id="{75F1ADA3-EB8D-4457-9781-048E8CF1D608}"/>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49" name="Oval 48">
            <a:extLst>
              <a:ext uri="{FF2B5EF4-FFF2-40B4-BE49-F238E27FC236}">
                <a16:creationId xmlns:a16="http://schemas.microsoft.com/office/drawing/2014/main" id="{86BDFA28-C433-4DDE-B7E1-755CF5747C8D}"/>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0" name="Arc 49">
            <a:extLst>
              <a:ext uri="{FF2B5EF4-FFF2-40B4-BE49-F238E27FC236}">
                <a16:creationId xmlns:a16="http://schemas.microsoft.com/office/drawing/2014/main" id="{213AB831-27FA-4115-8686-96E5A4EA6A25}"/>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51" name="Partial Circle 50">
            <a:extLst>
              <a:ext uri="{FF2B5EF4-FFF2-40B4-BE49-F238E27FC236}">
                <a16:creationId xmlns:a16="http://schemas.microsoft.com/office/drawing/2014/main" id="{BCC1A4D9-EBE0-4E53-A750-13A710AF6D36}"/>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52" name="Rectangle 51">
            <a:extLst>
              <a:ext uri="{FF2B5EF4-FFF2-40B4-BE49-F238E27FC236}">
                <a16:creationId xmlns:a16="http://schemas.microsoft.com/office/drawing/2014/main" id="{F3EE8C12-51CB-48D0-BCA7-0D4E6E18536A}"/>
              </a:ext>
            </a:extLst>
          </p:cNvPr>
          <p:cNvSpPr/>
          <p:nvPr/>
        </p:nvSpPr>
        <p:spPr>
          <a:xfrm>
            <a:off x="12202543" y="-1906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6" name="TextBox 28">
            <a:extLst>
              <a:ext uri="{FF2B5EF4-FFF2-40B4-BE49-F238E27FC236}">
                <a16:creationId xmlns:a16="http://schemas.microsoft.com/office/drawing/2014/main" id="{45C29FCA-7415-4758-A728-38BA4DDA75B8}"/>
              </a:ext>
            </a:extLst>
          </p:cNvPr>
          <p:cNvSpPr txBox="1"/>
          <p:nvPr/>
        </p:nvSpPr>
        <p:spPr>
          <a:xfrm>
            <a:off x="862573" y="198980"/>
            <a:ext cx="7793436" cy="646331"/>
          </a:xfrm>
          <a:prstGeom prst="rect">
            <a:avLst/>
          </a:prstGeom>
          <a:noFill/>
        </p:spPr>
        <p:txBody>
          <a:bodyPr wrap="square" rtlCol="0">
            <a:spAutoFit/>
          </a:bodyPr>
          <a:lstStyle/>
          <a:p>
            <a:pPr algn="l">
              <a:defRPr/>
            </a:pPr>
            <a:r>
              <a:rPr lang="en-US" sz="3600" b="1" dirty="0">
                <a:solidFill>
                  <a:srgbClr val="041634"/>
                </a:solidFill>
                <a:latin typeface="Calibri" panose="020F0502020204030204" pitchFamily="34" charset="0"/>
                <a:cs typeface="Calibri" panose="020F0502020204030204" pitchFamily="34" charset="0"/>
              </a:rPr>
              <a:t>Risk Diversification Strategy</a:t>
            </a:r>
            <a:endParaRPr lang="he-IL" sz="3600" b="1" dirty="0">
              <a:solidFill>
                <a:srgbClr val="041634"/>
              </a:solidFill>
              <a:latin typeface="Calibri" panose="020F0502020204030204" pitchFamily="34" charset="0"/>
              <a:cs typeface="Calibri" panose="020F0502020204030204" pitchFamily="34" charset="0"/>
            </a:endParaRPr>
          </a:p>
        </p:txBody>
      </p:sp>
      <p:sp>
        <p:nvSpPr>
          <p:cNvPr id="62" name="TextBox 120">
            <a:extLst>
              <a:ext uri="{FF2B5EF4-FFF2-40B4-BE49-F238E27FC236}">
                <a16:creationId xmlns:a16="http://schemas.microsoft.com/office/drawing/2014/main" id="{274B8AD5-1A58-447D-B0ED-29CA9C543530}"/>
              </a:ext>
            </a:extLst>
          </p:cNvPr>
          <p:cNvSpPr txBox="1"/>
          <p:nvPr/>
        </p:nvSpPr>
        <p:spPr>
          <a:xfrm>
            <a:off x="5577118" y="3730597"/>
            <a:ext cx="1789678" cy="842060"/>
          </a:xfrm>
          <a:prstGeom prst="rect">
            <a:avLst/>
          </a:prstGeom>
          <a:noFill/>
        </p:spPr>
        <p:txBody>
          <a:bodyPr wrap="square" rtlCol="0" anchor="ctr" anchorCtr="0">
            <a:noAutofit/>
          </a:bodyPr>
          <a:lstStyle/>
          <a:p>
            <a:pPr indent="0" algn="ctr" rtl="1">
              <a:lnSpc>
                <a:spcPts val="1900"/>
              </a:lnSpc>
              <a:buFontTx/>
              <a:buNone/>
              <a:defRPr/>
            </a:pPr>
            <a:r>
              <a:rPr lang="en-US" sz="2000" dirty="0">
                <a:solidFill>
                  <a:schemeClr val="bg1"/>
                </a:solidFill>
                <a:latin typeface="Calibri" panose="020F0502020204030204" pitchFamily="34" charset="0"/>
                <a:cs typeface="Calibri" panose="020F0502020204030204" pitchFamily="34" charset="0"/>
              </a:rPr>
              <a:t>Risk Diversification </a:t>
            </a:r>
            <a:endParaRPr lang="he-IL" sz="2000" dirty="0">
              <a:solidFill>
                <a:schemeClr val="bg1"/>
              </a:solidFill>
              <a:latin typeface="Calibri" panose="020F0502020204030204" pitchFamily="34" charset="0"/>
              <a:cs typeface="Calibri" panose="020F0502020204030204" pitchFamily="34" charset="0"/>
            </a:endParaRPr>
          </a:p>
        </p:txBody>
      </p:sp>
      <p:sp>
        <p:nvSpPr>
          <p:cNvPr id="65" name="Oval 116">
            <a:extLst>
              <a:ext uri="{FF2B5EF4-FFF2-40B4-BE49-F238E27FC236}">
                <a16:creationId xmlns:a16="http://schemas.microsoft.com/office/drawing/2014/main" id="{A4B4E9E5-A5A2-420A-A58E-AAEF4FE424E9}"/>
              </a:ext>
            </a:extLst>
          </p:cNvPr>
          <p:cNvSpPr/>
          <p:nvPr/>
        </p:nvSpPr>
        <p:spPr>
          <a:xfrm>
            <a:off x="7325630" y="4060553"/>
            <a:ext cx="1821723" cy="1756742"/>
          </a:xfrm>
          <a:prstGeom prst="ellipse">
            <a:avLst/>
          </a:prstGeom>
          <a:gradFill>
            <a:gsLst>
              <a:gs pos="2000">
                <a:srgbClr val="00AEEF">
                  <a:alpha val="76000"/>
                </a:srgbClr>
              </a:gs>
              <a:gs pos="83000">
                <a:srgbClr val="00AEEF">
                  <a:alpha val="11000"/>
                </a:srgbClr>
              </a:gs>
            </a:gsLst>
            <a:lin ang="1200000" scaled="0"/>
          </a:gradFill>
          <a:ln w="79375">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ts val="2000"/>
              </a:lnSpc>
            </a:pPr>
            <a:r>
              <a:rPr lang="en-US" b="1" dirty="0">
                <a:solidFill>
                  <a:schemeClr val="tx1">
                    <a:lumMod val="75000"/>
                    <a:lumOff val="25000"/>
                  </a:schemeClr>
                </a:solidFill>
                <a:latin typeface="Calibri" panose="020F0502020204030204" pitchFamily="34" charset="0"/>
                <a:cs typeface="Calibri" panose="020F0502020204030204" pitchFamily="34" charset="0"/>
              </a:rPr>
              <a:t>Diversification of funding sources</a:t>
            </a:r>
            <a:endParaRPr lang="he-IL"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45" name="Rectangle 44">
            <a:extLst>
              <a:ext uri="{FF2B5EF4-FFF2-40B4-BE49-F238E27FC236}">
                <a16:creationId xmlns:a16="http://schemas.microsoft.com/office/drawing/2014/main" id="{1F06F488-F768-451B-97A9-4D2C494D8FAE}"/>
              </a:ext>
            </a:extLst>
          </p:cNvPr>
          <p:cNvSpPr/>
          <p:nvPr/>
        </p:nvSpPr>
        <p:spPr>
          <a:xfrm>
            <a:off x="-666206" y="-1410020"/>
            <a:ext cx="13455501" cy="139706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6" name="Rectangle 45">
            <a:extLst>
              <a:ext uri="{FF2B5EF4-FFF2-40B4-BE49-F238E27FC236}">
                <a16:creationId xmlns:a16="http://schemas.microsoft.com/office/drawing/2014/main" id="{B722B11F-6D13-F683-919D-9055768E2960}"/>
              </a:ext>
            </a:extLst>
          </p:cNvPr>
          <p:cNvSpPr/>
          <p:nvPr/>
        </p:nvSpPr>
        <p:spPr>
          <a:xfrm>
            <a:off x="-666206" y="6858000"/>
            <a:ext cx="13455501" cy="165513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 name="Oval 116">
            <a:extLst>
              <a:ext uri="{FF2B5EF4-FFF2-40B4-BE49-F238E27FC236}">
                <a16:creationId xmlns:a16="http://schemas.microsoft.com/office/drawing/2014/main" id="{246D56F3-58AF-0844-9622-08690E211DB6}"/>
              </a:ext>
            </a:extLst>
          </p:cNvPr>
          <p:cNvSpPr/>
          <p:nvPr/>
        </p:nvSpPr>
        <p:spPr>
          <a:xfrm>
            <a:off x="3753747" y="4095798"/>
            <a:ext cx="1739290" cy="1705573"/>
          </a:xfrm>
          <a:prstGeom prst="ellipse">
            <a:avLst/>
          </a:prstGeom>
          <a:gradFill>
            <a:gsLst>
              <a:gs pos="2000">
                <a:srgbClr val="00AEEF">
                  <a:alpha val="76000"/>
                </a:srgbClr>
              </a:gs>
              <a:gs pos="83000">
                <a:srgbClr val="00AEEF">
                  <a:alpha val="11000"/>
                </a:srgbClr>
              </a:gs>
            </a:gsLst>
            <a:lin ang="7800000" scaled="0"/>
          </a:gradFill>
          <a:ln w="79375">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ts val="2000"/>
              </a:lnSpc>
            </a:pPr>
            <a:r>
              <a:rPr lang="en-US" b="1" dirty="0">
                <a:solidFill>
                  <a:schemeClr val="tx1">
                    <a:lumMod val="75000"/>
                    <a:lumOff val="25000"/>
                  </a:schemeClr>
                </a:solidFill>
                <a:latin typeface="Calibri" panose="020F0502020204030204" pitchFamily="34" charset="0"/>
                <a:cs typeface="Calibri" panose="020F0502020204030204" pitchFamily="34" charset="0"/>
              </a:rPr>
              <a:t>Diversity in providing credit</a:t>
            </a:r>
            <a:endParaRPr lang="he-IL"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7" name="TextBox 118">
            <a:extLst>
              <a:ext uri="{FF2B5EF4-FFF2-40B4-BE49-F238E27FC236}">
                <a16:creationId xmlns:a16="http://schemas.microsoft.com/office/drawing/2014/main" id="{33BC3859-F6DE-596A-956F-04D7131AC048}"/>
              </a:ext>
            </a:extLst>
          </p:cNvPr>
          <p:cNvSpPr txBox="1"/>
          <p:nvPr/>
        </p:nvSpPr>
        <p:spPr>
          <a:xfrm>
            <a:off x="908318" y="4950128"/>
            <a:ext cx="2102431" cy="375311"/>
          </a:xfrm>
          <a:prstGeom prst="rect">
            <a:avLst/>
          </a:prstGeom>
          <a:noFill/>
          <a:ln>
            <a:noFill/>
          </a:ln>
        </p:spPr>
        <p:txBody>
          <a:bodyPr wrap="square" lIns="91440" tIns="45720" rIns="91440" bIns="45720" rtlCol="0" anchor="ctr" anchorCtr="0">
            <a:noAutofit/>
          </a:bodyPr>
          <a:lstStyle/>
          <a:p>
            <a:pPr algn="r" rtl="1">
              <a:defRPr/>
            </a:pPr>
            <a:r>
              <a:rPr lang="en-US" b="1" dirty="0">
                <a:latin typeface="Calibri" panose="020F0502020204030204" pitchFamily="34" charset="0"/>
                <a:cs typeface="Calibri" panose="020F0502020204030204" pitchFamily="34" charset="0"/>
              </a:rPr>
              <a:t>Credit for any purpose</a:t>
            </a:r>
            <a:endParaRPr lang="he-IL" b="1" dirty="0">
              <a:latin typeface="Calibri" panose="020F0502020204030204" pitchFamily="34" charset="0"/>
              <a:cs typeface="Calibri" panose="020F0502020204030204" pitchFamily="34" charset="0"/>
            </a:endParaRPr>
          </a:p>
        </p:txBody>
      </p:sp>
      <p:cxnSp>
        <p:nvCxnSpPr>
          <p:cNvPr id="9" name="Straight Connector 12">
            <a:extLst>
              <a:ext uri="{FF2B5EF4-FFF2-40B4-BE49-F238E27FC236}">
                <a16:creationId xmlns:a16="http://schemas.microsoft.com/office/drawing/2014/main" id="{12E99FA9-1B22-DFAE-F97D-F04F7D9BBA3F}"/>
              </a:ext>
            </a:extLst>
          </p:cNvPr>
          <p:cNvCxnSpPr>
            <a:cxnSpLocks/>
          </p:cNvCxnSpPr>
          <p:nvPr/>
        </p:nvCxnSpPr>
        <p:spPr>
          <a:xfrm flipH="1">
            <a:off x="5342400" y="4524229"/>
            <a:ext cx="268807" cy="112355"/>
          </a:xfrm>
          <a:prstGeom prst="line">
            <a:avLst/>
          </a:prstGeom>
          <a:ln w="15875">
            <a:solidFill>
              <a:srgbClr val="00257C"/>
            </a:solidFill>
            <a:tailEnd type="arrow" w="lg" len="lg"/>
          </a:ln>
        </p:spPr>
        <p:style>
          <a:lnRef idx="1">
            <a:schemeClr val="accent1"/>
          </a:lnRef>
          <a:fillRef idx="0">
            <a:schemeClr val="accent1"/>
          </a:fillRef>
          <a:effectRef idx="0">
            <a:schemeClr val="accent1"/>
          </a:effectRef>
          <a:fontRef idx="minor">
            <a:schemeClr val="tx1"/>
          </a:fontRef>
        </p:style>
      </p:cxnSp>
      <p:pic>
        <p:nvPicPr>
          <p:cNvPr id="18" name="Picture 2" descr="Dear Keren Malki Supporter, I hope this finds you well and you enjoyed the  Rainbow of Music concert to support the work of Keren">
            <a:extLst>
              <a:ext uri="{FF2B5EF4-FFF2-40B4-BE49-F238E27FC236}">
                <a16:creationId xmlns:a16="http://schemas.microsoft.com/office/drawing/2014/main" id="{BC60CD1E-8672-4E14-AD40-784CE41BC6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0607" y="3394789"/>
            <a:ext cx="964271" cy="23977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Pollen Street Capital Standard">
            <a:extLst>
              <a:ext uri="{FF2B5EF4-FFF2-40B4-BE49-F238E27FC236}">
                <a16:creationId xmlns:a16="http://schemas.microsoft.com/office/drawing/2014/main" id="{2996257C-2165-ACC6-63B0-AB462DD9598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772" t="29419" r="6078" b="6814"/>
          <a:stretch/>
        </p:blipFill>
        <p:spPr bwMode="auto">
          <a:xfrm>
            <a:off x="9140324" y="5638341"/>
            <a:ext cx="1040864" cy="344510"/>
          </a:xfrm>
          <a:prstGeom prst="rect">
            <a:avLst/>
          </a:prstGeom>
          <a:noFill/>
          <a:extLst>
            <a:ext uri="{909E8E84-426E-40DD-AFC4-6F175D3DCCD1}">
              <a14:hiddenFill xmlns:a14="http://schemas.microsoft.com/office/drawing/2010/main">
                <a:solidFill>
                  <a:srgbClr val="FFFFFF"/>
                </a:solidFill>
              </a14:hiddenFill>
            </a:ext>
          </a:extLst>
        </p:spPr>
      </p:pic>
      <p:pic>
        <p:nvPicPr>
          <p:cNvPr id="20" name="תמונה 19">
            <a:extLst>
              <a:ext uri="{FF2B5EF4-FFF2-40B4-BE49-F238E27FC236}">
                <a16:creationId xmlns:a16="http://schemas.microsoft.com/office/drawing/2014/main" id="{956BE866-5919-5F11-D1B6-DA6A57432071}"/>
              </a:ext>
            </a:extLst>
          </p:cNvPr>
          <p:cNvPicPr>
            <a:picLocks noChangeAspect="1"/>
          </p:cNvPicPr>
          <p:nvPr/>
        </p:nvPicPr>
        <p:blipFill>
          <a:blip r:embed="rId5"/>
          <a:stretch>
            <a:fillRect/>
          </a:stretch>
        </p:blipFill>
        <p:spPr>
          <a:xfrm>
            <a:off x="8373736" y="6163161"/>
            <a:ext cx="853565" cy="308848"/>
          </a:xfrm>
          <a:prstGeom prst="rect">
            <a:avLst/>
          </a:prstGeom>
        </p:spPr>
      </p:pic>
      <p:sp>
        <p:nvSpPr>
          <p:cNvPr id="5" name="TextBox 118">
            <a:extLst>
              <a:ext uri="{FF2B5EF4-FFF2-40B4-BE49-F238E27FC236}">
                <a16:creationId xmlns:a16="http://schemas.microsoft.com/office/drawing/2014/main" id="{291CEC02-220F-184A-DD36-A4CED4D70AB7}"/>
              </a:ext>
            </a:extLst>
          </p:cNvPr>
          <p:cNvSpPr txBox="1"/>
          <p:nvPr/>
        </p:nvSpPr>
        <p:spPr>
          <a:xfrm>
            <a:off x="9588276" y="4401313"/>
            <a:ext cx="887112" cy="487330"/>
          </a:xfrm>
          <a:prstGeom prst="rect">
            <a:avLst/>
          </a:prstGeom>
          <a:noFill/>
        </p:spPr>
        <p:txBody>
          <a:bodyPr wrap="square" lIns="91440" tIns="45720" rIns="91440" bIns="45720" rtlCol="0" anchor="ctr" anchorCtr="0">
            <a:noAutofit/>
          </a:bodyPr>
          <a:lstStyle/>
          <a:p>
            <a:pPr algn="ctr" rtl="1">
              <a:defRPr/>
            </a:pPr>
            <a:r>
              <a:rPr lang="en-US" sz="1600" dirty="0">
                <a:latin typeface="Assistant SemiBold" pitchFamily="2" charset="-79"/>
                <a:cs typeface="Assistant SemiBold" pitchFamily="2" charset="-79"/>
              </a:rPr>
              <a:t>P2P</a:t>
            </a:r>
            <a:endParaRPr lang="he-IL" sz="1600" dirty="0">
              <a:latin typeface="Assistant SemiBold" pitchFamily="2" charset="-79"/>
              <a:cs typeface="Assistant SemiBold" pitchFamily="2" charset="-79"/>
            </a:endParaRPr>
          </a:p>
        </p:txBody>
      </p:sp>
      <p:sp>
        <p:nvSpPr>
          <p:cNvPr id="6" name="TextBox 28">
            <a:extLst>
              <a:ext uri="{FF2B5EF4-FFF2-40B4-BE49-F238E27FC236}">
                <a16:creationId xmlns:a16="http://schemas.microsoft.com/office/drawing/2014/main" id="{FF3DC49F-C67B-27A8-30B2-2E46CC2970C5}"/>
              </a:ext>
            </a:extLst>
          </p:cNvPr>
          <p:cNvSpPr txBox="1"/>
          <p:nvPr/>
        </p:nvSpPr>
        <p:spPr>
          <a:xfrm>
            <a:off x="850605" y="814298"/>
            <a:ext cx="9405564" cy="461665"/>
          </a:xfrm>
          <a:prstGeom prst="rect">
            <a:avLst/>
          </a:prstGeom>
          <a:noFill/>
        </p:spPr>
        <p:txBody>
          <a:bodyPr wrap="square" rtlCol="0">
            <a:spAutoFit/>
          </a:bodyPr>
          <a:lstStyle/>
          <a:p>
            <a:pPr algn="l">
              <a:defRPr/>
            </a:pPr>
            <a:r>
              <a:rPr lang="en-US" sz="2400" dirty="0">
                <a:latin typeface="Calibri" panose="020F0502020204030204" pitchFamily="34" charset="0"/>
                <a:cs typeface="Calibri" panose="020F0502020204030204" pitchFamily="34" charset="0"/>
              </a:rPr>
              <a:t>Maintaining flexibility and adapting to a changing reality</a:t>
            </a:r>
            <a:endParaRPr lang="he-IL" sz="2400" dirty="0">
              <a:latin typeface="Calibri" panose="020F0502020204030204" pitchFamily="34" charset="0"/>
              <a:cs typeface="Calibri" panose="020F0502020204030204" pitchFamily="34" charset="0"/>
            </a:endParaRPr>
          </a:p>
        </p:txBody>
      </p:sp>
      <p:sp>
        <p:nvSpPr>
          <p:cNvPr id="28" name="TextBox 118">
            <a:extLst>
              <a:ext uri="{FF2B5EF4-FFF2-40B4-BE49-F238E27FC236}">
                <a16:creationId xmlns:a16="http://schemas.microsoft.com/office/drawing/2014/main" id="{80646B09-0AFD-5637-3F94-4FA33E51FBCD}"/>
              </a:ext>
            </a:extLst>
          </p:cNvPr>
          <p:cNvSpPr txBox="1"/>
          <p:nvPr/>
        </p:nvSpPr>
        <p:spPr>
          <a:xfrm>
            <a:off x="1376793" y="5839459"/>
            <a:ext cx="2102430" cy="380886"/>
          </a:xfrm>
          <a:prstGeom prst="rect">
            <a:avLst/>
          </a:prstGeom>
          <a:noFill/>
          <a:ln>
            <a:noFill/>
          </a:ln>
        </p:spPr>
        <p:txBody>
          <a:bodyPr wrap="square"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lang="en-US" b="1" dirty="0">
                <a:latin typeface="Calibri" panose="020F0502020204030204" pitchFamily="34" charset="0"/>
                <a:cs typeface="Calibri" panose="020F0502020204030204" pitchFamily="34" charset="0"/>
              </a:rPr>
              <a:t>Mortgage Solutions </a:t>
            </a:r>
            <a:endParaRPr lang="en-IL" b="1" dirty="0">
              <a:latin typeface="Calibri" panose="020F0502020204030204" pitchFamily="34" charset="0"/>
              <a:cs typeface="Calibri" panose="020F0502020204030204" pitchFamily="34" charset="0"/>
            </a:endParaRPr>
          </a:p>
          <a:p>
            <a:pPr algn="r" rtl="1">
              <a:defRPr/>
            </a:pPr>
            <a:endParaRPr lang="he-IL" sz="1600" dirty="0">
              <a:latin typeface="Assistant SemiBold" pitchFamily="2" charset="-79"/>
              <a:cs typeface="Assistant SemiBold" pitchFamily="2" charset="-79"/>
            </a:endParaRPr>
          </a:p>
        </p:txBody>
      </p:sp>
      <p:sp>
        <p:nvSpPr>
          <p:cNvPr id="30" name="TextBox 118">
            <a:extLst>
              <a:ext uri="{FF2B5EF4-FFF2-40B4-BE49-F238E27FC236}">
                <a16:creationId xmlns:a16="http://schemas.microsoft.com/office/drawing/2014/main" id="{B50F9CD6-F9C5-2532-E2D7-D19151CCB46C}"/>
              </a:ext>
            </a:extLst>
          </p:cNvPr>
          <p:cNvSpPr txBox="1"/>
          <p:nvPr/>
        </p:nvSpPr>
        <p:spPr>
          <a:xfrm>
            <a:off x="1918654" y="4169795"/>
            <a:ext cx="1067118" cy="375882"/>
          </a:xfrm>
          <a:prstGeom prst="rect">
            <a:avLst/>
          </a:prstGeom>
          <a:noFill/>
          <a:ln>
            <a:noFill/>
          </a:ln>
        </p:spPr>
        <p:txBody>
          <a:bodyPr wrap="square" lIns="91440" tIns="45720" rIns="91440" bIns="45720" rtlCol="0" anchor="ctr" anchorCtr="0">
            <a:noAutofit/>
          </a:bodyPr>
          <a:lstStyle/>
          <a:p>
            <a:pPr algn="r" rtl="1">
              <a:defRPr/>
            </a:pPr>
            <a:r>
              <a:rPr lang="en-US" b="1" dirty="0">
                <a:latin typeface="Calibri" panose="020F0502020204030204" pitchFamily="34" charset="0"/>
                <a:cs typeface="Calibri" panose="020F0502020204030204" pitchFamily="34" charset="0"/>
              </a:rPr>
              <a:t>Car loans</a:t>
            </a:r>
            <a:endParaRPr lang="he-IL" b="1" dirty="0">
              <a:latin typeface="Calibri" panose="020F0502020204030204" pitchFamily="34" charset="0"/>
              <a:cs typeface="Calibri" panose="020F0502020204030204" pitchFamily="34" charset="0"/>
            </a:endParaRPr>
          </a:p>
        </p:txBody>
      </p:sp>
      <p:cxnSp>
        <p:nvCxnSpPr>
          <p:cNvPr id="14" name="Straight Connector 12">
            <a:extLst>
              <a:ext uri="{FF2B5EF4-FFF2-40B4-BE49-F238E27FC236}">
                <a16:creationId xmlns:a16="http://schemas.microsoft.com/office/drawing/2014/main" id="{565DFEEB-5330-CB39-D054-99123C9A31E2}"/>
              </a:ext>
            </a:extLst>
          </p:cNvPr>
          <p:cNvCxnSpPr>
            <a:cxnSpLocks/>
          </p:cNvCxnSpPr>
          <p:nvPr/>
        </p:nvCxnSpPr>
        <p:spPr>
          <a:xfrm flipV="1">
            <a:off x="6404037" y="3043257"/>
            <a:ext cx="0" cy="276726"/>
          </a:xfrm>
          <a:prstGeom prst="line">
            <a:avLst/>
          </a:prstGeom>
          <a:ln w="15875">
            <a:solidFill>
              <a:srgbClr val="00257C"/>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 name="Straight Connector 12">
            <a:extLst>
              <a:ext uri="{FF2B5EF4-FFF2-40B4-BE49-F238E27FC236}">
                <a16:creationId xmlns:a16="http://schemas.microsoft.com/office/drawing/2014/main" id="{486427A9-B868-20FE-2FDB-5074486D3143}"/>
              </a:ext>
            </a:extLst>
          </p:cNvPr>
          <p:cNvCxnSpPr>
            <a:cxnSpLocks/>
          </p:cNvCxnSpPr>
          <p:nvPr/>
        </p:nvCxnSpPr>
        <p:spPr>
          <a:xfrm>
            <a:off x="7252352" y="4417575"/>
            <a:ext cx="287119" cy="128102"/>
          </a:xfrm>
          <a:prstGeom prst="line">
            <a:avLst/>
          </a:prstGeom>
          <a:ln w="15875">
            <a:solidFill>
              <a:srgbClr val="00257C"/>
            </a:solidFill>
            <a:tailEnd type="arrow" w="lg" len="lg"/>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8056E41-7DCA-2FDA-DB4A-258C5493FC58}"/>
              </a:ext>
            </a:extLst>
          </p:cNvPr>
          <p:cNvSpPr txBox="1"/>
          <p:nvPr/>
        </p:nvSpPr>
        <p:spPr>
          <a:xfrm>
            <a:off x="1328363" y="3502981"/>
            <a:ext cx="2441111" cy="307777"/>
          </a:xfrm>
          <a:prstGeom prst="rect">
            <a:avLst/>
          </a:prstGeom>
          <a:noFill/>
        </p:spPr>
        <p:txBody>
          <a:bodyPr wrap="square">
            <a:spAutoFit/>
          </a:bodyPr>
          <a:lstStyle/>
          <a:p>
            <a:pPr algn="r" rtl="1">
              <a:defRPr/>
            </a:pPr>
            <a:r>
              <a:rPr lang="en-US" sz="1400" b="1" dirty="0">
                <a:latin typeface="Calibri" panose="020F0502020204030204" pitchFamily="34" charset="0"/>
                <a:cs typeface="Calibri" panose="020F0502020204030204" pitchFamily="34" charset="0"/>
              </a:rPr>
              <a:t>BNPL</a:t>
            </a:r>
            <a:endParaRPr lang="he-IL" sz="1400" b="1" dirty="0">
              <a:latin typeface="Calibri" panose="020F0502020204030204" pitchFamily="34" charset="0"/>
              <a:cs typeface="Calibri" panose="020F0502020204030204" pitchFamily="34" charset="0"/>
            </a:endParaRPr>
          </a:p>
        </p:txBody>
      </p:sp>
      <p:sp>
        <p:nvSpPr>
          <p:cNvPr id="38" name="מלבן: פינות מעוגלות 31">
            <a:extLst>
              <a:ext uri="{FF2B5EF4-FFF2-40B4-BE49-F238E27FC236}">
                <a16:creationId xmlns:a16="http://schemas.microsoft.com/office/drawing/2014/main" id="{5244269C-CB71-48DA-7FA9-77D317FB296C}"/>
              </a:ext>
            </a:extLst>
          </p:cNvPr>
          <p:cNvSpPr/>
          <p:nvPr/>
        </p:nvSpPr>
        <p:spPr>
          <a:xfrm>
            <a:off x="8243148" y="6073131"/>
            <a:ext cx="1194824" cy="469595"/>
          </a:xfrm>
          <a:prstGeom prst="roundRect">
            <a:avLst/>
          </a:prstGeom>
          <a:noFill/>
          <a:ln>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marL="0" algn="ctr" defTabSz="914400" rtl="1" eaLnBrk="1" latinLnBrk="0" hangingPunct="1"/>
            <a:endParaRPr lang="he-IL"/>
          </a:p>
        </p:txBody>
      </p:sp>
      <p:sp>
        <p:nvSpPr>
          <p:cNvPr id="16" name="Oval 15">
            <a:extLst>
              <a:ext uri="{FF2B5EF4-FFF2-40B4-BE49-F238E27FC236}">
                <a16:creationId xmlns:a16="http://schemas.microsoft.com/office/drawing/2014/main" id="{A238DE21-10D3-5507-3155-D02623FE7071}"/>
              </a:ext>
            </a:extLst>
          </p:cNvPr>
          <p:cNvSpPr/>
          <p:nvPr/>
        </p:nvSpPr>
        <p:spPr>
          <a:xfrm>
            <a:off x="3782765" y="3399681"/>
            <a:ext cx="536994" cy="536994"/>
          </a:xfrm>
          <a:prstGeom prst="ellipse">
            <a:avLst/>
          </a:prstGeom>
          <a:gradFill flip="none" rotWithShape="1">
            <a:gsLst>
              <a:gs pos="2000">
                <a:srgbClr val="00AEEF">
                  <a:alpha val="76000"/>
                </a:srgbClr>
              </a:gs>
              <a:gs pos="83000">
                <a:srgbClr val="00AEEF">
                  <a:alpha val="11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Oval 22">
            <a:extLst>
              <a:ext uri="{FF2B5EF4-FFF2-40B4-BE49-F238E27FC236}">
                <a16:creationId xmlns:a16="http://schemas.microsoft.com/office/drawing/2014/main" id="{1964C4A9-F3F5-48F3-D2A8-585C53C2C375}"/>
              </a:ext>
            </a:extLst>
          </p:cNvPr>
          <p:cNvSpPr/>
          <p:nvPr/>
        </p:nvSpPr>
        <p:spPr>
          <a:xfrm>
            <a:off x="2993858" y="4093606"/>
            <a:ext cx="536994" cy="536994"/>
          </a:xfrm>
          <a:prstGeom prst="ellipse">
            <a:avLst/>
          </a:prstGeom>
          <a:gradFill flip="none" rotWithShape="1">
            <a:gsLst>
              <a:gs pos="2000">
                <a:srgbClr val="00AEEF">
                  <a:alpha val="76000"/>
                </a:srgbClr>
              </a:gs>
              <a:gs pos="83000">
                <a:srgbClr val="00AEEF">
                  <a:alpha val="11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4" name="Oval 53">
            <a:extLst>
              <a:ext uri="{FF2B5EF4-FFF2-40B4-BE49-F238E27FC236}">
                <a16:creationId xmlns:a16="http://schemas.microsoft.com/office/drawing/2014/main" id="{1AAF6E93-7F74-F1F0-67EE-69860ACD20FF}"/>
              </a:ext>
            </a:extLst>
          </p:cNvPr>
          <p:cNvSpPr/>
          <p:nvPr/>
        </p:nvSpPr>
        <p:spPr>
          <a:xfrm>
            <a:off x="3029184" y="4867685"/>
            <a:ext cx="536994" cy="536994"/>
          </a:xfrm>
          <a:prstGeom prst="ellipse">
            <a:avLst/>
          </a:prstGeom>
          <a:gradFill flip="none" rotWithShape="1">
            <a:gsLst>
              <a:gs pos="2000">
                <a:srgbClr val="00AEEF">
                  <a:alpha val="76000"/>
                </a:srgbClr>
              </a:gs>
              <a:gs pos="83000">
                <a:srgbClr val="00AEEF">
                  <a:alpha val="11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5" name="Oval 54">
            <a:extLst>
              <a:ext uri="{FF2B5EF4-FFF2-40B4-BE49-F238E27FC236}">
                <a16:creationId xmlns:a16="http://schemas.microsoft.com/office/drawing/2014/main" id="{D482944F-4748-145E-B42B-B1E86E92C8B0}"/>
              </a:ext>
            </a:extLst>
          </p:cNvPr>
          <p:cNvSpPr/>
          <p:nvPr/>
        </p:nvSpPr>
        <p:spPr>
          <a:xfrm>
            <a:off x="3330035" y="5626167"/>
            <a:ext cx="536994" cy="536994"/>
          </a:xfrm>
          <a:prstGeom prst="ellipse">
            <a:avLst/>
          </a:prstGeom>
          <a:gradFill flip="none" rotWithShape="1">
            <a:gsLst>
              <a:gs pos="2000">
                <a:srgbClr val="00AEEF">
                  <a:alpha val="76000"/>
                </a:srgbClr>
              </a:gs>
              <a:gs pos="83000">
                <a:srgbClr val="00AEEF">
                  <a:alpha val="11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8" name="Picture 67">
            <a:extLst>
              <a:ext uri="{FF2B5EF4-FFF2-40B4-BE49-F238E27FC236}">
                <a16:creationId xmlns:a16="http://schemas.microsoft.com/office/drawing/2014/main" id="{D6ABA5BA-2879-B553-B903-D7DEED287F99}"/>
              </a:ext>
            </a:extLst>
          </p:cNvPr>
          <p:cNvPicPr>
            <a:picLocks noChangeAspect="1"/>
          </p:cNvPicPr>
          <p:nvPr/>
        </p:nvPicPr>
        <p:blipFill>
          <a:blip r:embed="rId6">
            <a:clrChange>
              <a:clrFrom>
                <a:srgbClr val="F8FAFB"/>
              </a:clrFrom>
              <a:clrTo>
                <a:srgbClr val="F8FAFB">
                  <a:alpha val="0"/>
                </a:srgbClr>
              </a:clrTo>
            </a:clrChange>
          </a:blip>
          <a:stretch>
            <a:fillRect/>
          </a:stretch>
        </p:blipFill>
        <p:spPr>
          <a:xfrm>
            <a:off x="3101201" y="4269157"/>
            <a:ext cx="321230" cy="247967"/>
          </a:xfrm>
          <a:prstGeom prst="rect">
            <a:avLst/>
          </a:prstGeom>
        </p:spPr>
      </p:pic>
      <p:pic>
        <p:nvPicPr>
          <p:cNvPr id="70" name="Picture 69">
            <a:extLst>
              <a:ext uri="{FF2B5EF4-FFF2-40B4-BE49-F238E27FC236}">
                <a16:creationId xmlns:a16="http://schemas.microsoft.com/office/drawing/2014/main" id="{163DA25C-7DDE-5C4D-CD1B-08F526B90A59}"/>
              </a:ext>
            </a:extLst>
          </p:cNvPr>
          <p:cNvPicPr>
            <a:picLocks noChangeAspect="1"/>
          </p:cNvPicPr>
          <p:nvPr/>
        </p:nvPicPr>
        <p:blipFill>
          <a:blip r:embed="rId7">
            <a:clrChange>
              <a:clrFrom>
                <a:srgbClr val="F8FAFB"/>
              </a:clrFrom>
              <a:clrTo>
                <a:srgbClr val="F8FAFB">
                  <a:alpha val="0"/>
                </a:srgbClr>
              </a:clrTo>
            </a:clrChange>
          </a:blip>
          <a:stretch>
            <a:fillRect/>
          </a:stretch>
        </p:blipFill>
        <p:spPr>
          <a:xfrm>
            <a:off x="3454732" y="5739956"/>
            <a:ext cx="298834" cy="289946"/>
          </a:xfrm>
          <a:prstGeom prst="rect">
            <a:avLst/>
          </a:prstGeom>
        </p:spPr>
      </p:pic>
      <p:pic>
        <p:nvPicPr>
          <p:cNvPr id="72" name="Picture 71">
            <a:extLst>
              <a:ext uri="{FF2B5EF4-FFF2-40B4-BE49-F238E27FC236}">
                <a16:creationId xmlns:a16="http://schemas.microsoft.com/office/drawing/2014/main" id="{B7288061-8CCC-B71C-7EBF-10C20BC55D79}"/>
              </a:ext>
            </a:extLst>
          </p:cNvPr>
          <p:cNvPicPr>
            <a:picLocks noChangeAspect="1"/>
          </p:cNvPicPr>
          <p:nvPr/>
        </p:nvPicPr>
        <p:blipFill>
          <a:blip r:embed="rId8">
            <a:clrChange>
              <a:clrFrom>
                <a:srgbClr val="F8FAFB"/>
              </a:clrFrom>
              <a:clrTo>
                <a:srgbClr val="F8FAFB">
                  <a:alpha val="0"/>
                </a:srgbClr>
              </a:clrTo>
            </a:clrChange>
          </a:blip>
          <a:stretch>
            <a:fillRect/>
          </a:stretch>
        </p:blipFill>
        <p:spPr>
          <a:xfrm>
            <a:off x="3887365" y="3534370"/>
            <a:ext cx="334487" cy="316242"/>
          </a:xfrm>
          <a:prstGeom prst="rect">
            <a:avLst/>
          </a:prstGeom>
        </p:spPr>
      </p:pic>
      <p:pic>
        <p:nvPicPr>
          <p:cNvPr id="74" name="Picture 73">
            <a:extLst>
              <a:ext uri="{FF2B5EF4-FFF2-40B4-BE49-F238E27FC236}">
                <a16:creationId xmlns:a16="http://schemas.microsoft.com/office/drawing/2014/main" id="{3AFAD12A-A571-1A2E-BB4D-9C8D51D676E2}"/>
              </a:ext>
            </a:extLst>
          </p:cNvPr>
          <p:cNvPicPr>
            <a:picLocks noChangeAspect="1"/>
          </p:cNvPicPr>
          <p:nvPr/>
        </p:nvPicPr>
        <p:blipFill>
          <a:blip r:embed="rId9">
            <a:clrChange>
              <a:clrFrom>
                <a:srgbClr val="F8FAFB"/>
              </a:clrFrom>
              <a:clrTo>
                <a:srgbClr val="F8FAFB">
                  <a:alpha val="0"/>
                </a:srgbClr>
              </a:clrTo>
            </a:clrChange>
          </a:blip>
          <a:stretch>
            <a:fillRect/>
          </a:stretch>
        </p:blipFill>
        <p:spPr>
          <a:xfrm>
            <a:off x="3143923" y="4994745"/>
            <a:ext cx="354855" cy="295712"/>
          </a:xfrm>
          <a:prstGeom prst="rect">
            <a:avLst/>
          </a:prstGeom>
        </p:spPr>
      </p:pic>
      <p:sp>
        <p:nvSpPr>
          <p:cNvPr id="93" name="Oval 92">
            <a:extLst>
              <a:ext uri="{FF2B5EF4-FFF2-40B4-BE49-F238E27FC236}">
                <a16:creationId xmlns:a16="http://schemas.microsoft.com/office/drawing/2014/main" id="{DA285731-D979-22B7-06C0-3A790DC586BB}"/>
              </a:ext>
            </a:extLst>
          </p:cNvPr>
          <p:cNvSpPr/>
          <p:nvPr/>
        </p:nvSpPr>
        <p:spPr>
          <a:xfrm>
            <a:off x="5612037" y="1459257"/>
            <a:ext cx="1584000" cy="1584000"/>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4" name="TextBox 122">
            <a:extLst>
              <a:ext uri="{FF2B5EF4-FFF2-40B4-BE49-F238E27FC236}">
                <a16:creationId xmlns:a16="http://schemas.microsoft.com/office/drawing/2014/main" id="{E7455A88-952D-486D-8093-78376CA45930}"/>
              </a:ext>
            </a:extLst>
          </p:cNvPr>
          <p:cNvSpPr txBox="1"/>
          <p:nvPr/>
        </p:nvSpPr>
        <p:spPr>
          <a:xfrm>
            <a:off x="4133486" y="1628053"/>
            <a:ext cx="1167235" cy="460680"/>
          </a:xfrm>
          <a:prstGeom prst="rect">
            <a:avLst/>
          </a:prstGeom>
          <a:noFill/>
        </p:spPr>
        <p:txBody>
          <a:bodyPr wrap="square" rtlCol="0" anchor="ctr" anchorCtr="0">
            <a:noAutofit/>
          </a:bodyPr>
          <a:lstStyle/>
          <a:p>
            <a:pPr marR="0" algn="ctr" rtl="1">
              <a:spcBef>
                <a:spcPts val="0"/>
              </a:spcBef>
              <a:spcAft>
                <a:spcPts val="0"/>
              </a:spcAft>
            </a:pPr>
            <a:r>
              <a:rPr lang="en-US" sz="1600" b="1" dirty="0">
                <a:latin typeface="Calibri" panose="020F0502020204030204" pitchFamily="34" charset="0"/>
                <a:cs typeface="Calibri" panose="020F0502020204030204" pitchFamily="34" charset="0"/>
              </a:rPr>
              <a:t>Israel</a:t>
            </a:r>
            <a:endParaRPr lang="he-IL" sz="1600" b="1" dirty="0">
              <a:latin typeface="Calibri" panose="020F0502020204030204" pitchFamily="34" charset="0"/>
              <a:cs typeface="Calibri" panose="020F0502020204030204" pitchFamily="34" charset="0"/>
            </a:endParaRPr>
          </a:p>
        </p:txBody>
      </p:sp>
      <p:sp>
        <p:nvSpPr>
          <p:cNvPr id="4" name="Oval 116">
            <a:extLst>
              <a:ext uri="{FF2B5EF4-FFF2-40B4-BE49-F238E27FC236}">
                <a16:creationId xmlns:a16="http://schemas.microsoft.com/office/drawing/2014/main" id="{F0FE6E96-EE4E-563E-08AE-A7BD0CF82501}"/>
              </a:ext>
            </a:extLst>
          </p:cNvPr>
          <p:cNvSpPr/>
          <p:nvPr/>
        </p:nvSpPr>
        <p:spPr>
          <a:xfrm>
            <a:off x="5553387" y="1395573"/>
            <a:ext cx="1728423" cy="1724370"/>
          </a:xfrm>
          <a:prstGeom prst="ellipse">
            <a:avLst/>
          </a:prstGeom>
          <a:gradFill>
            <a:gsLst>
              <a:gs pos="2000">
                <a:srgbClr val="00AEEF">
                  <a:alpha val="76000"/>
                </a:srgbClr>
              </a:gs>
              <a:gs pos="83000">
                <a:srgbClr val="00AEEF">
                  <a:alpha val="11000"/>
                </a:srgbClr>
              </a:gs>
            </a:gsLst>
            <a:lin ang="13800000" scaled="0"/>
          </a:gradFill>
          <a:ln w="79375">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ts val="2000"/>
              </a:lnSpc>
            </a:pPr>
            <a:r>
              <a:rPr lang="en-US" b="1" dirty="0">
                <a:solidFill>
                  <a:schemeClr val="tx1">
                    <a:lumMod val="75000"/>
                    <a:lumOff val="25000"/>
                  </a:schemeClr>
                </a:solidFill>
                <a:latin typeface="Calibri" panose="020F0502020204030204" pitchFamily="34" charset="0"/>
                <a:cs typeface="Calibri" panose="020F0502020204030204" pitchFamily="34" charset="0"/>
              </a:rPr>
              <a:t>Geographical dispersion</a:t>
            </a:r>
            <a:endParaRPr lang="he-IL"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5" name="TextBox 122">
            <a:extLst>
              <a:ext uri="{FF2B5EF4-FFF2-40B4-BE49-F238E27FC236}">
                <a16:creationId xmlns:a16="http://schemas.microsoft.com/office/drawing/2014/main" id="{234D7DFC-02EC-7F28-B84A-225F3BA23A2A}"/>
              </a:ext>
            </a:extLst>
          </p:cNvPr>
          <p:cNvSpPr txBox="1"/>
          <p:nvPr/>
        </p:nvSpPr>
        <p:spPr>
          <a:xfrm>
            <a:off x="4062523" y="2146550"/>
            <a:ext cx="1194826" cy="469595"/>
          </a:xfrm>
          <a:prstGeom prst="rect">
            <a:avLst/>
          </a:prstGeom>
          <a:noFill/>
        </p:spPr>
        <p:txBody>
          <a:bodyPr wrap="square" rtlCol="0" anchor="ctr" anchorCtr="0">
            <a:noAutofit/>
          </a:bodyPr>
          <a:lstStyle>
            <a:defPPr marR="0" lvl="0" algn="l" rtl="0">
              <a:lnSpc>
                <a:spcPct val="100000"/>
              </a:lnSpc>
              <a:spcBef>
                <a:spcPts val="0"/>
              </a:spcBef>
              <a:spcAft>
                <a:spcPts val="0"/>
              </a:spcAft>
            </a:defPPr>
            <a:lvl1pPr algn="ctr" rtl="1">
              <a:defRPr sz="1600">
                <a:latin typeface="Assistant SemiBold" pitchFamily="2" charset="-79"/>
                <a:cs typeface="Assistant SemiBold" pitchFamily="2" charset="-79"/>
              </a:defRPr>
            </a:lvl1pPr>
          </a:lstStyle>
          <a:p>
            <a:r>
              <a:rPr lang="en-US" b="1" dirty="0">
                <a:latin typeface="Calibri" panose="020F0502020204030204" pitchFamily="34" charset="0"/>
                <a:cs typeface="Calibri" panose="020F0502020204030204" pitchFamily="34" charset="0"/>
              </a:rPr>
              <a:t>Europe</a:t>
            </a:r>
          </a:p>
        </p:txBody>
      </p:sp>
      <p:pic>
        <p:nvPicPr>
          <p:cNvPr id="86" name="Picture 85">
            <a:extLst>
              <a:ext uri="{FF2B5EF4-FFF2-40B4-BE49-F238E27FC236}">
                <a16:creationId xmlns:a16="http://schemas.microsoft.com/office/drawing/2014/main" id="{A49B66D4-E60A-2127-B201-5C620076DDAF}"/>
              </a:ext>
            </a:extLst>
          </p:cNvPr>
          <p:cNvPicPr>
            <a:picLocks noChangeAspect="1"/>
          </p:cNvPicPr>
          <p:nvPr/>
        </p:nvPicPr>
        <p:blipFill>
          <a:blip r:embed="rId10">
            <a:clrChange>
              <a:clrFrom>
                <a:srgbClr val="F8FAFB"/>
              </a:clrFrom>
              <a:clrTo>
                <a:srgbClr val="F8FAFB">
                  <a:alpha val="0"/>
                </a:srgbClr>
              </a:clrTo>
            </a:clrChange>
          </a:blip>
          <a:srcRect/>
          <a:stretch>
            <a:fillRect/>
          </a:stretch>
        </p:blipFill>
        <p:spPr>
          <a:xfrm>
            <a:off x="4953058" y="2081851"/>
            <a:ext cx="502253" cy="538815"/>
          </a:xfrm>
          <a:custGeom>
            <a:avLst/>
            <a:gdLst>
              <a:gd name="connsiteX0" fmla="*/ 2258458 w 2486025"/>
              <a:gd name="connsiteY0" fmla="*/ 0 h 2667000"/>
              <a:gd name="connsiteX1" fmla="*/ 2486025 w 2486025"/>
              <a:gd name="connsiteY1" fmla="*/ 0 h 2667000"/>
              <a:gd name="connsiteX2" fmla="*/ 2486025 w 2486025"/>
              <a:gd name="connsiteY2" fmla="*/ 2667000 h 2667000"/>
              <a:gd name="connsiteX3" fmla="*/ 0 w 2486025"/>
              <a:gd name="connsiteY3" fmla="*/ 2667000 h 2667000"/>
              <a:gd name="connsiteX4" fmla="*/ 0 w 2486025"/>
              <a:gd name="connsiteY4" fmla="*/ 2605801 h 2667000"/>
              <a:gd name="connsiteX5" fmla="*/ 674126 w 2486025"/>
              <a:gd name="connsiteY5" fmla="*/ 2605801 h 2667000"/>
              <a:gd name="connsiteX6" fmla="*/ 674126 w 2486025"/>
              <a:gd name="connsiteY6" fmla="*/ 1816639 h 2667000"/>
              <a:gd name="connsiteX7" fmla="*/ 674126 w 2486025"/>
              <a:gd name="connsiteY7" fmla="*/ 682342 h 2667000"/>
              <a:gd name="connsiteX8" fmla="*/ 674126 w 2486025"/>
              <a:gd name="connsiteY8" fmla="*/ 639884 h 2667000"/>
              <a:gd name="connsiteX9" fmla="*/ 1196411 w 2486025"/>
              <a:gd name="connsiteY9" fmla="*/ 639884 h 2667000"/>
              <a:gd name="connsiteX10" fmla="*/ 1196411 w 2486025"/>
              <a:gd name="connsiteY10" fmla="*/ 660991 h 2667000"/>
              <a:gd name="connsiteX11" fmla="*/ 1377256 w 2486025"/>
              <a:gd name="connsiteY11" fmla="*/ 660991 h 2667000"/>
              <a:gd name="connsiteX12" fmla="*/ 1377256 w 2486025"/>
              <a:gd name="connsiteY12" fmla="*/ 705103 h 2667000"/>
              <a:gd name="connsiteX13" fmla="*/ 1628800 w 2486025"/>
              <a:gd name="connsiteY13" fmla="*/ 705103 h 2667000"/>
              <a:gd name="connsiteX14" fmla="*/ 1628800 w 2486025"/>
              <a:gd name="connsiteY14" fmla="*/ 835522 h 2667000"/>
              <a:gd name="connsiteX15" fmla="*/ 2214245 w 2486025"/>
              <a:gd name="connsiteY15" fmla="*/ 795498 h 266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86025" h="2667000">
                <a:moveTo>
                  <a:pt x="2258458" y="0"/>
                </a:moveTo>
                <a:lnTo>
                  <a:pt x="2486025" y="0"/>
                </a:lnTo>
                <a:lnTo>
                  <a:pt x="2486025" y="2667000"/>
                </a:lnTo>
                <a:lnTo>
                  <a:pt x="0" y="2667000"/>
                </a:lnTo>
                <a:lnTo>
                  <a:pt x="0" y="2605801"/>
                </a:lnTo>
                <a:lnTo>
                  <a:pt x="674126" y="2605801"/>
                </a:lnTo>
                <a:lnTo>
                  <a:pt x="674126" y="1816639"/>
                </a:lnTo>
                <a:lnTo>
                  <a:pt x="674126" y="682342"/>
                </a:lnTo>
                <a:lnTo>
                  <a:pt x="674126" y="639884"/>
                </a:lnTo>
                <a:lnTo>
                  <a:pt x="1196411" y="639884"/>
                </a:lnTo>
                <a:lnTo>
                  <a:pt x="1196411" y="660991"/>
                </a:lnTo>
                <a:lnTo>
                  <a:pt x="1377256" y="660991"/>
                </a:lnTo>
                <a:lnTo>
                  <a:pt x="1377256" y="705103"/>
                </a:lnTo>
                <a:lnTo>
                  <a:pt x="1628800" y="705103"/>
                </a:lnTo>
                <a:lnTo>
                  <a:pt x="1628800" y="835522"/>
                </a:lnTo>
                <a:cubicBezTo>
                  <a:pt x="1823948" y="822181"/>
                  <a:pt x="1803582" y="981251"/>
                  <a:pt x="2214245" y="795498"/>
                </a:cubicBezTo>
                <a:close/>
              </a:path>
            </a:pathLst>
          </a:custGeom>
        </p:spPr>
      </p:pic>
      <p:pic>
        <p:nvPicPr>
          <p:cNvPr id="88" name="Picture 87">
            <a:extLst>
              <a:ext uri="{FF2B5EF4-FFF2-40B4-BE49-F238E27FC236}">
                <a16:creationId xmlns:a16="http://schemas.microsoft.com/office/drawing/2014/main" id="{667BFA40-F2E8-059B-1A5A-506DAA9802F6}"/>
              </a:ext>
            </a:extLst>
          </p:cNvPr>
          <p:cNvPicPr>
            <a:picLocks noChangeAspect="1"/>
          </p:cNvPicPr>
          <p:nvPr/>
        </p:nvPicPr>
        <p:blipFill>
          <a:blip r:embed="rId11">
            <a:clrChange>
              <a:clrFrom>
                <a:srgbClr val="F8FAFB"/>
              </a:clrFrom>
              <a:clrTo>
                <a:srgbClr val="F8FAFB">
                  <a:alpha val="0"/>
                </a:srgbClr>
              </a:clrTo>
            </a:clrChange>
          </a:blip>
          <a:stretch>
            <a:fillRect/>
          </a:stretch>
        </p:blipFill>
        <p:spPr>
          <a:xfrm>
            <a:off x="5079900" y="1693246"/>
            <a:ext cx="359496" cy="406450"/>
          </a:xfrm>
          <a:prstGeom prst="rect">
            <a:avLst/>
          </a:prstGeom>
        </p:spPr>
      </p:pic>
      <p:grpSp>
        <p:nvGrpSpPr>
          <p:cNvPr id="8" name="קבוצה 7">
            <a:extLst>
              <a:ext uri="{FF2B5EF4-FFF2-40B4-BE49-F238E27FC236}">
                <a16:creationId xmlns:a16="http://schemas.microsoft.com/office/drawing/2014/main" id="{917D839A-953F-9CAD-0A58-89813588DD57}"/>
              </a:ext>
            </a:extLst>
          </p:cNvPr>
          <p:cNvGrpSpPr/>
          <p:nvPr/>
        </p:nvGrpSpPr>
        <p:grpSpPr>
          <a:xfrm>
            <a:off x="-595622" y="-156665"/>
            <a:ext cx="1343804" cy="1343808"/>
            <a:chOff x="-595622" y="-156665"/>
            <a:chExt cx="1343804" cy="1343808"/>
          </a:xfrm>
        </p:grpSpPr>
        <p:sp>
          <p:nvSpPr>
            <p:cNvPr id="10" name="Google Shape;288;p4">
              <a:extLst>
                <a:ext uri="{FF2B5EF4-FFF2-40B4-BE49-F238E27FC236}">
                  <a16:creationId xmlns:a16="http://schemas.microsoft.com/office/drawing/2014/main" id="{87598950-53F6-A1DE-7695-8CAB3D09A1E1}"/>
                </a:ext>
              </a:extLst>
            </p:cNvPr>
            <p:cNvSpPr/>
            <p:nvPr/>
          </p:nvSpPr>
          <p:spPr>
            <a:xfrm rot="4500000">
              <a:off x="-495009" y="-27766"/>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289;p4">
              <a:extLst>
                <a:ext uri="{FF2B5EF4-FFF2-40B4-BE49-F238E27FC236}">
                  <a16:creationId xmlns:a16="http://schemas.microsoft.com/office/drawing/2014/main" id="{F10AC627-0F95-4DE6-C1FC-A16456528B57}"/>
                </a:ext>
              </a:extLst>
            </p:cNvPr>
            <p:cNvSpPr/>
            <p:nvPr/>
          </p:nvSpPr>
          <p:spPr>
            <a:xfrm rot="-5400000" flipH="1">
              <a:off x="-353943" y="161298"/>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290;p4">
              <a:extLst>
                <a:ext uri="{FF2B5EF4-FFF2-40B4-BE49-F238E27FC236}">
                  <a16:creationId xmlns:a16="http://schemas.microsoft.com/office/drawing/2014/main" id="{815D0808-98C7-08B7-CBC7-62A96D6D9CE3}"/>
                </a:ext>
              </a:extLst>
            </p:cNvPr>
            <p:cNvSpPr/>
            <p:nvPr/>
          </p:nvSpPr>
          <p:spPr>
            <a:xfrm rot="4500000">
              <a:off x="-595624" y="-156663"/>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24" name="תמונה 23">
            <a:extLst>
              <a:ext uri="{FF2B5EF4-FFF2-40B4-BE49-F238E27FC236}">
                <a16:creationId xmlns:a16="http://schemas.microsoft.com/office/drawing/2014/main" id="{3C50840D-4A22-B7BE-15F8-CFAF70C06B3D}"/>
              </a:ext>
            </a:extLst>
          </p:cNvPr>
          <p:cNvPicPr>
            <a:picLocks noChangeAspect="1"/>
          </p:cNvPicPr>
          <p:nvPr/>
        </p:nvPicPr>
        <p:blipFill>
          <a:blip r:embed="rId12"/>
          <a:stretch>
            <a:fillRect/>
          </a:stretch>
        </p:blipFill>
        <p:spPr>
          <a:xfrm>
            <a:off x="9344879" y="5025559"/>
            <a:ext cx="1051599" cy="329772"/>
          </a:xfrm>
          <a:prstGeom prst="rect">
            <a:avLst/>
          </a:prstGeom>
        </p:spPr>
      </p:pic>
      <p:pic>
        <p:nvPicPr>
          <p:cNvPr id="25" name="Google Shape;407;p8">
            <a:extLst>
              <a:ext uri="{FF2B5EF4-FFF2-40B4-BE49-F238E27FC236}">
                <a16:creationId xmlns:a16="http://schemas.microsoft.com/office/drawing/2014/main" id="{67F25D5D-228C-EC2E-999C-792F25FD183E}"/>
              </a:ext>
            </a:extLst>
          </p:cNvPr>
          <p:cNvPicPr preferRelativeResize="0"/>
          <p:nvPr/>
        </p:nvPicPr>
        <p:blipFill rotWithShape="1">
          <a:blip r:embed="rId13">
            <a:alphaModFix/>
          </a:blip>
          <a:srcRect/>
          <a:stretch/>
        </p:blipFill>
        <p:spPr>
          <a:xfrm>
            <a:off x="9306606" y="3960647"/>
            <a:ext cx="1036213" cy="196928"/>
          </a:xfrm>
          <a:prstGeom prst="rect">
            <a:avLst/>
          </a:prstGeom>
          <a:noFill/>
          <a:ln>
            <a:noFill/>
          </a:ln>
        </p:spPr>
      </p:pic>
    </p:spTree>
    <p:extLst>
      <p:ext uri="{BB962C8B-B14F-4D97-AF65-F5344CB8AC3E}">
        <p14:creationId xmlns:p14="http://schemas.microsoft.com/office/powerpoint/2010/main" val="95430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פינות מעוגלות 3">
            <a:extLst>
              <a:ext uri="{FF2B5EF4-FFF2-40B4-BE49-F238E27FC236}">
                <a16:creationId xmlns:a16="http://schemas.microsoft.com/office/drawing/2014/main" id="{EE06D3E1-C36C-5871-69E6-3E2E3CA14C74}"/>
              </a:ext>
            </a:extLst>
          </p:cNvPr>
          <p:cNvSpPr/>
          <p:nvPr/>
        </p:nvSpPr>
        <p:spPr>
          <a:xfrm>
            <a:off x="982765" y="1000717"/>
            <a:ext cx="10301799" cy="5183960"/>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dirty="0"/>
          </a:p>
        </p:txBody>
      </p:sp>
      <p:graphicFrame>
        <p:nvGraphicFramePr>
          <p:cNvPr id="8" name="Chart 3" descr="גרף המציג גידול הדרגתי עקבי מתחילת שנת 2021 ועד מחצית שנת 2023, ובפרט גידול של כ33% בתיק האשראי מרבעון 2 2022 (566 מיליוני ש&quot;ח) עד רבעון 2 2023 (753 מיליוני ש&quot;ח)">
            <a:extLst>
              <a:ext uri="{FF2B5EF4-FFF2-40B4-BE49-F238E27FC236}">
                <a16:creationId xmlns:a16="http://schemas.microsoft.com/office/drawing/2014/main" id="{5C297C55-033D-9DE0-1B38-1F1242AE88A8}"/>
              </a:ext>
            </a:extLst>
          </p:cNvPr>
          <p:cNvGraphicFramePr>
            <a:graphicFrameLocks/>
          </p:cNvGraphicFramePr>
          <p:nvPr>
            <p:extLst>
              <p:ext uri="{D42A27DB-BD31-4B8C-83A1-F6EECF244321}">
                <p14:modId xmlns:p14="http://schemas.microsoft.com/office/powerpoint/2010/main" val="2650330857"/>
              </p:ext>
            </p:extLst>
          </p:nvPr>
        </p:nvGraphicFramePr>
        <p:xfrm>
          <a:off x="188894" y="1602612"/>
          <a:ext cx="10349581" cy="4561412"/>
        </p:xfrm>
        <a:graphic>
          <a:graphicData uri="http://schemas.openxmlformats.org/drawingml/2006/chart">
            <c:chart xmlns:c="http://schemas.openxmlformats.org/drawingml/2006/chart" xmlns:r="http://schemas.openxmlformats.org/officeDocument/2006/relationships" r:id="rId3"/>
          </a:graphicData>
        </a:graphic>
      </p:graphicFrame>
      <p:sp>
        <p:nvSpPr>
          <p:cNvPr id="52" name="Rectangle 51">
            <a:extLst>
              <a:ext uri="{FF2B5EF4-FFF2-40B4-BE49-F238E27FC236}">
                <a16:creationId xmlns:a16="http://schemas.microsoft.com/office/drawing/2014/main" id="{F3EE8C12-51CB-48D0-BCA7-0D4E6E18536A}"/>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40" name="TextBox 28">
            <a:extLst>
              <a:ext uri="{FF2B5EF4-FFF2-40B4-BE49-F238E27FC236}">
                <a16:creationId xmlns:a16="http://schemas.microsoft.com/office/drawing/2014/main" id="{04406B59-3A2A-4B4D-A6C9-0770372AB266}"/>
              </a:ext>
            </a:extLst>
          </p:cNvPr>
          <p:cNvSpPr txBox="1"/>
          <p:nvPr/>
        </p:nvSpPr>
        <p:spPr>
          <a:xfrm>
            <a:off x="713046" y="233313"/>
            <a:ext cx="11367466"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Maintaining growth while striving for profitability</a:t>
            </a:r>
            <a:endParaRPr lang="he-IL" sz="3600" b="1" dirty="0">
              <a:solidFill>
                <a:schemeClr val="tx1"/>
              </a:solidFill>
              <a:latin typeface="Calibri" panose="020F0502020204030204" pitchFamily="34" charset="0"/>
              <a:cs typeface="Calibri" panose="020F0502020204030204" pitchFamily="34" charset="0"/>
            </a:endParaRPr>
          </a:p>
        </p:txBody>
      </p:sp>
      <p:sp>
        <p:nvSpPr>
          <p:cNvPr id="22" name="תיבת טקסט 8">
            <a:extLst>
              <a:ext uri="{FF2B5EF4-FFF2-40B4-BE49-F238E27FC236}">
                <a16:creationId xmlns:a16="http://schemas.microsoft.com/office/drawing/2014/main" id="{894F9B9F-E939-4423-84FC-F84F76BD0E0F}"/>
              </a:ext>
            </a:extLst>
          </p:cNvPr>
          <p:cNvSpPr txBox="1"/>
          <p:nvPr/>
        </p:nvSpPr>
        <p:spPr>
          <a:xfrm>
            <a:off x="605391" y="6458502"/>
            <a:ext cx="6765227" cy="246221"/>
          </a:xfrm>
          <a:prstGeom prst="rect">
            <a:avLst/>
          </a:prstGeom>
          <a:noFill/>
        </p:spPr>
        <p:txBody>
          <a:bodyPr wrap="square" rtlCol="0">
            <a:spAutoFit/>
          </a:bodyPr>
          <a:lstStyle/>
          <a:p>
            <a:pPr algn="l">
              <a:defRPr/>
            </a:pPr>
            <a:r>
              <a:rPr lang="en-US" sz="1000" dirty="0">
                <a:solidFill>
                  <a:schemeClr val="tx1"/>
                </a:solidFill>
                <a:latin typeface="Calibri" panose="020F0502020204030204" pitchFamily="34" charset="0"/>
                <a:cs typeface="Calibri" panose="020F0502020204030204" pitchFamily="34" charset="0"/>
              </a:rPr>
              <a:t>Managed</a:t>
            </a:r>
            <a:r>
              <a:rPr kumimoji="0" lang="en-US" sz="1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credit portfolio including loans in a credit brokerage system as of June 30, 2023; </a:t>
            </a:r>
            <a:endParaRPr lang="en-IL" sz="1000" kern="1200" dirty="0">
              <a:solidFill>
                <a:schemeClr val="tx1"/>
              </a:solidFill>
              <a:latin typeface="Calibri" panose="020F0502020204030204" pitchFamily="34" charset="0"/>
              <a:ea typeface="+mn-ea"/>
              <a:cs typeface="Calibri" panose="020F0502020204030204" pitchFamily="34" charset="0"/>
            </a:endParaRPr>
          </a:p>
        </p:txBody>
      </p:sp>
      <p:sp>
        <p:nvSpPr>
          <p:cNvPr id="2" name="Rectangle 1">
            <a:extLst>
              <a:ext uri="{FF2B5EF4-FFF2-40B4-BE49-F238E27FC236}">
                <a16:creationId xmlns:a16="http://schemas.microsoft.com/office/drawing/2014/main" id="{9AEF9BC3-E653-4104-AA0D-D38CDE4399E4}"/>
              </a:ext>
            </a:extLst>
          </p:cNvPr>
          <p:cNvSpPr/>
          <p:nvPr/>
        </p:nvSpPr>
        <p:spPr>
          <a:xfrm>
            <a:off x="-2666512" y="-902367"/>
            <a:ext cx="2743918" cy="794877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grpSp>
        <p:nvGrpSpPr>
          <p:cNvPr id="3" name="קבוצה 2">
            <a:extLst>
              <a:ext uri="{FF2B5EF4-FFF2-40B4-BE49-F238E27FC236}">
                <a16:creationId xmlns:a16="http://schemas.microsoft.com/office/drawing/2014/main" id="{6E0FD423-DFB9-8CCD-7150-E3251E8217E2}"/>
              </a:ext>
            </a:extLst>
          </p:cNvPr>
          <p:cNvGrpSpPr/>
          <p:nvPr/>
        </p:nvGrpSpPr>
        <p:grpSpPr>
          <a:xfrm>
            <a:off x="5507040" y="1676285"/>
            <a:ext cx="3947856" cy="1205394"/>
            <a:chOff x="3116618" y="1983161"/>
            <a:chExt cx="2714901" cy="1206613"/>
          </a:xfrm>
        </p:grpSpPr>
        <p:cxnSp>
          <p:nvCxnSpPr>
            <p:cNvPr id="24" name="Straight Arrow Connector 1">
              <a:extLst>
                <a:ext uri="{FF2B5EF4-FFF2-40B4-BE49-F238E27FC236}">
                  <a16:creationId xmlns:a16="http://schemas.microsoft.com/office/drawing/2014/main" id="{4E54E784-FD26-0987-EB3A-93F86EEE8236}"/>
                </a:ext>
              </a:extLst>
            </p:cNvPr>
            <p:cNvCxnSpPr>
              <a:cxnSpLocks/>
            </p:cNvCxnSpPr>
            <p:nvPr/>
          </p:nvCxnSpPr>
          <p:spPr>
            <a:xfrm>
              <a:off x="3702073" y="2309405"/>
              <a:ext cx="212944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מחבר ישר 24">
              <a:extLst>
                <a:ext uri="{FF2B5EF4-FFF2-40B4-BE49-F238E27FC236}">
                  <a16:creationId xmlns:a16="http://schemas.microsoft.com/office/drawing/2014/main" id="{6EFD0B4B-26B5-23A9-3DD9-7612FEB34084}"/>
                </a:ext>
              </a:extLst>
            </p:cNvPr>
            <p:cNvCxnSpPr>
              <a:cxnSpLocks/>
            </p:cNvCxnSpPr>
            <p:nvPr/>
          </p:nvCxnSpPr>
          <p:spPr>
            <a:xfrm>
              <a:off x="3603000" y="2491619"/>
              <a:ext cx="0" cy="698155"/>
            </a:xfrm>
            <a:prstGeom prst="line">
              <a:avLst/>
            </a:prstGeom>
          </p:spPr>
          <p:style>
            <a:lnRef idx="1">
              <a:schemeClr val="accent1"/>
            </a:lnRef>
            <a:fillRef idx="0">
              <a:schemeClr val="accent1"/>
            </a:fillRef>
            <a:effectRef idx="0">
              <a:schemeClr val="accent1"/>
            </a:effectRef>
            <a:fontRef idx="minor">
              <a:schemeClr val="tx1"/>
            </a:fontRef>
          </p:style>
        </p:cxnSp>
        <p:sp>
          <p:nvSpPr>
            <p:cNvPr id="26" name="Flowchart: Connector 55">
              <a:extLst>
                <a:ext uri="{FF2B5EF4-FFF2-40B4-BE49-F238E27FC236}">
                  <a16:creationId xmlns:a16="http://schemas.microsoft.com/office/drawing/2014/main" id="{A80F7BED-9B96-70F8-E437-9DD66F7E90BF}"/>
                </a:ext>
              </a:extLst>
            </p:cNvPr>
            <p:cNvSpPr/>
            <p:nvPr/>
          </p:nvSpPr>
          <p:spPr>
            <a:xfrm>
              <a:off x="3373607" y="1983161"/>
              <a:ext cx="458787" cy="648000"/>
            </a:xfrm>
            <a:prstGeom prst="flowChartConnector">
              <a:avLst/>
            </a:prstGeom>
            <a:solidFill>
              <a:srgbClr val="006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ctr" defTabSz="914400" rtl="1" eaLnBrk="1" latinLnBrk="0" hangingPunct="1"/>
              <a:endParaRPr lang="he-IL" dirty="0"/>
            </a:p>
          </p:txBody>
        </p:sp>
        <p:sp>
          <p:nvSpPr>
            <p:cNvPr id="33" name="תיבת טקסט 32">
              <a:extLst>
                <a:ext uri="{FF2B5EF4-FFF2-40B4-BE49-F238E27FC236}">
                  <a16:creationId xmlns:a16="http://schemas.microsoft.com/office/drawing/2014/main" id="{E8636480-A69B-15BA-6E49-325C4AE44205}"/>
                </a:ext>
              </a:extLst>
            </p:cNvPr>
            <p:cNvSpPr txBox="1"/>
            <p:nvPr/>
          </p:nvSpPr>
          <p:spPr>
            <a:xfrm>
              <a:off x="3116618" y="2094281"/>
              <a:ext cx="972765" cy="425758"/>
            </a:xfrm>
            <a:prstGeom prst="rect">
              <a:avLst/>
            </a:prstGeom>
            <a:noFill/>
          </p:spPr>
          <p:txBody>
            <a:bodyPr wrap="square">
              <a:spAutoFit/>
            </a:bodyPr>
            <a:lstStyle/>
            <a:p>
              <a:pPr algn="ctr" rtl="0">
                <a:lnSpc>
                  <a:spcPts val="1300"/>
                </a:lnSpc>
              </a:pPr>
              <a:r>
                <a:rPr lang="he-IL" sz="1200" b="1" kern="1200" dirty="0">
                  <a:solidFill>
                    <a:schemeClr val="bg1"/>
                  </a:solidFill>
                  <a:latin typeface="Calibri" panose="020F0502020204030204" pitchFamily="34" charset="0"/>
                  <a:ea typeface="+mn-ea"/>
                  <a:cs typeface="Calibri" panose="020F0502020204030204" pitchFamily="34" charset="0"/>
                </a:rPr>
                <a:t>33</a:t>
              </a:r>
              <a:r>
                <a:rPr lang="he-IL" sz="1200" b="1" i="0" u="none" strike="noStrike" kern="1200" baseline="0" dirty="0">
                  <a:solidFill>
                    <a:schemeClr val="bg1"/>
                  </a:solidFill>
                  <a:latin typeface="Calibri" panose="020F0502020204030204" pitchFamily="34" charset="0"/>
                  <a:ea typeface="+mn-ea"/>
                  <a:cs typeface="Calibri" panose="020F0502020204030204" pitchFamily="34" charset="0"/>
                </a:rPr>
                <a:t>%</a:t>
              </a:r>
            </a:p>
            <a:p>
              <a:pPr algn="ctr" rtl="0">
                <a:lnSpc>
                  <a:spcPts val="1300"/>
                </a:lnSpc>
              </a:pPr>
              <a:r>
                <a:rPr lang="en-US" sz="1200" b="1" kern="1200" dirty="0">
                  <a:solidFill>
                    <a:schemeClr val="bg1"/>
                  </a:solidFill>
                  <a:latin typeface="Calibri" panose="020F0502020204030204" pitchFamily="34" charset="0"/>
                  <a:cs typeface="Calibri" panose="020F0502020204030204" pitchFamily="34" charset="0"/>
                </a:rPr>
                <a:t>Growth</a:t>
              </a:r>
              <a:endParaRPr lang="en-IL" sz="1200" b="1" i="0" u="none" strike="noStrike" kern="1200" baseline="0" dirty="0">
                <a:solidFill>
                  <a:schemeClr val="bg1"/>
                </a:solidFill>
                <a:latin typeface="Calibri" panose="020F0502020204030204" pitchFamily="34" charset="0"/>
                <a:ea typeface="+mn-ea"/>
                <a:cs typeface="Calibri" panose="020F0502020204030204" pitchFamily="34" charset="0"/>
              </a:endParaRPr>
            </a:p>
          </p:txBody>
        </p:sp>
      </p:grpSp>
      <p:sp>
        <p:nvSpPr>
          <p:cNvPr id="5" name="TextBox 23">
            <a:extLst>
              <a:ext uri="{FF2B5EF4-FFF2-40B4-BE49-F238E27FC236}">
                <a16:creationId xmlns:a16="http://schemas.microsoft.com/office/drawing/2014/main" id="{6038CF24-4F92-3865-B92A-1F9B6281A3BD}"/>
              </a:ext>
            </a:extLst>
          </p:cNvPr>
          <p:cNvSpPr txBox="1"/>
          <p:nvPr/>
        </p:nvSpPr>
        <p:spPr>
          <a:xfrm>
            <a:off x="1865081" y="1202502"/>
            <a:ext cx="8353223" cy="40011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Calibri" panose="020F0502020204030204" pitchFamily="34" charset="0"/>
                <a:cs typeface="Calibri" panose="020F0502020204030204" pitchFamily="34" charset="0"/>
              </a:rPr>
              <a:t>Significant</a:t>
            </a:r>
            <a:r>
              <a:rPr kumimoji="0" lang="en-US" sz="2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growth of 33% in the credit portfolio in Q2 2023 (millions of NIS)</a:t>
            </a:r>
          </a:p>
        </p:txBody>
      </p:sp>
      <p:pic>
        <p:nvPicPr>
          <p:cNvPr id="10" name="Picture 9">
            <a:extLst>
              <a:ext uri="{FF2B5EF4-FFF2-40B4-BE49-F238E27FC236}">
                <a16:creationId xmlns:a16="http://schemas.microsoft.com/office/drawing/2014/main" id="{7054C6FA-21DA-1A7B-41E5-85B6881E107A}"/>
              </a:ext>
            </a:extLst>
          </p:cNvPr>
          <p:cNvPicPr>
            <a:picLocks noChangeAspect="1"/>
          </p:cNvPicPr>
          <p:nvPr/>
        </p:nvPicPr>
        <p:blipFill>
          <a:blip r:embed="rId4"/>
          <a:stretch>
            <a:fillRect/>
          </a:stretch>
        </p:blipFill>
        <p:spPr>
          <a:xfrm>
            <a:off x="7461900" y="6208499"/>
            <a:ext cx="3076575" cy="561975"/>
          </a:xfrm>
          <a:prstGeom prst="rect">
            <a:avLst/>
          </a:prstGeom>
        </p:spPr>
      </p:pic>
      <p:sp>
        <p:nvSpPr>
          <p:cNvPr id="6" name="Google Shape;672;p14">
            <a:extLst>
              <a:ext uri="{FF2B5EF4-FFF2-40B4-BE49-F238E27FC236}">
                <a16:creationId xmlns:a16="http://schemas.microsoft.com/office/drawing/2014/main" id="{A61ECF53-4BB5-99DF-DD73-F3BF117B4C55}"/>
              </a:ext>
            </a:extLst>
          </p:cNvPr>
          <p:cNvSpPr/>
          <p:nvPr/>
        </p:nvSpPr>
        <p:spPr>
          <a:xfrm rot="4500000">
            <a:off x="-495009" y="-27766"/>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673;p14">
            <a:extLst>
              <a:ext uri="{FF2B5EF4-FFF2-40B4-BE49-F238E27FC236}">
                <a16:creationId xmlns:a16="http://schemas.microsoft.com/office/drawing/2014/main" id="{67F751FB-F7C6-18D4-A8C5-4EFE951F4DE5}"/>
              </a:ext>
            </a:extLst>
          </p:cNvPr>
          <p:cNvSpPr/>
          <p:nvPr/>
        </p:nvSpPr>
        <p:spPr>
          <a:xfrm rot="-5400000" flipH="1">
            <a:off x="-353943" y="161298"/>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9" name="Google Shape;674;p14">
            <a:extLst>
              <a:ext uri="{FF2B5EF4-FFF2-40B4-BE49-F238E27FC236}">
                <a16:creationId xmlns:a16="http://schemas.microsoft.com/office/drawing/2014/main" id="{84D140FD-3AD5-B21D-4520-919EC7193A35}"/>
              </a:ext>
            </a:extLst>
          </p:cNvPr>
          <p:cNvSpPr/>
          <p:nvPr/>
        </p:nvSpPr>
        <p:spPr>
          <a:xfrm rot="4500000">
            <a:off x="-623905" y="-156663"/>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6068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פינות מעוגלות 5">
            <a:extLst>
              <a:ext uri="{FF2B5EF4-FFF2-40B4-BE49-F238E27FC236}">
                <a16:creationId xmlns:a16="http://schemas.microsoft.com/office/drawing/2014/main" id="{5A116686-5103-08E4-694D-2B18B7132F01}"/>
              </a:ext>
            </a:extLst>
          </p:cNvPr>
          <p:cNvSpPr/>
          <p:nvPr/>
        </p:nvSpPr>
        <p:spPr>
          <a:xfrm>
            <a:off x="982765" y="1000717"/>
            <a:ext cx="10301799" cy="5183960"/>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dirty="0"/>
          </a:p>
        </p:txBody>
      </p:sp>
      <p:graphicFrame>
        <p:nvGraphicFramePr>
          <p:cNvPr id="5" name="Chart 3" descr="גרף המציג עליה של כ- 70% בהכנסות הקבוצה מרבעון 2 2022 (14,000,000 ש&quot;ח) עד רבעון 2 2023 (23,700,000 ש&quot;ח)">
            <a:extLst>
              <a:ext uri="{FF2B5EF4-FFF2-40B4-BE49-F238E27FC236}">
                <a16:creationId xmlns:a16="http://schemas.microsoft.com/office/drawing/2014/main" id="{62F76171-4672-7C10-9636-707BCCD78113}"/>
              </a:ext>
            </a:extLst>
          </p:cNvPr>
          <p:cNvGraphicFramePr>
            <a:graphicFrameLocks/>
          </p:cNvGraphicFramePr>
          <p:nvPr>
            <p:extLst>
              <p:ext uri="{D42A27DB-BD31-4B8C-83A1-F6EECF244321}">
                <p14:modId xmlns:p14="http://schemas.microsoft.com/office/powerpoint/2010/main" val="2680014878"/>
              </p:ext>
            </p:extLst>
          </p:nvPr>
        </p:nvGraphicFramePr>
        <p:xfrm>
          <a:off x="1397116" y="1818116"/>
          <a:ext cx="8885208" cy="4358270"/>
        </p:xfrm>
        <a:graphic>
          <a:graphicData uri="http://schemas.openxmlformats.org/drawingml/2006/chart">
            <c:chart xmlns:c="http://schemas.openxmlformats.org/drawingml/2006/chart" xmlns:r="http://schemas.openxmlformats.org/officeDocument/2006/relationships" r:id="rId3"/>
          </a:graphicData>
        </a:graphic>
      </p:graphicFrame>
      <p:sp>
        <p:nvSpPr>
          <p:cNvPr id="52" name="Rectangle 51">
            <a:extLst>
              <a:ext uri="{FF2B5EF4-FFF2-40B4-BE49-F238E27FC236}">
                <a16:creationId xmlns:a16="http://schemas.microsoft.com/office/drawing/2014/main" id="{F3EE8C12-51CB-48D0-BCA7-0D4E6E18536A}"/>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40" name="TextBox 28">
            <a:extLst>
              <a:ext uri="{FF2B5EF4-FFF2-40B4-BE49-F238E27FC236}">
                <a16:creationId xmlns:a16="http://schemas.microsoft.com/office/drawing/2014/main" id="{04406B59-3A2A-4B4D-A6C9-0770372AB266}"/>
              </a:ext>
            </a:extLst>
          </p:cNvPr>
          <p:cNvSpPr txBox="1"/>
          <p:nvPr/>
        </p:nvSpPr>
        <p:spPr>
          <a:xfrm>
            <a:off x="824534" y="236008"/>
            <a:ext cx="11367466"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600" b="1" kern="1200" dirty="0">
                <a:solidFill>
                  <a:schemeClr val="tx1"/>
                </a:solidFill>
                <a:latin typeface="Calibri" panose="020F0502020204030204" pitchFamily="34" charset="0"/>
                <a:ea typeface="+mn-ea"/>
                <a:cs typeface="Calibri" panose="020F0502020204030204" pitchFamily="34" charset="0"/>
              </a:rPr>
              <a:t>Maintaining growth while striving for profitability</a:t>
            </a:r>
            <a:endParaRPr lang="he-IL" sz="3600" b="1" kern="1200" dirty="0">
              <a:solidFill>
                <a:schemeClr val="tx1"/>
              </a:solidFill>
              <a:latin typeface="Calibri" panose="020F0502020204030204" pitchFamily="34" charset="0"/>
              <a:ea typeface="+mn-ea"/>
              <a:cs typeface="Calibri" panose="020F0502020204030204" pitchFamily="34" charset="0"/>
            </a:endParaRPr>
          </a:p>
        </p:txBody>
      </p:sp>
      <p:sp>
        <p:nvSpPr>
          <p:cNvPr id="22" name="תיבת טקסט 8">
            <a:extLst>
              <a:ext uri="{FF2B5EF4-FFF2-40B4-BE49-F238E27FC236}">
                <a16:creationId xmlns:a16="http://schemas.microsoft.com/office/drawing/2014/main" id="{894F9B9F-E939-4423-84FC-F84F76BD0E0F}"/>
              </a:ext>
            </a:extLst>
          </p:cNvPr>
          <p:cNvSpPr txBox="1"/>
          <p:nvPr/>
        </p:nvSpPr>
        <p:spPr>
          <a:xfrm>
            <a:off x="693779" y="6414071"/>
            <a:ext cx="5105915" cy="400110"/>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NON-GAAP gross revenues include interest from loans in a credit brokerage system. Financial data in thousands of NIS as of </a:t>
            </a:r>
            <a:r>
              <a:rPr lang="en-US" sz="1000" kern="1200" dirty="0">
                <a:solidFill>
                  <a:schemeClr val="tx1"/>
                </a:solidFill>
                <a:latin typeface="Calibri" panose="020F0502020204030204" pitchFamily="34" charset="0"/>
                <a:ea typeface="+mn-ea"/>
                <a:cs typeface="Calibri" panose="020F0502020204030204" pitchFamily="34" charset="0"/>
              </a:rPr>
              <a:t>June</a:t>
            </a:r>
            <a:r>
              <a:rPr kumimoji="0" lang="en-US" sz="1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30, 2023. </a:t>
            </a:r>
            <a:endParaRPr kumimoji="0" lang="en-IL" sz="1800" b="0" i="0" u="none" strike="noStrike" kern="1200" cap="none" spc="0" normalizeH="0" baseline="0" noProof="0" dirty="0">
              <a:ln>
                <a:noFill/>
              </a:ln>
              <a:solidFill>
                <a:prstClr val="black"/>
              </a:solidFill>
              <a:effectLst/>
              <a:uLnTx/>
              <a:uFillTx/>
              <a:latin typeface="Assistant" panose="00000500000000000000" pitchFamily="2" charset="-79"/>
              <a:ea typeface="+mn-ea"/>
              <a:cs typeface="Assistant" panose="00000500000000000000" pitchFamily="2" charset="-79"/>
            </a:endParaRPr>
          </a:p>
        </p:txBody>
      </p:sp>
      <p:sp>
        <p:nvSpPr>
          <p:cNvPr id="2" name="Rectangle 1">
            <a:extLst>
              <a:ext uri="{FF2B5EF4-FFF2-40B4-BE49-F238E27FC236}">
                <a16:creationId xmlns:a16="http://schemas.microsoft.com/office/drawing/2014/main" id="{9AEF9BC3-E653-4104-AA0D-D38CDE4399E4}"/>
              </a:ext>
            </a:extLst>
          </p:cNvPr>
          <p:cNvSpPr/>
          <p:nvPr/>
        </p:nvSpPr>
        <p:spPr>
          <a:xfrm>
            <a:off x="-2666512" y="-902367"/>
            <a:ext cx="2743918" cy="794877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18" name="Flowchart: Connector 55">
            <a:extLst>
              <a:ext uri="{FF2B5EF4-FFF2-40B4-BE49-F238E27FC236}">
                <a16:creationId xmlns:a16="http://schemas.microsoft.com/office/drawing/2014/main" id="{37E976FA-79DA-7870-CF4C-1D8F0174BA70}"/>
              </a:ext>
            </a:extLst>
          </p:cNvPr>
          <p:cNvSpPr/>
          <p:nvPr/>
        </p:nvSpPr>
        <p:spPr>
          <a:xfrm>
            <a:off x="6002102" y="1795380"/>
            <a:ext cx="648000" cy="648000"/>
          </a:xfrm>
          <a:prstGeom prst="flowChartConnector">
            <a:avLst/>
          </a:prstGeom>
          <a:solidFill>
            <a:srgbClr val="006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7" name="קבוצה 6">
            <a:extLst>
              <a:ext uri="{FF2B5EF4-FFF2-40B4-BE49-F238E27FC236}">
                <a16:creationId xmlns:a16="http://schemas.microsoft.com/office/drawing/2014/main" id="{AC810FFC-F937-283C-B85A-1A7C558A9B17}"/>
              </a:ext>
            </a:extLst>
          </p:cNvPr>
          <p:cNvGrpSpPr/>
          <p:nvPr/>
        </p:nvGrpSpPr>
        <p:grpSpPr>
          <a:xfrm>
            <a:off x="5839720" y="1906501"/>
            <a:ext cx="3802523" cy="1291382"/>
            <a:chOff x="5151025" y="1780640"/>
            <a:chExt cx="3802523" cy="1291382"/>
          </a:xfrm>
        </p:grpSpPr>
        <p:cxnSp>
          <p:nvCxnSpPr>
            <p:cNvPr id="16" name="Straight Arrow Connector 1">
              <a:extLst>
                <a:ext uri="{FF2B5EF4-FFF2-40B4-BE49-F238E27FC236}">
                  <a16:creationId xmlns:a16="http://schemas.microsoft.com/office/drawing/2014/main" id="{F2785AD9-7611-62C5-56F8-0F35F50BD86E}"/>
                </a:ext>
              </a:extLst>
            </p:cNvPr>
            <p:cNvCxnSpPr>
              <a:cxnSpLocks/>
            </p:cNvCxnSpPr>
            <p:nvPr/>
          </p:nvCxnSpPr>
          <p:spPr>
            <a:xfrm>
              <a:off x="5961407" y="1993519"/>
              <a:ext cx="299214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מחבר ישר 16">
              <a:extLst>
                <a:ext uri="{FF2B5EF4-FFF2-40B4-BE49-F238E27FC236}">
                  <a16:creationId xmlns:a16="http://schemas.microsoft.com/office/drawing/2014/main" id="{596B8557-CC56-DE70-33F9-0B764DF37A39}"/>
                </a:ext>
              </a:extLst>
            </p:cNvPr>
            <p:cNvCxnSpPr>
              <a:cxnSpLocks/>
            </p:cNvCxnSpPr>
            <p:nvPr/>
          </p:nvCxnSpPr>
          <p:spPr>
            <a:xfrm>
              <a:off x="5637407" y="2317519"/>
              <a:ext cx="10003" cy="754503"/>
            </a:xfrm>
            <a:prstGeom prst="line">
              <a:avLst/>
            </a:prstGeom>
          </p:spPr>
          <p:style>
            <a:lnRef idx="1">
              <a:schemeClr val="accent1"/>
            </a:lnRef>
            <a:fillRef idx="0">
              <a:schemeClr val="accent1"/>
            </a:fillRef>
            <a:effectRef idx="0">
              <a:schemeClr val="accent1"/>
            </a:effectRef>
            <a:fontRef idx="minor">
              <a:schemeClr val="tx1"/>
            </a:fontRef>
          </p:style>
        </p:cxnSp>
        <p:sp>
          <p:nvSpPr>
            <p:cNvPr id="23" name="תיבת טקסט 22">
              <a:extLst>
                <a:ext uri="{FF2B5EF4-FFF2-40B4-BE49-F238E27FC236}">
                  <a16:creationId xmlns:a16="http://schemas.microsoft.com/office/drawing/2014/main" id="{EEDB251E-0D3F-E950-943F-250DCBA5AB46}"/>
                </a:ext>
              </a:extLst>
            </p:cNvPr>
            <p:cNvSpPr txBox="1"/>
            <p:nvPr/>
          </p:nvSpPr>
          <p:spPr>
            <a:xfrm>
              <a:off x="5151025" y="1780640"/>
              <a:ext cx="972765" cy="425758"/>
            </a:xfrm>
            <a:prstGeom prst="rect">
              <a:avLst/>
            </a:prstGeom>
            <a:noFill/>
          </p:spPr>
          <p:txBody>
            <a:bodyPr wrap="square">
              <a:spAutoFit/>
            </a:bodyPr>
            <a:lstStyle/>
            <a:p>
              <a:pPr algn="ctr">
                <a:lnSpc>
                  <a:spcPts val="1300"/>
                </a:lnSpc>
              </a:pPr>
              <a:r>
                <a:rPr lang="en-US" sz="1200" b="1" i="0" u="none" strike="noStrike" kern="1200" baseline="0" dirty="0">
                  <a:solidFill>
                    <a:schemeClr val="bg1"/>
                  </a:solidFill>
                  <a:latin typeface="+mn-lt"/>
                  <a:ea typeface="+mn-ea"/>
                  <a:cs typeface="+mn-cs"/>
                </a:rPr>
                <a:t>70</a:t>
              </a:r>
              <a:r>
                <a:rPr lang="he-IL" sz="1200" b="1" dirty="0">
                  <a:solidFill>
                    <a:schemeClr val="bg1"/>
                  </a:solidFill>
                </a:rPr>
                <a:t>%</a:t>
              </a:r>
            </a:p>
            <a:p>
              <a:pPr algn="ctr">
                <a:lnSpc>
                  <a:spcPts val="1300"/>
                </a:lnSpc>
              </a:pPr>
              <a:r>
                <a:rPr lang="en-US" sz="1200" b="1" dirty="0">
                  <a:solidFill>
                    <a:schemeClr val="bg1"/>
                  </a:solidFill>
                </a:rPr>
                <a:t>Growth</a:t>
              </a:r>
              <a:endParaRPr lang="en-IL" sz="1200" b="1" dirty="0">
                <a:solidFill>
                  <a:schemeClr val="bg1"/>
                </a:solidFill>
              </a:endParaRPr>
            </a:p>
          </p:txBody>
        </p:sp>
      </p:grpSp>
      <p:sp>
        <p:nvSpPr>
          <p:cNvPr id="3" name="TextBox 23">
            <a:extLst>
              <a:ext uri="{FF2B5EF4-FFF2-40B4-BE49-F238E27FC236}">
                <a16:creationId xmlns:a16="http://schemas.microsoft.com/office/drawing/2014/main" id="{42557A1F-5C43-FA24-36F0-B03A32EC9942}"/>
              </a:ext>
            </a:extLst>
          </p:cNvPr>
          <p:cNvSpPr txBox="1"/>
          <p:nvPr/>
        </p:nvSpPr>
        <p:spPr>
          <a:xfrm>
            <a:off x="2518780" y="1007690"/>
            <a:ext cx="6641880" cy="615553"/>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kern="1200" dirty="0">
                <a:solidFill>
                  <a:schemeClr val="tx1"/>
                </a:solidFill>
                <a:latin typeface="Calibri" panose="020F0502020204030204" pitchFamily="34" charset="0"/>
                <a:ea typeface="+mn-ea"/>
                <a:cs typeface="Calibri" panose="020F0502020204030204" pitchFamily="34" charset="0"/>
              </a:rPr>
              <a:t>Increase of 70% in the group’s income Q2 2023 </a:t>
            </a:r>
          </a:p>
          <a:p>
            <a:pPr algn="ctr">
              <a:buClrTx/>
              <a:defRPr/>
            </a:pPr>
            <a:r>
              <a:rPr lang="en-US" kern="1200" dirty="0">
                <a:solidFill>
                  <a:schemeClr val="tx1"/>
                </a:solidFill>
                <a:latin typeface="Calibri" panose="020F0502020204030204" pitchFamily="34" charset="0"/>
                <a:ea typeface="+mn-ea"/>
                <a:cs typeface="Calibri" panose="020F0502020204030204" pitchFamily="34" charset="0"/>
              </a:rPr>
              <a:t>(thousands of NIS)</a:t>
            </a:r>
          </a:p>
        </p:txBody>
      </p:sp>
      <p:pic>
        <p:nvPicPr>
          <p:cNvPr id="8" name="Picture 7">
            <a:extLst>
              <a:ext uri="{FF2B5EF4-FFF2-40B4-BE49-F238E27FC236}">
                <a16:creationId xmlns:a16="http://schemas.microsoft.com/office/drawing/2014/main" id="{08AAC066-3EFE-DF4C-1DC3-9D414084EB13}"/>
              </a:ext>
            </a:extLst>
          </p:cNvPr>
          <p:cNvPicPr>
            <a:picLocks noChangeAspect="1"/>
          </p:cNvPicPr>
          <p:nvPr/>
        </p:nvPicPr>
        <p:blipFill>
          <a:blip r:embed="rId4"/>
          <a:stretch>
            <a:fillRect/>
          </a:stretch>
        </p:blipFill>
        <p:spPr>
          <a:xfrm>
            <a:off x="5703009" y="6174762"/>
            <a:ext cx="4886325" cy="409575"/>
          </a:xfrm>
          <a:prstGeom prst="rect">
            <a:avLst/>
          </a:prstGeom>
        </p:spPr>
      </p:pic>
      <p:sp>
        <p:nvSpPr>
          <p:cNvPr id="4" name="Google Shape;672;p14">
            <a:extLst>
              <a:ext uri="{FF2B5EF4-FFF2-40B4-BE49-F238E27FC236}">
                <a16:creationId xmlns:a16="http://schemas.microsoft.com/office/drawing/2014/main" id="{19779228-996A-B33D-AE5A-6DF7090F3573}"/>
              </a:ext>
            </a:extLst>
          </p:cNvPr>
          <p:cNvSpPr/>
          <p:nvPr/>
        </p:nvSpPr>
        <p:spPr>
          <a:xfrm rot="4500000">
            <a:off x="-495009" y="-27766"/>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9" name="Google Shape;673;p14">
            <a:extLst>
              <a:ext uri="{FF2B5EF4-FFF2-40B4-BE49-F238E27FC236}">
                <a16:creationId xmlns:a16="http://schemas.microsoft.com/office/drawing/2014/main" id="{C9B1CE27-6173-EB58-7A55-ADF9699099BF}"/>
              </a:ext>
            </a:extLst>
          </p:cNvPr>
          <p:cNvSpPr/>
          <p:nvPr/>
        </p:nvSpPr>
        <p:spPr>
          <a:xfrm rot="-5400000" flipH="1">
            <a:off x="-353943" y="161298"/>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674;p14">
            <a:extLst>
              <a:ext uri="{FF2B5EF4-FFF2-40B4-BE49-F238E27FC236}">
                <a16:creationId xmlns:a16="http://schemas.microsoft.com/office/drawing/2014/main" id="{066F44CF-87D4-BBB9-B095-26C91DAFBDA0}"/>
              </a:ext>
            </a:extLst>
          </p:cNvPr>
          <p:cNvSpPr/>
          <p:nvPr/>
        </p:nvSpPr>
        <p:spPr>
          <a:xfrm rot="4500000">
            <a:off x="-623905" y="-156663"/>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82655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Custom 8">
      <a:dk1>
        <a:srgbClr val="000000"/>
      </a:dk1>
      <a:lt1>
        <a:srgbClr val="FFFFFF"/>
      </a:lt1>
      <a:dk2>
        <a:srgbClr val="2D3847"/>
      </a:dk2>
      <a:lt2>
        <a:srgbClr val="E7E6E6"/>
      </a:lt2>
      <a:accent1>
        <a:srgbClr val="009ED6"/>
      </a:accent1>
      <a:accent2>
        <a:srgbClr val="29C605"/>
      </a:accent2>
      <a:accent3>
        <a:srgbClr val="A8E10C"/>
      </a:accent3>
      <a:accent4>
        <a:srgbClr val="FFDB15"/>
      </a:accent4>
      <a:accent5>
        <a:srgbClr val="8A6FDF"/>
      </a:accent5>
      <a:accent6>
        <a:srgbClr val="FF5765"/>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8339</TotalTime>
  <Words>1914</Words>
  <Application>Microsoft Office PowerPoint</Application>
  <PresentationFormat>Widescreen</PresentationFormat>
  <Paragraphs>322</Paragraphs>
  <Slides>23</Slides>
  <Notes>15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2" baseType="lpstr">
      <vt:lpstr>Calibri</vt:lpstr>
      <vt:lpstr>Noto Sans Symbols</vt:lpstr>
      <vt:lpstr>Assistant</vt:lpstr>
      <vt:lpstr>Arial</vt:lpstr>
      <vt:lpstr>Assistant Light</vt:lpstr>
      <vt:lpstr>Assistant SemiBold</vt:lpstr>
      <vt:lpstr>Assistant ExtraBold</vt:lpstr>
      <vt:lpstr>1_Office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Blender Group - Increasing Revenues and Reducing Loss</vt:lpstr>
      <vt:lpstr>Activity Strategy for 2023</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avihai eliasi</dc:creator>
  <cp:lastModifiedBy>Susan</cp:lastModifiedBy>
  <cp:revision>59</cp:revision>
  <dcterms:created xsi:type="dcterms:W3CDTF">2021-05-27T10:35:19Z</dcterms:created>
  <dcterms:modified xsi:type="dcterms:W3CDTF">2023-09-04T05:13:59Z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0x010100C0E8778A5425A74C91C890E335C0BEE5</vt:lpwstr>
  </property>
</Properties>
</file>