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1274" r:id="rId2"/>
    <p:sldId id="257" r:id="rId3"/>
    <p:sldId id="258" r:id="rId4"/>
    <p:sldId id="259" r:id="rId5"/>
    <p:sldId id="266" r:id="rId6"/>
    <p:sldId id="276" r:id="rId7"/>
    <p:sldId id="1272" r:id="rId8"/>
    <p:sldId id="1227" r:id="rId9"/>
    <p:sldId id="1263" r:id="rId10"/>
    <p:sldId id="267" r:id="rId11"/>
    <p:sldId id="268" r:id="rId12"/>
    <p:sldId id="1237" r:id="rId13"/>
    <p:sldId id="1238" r:id="rId14"/>
    <p:sldId id="1220" r:id="rId15"/>
    <p:sldId id="264" r:id="rId16"/>
    <p:sldId id="1276" r:id="rId17"/>
    <p:sldId id="1266" r:id="rId18"/>
    <p:sldId id="1205" r:id="rId19"/>
    <p:sldId id="1206" r:id="rId20"/>
    <p:sldId id="1257" r:id="rId21"/>
    <p:sldId id="1277" r:id="rId22"/>
    <p:sldId id="1275" r:id="rId23"/>
    <p:sldId id="1148" r:id="rId24"/>
  </p:sldIdLst>
  <p:sldSz cx="12192000" cy="6858000"/>
  <p:notesSz cx="6858000" cy="9144000"/>
  <p:embeddedFontLst>
    <p:embeddedFont>
      <p:font typeface="Assistant" pitchFamily="2" charset="-79"/>
      <p:regular r:id="rId26"/>
      <p:bold r:id="rId27"/>
    </p:embeddedFont>
    <p:embeddedFont>
      <p:font typeface="Assistant ExtraBold" pitchFamily="2" charset="-79"/>
      <p:bold r:id="rId28"/>
    </p:embeddedFont>
    <p:embeddedFont>
      <p:font typeface="Assistant Light" pitchFamily="2" charset="-79"/>
      <p:regular r:id="rId29"/>
    </p:embeddedFont>
    <p:embeddedFont>
      <p:font typeface="Assistant SemiBold" pitchFamily="2" charset="-79"/>
      <p:regular r:id="rId30"/>
      <p:bold r:id="rId31"/>
    </p:embeddedFon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g/cqerF+05A1LYlW6RfFIa0RYAZ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san" initials="" lastIdx="1" clrIdx="0"/>
  <p:cmAuthor id="1" name="Susan" initials="S" lastIdx="3" clrIdx="1">
    <p:extLst>
      <p:ext uri="{19B8F6BF-5375-455C-9EA6-DF929625EA0E}">
        <p15:presenceInfo xmlns:p15="http://schemas.microsoft.com/office/powerpoint/2012/main" userId="Susan" providerId="None"/>
      </p:ext>
    </p:extLst>
  </p:cmAuthor>
  <p:cmAuthor id="2" name="Allison" initials="A" lastIdx="1" clrIdx="2">
    <p:extLst>
      <p:ext uri="{19B8F6BF-5375-455C-9EA6-DF929625EA0E}">
        <p15:presenceInfo xmlns:p15="http://schemas.microsoft.com/office/powerpoint/2012/main" userId="Alli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26CBEC-52B6-477F-A068-1A98E8228699}">
  <a:tblStyle styleId="{7826CBEC-52B6-477F-A068-1A98E8228699}"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799" autoAdjust="0"/>
    <p:restoredTop sz="96244" autoAdjust="0"/>
  </p:normalViewPr>
  <p:slideViewPr>
    <p:cSldViewPr snapToGrid="0">
      <p:cViewPr>
        <p:scale>
          <a:sx n="200" d="100"/>
          <a:sy n="200" d="100"/>
        </p:scale>
        <p:origin x="-2280" y="-245"/>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3\&#1502;&#1510;&#1490;&#1493;&#1514;\&#1502;&#1510;&#1490;&#1493;&#1514;%20&#1502;&#1513;&#1511;&#1497;&#1506;&#1497;&#1501;\&#1502;&#1510;&#1490;&#1514;%20&#1512;&#1489;&#1506;&#1493;&#1503;%202%2023\&#1506;&#1493;&#1514;&#1511;%20&#1513;&#1500;%20&#1490;&#1512;&#1508;&#1497;&#1501;-%20&#1502;&#1512;&#1499;&#1494;%20H1%202023-V2.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reut.g.BLENDERV2\AppData\Local\Microsoft\Windows\INetCache\Content.Outlook\WAMPSZ0H\&#1490;&#1512;&#1508;&#1497;&#1501;-%20&#1502;&#1512;&#1499;&#1494;%20H1%202023-V2.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490;&#1512;&#1508;&#1497;&#1501;-%20&#1502;&#1512;&#1499;&#1494;%20H1%202023-V3%20FINANCE%2016.8.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2;&#1510;&#1490;&#1493;&#1514;%20&#1502;&#1513;&#1511;&#1497;&#1506;&#1497;&#1501;\&#1502;&#1510;&#1490;&#1514;%20&#1512;&#1489;&#1506;&#1493;&#1503;%202%2023\Q2%202023%20&#1512;&#1489;&#1506;&#1493;&#1504;&#1497;%20&#1510;&#1502;&#1497;&#1495;&#1492;%20&#1489;&#1500;&#1511;&#1493;&#1495;&#1493;&#1514;%20&#1502;&#1513;&#1500;&#1502;&#1497;&#1501;.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oleObject" Target="file:///C:\Users\reut.g.BLENDERV2\AppData\Local\Microsoft\Windows\INetCache\Content.Outlook\WAMPSZ0H\&#1490;&#1512;&#1508;&#1497;&#1501;-%20&#1502;&#1512;&#1499;&#1494;%20H1%202023-V2.xlsx" TargetMode="External"/></Relationships>
</file>

<file path=ppt/charts/_rels/chart14.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Outstanding%2031.12.22%20&#1514;&#1497;&#1511;&#1497;%20&#1488;&#1513;&#1512;&#1488;&#1497;.xlsx" TargetMode="External"/><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490;&#1512;&#1508;&#1497;&#1501;-%20&#1502;&#1512;&#1499;&#1494;%20H1%202023-V2.xlsx" TargetMode="External"/><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490;&#1512;&#1508;&#1497;&#1501;-%20&#1502;&#1512;&#1499;&#1494;%20H1%202023-V2.xlsx" TargetMode="External"/><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506;&#1500;&#1493;&#1514;%20&#1502;&#1502;&#1513;&#1497;&#1514;%20&#1512;&#1489;&#1506;&#1493;&#1503;%202%202023.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506;&#1500;&#1493;&#1514;%20&#1502;&#1502;&#1513;&#1497;&#1514;%20&#1512;&#1489;&#1506;&#1493;&#1503;%202%2020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1490;&#1512;&#1508;&#1497;&#1501;-%20&#1502;&#1512;&#1499;&#1494;%20H1%202023-V3%20FINANCE%2016.8.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2;&#1510;&#1490;&#1493;&#1514;%20&#1502;&#1513;&#1511;&#1497;&#1506;&#1497;&#1501;\&#1502;&#1510;&#1490;&#1514;%20&#1512;&#1489;&#1506;&#1493;&#1503;%201%2023\BLENDERPAY%20GROWTH.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12;&#1493;&#1493;&#1495;%20&#1504;&#1511;&#1497;%20&#1497;&#1513;&#1512;&#1488;&#1500;.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12;&#1493;&#1493;&#1495;%20&#1504;&#1511;&#1497;%20&#1497;&#1513;&#1512;&#1488;&#1500;.xlsx" TargetMode="External"/><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30.06.23%20&#1512;&#1493;&#1493;&#1495;%20&#1504;&#1511;&#1497;%20&#1497;&#1513;&#1512;&#1488;&#1500;.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2\&#1502;&#1510;&#1490;&#1493;&#1514;\&#1502;&#1510;&#1490;&#1493;&#1514;%20&#1502;&#1513;&#1511;&#1497;&#1506;&#1497;&#1501;\&#1514;&#1497;&#1511;&#1497;&#1497;&#1492;%20&#1502;&#1513;&#1493;&#1514;&#1508;&#1514;%20&#1499;&#1505;&#1508;&#1497;&#1501;-%20&#1502;&#1510;&#1490;&#1514;%20&#1502;&#1513;&#1511;&#1497;&#1506;&#1497;&#1501;\&#1502;&#1510;&#1490;&#1514;%20&#1502;&#1513;&#1511;&#1497;&#1506;&#1497;&#1501;%20&#1495;&#1510;&#1497;&#1493;&#1503;%20&#1512;&#1488;&#1513;&#1493;&#1503;%202023\30.06.23%20&#1512;&#1493;&#1493;&#1495;%20&#1504;&#1511;&#1497;%20&#1497;&#1513;&#1512;&#1488;&#1500;.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330967224100201"/>
          <c:y val="0.11065279786171477"/>
          <c:w val="0.851791481771496"/>
          <c:h val="0.74523722040455909"/>
        </c:manualLayout>
      </c:layout>
      <c:bar3DChart>
        <c:barDir val="col"/>
        <c:grouping val="clustered"/>
        <c:varyColors val="0"/>
        <c:ser>
          <c:idx val="0"/>
          <c:order val="0"/>
          <c:tx>
            <c:strRef>
              <c:f>'תיק אשראי'!$D$42</c:f>
              <c:strCache>
                <c:ptCount val="1"/>
                <c:pt idx="0">
                  <c:v>אירופה</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18288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אשראי'!$B$43:$C$52</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אשראי'!$D$43:$D$52</c:f>
              <c:numCache>
                <c:formatCode>_(* #,##0_);_(* \(#,##0\);_(* "-"??_);_(@_)</c:formatCode>
                <c:ptCount val="10"/>
                <c:pt idx="0">
                  <c:v>47.9</c:v>
                </c:pt>
                <c:pt idx="1">
                  <c:v>56.8</c:v>
                </c:pt>
                <c:pt idx="2">
                  <c:v>62.7</c:v>
                </c:pt>
                <c:pt idx="3">
                  <c:v>65.5</c:v>
                </c:pt>
                <c:pt idx="4">
                  <c:v>81.400000000000006</c:v>
                </c:pt>
                <c:pt idx="5">
                  <c:v>89</c:v>
                </c:pt>
                <c:pt idx="6">
                  <c:v>82.5</c:v>
                </c:pt>
                <c:pt idx="7">
                  <c:v>81.2</c:v>
                </c:pt>
                <c:pt idx="8">
                  <c:v>82.8</c:v>
                </c:pt>
                <c:pt idx="9">
                  <c:v>83.7</c:v>
                </c:pt>
              </c:numCache>
            </c:numRef>
          </c:val>
          <c:extLst>
            <c:ext xmlns:c16="http://schemas.microsoft.com/office/drawing/2014/chart" uri="{C3380CC4-5D6E-409C-BE32-E72D297353CC}">
              <c16:uniqueId val="{00000000-0C7E-467F-9414-9DEF6907BEC7}"/>
            </c:ext>
          </c:extLst>
        </c:ser>
        <c:ser>
          <c:idx val="1"/>
          <c:order val="1"/>
          <c:tx>
            <c:strRef>
              <c:f>'תיק אשראי'!$E$42</c:f>
              <c:strCache>
                <c:ptCount val="1"/>
                <c:pt idx="0">
                  <c:v>ישראל</c:v>
                </c:pt>
              </c:strCache>
            </c:strRef>
          </c:tx>
          <c:spPr>
            <a:solidFill>
              <a:srgbClr val="001347"/>
            </a:solidFill>
            <a:ln>
              <a:noFill/>
            </a:ln>
            <a:effectLst/>
            <a:sp3d/>
          </c:spPr>
          <c:invertIfNegative val="0"/>
          <c:dLbls>
            <c:spPr>
              <a:noFill/>
              <a:ln>
                <a:noFill/>
              </a:ln>
              <a:effectLst/>
            </c:spPr>
            <c:txPr>
              <a:bodyPr rot="0" spcFirstLastPara="1" vertOverflow="ellipsis" vert="horz" wrap="square" lIns="38100" tIns="19050" rIns="18288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אשראי'!$B$43:$C$52</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אשראי'!$E$43:$E$52</c:f>
              <c:numCache>
                <c:formatCode>_(* #,##0_);_(* \(#,##0\);_(* "-"??_);_(@_)</c:formatCode>
                <c:ptCount val="10"/>
                <c:pt idx="0">
                  <c:v>338</c:v>
                </c:pt>
                <c:pt idx="1">
                  <c:v>346</c:v>
                </c:pt>
                <c:pt idx="2">
                  <c:v>359</c:v>
                </c:pt>
                <c:pt idx="3">
                  <c:v>390</c:v>
                </c:pt>
                <c:pt idx="4">
                  <c:v>422</c:v>
                </c:pt>
                <c:pt idx="5">
                  <c:v>477</c:v>
                </c:pt>
                <c:pt idx="6">
                  <c:v>541.79999999999995</c:v>
                </c:pt>
                <c:pt idx="7">
                  <c:v>615.6</c:v>
                </c:pt>
                <c:pt idx="8">
                  <c:v>646.20000000000005</c:v>
                </c:pt>
                <c:pt idx="9">
                  <c:v>669.54899999999998</c:v>
                </c:pt>
              </c:numCache>
            </c:numRef>
          </c:val>
          <c:extLst>
            <c:ext xmlns:c16="http://schemas.microsoft.com/office/drawing/2014/chart" uri="{C3380CC4-5D6E-409C-BE32-E72D297353CC}">
              <c16:uniqueId val="{00000001-0C7E-467F-9414-9DEF6907BEC7}"/>
            </c:ext>
          </c:extLst>
        </c:ser>
        <c:ser>
          <c:idx val="2"/>
          <c:order val="2"/>
          <c:tx>
            <c:strRef>
              <c:f>'תיק אשראי'!$F$42</c:f>
              <c:strCache>
                <c:ptCount val="1"/>
                <c:pt idx="0">
                  <c:v>מאוחד</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'תיק אשראי'!$B$43:$C$52</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אשראי'!$F$43:$F$52</c:f>
              <c:numCache>
                <c:formatCode>_(* #,##0_);_(* \(#,##0\);_(* "-"??_);_(@_)</c:formatCode>
                <c:ptCount val="10"/>
                <c:pt idx="0">
                  <c:v>385.9</c:v>
                </c:pt>
                <c:pt idx="1">
                  <c:v>402.8</c:v>
                </c:pt>
                <c:pt idx="2">
                  <c:v>421.7</c:v>
                </c:pt>
                <c:pt idx="3">
                  <c:v>455.5</c:v>
                </c:pt>
                <c:pt idx="4">
                  <c:v>503.4</c:v>
                </c:pt>
                <c:pt idx="5">
                  <c:v>566</c:v>
                </c:pt>
                <c:pt idx="6">
                  <c:v>624.29999999999995</c:v>
                </c:pt>
                <c:pt idx="7">
                  <c:v>696.80000000000007</c:v>
                </c:pt>
                <c:pt idx="8">
                  <c:v>729</c:v>
                </c:pt>
                <c:pt idx="9" formatCode="_ * #,##0_ ;_ * \-#,##0_ ;_ * &quot;-&quot;??_ ;_ @_ ">
                  <c:v>753.24900000000002</c:v>
                </c:pt>
              </c:numCache>
            </c:numRef>
          </c:val>
          <c:extLst>
            <c:ext xmlns:c16="http://schemas.microsoft.com/office/drawing/2014/chart" uri="{C3380CC4-5D6E-409C-BE32-E72D297353CC}">
              <c16:uniqueId val="{00000002-0C7E-467F-9414-9DEF6907BEC7}"/>
            </c:ext>
          </c:extLst>
        </c:ser>
        <c:dLbls>
          <c:showLegendKey val="0"/>
          <c:showVal val="1"/>
          <c:showCatName val="0"/>
          <c:showSerName val="0"/>
          <c:showPercent val="0"/>
          <c:showBubbleSize val="0"/>
        </c:dLbls>
        <c:gapWidth val="150"/>
        <c:shape val="box"/>
        <c:axId val="1019004800"/>
        <c:axId val="1019005632"/>
        <c:axId val="0"/>
      </c:bar3DChart>
      <c:catAx>
        <c:axId val="101900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019005632"/>
        <c:crosses val="autoZero"/>
        <c:auto val="1"/>
        <c:lblAlgn val="ctr"/>
        <c:lblOffset val="100"/>
        <c:noMultiLvlLbl val="0"/>
      </c:catAx>
      <c:valAx>
        <c:axId val="1019005632"/>
        <c:scaling>
          <c:orientation val="minMax"/>
        </c:scaling>
        <c:delete val="1"/>
        <c:axPos val="l"/>
        <c:numFmt formatCode="_(* #,##0_);_(* \(#,##0\);_(* &quot;-&quot;??_);_(@_)" sourceLinked="1"/>
        <c:majorTickMark val="none"/>
        <c:minorTickMark val="none"/>
        <c:tickLblPos val="nextTo"/>
        <c:crossAx val="1019004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9839723093635251E-2"/>
          <c:y val="0"/>
          <c:w val="0.94529384099500202"/>
          <c:h val="0.91947613324111532"/>
        </c:manualLayout>
      </c:layout>
      <c:bar3DChart>
        <c:barDir val="col"/>
        <c:grouping val="clustered"/>
        <c:varyColors val="0"/>
        <c:ser>
          <c:idx val="0"/>
          <c:order val="0"/>
          <c:spPr>
            <a:solidFill>
              <a:srgbClr val="00AEEF"/>
            </a:solidFill>
            <a:ln>
              <a:noFill/>
            </a:ln>
            <a:effectLst/>
            <a:sp3d/>
          </c:spPr>
          <c:invertIfNegative val="0"/>
          <c:dLbls>
            <c:dLbl>
              <c:idx val="0"/>
              <c:spPr>
                <a:noFill/>
                <a:ln>
                  <a:noFill/>
                </a:ln>
                <a:effectLst/>
              </c:spPr>
              <c:txPr>
                <a:bodyPr rot="0" spcFirstLastPara="1" vertOverflow="ellipsis" vert="horz" wrap="square" lIns="0" tIns="0" rIns="36576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AF2-4320-B967-3EBC8394AAC0}"/>
                </c:ext>
              </c:extLst>
            </c:dLbl>
            <c:dLbl>
              <c:idx val="1"/>
              <c:spPr>
                <a:noFill/>
                <a:ln>
                  <a:noFill/>
                </a:ln>
                <a:effectLst/>
              </c:spPr>
              <c:txPr>
                <a:bodyPr rot="0" spcFirstLastPara="1" vertOverflow="ellipsis" vert="horz" wrap="square" lIns="38100" tIns="0" rIns="9144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AF2-4320-B967-3EBC8394AAC0}"/>
                </c:ext>
              </c:extLst>
            </c:dLbl>
            <c:dLbl>
              <c:idx val="5"/>
              <c:layout>
                <c:manualLayout>
                  <c:x val="4.7945760131892371E-3"/>
                  <c:y val="1.698703501335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AF2-4320-B967-3EBC8394AAC0}"/>
                </c:ext>
              </c:extLst>
            </c:dLbl>
            <c:dLbl>
              <c:idx val="6"/>
              <c:layout>
                <c:manualLayout>
                  <c:x val="7.1918640197838552E-3"/>
                  <c:y val="1.1324690008903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F2-4320-B967-3EBC8394AAC0}"/>
                </c:ext>
              </c:extLst>
            </c:dLbl>
            <c:dLbl>
              <c:idx val="7"/>
              <c:layout>
                <c:manualLayout>
                  <c:x val="0"/>
                  <c:y val="2.4288909889339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F2-4320-B967-3EBC8394AAC0}"/>
                </c:ext>
              </c:extLst>
            </c:dLbl>
            <c:dLbl>
              <c:idx val="8"/>
              <c:layout>
                <c:manualLayout>
                  <c:x val="0"/>
                  <c:y val="1.51805686808372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AF2-4320-B967-3EBC8394AAC0}"/>
                </c:ext>
              </c:extLst>
            </c:dLbl>
            <c:dLbl>
              <c:idx val="9"/>
              <c:layout>
                <c:manualLayout>
                  <c:x val="7.1918640197838552E-3"/>
                  <c:y val="-9.2632843295270776E-3"/>
                </c:manualLayout>
              </c:layout>
              <c:tx>
                <c:rich>
                  <a:bodyPr rot="0" spcFirstLastPara="1" vertOverflow="ellipsis" vert="horz" wrap="square" lIns="38100" tIns="0" rIns="9144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r>
                      <a:rPr lang="en-US" sz="1400" b="1" i="0" u="none" strike="noStrike" kern="1200" baseline="0">
                        <a:solidFill>
                          <a:srgbClr val="44546A"/>
                        </a:solidFill>
                        <a:latin typeface="Calibri" panose="020F0502020204030204" pitchFamily="34" charset="0"/>
                        <a:ea typeface="+mn-ea"/>
                        <a:cs typeface="Calibri" panose="020F0502020204030204" pitchFamily="34" charset="0"/>
                      </a:rPr>
                      <a:t>669,550</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0"/>
                </c:ext>
                <c:ext xmlns:c16="http://schemas.microsoft.com/office/drawing/2014/chart" uri="{C3380CC4-5D6E-409C-BE32-E72D297353CC}">
                  <c16:uniqueId val="{00000006-7AF2-4320-B967-3EBC8394AAC0}"/>
                </c:ext>
              </c:extLst>
            </c:dLbl>
            <c:spPr>
              <a:noFill/>
              <a:ln>
                <a:noFill/>
              </a:ln>
              <a:effectLst/>
            </c:spPr>
            <c:txPr>
              <a:bodyPr rot="0" spcFirstLastPara="1" vertOverflow="ellipsis" vert="horz" wrap="square" lIns="38100" tIns="91440" rIns="18288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'תיק אשראי'!$B$5:$B$14</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אשראי'!$D$5:$D$14</c:f>
              <c:numCache>
                <c:formatCode>_(* #,##0_);_(* \(#,##0\);_(* "-"??_);_(@_)</c:formatCode>
                <c:ptCount val="10"/>
                <c:pt idx="0">
                  <c:v>338000</c:v>
                </c:pt>
                <c:pt idx="1">
                  <c:v>346000</c:v>
                </c:pt>
                <c:pt idx="2">
                  <c:v>359000</c:v>
                </c:pt>
                <c:pt idx="3">
                  <c:v>390000</c:v>
                </c:pt>
                <c:pt idx="4">
                  <c:v>422000</c:v>
                </c:pt>
                <c:pt idx="5">
                  <c:v>477000</c:v>
                </c:pt>
                <c:pt idx="6">
                  <c:v>541800</c:v>
                </c:pt>
                <c:pt idx="7">
                  <c:v>615600</c:v>
                </c:pt>
                <c:pt idx="8" formatCode="_ * #,##0_ ;_ * \-#,##0_ ;_ * &quot;-&quot;??_ ;_ @_ ">
                  <c:v>646200</c:v>
                </c:pt>
                <c:pt idx="9" formatCode="_ * #,##0_ ;_ * \-#,##0_ ;_ * &quot;-&quot;??_ ;_ @_ ">
                  <c:v>669549</c:v>
                </c:pt>
              </c:numCache>
            </c:numRef>
          </c:val>
          <c:extLst>
            <c:ext xmlns:c16="http://schemas.microsoft.com/office/drawing/2014/chart" uri="{C3380CC4-5D6E-409C-BE32-E72D297353CC}">
              <c16:uniqueId val="{00000007-7AF2-4320-B967-3EBC8394AAC0}"/>
            </c:ext>
          </c:extLst>
        </c:ser>
        <c:dLbls>
          <c:showLegendKey val="0"/>
          <c:showVal val="0"/>
          <c:showCatName val="0"/>
          <c:showSerName val="0"/>
          <c:showPercent val="0"/>
          <c:showBubbleSize val="0"/>
        </c:dLbls>
        <c:gapWidth val="150"/>
        <c:shape val="box"/>
        <c:axId val="1078304496"/>
        <c:axId val="625192608"/>
        <c:axId val="0"/>
      </c:bar3DChart>
      <c:catAx>
        <c:axId val="1078304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25192608"/>
        <c:crosses val="autoZero"/>
        <c:auto val="1"/>
        <c:lblAlgn val="ctr"/>
        <c:lblOffset val="100"/>
        <c:noMultiLvlLbl val="0"/>
      </c:catAx>
      <c:valAx>
        <c:axId val="625192608"/>
        <c:scaling>
          <c:orientation val="minMax"/>
        </c:scaling>
        <c:delete val="1"/>
        <c:axPos val="l"/>
        <c:numFmt formatCode="_(* #,##0_);_(* \(#,##0\);_(* &quot;-&quot;??_);_(@_)" sourceLinked="1"/>
        <c:majorTickMark val="none"/>
        <c:minorTickMark val="none"/>
        <c:tickLblPos val="nextTo"/>
        <c:crossAx val="107830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2985965511707487"/>
          <c:y val="0.16542888165038006"/>
          <c:w val="0.84647170582967068"/>
          <c:h val="0.73816170372840206"/>
        </c:manualLayout>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הכנסות!$B$4:$B$13</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הכנסות!$C$4:$C$13</c:f>
              <c:numCache>
                <c:formatCode>_(* #,##0_);_(* \(#,##0\);_(* "-"??_);_(@_)</c:formatCode>
                <c:ptCount val="10"/>
                <c:pt idx="0">
                  <c:v>7800</c:v>
                </c:pt>
                <c:pt idx="1">
                  <c:v>7800</c:v>
                </c:pt>
                <c:pt idx="2">
                  <c:v>7600</c:v>
                </c:pt>
                <c:pt idx="3">
                  <c:v>8200</c:v>
                </c:pt>
                <c:pt idx="4">
                  <c:v>9300</c:v>
                </c:pt>
                <c:pt idx="5">
                  <c:v>11700</c:v>
                </c:pt>
                <c:pt idx="6">
                  <c:v>13900</c:v>
                </c:pt>
                <c:pt idx="7">
                  <c:v>17600</c:v>
                </c:pt>
                <c:pt idx="8">
                  <c:v>18900</c:v>
                </c:pt>
                <c:pt idx="9">
                  <c:v>21200</c:v>
                </c:pt>
              </c:numCache>
            </c:numRef>
          </c:val>
          <c:extLst>
            <c:ext xmlns:c16="http://schemas.microsoft.com/office/drawing/2014/chart" uri="{C3380CC4-5D6E-409C-BE32-E72D297353CC}">
              <c16:uniqueId val="{00000000-D25C-498E-BD53-1195D5B3FAB6}"/>
            </c:ext>
          </c:extLst>
        </c:ser>
        <c:dLbls>
          <c:showLegendKey val="0"/>
          <c:showVal val="1"/>
          <c:showCatName val="0"/>
          <c:showSerName val="0"/>
          <c:showPercent val="0"/>
          <c:showBubbleSize val="0"/>
        </c:dLbls>
        <c:gapWidth val="150"/>
        <c:shape val="box"/>
        <c:axId val="1066948320"/>
        <c:axId val="1066947488"/>
        <c:axId val="0"/>
      </c:bar3DChart>
      <c:catAx>
        <c:axId val="1066948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066947488"/>
        <c:crosses val="autoZero"/>
        <c:auto val="1"/>
        <c:lblAlgn val="ctr"/>
        <c:lblOffset val="100"/>
        <c:noMultiLvlLbl val="0"/>
      </c:catAx>
      <c:valAx>
        <c:axId val="1066947488"/>
        <c:scaling>
          <c:orientation val="minMax"/>
        </c:scaling>
        <c:delete val="1"/>
        <c:axPos val="l"/>
        <c:numFmt formatCode="_(* #,##0_);_(* \(#,##0\);_(* &quot;-&quot;??_);_(@_)" sourceLinked="1"/>
        <c:majorTickMark val="none"/>
        <c:minorTickMark val="none"/>
        <c:tickLblPos val="nextTo"/>
        <c:crossAx val="106694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גיליון1!$C$9</c:f>
              <c:strCache>
                <c:ptCount val="1"/>
                <c:pt idx="0">
                  <c:v>בלנדר ישראל</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גיליון1!$D$8:$I$8</c:f>
              <c:strCache>
                <c:ptCount val="6"/>
                <c:pt idx="0">
                  <c:v>Q2 2023</c:v>
                </c:pt>
                <c:pt idx="1">
                  <c:v>Q1 2023</c:v>
                </c:pt>
                <c:pt idx="2">
                  <c:v>Q4 2022</c:v>
                </c:pt>
                <c:pt idx="3">
                  <c:v>Q3 2022</c:v>
                </c:pt>
                <c:pt idx="4">
                  <c:v>Q2 2022</c:v>
                </c:pt>
                <c:pt idx="5">
                  <c:v>Q1 2022</c:v>
                </c:pt>
              </c:strCache>
            </c:strRef>
          </c:cat>
          <c:val>
            <c:numRef>
              <c:f>גיליון1!$D$9:$I$9</c:f>
              <c:numCache>
                <c:formatCode>#,##0</c:formatCode>
                <c:ptCount val="6"/>
                <c:pt idx="0">
                  <c:v>65400</c:v>
                </c:pt>
                <c:pt idx="1">
                  <c:v>61300</c:v>
                </c:pt>
                <c:pt idx="2">
                  <c:v>57000</c:v>
                </c:pt>
                <c:pt idx="3">
                  <c:v>53400</c:v>
                </c:pt>
                <c:pt idx="4">
                  <c:v>48900</c:v>
                </c:pt>
                <c:pt idx="5">
                  <c:v>43700</c:v>
                </c:pt>
              </c:numCache>
            </c:numRef>
          </c:val>
          <c:extLst>
            <c:ext xmlns:c16="http://schemas.microsoft.com/office/drawing/2014/chart" uri="{C3380CC4-5D6E-409C-BE32-E72D297353CC}">
              <c16:uniqueId val="{00000000-CF8C-4902-84CE-D1EBF76F5BC5}"/>
            </c:ext>
          </c:extLst>
        </c:ser>
        <c:dLbls>
          <c:showLegendKey val="0"/>
          <c:showVal val="1"/>
          <c:showCatName val="0"/>
          <c:showSerName val="0"/>
          <c:showPercent val="0"/>
          <c:showBubbleSize val="0"/>
        </c:dLbls>
        <c:gapWidth val="150"/>
        <c:shape val="box"/>
        <c:axId val="727924192"/>
        <c:axId val="1216392224"/>
        <c:axId val="0"/>
        <c:extLst>
          <c:ext xmlns:c15="http://schemas.microsoft.com/office/drawing/2012/chart" uri="{02D57815-91ED-43cb-92C2-25804820EDAC}">
            <c15:filteredBarSeries>
              <c15:ser>
                <c:idx val="1"/>
                <c:order val="1"/>
                <c:tx>
                  <c:strRef>
                    <c:extLst>
                      <c:ext uri="{02D57815-91ED-43cb-92C2-25804820EDAC}">
                        <c15:formulaRef>
                          <c15:sqref>גיליון1!$C$10</c15:sqref>
                        </c15:formulaRef>
                      </c:ext>
                    </c:extLst>
                    <c:strCache>
                      <c:ptCount val="1"/>
                      <c:pt idx="0">
                        <c:v>בלנדר אירופה</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גיליון1!$D$8:$I$8</c15:sqref>
                        </c15:formulaRef>
                      </c:ext>
                    </c:extLst>
                    <c:strCache>
                      <c:ptCount val="6"/>
                      <c:pt idx="0">
                        <c:v>Q2 2023</c:v>
                      </c:pt>
                      <c:pt idx="1">
                        <c:v>Q1 2023</c:v>
                      </c:pt>
                      <c:pt idx="2">
                        <c:v>Q4 2022</c:v>
                      </c:pt>
                      <c:pt idx="3">
                        <c:v>Q3 2022</c:v>
                      </c:pt>
                      <c:pt idx="4">
                        <c:v>Q2 2022</c:v>
                      </c:pt>
                      <c:pt idx="5">
                        <c:v>Q1 2022</c:v>
                      </c:pt>
                    </c:strCache>
                  </c:strRef>
                </c:cat>
                <c:val>
                  <c:numRef>
                    <c:extLst>
                      <c:ext uri="{02D57815-91ED-43cb-92C2-25804820EDAC}">
                        <c15:formulaRef>
                          <c15:sqref>גיליון1!$D$10:$I$10</c15:sqref>
                        </c15:formulaRef>
                      </c:ext>
                    </c:extLst>
                    <c:numCache>
                      <c:formatCode>#,##0</c:formatCode>
                      <c:ptCount val="6"/>
                      <c:pt idx="0">
                        <c:v>11200</c:v>
                      </c:pt>
                      <c:pt idx="1">
                        <c:v>10700</c:v>
                      </c:pt>
                      <c:pt idx="2">
                        <c:v>10400</c:v>
                      </c:pt>
                      <c:pt idx="3">
                        <c:v>9300</c:v>
                      </c:pt>
                      <c:pt idx="4">
                        <c:v>8900</c:v>
                      </c:pt>
                      <c:pt idx="5">
                        <c:v>8100</c:v>
                      </c:pt>
                    </c:numCache>
                  </c:numRef>
                </c:val>
                <c:extLst>
                  <c:ext xmlns:c16="http://schemas.microsoft.com/office/drawing/2014/chart" uri="{C3380CC4-5D6E-409C-BE32-E72D297353CC}">
                    <c16:uniqueId val="{00000001-CF8C-4902-84CE-D1EBF76F5BC5}"/>
                  </c:ext>
                </c:extLst>
              </c15:ser>
            </c15:filteredBarSeries>
          </c:ext>
        </c:extLst>
      </c:bar3DChart>
      <c:catAx>
        <c:axId val="72792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216392224"/>
        <c:crosses val="autoZero"/>
        <c:auto val="1"/>
        <c:lblAlgn val="ctr"/>
        <c:lblOffset val="100"/>
        <c:noMultiLvlLbl val="0"/>
      </c:catAx>
      <c:valAx>
        <c:axId val="1216392224"/>
        <c:scaling>
          <c:orientation val="minMax"/>
        </c:scaling>
        <c:delete val="1"/>
        <c:axPos val="r"/>
        <c:numFmt formatCode="#,##0" sourceLinked="1"/>
        <c:majorTickMark val="none"/>
        <c:minorTickMark val="none"/>
        <c:tickLblPos val="nextTo"/>
        <c:crossAx val="72792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8690737014953895"/>
          <c:y val="0.25163484789476304"/>
          <c:w val="0.81080891690095802"/>
          <c:h val="0.67190044325906828"/>
        </c:manualLayout>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9144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'הלוואות שהועמדו'!$F$36:$F$38</c:f>
              <c:strCache>
                <c:ptCount val="3"/>
                <c:pt idx="0">
                  <c:v>H1 2021</c:v>
                </c:pt>
                <c:pt idx="1">
                  <c:v>H1 2022</c:v>
                </c:pt>
                <c:pt idx="2">
                  <c:v>H1 2023</c:v>
                </c:pt>
              </c:strCache>
            </c:strRef>
          </c:cat>
          <c:val>
            <c:numRef>
              <c:f>'הלוואות שהועמדו'!$H$36:$H$38</c:f>
              <c:numCache>
                <c:formatCode>_(* #,##0_);_(* \(#,##0\);_(* "-"??_);_(@_)</c:formatCode>
                <c:ptCount val="3"/>
                <c:pt idx="0">
                  <c:v>105200</c:v>
                </c:pt>
                <c:pt idx="1">
                  <c:v>169500</c:v>
                </c:pt>
                <c:pt idx="2">
                  <c:v>171100</c:v>
                </c:pt>
              </c:numCache>
            </c:numRef>
          </c:val>
          <c:extLst>
            <c:ext xmlns:c16="http://schemas.microsoft.com/office/drawing/2014/chart" uri="{C3380CC4-5D6E-409C-BE32-E72D297353CC}">
              <c16:uniqueId val="{00000000-1E86-42F1-BE38-DC258D58995F}"/>
            </c:ext>
          </c:extLst>
        </c:ser>
        <c:dLbls>
          <c:showLegendKey val="0"/>
          <c:showVal val="0"/>
          <c:showCatName val="0"/>
          <c:showSerName val="0"/>
          <c:showPercent val="0"/>
          <c:showBubbleSize val="0"/>
        </c:dLbls>
        <c:gapWidth val="150"/>
        <c:shape val="box"/>
        <c:axId val="1066947072"/>
        <c:axId val="1066965792"/>
        <c:axId val="0"/>
      </c:bar3DChart>
      <c:catAx>
        <c:axId val="1066947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066965792"/>
        <c:crosses val="autoZero"/>
        <c:auto val="1"/>
        <c:lblAlgn val="ctr"/>
        <c:lblOffset val="100"/>
        <c:noMultiLvlLbl val="0"/>
      </c:catAx>
      <c:valAx>
        <c:axId val="1066965792"/>
        <c:scaling>
          <c:orientation val="minMax"/>
        </c:scaling>
        <c:delete val="1"/>
        <c:axPos val="l"/>
        <c:numFmt formatCode="_(* #,##0_);_(* \(#,##0\);_(* &quot;-&quot;??_);_(@_)" sourceLinked="1"/>
        <c:majorTickMark val="none"/>
        <c:minorTickMark val="none"/>
        <c:tickLblPos val="nextTo"/>
        <c:crossAx val="1066947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088630753995045E-2"/>
          <c:y val="3.3672387196297726E-2"/>
          <c:w val="0.94782273849200993"/>
          <c:h val="0.86008580794446587"/>
        </c:manualLayout>
      </c:layout>
      <c:bar3DChart>
        <c:barDir val="col"/>
        <c:grouping val="clustered"/>
        <c:varyColors val="0"/>
        <c:dLbls>
          <c:showLegendKey val="0"/>
          <c:showVal val="1"/>
          <c:showCatName val="0"/>
          <c:showSerName val="0"/>
          <c:showPercent val="0"/>
          <c:showBubbleSize val="0"/>
        </c:dLbls>
        <c:gapWidth val="150"/>
        <c:shape val="box"/>
        <c:axId val="1170884096"/>
        <c:axId val="1170879936"/>
        <c:axId val="0"/>
      </c:bar3DChart>
      <c:catAx>
        <c:axId val="117088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rtl="0">
              <a:defRPr lang="en-US"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70879936"/>
        <c:crosses val="autoZero"/>
        <c:auto val="1"/>
        <c:lblAlgn val="ctr"/>
        <c:lblOffset val="100"/>
        <c:noMultiLvlLbl val="0"/>
      </c:catAx>
      <c:valAx>
        <c:axId val="1170879936"/>
        <c:scaling>
          <c:orientation val="minMax"/>
        </c:scaling>
        <c:delete val="1"/>
        <c:axPos val="l"/>
        <c:numFmt formatCode="_(* #,##0_);_(* \(#,##0\);_(* &quot;-&quot;??_);_(@_)" sourceLinked="1"/>
        <c:majorTickMark val="none"/>
        <c:minorTickMark val="none"/>
        <c:tickLblPos val="nextTo"/>
        <c:crossAx val="11708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הכנסות!$C$21</c:f>
              <c:strCache>
                <c:ptCount val="1"/>
                <c:pt idx="0">
                  <c:v>הכנסות אירופה</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הכנסות!$B$22:$B$31</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הכנסות!$C$22:$C$31</c:f>
              <c:numCache>
                <c:formatCode>_(* #,##0_);_(* \(#,##0\);_(* "-"??_);_(@_)</c:formatCode>
                <c:ptCount val="10"/>
                <c:pt idx="0">
                  <c:v>1700</c:v>
                </c:pt>
                <c:pt idx="1">
                  <c:v>2300</c:v>
                </c:pt>
                <c:pt idx="2">
                  <c:v>2000</c:v>
                </c:pt>
                <c:pt idx="3">
                  <c:v>2200</c:v>
                </c:pt>
                <c:pt idx="4">
                  <c:v>2200</c:v>
                </c:pt>
                <c:pt idx="5">
                  <c:v>2300</c:v>
                </c:pt>
                <c:pt idx="6">
                  <c:v>2100</c:v>
                </c:pt>
                <c:pt idx="7">
                  <c:v>2500</c:v>
                </c:pt>
                <c:pt idx="8">
                  <c:v>2400</c:v>
                </c:pt>
                <c:pt idx="9">
                  <c:v>2500</c:v>
                </c:pt>
              </c:numCache>
            </c:numRef>
          </c:val>
          <c:extLst>
            <c:ext xmlns:c16="http://schemas.microsoft.com/office/drawing/2014/chart" uri="{C3380CC4-5D6E-409C-BE32-E72D297353CC}">
              <c16:uniqueId val="{00000000-2744-448F-AFBB-7112EEABF483}"/>
            </c:ext>
          </c:extLst>
        </c:ser>
        <c:dLbls>
          <c:showLegendKey val="0"/>
          <c:showVal val="1"/>
          <c:showCatName val="0"/>
          <c:showSerName val="0"/>
          <c:showPercent val="0"/>
          <c:showBubbleSize val="0"/>
        </c:dLbls>
        <c:gapWidth val="150"/>
        <c:shape val="box"/>
        <c:axId val="1066977024"/>
        <c:axId val="1066976192"/>
        <c:axId val="0"/>
      </c:bar3DChart>
      <c:catAx>
        <c:axId val="1066977024"/>
        <c:scaling>
          <c:orientation val="minMax"/>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066976192"/>
        <c:crosses val="autoZero"/>
        <c:auto val="1"/>
        <c:lblAlgn val="ctr"/>
        <c:lblOffset val="100"/>
        <c:noMultiLvlLbl val="0"/>
      </c:catAx>
      <c:valAx>
        <c:axId val="1066976192"/>
        <c:scaling>
          <c:orientation val="minMax"/>
        </c:scaling>
        <c:delete val="1"/>
        <c:axPos val="l"/>
        <c:numFmt formatCode="_(* #,##0_);_(* \(#,##0\);_(* &quot;-&quot;??_);_(@_)" sourceLinked="1"/>
        <c:majorTickMark val="out"/>
        <c:minorTickMark val="none"/>
        <c:tickLblPos val="nextTo"/>
        <c:crossAx val="1066977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51447572701288E-2"/>
          <c:y val="3.7334841099094608E-2"/>
          <c:w val="0.94697104854597425"/>
          <c:h val="0.87646283247974388"/>
        </c:manualLayout>
      </c:layout>
      <c:bar3DChart>
        <c:barDir val="col"/>
        <c:grouping val="clustered"/>
        <c:varyColors val="0"/>
        <c:ser>
          <c:idx val="0"/>
          <c:order val="0"/>
          <c:tx>
            <c:strRef>
              <c:f>'תיק אשראי'!$D$25</c:f>
              <c:strCache>
                <c:ptCount val="1"/>
                <c:pt idx="0">
                  <c:v>Blender Europe</c:v>
                </c:pt>
              </c:strCache>
            </c:strRef>
          </c:tx>
          <c:spPr>
            <a:solidFill>
              <a:srgbClr val="00AEEF"/>
            </a:solidFill>
            <a:ln>
              <a:noFill/>
            </a:ln>
            <a:effectLst/>
            <a:sp3d/>
          </c:spPr>
          <c:invertIfNegative val="0"/>
          <c:dLbls>
            <c:dLbl>
              <c:idx val="2"/>
              <c:layout>
                <c:manualLayout>
                  <c:x val="-1.4462441305643411E-2"/>
                  <c:y val="6.22247351651579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F1-4AB2-B997-C1BD5503A767}"/>
                </c:ext>
              </c:extLst>
            </c:dLbl>
            <c:dLbl>
              <c:idx val="6"/>
              <c:layout>
                <c:manualLayout>
                  <c:x val="-1.20520344213694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2F1-4AB2-B997-C1BD5503A767}"/>
                </c:ext>
              </c:extLst>
            </c:dLbl>
            <c:dLbl>
              <c:idx val="8"/>
              <c:layout>
                <c:manualLayout>
                  <c:x val="9.6416275370955918E-3"/>
                  <c:y val="-7.1298352065429321E-1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F1-4AB2-B997-C1BD5503A767}"/>
                </c:ext>
              </c:extLst>
            </c:dLbl>
            <c:dLbl>
              <c:idx val="9"/>
              <c:layout>
                <c:manualLayout>
                  <c:x val="2.892488261128677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F1-4AB2-B997-C1BD5503A767}"/>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אשראי'!$B$26:$B$35</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אשראי'!$D$26:$D$35</c:f>
              <c:numCache>
                <c:formatCode>_(* #,##0_);_(* \(#,##0\);_(* "-"??_);_(@_)</c:formatCode>
                <c:ptCount val="10"/>
                <c:pt idx="0">
                  <c:v>47900</c:v>
                </c:pt>
                <c:pt idx="1">
                  <c:v>56800</c:v>
                </c:pt>
                <c:pt idx="2">
                  <c:v>62700</c:v>
                </c:pt>
                <c:pt idx="3">
                  <c:v>65500</c:v>
                </c:pt>
                <c:pt idx="4">
                  <c:v>81400</c:v>
                </c:pt>
                <c:pt idx="5">
                  <c:v>89000</c:v>
                </c:pt>
                <c:pt idx="6">
                  <c:v>82500</c:v>
                </c:pt>
                <c:pt idx="7">
                  <c:v>81200</c:v>
                </c:pt>
                <c:pt idx="8">
                  <c:v>82800</c:v>
                </c:pt>
                <c:pt idx="9">
                  <c:v>83700</c:v>
                </c:pt>
              </c:numCache>
            </c:numRef>
          </c:val>
          <c:extLst>
            <c:ext xmlns:c16="http://schemas.microsoft.com/office/drawing/2014/chart" uri="{C3380CC4-5D6E-409C-BE32-E72D297353CC}">
              <c16:uniqueId val="{00000004-F2F1-4AB2-B997-C1BD5503A767}"/>
            </c:ext>
          </c:extLst>
        </c:ser>
        <c:ser>
          <c:idx val="1"/>
          <c:order val="1"/>
          <c:tx>
            <c:strRef>
              <c:f>'תיק אשראי'!$E$25</c:f>
              <c:strCache>
                <c:ptCount val="1"/>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'תיק אשראי'!$B$26:$B$35</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'תיק אשראי'!$E$26:$E$31</c:f>
              <c:numCache>
                <c:formatCode>General</c:formatCode>
                <c:ptCount val="6"/>
              </c:numCache>
            </c:numRef>
          </c:val>
          <c:extLst>
            <c:ext xmlns:c16="http://schemas.microsoft.com/office/drawing/2014/chart" uri="{C3380CC4-5D6E-409C-BE32-E72D297353CC}">
              <c16:uniqueId val="{00000005-F2F1-4AB2-B997-C1BD5503A767}"/>
            </c:ext>
          </c:extLst>
        </c:ser>
        <c:dLbls>
          <c:showLegendKey val="0"/>
          <c:showVal val="1"/>
          <c:showCatName val="0"/>
          <c:showSerName val="0"/>
          <c:showPercent val="0"/>
          <c:showBubbleSize val="0"/>
        </c:dLbls>
        <c:gapWidth val="150"/>
        <c:shape val="box"/>
        <c:axId val="1170884096"/>
        <c:axId val="1170879936"/>
        <c:axId val="0"/>
      </c:bar3DChart>
      <c:catAx>
        <c:axId val="117088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70879936"/>
        <c:crosses val="autoZero"/>
        <c:auto val="1"/>
        <c:lblAlgn val="ctr"/>
        <c:lblOffset val="100"/>
        <c:noMultiLvlLbl val="0"/>
      </c:catAx>
      <c:valAx>
        <c:axId val="1170879936"/>
        <c:scaling>
          <c:orientation val="minMax"/>
        </c:scaling>
        <c:delete val="1"/>
        <c:axPos val="l"/>
        <c:numFmt formatCode="_(* #,##0_);_(* \(#,##0\);_(* &quot;-&quot;??_);_(@_)" sourceLinked="1"/>
        <c:majorTickMark val="none"/>
        <c:minorTickMark val="none"/>
        <c:tickLblPos val="nextTo"/>
        <c:crossAx val="11708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 + APR אירופה '!$G$8</c:f>
              <c:strCache>
                <c:ptCount val="1"/>
                <c:pt idx="0">
                  <c:v>הפרשה לחובות מסופקים</c:v>
                </c:pt>
              </c:strCache>
            </c:strRef>
          </c:tx>
          <c:spPr>
            <a:solidFill>
              <a:srgbClr val="001347"/>
            </a:solidFill>
            <a:ln>
              <a:noFill/>
            </a:ln>
            <a:effectLst/>
            <a:sp3d/>
          </c:spPr>
          <c:invertIfNegative val="0"/>
          <c:dLbls>
            <c:spPr>
              <a:noFill/>
              <a:ln>
                <a:noFill/>
              </a:ln>
              <a:effectLst/>
            </c:spPr>
            <c:txPr>
              <a:bodyPr rot="0" spcFirstLastPara="1" vertOverflow="ellipsis" vert="horz" wrap="square" lIns="365760" tIns="19050" rIns="3810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3"/>
                <c:pt idx="0">
                  <c:v>H1 2023</c:v>
                </c:pt>
                <c:pt idx="1">
                  <c:v>2022</c:v>
                </c:pt>
                <c:pt idx="2">
                  <c:v>2021</c:v>
                </c:pt>
              </c:strCache>
              <c:extLst/>
            </c:strRef>
          </c:cat>
          <c:val>
            <c:numRef>
              <c:f>'כשל + APR אירופה '!$H$8:$K$8</c:f>
              <c:numCache>
                <c:formatCode>0.00%</c:formatCode>
                <c:ptCount val="3"/>
                <c:pt idx="0" formatCode="0%">
                  <c:v>2.3E-2</c:v>
                </c:pt>
                <c:pt idx="1">
                  <c:v>1.6E-2</c:v>
                </c:pt>
                <c:pt idx="2" formatCode="0.0%">
                  <c:v>1.4999999999999999E-2</c:v>
                </c:pt>
              </c:numCache>
              <c:extLst/>
            </c:numRef>
          </c:val>
          <c:extLst>
            <c:ext xmlns:c16="http://schemas.microsoft.com/office/drawing/2014/chart" uri="{C3380CC4-5D6E-409C-BE32-E72D297353CC}">
              <c16:uniqueId val="{00000000-7105-47C3-AF8E-22AE7A9DDF4B}"/>
            </c:ext>
          </c:extLst>
        </c:ser>
        <c:ser>
          <c:idx val="1"/>
          <c:order val="1"/>
          <c:tx>
            <c:strRef>
              <c:f>'כשל + APR אירופה '!$G$9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 + APR אירופה '!$H$7:$K$7</c:f>
              <c:strCache>
                <c:ptCount val="3"/>
                <c:pt idx="0">
                  <c:v>H1 2023</c:v>
                </c:pt>
                <c:pt idx="1">
                  <c:v>2022</c:v>
                </c:pt>
                <c:pt idx="2">
                  <c:v>2021</c:v>
                </c:pt>
              </c:strCache>
              <c:extLst/>
            </c:strRef>
          </c:cat>
          <c:val>
            <c:numRef>
              <c:f>'כשל + APR אירופה '!$H$9:$K$9</c:f>
              <c:numCache>
                <c:formatCode>0.0%</c:formatCode>
                <c:ptCount val="3"/>
                <c:pt idx="0">
                  <c:v>0.191</c:v>
                </c:pt>
                <c:pt idx="1">
                  <c:v>0.191</c:v>
                </c:pt>
                <c:pt idx="2">
                  <c:v>0.16200000000000001</c:v>
                </c:pt>
              </c:numCache>
              <c:extLst/>
            </c:numRef>
          </c:val>
          <c:extLst>
            <c:ext xmlns:c16="http://schemas.microsoft.com/office/drawing/2014/chart" uri="{C3380CC4-5D6E-409C-BE32-E72D297353CC}">
              <c16:uniqueId val="{00000001-7105-47C3-AF8E-22AE7A9DDF4B}"/>
            </c:ext>
          </c:extLst>
        </c:ser>
        <c:dLbls>
          <c:showLegendKey val="0"/>
          <c:showVal val="1"/>
          <c:showCatName val="0"/>
          <c:showSerName val="0"/>
          <c:showPercent val="0"/>
          <c:showBubbleSize val="0"/>
        </c:dLbls>
        <c:gapWidth val="150"/>
        <c:shape val="box"/>
        <c:axId val="1174684192"/>
        <c:axId val="1174694592"/>
        <c:axId val="0"/>
      </c:bar3DChart>
      <c:catAx>
        <c:axId val="117468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4694592"/>
        <c:crosses val="autoZero"/>
        <c:auto val="1"/>
        <c:lblAlgn val="ctr"/>
        <c:lblOffset val="100"/>
        <c:noMultiLvlLbl val="0"/>
      </c:catAx>
      <c:valAx>
        <c:axId val="1174694592"/>
        <c:scaling>
          <c:orientation val="minMax"/>
        </c:scaling>
        <c:delete val="1"/>
        <c:axPos val="r"/>
        <c:numFmt formatCode="0%" sourceLinked="1"/>
        <c:majorTickMark val="none"/>
        <c:minorTickMark val="none"/>
        <c:tickLblPos val="nextTo"/>
        <c:crossAx val="117468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'כשלK+ APR ישראל'!$G$8</c:f>
              <c:strCache>
                <c:ptCount val="1"/>
                <c:pt idx="0">
                  <c:v>כשל %</c:v>
                </c:pt>
              </c:strCache>
            </c:strRef>
          </c:tx>
          <c:spPr>
            <a:solidFill>
              <a:srgbClr val="001347"/>
            </a:solidFill>
            <a:ln>
              <a:noFill/>
            </a:ln>
            <a:effectLst/>
            <a:sp3d/>
          </c:spPr>
          <c:invertIfNegative val="0"/>
          <c:dLbls>
            <c:spPr>
              <a:noFill/>
              <a:ln>
                <a:noFill/>
              </a:ln>
              <a:effectLst/>
            </c:spPr>
            <c:txPr>
              <a:bodyPr rot="0" spcFirstLastPara="1" vertOverflow="ellipsis" vert="horz" wrap="square" lIns="365760" tIns="19050" rIns="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'כשלK+ APR ישראל'!$H$7:$J$7</c:f>
              <c:strCache>
                <c:ptCount val="3"/>
                <c:pt idx="0">
                  <c:v> H1 2023</c:v>
                </c:pt>
                <c:pt idx="1">
                  <c:v>2022</c:v>
                </c:pt>
                <c:pt idx="2">
                  <c:v>2021</c:v>
                </c:pt>
              </c:strCache>
            </c:strRef>
          </c:cat>
          <c:val>
            <c:numRef>
              <c:f>'כשלK+ APR ישראל'!$H$8:$J$8</c:f>
              <c:numCache>
                <c:formatCode>0.00%</c:formatCode>
                <c:ptCount val="3"/>
                <c:pt idx="0">
                  <c:v>3.1E-2</c:v>
                </c:pt>
                <c:pt idx="1">
                  <c:v>1.95E-2</c:v>
                </c:pt>
                <c:pt idx="2">
                  <c:v>2.3E-2</c:v>
                </c:pt>
              </c:numCache>
            </c:numRef>
          </c:val>
          <c:extLst>
            <c:ext xmlns:c16="http://schemas.microsoft.com/office/drawing/2014/chart" uri="{C3380CC4-5D6E-409C-BE32-E72D297353CC}">
              <c16:uniqueId val="{00000000-3DDA-4B74-8F4B-2A635D3A60B7}"/>
            </c:ext>
          </c:extLst>
        </c:ser>
        <c:ser>
          <c:idx val="1"/>
          <c:order val="1"/>
          <c:tx>
            <c:strRef>
              <c:f>'כשלK+ APR ישראל'!$G$9</c:f>
              <c:strCache>
                <c:ptCount val="1"/>
                <c:pt idx="0">
                  <c:v>עלות ממשית ממוצע משוקלל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2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'כשלK+ APR ישראל'!$H$7:$J$7</c:f>
              <c:strCache>
                <c:ptCount val="3"/>
                <c:pt idx="0">
                  <c:v> H1 2023</c:v>
                </c:pt>
                <c:pt idx="1">
                  <c:v>2022</c:v>
                </c:pt>
                <c:pt idx="2">
                  <c:v>2021</c:v>
                </c:pt>
              </c:strCache>
            </c:strRef>
          </c:cat>
          <c:val>
            <c:numRef>
              <c:f>'כשלK+ APR ישראל'!$H$9:$J$9</c:f>
              <c:numCache>
                <c:formatCode>0.00%</c:formatCode>
                <c:ptCount val="3"/>
                <c:pt idx="0" formatCode="0.0%">
                  <c:v>0.151</c:v>
                </c:pt>
                <c:pt idx="1">
                  <c:v>0.11600000000000001</c:v>
                </c:pt>
                <c:pt idx="2">
                  <c:v>0.108</c:v>
                </c:pt>
              </c:numCache>
            </c:numRef>
          </c:val>
          <c:extLst>
            <c:ext xmlns:c16="http://schemas.microsoft.com/office/drawing/2014/chart" uri="{C3380CC4-5D6E-409C-BE32-E72D297353CC}">
              <c16:uniqueId val="{00000001-3DDA-4B74-8F4B-2A635D3A60B7}"/>
            </c:ext>
          </c:extLst>
        </c:ser>
        <c:dLbls>
          <c:showLegendKey val="0"/>
          <c:showVal val="1"/>
          <c:showCatName val="0"/>
          <c:showSerName val="0"/>
          <c:showPercent val="0"/>
          <c:showBubbleSize val="0"/>
        </c:dLbls>
        <c:gapWidth val="150"/>
        <c:shape val="box"/>
        <c:axId val="230509584"/>
        <c:axId val="230510832"/>
        <c:axId val="0"/>
      </c:bar3DChart>
      <c:catAx>
        <c:axId val="23050958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510832"/>
        <c:crosses val="autoZero"/>
        <c:auto val="1"/>
        <c:lblAlgn val="ctr"/>
        <c:lblOffset val="100"/>
        <c:noMultiLvlLbl val="0"/>
      </c:catAx>
      <c:valAx>
        <c:axId val="230510832"/>
        <c:scaling>
          <c:orientation val="minMax"/>
        </c:scaling>
        <c:delete val="1"/>
        <c:axPos val="r"/>
        <c:numFmt formatCode="0.00%" sourceLinked="1"/>
        <c:majorTickMark val="none"/>
        <c:minorTickMark val="none"/>
        <c:tickLblPos val="nextTo"/>
        <c:crossAx val="23050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הכנסות!$C$40</c:f>
              <c:strCache>
                <c:ptCount val="1"/>
                <c:pt idx="0">
                  <c:v>הכנסות אירופה</c:v>
                </c:pt>
              </c:strCache>
            </c:strRef>
          </c:tx>
          <c:spPr>
            <a:solidFill>
              <a:srgbClr val="FFC000"/>
            </a:solidFill>
            <a:ln>
              <a:noFill/>
            </a:ln>
            <a:effectLst/>
            <a:sp3d/>
          </c:spPr>
          <c:invertIfNegative val="0"/>
          <c:dLbls>
            <c:spPr>
              <a:noFill/>
              <a:ln>
                <a:noFill/>
              </a:ln>
              <a:effectLst/>
            </c:spPr>
            <c:txPr>
              <a:bodyPr rot="0" spcFirstLastPara="1" vertOverflow="ellipsis" vert="horz" wrap="square" lIns="38100" tIns="19050" rIns="27432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הכנסות!$B$41:$B$50</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הכנסות!$C$41:$C$50</c:f>
              <c:numCache>
                <c:formatCode>_(* #,##0_);_(* \(#,##0\);_(* "-"??_);_(@_)</c:formatCode>
                <c:ptCount val="10"/>
                <c:pt idx="0">
                  <c:v>1700</c:v>
                </c:pt>
                <c:pt idx="1">
                  <c:v>2300</c:v>
                </c:pt>
                <c:pt idx="2">
                  <c:v>2000</c:v>
                </c:pt>
                <c:pt idx="3">
                  <c:v>2200</c:v>
                </c:pt>
                <c:pt idx="4">
                  <c:v>2200</c:v>
                </c:pt>
                <c:pt idx="5">
                  <c:v>2300</c:v>
                </c:pt>
                <c:pt idx="6">
                  <c:v>2100</c:v>
                </c:pt>
                <c:pt idx="7">
                  <c:v>2500</c:v>
                </c:pt>
                <c:pt idx="8">
                  <c:v>2400</c:v>
                </c:pt>
                <c:pt idx="9">
                  <c:v>2500</c:v>
                </c:pt>
              </c:numCache>
            </c:numRef>
          </c:val>
          <c:extLst>
            <c:ext xmlns:c16="http://schemas.microsoft.com/office/drawing/2014/chart" uri="{C3380CC4-5D6E-409C-BE32-E72D297353CC}">
              <c16:uniqueId val="{00000000-8830-4F1B-87F8-75BBCE951DF9}"/>
            </c:ext>
          </c:extLst>
        </c:ser>
        <c:ser>
          <c:idx val="1"/>
          <c:order val="1"/>
          <c:tx>
            <c:strRef>
              <c:f>הכנסות!$D$40</c:f>
              <c:strCache>
                <c:ptCount val="1"/>
                <c:pt idx="0">
                  <c:v>הכנסות ישראל</c:v>
                </c:pt>
              </c:strCache>
            </c:strRef>
          </c:tx>
          <c:spPr>
            <a:solidFill>
              <a:srgbClr val="001347"/>
            </a:solidFill>
            <a:ln>
              <a:noFill/>
            </a:ln>
            <a:effectLst/>
            <a:sp3d/>
          </c:spPr>
          <c:invertIfNegative val="0"/>
          <c:dLbls>
            <c:spPr>
              <a:noFill/>
              <a:ln>
                <a:noFill/>
              </a:ln>
              <a:effectLst/>
            </c:spPr>
            <c:txPr>
              <a:bodyPr rot="0" spcFirstLastPara="1" vertOverflow="ellipsis" vert="horz" wrap="square" lIns="38100" tIns="19050" rIns="36576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הכנסות!$B$41:$B$50</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הכנסות!$D$41:$D$50</c:f>
              <c:numCache>
                <c:formatCode>_(* #,##0_);_(* \(#,##0\);_(* "-"??_);_(@_)</c:formatCode>
                <c:ptCount val="10"/>
                <c:pt idx="0">
                  <c:v>7800</c:v>
                </c:pt>
                <c:pt idx="1">
                  <c:v>7800</c:v>
                </c:pt>
                <c:pt idx="2">
                  <c:v>7600</c:v>
                </c:pt>
                <c:pt idx="3">
                  <c:v>8200</c:v>
                </c:pt>
                <c:pt idx="4">
                  <c:v>9300</c:v>
                </c:pt>
                <c:pt idx="5">
                  <c:v>11700</c:v>
                </c:pt>
                <c:pt idx="6">
                  <c:v>13900</c:v>
                </c:pt>
                <c:pt idx="7">
                  <c:v>17600</c:v>
                </c:pt>
                <c:pt idx="8">
                  <c:v>18900</c:v>
                </c:pt>
                <c:pt idx="9">
                  <c:v>21200</c:v>
                </c:pt>
              </c:numCache>
            </c:numRef>
          </c:val>
          <c:extLst>
            <c:ext xmlns:c16="http://schemas.microsoft.com/office/drawing/2014/chart" uri="{C3380CC4-5D6E-409C-BE32-E72D297353CC}">
              <c16:uniqueId val="{00000001-8830-4F1B-87F8-75BBCE951DF9}"/>
            </c:ext>
          </c:extLst>
        </c:ser>
        <c:ser>
          <c:idx val="2"/>
          <c:order val="2"/>
          <c:tx>
            <c:strRef>
              <c:f>הכנסות!$E$40</c:f>
              <c:strCache>
                <c:ptCount val="1"/>
                <c:pt idx="0">
                  <c:v>מאוחד</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91440" rIns="27432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הכנסות!$B$41:$B$50</c:f>
              <c:strCache>
                <c:ptCount val="10"/>
                <c:pt idx="0">
                  <c:v>Q1.21</c:v>
                </c:pt>
                <c:pt idx="1">
                  <c:v>Q2.21</c:v>
                </c:pt>
                <c:pt idx="2">
                  <c:v>Q3.21</c:v>
                </c:pt>
                <c:pt idx="3">
                  <c:v>Q4.21</c:v>
                </c:pt>
                <c:pt idx="4">
                  <c:v>Q1.22</c:v>
                </c:pt>
                <c:pt idx="5">
                  <c:v>Q2.22</c:v>
                </c:pt>
                <c:pt idx="6">
                  <c:v>Q3.22</c:v>
                </c:pt>
                <c:pt idx="7">
                  <c:v>Q4.22</c:v>
                </c:pt>
                <c:pt idx="8">
                  <c:v>Q1.23</c:v>
                </c:pt>
                <c:pt idx="9">
                  <c:v>Q2.23</c:v>
                </c:pt>
              </c:strCache>
            </c:strRef>
          </c:cat>
          <c:val>
            <c:numRef>
              <c:f>הכנסות!$E$41:$E$50</c:f>
              <c:numCache>
                <c:formatCode>_(* #,##0_);_(* \(#,##0\);_(* "-"??_);_(@_)</c:formatCode>
                <c:ptCount val="10"/>
                <c:pt idx="0">
                  <c:v>9500</c:v>
                </c:pt>
                <c:pt idx="1">
                  <c:v>10100</c:v>
                </c:pt>
                <c:pt idx="2">
                  <c:v>9600</c:v>
                </c:pt>
                <c:pt idx="3">
                  <c:v>10400</c:v>
                </c:pt>
                <c:pt idx="4">
                  <c:v>11500</c:v>
                </c:pt>
                <c:pt idx="5">
                  <c:v>14000</c:v>
                </c:pt>
                <c:pt idx="6">
                  <c:v>16000</c:v>
                </c:pt>
                <c:pt idx="7">
                  <c:v>20100</c:v>
                </c:pt>
                <c:pt idx="8">
                  <c:v>21300</c:v>
                </c:pt>
                <c:pt idx="9">
                  <c:v>23700</c:v>
                </c:pt>
              </c:numCache>
            </c:numRef>
          </c:val>
          <c:extLst>
            <c:ext xmlns:c16="http://schemas.microsoft.com/office/drawing/2014/chart" uri="{C3380CC4-5D6E-409C-BE32-E72D297353CC}">
              <c16:uniqueId val="{00000002-8830-4F1B-87F8-75BBCE951DF9}"/>
            </c:ext>
          </c:extLst>
        </c:ser>
        <c:dLbls>
          <c:showLegendKey val="0"/>
          <c:showVal val="1"/>
          <c:showCatName val="0"/>
          <c:showSerName val="0"/>
          <c:showPercent val="0"/>
          <c:showBubbleSize val="0"/>
        </c:dLbls>
        <c:gapWidth val="150"/>
        <c:shape val="box"/>
        <c:axId val="843843232"/>
        <c:axId val="843833664"/>
        <c:axId val="0"/>
      </c:bar3DChart>
      <c:catAx>
        <c:axId val="8438432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43833664"/>
        <c:crosses val="autoZero"/>
        <c:auto val="1"/>
        <c:lblAlgn val="ctr"/>
        <c:lblOffset val="100"/>
        <c:noMultiLvlLbl val="0"/>
      </c:catAx>
      <c:valAx>
        <c:axId val="843833664"/>
        <c:scaling>
          <c:orientation val="minMax"/>
        </c:scaling>
        <c:delete val="1"/>
        <c:axPos val="l"/>
        <c:numFmt formatCode="_(* #,##0_);_(* \(#,##0\);_(* &quot;-&quot;??_);_(@_)" sourceLinked="1"/>
        <c:majorTickMark val="none"/>
        <c:minorTickMark val="none"/>
        <c:tickLblPos val="nextTo"/>
        <c:crossAx val="843843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0000"/>
            </a:solidFill>
            <a:ln w="6350"/>
          </c:spPr>
          <c:dPt>
            <c:idx val="0"/>
            <c:bubble3D val="0"/>
            <c:spPr>
              <a:solidFill>
                <a:srgbClr val="FF0000"/>
              </a:solidFill>
              <a:ln w="6350">
                <a:solidFill>
                  <a:schemeClr val="lt1"/>
                </a:solidFill>
              </a:ln>
              <a:effectLst/>
            </c:spPr>
            <c:extLst>
              <c:ext xmlns:c16="http://schemas.microsoft.com/office/drawing/2014/chart" uri="{C3380CC4-5D6E-409C-BE32-E72D297353CC}">
                <c16:uniqueId val="{00000002-3167-4FA6-8530-1EECB52D0F6C}"/>
              </c:ext>
            </c:extLst>
          </c:dPt>
          <c:dPt>
            <c:idx val="1"/>
            <c:bubble3D val="0"/>
            <c:spPr>
              <a:solidFill>
                <a:srgbClr val="00AEEF"/>
              </a:solidFill>
              <a:ln w="6350">
                <a:solidFill>
                  <a:schemeClr val="lt1"/>
                </a:solidFill>
              </a:ln>
              <a:effectLst/>
            </c:spPr>
            <c:extLst>
              <c:ext xmlns:c16="http://schemas.microsoft.com/office/drawing/2014/chart" uri="{C3380CC4-5D6E-409C-BE32-E72D297353CC}">
                <c16:uniqueId val="{00000003-3167-4FA6-8530-1EECB52D0F6C}"/>
              </c:ext>
            </c:extLst>
          </c:dPt>
          <c:dPt>
            <c:idx val="2"/>
            <c:bubble3D val="0"/>
            <c:spPr>
              <a:solidFill>
                <a:srgbClr val="FF0000"/>
              </a:solidFill>
              <a:ln w="6350">
                <a:solidFill>
                  <a:schemeClr val="lt1"/>
                </a:solidFill>
              </a:ln>
              <a:effectLst/>
            </c:spPr>
            <c:extLst>
              <c:ext xmlns:c16="http://schemas.microsoft.com/office/drawing/2014/chart" uri="{C3380CC4-5D6E-409C-BE32-E72D297353CC}">
                <c16:uniqueId val="{00000005-B08A-4B98-9A07-33C4D07D19C4}"/>
              </c:ext>
            </c:extLst>
          </c:dPt>
          <c:dPt>
            <c:idx val="3"/>
            <c:bubble3D val="0"/>
            <c:spPr>
              <a:solidFill>
                <a:srgbClr val="FF0000"/>
              </a:solidFill>
              <a:ln w="6350">
                <a:solidFill>
                  <a:schemeClr val="lt1"/>
                </a:solidFill>
              </a:ln>
              <a:effectLst/>
            </c:spPr>
            <c:extLst>
              <c:ext xmlns:c16="http://schemas.microsoft.com/office/drawing/2014/chart" uri="{C3380CC4-5D6E-409C-BE32-E72D297353CC}">
                <c16:uniqueId val="{00000007-B08A-4B98-9A07-33C4D07D19C4}"/>
              </c:ext>
            </c:extLst>
          </c:dPt>
          <c:cat>
            <c:strRef>
              <c:f>Sheet1!$A$2:$A$5</c:f>
              <c:strCache>
                <c:ptCount val="2"/>
                <c:pt idx="0">
                  <c:v>1st Qtr</c:v>
                </c:pt>
                <c:pt idx="1">
                  <c:v>2nd Qtr</c:v>
                </c:pt>
              </c:strCache>
            </c:strRef>
          </c:cat>
          <c:val>
            <c:numRef>
              <c:f>Sheet1!$B$2:$B$5</c:f>
              <c:numCache>
                <c:formatCode>General</c:formatCode>
                <c:ptCount val="4"/>
                <c:pt idx="0">
                  <c:v>72</c:v>
                </c:pt>
                <c:pt idx="1">
                  <c:v>288</c:v>
                </c:pt>
              </c:numCache>
            </c:numRef>
          </c:val>
          <c:extLst>
            <c:ext xmlns:c16="http://schemas.microsoft.com/office/drawing/2014/chart" uri="{C3380CC4-5D6E-409C-BE32-E72D297353CC}">
              <c16:uniqueId val="{00000000-3167-4FA6-8530-1EECB52D0F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15937162266481"/>
          <c:y val="0.1857309941520468"/>
          <c:w val="0.81606357109773042"/>
          <c:h val="0.62065773357277709"/>
        </c:manualLayout>
      </c:layout>
      <c:lineChart>
        <c:grouping val="stacked"/>
        <c:varyColors val="0"/>
        <c:ser>
          <c:idx val="0"/>
          <c:order val="0"/>
          <c:spPr>
            <a:ln w="28575" cap="rnd">
              <a:solidFill>
                <a:schemeClr val="accent1"/>
              </a:solidFill>
              <a:round/>
            </a:ln>
            <a:effectLst/>
          </c:spPr>
          <c:marker>
            <c:symbol val="none"/>
          </c:marker>
          <c:cat>
            <c:strRef>
              <c:f>גיליון1!$I$6:$AD$6</c:f>
              <c:strCache>
                <c:ptCount val="14"/>
                <c:pt idx="0">
                  <c:v>Q2-2023</c:v>
                </c:pt>
                <c:pt idx="1">
                  <c:v>Q1-2023</c:v>
                </c:pt>
                <c:pt idx="2">
                  <c:v>Q4-2022</c:v>
                </c:pt>
                <c:pt idx="3">
                  <c:v>Q3-2022</c:v>
                </c:pt>
                <c:pt idx="4">
                  <c:v>Q2-2022</c:v>
                </c:pt>
                <c:pt idx="5">
                  <c:v>Q1-2022</c:v>
                </c:pt>
                <c:pt idx="6">
                  <c:v>Q4-2021</c:v>
                </c:pt>
                <c:pt idx="7">
                  <c:v>Q3-2021</c:v>
                </c:pt>
                <c:pt idx="8">
                  <c:v>Q2-2021</c:v>
                </c:pt>
                <c:pt idx="9">
                  <c:v>Q1-2021</c:v>
                </c:pt>
                <c:pt idx="10">
                  <c:v>Q4-2020</c:v>
                </c:pt>
                <c:pt idx="11">
                  <c:v>Q3-2020</c:v>
                </c:pt>
                <c:pt idx="12">
                  <c:v>Q2-2020</c:v>
                </c:pt>
                <c:pt idx="13">
                  <c:v>Q1-2020</c:v>
                </c:pt>
              </c:strCache>
              <c:extLst/>
            </c:strRef>
          </c:cat>
          <c:val>
            <c:numRef>
              <c:f>גיליון1!$I$7:$AD$7</c:f>
              <c:numCache>
                <c:formatCode>General</c:formatCode>
                <c:ptCount val="14"/>
                <c:pt idx="0">
                  <c:v>1390</c:v>
                </c:pt>
                <c:pt idx="1">
                  <c:v>1305</c:v>
                </c:pt>
                <c:pt idx="2">
                  <c:v>1224</c:v>
                </c:pt>
                <c:pt idx="3">
                  <c:v>1036</c:v>
                </c:pt>
                <c:pt idx="4">
                  <c:v>985</c:v>
                </c:pt>
                <c:pt idx="5">
                  <c:v>907</c:v>
                </c:pt>
                <c:pt idx="6">
                  <c:v>678</c:v>
                </c:pt>
                <c:pt idx="7">
                  <c:v>559</c:v>
                </c:pt>
                <c:pt idx="8">
                  <c:v>460</c:v>
                </c:pt>
                <c:pt idx="9">
                  <c:v>348</c:v>
                </c:pt>
                <c:pt idx="10">
                  <c:v>275</c:v>
                </c:pt>
                <c:pt idx="11">
                  <c:v>193</c:v>
                </c:pt>
                <c:pt idx="12">
                  <c:v>155</c:v>
                </c:pt>
                <c:pt idx="13">
                  <c:v>71</c:v>
                </c:pt>
              </c:numCache>
              <c:extLst/>
            </c:numRef>
          </c:val>
          <c:smooth val="0"/>
          <c:extLst>
            <c:ext xmlns:c16="http://schemas.microsoft.com/office/drawing/2014/chart" uri="{C3380CC4-5D6E-409C-BE32-E72D297353CC}">
              <c16:uniqueId val="{00000000-4099-4D1C-A131-492DBCBA0FFB}"/>
            </c:ext>
          </c:extLst>
        </c:ser>
        <c:dLbls>
          <c:showLegendKey val="0"/>
          <c:showVal val="0"/>
          <c:showCatName val="0"/>
          <c:showSerName val="0"/>
          <c:showPercent val="0"/>
          <c:showBubbleSize val="0"/>
        </c:dLbls>
        <c:smooth val="0"/>
        <c:axId val="744366760"/>
        <c:axId val="744371352"/>
      </c:lineChart>
      <c:catAx>
        <c:axId val="7443667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44371352"/>
        <c:crosses val="autoZero"/>
        <c:auto val="1"/>
        <c:lblAlgn val="ctr"/>
        <c:lblOffset val="100"/>
        <c:noMultiLvlLbl val="0"/>
      </c:catAx>
      <c:valAx>
        <c:axId val="744371352"/>
        <c:scaling>
          <c:orientation val="minMax"/>
        </c:scaling>
        <c:delete val="1"/>
        <c:axPos val="r"/>
        <c:numFmt formatCode="General" sourceLinked="1"/>
        <c:majorTickMark val="none"/>
        <c:minorTickMark val="none"/>
        <c:tickLblPos val="nextTo"/>
        <c:crossAx val="744366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9ED6"/>
            </a:solidFill>
          </c:spPr>
          <c:dPt>
            <c:idx val="0"/>
            <c:bubble3D val="0"/>
            <c:spPr>
              <a:solidFill>
                <a:srgbClr val="006386"/>
              </a:solidFill>
              <a:ln w="19050">
                <a:solidFill>
                  <a:schemeClr val="lt1"/>
                </a:solidFill>
              </a:ln>
              <a:effectLst/>
            </c:spPr>
            <c:extLst>
              <c:ext xmlns:c16="http://schemas.microsoft.com/office/drawing/2014/chart" uri="{C3380CC4-5D6E-409C-BE32-E72D297353CC}">
                <c16:uniqueId val="{00000001-7F46-4E4C-AEEC-3BD9570C4FE9}"/>
              </c:ext>
            </c:extLst>
          </c:dPt>
          <c:dPt>
            <c:idx val="1"/>
            <c:bubble3D val="0"/>
            <c:spPr>
              <a:solidFill>
                <a:srgbClr val="9E9E9E"/>
              </a:solidFill>
              <a:ln w="19050">
                <a:solidFill>
                  <a:schemeClr val="lt1"/>
                </a:solidFill>
              </a:ln>
              <a:effectLst/>
            </c:spPr>
            <c:extLst>
              <c:ext xmlns:c16="http://schemas.microsoft.com/office/drawing/2014/chart" uri="{C3380CC4-5D6E-409C-BE32-E72D297353CC}">
                <c16:uniqueId val="{00000003-7F46-4E4C-AEEC-3BD9570C4FE9}"/>
              </c:ext>
            </c:extLst>
          </c:dPt>
          <c:dPt>
            <c:idx val="2"/>
            <c:bubble3D val="0"/>
            <c:spPr>
              <a:solidFill>
                <a:srgbClr val="009ED6"/>
              </a:solidFill>
              <a:ln w="19050">
                <a:solidFill>
                  <a:schemeClr val="lt1"/>
                </a:solidFill>
              </a:ln>
              <a:effectLst/>
            </c:spPr>
            <c:extLst>
              <c:ext xmlns:c16="http://schemas.microsoft.com/office/drawing/2014/chart" uri="{C3380CC4-5D6E-409C-BE32-E72D297353CC}">
                <c16:uniqueId val="{00000005-7F46-4E4C-AEEC-3BD9570C4FE9}"/>
              </c:ext>
            </c:extLst>
          </c:dPt>
          <c:dPt>
            <c:idx val="3"/>
            <c:bubble3D val="0"/>
            <c:spPr>
              <a:solidFill>
                <a:srgbClr val="009ED6">
                  <a:alpha val="36000"/>
                </a:srgbClr>
              </a:solidFill>
              <a:ln w="19050">
                <a:solidFill>
                  <a:schemeClr val="lt1"/>
                </a:solidFill>
              </a:ln>
              <a:effectLst/>
            </c:spPr>
            <c:extLst>
              <c:ext xmlns:c16="http://schemas.microsoft.com/office/drawing/2014/chart" uri="{C3380CC4-5D6E-409C-BE32-E72D297353CC}">
                <c16:uniqueId val="{00000007-7F46-4E4C-AEEC-3BD9570C4FE9}"/>
              </c:ext>
            </c:extLst>
          </c:dPt>
          <c:dPt>
            <c:idx val="4"/>
            <c:bubble3D val="0"/>
            <c:spPr>
              <a:solidFill>
                <a:srgbClr val="009ED6"/>
              </a:solidFill>
              <a:ln w="19050">
                <a:solidFill>
                  <a:schemeClr val="lt1"/>
                </a:solidFill>
              </a:ln>
              <a:effectLst/>
            </c:spPr>
            <c:extLst>
              <c:ext xmlns:c16="http://schemas.microsoft.com/office/drawing/2014/chart" uri="{C3380CC4-5D6E-409C-BE32-E72D297353CC}">
                <c16:uniqueId val="{00000009-83F1-4741-A2B5-012F3719E987}"/>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8-7F46-4E4C-AEEC-3BD9570C4FE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US"/>
          </a:p>
        </c:txPr>
        <c:crossAx val="1041576656"/>
        <c:crosses val="autoZero"/>
        <c:auto val="1"/>
        <c:lblAlgn val="ctr"/>
        <c:lblOffset val="100"/>
        <c:noMultiLvlLbl val="0"/>
      </c:catAx>
      <c:valAx>
        <c:axId val="1041576656"/>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US"/>
          </a:p>
        </c:txPr>
        <c:crossAx val="1041576656"/>
        <c:crosses val="autoZero"/>
        <c:auto val="1"/>
        <c:lblAlgn val="ctr"/>
        <c:lblOffset val="100"/>
        <c:noMultiLvlLbl val="0"/>
      </c:catAx>
      <c:valAx>
        <c:axId val="1041576656"/>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2.5000000000000001E-2"/>
          <c:y val="5.1103368176538912E-2"/>
          <c:w val="0.84204418197725284"/>
          <c:h val="0.89779326364692214"/>
        </c:manualLayout>
      </c:layout>
      <c:bar3DChart>
        <c:barDir val="col"/>
        <c:grouping val="clustered"/>
        <c:varyColors val="0"/>
        <c:ser>
          <c:idx val="1"/>
          <c:order val="0"/>
          <c:spPr>
            <a:solidFill>
              <a:srgbClr val="00AEEF"/>
            </a:solidFill>
            <a:ln>
              <a:noFill/>
            </a:ln>
            <a:effectLst/>
            <a:sp3d/>
          </c:spPr>
          <c:invertIfNegative val="0"/>
          <c:dLbls>
            <c:dLbl>
              <c:idx val="2"/>
              <c:spPr>
                <a:noFill/>
                <a:ln>
                  <a:noFill/>
                </a:ln>
                <a:effectLst/>
              </c:spPr>
              <c:txPr>
                <a:bodyPr rot="0" spcFirstLastPara="1" vertOverflow="ellipsis" vert="horz" wrap="square" lIns="38100" tIns="0" rIns="38100" bIns="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1A3-4B92-A93F-24D91B9BC17C}"/>
                </c:ext>
              </c:extLst>
            </c:dLbl>
            <c:spPr>
              <a:noFill/>
              <a:ln>
                <a:noFill/>
              </a:ln>
              <a:effectLst/>
            </c:spPr>
            <c:txPr>
              <a:bodyPr rot="0" spcFirstLastPara="1" vertOverflow="ellipsis" vert="horz" wrap="square" lIns="38100" tIns="91440" rIns="38100" bIns="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'רווח נקי בלנדר לפי חציונים'!$F$33:$H$33</c:f>
              <c:strCache>
                <c:ptCount val="3"/>
                <c:pt idx="0">
                  <c:v>H1-2023</c:v>
                </c:pt>
                <c:pt idx="1">
                  <c:v>H1-2022</c:v>
                </c:pt>
                <c:pt idx="2">
                  <c:v>H1-2021</c:v>
                </c:pt>
              </c:strCache>
            </c:strRef>
          </c:cat>
          <c:val>
            <c:numRef>
              <c:f>'רווח נקי בלנדר לפי חציונים'!$F$36:$H$36</c:f>
              <c:numCache>
                <c:formatCode>General</c:formatCode>
                <c:ptCount val="3"/>
                <c:pt idx="0" formatCode="_(* #,##0_);_(* \(#,##0\);_(* &quot;-&quot;??_);_(@_)">
                  <c:v>3812</c:v>
                </c:pt>
                <c:pt idx="1">
                  <c:v>165</c:v>
                </c:pt>
                <c:pt idx="2" formatCode="_(* #,##0_);_(* \(#,##0\);_(* &quot;-&quot;??_);_(@_)">
                  <c:v>-993</c:v>
                </c:pt>
              </c:numCache>
            </c:numRef>
          </c:val>
          <c:extLst>
            <c:ext xmlns:c16="http://schemas.microsoft.com/office/drawing/2014/chart" uri="{C3380CC4-5D6E-409C-BE32-E72D297353CC}">
              <c16:uniqueId val="{00000000-F1A3-4B92-A93F-24D91B9BC17C}"/>
            </c:ext>
          </c:extLst>
        </c:ser>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1041576656"/>
        <c:crosses val="autoZero"/>
        <c:auto val="1"/>
        <c:lblAlgn val="ctr"/>
        <c:lblOffset val="100"/>
        <c:noMultiLvlLbl val="0"/>
      </c:catAx>
      <c:valAx>
        <c:axId val="1041576656"/>
        <c:scaling>
          <c:orientation val="minMax"/>
        </c:scaling>
        <c:delete val="1"/>
        <c:axPos val="r"/>
        <c:numFmt formatCode="_(* #,##0_);_(* \(#,##0\);_(* &quot;-&quot;??_);_(@_)"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dLbl>
              <c:idx val="0"/>
              <c:layout>
                <c:manualLayout>
                  <c:x val="-2.4867894131241602E-2"/>
                  <c:y val="-2.6493177258191038E-2"/>
                </c:manualLayout>
              </c:layout>
              <c:tx>
                <c:rich>
                  <a:bodyPr/>
                  <a:lstStyle/>
                  <a:p>
                    <a:r>
                      <a:rPr lang="en-US" dirty="0"/>
                      <a:t>1,970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87D-4477-8E72-E824BD6ACB99}"/>
                </c:ext>
              </c:extLst>
            </c:dLbl>
            <c:dLbl>
              <c:idx val="1"/>
              <c:layout>
                <c:manualLayout>
                  <c:x val="-5.0925337632079971E-17"/>
                  <c:y val="-8.362369337979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7D-4477-8E72-E824BD6ACB99}"/>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'רווח נקי בלנדר לפי חציונים'!$F$33:$H$33</c:f>
              <c:strCache>
                <c:ptCount val="3"/>
                <c:pt idx="0">
                  <c:v>H1-2023</c:v>
                </c:pt>
                <c:pt idx="1">
                  <c:v>H1-2022</c:v>
                </c:pt>
                <c:pt idx="2">
                  <c:v>H1-2021</c:v>
                </c:pt>
              </c:strCache>
            </c:strRef>
          </c:cat>
          <c:val>
            <c:numRef>
              <c:f>'רווח נקי בלנדר לפי חציונים'!$F$34:$H$34</c:f>
              <c:numCache>
                <c:formatCode>_(* #,##0_);_(* \(#,##0\);_(* "-"??_);_(@_)</c:formatCode>
                <c:ptCount val="3"/>
                <c:pt idx="0">
                  <c:v>1711.517679109802</c:v>
                </c:pt>
                <c:pt idx="1">
                  <c:v>-152</c:v>
                </c:pt>
                <c:pt idx="2">
                  <c:v>-1063</c:v>
                </c:pt>
              </c:numCache>
            </c:numRef>
          </c:val>
          <c:extLst>
            <c:ext xmlns:c16="http://schemas.microsoft.com/office/drawing/2014/chart" uri="{C3380CC4-5D6E-409C-BE32-E72D297353CC}">
              <c16:uniqueId val="{00000002-887D-4477-8E72-E824BD6ACB99}"/>
            </c:ext>
          </c:extLst>
        </c:ser>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41576656"/>
        <c:crosses val="autoZero"/>
        <c:auto val="1"/>
        <c:lblAlgn val="ctr"/>
        <c:lblOffset val="100"/>
        <c:noMultiLvlLbl val="0"/>
      </c:catAx>
      <c:valAx>
        <c:axId val="1041576656"/>
        <c:scaling>
          <c:orientation val="minMax"/>
        </c:scaling>
        <c:delete val="1"/>
        <c:axPos val="r"/>
        <c:numFmt formatCode="_(* #,##0_);_(* \(#,##0\);_(* &quot;-&quot;??_);_(@_)"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1" name="Google Shape;23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26217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3" name="Google Shape;43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67105F0D-2191-4AB4-AA5E-EC12992F0EF3}" type="slidenum">
              <a:rPr lang="en-US" smtClean="0"/>
              <a:t>16</a:t>
            </a:fld>
            <a:endParaRPr lang="en-US"/>
          </a:p>
        </p:txBody>
      </p:sp>
    </p:spTree>
    <p:extLst>
      <p:ext uri="{BB962C8B-B14F-4D97-AF65-F5344CB8AC3E}">
        <p14:creationId xmlns:p14="http://schemas.microsoft.com/office/powerpoint/2010/main" val="3352651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122955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72593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לתקן רווחים בין שורות</a:t>
            </a:r>
            <a:endParaRPr/>
          </a:p>
        </p:txBody>
      </p:sp>
      <p:sp>
        <p:nvSpPr>
          <p:cNvPr id="264" name="Google Shape;2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3" name="Google Shape;86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 name="Google Shape;86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4126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792075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361105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Rating2.0</a:t>
            </a:r>
            <a:r>
              <a:rPr lang="en-US" baseline="30000" dirty="0"/>
              <a:t>TM</a:t>
            </a:r>
            <a:endParaRPr baseline="30000" dirty="0"/>
          </a:p>
        </p:txBody>
      </p:sp>
      <p:sp>
        <p:nvSpPr>
          <p:cNvPr id="578" name="Google Shape;57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2"/>
        <p:cNvGrpSpPr/>
        <p:nvPr/>
      </p:nvGrpSpPr>
      <p:grpSpPr>
        <a:xfrm>
          <a:off x="0" y="0"/>
          <a:ext cx="0" cy="0"/>
          <a:chOff x="0" y="0"/>
          <a:chExt cx="0" cy="0"/>
        </a:xfrm>
      </p:grpSpPr>
      <p:sp>
        <p:nvSpPr>
          <p:cNvPr id="13" name="Google Shape;13;p30"/>
          <p:cNvSpPr/>
          <p:nvPr/>
        </p:nvSpPr>
        <p:spPr>
          <a:xfrm>
            <a:off x="-1" y="-1032867"/>
            <a:ext cx="12192001" cy="1021144"/>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4" name="Google Shape;14;p30"/>
          <p:cNvGrpSpPr/>
          <p:nvPr/>
        </p:nvGrpSpPr>
        <p:grpSpPr>
          <a:xfrm>
            <a:off x="10775761" y="6233686"/>
            <a:ext cx="1167169" cy="436576"/>
            <a:chOff x="311682" y="6233686"/>
            <a:chExt cx="1167169" cy="436576"/>
          </a:xfrm>
        </p:grpSpPr>
        <p:pic>
          <p:nvPicPr>
            <p:cNvPr id="15" name="Google Shape;15;p30"/>
            <p:cNvPicPr preferRelativeResize="0"/>
            <p:nvPr/>
          </p:nvPicPr>
          <p:blipFill rotWithShape="1">
            <a:blip r:embed="rId2">
              <a:alphaModFix/>
            </a:blip>
            <a:srcRect l="36116" t="15243" r="35628" b="46408"/>
            <a:stretch/>
          </p:blipFill>
          <p:spPr>
            <a:xfrm>
              <a:off x="311682" y="6233686"/>
              <a:ext cx="475066" cy="436576"/>
            </a:xfrm>
            <a:prstGeom prst="rect">
              <a:avLst/>
            </a:prstGeom>
            <a:noFill/>
            <a:ln>
              <a:noFill/>
            </a:ln>
          </p:spPr>
        </p:pic>
        <p:pic>
          <p:nvPicPr>
            <p:cNvPr id="16" name="Google Shape;16;p30"/>
            <p:cNvPicPr preferRelativeResize="0"/>
            <p:nvPr/>
          </p:nvPicPr>
          <p:blipFill rotWithShape="1">
            <a:blip r:embed="rId3">
              <a:alphaModFix/>
            </a:blip>
            <a:srcRect/>
            <a:stretch/>
          </p:blipFill>
          <p:spPr>
            <a:xfrm>
              <a:off x="786748" y="6364723"/>
              <a:ext cx="692103" cy="288154"/>
            </a:xfrm>
            <a:prstGeom prst="rect">
              <a:avLst/>
            </a:prstGeom>
            <a:noFill/>
            <a:ln>
              <a:noFill/>
            </a:ln>
          </p:spPr>
        </p:pic>
      </p:grpSp>
      <p:cxnSp>
        <p:nvCxnSpPr>
          <p:cNvPr id="17" name="Google Shape;17;p30"/>
          <p:cNvCxnSpPr/>
          <p:nvPr/>
        </p:nvCxnSpPr>
        <p:spPr>
          <a:xfrm>
            <a:off x="656006" y="6442780"/>
            <a:ext cx="0" cy="211388"/>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bout us 6">
  <p:cSld name="About us 6">
    <p:spTree>
      <p:nvGrpSpPr>
        <p:cNvPr id="1" name="Shape 61"/>
        <p:cNvGrpSpPr/>
        <p:nvPr/>
      </p:nvGrpSpPr>
      <p:grpSpPr>
        <a:xfrm>
          <a:off x="0" y="0"/>
          <a:ext cx="0" cy="0"/>
          <a:chOff x="0" y="0"/>
          <a:chExt cx="0" cy="0"/>
        </a:xfrm>
      </p:grpSpPr>
      <p:sp>
        <p:nvSpPr>
          <p:cNvPr id="62" name="Google Shape;62;p42"/>
          <p:cNvSpPr>
            <a:spLocks noGrp="1"/>
          </p:cNvSpPr>
          <p:nvPr>
            <p:ph type="pic" idx="2"/>
          </p:nvPr>
        </p:nvSpPr>
        <p:spPr>
          <a:xfrm>
            <a:off x="4043917" y="1279525"/>
            <a:ext cx="2928991" cy="3949700"/>
          </a:xfrm>
          <a:prstGeom prst="rect">
            <a:avLst/>
          </a:prstGeom>
          <a:solidFill>
            <a:srgbClr val="D8D8D8">
              <a:alpha val="24705"/>
            </a:srgbClr>
          </a:solidFill>
          <a:ln>
            <a:noFill/>
          </a:ln>
          <a:effectLst>
            <a:outerShdw blurRad="114300" dist="304800" dir="8100000" algn="tr" rotWithShape="0">
              <a:srgbClr val="000000">
                <a:alpha val="20000"/>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About us 7">
  <p:cSld name="About us 7">
    <p:spTree>
      <p:nvGrpSpPr>
        <p:cNvPr id="1" name="Shape 63"/>
        <p:cNvGrpSpPr/>
        <p:nvPr/>
      </p:nvGrpSpPr>
      <p:grpSpPr>
        <a:xfrm>
          <a:off x="0" y="0"/>
          <a:ext cx="0" cy="0"/>
          <a:chOff x="0" y="0"/>
          <a:chExt cx="0" cy="0"/>
        </a:xfrm>
      </p:grpSpPr>
      <p:sp>
        <p:nvSpPr>
          <p:cNvPr id="64" name="Google Shape;64;p43"/>
          <p:cNvSpPr>
            <a:spLocks noGrp="1"/>
          </p:cNvSpPr>
          <p:nvPr>
            <p:ph type="pic" idx="2"/>
          </p:nvPr>
        </p:nvSpPr>
        <p:spPr>
          <a:xfrm>
            <a:off x="1" y="0"/>
            <a:ext cx="12192000" cy="5715003"/>
          </a:xfrm>
          <a:prstGeom prst="rect">
            <a:avLst/>
          </a:prstGeom>
          <a:solidFill>
            <a:srgbClr val="D8D8D8">
              <a:alpha val="24705"/>
            </a:srgbClr>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rvice 1">
  <p:cSld name="Service 1">
    <p:spTree>
      <p:nvGrpSpPr>
        <p:cNvPr id="1" name="Shape 65"/>
        <p:cNvGrpSpPr/>
        <p:nvPr/>
      </p:nvGrpSpPr>
      <p:grpSpPr>
        <a:xfrm>
          <a:off x="0" y="0"/>
          <a:ext cx="0" cy="0"/>
          <a:chOff x="0" y="0"/>
          <a:chExt cx="0" cy="0"/>
        </a:xfrm>
      </p:grpSpPr>
      <p:sp>
        <p:nvSpPr>
          <p:cNvPr id="66" name="Google Shape;66;p44"/>
          <p:cNvSpPr>
            <a:spLocks noGrp="1"/>
          </p:cNvSpPr>
          <p:nvPr>
            <p:ph type="pic" idx="2"/>
          </p:nvPr>
        </p:nvSpPr>
        <p:spPr>
          <a:xfrm>
            <a:off x="2790825" y="1765132"/>
            <a:ext cx="6610350" cy="3327736"/>
          </a:xfrm>
          <a:prstGeom prst="rect">
            <a:avLst/>
          </a:prstGeom>
          <a:solidFill>
            <a:srgbClr val="D8D8D8">
              <a:alpha val="24705"/>
            </a:srgbClr>
          </a:solid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7"/>
        <p:cNvGrpSpPr/>
        <p:nvPr/>
      </p:nvGrpSpPr>
      <p:grpSpPr>
        <a:xfrm>
          <a:off x="0" y="0"/>
          <a:ext cx="0" cy="0"/>
          <a:chOff x="0" y="0"/>
          <a:chExt cx="0" cy="0"/>
        </a:xfrm>
      </p:grpSpPr>
      <p:sp>
        <p:nvSpPr>
          <p:cNvPr id="68" name="Google Shape;68;p45"/>
          <p:cNvSpPr>
            <a:spLocks noGrp="1"/>
          </p:cNvSpPr>
          <p:nvPr>
            <p:ph type="pic" idx="2"/>
          </p:nvPr>
        </p:nvSpPr>
        <p:spPr>
          <a:xfrm>
            <a:off x="2908303" y="2989661"/>
            <a:ext cx="9283699" cy="3004510"/>
          </a:xfrm>
          <a:prstGeom prst="rect">
            <a:avLst/>
          </a:prstGeom>
          <a:solidFill>
            <a:srgbClr val="D8D8D8">
              <a:alpha val="24705"/>
            </a:srgbClr>
          </a:solidFill>
          <a:ln>
            <a:noFill/>
          </a:ln>
        </p:spPr>
      </p:sp>
      <p:sp>
        <p:nvSpPr>
          <p:cNvPr id="69" name="Google Shape;69;p45"/>
          <p:cNvSpPr>
            <a:spLocks noGrp="1"/>
          </p:cNvSpPr>
          <p:nvPr>
            <p:ph type="pic" idx="3"/>
          </p:nvPr>
        </p:nvSpPr>
        <p:spPr>
          <a:xfrm>
            <a:off x="1059261" y="1991074"/>
            <a:ext cx="2505090" cy="2090913"/>
          </a:xfrm>
          <a:prstGeom prst="rect">
            <a:avLst/>
          </a:prstGeom>
          <a:solidFill>
            <a:srgbClr val="D8D8D8">
              <a:alpha val="24705"/>
            </a:srgbClr>
          </a:solidFill>
          <a:ln>
            <a:noFill/>
          </a:ln>
        </p:spPr>
      </p:sp>
      <p:sp>
        <p:nvSpPr>
          <p:cNvPr id="70" name="Google Shape;70;p45"/>
          <p:cNvSpPr>
            <a:spLocks noGrp="1"/>
          </p:cNvSpPr>
          <p:nvPr>
            <p:ph type="pic" idx="4"/>
          </p:nvPr>
        </p:nvSpPr>
        <p:spPr>
          <a:xfrm>
            <a:off x="4138069" y="2434265"/>
            <a:ext cx="2117475" cy="1767384"/>
          </a:xfrm>
          <a:prstGeom prst="rect">
            <a:avLst/>
          </a:prstGeom>
          <a:solidFill>
            <a:srgbClr val="D8D8D8">
              <a:alpha val="24705"/>
            </a:srgbClr>
          </a:solidFill>
          <a:ln>
            <a:noFill/>
          </a:ln>
        </p:spPr>
      </p:sp>
      <p:sp>
        <p:nvSpPr>
          <p:cNvPr id="71" name="Google Shape;71;p45"/>
          <p:cNvSpPr>
            <a:spLocks noGrp="1"/>
          </p:cNvSpPr>
          <p:nvPr>
            <p:ph type="pic" idx="5"/>
          </p:nvPr>
        </p:nvSpPr>
        <p:spPr>
          <a:xfrm>
            <a:off x="6816091" y="2434265"/>
            <a:ext cx="2117475" cy="1767384"/>
          </a:xfrm>
          <a:prstGeom prst="rect">
            <a:avLst/>
          </a:prstGeom>
          <a:solidFill>
            <a:srgbClr val="D8D8D8">
              <a:alpha val="24705"/>
            </a:srgbClr>
          </a:solidFill>
          <a:ln>
            <a:noFill/>
          </a:ln>
        </p:spPr>
      </p:sp>
      <p:sp>
        <p:nvSpPr>
          <p:cNvPr id="72" name="Google Shape;72;p45"/>
          <p:cNvSpPr>
            <a:spLocks noGrp="1"/>
          </p:cNvSpPr>
          <p:nvPr>
            <p:ph type="pic" idx="6"/>
          </p:nvPr>
        </p:nvSpPr>
        <p:spPr>
          <a:xfrm>
            <a:off x="9494115" y="2434265"/>
            <a:ext cx="2117475" cy="1767384"/>
          </a:xfrm>
          <a:prstGeom prst="rect">
            <a:avLst/>
          </a:prstGeom>
          <a:solidFill>
            <a:srgbClr val="D8D8D8">
              <a:alpha val="24705"/>
            </a:srgbClr>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3"/>
        <p:cNvGrpSpPr/>
        <p:nvPr/>
      </p:nvGrpSpPr>
      <p:grpSpPr>
        <a:xfrm>
          <a:off x="0" y="0"/>
          <a:ext cx="0" cy="0"/>
          <a:chOff x="0" y="0"/>
          <a:chExt cx="0" cy="0"/>
        </a:xfrm>
      </p:grpSpPr>
      <p:sp>
        <p:nvSpPr>
          <p:cNvPr id="74" name="Google Shape;74;p46"/>
          <p:cNvSpPr>
            <a:spLocks noGrp="1"/>
          </p:cNvSpPr>
          <p:nvPr>
            <p:ph type="pic" idx="2"/>
          </p:nvPr>
        </p:nvSpPr>
        <p:spPr>
          <a:xfrm>
            <a:off x="2" y="1144164"/>
            <a:ext cx="9143999" cy="4610100"/>
          </a:xfrm>
          <a:prstGeom prst="rect">
            <a:avLst/>
          </a:prstGeom>
          <a:solidFill>
            <a:srgbClr val="D8D8D8">
              <a:alpha val="24705"/>
            </a:srgbClr>
          </a:solid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75"/>
        <p:cNvGrpSpPr/>
        <p:nvPr/>
      </p:nvGrpSpPr>
      <p:grpSpPr>
        <a:xfrm>
          <a:off x="0" y="0"/>
          <a:ext cx="0" cy="0"/>
          <a:chOff x="0" y="0"/>
          <a:chExt cx="0" cy="0"/>
        </a:xfrm>
      </p:grpSpPr>
      <p:sp>
        <p:nvSpPr>
          <p:cNvPr id="76" name="Google Shape;76;p47"/>
          <p:cNvSpPr/>
          <p:nvPr/>
        </p:nvSpPr>
        <p:spPr>
          <a:xfrm>
            <a:off x="9474200" y="4135438"/>
            <a:ext cx="1343025"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7" name="Google Shape;77;p47"/>
          <p:cNvSpPr/>
          <p:nvPr/>
        </p:nvSpPr>
        <p:spPr>
          <a:xfrm>
            <a:off x="10850563" y="2754313"/>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8" name="Google Shape;78;p47"/>
          <p:cNvSpPr/>
          <p:nvPr/>
        </p:nvSpPr>
        <p:spPr>
          <a:xfrm>
            <a:off x="10850563" y="4135438"/>
            <a:ext cx="1341437" cy="1341437"/>
          </a:xfrm>
          <a:prstGeom prst="rect">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 name="Google Shape;79;p47"/>
          <p:cNvSpPr>
            <a:spLocks noGrp="1"/>
          </p:cNvSpPr>
          <p:nvPr>
            <p:ph type="pic" idx="2"/>
          </p:nvPr>
        </p:nvSpPr>
        <p:spPr>
          <a:xfrm>
            <a:off x="5319154" y="2"/>
            <a:ext cx="6872846" cy="6857998"/>
          </a:xfrm>
          <a:prstGeom prst="rect">
            <a:avLst/>
          </a:prstGeom>
          <a:solidFill>
            <a:srgbClr val="D8D8D8">
              <a:alpha val="24705"/>
            </a:srgbClr>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80"/>
        <p:cNvGrpSpPr/>
        <p:nvPr/>
      </p:nvGrpSpPr>
      <p:grpSpPr>
        <a:xfrm>
          <a:off x="0" y="0"/>
          <a:ext cx="0" cy="0"/>
          <a:chOff x="0" y="0"/>
          <a:chExt cx="0" cy="0"/>
        </a:xfrm>
      </p:grpSpPr>
      <p:sp>
        <p:nvSpPr>
          <p:cNvPr id="81" name="Google Shape;81;p48"/>
          <p:cNvSpPr/>
          <p:nvPr/>
        </p:nvSpPr>
        <p:spPr>
          <a:xfrm>
            <a:off x="0" y="0"/>
            <a:ext cx="4524375" cy="6858000"/>
          </a:xfrm>
          <a:custGeom>
            <a:avLst/>
            <a:gdLst/>
            <a:ahLst/>
            <a:cxnLst/>
            <a:rect l="l" t="t" r="r" b="b"/>
            <a:pathLst>
              <a:path w="4524487" h="6858000" extrusionOk="0">
                <a:moveTo>
                  <a:pt x="0" y="0"/>
                </a:moveTo>
                <a:lnTo>
                  <a:pt x="3488082" y="0"/>
                </a:lnTo>
                <a:lnTo>
                  <a:pt x="3681780" y="255815"/>
                </a:lnTo>
                <a:cubicBezTo>
                  <a:pt x="4213134" y="1022316"/>
                  <a:pt x="4524487" y="1952890"/>
                  <a:pt x="4524487" y="2956183"/>
                </a:cubicBezTo>
                <a:cubicBezTo>
                  <a:pt x="4524487" y="4532789"/>
                  <a:pt x="3755636" y="5929818"/>
                  <a:pt x="2572421" y="6792786"/>
                </a:cubicBezTo>
                <a:lnTo>
                  <a:pt x="2476508" y="6858000"/>
                </a:lnTo>
                <a:lnTo>
                  <a:pt x="0" y="6858000"/>
                </a:lnTo>
                <a:close/>
              </a:path>
            </a:pathLst>
          </a:custGeom>
          <a:solidFill>
            <a:srgbClr val="F4F6F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 name="Google Shape;82;p48"/>
          <p:cNvSpPr/>
          <p:nvPr/>
        </p:nvSpPr>
        <p:spPr>
          <a:xfrm>
            <a:off x="0" y="0"/>
            <a:ext cx="4278313" cy="6858000"/>
          </a:xfrm>
          <a:custGeom>
            <a:avLst/>
            <a:gdLst/>
            <a:ahLst/>
            <a:cxnLst/>
            <a:rect l="l" t="t" r="r" b="b"/>
            <a:pathLst>
              <a:path w="4278688" h="6858000" extrusionOk="0">
                <a:moveTo>
                  <a:pt x="0" y="0"/>
                </a:moveTo>
                <a:lnTo>
                  <a:pt x="3046210" y="0"/>
                </a:lnTo>
                <a:lnTo>
                  <a:pt x="3301644" y="281049"/>
                </a:lnTo>
                <a:cubicBezTo>
                  <a:pt x="3912024" y="1020658"/>
                  <a:pt x="4278688" y="1968855"/>
                  <a:pt x="4278688" y="3002691"/>
                </a:cubicBezTo>
                <a:cubicBezTo>
                  <a:pt x="4278688" y="4627291"/>
                  <a:pt x="3373252" y="6040414"/>
                  <a:pt x="2039478" y="6764964"/>
                </a:cubicBezTo>
                <a:lnTo>
                  <a:pt x="1857826" y="6858000"/>
                </a:lnTo>
                <a:lnTo>
                  <a:pt x="0" y="6858000"/>
                </a:lnTo>
                <a:close/>
              </a:path>
            </a:pathLst>
          </a:custGeom>
          <a:solidFill>
            <a:srgbClr val="F4F6F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3" name="Google Shape;83;p48"/>
          <p:cNvSpPr>
            <a:spLocks noGrp="1"/>
          </p:cNvSpPr>
          <p:nvPr>
            <p:ph type="pic" idx="2"/>
          </p:nvPr>
        </p:nvSpPr>
        <p:spPr>
          <a:xfrm>
            <a:off x="1255670" y="393328"/>
            <a:ext cx="2434414" cy="2609365"/>
          </a:xfrm>
          <a:prstGeom prst="rect">
            <a:avLst/>
          </a:prstGeom>
          <a:solidFill>
            <a:srgbClr val="D8D8D8">
              <a:alpha val="24705"/>
            </a:srgbClr>
          </a:solidFill>
          <a:ln>
            <a:noFill/>
          </a:ln>
        </p:spPr>
      </p:sp>
      <p:sp>
        <p:nvSpPr>
          <p:cNvPr id="84" name="Google Shape;84;p48"/>
          <p:cNvSpPr>
            <a:spLocks noGrp="1"/>
          </p:cNvSpPr>
          <p:nvPr>
            <p:ph type="pic" idx="3"/>
          </p:nvPr>
        </p:nvSpPr>
        <p:spPr>
          <a:xfrm>
            <a:off x="0" y="4259605"/>
            <a:ext cx="2609365" cy="2433174"/>
          </a:xfrm>
          <a:prstGeom prst="rect">
            <a:avLst/>
          </a:prstGeom>
          <a:solidFill>
            <a:srgbClr val="D8D8D8">
              <a:alpha val="24705"/>
            </a:srgbClr>
          </a:solidFill>
          <a:ln>
            <a:noFill/>
          </a:ln>
        </p:spPr>
      </p:sp>
      <p:sp>
        <p:nvSpPr>
          <p:cNvPr id="85" name="Google Shape;85;p48"/>
          <p:cNvSpPr>
            <a:spLocks noGrp="1"/>
          </p:cNvSpPr>
          <p:nvPr>
            <p:ph type="pic" idx="4"/>
          </p:nvPr>
        </p:nvSpPr>
        <p:spPr>
          <a:xfrm>
            <a:off x="1255670" y="3002693"/>
            <a:ext cx="2434414" cy="2609364"/>
          </a:xfrm>
          <a:prstGeom prst="rect">
            <a:avLst/>
          </a:prstGeom>
          <a:solidFill>
            <a:srgbClr val="D8D8D8">
              <a:alpha val="24705"/>
            </a:srgbClr>
          </a:solidFill>
          <a:ln>
            <a:noFill/>
          </a:ln>
        </p:spPr>
      </p:sp>
      <p:sp>
        <p:nvSpPr>
          <p:cNvPr id="86" name="Google Shape;86;p48"/>
          <p:cNvSpPr>
            <a:spLocks noGrp="1"/>
          </p:cNvSpPr>
          <p:nvPr>
            <p:ph type="pic" idx="5"/>
          </p:nvPr>
        </p:nvSpPr>
        <p:spPr>
          <a:xfrm>
            <a:off x="0" y="1"/>
            <a:ext cx="2609365" cy="1747021"/>
          </a:xfrm>
          <a:prstGeom prst="rect">
            <a:avLst/>
          </a:prstGeom>
          <a:solidFill>
            <a:srgbClr val="D8D8D8">
              <a:alpha val="24705"/>
            </a:srgbClr>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rgbClr val="F4F6F9"/>
        </a:solidFill>
        <a:effectLst/>
      </p:bgPr>
    </p:bg>
    <p:spTree>
      <p:nvGrpSpPr>
        <p:cNvPr id="1" name="Shape 87"/>
        <p:cNvGrpSpPr/>
        <p:nvPr/>
      </p:nvGrpSpPr>
      <p:grpSpPr>
        <a:xfrm>
          <a:off x="0" y="0"/>
          <a:ext cx="0" cy="0"/>
          <a:chOff x="0" y="0"/>
          <a:chExt cx="0" cy="0"/>
        </a:xfrm>
      </p:grpSpPr>
      <p:sp>
        <p:nvSpPr>
          <p:cNvPr id="88" name="Google Shape;88;p49"/>
          <p:cNvSpPr/>
          <p:nvPr/>
        </p:nvSpPr>
        <p:spPr>
          <a:xfrm>
            <a:off x="0" y="0"/>
            <a:ext cx="12192000" cy="2846388"/>
          </a:xfrm>
          <a:custGeom>
            <a:avLst/>
            <a:gdLst/>
            <a:ahLst/>
            <a:cxnLst/>
            <a:rect l="l" t="t" r="r" b="b"/>
            <a:pathLst>
              <a:path w="9144000" h="2134781" extrusionOk="0">
                <a:moveTo>
                  <a:pt x="0" y="1053465"/>
                </a:moveTo>
                <a:cubicBezTo>
                  <a:pt x="726758" y="807720"/>
                  <a:pt x="1956435" y="501968"/>
                  <a:pt x="2947035" y="811530"/>
                </a:cubicBezTo>
                <a:cubicBezTo>
                  <a:pt x="4453890" y="1282065"/>
                  <a:pt x="6033135" y="2897505"/>
                  <a:pt x="8202930" y="1704023"/>
                </a:cubicBezTo>
                <a:cubicBezTo>
                  <a:pt x="8573452" y="1500188"/>
                  <a:pt x="8883968" y="1305878"/>
                  <a:pt x="9144000" y="1123950"/>
                </a:cubicBezTo>
                <a:lnTo>
                  <a:pt x="9144000" y="0"/>
                </a:lnTo>
                <a:lnTo>
                  <a:pt x="0" y="0"/>
                </a:lnTo>
                <a:lnTo>
                  <a:pt x="0" y="105346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49"/>
          <p:cNvSpPr>
            <a:spLocks noGrp="1"/>
          </p:cNvSpPr>
          <p:nvPr>
            <p:ph type="pic" idx="2"/>
          </p:nvPr>
        </p:nvSpPr>
        <p:spPr>
          <a:xfrm>
            <a:off x="6187961" y="767999"/>
            <a:ext cx="3505560" cy="6086475"/>
          </a:xfrm>
          <a:prstGeom prst="rect">
            <a:avLst/>
          </a:prstGeom>
          <a:noFill/>
          <a:ln>
            <a:noFill/>
          </a:ln>
        </p:spPr>
      </p:sp>
      <p:sp>
        <p:nvSpPr>
          <p:cNvPr id="90" name="Google Shape;90;p49"/>
          <p:cNvSpPr>
            <a:spLocks noGrp="1"/>
          </p:cNvSpPr>
          <p:nvPr>
            <p:ph type="pic" idx="3"/>
          </p:nvPr>
        </p:nvSpPr>
        <p:spPr>
          <a:xfrm>
            <a:off x="8936055"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1" name="Google Shape;91;p49"/>
          <p:cNvSpPr>
            <a:spLocks noGrp="1"/>
          </p:cNvSpPr>
          <p:nvPr>
            <p:ph type="pic" idx="4"/>
          </p:nvPr>
        </p:nvSpPr>
        <p:spPr>
          <a:xfrm>
            <a:off x="9450028"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
        <p:nvSpPr>
          <p:cNvPr id="92" name="Google Shape;92;p49"/>
          <p:cNvSpPr>
            <a:spLocks noGrp="1"/>
          </p:cNvSpPr>
          <p:nvPr>
            <p:ph type="pic" idx="5"/>
          </p:nvPr>
        </p:nvSpPr>
        <p:spPr>
          <a:xfrm>
            <a:off x="9964001" y="5232263"/>
            <a:ext cx="297056" cy="297056"/>
          </a:xfrm>
          <a:prstGeom prst="rect">
            <a:avLst/>
          </a:prstGeom>
          <a:solidFill>
            <a:srgbClr val="D8D8D8">
              <a:alpha val="24705"/>
            </a:srgbClr>
          </a:solidFill>
          <a:ln w="22225" cap="flat" cmpd="sng">
            <a:solidFill>
              <a:schemeClr val="lt1"/>
            </a:solidFill>
            <a:prstDash val="solid"/>
            <a:round/>
            <a:headEnd type="none" w="sm" len="sm"/>
            <a:tailEnd type="none" w="sm" len="sm"/>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93"/>
        <p:cNvGrpSpPr/>
        <p:nvPr/>
      </p:nvGrpSpPr>
      <p:grpSpPr>
        <a:xfrm>
          <a:off x="0" y="0"/>
          <a:ext cx="0" cy="0"/>
          <a:chOff x="0" y="0"/>
          <a:chExt cx="0" cy="0"/>
        </a:xfrm>
      </p:grpSpPr>
      <p:sp>
        <p:nvSpPr>
          <p:cNvPr id="94" name="Google Shape;94;p50"/>
          <p:cNvSpPr/>
          <p:nvPr/>
        </p:nvSpPr>
        <p:spPr>
          <a:xfrm rot="-900000" flipH="1">
            <a:off x="-912813" y="-584200"/>
            <a:ext cx="6992938" cy="6137275"/>
          </a:xfrm>
          <a:custGeom>
            <a:avLst/>
            <a:gdLst/>
            <a:ahLst/>
            <a:cxnLst/>
            <a:rect l="l" t="t" r="r" b="b"/>
            <a:pathLst>
              <a:path w="6992762" h="6137613" extrusionOk="0">
                <a:moveTo>
                  <a:pt x="5348193" y="0"/>
                </a:moveTo>
                <a:lnTo>
                  <a:pt x="0" y="1433044"/>
                </a:lnTo>
                <a:lnTo>
                  <a:pt x="0" y="4391269"/>
                </a:lnTo>
                <a:cubicBezTo>
                  <a:pt x="0" y="5355748"/>
                  <a:pt x="951311" y="6137613"/>
                  <a:pt x="2124812" y="6137613"/>
                </a:cubicBezTo>
                <a:lnTo>
                  <a:pt x="6992762" y="6137613"/>
                </a:lnTo>
                <a:lnTo>
                  <a:pt x="5348193" y="0"/>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50"/>
          <p:cNvSpPr>
            <a:spLocks noGrp="1"/>
          </p:cNvSpPr>
          <p:nvPr>
            <p:ph type="pic" idx="2"/>
          </p:nvPr>
        </p:nvSpPr>
        <p:spPr>
          <a:xfrm>
            <a:off x="2" y="2"/>
            <a:ext cx="5358595" cy="6857999"/>
          </a:xfrm>
          <a:prstGeom prst="rect">
            <a:avLst/>
          </a:prstGeom>
          <a:solidFill>
            <a:srgbClr val="D8D8D8">
              <a:alpha val="24705"/>
            </a:srgbClr>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96"/>
        <p:cNvGrpSpPr/>
        <p:nvPr/>
      </p:nvGrpSpPr>
      <p:grpSpPr>
        <a:xfrm>
          <a:off x="0" y="0"/>
          <a:ext cx="0" cy="0"/>
          <a:chOff x="0" y="0"/>
          <a:chExt cx="0" cy="0"/>
        </a:xfrm>
      </p:grpSpPr>
      <p:sp>
        <p:nvSpPr>
          <p:cNvPr id="97" name="Google Shape;97;p51"/>
          <p:cNvSpPr/>
          <p:nvPr/>
        </p:nvSpPr>
        <p:spPr>
          <a:xfrm rot="900000">
            <a:off x="6256338" y="-688975"/>
            <a:ext cx="6327775" cy="3036888"/>
          </a:xfrm>
          <a:custGeom>
            <a:avLst/>
            <a:gdLst/>
            <a:ahLst/>
            <a:cxnLst/>
            <a:rect l="l" t="t" r="r" b="b"/>
            <a:pathLst>
              <a:path w="6328464" h="3036982" extrusionOk="0">
                <a:moveTo>
                  <a:pt x="0" y="1507729"/>
                </a:moveTo>
                <a:lnTo>
                  <a:pt x="5626920" y="0"/>
                </a:lnTo>
                <a:lnTo>
                  <a:pt x="6328464" y="2618199"/>
                </a:lnTo>
                <a:lnTo>
                  <a:pt x="6200191" y="2675141"/>
                </a:lnTo>
                <a:cubicBezTo>
                  <a:pt x="3817271" y="3649448"/>
                  <a:pt x="1909828" y="2441468"/>
                  <a:pt x="146811" y="1577265"/>
                </a:cubicBezTo>
                <a:lnTo>
                  <a:pt x="0" y="1507729"/>
                </a:lnTo>
                <a:close/>
              </a:path>
            </a:pathLst>
          </a:custGeom>
          <a:solidFill>
            <a:srgbClr val="F4F6F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51"/>
          <p:cNvSpPr>
            <a:spLocks noGrp="1"/>
          </p:cNvSpPr>
          <p:nvPr>
            <p:ph type="pic" idx="2"/>
          </p:nvPr>
        </p:nvSpPr>
        <p:spPr>
          <a:xfrm>
            <a:off x="7327069" y="3607533"/>
            <a:ext cx="1812093" cy="1790228"/>
          </a:xfrm>
          <a:prstGeom prst="rect">
            <a:avLst/>
          </a:prstGeom>
          <a:solidFill>
            <a:srgbClr val="D8D8D8">
              <a:alpha val="24705"/>
            </a:srgbClr>
          </a:solidFill>
          <a:ln>
            <a:noFill/>
          </a:ln>
        </p:spPr>
      </p:sp>
      <p:sp>
        <p:nvSpPr>
          <p:cNvPr id="99" name="Google Shape;99;p51"/>
          <p:cNvSpPr>
            <a:spLocks noGrp="1"/>
          </p:cNvSpPr>
          <p:nvPr>
            <p:ph type="pic" idx="3"/>
          </p:nvPr>
        </p:nvSpPr>
        <p:spPr>
          <a:xfrm>
            <a:off x="5514976" y="877745"/>
            <a:ext cx="1812093" cy="1790228"/>
          </a:xfrm>
          <a:prstGeom prst="rect">
            <a:avLst/>
          </a:prstGeom>
          <a:solidFill>
            <a:srgbClr val="D8D8D8">
              <a:alpha val="24705"/>
            </a:srgbClr>
          </a:solidFill>
          <a:ln>
            <a:noFill/>
          </a:ln>
        </p:spPr>
      </p:sp>
      <p:sp>
        <p:nvSpPr>
          <p:cNvPr id="100" name="Google Shape;100;p51"/>
          <p:cNvSpPr>
            <a:spLocks noGrp="1"/>
          </p:cNvSpPr>
          <p:nvPr>
            <p:ph type="pic" idx="4"/>
          </p:nvPr>
        </p:nvSpPr>
        <p:spPr>
          <a:xfrm>
            <a:off x="7327069" y="877745"/>
            <a:ext cx="1812093" cy="1790228"/>
          </a:xfrm>
          <a:prstGeom prst="rect">
            <a:avLst/>
          </a:prstGeom>
          <a:solidFill>
            <a:srgbClr val="D8D8D8">
              <a:alpha val="24705"/>
            </a:srgbClr>
          </a:solidFill>
          <a:ln>
            <a:noFill/>
          </a:ln>
        </p:spPr>
      </p:sp>
      <p:sp>
        <p:nvSpPr>
          <p:cNvPr id="101" name="Google Shape;101;p51"/>
          <p:cNvSpPr>
            <a:spLocks noGrp="1"/>
          </p:cNvSpPr>
          <p:nvPr>
            <p:ph type="pic" idx="5"/>
          </p:nvPr>
        </p:nvSpPr>
        <p:spPr>
          <a:xfrm>
            <a:off x="9139164" y="877745"/>
            <a:ext cx="1812093" cy="1790228"/>
          </a:xfrm>
          <a:prstGeom prst="rect">
            <a:avLst/>
          </a:prstGeom>
          <a:solidFill>
            <a:srgbClr val="D8D8D8">
              <a:alpha val="24705"/>
            </a:srgbClr>
          </a:solidFill>
          <a:ln>
            <a:noFill/>
          </a:ln>
        </p:spPr>
      </p:sp>
      <p:sp>
        <p:nvSpPr>
          <p:cNvPr id="102" name="Google Shape;102;p51"/>
          <p:cNvSpPr>
            <a:spLocks noGrp="1"/>
          </p:cNvSpPr>
          <p:nvPr>
            <p:ph type="pic" idx="6"/>
          </p:nvPr>
        </p:nvSpPr>
        <p:spPr>
          <a:xfrm>
            <a:off x="5514976" y="3607533"/>
            <a:ext cx="1812093" cy="1790228"/>
          </a:xfrm>
          <a:prstGeom prst="rect">
            <a:avLst/>
          </a:prstGeom>
          <a:solidFill>
            <a:srgbClr val="D8D8D8">
              <a:alpha val="24705"/>
            </a:srgbClr>
          </a:solidFill>
          <a:ln>
            <a:noFill/>
          </a:ln>
        </p:spPr>
      </p:sp>
      <p:sp>
        <p:nvSpPr>
          <p:cNvPr id="103" name="Google Shape;103;p51"/>
          <p:cNvSpPr>
            <a:spLocks noGrp="1"/>
          </p:cNvSpPr>
          <p:nvPr>
            <p:ph type="pic" idx="7"/>
          </p:nvPr>
        </p:nvSpPr>
        <p:spPr>
          <a:xfrm>
            <a:off x="9139164" y="3607533"/>
            <a:ext cx="1812093" cy="1790228"/>
          </a:xfrm>
          <a:prstGeom prst="rect">
            <a:avLst/>
          </a:prstGeom>
          <a:solidFill>
            <a:srgbClr val="D8D8D8">
              <a:alpha val="24705"/>
            </a:srgbClr>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04"/>
        <p:cNvGrpSpPr/>
        <p:nvPr/>
      </p:nvGrpSpPr>
      <p:grpSpPr>
        <a:xfrm>
          <a:off x="0" y="0"/>
          <a:ext cx="0" cy="0"/>
          <a:chOff x="0" y="0"/>
          <a:chExt cx="0" cy="0"/>
        </a:xfrm>
      </p:grpSpPr>
      <p:grpSp>
        <p:nvGrpSpPr>
          <p:cNvPr id="105" name="Google Shape;105;p52"/>
          <p:cNvGrpSpPr/>
          <p:nvPr/>
        </p:nvGrpSpPr>
        <p:grpSpPr>
          <a:xfrm>
            <a:off x="0" y="0"/>
            <a:ext cx="12192000" cy="5846763"/>
            <a:chOff x="0" y="0"/>
            <a:chExt cx="12192000" cy="5847079"/>
          </a:xfrm>
        </p:grpSpPr>
        <p:sp>
          <p:nvSpPr>
            <p:cNvPr id="106" name="Google Shape;106;p52"/>
            <p:cNvSpPr/>
            <p:nvPr/>
          </p:nvSpPr>
          <p:spPr>
            <a:xfrm flipH="1">
              <a:off x="0" y="0"/>
              <a:ext cx="12192000" cy="5847079"/>
            </a:xfrm>
            <a:custGeom>
              <a:avLst/>
              <a:gdLst/>
              <a:ahLst/>
              <a:cxnLst/>
              <a:rect l="l" t="t" r="r" b="b"/>
              <a:pathLst>
                <a:path w="9191625" h="4385309" extrusionOk="0">
                  <a:moveTo>
                    <a:pt x="0" y="3353753"/>
                  </a:moveTo>
                  <a:cubicBezTo>
                    <a:pt x="0" y="3353753"/>
                    <a:pt x="1056323" y="2120265"/>
                    <a:pt x="2571750" y="2426018"/>
                  </a:cubicBezTo>
                  <a:cubicBezTo>
                    <a:pt x="4087178" y="2731770"/>
                    <a:pt x="4289108" y="4385310"/>
                    <a:pt x="6224588" y="4385310"/>
                  </a:cubicBezTo>
                  <a:cubicBezTo>
                    <a:pt x="8160068" y="4385310"/>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2"/>
            <p:cNvSpPr/>
            <p:nvPr/>
          </p:nvSpPr>
          <p:spPr>
            <a:xfrm flipH="1">
              <a:off x="0" y="0"/>
              <a:ext cx="12192000" cy="5353339"/>
            </a:xfrm>
            <a:custGeom>
              <a:avLst/>
              <a:gdLst/>
              <a:ahLst/>
              <a:cxnLst/>
              <a:rect l="l" t="t" r="r" b="b"/>
              <a:pathLst>
                <a:path w="9191625" h="4014787" extrusionOk="0">
                  <a:moveTo>
                    <a:pt x="0" y="3353753"/>
                  </a:moveTo>
                  <a:cubicBezTo>
                    <a:pt x="0" y="3353753"/>
                    <a:pt x="1056323" y="1749743"/>
                    <a:pt x="2571750" y="2055495"/>
                  </a:cubicBezTo>
                  <a:cubicBezTo>
                    <a:pt x="4087178" y="2361248"/>
                    <a:pt x="4289108" y="4014788"/>
                    <a:pt x="6224588" y="4014788"/>
                  </a:cubicBezTo>
                  <a:cubicBezTo>
                    <a:pt x="8160068" y="4014788"/>
                    <a:pt x="9191625" y="2707958"/>
                    <a:pt x="9191625" y="2707958"/>
                  </a:cubicBezTo>
                  <a:lnTo>
                    <a:pt x="9191625" y="0"/>
                  </a:lnTo>
                  <a:lnTo>
                    <a:pt x="0" y="0"/>
                  </a:lnTo>
                  <a:lnTo>
                    <a:pt x="0" y="3353753"/>
                  </a:lnTo>
                  <a:close/>
                </a:path>
              </a:pathLst>
            </a:custGeom>
            <a:gradFill>
              <a:gsLst>
                <a:gs pos="0">
                  <a:srgbClr val="4DCFFF"/>
                </a:gs>
                <a:gs pos="99000">
                  <a:schemeClr val="accent1"/>
                </a:gs>
                <a:gs pos="100000">
                  <a:schemeClr val="accent1"/>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2"/>
            <p:cNvSpPr/>
            <p:nvPr/>
          </p:nvSpPr>
          <p:spPr>
            <a:xfrm flipH="1">
              <a:off x="0" y="0"/>
              <a:ext cx="10052050" cy="2473459"/>
            </a:xfrm>
            <a:custGeom>
              <a:avLst/>
              <a:gdLst/>
              <a:ahLst/>
              <a:cxnLst/>
              <a:rect l="l" t="t" r="r" b="b"/>
              <a:pathLst>
                <a:path w="6500164" h="1599285" extrusionOk="0">
                  <a:moveTo>
                    <a:pt x="6500164" y="0"/>
                  </a:moveTo>
                  <a:lnTo>
                    <a:pt x="0" y="0"/>
                  </a:lnTo>
                  <a:lnTo>
                    <a:pt x="466468" y="445966"/>
                  </a:lnTo>
                  <a:cubicBezTo>
                    <a:pt x="1105601" y="1048104"/>
                    <a:pt x="1814379" y="1599285"/>
                    <a:pt x="3098014" y="1599285"/>
                  </a:cubicBezTo>
                  <a:cubicBezTo>
                    <a:pt x="4702556" y="1599285"/>
                    <a:pt x="5838745" y="725664"/>
                    <a:pt x="6465248" y="70448"/>
                  </a:cubicBezTo>
                  <a:lnTo>
                    <a:pt x="6500164" y="32235"/>
                  </a:lnTo>
                  <a:close/>
                </a:path>
              </a:pathLst>
            </a:custGeom>
            <a:gradFill>
              <a:gsLst>
                <a:gs pos="0">
                  <a:srgbClr val="4DCFFF">
                    <a:alpha val="0"/>
                  </a:srgbClr>
                </a:gs>
                <a:gs pos="99000">
                  <a:schemeClr val="accent1"/>
                </a:gs>
                <a:gs pos="100000">
                  <a:schemeClr val="accent1"/>
                </a:gs>
              </a:gsLst>
              <a:lin ang="81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 name="Google Shape;109;p52"/>
          <p:cNvSpPr>
            <a:spLocks noGrp="1"/>
          </p:cNvSpPr>
          <p:nvPr>
            <p:ph type="pic" idx="2"/>
          </p:nvPr>
        </p:nvSpPr>
        <p:spPr>
          <a:xfrm>
            <a:off x="5930734" y="1"/>
            <a:ext cx="5461166" cy="6854474"/>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10"/>
        <p:cNvGrpSpPr/>
        <p:nvPr/>
      </p:nvGrpSpPr>
      <p:grpSpPr>
        <a:xfrm>
          <a:off x="0" y="0"/>
          <a:ext cx="0" cy="0"/>
          <a:chOff x="0" y="0"/>
          <a:chExt cx="0" cy="0"/>
        </a:xfrm>
      </p:grpSpPr>
      <p:sp>
        <p:nvSpPr>
          <p:cNvPr id="111" name="Google Shape;111;p53"/>
          <p:cNvSpPr/>
          <p:nvPr/>
        </p:nvSpPr>
        <p:spPr>
          <a:xfrm>
            <a:off x="1066800" y="1139825"/>
            <a:ext cx="10058400" cy="3927475"/>
          </a:xfrm>
          <a:prstGeom prst="roundRect">
            <a:avLst>
              <a:gd name="adj" fmla="val 3708"/>
            </a:avLst>
          </a:prstGeom>
          <a:solidFill>
            <a:schemeClr val="lt1"/>
          </a:solidFill>
          <a:ln>
            <a:noFill/>
          </a:ln>
          <a:effectLst>
            <a:outerShdw blurRad="838200" dist="698500" dir="8100000" sx="94000" sy="94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12" name="Google Shape;112;p53"/>
          <p:cNvSpPr>
            <a:spLocks noGrp="1"/>
          </p:cNvSpPr>
          <p:nvPr>
            <p:ph type="pic" idx="2"/>
          </p:nvPr>
        </p:nvSpPr>
        <p:spPr>
          <a:xfrm>
            <a:off x="1634217" y="1918102"/>
            <a:ext cx="2530151" cy="3492098"/>
          </a:xfrm>
          <a:prstGeom prst="rect">
            <a:avLst/>
          </a:prstGeom>
          <a:noFill/>
          <a:ln>
            <a:noFill/>
          </a:ln>
        </p:spPr>
      </p:sp>
      <p:sp>
        <p:nvSpPr>
          <p:cNvPr id="113" name="Google Shape;113;p53"/>
          <p:cNvSpPr>
            <a:spLocks noGrp="1"/>
          </p:cNvSpPr>
          <p:nvPr>
            <p:ph type="pic" idx="3"/>
          </p:nvPr>
        </p:nvSpPr>
        <p:spPr>
          <a:xfrm>
            <a:off x="8039100" y="1918102"/>
            <a:ext cx="2530151" cy="3492098"/>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reak Slide">
  <p:cSld name="Break Slide">
    <p:spTree>
      <p:nvGrpSpPr>
        <p:cNvPr id="1" name="Shape 114"/>
        <p:cNvGrpSpPr/>
        <p:nvPr/>
      </p:nvGrpSpPr>
      <p:grpSpPr>
        <a:xfrm>
          <a:off x="0" y="0"/>
          <a:ext cx="0" cy="0"/>
          <a:chOff x="0" y="0"/>
          <a:chExt cx="0" cy="0"/>
        </a:xfrm>
      </p:grpSpPr>
      <p:sp>
        <p:nvSpPr>
          <p:cNvPr id="115" name="Google Shape;115;p54"/>
          <p:cNvSpPr>
            <a:spLocks noGrp="1"/>
          </p:cNvSpPr>
          <p:nvPr>
            <p:ph type="pic" idx="2"/>
          </p:nvPr>
        </p:nvSpPr>
        <p:spPr>
          <a:xfrm>
            <a:off x="1" y="3527"/>
            <a:ext cx="12192000" cy="6850947"/>
          </a:xfrm>
          <a:prstGeom prst="rect">
            <a:avLst/>
          </a:prstGeom>
          <a:solidFill>
            <a:srgbClr val="D8D8D8">
              <a:alpha val="24705"/>
            </a:srgbClr>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ortfolio 1">
  <p:cSld name="Portfolio 1">
    <p:spTree>
      <p:nvGrpSpPr>
        <p:cNvPr id="1" name="Shape 116"/>
        <p:cNvGrpSpPr/>
        <p:nvPr/>
      </p:nvGrpSpPr>
      <p:grpSpPr>
        <a:xfrm>
          <a:off x="0" y="0"/>
          <a:ext cx="0" cy="0"/>
          <a:chOff x="0" y="0"/>
          <a:chExt cx="0" cy="0"/>
        </a:xfrm>
      </p:grpSpPr>
      <p:sp>
        <p:nvSpPr>
          <p:cNvPr id="117" name="Google Shape;117;p55"/>
          <p:cNvSpPr>
            <a:spLocks noGrp="1"/>
          </p:cNvSpPr>
          <p:nvPr>
            <p:ph type="pic" idx="2"/>
          </p:nvPr>
        </p:nvSpPr>
        <p:spPr>
          <a:xfrm>
            <a:off x="10414003" y="2435225"/>
            <a:ext cx="2501900" cy="3403600"/>
          </a:xfrm>
          <a:prstGeom prst="rect">
            <a:avLst/>
          </a:prstGeom>
          <a:solidFill>
            <a:srgbClr val="D8D8D8">
              <a:alpha val="24705"/>
            </a:srgbClr>
          </a:solidFill>
          <a:ln>
            <a:noFill/>
          </a:ln>
        </p:spPr>
      </p:sp>
      <p:sp>
        <p:nvSpPr>
          <p:cNvPr id="118" name="Google Shape;118;p55"/>
          <p:cNvSpPr>
            <a:spLocks noGrp="1"/>
          </p:cNvSpPr>
          <p:nvPr>
            <p:ph type="pic" idx="3"/>
          </p:nvPr>
        </p:nvSpPr>
        <p:spPr>
          <a:xfrm>
            <a:off x="7629525" y="2435225"/>
            <a:ext cx="2501900" cy="3403600"/>
          </a:xfrm>
          <a:prstGeom prst="rect">
            <a:avLst/>
          </a:prstGeom>
          <a:solidFill>
            <a:srgbClr val="D8D8D8">
              <a:alpha val="24705"/>
            </a:srgbClr>
          </a:solidFill>
          <a:ln>
            <a:noFill/>
          </a:ln>
        </p:spPr>
      </p:sp>
      <p:sp>
        <p:nvSpPr>
          <p:cNvPr id="119" name="Google Shape;119;p55"/>
          <p:cNvSpPr>
            <a:spLocks noGrp="1"/>
          </p:cNvSpPr>
          <p:nvPr>
            <p:ph type="pic" idx="4"/>
          </p:nvPr>
        </p:nvSpPr>
        <p:spPr>
          <a:xfrm>
            <a:off x="4845049" y="2435225"/>
            <a:ext cx="2501900" cy="3403600"/>
          </a:xfrm>
          <a:prstGeom prst="rect">
            <a:avLst/>
          </a:prstGeom>
          <a:solidFill>
            <a:srgbClr val="D8D8D8">
              <a:alpha val="24705"/>
            </a:srgbClr>
          </a:solidFill>
          <a:ln>
            <a:noFill/>
          </a:ln>
        </p:spPr>
      </p:sp>
      <p:sp>
        <p:nvSpPr>
          <p:cNvPr id="120" name="Google Shape;120;p55"/>
          <p:cNvSpPr>
            <a:spLocks noGrp="1"/>
          </p:cNvSpPr>
          <p:nvPr>
            <p:ph type="pic" idx="5"/>
          </p:nvPr>
        </p:nvSpPr>
        <p:spPr>
          <a:xfrm>
            <a:off x="2060573" y="2435225"/>
            <a:ext cx="2501900" cy="3403600"/>
          </a:xfrm>
          <a:prstGeom prst="rect">
            <a:avLst/>
          </a:prstGeom>
          <a:solidFill>
            <a:srgbClr val="D8D8D8">
              <a:alpha val="24705"/>
            </a:srgbClr>
          </a:solidFill>
          <a:ln>
            <a:noFill/>
          </a:ln>
        </p:spPr>
      </p:sp>
      <p:sp>
        <p:nvSpPr>
          <p:cNvPr id="121" name="Google Shape;121;p55"/>
          <p:cNvSpPr>
            <a:spLocks noGrp="1"/>
          </p:cNvSpPr>
          <p:nvPr>
            <p:ph type="pic" idx="6"/>
          </p:nvPr>
        </p:nvSpPr>
        <p:spPr>
          <a:xfrm>
            <a:off x="-723903" y="2435225"/>
            <a:ext cx="2501900" cy="3403600"/>
          </a:xfrm>
          <a:prstGeom prst="rect">
            <a:avLst/>
          </a:prstGeom>
          <a:solidFill>
            <a:srgbClr val="D8D8D8">
              <a:alpha val="24705"/>
            </a:srgbClr>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ortfolio 2">
  <p:cSld name="Portfolio 2">
    <p:spTree>
      <p:nvGrpSpPr>
        <p:cNvPr id="1" name="Shape 122"/>
        <p:cNvGrpSpPr/>
        <p:nvPr/>
      </p:nvGrpSpPr>
      <p:grpSpPr>
        <a:xfrm>
          <a:off x="0" y="0"/>
          <a:ext cx="0" cy="0"/>
          <a:chOff x="0" y="0"/>
          <a:chExt cx="0" cy="0"/>
        </a:xfrm>
      </p:grpSpPr>
      <p:sp>
        <p:nvSpPr>
          <p:cNvPr id="123" name="Google Shape;123;p56"/>
          <p:cNvSpPr>
            <a:spLocks noGrp="1"/>
          </p:cNvSpPr>
          <p:nvPr>
            <p:ph type="pic" idx="2"/>
          </p:nvPr>
        </p:nvSpPr>
        <p:spPr>
          <a:xfrm>
            <a:off x="1853588" y="0"/>
            <a:ext cx="4383878" cy="3986683"/>
          </a:xfrm>
          <a:prstGeom prst="rect">
            <a:avLst/>
          </a:prstGeom>
          <a:solidFill>
            <a:srgbClr val="D8D8D8">
              <a:alpha val="24705"/>
            </a:srgbClr>
          </a:solidFill>
          <a:ln>
            <a:noFill/>
          </a:ln>
        </p:spPr>
      </p:sp>
      <p:sp>
        <p:nvSpPr>
          <p:cNvPr id="124" name="Google Shape;124;p56"/>
          <p:cNvSpPr>
            <a:spLocks noGrp="1"/>
          </p:cNvSpPr>
          <p:nvPr>
            <p:ph type="pic" idx="3"/>
          </p:nvPr>
        </p:nvSpPr>
        <p:spPr>
          <a:xfrm>
            <a:off x="-1" y="3412954"/>
            <a:ext cx="1662341" cy="3436462"/>
          </a:xfrm>
          <a:prstGeom prst="rect">
            <a:avLst/>
          </a:prstGeom>
          <a:solidFill>
            <a:srgbClr val="D8D8D8">
              <a:alpha val="24705"/>
            </a:srgbClr>
          </a:solidFill>
          <a:ln>
            <a:noFill/>
          </a:ln>
        </p:spPr>
      </p:sp>
      <p:sp>
        <p:nvSpPr>
          <p:cNvPr id="125" name="Google Shape;125;p56"/>
          <p:cNvSpPr>
            <a:spLocks noGrp="1"/>
          </p:cNvSpPr>
          <p:nvPr>
            <p:ph type="pic" idx="4"/>
          </p:nvPr>
        </p:nvSpPr>
        <p:spPr>
          <a:xfrm>
            <a:off x="-1" y="0"/>
            <a:ext cx="1662341" cy="3207001"/>
          </a:xfrm>
          <a:prstGeom prst="rect">
            <a:avLst/>
          </a:prstGeom>
          <a:solidFill>
            <a:srgbClr val="D8D8D8">
              <a:alpha val="24705"/>
            </a:srgbClr>
          </a:solidFill>
          <a:ln>
            <a:noFill/>
          </a:ln>
        </p:spPr>
      </p:sp>
      <p:sp>
        <p:nvSpPr>
          <p:cNvPr id="126" name="Google Shape;126;p56"/>
          <p:cNvSpPr>
            <a:spLocks noGrp="1"/>
          </p:cNvSpPr>
          <p:nvPr>
            <p:ph type="pic" idx="5"/>
          </p:nvPr>
        </p:nvSpPr>
        <p:spPr>
          <a:xfrm>
            <a:off x="1853585" y="4177922"/>
            <a:ext cx="4383878" cy="2680079"/>
          </a:xfrm>
          <a:prstGeom prst="rect">
            <a:avLst/>
          </a:prstGeom>
          <a:solidFill>
            <a:srgbClr val="D8D8D8">
              <a:alpha val="24705"/>
            </a:srgbClr>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ortfolio 3">
  <p:cSld name="Portfolio 3">
    <p:spTree>
      <p:nvGrpSpPr>
        <p:cNvPr id="1" name="Shape 127"/>
        <p:cNvGrpSpPr/>
        <p:nvPr/>
      </p:nvGrpSpPr>
      <p:grpSpPr>
        <a:xfrm>
          <a:off x="0" y="0"/>
          <a:ext cx="0" cy="0"/>
          <a:chOff x="0" y="0"/>
          <a:chExt cx="0" cy="0"/>
        </a:xfrm>
      </p:grpSpPr>
      <p:sp>
        <p:nvSpPr>
          <p:cNvPr id="128" name="Google Shape;128;p57"/>
          <p:cNvSpPr>
            <a:spLocks noGrp="1"/>
          </p:cNvSpPr>
          <p:nvPr>
            <p:ph type="pic" idx="2"/>
          </p:nvPr>
        </p:nvSpPr>
        <p:spPr>
          <a:xfrm>
            <a:off x="-6" y="1130299"/>
            <a:ext cx="4471573" cy="5727697"/>
          </a:xfrm>
          <a:prstGeom prst="rect">
            <a:avLst/>
          </a:prstGeom>
          <a:solidFill>
            <a:srgbClr val="D8D8D8">
              <a:alpha val="24705"/>
            </a:srgbClr>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ockup 1">
  <p:cSld name="Mockup 1">
    <p:spTree>
      <p:nvGrpSpPr>
        <p:cNvPr id="1" name="Shape 129"/>
        <p:cNvGrpSpPr/>
        <p:nvPr/>
      </p:nvGrpSpPr>
      <p:grpSpPr>
        <a:xfrm>
          <a:off x="0" y="0"/>
          <a:ext cx="0" cy="0"/>
          <a:chOff x="0" y="0"/>
          <a:chExt cx="0" cy="0"/>
        </a:xfrm>
      </p:grpSpPr>
      <p:sp>
        <p:nvSpPr>
          <p:cNvPr id="130" name="Google Shape;130;p58"/>
          <p:cNvSpPr>
            <a:spLocks noGrp="1"/>
          </p:cNvSpPr>
          <p:nvPr>
            <p:ph type="pic" idx="2"/>
          </p:nvPr>
        </p:nvSpPr>
        <p:spPr>
          <a:xfrm>
            <a:off x="0" y="3527"/>
            <a:ext cx="12192001" cy="6850947"/>
          </a:xfrm>
          <a:prstGeom prst="rect">
            <a:avLst/>
          </a:prstGeom>
          <a:solidFill>
            <a:srgbClr val="D8D8D8">
              <a:alpha val="24705"/>
            </a:srgbClr>
          </a:solidFill>
          <a:ln>
            <a:noFill/>
          </a:ln>
        </p:spPr>
      </p:sp>
      <p:sp>
        <p:nvSpPr>
          <p:cNvPr id="131" name="Google Shape;131;p58"/>
          <p:cNvSpPr>
            <a:spLocks noGrp="1"/>
          </p:cNvSpPr>
          <p:nvPr>
            <p:ph type="pic" idx="3"/>
          </p:nvPr>
        </p:nvSpPr>
        <p:spPr>
          <a:xfrm>
            <a:off x="6781801" y="1857375"/>
            <a:ext cx="3090862" cy="4995271"/>
          </a:xfrm>
          <a:prstGeom prst="rect">
            <a:avLst/>
          </a:prstGeom>
          <a:solidFill>
            <a:srgbClr val="D8D8D8">
              <a:alpha val="24705"/>
            </a:srgbClr>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ockup 2">
  <p:cSld name="Mockup 2">
    <p:bg>
      <p:bgPr>
        <a:gradFill>
          <a:gsLst>
            <a:gs pos="0">
              <a:srgbClr val="1A6AFF"/>
            </a:gs>
            <a:gs pos="99001">
              <a:srgbClr val="361BFF"/>
            </a:gs>
            <a:gs pos="100000">
              <a:srgbClr val="361BFF"/>
            </a:gs>
          </a:gsLst>
          <a:lin ang="2700000" scaled="0"/>
        </a:gradFill>
        <a:effectLst/>
      </p:bgPr>
    </p:bg>
    <p:spTree>
      <p:nvGrpSpPr>
        <p:cNvPr id="1" name="Shape 132"/>
        <p:cNvGrpSpPr/>
        <p:nvPr/>
      </p:nvGrpSpPr>
      <p:grpSpPr>
        <a:xfrm>
          <a:off x="0" y="0"/>
          <a:ext cx="0" cy="0"/>
          <a:chOff x="0" y="0"/>
          <a:chExt cx="0" cy="0"/>
        </a:xfrm>
      </p:grpSpPr>
      <p:sp>
        <p:nvSpPr>
          <p:cNvPr id="133" name="Google Shape;133;p59"/>
          <p:cNvSpPr>
            <a:spLocks noGrp="1"/>
          </p:cNvSpPr>
          <p:nvPr>
            <p:ph type="pic" idx="2"/>
          </p:nvPr>
        </p:nvSpPr>
        <p:spPr>
          <a:xfrm>
            <a:off x="1510018" y="1736521"/>
            <a:ext cx="4647501" cy="2902591"/>
          </a:xfrm>
          <a:prstGeom prst="rect">
            <a:avLst/>
          </a:prstGeom>
          <a:solidFill>
            <a:srgbClr val="D8D8D8">
              <a:alpha val="24705"/>
            </a:srgbClr>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ockup 3">
  <p:cSld name="Mockup 3">
    <p:spTree>
      <p:nvGrpSpPr>
        <p:cNvPr id="1" name="Shape 134"/>
        <p:cNvGrpSpPr/>
        <p:nvPr/>
      </p:nvGrpSpPr>
      <p:grpSpPr>
        <a:xfrm>
          <a:off x="0" y="0"/>
          <a:ext cx="0" cy="0"/>
          <a:chOff x="0" y="0"/>
          <a:chExt cx="0" cy="0"/>
        </a:xfrm>
      </p:grpSpPr>
      <p:sp>
        <p:nvSpPr>
          <p:cNvPr id="135" name="Google Shape;135;p60"/>
          <p:cNvSpPr/>
          <p:nvPr/>
        </p:nvSpPr>
        <p:spPr>
          <a:xfrm>
            <a:off x="3216275" y="0"/>
            <a:ext cx="5759450" cy="6858000"/>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0"/>
          <p:cNvSpPr>
            <a:spLocks noGrp="1"/>
          </p:cNvSpPr>
          <p:nvPr>
            <p:ph type="pic" idx="2"/>
          </p:nvPr>
        </p:nvSpPr>
        <p:spPr>
          <a:xfrm>
            <a:off x="4161778" y="2459728"/>
            <a:ext cx="3868317" cy="2079021"/>
          </a:xfrm>
          <a:prstGeom prst="rect">
            <a:avLst/>
          </a:prstGeom>
          <a:solidFill>
            <a:srgbClr val="D8D8D8">
              <a:alpha val="24705"/>
            </a:srgbClr>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ricing Table">
  <p:cSld name="Pricing Table">
    <p:spTree>
      <p:nvGrpSpPr>
        <p:cNvPr id="1" name="Shape 13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elcome 2">
  <p:cSld name="Welcome 2">
    <p:spTree>
      <p:nvGrpSpPr>
        <p:cNvPr id="1" name="Shape 21"/>
        <p:cNvGrpSpPr/>
        <p:nvPr/>
      </p:nvGrpSpPr>
      <p:grpSpPr>
        <a:xfrm>
          <a:off x="0" y="0"/>
          <a:ext cx="0" cy="0"/>
          <a:chOff x="0" y="0"/>
          <a:chExt cx="0" cy="0"/>
        </a:xfrm>
      </p:grpSpPr>
      <p:sp>
        <p:nvSpPr>
          <p:cNvPr id="22" name="Google Shape;22;p35"/>
          <p:cNvSpPr>
            <a:spLocks noGrp="1"/>
          </p:cNvSpPr>
          <p:nvPr>
            <p:ph type="pic" idx="2"/>
          </p:nvPr>
        </p:nvSpPr>
        <p:spPr>
          <a:xfrm>
            <a:off x="2080121" y="3527"/>
            <a:ext cx="10111880" cy="6121138"/>
          </a:xfrm>
          <a:prstGeom prst="rect">
            <a:avLst/>
          </a:prstGeom>
          <a:solidFill>
            <a:srgbClr val="D8D8D8">
              <a:alpha val="24705"/>
            </a:srgbClr>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138"/>
        <p:cNvGrpSpPr/>
        <p:nvPr/>
      </p:nvGrpSpPr>
      <p:grpSpPr>
        <a:xfrm>
          <a:off x="0" y="0"/>
          <a:ext cx="0" cy="0"/>
          <a:chOff x="0" y="0"/>
          <a:chExt cx="0" cy="0"/>
        </a:xfrm>
      </p:grpSpPr>
      <p:sp>
        <p:nvSpPr>
          <p:cNvPr id="139" name="Google Shape;139;p62"/>
          <p:cNvSpPr/>
          <p:nvPr/>
        </p:nvSpPr>
        <p:spPr>
          <a:xfrm flipH="1">
            <a:off x="1304925" y="1000125"/>
            <a:ext cx="9582150" cy="3990975"/>
          </a:xfrm>
          <a:prstGeom prst="rect">
            <a:avLst/>
          </a:prstGeom>
          <a:solidFill>
            <a:srgbClr val="F2F2F2">
              <a:alpha val="84705"/>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2"/>
          <p:cNvSpPr>
            <a:spLocks noGrp="1"/>
          </p:cNvSpPr>
          <p:nvPr>
            <p:ph type="pic" idx="2"/>
          </p:nvPr>
        </p:nvSpPr>
        <p:spPr>
          <a:xfrm>
            <a:off x="1514475" y="784800"/>
            <a:ext cx="9163050" cy="3990974"/>
          </a:xfrm>
          <a:prstGeom prst="rect">
            <a:avLst/>
          </a:prstGeom>
          <a:solidFill>
            <a:srgbClr val="D8D8D8">
              <a:alpha val="24705"/>
            </a:srgbClr>
          </a:solid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accent1"/>
        </a:solidFill>
        <a:effectLst/>
      </p:bgPr>
    </p:bg>
    <p:spTree>
      <p:nvGrpSpPr>
        <p:cNvPr id="1" name="Shape 141"/>
        <p:cNvGrpSpPr/>
        <p:nvPr/>
      </p:nvGrpSpPr>
      <p:grpSpPr>
        <a:xfrm>
          <a:off x="0" y="0"/>
          <a:ext cx="0" cy="0"/>
          <a:chOff x="0" y="0"/>
          <a:chExt cx="0" cy="0"/>
        </a:xfrm>
      </p:grpSpPr>
      <p:sp>
        <p:nvSpPr>
          <p:cNvPr id="142" name="Google Shape;142;p63"/>
          <p:cNvSpPr>
            <a:spLocks noGrp="1"/>
          </p:cNvSpPr>
          <p:nvPr>
            <p:ph type="pic" idx="2"/>
          </p:nvPr>
        </p:nvSpPr>
        <p:spPr>
          <a:xfrm>
            <a:off x="2021692" y="3527"/>
            <a:ext cx="10170309" cy="6850947"/>
          </a:xfrm>
          <a:prstGeom prst="rect">
            <a:avLst/>
          </a:prstGeom>
          <a:solidFill>
            <a:srgbClr val="D8D8D8">
              <a:alpha val="24705"/>
            </a:srgbClr>
          </a:solid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0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6A6F89-3E68-4D27-825E-BA448F4DD24B}"/>
              </a:ext>
            </a:extLst>
          </p:cNvPr>
          <p:cNvSpPr>
            <a:spLocks noGrp="1"/>
          </p:cNvSpPr>
          <p:nvPr>
            <p:ph type="pic" sz="quarter" idx="10" hasCustomPrompt="1"/>
          </p:nvPr>
        </p:nvSpPr>
        <p:spPr>
          <a:xfrm>
            <a:off x="0" y="0"/>
            <a:ext cx="12192000" cy="6858000"/>
          </a:xfrm>
          <a:pattFill prst="pct20">
            <a:fgClr>
              <a:schemeClr val="accent1"/>
            </a:fgClr>
            <a:bgClr>
              <a:schemeClr val="bg1"/>
            </a:bgClr>
          </a:pattFill>
        </p:spPr>
        <p:txBody>
          <a:bodyPr anchor="ctr"/>
          <a:lstStyle>
            <a:lvl1pPr marL="0" indent="0" algn="ctr">
              <a:buNone/>
              <a:defRPr/>
            </a:lvl1pPr>
          </a:lstStyle>
          <a:p>
            <a:r>
              <a:rPr lang="en-ID" dirty="0"/>
              <a:t>Add Image Here</a:t>
            </a:r>
          </a:p>
        </p:txBody>
      </p:sp>
    </p:spTree>
    <p:extLst>
      <p:ext uri="{BB962C8B-B14F-4D97-AF65-F5344CB8AC3E}">
        <p14:creationId xmlns:p14="http://schemas.microsoft.com/office/powerpoint/2010/main" val="407025951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15363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elcome 3">
  <p:cSld name="Welcome 3">
    <p:spTree>
      <p:nvGrpSpPr>
        <p:cNvPr id="1" name="Shape 23"/>
        <p:cNvGrpSpPr/>
        <p:nvPr/>
      </p:nvGrpSpPr>
      <p:grpSpPr>
        <a:xfrm>
          <a:off x="0" y="0"/>
          <a:ext cx="0" cy="0"/>
          <a:chOff x="0" y="0"/>
          <a:chExt cx="0" cy="0"/>
        </a:xfrm>
      </p:grpSpPr>
      <p:grpSp>
        <p:nvGrpSpPr>
          <p:cNvPr id="24" name="Google Shape;24;p36"/>
          <p:cNvGrpSpPr/>
          <p:nvPr/>
        </p:nvGrpSpPr>
        <p:grpSpPr>
          <a:xfrm>
            <a:off x="-3421465" y="-5848248"/>
            <a:ext cx="18374050" cy="17354346"/>
            <a:chOff x="-3420917" y="-5848522"/>
            <a:chExt cx="18374261" cy="17354715"/>
          </a:xfrm>
        </p:grpSpPr>
        <p:sp>
          <p:nvSpPr>
            <p:cNvPr id="25" name="Google Shape;25;p36"/>
            <p:cNvSpPr/>
            <p:nvPr/>
          </p:nvSpPr>
          <p:spPr>
            <a:xfrm>
              <a:off x="5398" y="5354"/>
              <a:ext cx="12184802" cy="6852646"/>
            </a:xfrm>
            <a:custGeom>
              <a:avLst/>
              <a:gdLst/>
              <a:ahLst/>
              <a:cxnLst/>
              <a:rect l="l" t="t" r="r" b="b"/>
              <a:pathLst>
                <a:path w="12184802" h="6852646" extrusionOk="0">
                  <a:moveTo>
                    <a:pt x="0" y="0"/>
                  </a:moveTo>
                  <a:lnTo>
                    <a:pt x="12184802" y="0"/>
                  </a:lnTo>
                  <a:lnTo>
                    <a:pt x="12184802" y="6852646"/>
                  </a:lnTo>
                  <a:lnTo>
                    <a:pt x="0" y="6852646"/>
                  </a:lnTo>
                  <a:lnTo>
                    <a:pt x="0" y="0"/>
                  </a:lnTo>
                  <a:close/>
                </a:path>
              </a:pathLst>
            </a:custGeom>
            <a:gradFill>
              <a:gsLst>
                <a:gs pos="0">
                  <a:srgbClr val="1A6AFF"/>
                </a:gs>
                <a:gs pos="100000">
                  <a:srgbClr val="361BFF"/>
                </a:gs>
              </a:gsLst>
              <a:lin ang="27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 name="Google Shape;26;p36"/>
            <p:cNvGrpSpPr/>
            <p:nvPr/>
          </p:nvGrpSpPr>
          <p:grpSpPr>
            <a:xfrm>
              <a:off x="-3420917" y="-5848522"/>
              <a:ext cx="18374261" cy="17354715"/>
              <a:chOff x="-3420917" y="-5848522"/>
              <a:chExt cx="18374261" cy="17354715"/>
            </a:xfrm>
          </p:grpSpPr>
          <p:sp>
            <p:nvSpPr>
              <p:cNvPr id="27" name="Google Shape;27;p36"/>
              <p:cNvSpPr/>
              <p:nvPr/>
            </p:nvSpPr>
            <p:spPr>
              <a:xfrm rot="2700000">
                <a:off x="140167" y="-3306983"/>
                <a:ext cx="12271637" cy="12271637"/>
              </a:xfrm>
              <a:custGeom>
                <a:avLst/>
                <a:gdLst/>
                <a:ahLst/>
                <a:cxnLst/>
                <a:rect l="l" t="t" r="r" b="b"/>
                <a:pathLst>
                  <a:path w="12271637" h="12271637" extrusionOk="0">
                    <a:moveTo>
                      <a:pt x="0" y="8274845"/>
                    </a:moveTo>
                    <a:lnTo>
                      <a:pt x="8274846" y="0"/>
                    </a:lnTo>
                    <a:lnTo>
                      <a:pt x="8361418" y="0"/>
                    </a:lnTo>
                    <a:lnTo>
                      <a:pt x="12271637" y="3910219"/>
                    </a:lnTo>
                    <a:lnTo>
                      <a:pt x="12271637" y="5694313"/>
                    </a:lnTo>
                    <a:lnTo>
                      <a:pt x="5694313" y="12271637"/>
                    </a:lnTo>
                    <a:lnTo>
                      <a:pt x="3401143" y="12271637"/>
                    </a:lnTo>
                    <a:lnTo>
                      <a:pt x="0" y="8870494"/>
                    </a:lnTo>
                    <a:close/>
                  </a:path>
                </a:pathLst>
              </a:custGeom>
              <a:gradFill>
                <a:gsLst>
                  <a:gs pos="0">
                    <a:srgbClr val="1A6AFF">
                      <a:alpha val="49803"/>
                    </a:srgbClr>
                  </a:gs>
                  <a:gs pos="2600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8" name="Google Shape;28;p36"/>
              <p:cNvSpPr/>
              <p:nvPr/>
            </p:nvSpPr>
            <p:spPr>
              <a:xfrm rot="2700000">
                <a:off x="-1135329" y="-2085325"/>
                <a:ext cx="9579180" cy="10431582"/>
              </a:xfrm>
              <a:custGeom>
                <a:avLst/>
                <a:gdLst/>
                <a:ahLst/>
                <a:cxnLst/>
                <a:rect l="l" t="t" r="r" b="b"/>
                <a:pathLst>
                  <a:path w="9579719" h="10432266" extrusionOk="0">
                    <a:moveTo>
                      <a:pt x="0" y="5586713"/>
                    </a:moveTo>
                    <a:lnTo>
                      <a:pt x="5586713" y="0"/>
                    </a:lnTo>
                    <a:lnTo>
                      <a:pt x="7534405" y="0"/>
                    </a:lnTo>
                    <a:cubicBezTo>
                      <a:pt x="8664001" y="0"/>
                      <a:pt x="9579719" y="915718"/>
                      <a:pt x="9579719" y="2045314"/>
                    </a:cubicBezTo>
                    <a:lnTo>
                      <a:pt x="9579719" y="5698099"/>
                    </a:lnTo>
                    <a:lnTo>
                      <a:pt x="4845552" y="10432266"/>
                    </a:lnTo>
                    <a:close/>
                  </a:path>
                </a:pathLst>
              </a:custGeom>
              <a:gradFill>
                <a:gsLst>
                  <a:gs pos="0">
                    <a:srgbClr val="1A6AFF">
                      <a:alpha val="49803"/>
                    </a:srgbClr>
                  </a:gs>
                  <a:gs pos="100000">
                    <a:srgbClr val="361BFF"/>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9" name="Google Shape;29;p36"/>
              <p:cNvSpPr/>
              <p:nvPr/>
            </p:nvSpPr>
            <p:spPr>
              <a:xfrm rot="2700000">
                <a:off x="-1848108" y="-366042"/>
                <a:ext cx="6138994" cy="6991431"/>
              </a:xfrm>
              <a:custGeom>
                <a:avLst/>
                <a:gdLst/>
                <a:ahLst/>
                <a:cxnLst/>
                <a:rect l="l" t="t" r="r" b="b"/>
                <a:pathLst>
                  <a:path w="6139112" h="6991659" extrusionOk="0">
                    <a:moveTo>
                      <a:pt x="0" y="2146106"/>
                    </a:moveTo>
                    <a:lnTo>
                      <a:pt x="2146106" y="0"/>
                    </a:lnTo>
                    <a:lnTo>
                      <a:pt x="4944315" y="0"/>
                    </a:lnTo>
                    <a:cubicBezTo>
                      <a:pt x="5604183" y="0"/>
                      <a:pt x="6139112" y="534929"/>
                      <a:pt x="6139112" y="1194797"/>
                    </a:cubicBezTo>
                    <a:lnTo>
                      <a:pt x="6139112" y="5698099"/>
                    </a:lnTo>
                    <a:lnTo>
                      <a:pt x="4845552" y="6991659"/>
                    </a:lnTo>
                    <a:close/>
                  </a:path>
                </a:pathLst>
              </a:custGeom>
              <a:gradFill>
                <a:gsLst>
                  <a:gs pos="0">
                    <a:srgbClr val="1A6AFF">
                      <a:alpha val="49803"/>
                    </a:srgbClr>
                  </a:gs>
                  <a:gs pos="100000">
                    <a:srgbClr val="361BFF"/>
                  </a:gs>
                </a:gsLst>
                <a:lin ang="5400000" scaled="0"/>
              </a:gradFill>
              <a:ln>
                <a:noFill/>
              </a:ln>
              <a:effectLst>
                <a:outerShdw blurRad="50800" dist="38100" dir="2700000" algn="tl" rotWithShape="0">
                  <a:srgbClr val="000000">
                    <a:alpha val="78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sp>
        <p:nvSpPr>
          <p:cNvPr id="30" name="Google Shape;30;p36"/>
          <p:cNvSpPr/>
          <p:nvPr/>
        </p:nvSpPr>
        <p:spPr>
          <a:xfrm>
            <a:off x="3175" y="2017713"/>
            <a:ext cx="12185650" cy="3736975"/>
          </a:xfrm>
          <a:custGeom>
            <a:avLst/>
            <a:gdLst/>
            <a:ahLst/>
            <a:cxnLst/>
            <a:rect l="l" t="t" r="r" b="b"/>
            <a:pathLst>
              <a:path w="12184802" h="3736498" extrusionOk="0">
                <a:moveTo>
                  <a:pt x="0" y="0"/>
                </a:moveTo>
                <a:cubicBezTo>
                  <a:pt x="3240092" y="1469195"/>
                  <a:pt x="5993611" y="3663453"/>
                  <a:pt x="8364568" y="1048191"/>
                </a:cubicBezTo>
                <a:cubicBezTo>
                  <a:pt x="9967159" y="-719665"/>
                  <a:pt x="10889198" y="1079497"/>
                  <a:pt x="12184802" y="753849"/>
                </a:cubicBezTo>
                <a:moveTo>
                  <a:pt x="0" y="175598"/>
                </a:moveTo>
                <a:cubicBezTo>
                  <a:pt x="3196545" y="1393630"/>
                  <a:pt x="5915515" y="3483177"/>
                  <a:pt x="8266678" y="1038476"/>
                </a:cubicBezTo>
                <a:cubicBezTo>
                  <a:pt x="9891222" y="-635824"/>
                  <a:pt x="10844571" y="1224509"/>
                  <a:pt x="12184802" y="868275"/>
                </a:cubicBezTo>
                <a:moveTo>
                  <a:pt x="0" y="350836"/>
                </a:moveTo>
                <a:cubicBezTo>
                  <a:pt x="3152638" y="1318066"/>
                  <a:pt x="5837419" y="3302541"/>
                  <a:pt x="8168788" y="1028401"/>
                </a:cubicBezTo>
                <a:cubicBezTo>
                  <a:pt x="9814565" y="-548025"/>
                  <a:pt x="10800665" y="1368442"/>
                  <a:pt x="12184802" y="984501"/>
                </a:cubicBezTo>
                <a:moveTo>
                  <a:pt x="0" y="526075"/>
                </a:moveTo>
                <a:cubicBezTo>
                  <a:pt x="3109091" y="1242501"/>
                  <a:pt x="5759323" y="3122265"/>
                  <a:pt x="8070898" y="1018685"/>
                </a:cubicBezTo>
                <a:cubicBezTo>
                  <a:pt x="9737189" y="-455548"/>
                  <a:pt x="10757478" y="1510936"/>
                  <a:pt x="12184802" y="1102166"/>
                </a:cubicBezTo>
                <a:moveTo>
                  <a:pt x="0" y="700953"/>
                </a:moveTo>
                <a:cubicBezTo>
                  <a:pt x="3065185" y="1166936"/>
                  <a:pt x="5681227" y="2942349"/>
                  <a:pt x="7973367" y="1008610"/>
                </a:cubicBezTo>
                <a:cubicBezTo>
                  <a:pt x="9659453" y="-359113"/>
                  <a:pt x="10715011" y="1650911"/>
                  <a:pt x="12184802" y="1220911"/>
                </a:cubicBezTo>
                <a:moveTo>
                  <a:pt x="0" y="875832"/>
                </a:moveTo>
                <a:cubicBezTo>
                  <a:pt x="3021638" y="1091012"/>
                  <a:pt x="5603131" y="2762073"/>
                  <a:pt x="7875477" y="998894"/>
                </a:cubicBezTo>
                <a:cubicBezTo>
                  <a:pt x="9580637" y="-258719"/>
                  <a:pt x="10673263" y="1789806"/>
                  <a:pt x="12184802" y="1342534"/>
                </a:cubicBezTo>
                <a:moveTo>
                  <a:pt x="0" y="1050710"/>
                </a:moveTo>
                <a:cubicBezTo>
                  <a:pt x="2977732" y="1015447"/>
                  <a:pt x="5524675" y="2581797"/>
                  <a:pt x="7777587" y="988819"/>
                </a:cubicBezTo>
                <a:cubicBezTo>
                  <a:pt x="9501461" y="-154728"/>
                  <a:pt x="10632596" y="1927262"/>
                  <a:pt x="12184802" y="1466676"/>
                </a:cubicBezTo>
                <a:moveTo>
                  <a:pt x="0" y="1225589"/>
                </a:moveTo>
                <a:cubicBezTo>
                  <a:pt x="2934185" y="939882"/>
                  <a:pt x="5446578" y="2401521"/>
                  <a:pt x="7680057" y="979104"/>
                </a:cubicBezTo>
                <a:cubicBezTo>
                  <a:pt x="9421925" y="-46778"/>
                  <a:pt x="10592648" y="2061839"/>
                  <a:pt x="12184802" y="1592618"/>
                </a:cubicBezTo>
                <a:moveTo>
                  <a:pt x="0" y="1400107"/>
                </a:moveTo>
                <a:cubicBezTo>
                  <a:pt x="2890278" y="863957"/>
                  <a:pt x="5368482" y="2221245"/>
                  <a:pt x="7582167" y="969388"/>
                </a:cubicBezTo>
                <a:cubicBezTo>
                  <a:pt x="9341670" y="64410"/>
                  <a:pt x="10553780" y="2194617"/>
                  <a:pt x="12184802" y="1721438"/>
                </a:cubicBezTo>
                <a:moveTo>
                  <a:pt x="0" y="1574626"/>
                </a:moveTo>
                <a:cubicBezTo>
                  <a:pt x="2846732" y="788393"/>
                  <a:pt x="5290386" y="2041329"/>
                  <a:pt x="7484277" y="959313"/>
                </a:cubicBezTo>
                <a:cubicBezTo>
                  <a:pt x="9261054" y="179196"/>
                  <a:pt x="10515631" y="2325956"/>
                  <a:pt x="12184802" y="1853496"/>
                </a:cubicBezTo>
                <a:moveTo>
                  <a:pt x="0" y="1748785"/>
                </a:moveTo>
                <a:cubicBezTo>
                  <a:pt x="2802825" y="712468"/>
                  <a:pt x="5212290" y="1861053"/>
                  <a:pt x="7386387" y="949597"/>
                </a:cubicBezTo>
                <a:cubicBezTo>
                  <a:pt x="9180079" y="297221"/>
                  <a:pt x="10478923" y="2454416"/>
                  <a:pt x="12184802" y="1988433"/>
                </a:cubicBezTo>
                <a:moveTo>
                  <a:pt x="0" y="1922944"/>
                </a:moveTo>
                <a:cubicBezTo>
                  <a:pt x="2759278" y="636543"/>
                  <a:pt x="5134194" y="1681136"/>
                  <a:pt x="7288856" y="939522"/>
                </a:cubicBezTo>
                <a:cubicBezTo>
                  <a:pt x="9098744" y="418845"/>
                  <a:pt x="10442934" y="2580717"/>
                  <a:pt x="12184802" y="2126609"/>
                </a:cubicBezTo>
                <a:moveTo>
                  <a:pt x="0" y="2096743"/>
                </a:moveTo>
                <a:cubicBezTo>
                  <a:pt x="2715372" y="560619"/>
                  <a:pt x="5056098" y="1501220"/>
                  <a:pt x="7190966" y="929807"/>
                </a:cubicBezTo>
                <a:cubicBezTo>
                  <a:pt x="9017049" y="543347"/>
                  <a:pt x="10408384" y="2705579"/>
                  <a:pt x="12184802" y="2268743"/>
                </a:cubicBezTo>
                <a:moveTo>
                  <a:pt x="0" y="2270542"/>
                </a:moveTo>
                <a:cubicBezTo>
                  <a:pt x="2671825" y="484694"/>
                  <a:pt x="4978001" y="1320944"/>
                  <a:pt x="7093076" y="919731"/>
                </a:cubicBezTo>
                <a:cubicBezTo>
                  <a:pt x="8934634" y="671087"/>
                  <a:pt x="10374555" y="2826843"/>
                  <a:pt x="12184802" y="2413755"/>
                </a:cubicBezTo>
                <a:moveTo>
                  <a:pt x="0" y="2444341"/>
                </a:moveTo>
                <a:cubicBezTo>
                  <a:pt x="2627918" y="408769"/>
                  <a:pt x="4899905" y="1141028"/>
                  <a:pt x="6995186" y="910016"/>
                </a:cubicBezTo>
                <a:cubicBezTo>
                  <a:pt x="8852219" y="801706"/>
                  <a:pt x="10342524" y="2946307"/>
                  <a:pt x="12184802" y="2563085"/>
                </a:cubicBezTo>
                <a:moveTo>
                  <a:pt x="0" y="2617780"/>
                </a:moveTo>
                <a:cubicBezTo>
                  <a:pt x="2584372" y="332845"/>
                  <a:pt x="4821809" y="961112"/>
                  <a:pt x="6897656" y="900300"/>
                </a:cubicBezTo>
                <a:cubicBezTo>
                  <a:pt x="8769804" y="935564"/>
                  <a:pt x="10311214" y="3063612"/>
                  <a:pt x="12184802" y="2716734"/>
                </a:cubicBezTo>
                <a:moveTo>
                  <a:pt x="0" y="2790859"/>
                </a:moveTo>
                <a:cubicBezTo>
                  <a:pt x="2540825" y="256920"/>
                  <a:pt x="4743713" y="781196"/>
                  <a:pt x="6799766" y="890225"/>
                </a:cubicBezTo>
                <a:cubicBezTo>
                  <a:pt x="8686670" y="1072300"/>
                  <a:pt x="10281703" y="3178039"/>
                  <a:pt x="12184802" y="2874340"/>
                </a:cubicBezTo>
                <a:moveTo>
                  <a:pt x="0" y="2963939"/>
                </a:moveTo>
                <a:cubicBezTo>
                  <a:pt x="2496918" y="180636"/>
                  <a:pt x="4665617" y="601280"/>
                  <a:pt x="6701875" y="880510"/>
                </a:cubicBezTo>
                <a:cubicBezTo>
                  <a:pt x="8603535" y="1211915"/>
                  <a:pt x="10253272" y="3289947"/>
                  <a:pt x="12184802" y="3036985"/>
                </a:cubicBezTo>
                <a:moveTo>
                  <a:pt x="0" y="3137018"/>
                </a:moveTo>
                <a:cubicBezTo>
                  <a:pt x="2453372" y="104711"/>
                  <a:pt x="4587521" y="421723"/>
                  <a:pt x="6604345" y="870434"/>
                </a:cubicBezTo>
                <a:cubicBezTo>
                  <a:pt x="8520400" y="1354769"/>
                  <a:pt x="10226280" y="3399336"/>
                  <a:pt x="12184802" y="3203947"/>
                </a:cubicBezTo>
                <a:moveTo>
                  <a:pt x="0" y="3309737"/>
                </a:moveTo>
                <a:cubicBezTo>
                  <a:pt x="2409465" y="28427"/>
                  <a:pt x="4509424" y="241807"/>
                  <a:pt x="6506455" y="860719"/>
                </a:cubicBezTo>
                <a:cubicBezTo>
                  <a:pt x="8436906" y="1500141"/>
                  <a:pt x="10200728" y="3505846"/>
                  <a:pt x="12184802" y="3376306"/>
                </a:cubicBezTo>
                <a:moveTo>
                  <a:pt x="0" y="3482097"/>
                </a:moveTo>
                <a:cubicBezTo>
                  <a:pt x="2365918" y="-47498"/>
                  <a:pt x="4431328" y="62251"/>
                  <a:pt x="6408565" y="850644"/>
                </a:cubicBezTo>
                <a:cubicBezTo>
                  <a:pt x="8353052" y="1648392"/>
                  <a:pt x="10176975" y="3610197"/>
                  <a:pt x="12184802" y="3554423"/>
                </a:cubicBezTo>
                <a:moveTo>
                  <a:pt x="0" y="3655176"/>
                </a:moveTo>
                <a:cubicBezTo>
                  <a:pt x="4645103" y="-3902021"/>
                  <a:pt x="8125241" y="3683603"/>
                  <a:pt x="12184802" y="3736499"/>
                </a:cubicBezTo>
              </a:path>
            </a:pathLst>
          </a:custGeom>
          <a:noFill/>
          <a:ln w="12675" cap="flat" cmpd="sng">
            <a:solidFill>
              <a:srgbClr val="FEFEFE">
                <a:alpha val="9803"/>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1" name="Google Shape;31;p36"/>
          <p:cNvGrpSpPr/>
          <p:nvPr/>
        </p:nvGrpSpPr>
        <p:grpSpPr>
          <a:xfrm>
            <a:off x="9691688" y="1878013"/>
            <a:ext cx="1620837" cy="1198562"/>
            <a:chOff x="9691646" y="1877764"/>
            <a:chExt cx="1621196" cy="1198907"/>
          </a:xfrm>
        </p:grpSpPr>
        <p:grpSp>
          <p:nvGrpSpPr>
            <p:cNvPr id="32" name="Google Shape;32;p36"/>
            <p:cNvGrpSpPr/>
            <p:nvPr/>
          </p:nvGrpSpPr>
          <p:grpSpPr>
            <a:xfrm>
              <a:off x="10656023" y="2419852"/>
              <a:ext cx="656819" cy="656819"/>
              <a:chOff x="10656023" y="2419852"/>
              <a:chExt cx="656819" cy="656819"/>
            </a:xfrm>
          </p:grpSpPr>
          <p:sp>
            <p:nvSpPr>
              <p:cNvPr id="33" name="Google Shape;33;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36;p36"/>
            <p:cNvGrpSpPr/>
            <p:nvPr/>
          </p:nvGrpSpPr>
          <p:grpSpPr>
            <a:xfrm>
              <a:off x="9691646" y="1877764"/>
              <a:ext cx="1164401" cy="1164401"/>
              <a:chOff x="9692927" y="1837651"/>
              <a:chExt cx="1164401" cy="1164401"/>
            </a:xfrm>
          </p:grpSpPr>
          <p:sp>
            <p:nvSpPr>
              <p:cNvPr id="37" name="Google Shape;37;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 name="Google Shape;40;p36"/>
          <p:cNvGrpSpPr/>
          <p:nvPr/>
        </p:nvGrpSpPr>
        <p:grpSpPr>
          <a:xfrm>
            <a:off x="1441450" y="2668588"/>
            <a:ext cx="1160463" cy="1220787"/>
            <a:chOff x="1441746" y="2668982"/>
            <a:chExt cx="1160477" cy="1220627"/>
          </a:xfrm>
        </p:grpSpPr>
        <p:grpSp>
          <p:nvGrpSpPr>
            <p:cNvPr id="41" name="Google Shape;41;p36"/>
            <p:cNvGrpSpPr/>
            <p:nvPr/>
          </p:nvGrpSpPr>
          <p:grpSpPr>
            <a:xfrm>
              <a:off x="1441746" y="2968391"/>
              <a:ext cx="921218" cy="921218"/>
              <a:chOff x="10656023" y="2419852"/>
              <a:chExt cx="656819" cy="656819"/>
            </a:xfrm>
          </p:grpSpPr>
          <p:sp>
            <p:nvSpPr>
              <p:cNvPr id="42" name="Google Shape;42;p36"/>
              <p:cNvSpPr/>
              <p:nvPr/>
            </p:nvSpPr>
            <p:spPr>
              <a:xfrm>
                <a:off x="10656023" y="2419852"/>
                <a:ext cx="656819" cy="656819"/>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rgbClr val="377DFF"/>
                  </a:gs>
                  <a:gs pos="26000">
                    <a:srgbClr val="377DFF"/>
                  </a:gs>
                  <a:gs pos="43000">
                    <a:srgbClr val="1A6AFF"/>
                  </a:gs>
                  <a:gs pos="83000">
                    <a:srgbClr val="361BFF"/>
                  </a:gs>
                  <a:gs pos="100000">
                    <a:srgbClr val="361BFF"/>
                  </a:gs>
                </a:gsLst>
                <a:path path="circle">
                  <a:fillToRect l="100000" b="100000"/>
                </a:path>
                <a:tileRect t="-100000" r="-100000"/>
              </a:gradFill>
              <a:ln>
                <a:noFill/>
              </a:ln>
              <a:effectLst>
                <a:outerShdw blurRad="431800" dist="190500" dir="2700000" algn="tl" rotWithShape="0">
                  <a:schemeClr val="dk1">
                    <a:alpha val="12941"/>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36"/>
              <p:cNvSpPr/>
              <p:nvPr/>
            </p:nvSpPr>
            <p:spPr>
              <a:xfrm>
                <a:off x="10984972" y="2568859"/>
                <a:ext cx="280749" cy="460690"/>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377DFF">
                      <a:alpha val="33725"/>
                    </a:srgbClr>
                  </a:gs>
                  <a:gs pos="45000">
                    <a:srgbClr val="377DFF">
                      <a:alpha val="33725"/>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36"/>
              <p:cNvSpPr/>
              <p:nvPr/>
            </p:nvSpPr>
            <p:spPr>
              <a:xfrm>
                <a:off x="10705122" y="2466884"/>
                <a:ext cx="290371" cy="413479"/>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377DFF">
                      <a:alpha val="11764"/>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 name="Google Shape;45;p36"/>
            <p:cNvGrpSpPr/>
            <p:nvPr/>
          </p:nvGrpSpPr>
          <p:grpSpPr>
            <a:xfrm>
              <a:off x="1956084" y="2668982"/>
              <a:ext cx="646139" cy="646139"/>
              <a:chOff x="9692927" y="1837651"/>
              <a:chExt cx="1164401" cy="1164401"/>
            </a:xfrm>
          </p:grpSpPr>
          <p:sp>
            <p:nvSpPr>
              <p:cNvPr id="46" name="Google Shape;46;p36"/>
              <p:cNvSpPr/>
              <p:nvPr/>
            </p:nvSpPr>
            <p:spPr>
              <a:xfrm>
                <a:off x="9692927" y="1837651"/>
                <a:ext cx="1164401" cy="1164401"/>
              </a:xfrm>
              <a:custGeom>
                <a:avLst/>
                <a:gdLst/>
                <a:ahLst/>
                <a:cxnLst/>
                <a:rect l="l" t="t" r="r" b="b"/>
                <a:pathLst>
                  <a:path w="1164401" h="1164401" extrusionOk="0">
                    <a:moveTo>
                      <a:pt x="1164401" y="582201"/>
                    </a:moveTo>
                    <a:cubicBezTo>
                      <a:pt x="1164401" y="903741"/>
                      <a:pt x="903741" y="1164401"/>
                      <a:pt x="582201" y="1164401"/>
                    </a:cubicBezTo>
                    <a:cubicBezTo>
                      <a:pt x="260660" y="1164401"/>
                      <a:pt x="0" y="903741"/>
                      <a:pt x="0" y="582201"/>
                    </a:cubicBezTo>
                    <a:cubicBezTo>
                      <a:pt x="0" y="260660"/>
                      <a:pt x="260660" y="0"/>
                      <a:pt x="582201" y="0"/>
                    </a:cubicBezTo>
                    <a:cubicBezTo>
                      <a:pt x="903741" y="0"/>
                      <a:pt x="1164401" y="260660"/>
                      <a:pt x="1164401" y="582201"/>
                    </a:cubicBezTo>
                    <a:close/>
                  </a:path>
                </a:pathLst>
              </a:custGeom>
              <a:gradFill>
                <a:gsLst>
                  <a:gs pos="0">
                    <a:schemeClr val="lt1"/>
                  </a:gs>
                  <a:gs pos="26000">
                    <a:schemeClr val="lt1"/>
                  </a:gs>
                  <a:gs pos="48000">
                    <a:srgbClr val="FFC000"/>
                  </a:gs>
                  <a:gs pos="94000">
                    <a:srgbClr val="FBBF3F"/>
                  </a:gs>
                  <a:gs pos="100000">
                    <a:srgbClr val="FBBF3F"/>
                  </a:gs>
                </a:gsLst>
                <a:path path="circle">
                  <a:fillToRect l="100000" b="100000"/>
                </a:path>
                <a:tileRect t="-100000" r="-100000"/>
              </a:gradFill>
              <a:ln>
                <a:noFill/>
              </a:ln>
              <a:effectLst>
                <a:outerShdw blurRad="241300" dist="203200" dir="2700000" algn="tl" rotWithShape="0">
                  <a:srgbClr val="000000">
                    <a:alpha val="13725"/>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36"/>
              <p:cNvSpPr/>
              <p:nvPr/>
            </p:nvSpPr>
            <p:spPr>
              <a:xfrm>
                <a:off x="10276084" y="2101809"/>
                <a:ext cx="497708" cy="816706"/>
              </a:xfrm>
              <a:custGeom>
                <a:avLst/>
                <a:gdLst/>
                <a:ahLst/>
                <a:cxnLst/>
                <a:rect l="l" t="t" r="r" b="b"/>
                <a:pathLst>
                  <a:path w="497708" h="816706" extrusionOk="0">
                    <a:moveTo>
                      <a:pt x="188275" y="549200"/>
                    </a:moveTo>
                    <a:lnTo>
                      <a:pt x="296042" y="718663"/>
                    </a:lnTo>
                    <a:cubicBezTo>
                      <a:pt x="213463" y="780040"/>
                      <a:pt x="111275" y="816387"/>
                      <a:pt x="478" y="816706"/>
                    </a:cubicBezTo>
                    <a:lnTo>
                      <a:pt x="0" y="616794"/>
                    </a:lnTo>
                    <a:cubicBezTo>
                      <a:pt x="71420" y="616635"/>
                      <a:pt x="136941" y="591287"/>
                      <a:pt x="188275" y="549200"/>
                    </a:cubicBezTo>
                    <a:close/>
                    <a:moveTo>
                      <a:pt x="288869" y="390896"/>
                    </a:moveTo>
                    <a:lnTo>
                      <a:pt x="471086" y="479055"/>
                    </a:lnTo>
                    <a:cubicBezTo>
                      <a:pt x="444781" y="556374"/>
                      <a:pt x="399984" y="625083"/>
                      <a:pt x="342115" y="679924"/>
                    </a:cubicBezTo>
                    <a:lnTo>
                      <a:pt x="231159" y="506156"/>
                    </a:lnTo>
                    <a:cubicBezTo>
                      <a:pt x="258101" y="472838"/>
                      <a:pt x="278188" y="433620"/>
                      <a:pt x="288869" y="390896"/>
                    </a:cubicBezTo>
                    <a:close/>
                    <a:moveTo>
                      <a:pt x="383245" y="0"/>
                    </a:moveTo>
                    <a:cubicBezTo>
                      <a:pt x="454665" y="86246"/>
                      <a:pt x="497708" y="197043"/>
                      <a:pt x="497708" y="318042"/>
                    </a:cubicBezTo>
                    <a:cubicBezTo>
                      <a:pt x="497708" y="355028"/>
                      <a:pt x="493723" y="391216"/>
                      <a:pt x="485911" y="426129"/>
                    </a:cubicBezTo>
                    <a:lnTo>
                      <a:pt x="297158" y="338448"/>
                    </a:lnTo>
                    <a:cubicBezTo>
                      <a:pt x="297637" y="331593"/>
                      <a:pt x="297796" y="324897"/>
                      <a:pt x="297796" y="318042"/>
                    </a:cubicBezTo>
                    <a:cubicBezTo>
                      <a:pt x="297796" y="249651"/>
                      <a:pt x="274840" y="186680"/>
                      <a:pt x="236260" y="136304"/>
                    </a:cubicBezTo>
                    <a:close/>
                  </a:path>
                </a:pathLst>
              </a:custGeom>
              <a:gradFill>
                <a:gsLst>
                  <a:gs pos="0">
                    <a:srgbClr val="FFFFFF">
                      <a:alpha val="58823"/>
                    </a:srgbClr>
                  </a:gs>
                  <a:gs pos="36000">
                    <a:srgbClr val="FFFFFF">
                      <a:alpha val="58823"/>
                    </a:srgbClr>
                  </a:gs>
                  <a:gs pos="99000">
                    <a:srgbClr val="FFFFFF">
                      <a:alpha val="0"/>
                    </a:srgbClr>
                  </a:gs>
                  <a:gs pos="100000">
                    <a:srgbClr val="FFFFFF">
                      <a:alpha val="0"/>
                    </a:srgbClr>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36"/>
              <p:cNvSpPr/>
              <p:nvPr/>
            </p:nvSpPr>
            <p:spPr>
              <a:xfrm>
                <a:off x="9779970" y="1921028"/>
                <a:ext cx="514767" cy="733011"/>
              </a:xfrm>
              <a:custGeom>
                <a:avLst/>
                <a:gdLst/>
                <a:ahLst/>
                <a:cxnLst/>
                <a:rect l="l" t="t" r="r" b="b"/>
                <a:pathLst>
                  <a:path w="514767" h="733011" extrusionOk="0">
                    <a:moveTo>
                      <a:pt x="197840" y="529592"/>
                    </a:moveTo>
                    <a:cubicBezTo>
                      <a:pt x="204217" y="592722"/>
                      <a:pt x="230361" y="650113"/>
                      <a:pt x="270057" y="695388"/>
                    </a:cubicBezTo>
                    <a:lnTo>
                      <a:pt x="54681" y="733011"/>
                    </a:lnTo>
                    <a:cubicBezTo>
                      <a:pt x="26464" y="680244"/>
                      <a:pt x="7652" y="621737"/>
                      <a:pt x="0" y="559722"/>
                    </a:cubicBezTo>
                    <a:close/>
                    <a:moveTo>
                      <a:pt x="495158" y="0"/>
                    </a:moveTo>
                    <a:cubicBezTo>
                      <a:pt x="501694" y="0"/>
                      <a:pt x="508230" y="159"/>
                      <a:pt x="514767" y="319"/>
                    </a:cubicBezTo>
                    <a:lnTo>
                      <a:pt x="499462" y="199912"/>
                    </a:lnTo>
                    <a:cubicBezTo>
                      <a:pt x="498027" y="199912"/>
                      <a:pt x="496593" y="199912"/>
                      <a:pt x="495158" y="199912"/>
                    </a:cubicBezTo>
                    <a:cubicBezTo>
                      <a:pt x="367303" y="199912"/>
                      <a:pt x="258260" y="280100"/>
                      <a:pt x="215536" y="392969"/>
                    </a:cubicBezTo>
                    <a:lnTo>
                      <a:pt x="18812" y="350245"/>
                    </a:lnTo>
                    <a:cubicBezTo>
                      <a:pt x="81942" y="147304"/>
                      <a:pt x="271333" y="0"/>
                      <a:pt x="495158" y="0"/>
                    </a:cubicBezTo>
                    <a:close/>
                  </a:path>
                </a:pathLst>
              </a:custGeom>
              <a:gradFill>
                <a:gsLst>
                  <a:gs pos="0">
                    <a:srgbClr val="FFFFFF">
                      <a:alpha val="9803"/>
                    </a:srgbClr>
                  </a:gs>
                  <a:gs pos="9000">
                    <a:srgbClr val="FFFFFF">
                      <a:alpha val="9803"/>
                    </a:srgbClr>
                  </a:gs>
                  <a:gs pos="100000">
                    <a:srgbClr val="FFFFFF">
                      <a:alpha val="50980"/>
                    </a:srgbClr>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out us 1">
  <p:cSld name="About us 1">
    <p:spTree>
      <p:nvGrpSpPr>
        <p:cNvPr id="1" name="Shape 49"/>
        <p:cNvGrpSpPr/>
        <p:nvPr/>
      </p:nvGrpSpPr>
      <p:grpSpPr>
        <a:xfrm>
          <a:off x="0" y="0"/>
          <a:ext cx="0" cy="0"/>
          <a:chOff x="0" y="0"/>
          <a:chExt cx="0" cy="0"/>
        </a:xfrm>
      </p:grpSpPr>
      <p:sp>
        <p:nvSpPr>
          <p:cNvPr id="50" name="Google Shape;50;p37"/>
          <p:cNvSpPr/>
          <p:nvPr/>
        </p:nvSpPr>
        <p:spPr>
          <a:xfrm flipH="1">
            <a:off x="0" y="863600"/>
            <a:ext cx="5634038" cy="5283200"/>
          </a:xfrm>
          <a:custGeom>
            <a:avLst/>
            <a:gdLst/>
            <a:ahLst/>
            <a:cxnLst/>
            <a:rect l="l" t="t" r="r" b="b"/>
            <a:pathLst>
              <a:path w="4593002" h="4898659" extrusionOk="0">
                <a:moveTo>
                  <a:pt x="4593003" y="264341"/>
                </a:moveTo>
                <a:cubicBezTo>
                  <a:pt x="4593003" y="264341"/>
                  <a:pt x="3488864" y="-473002"/>
                  <a:pt x="2921460" y="515242"/>
                </a:cubicBezTo>
                <a:cubicBezTo>
                  <a:pt x="2348944" y="1503486"/>
                  <a:pt x="1893998" y="965840"/>
                  <a:pt x="1122124" y="965840"/>
                </a:cubicBezTo>
                <a:cubicBezTo>
                  <a:pt x="-268272" y="965840"/>
                  <a:pt x="-723218" y="5138993"/>
                  <a:pt x="1868440" y="4442614"/>
                </a:cubicBezTo>
                <a:cubicBezTo>
                  <a:pt x="2451179" y="4289001"/>
                  <a:pt x="2292715" y="5251643"/>
                  <a:pt x="3141265" y="4754961"/>
                </a:cubicBezTo>
                <a:cubicBezTo>
                  <a:pt x="3984704" y="4258279"/>
                  <a:pt x="4593003" y="4570625"/>
                  <a:pt x="4593003" y="4570625"/>
                </a:cubicBezTo>
                <a:lnTo>
                  <a:pt x="4593003" y="264341"/>
                </a:lnTo>
                <a:close/>
              </a:path>
            </a:pathLst>
          </a:custGeom>
          <a:solidFill>
            <a:srgbClr val="00AEE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37"/>
          <p:cNvSpPr>
            <a:spLocks noGrp="1"/>
          </p:cNvSpPr>
          <p:nvPr>
            <p:ph type="pic" idx="2"/>
          </p:nvPr>
        </p:nvSpPr>
        <p:spPr>
          <a:xfrm>
            <a:off x="1903631" y="558449"/>
            <a:ext cx="3458943" cy="6296025"/>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bout us 2">
  <p:cSld name="About us 2">
    <p:spTree>
      <p:nvGrpSpPr>
        <p:cNvPr id="1" name="Shape 52"/>
        <p:cNvGrpSpPr/>
        <p:nvPr/>
      </p:nvGrpSpPr>
      <p:grpSpPr>
        <a:xfrm>
          <a:off x="0" y="0"/>
          <a:ext cx="0" cy="0"/>
          <a:chOff x="0" y="0"/>
          <a:chExt cx="0" cy="0"/>
        </a:xfrm>
      </p:grpSpPr>
      <p:sp>
        <p:nvSpPr>
          <p:cNvPr id="53" name="Google Shape;53;p38"/>
          <p:cNvSpPr>
            <a:spLocks noGrp="1"/>
          </p:cNvSpPr>
          <p:nvPr>
            <p:ph type="pic" idx="2"/>
          </p:nvPr>
        </p:nvSpPr>
        <p:spPr>
          <a:xfrm>
            <a:off x="6496049" y="729237"/>
            <a:ext cx="5695952" cy="5341038"/>
          </a:xfrm>
          <a:prstGeom prst="rect">
            <a:avLst/>
          </a:prstGeom>
          <a:solidFill>
            <a:srgbClr val="D8D8D8">
              <a:alpha val="24705"/>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out us 3">
  <p:cSld name="About us 3">
    <p:spTree>
      <p:nvGrpSpPr>
        <p:cNvPr id="1" name="Shape 54"/>
        <p:cNvGrpSpPr/>
        <p:nvPr/>
      </p:nvGrpSpPr>
      <p:grpSpPr>
        <a:xfrm>
          <a:off x="0" y="0"/>
          <a:ext cx="0" cy="0"/>
          <a:chOff x="0" y="0"/>
          <a:chExt cx="0" cy="0"/>
        </a:xfrm>
      </p:grpSpPr>
      <p:sp>
        <p:nvSpPr>
          <p:cNvPr id="55" name="Google Shape;55;p39"/>
          <p:cNvSpPr>
            <a:spLocks noGrp="1"/>
          </p:cNvSpPr>
          <p:nvPr>
            <p:ph type="pic" idx="2"/>
          </p:nvPr>
        </p:nvSpPr>
        <p:spPr>
          <a:xfrm>
            <a:off x="1" y="3527"/>
            <a:ext cx="12192000" cy="4290307"/>
          </a:xfrm>
          <a:prstGeom prst="rect">
            <a:avLst/>
          </a:prstGeom>
          <a:solidFill>
            <a:srgbClr val="D8D8D8">
              <a:alpha val="24705"/>
            </a:srgbClr>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bout us 4">
  <p:cSld name="About us 4">
    <p:spTree>
      <p:nvGrpSpPr>
        <p:cNvPr id="1" name="Shape 56"/>
        <p:cNvGrpSpPr/>
        <p:nvPr/>
      </p:nvGrpSpPr>
      <p:grpSpPr>
        <a:xfrm>
          <a:off x="0" y="0"/>
          <a:ext cx="0" cy="0"/>
          <a:chOff x="0" y="0"/>
          <a:chExt cx="0" cy="0"/>
        </a:xfrm>
      </p:grpSpPr>
      <p:sp>
        <p:nvSpPr>
          <p:cNvPr id="57" name="Google Shape;57;p40"/>
          <p:cNvSpPr>
            <a:spLocks noGrp="1"/>
          </p:cNvSpPr>
          <p:nvPr>
            <p:ph type="pic" idx="2"/>
          </p:nvPr>
        </p:nvSpPr>
        <p:spPr>
          <a:xfrm>
            <a:off x="1" y="3527"/>
            <a:ext cx="12192000" cy="6854473"/>
          </a:xfrm>
          <a:prstGeom prst="rect">
            <a:avLst/>
          </a:prstGeom>
          <a:solidFill>
            <a:srgbClr val="D8D8D8">
              <a:alpha val="24705"/>
            </a:srgbClr>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About us 5">
  <p:cSld name="About us 5">
    <p:spTree>
      <p:nvGrpSpPr>
        <p:cNvPr id="1" name="Shape 58"/>
        <p:cNvGrpSpPr/>
        <p:nvPr/>
      </p:nvGrpSpPr>
      <p:grpSpPr>
        <a:xfrm>
          <a:off x="0" y="0"/>
          <a:ext cx="0" cy="0"/>
          <a:chOff x="0" y="0"/>
          <a:chExt cx="0" cy="0"/>
        </a:xfrm>
      </p:grpSpPr>
      <p:sp>
        <p:nvSpPr>
          <p:cNvPr id="59" name="Google Shape;59;p41"/>
          <p:cNvSpPr>
            <a:spLocks noGrp="1"/>
          </p:cNvSpPr>
          <p:nvPr>
            <p:ph type="pic" idx="2"/>
          </p:nvPr>
        </p:nvSpPr>
        <p:spPr>
          <a:xfrm>
            <a:off x="1" y="781050"/>
            <a:ext cx="12192000" cy="4762500"/>
          </a:xfrm>
          <a:prstGeom prst="rect">
            <a:avLst/>
          </a:prstGeom>
          <a:solidFill>
            <a:srgbClr val="D8D8D8">
              <a:alpha val="24705"/>
            </a:srgbClr>
          </a:solidFill>
          <a:ln>
            <a:noFill/>
          </a:ln>
        </p:spPr>
      </p:sp>
      <p:sp>
        <p:nvSpPr>
          <p:cNvPr id="60" name="Google Shape;60;p41"/>
          <p:cNvSpPr>
            <a:spLocks noGrp="1"/>
          </p:cNvSpPr>
          <p:nvPr>
            <p:ph type="pic" idx="3"/>
          </p:nvPr>
        </p:nvSpPr>
        <p:spPr>
          <a:xfrm>
            <a:off x="1685925" y="1456737"/>
            <a:ext cx="4410075" cy="2924175"/>
          </a:xfrm>
          <a:prstGeom prst="roundRect">
            <a:avLst>
              <a:gd name="adj" fmla="val 1683"/>
            </a:avLst>
          </a:prstGeom>
          <a:solidFill>
            <a:srgbClr val="D8D8D8">
              <a:alpha val="24705"/>
            </a:srgbClr>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710" r:id="rId32"/>
    <p:sldLayoutId id="2147483711" r:id="rId3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3.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3" Type="http://schemas.openxmlformats.org/officeDocument/2006/relationships/image" Target="../media/image48.jpeg"/><Relationship Id="rId18" Type="http://schemas.openxmlformats.org/officeDocument/2006/relationships/image" Target="../media/image53.png"/><Relationship Id="rId26" Type="http://schemas.openxmlformats.org/officeDocument/2006/relationships/image" Target="../media/image61.svg"/><Relationship Id="rId39" Type="http://schemas.openxmlformats.org/officeDocument/2006/relationships/image" Target="../media/image72.png"/><Relationship Id="rId21" Type="http://schemas.openxmlformats.org/officeDocument/2006/relationships/image" Target="../media/image56.png"/><Relationship Id="rId34" Type="http://schemas.openxmlformats.org/officeDocument/2006/relationships/image" Target="../media/image69.png"/><Relationship Id="rId7" Type="http://schemas.openxmlformats.org/officeDocument/2006/relationships/image" Target="../media/image42.png"/><Relationship Id="rId2" Type="http://schemas.openxmlformats.org/officeDocument/2006/relationships/notesSlide" Target="../notesSlides/notesSlide11.xml"/><Relationship Id="rId16" Type="http://schemas.openxmlformats.org/officeDocument/2006/relationships/image" Target="../media/image51.jpeg"/><Relationship Id="rId20" Type="http://schemas.openxmlformats.org/officeDocument/2006/relationships/image" Target="../media/image55.png"/><Relationship Id="rId29" Type="http://schemas.openxmlformats.org/officeDocument/2006/relationships/image" Target="../media/image64.svg"/><Relationship Id="rId41" Type="http://schemas.openxmlformats.org/officeDocument/2006/relationships/chart" Target="../charts/chart4.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46.png"/><Relationship Id="rId24" Type="http://schemas.openxmlformats.org/officeDocument/2006/relationships/image" Target="../media/image59.png"/><Relationship Id="rId32" Type="http://schemas.openxmlformats.org/officeDocument/2006/relationships/image" Target="../media/image67.svg"/><Relationship Id="rId37" Type="http://schemas.openxmlformats.org/officeDocument/2006/relationships/image" Target="../media/image71.emf"/><Relationship Id="rId40" Type="http://schemas.openxmlformats.org/officeDocument/2006/relationships/image" Target="../media/image73.png"/><Relationship Id="rId5" Type="http://schemas.openxmlformats.org/officeDocument/2006/relationships/chart" Target="../charts/chart3.xml"/><Relationship Id="rId15" Type="http://schemas.openxmlformats.org/officeDocument/2006/relationships/image" Target="../media/image50.png"/><Relationship Id="rId23" Type="http://schemas.openxmlformats.org/officeDocument/2006/relationships/image" Target="../media/image58.png"/><Relationship Id="rId28" Type="http://schemas.openxmlformats.org/officeDocument/2006/relationships/image" Target="../media/image63.png"/><Relationship Id="rId36" Type="http://schemas.openxmlformats.org/officeDocument/2006/relationships/oleObject" Target="../embeddings/oleObject1.bin"/><Relationship Id="rId10" Type="http://schemas.openxmlformats.org/officeDocument/2006/relationships/image" Target="../media/image45.png"/><Relationship Id="rId19" Type="http://schemas.openxmlformats.org/officeDocument/2006/relationships/image" Target="../media/image54.jpg"/><Relationship Id="rId31" Type="http://schemas.openxmlformats.org/officeDocument/2006/relationships/image" Target="../media/image66.png"/><Relationship Id="rId4" Type="http://schemas.microsoft.com/office/2007/relationships/hdphoto" Target="../media/hdphoto2.wdp"/><Relationship Id="rId9" Type="http://schemas.openxmlformats.org/officeDocument/2006/relationships/image" Target="../media/image44.jpeg"/><Relationship Id="rId14" Type="http://schemas.openxmlformats.org/officeDocument/2006/relationships/image" Target="../media/image49.png"/><Relationship Id="rId22" Type="http://schemas.openxmlformats.org/officeDocument/2006/relationships/image" Target="../media/image57.png"/><Relationship Id="rId27" Type="http://schemas.openxmlformats.org/officeDocument/2006/relationships/image" Target="../media/image62.png"/><Relationship Id="rId30" Type="http://schemas.openxmlformats.org/officeDocument/2006/relationships/image" Target="../media/image65.png"/><Relationship Id="rId35" Type="http://schemas.openxmlformats.org/officeDocument/2006/relationships/image" Target="../media/image70.png"/><Relationship Id="rId8" Type="http://schemas.openxmlformats.org/officeDocument/2006/relationships/image" Target="../media/image43.png"/><Relationship Id="rId3" Type="http://schemas.openxmlformats.org/officeDocument/2006/relationships/image" Target="../media/image40.png"/><Relationship Id="rId12" Type="http://schemas.openxmlformats.org/officeDocument/2006/relationships/image" Target="../media/image47.jpeg"/><Relationship Id="rId17" Type="http://schemas.openxmlformats.org/officeDocument/2006/relationships/image" Target="../media/image52.jpeg"/><Relationship Id="rId25" Type="http://schemas.openxmlformats.org/officeDocument/2006/relationships/image" Target="../media/image60.png"/><Relationship Id="rId33" Type="http://schemas.openxmlformats.org/officeDocument/2006/relationships/image" Target="../media/image68.png"/><Relationship Id="rId38"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jpeg"/><Relationship Id="rId2"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58.png"/><Relationship Id="rId9" Type="http://schemas.openxmlformats.org/officeDocument/2006/relationships/image" Target="../media/image80.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5.xml"/><Relationship Id="rId7"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jp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chart" Target="../charts/chart18.xml"/><Relationship Id="rId2"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chart" Target="../charts/chart17.xml"/><Relationship Id="rId5" Type="http://schemas.openxmlformats.org/officeDocument/2006/relationships/image" Target="../media/image88.png"/><Relationship Id="rId4" Type="http://schemas.openxmlformats.org/officeDocument/2006/relationships/image" Target="../media/image8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DB4C00AF-DE7A-4217-9FD5-5529FC67681A}"/>
              </a:ext>
            </a:extLst>
          </p:cNvPr>
          <p:cNvSpPr/>
          <p:nvPr/>
        </p:nvSpPr>
        <p:spPr>
          <a:xfrm>
            <a:off x="5262085" y="2008376"/>
            <a:ext cx="1454129" cy="1454129"/>
          </a:xfrm>
          <a:prstGeom prst="ellipse">
            <a:avLst/>
          </a:prstGeom>
          <a:gradFill flip="none" rotWithShape="1">
            <a:gsLst>
              <a:gs pos="21000">
                <a:srgbClr val="00D4E3">
                  <a:alpha val="39000"/>
                </a:srgbClr>
              </a:gs>
              <a:gs pos="63000">
                <a:srgbClr val="00AEEF">
                  <a:alpha val="0"/>
                </a:srgb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2" name="Oval 31">
            <a:extLst>
              <a:ext uri="{FF2B5EF4-FFF2-40B4-BE49-F238E27FC236}">
                <a16:creationId xmlns:a16="http://schemas.microsoft.com/office/drawing/2014/main" id="{F5CB9235-A774-4A17-8DF4-3199150844BE}"/>
              </a:ext>
            </a:extLst>
          </p:cNvPr>
          <p:cNvSpPr/>
          <p:nvPr/>
        </p:nvSpPr>
        <p:spPr>
          <a:xfrm>
            <a:off x="5935149" y="2681440"/>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Oval 3">
            <a:extLst>
              <a:ext uri="{FF2B5EF4-FFF2-40B4-BE49-F238E27FC236}">
                <a16:creationId xmlns:a16="http://schemas.microsoft.com/office/drawing/2014/main" id="{43BC25CA-D59C-DB6F-BA11-9FAF8CBE8560}"/>
              </a:ext>
            </a:extLst>
          </p:cNvPr>
          <p:cNvSpPr/>
          <p:nvPr/>
        </p:nvSpPr>
        <p:spPr>
          <a:xfrm>
            <a:off x="5262085" y="2008376"/>
            <a:ext cx="1454129" cy="1454129"/>
          </a:xfrm>
          <a:prstGeom prst="ellipse">
            <a:avLst/>
          </a:prstGeom>
          <a:no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Oval 4">
            <a:extLst>
              <a:ext uri="{FF2B5EF4-FFF2-40B4-BE49-F238E27FC236}">
                <a16:creationId xmlns:a16="http://schemas.microsoft.com/office/drawing/2014/main" id="{BB283E3B-AF91-44CF-C261-AC79C7DE6137}"/>
              </a:ext>
            </a:extLst>
          </p:cNvPr>
          <p:cNvSpPr/>
          <p:nvPr/>
        </p:nvSpPr>
        <p:spPr>
          <a:xfrm>
            <a:off x="5726537" y="2472829"/>
            <a:ext cx="525224" cy="525222"/>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Oval 12">
            <a:extLst>
              <a:ext uri="{FF2B5EF4-FFF2-40B4-BE49-F238E27FC236}">
                <a16:creationId xmlns:a16="http://schemas.microsoft.com/office/drawing/2014/main" id="{AAB3244F-8EFB-1DE7-59AD-6E5A8C1BF6C6}"/>
              </a:ext>
            </a:extLst>
          </p:cNvPr>
          <p:cNvSpPr/>
          <p:nvPr/>
        </p:nvSpPr>
        <p:spPr>
          <a:xfrm>
            <a:off x="4897147" y="1660050"/>
            <a:ext cx="2131918" cy="2131918"/>
          </a:xfrm>
          <a:prstGeom prst="ellipse">
            <a:avLst/>
          </a:prstGeom>
          <a:no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Oval 8">
            <a:extLst>
              <a:ext uri="{FF2B5EF4-FFF2-40B4-BE49-F238E27FC236}">
                <a16:creationId xmlns:a16="http://schemas.microsoft.com/office/drawing/2014/main" id="{D6EBC9DB-49B5-962E-8D0A-C6F9E4441CA2}"/>
              </a:ext>
            </a:extLst>
          </p:cNvPr>
          <p:cNvSpPr/>
          <p:nvPr/>
        </p:nvSpPr>
        <p:spPr>
          <a:xfrm>
            <a:off x="-704309" y="1449420"/>
            <a:ext cx="7290363" cy="7290353"/>
          </a:xfrm>
          <a:prstGeom prst="ellipse">
            <a:avLst/>
          </a:prstGeom>
          <a:gradFill>
            <a:gsLst>
              <a:gs pos="88000">
                <a:srgbClr val="00D4E3">
                  <a:alpha val="0"/>
                </a:srgbClr>
              </a:gs>
              <a:gs pos="0">
                <a:srgbClr val="006386">
                  <a:alpha val="56000"/>
                </a:srgb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Arc 28">
            <a:extLst>
              <a:ext uri="{FF2B5EF4-FFF2-40B4-BE49-F238E27FC236}">
                <a16:creationId xmlns:a16="http://schemas.microsoft.com/office/drawing/2014/main" id="{4910008F-A043-413A-98FF-87033054E00B}"/>
              </a:ext>
            </a:extLst>
          </p:cNvPr>
          <p:cNvSpPr/>
          <p:nvPr/>
        </p:nvSpPr>
        <p:spPr>
          <a:xfrm rot="5550194">
            <a:off x="-1710519" y="794053"/>
            <a:ext cx="8481932" cy="7710844"/>
          </a:xfrm>
          <a:prstGeom prst="arc">
            <a:avLst>
              <a:gd name="adj1" fmla="val 12490242"/>
              <a:gd name="adj2" fmla="val 2970898"/>
            </a:avLst>
          </a:prstGeom>
          <a:noFill/>
          <a:ln w="9525">
            <a:gradFill>
              <a:gsLst>
                <a:gs pos="0">
                  <a:srgbClr val="21BFD5">
                    <a:alpha val="58000"/>
                  </a:srgbClr>
                </a:gs>
                <a:gs pos="87000">
                  <a:schemeClr val="bg1">
                    <a:lumMod val="95000"/>
                  </a:schemeClr>
                </a:gs>
              </a:gsLst>
              <a:lin ang="48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a:off x="6693175" y="2735440"/>
            <a:ext cx="5250052" cy="1354858"/>
          </a:xfrm>
          <a:prstGeom prst="rect">
            <a:avLst/>
          </a:prstGeom>
        </p:spPr>
        <p:txBody>
          <a:bodyPr wrap="square" lIns="91440" tIns="45720" rIns="91440" bIns="45720" anchor="t">
            <a:spAutoFit/>
          </a:bodyPr>
          <a:lstStyle/>
          <a:p>
            <a:pPr marL="0" marR="0" lvl="0" indent="0" algn="ctr">
              <a:lnSpc>
                <a:spcPct val="104999"/>
              </a:lnSpc>
              <a:spcBef>
                <a:spcPts val="0"/>
              </a:spcBef>
              <a:spcAft>
                <a:spcPts val="0"/>
              </a:spcAft>
              <a:buNone/>
            </a:pPr>
            <a:r>
              <a:rPr lang="en-US" sz="4000" b="1" i="0" u="none" strike="noStrike" cap="none" dirty="0">
                <a:solidFill>
                  <a:srgbClr val="00AEEF"/>
                </a:solidFill>
                <a:latin typeface="Calibri"/>
                <a:ea typeface="Calibri"/>
                <a:cs typeface="Calibri"/>
                <a:sym typeface="Calibri"/>
              </a:rPr>
              <a:t>Blender Financial Technologies</a:t>
            </a:r>
            <a:endParaRPr lang="en-US" sz="4000" dirty="0"/>
          </a:p>
        </p:txBody>
      </p:sp>
      <p:sp>
        <p:nvSpPr>
          <p:cNvPr id="50" name="Rectangle 49">
            <a:extLst>
              <a:ext uri="{FF2B5EF4-FFF2-40B4-BE49-F238E27FC236}">
                <a16:creationId xmlns:a16="http://schemas.microsoft.com/office/drawing/2014/main" id="{596AAA1D-0055-451B-9AB7-33BE886786EB}"/>
              </a:ext>
            </a:extLst>
          </p:cNvPr>
          <p:cNvSpPr/>
          <p:nvPr/>
        </p:nvSpPr>
        <p:spPr>
          <a:xfrm>
            <a:off x="7402650" y="4129640"/>
            <a:ext cx="3915028" cy="830997"/>
          </a:xfrm>
          <a:prstGeom prst="rect">
            <a:avLst/>
          </a:prstGeom>
        </p:spPr>
        <p:txBody>
          <a:bodyPr wrap="square" lIns="91440" tIns="45720" rIns="91440" bIns="4572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Summary of Activity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 Q2 2023</a:t>
            </a:r>
            <a:endParaRPr lang="x-none" sz="2400" dirty="0">
              <a:latin typeface="Calibri"/>
              <a:cs typeface="Calibri"/>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pic>
        <p:nvPicPr>
          <p:cNvPr id="2" name="Picture 1">
            <a:extLst>
              <a:ext uri="{FF2B5EF4-FFF2-40B4-BE49-F238E27FC236}">
                <a16:creationId xmlns:a16="http://schemas.microsoft.com/office/drawing/2014/main" id="{BCCCB435-762D-4284-B9B9-CB525B63E23C}"/>
              </a:ext>
            </a:extLst>
          </p:cNvPr>
          <p:cNvPicPr>
            <a:picLocks noChangeAspect="1"/>
          </p:cNvPicPr>
          <p:nvPr/>
        </p:nvPicPr>
        <p:blipFill>
          <a:blip r:embed="rId5">
            <a:duotone>
              <a:prstClr val="black"/>
              <a:schemeClr val="accent5">
                <a:tint val="45000"/>
                <a:satMod val="400000"/>
              </a:schemeClr>
            </a:duotone>
          </a:blip>
          <a:stretch>
            <a:fillRect/>
          </a:stretch>
        </p:blipFill>
        <p:spPr>
          <a:xfrm>
            <a:off x="9659132" y="5361850"/>
            <a:ext cx="1543927" cy="429128"/>
          </a:xfrm>
          <a:prstGeom prst="rect">
            <a:avLst/>
          </a:prstGeom>
        </p:spPr>
      </p:pic>
      <p:sp>
        <p:nvSpPr>
          <p:cNvPr id="7" name="Rectangle 6">
            <a:extLst>
              <a:ext uri="{FF2B5EF4-FFF2-40B4-BE49-F238E27FC236}">
                <a16:creationId xmlns:a16="http://schemas.microsoft.com/office/drawing/2014/main" id="{154B69D7-B382-0FD5-6000-F491C08F9D69}"/>
              </a:ext>
            </a:extLst>
          </p:cNvPr>
          <p:cNvSpPr/>
          <p:nvPr/>
        </p:nvSpPr>
        <p:spPr>
          <a:xfrm>
            <a:off x="-2109338" y="-101599"/>
            <a:ext cx="2092323" cy="887890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Arc 15">
            <a:extLst>
              <a:ext uri="{FF2B5EF4-FFF2-40B4-BE49-F238E27FC236}">
                <a16:creationId xmlns:a16="http://schemas.microsoft.com/office/drawing/2014/main" id="{13E487FE-6E99-E276-845E-DF928937EDD3}"/>
              </a:ext>
            </a:extLst>
          </p:cNvPr>
          <p:cNvSpPr/>
          <p:nvPr/>
        </p:nvSpPr>
        <p:spPr>
          <a:xfrm rot="4433997">
            <a:off x="-521765" y="1760189"/>
            <a:ext cx="6939656" cy="6308776"/>
          </a:xfrm>
          <a:prstGeom prst="arc">
            <a:avLst>
              <a:gd name="adj1" fmla="val 12490242"/>
              <a:gd name="adj2" fmla="val 2970898"/>
            </a:avLst>
          </a:prstGeom>
          <a:noFill/>
          <a:ln w="9525">
            <a:solidFill>
              <a:srgbClr val="00D4E3">
                <a:alpha val="54000"/>
              </a:srgbClr>
            </a:soli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en-US" dirty="0"/>
          </a:p>
          <a:p>
            <a:pPr algn="ctr"/>
            <a:endParaRPr lang="he-IL" dirty="0"/>
          </a:p>
        </p:txBody>
      </p:sp>
      <p:sp>
        <p:nvSpPr>
          <p:cNvPr id="6" name="Rectangle 5">
            <a:extLst>
              <a:ext uri="{FF2B5EF4-FFF2-40B4-BE49-F238E27FC236}">
                <a16:creationId xmlns:a16="http://schemas.microsoft.com/office/drawing/2014/main" id="{2EA72F2D-9DD1-4D90-8C02-E801F1DE6B6D}"/>
              </a:ext>
            </a:extLst>
          </p:cNvPr>
          <p:cNvSpPr/>
          <p:nvPr/>
        </p:nvSpPr>
        <p:spPr>
          <a:xfrm>
            <a:off x="1298799" y="7424401"/>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3101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12"/>
          <p:cNvSpPr/>
          <p:nvPr/>
        </p:nvSpPr>
        <p:spPr>
          <a:xfrm>
            <a:off x="1239495" y="-1143547"/>
            <a:ext cx="9567662" cy="9567654"/>
          </a:xfrm>
          <a:prstGeom prst="ellipse">
            <a:avLst/>
          </a:prstGeom>
          <a:solidFill>
            <a:srgbClr val="009ED6">
              <a:alpha val="3490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1" name="Google Shape;581;p12"/>
          <p:cNvSpPr/>
          <p:nvPr/>
        </p:nvSpPr>
        <p:spPr>
          <a:xfrm>
            <a:off x="1565594" y="-892303"/>
            <a:ext cx="9316416" cy="9316410"/>
          </a:xfrm>
          <a:prstGeom prst="arc">
            <a:avLst>
              <a:gd name="adj1" fmla="val 66652"/>
              <a:gd name="adj2" fmla="val 11763085"/>
            </a:avLst>
          </a:prstGeom>
          <a:noFill/>
          <a:ln w="9525" cap="flat" cmpd="sng">
            <a:solidFill>
              <a:schemeClr val="lt1"/>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582" name="Google Shape;582;p12"/>
          <p:cNvPicPr preferRelativeResize="0"/>
          <p:nvPr/>
        </p:nvPicPr>
        <p:blipFill rotWithShape="1">
          <a:blip r:embed="rId3">
            <a:alphaModFix/>
          </a:blip>
          <a:srcRect/>
          <a:stretch/>
        </p:blipFill>
        <p:spPr>
          <a:xfrm>
            <a:off x="4186532" y="1546317"/>
            <a:ext cx="4011516" cy="3999323"/>
          </a:xfrm>
          <a:prstGeom prst="rect">
            <a:avLst/>
          </a:prstGeom>
          <a:noFill/>
          <a:ln>
            <a:noFill/>
          </a:ln>
        </p:spPr>
      </p:pic>
      <p:sp>
        <p:nvSpPr>
          <p:cNvPr id="583" name="Google Shape;583;p12"/>
          <p:cNvSpPr txBox="1"/>
          <p:nvPr/>
        </p:nvSpPr>
        <p:spPr>
          <a:xfrm>
            <a:off x="4917517" y="2609689"/>
            <a:ext cx="2594286" cy="1272375"/>
          </a:xfrm>
          <a:prstGeom prst="rect">
            <a:avLst/>
          </a:prstGeom>
          <a:noFill/>
          <a:ln>
            <a:noFill/>
          </a:ln>
        </p:spPr>
        <p:txBody>
          <a:bodyPr spcFirstLastPara="1" wrap="square" lIns="91425" tIns="45700" rIns="91425" bIns="45700" anchor="t" anchorCtr="0">
            <a:noAutofit/>
          </a:bodyPr>
          <a:lstStyle/>
          <a:p>
            <a:pPr marL="0" marR="0" lvl="0" indent="0" algn="ctr" rtl="1">
              <a:lnSpc>
                <a:spcPct val="116666"/>
              </a:lnSpc>
              <a:spcBef>
                <a:spcPts val="0"/>
              </a:spcBef>
              <a:spcAft>
                <a:spcPts val="0"/>
              </a:spcAft>
              <a:buClr>
                <a:srgbClr val="2E75B6"/>
              </a:buClr>
              <a:buSzPts val="1800"/>
              <a:buFont typeface="Noto Sans Symbols"/>
              <a:buNone/>
            </a:pPr>
            <a:r>
              <a:rPr lang="en-US" sz="1800" b="0" i="0" u="none" strike="noStrike" cap="none" dirty="0">
                <a:solidFill>
                  <a:srgbClr val="262626"/>
                </a:solidFill>
                <a:latin typeface="Calibri"/>
                <a:ea typeface="Calibri"/>
                <a:cs typeface="Calibri"/>
                <a:sym typeface="Calibri"/>
              </a:rPr>
              <a:t>Rating2.0™ </a:t>
            </a:r>
            <a:endParaRPr sz="1800" b="0" i="0" u="none" strike="noStrike" cap="none" dirty="0">
              <a:solidFill>
                <a:srgbClr val="262626"/>
              </a:solidFill>
              <a:latin typeface="Calibri"/>
              <a:ea typeface="Calibri"/>
              <a:cs typeface="Calibri"/>
              <a:sym typeface="Calibri"/>
            </a:endParaRPr>
          </a:p>
          <a:p>
            <a:pPr marL="0" marR="0" lvl="0" indent="0" algn="ctr" rtl="0">
              <a:lnSpc>
                <a:spcPct val="112500"/>
              </a:lnSpc>
              <a:spcBef>
                <a:spcPts val="500"/>
              </a:spcBef>
              <a:spcAft>
                <a:spcPts val="0"/>
              </a:spcAft>
              <a:buClr>
                <a:srgbClr val="2E75B6"/>
              </a:buClr>
              <a:buSzPts val="1600"/>
              <a:buFont typeface="Noto Sans Symbols"/>
              <a:buNone/>
            </a:pPr>
            <a:r>
              <a:rPr lang="en-US" sz="1600" dirty="0">
                <a:solidFill>
                  <a:srgbClr val="262626"/>
                </a:solidFill>
                <a:latin typeface="Calibri"/>
                <a:ea typeface="Calibri"/>
                <a:cs typeface="Calibri"/>
                <a:sym typeface="Calibri"/>
              </a:rPr>
              <a:t>A propriety credit rating and underwriting system developed by Blender, enables clients’ quick and accurate digital credit</a:t>
            </a:r>
            <a:endParaRPr lang="en-US" sz="1600" b="0" i="0" u="none" strike="noStrike" cap="none" dirty="0">
              <a:solidFill>
                <a:srgbClr val="262626"/>
              </a:solidFill>
              <a:latin typeface="Calibri"/>
              <a:ea typeface="Calibri"/>
              <a:cs typeface="Calibri"/>
              <a:sym typeface="Calibri"/>
            </a:endParaRPr>
          </a:p>
        </p:txBody>
      </p:sp>
      <p:cxnSp>
        <p:nvCxnSpPr>
          <p:cNvPr id="584" name="Google Shape;584;p12"/>
          <p:cNvCxnSpPr/>
          <p:nvPr/>
        </p:nvCxnSpPr>
        <p:spPr>
          <a:xfrm rot="10800000" flipH="1">
            <a:off x="7102630" y="1743342"/>
            <a:ext cx="328926" cy="478943"/>
          </a:xfrm>
          <a:prstGeom prst="straightConnector1">
            <a:avLst/>
          </a:prstGeom>
          <a:noFill/>
          <a:ln w="9525" cap="flat" cmpd="sng">
            <a:solidFill>
              <a:srgbClr val="555555"/>
            </a:solidFill>
            <a:prstDash val="dash"/>
            <a:miter lim="800000"/>
            <a:headEnd type="none" w="sm" len="sm"/>
            <a:tailEnd type="triangle" w="med" len="med"/>
          </a:ln>
        </p:spPr>
      </p:cxnSp>
      <p:cxnSp>
        <p:nvCxnSpPr>
          <p:cNvPr id="585" name="Google Shape;585;p12"/>
          <p:cNvCxnSpPr>
            <a:cxnSpLocks/>
          </p:cNvCxnSpPr>
          <p:nvPr/>
        </p:nvCxnSpPr>
        <p:spPr>
          <a:xfrm flipV="1">
            <a:off x="4174543" y="4052092"/>
            <a:ext cx="583217" cy="297330"/>
          </a:xfrm>
          <a:prstGeom prst="straightConnector1">
            <a:avLst/>
          </a:prstGeom>
          <a:noFill/>
          <a:ln w="9525" cap="flat" cmpd="sng">
            <a:solidFill>
              <a:srgbClr val="555555"/>
            </a:solidFill>
            <a:prstDash val="dash"/>
            <a:miter lim="800000"/>
            <a:headEnd type="triangle" w="med" len="med"/>
            <a:tailEnd type="none" w="sm" len="sm"/>
          </a:ln>
        </p:spPr>
      </p:cxnSp>
      <p:pic>
        <p:nvPicPr>
          <p:cNvPr id="586" name="Google Shape;586;p12" descr="Digitalization  free icon"/>
          <p:cNvPicPr preferRelativeResize="0"/>
          <p:nvPr/>
        </p:nvPicPr>
        <p:blipFill rotWithShape="1">
          <a:blip r:embed="rId4">
            <a:alphaModFix/>
          </a:blip>
          <a:srcRect/>
          <a:stretch/>
        </p:blipFill>
        <p:spPr>
          <a:xfrm>
            <a:off x="8453746" y="4104880"/>
            <a:ext cx="520851" cy="520851"/>
          </a:xfrm>
          <a:prstGeom prst="rect">
            <a:avLst/>
          </a:prstGeom>
          <a:noFill/>
          <a:ln>
            <a:noFill/>
          </a:ln>
        </p:spPr>
      </p:pic>
      <p:cxnSp>
        <p:nvCxnSpPr>
          <p:cNvPr id="587" name="Google Shape;587;p12"/>
          <p:cNvCxnSpPr/>
          <p:nvPr/>
        </p:nvCxnSpPr>
        <p:spPr>
          <a:xfrm rot="10800000">
            <a:off x="4939264" y="1761830"/>
            <a:ext cx="382055" cy="517338"/>
          </a:xfrm>
          <a:prstGeom prst="straightConnector1">
            <a:avLst/>
          </a:prstGeom>
          <a:noFill/>
          <a:ln w="9525" cap="flat" cmpd="sng">
            <a:solidFill>
              <a:srgbClr val="555555"/>
            </a:solidFill>
            <a:prstDash val="dash"/>
            <a:miter lim="800000"/>
            <a:headEnd type="none" w="sm" len="sm"/>
            <a:tailEnd type="triangle" w="med" len="med"/>
          </a:ln>
        </p:spPr>
      </p:cxnSp>
      <p:cxnSp>
        <p:nvCxnSpPr>
          <p:cNvPr id="588" name="Google Shape;588;p12"/>
          <p:cNvCxnSpPr/>
          <p:nvPr/>
        </p:nvCxnSpPr>
        <p:spPr>
          <a:xfrm rot="10800000">
            <a:off x="7529021" y="3956202"/>
            <a:ext cx="763288" cy="294117"/>
          </a:xfrm>
          <a:prstGeom prst="straightConnector1">
            <a:avLst/>
          </a:prstGeom>
          <a:noFill/>
          <a:ln w="9525" cap="flat" cmpd="sng">
            <a:solidFill>
              <a:srgbClr val="555555"/>
            </a:solidFill>
            <a:prstDash val="dash"/>
            <a:miter lim="800000"/>
            <a:headEnd type="triangle" w="med" len="med"/>
            <a:tailEnd type="none" w="sm" len="sm"/>
          </a:ln>
        </p:spPr>
      </p:cxnSp>
      <p:sp>
        <p:nvSpPr>
          <p:cNvPr id="589" name="Google Shape;589;p12"/>
          <p:cNvSpPr txBox="1"/>
          <p:nvPr/>
        </p:nvSpPr>
        <p:spPr>
          <a:xfrm>
            <a:off x="8023892" y="1140836"/>
            <a:ext cx="177404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Data </a:t>
            </a:r>
            <a:r>
              <a:rPr lang="en-US" sz="1600" b="1" dirty="0">
                <a:solidFill>
                  <a:srgbClr val="000000"/>
                </a:solidFill>
                <a:latin typeface="Calibri"/>
                <a:ea typeface="Calibri"/>
                <a:cs typeface="Calibri"/>
                <a:sym typeface="Calibri"/>
              </a:rPr>
              <a:t>Driven</a:t>
            </a:r>
            <a:endParaRPr sz="1600" b="0" i="0" u="none" strike="noStrike" cap="none" dirty="0">
              <a:solidFill>
                <a:srgbClr val="000000"/>
              </a:solidFill>
              <a:latin typeface="Calibri"/>
              <a:ea typeface="Calibri"/>
              <a:cs typeface="Calibri"/>
              <a:sym typeface="Calibri"/>
            </a:endParaRPr>
          </a:p>
        </p:txBody>
      </p:sp>
      <p:pic>
        <p:nvPicPr>
          <p:cNvPr id="590" name="Google Shape;590;p12" descr="Big data  premium icon"/>
          <p:cNvPicPr preferRelativeResize="0"/>
          <p:nvPr/>
        </p:nvPicPr>
        <p:blipFill rotWithShape="1">
          <a:blip r:embed="rId5">
            <a:alphaModFix/>
          </a:blip>
          <a:srcRect/>
          <a:stretch/>
        </p:blipFill>
        <p:spPr>
          <a:xfrm rot="-2700000">
            <a:off x="7417219" y="1320829"/>
            <a:ext cx="402637" cy="402637"/>
          </a:xfrm>
          <a:prstGeom prst="rect">
            <a:avLst/>
          </a:prstGeom>
          <a:noFill/>
          <a:ln>
            <a:noFill/>
          </a:ln>
        </p:spPr>
      </p:pic>
      <p:grpSp>
        <p:nvGrpSpPr>
          <p:cNvPr id="591" name="Google Shape;591;p12"/>
          <p:cNvGrpSpPr/>
          <p:nvPr/>
        </p:nvGrpSpPr>
        <p:grpSpPr>
          <a:xfrm>
            <a:off x="4652134" y="1972411"/>
            <a:ext cx="3127920" cy="3127918"/>
            <a:chOff x="4429732" y="2196983"/>
            <a:chExt cx="3308028" cy="3308027"/>
          </a:xfrm>
        </p:grpSpPr>
        <p:sp>
          <p:nvSpPr>
            <p:cNvPr id="592" name="Google Shape;592;p12"/>
            <p:cNvSpPr/>
            <p:nvPr/>
          </p:nvSpPr>
          <p:spPr>
            <a:xfrm>
              <a:off x="4429732" y="2196983"/>
              <a:ext cx="3308027" cy="3308027"/>
            </a:xfrm>
            <a:prstGeom prst="blockArc">
              <a:avLst>
                <a:gd name="adj1" fmla="val 10800000"/>
                <a:gd name="adj2" fmla="val 16187492"/>
                <a:gd name="adj3" fmla="val 5702"/>
              </a:avLst>
            </a:prstGeom>
            <a:solidFill>
              <a:srgbClr val="3F3F3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3" name="Google Shape;593;p12"/>
            <p:cNvSpPr/>
            <p:nvPr/>
          </p:nvSpPr>
          <p:spPr>
            <a:xfrm flipH="1">
              <a:off x="4429732" y="2196983"/>
              <a:ext cx="3308027" cy="3308027"/>
            </a:xfrm>
            <a:prstGeom prst="blockArc">
              <a:avLst>
                <a:gd name="adj1" fmla="val 10800000"/>
                <a:gd name="adj2" fmla="val 16187492"/>
                <a:gd name="adj3" fmla="val 5702"/>
              </a:avLst>
            </a:prstGeom>
            <a:solidFill>
              <a:srgbClr val="00AEE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4" name="Google Shape;594;p12"/>
            <p:cNvSpPr/>
            <p:nvPr/>
          </p:nvSpPr>
          <p:spPr>
            <a:xfrm rot="10800000">
              <a:off x="4429733" y="2196983"/>
              <a:ext cx="3308027" cy="3308027"/>
            </a:xfrm>
            <a:prstGeom prst="blockArc">
              <a:avLst>
                <a:gd name="adj1" fmla="val 10800000"/>
                <a:gd name="adj2" fmla="val 16187492"/>
                <a:gd name="adj3" fmla="val 5702"/>
              </a:avLst>
            </a:prstGeom>
            <a:solidFill>
              <a:srgbClr val="7F7F7F"/>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5" name="Google Shape;595;p12"/>
            <p:cNvSpPr/>
            <p:nvPr/>
          </p:nvSpPr>
          <p:spPr>
            <a:xfrm rot="10800000" flipH="1">
              <a:off x="4429733" y="2196983"/>
              <a:ext cx="3308027" cy="3308027"/>
            </a:xfrm>
            <a:prstGeom prst="blockArc">
              <a:avLst>
                <a:gd name="adj1" fmla="val 10800000"/>
                <a:gd name="adj2" fmla="val 16187492"/>
                <a:gd name="adj3" fmla="val 5702"/>
              </a:avLst>
            </a:prstGeom>
            <a:solidFill>
              <a:srgbClr val="006386"/>
            </a:solidFill>
            <a:ln>
              <a:noFill/>
            </a:ln>
            <a:effectLst>
              <a:outerShdw blurRad="88900" dist="889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96" name="Google Shape;596;p12"/>
          <p:cNvSpPr txBox="1"/>
          <p:nvPr/>
        </p:nvSpPr>
        <p:spPr>
          <a:xfrm>
            <a:off x="2600877" y="1912684"/>
            <a:ext cx="2149865"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1600" dirty="0">
                <a:solidFill>
                  <a:srgbClr val="262626"/>
                </a:solidFill>
                <a:latin typeface="Calibri"/>
                <a:ea typeface="Calibri"/>
                <a:cs typeface="Calibri"/>
                <a:sym typeface="Calibri"/>
              </a:rPr>
              <a:t>Credit risk assessment in seconds without prior client engagement </a:t>
            </a:r>
            <a:endParaRPr sz="1600" b="0" i="0" u="none" strike="noStrike" cap="none" dirty="0">
              <a:solidFill>
                <a:srgbClr val="262626"/>
              </a:solidFill>
              <a:latin typeface="Calibri"/>
              <a:ea typeface="Calibri"/>
              <a:cs typeface="Calibri"/>
              <a:sym typeface="Calibri"/>
            </a:endParaRPr>
          </a:p>
        </p:txBody>
      </p:sp>
      <p:sp>
        <p:nvSpPr>
          <p:cNvPr id="597" name="Google Shape;597;p12"/>
          <p:cNvSpPr txBox="1"/>
          <p:nvPr/>
        </p:nvSpPr>
        <p:spPr>
          <a:xfrm>
            <a:off x="2092443" y="1594128"/>
            <a:ext cx="2176058"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Fast Underwriting</a:t>
            </a:r>
            <a:endParaRPr sz="1600" b="1" i="0" u="none" strike="noStrike" cap="none" dirty="0">
              <a:solidFill>
                <a:srgbClr val="000000"/>
              </a:solidFill>
              <a:latin typeface="Calibri"/>
              <a:ea typeface="Calibri"/>
              <a:cs typeface="Calibri"/>
              <a:sym typeface="Calibri"/>
            </a:endParaRPr>
          </a:p>
        </p:txBody>
      </p:sp>
      <p:pic>
        <p:nvPicPr>
          <p:cNvPr id="598" name="Google Shape;598;p12" descr="Back in time  free icon"/>
          <p:cNvPicPr preferRelativeResize="0"/>
          <p:nvPr/>
        </p:nvPicPr>
        <p:blipFill rotWithShape="1">
          <a:blip r:embed="rId6">
            <a:alphaModFix/>
          </a:blip>
          <a:srcRect/>
          <a:stretch/>
        </p:blipFill>
        <p:spPr>
          <a:xfrm>
            <a:off x="4469741" y="1345804"/>
            <a:ext cx="442387" cy="442387"/>
          </a:xfrm>
          <a:prstGeom prst="rect">
            <a:avLst/>
          </a:prstGeom>
          <a:noFill/>
          <a:ln>
            <a:noFill/>
          </a:ln>
        </p:spPr>
      </p:pic>
      <p:pic>
        <p:nvPicPr>
          <p:cNvPr id="599" name="Google Shape;599;p12" descr="Hacker  premium icon"/>
          <p:cNvPicPr preferRelativeResize="0"/>
          <p:nvPr/>
        </p:nvPicPr>
        <p:blipFill rotWithShape="1">
          <a:blip r:embed="rId7">
            <a:alphaModFix/>
          </a:blip>
          <a:srcRect/>
          <a:stretch/>
        </p:blipFill>
        <p:spPr>
          <a:xfrm>
            <a:off x="3523483" y="4103261"/>
            <a:ext cx="540000" cy="540000"/>
          </a:xfrm>
          <a:prstGeom prst="rect">
            <a:avLst/>
          </a:prstGeom>
          <a:noFill/>
          <a:ln>
            <a:noFill/>
          </a:ln>
        </p:spPr>
      </p:pic>
      <p:sp>
        <p:nvSpPr>
          <p:cNvPr id="600" name="Google Shape;600;p12"/>
          <p:cNvSpPr/>
          <p:nvPr/>
        </p:nvSpPr>
        <p:spPr>
          <a:xfrm>
            <a:off x="-666206" y="6858000"/>
            <a:ext cx="13455501" cy="1655135"/>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03" name="Google Shape;603;p12" descr="Digitalization  free icon"/>
          <p:cNvPicPr preferRelativeResize="0"/>
          <p:nvPr/>
        </p:nvPicPr>
        <p:blipFill rotWithShape="1">
          <a:blip r:embed="rId4">
            <a:alphaModFix/>
          </a:blip>
          <a:srcRect/>
          <a:stretch/>
        </p:blipFill>
        <p:spPr>
          <a:xfrm>
            <a:off x="5923908" y="5893796"/>
            <a:ext cx="520851" cy="520851"/>
          </a:xfrm>
          <a:prstGeom prst="rect">
            <a:avLst/>
          </a:prstGeom>
          <a:noFill/>
          <a:ln>
            <a:noFill/>
          </a:ln>
        </p:spPr>
      </p:pic>
      <p:cxnSp>
        <p:nvCxnSpPr>
          <p:cNvPr id="604" name="Google Shape;604;p12"/>
          <p:cNvCxnSpPr>
            <a:endCxn id="595" idx="1"/>
          </p:cNvCxnSpPr>
          <p:nvPr/>
        </p:nvCxnSpPr>
        <p:spPr>
          <a:xfrm rot="10800000" flipH="1">
            <a:off x="6200229" y="5011142"/>
            <a:ext cx="10500" cy="717300"/>
          </a:xfrm>
          <a:prstGeom prst="straightConnector1">
            <a:avLst/>
          </a:prstGeom>
          <a:noFill/>
          <a:ln w="9525" cap="flat" cmpd="sng">
            <a:solidFill>
              <a:srgbClr val="555555"/>
            </a:solidFill>
            <a:prstDash val="dash"/>
            <a:miter lim="800000"/>
            <a:headEnd type="triangle" w="med" len="med"/>
            <a:tailEnd type="none" w="sm" len="sm"/>
          </a:ln>
        </p:spPr>
      </p:cxnSp>
      <p:sp>
        <p:nvSpPr>
          <p:cNvPr id="605" name="Google Shape;605;p12"/>
          <p:cNvSpPr txBox="1"/>
          <p:nvPr/>
        </p:nvSpPr>
        <p:spPr>
          <a:xfrm>
            <a:off x="8020546" y="1433802"/>
            <a:ext cx="2332639" cy="1077218"/>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Broad mapping, forecast and managed credit risks </a:t>
            </a:r>
            <a:r>
              <a:rPr lang="en-US" sz="1600" dirty="0">
                <a:solidFill>
                  <a:srgbClr val="262626"/>
                </a:solidFill>
                <a:latin typeface="Calibri"/>
                <a:ea typeface="Calibri"/>
                <a:cs typeface="Calibri"/>
                <a:sym typeface="Calibri"/>
              </a:rPr>
              <a:t>of wide</a:t>
            </a:r>
            <a:r>
              <a:rPr lang="en-US" sz="1600" b="0" i="0" u="none" strike="noStrike" cap="none" dirty="0">
                <a:solidFill>
                  <a:srgbClr val="262626"/>
                </a:solidFill>
                <a:latin typeface="Calibri"/>
                <a:ea typeface="Calibri"/>
                <a:cs typeface="Calibri"/>
                <a:sym typeface="Calibri"/>
              </a:rPr>
              <a:t> ranged information sources</a:t>
            </a:r>
            <a:endParaRPr sz="1600" b="1" i="0" u="none" strike="noStrike" cap="none" dirty="0">
              <a:solidFill>
                <a:srgbClr val="262626"/>
              </a:solidFill>
              <a:latin typeface="Calibri"/>
              <a:ea typeface="Calibri"/>
              <a:cs typeface="Calibri"/>
              <a:sym typeface="Calibri"/>
            </a:endParaRPr>
          </a:p>
        </p:txBody>
      </p:sp>
      <p:sp>
        <p:nvSpPr>
          <p:cNvPr id="606" name="Google Shape;606;p12"/>
          <p:cNvSpPr txBox="1"/>
          <p:nvPr/>
        </p:nvSpPr>
        <p:spPr>
          <a:xfrm>
            <a:off x="8999377" y="3654302"/>
            <a:ext cx="272115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Secured Integral </a:t>
            </a:r>
            <a:r>
              <a:rPr lang="en-US" sz="1600" b="1" dirty="0">
                <a:solidFill>
                  <a:srgbClr val="000000"/>
                </a:solidFill>
                <a:latin typeface="Calibri"/>
                <a:ea typeface="Calibri"/>
                <a:cs typeface="Calibri"/>
                <a:sym typeface="Calibri"/>
              </a:rPr>
              <a:t>Architecture</a:t>
            </a:r>
            <a:endParaRPr sz="1600" b="1" i="0" u="none" strike="noStrike" cap="none" dirty="0">
              <a:solidFill>
                <a:srgbClr val="000000"/>
              </a:solidFill>
              <a:latin typeface="Calibri"/>
              <a:ea typeface="Calibri"/>
              <a:cs typeface="Calibri"/>
              <a:sym typeface="Calibri"/>
            </a:endParaRPr>
          </a:p>
        </p:txBody>
      </p:sp>
      <p:sp>
        <p:nvSpPr>
          <p:cNvPr id="607" name="Google Shape;607;p12"/>
          <p:cNvSpPr txBox="1"/>
          <p:nvPr/>
        </p:nvSpPr>
        <p:spPr>
          <a:xfrm>
            <a:off x="9035354" y="3926764"/>
            <a:ext cx="1917151" cy="156962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robust Salesforce based system, significant process efficiency, driven by data-based decisions and APIs</a:t>
            </a:r>
            <a:endParaRPr dirty="0"/>
          </a:p>
        </p:txBody>
      </p:sp>
      <p:sp>
        <p:nvSpPr>
          <p:cNvPr id="608" name="Google Shape;608;p12"/>
          <p:cNvSpPr txBox="1"/>
          <p:nvPr/>
        </p:nvSpPr>
        <p:spPr>
          <a:xfrm>
            <a:off x="6493021" y="5695501"/>
            <a:ext cx="128703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Digital</a:t>
            </a:r>
            <a:endParaRPr sz="1600" b="1" i="0" u="none" strike="noStrike" cap="none" dirty="0">
              <a:solidFill>
                <a:srgbClr val="000000"/>
              </a:solidFill>
              <a:latin typeface="Calibri"/>
              <a:ea typeface="Calibri"/>
              <a:cs typeface="Calibri"/>
              <a:sym typeface="Calibri"/>
            </a:endParaRPr>
          </a:p>
        </p:txBody>
      </p:sp>
      <p:sp>
        <p:nvSpPr>
          <p:cNvPr id="609" name="Google Shape;609;p12"/>
          <p:cNvSpPr txBox="1"/>
          <p:nvPr/>
        </p:nvSpPr>
        <p:spPr>
          <a:xfrm>
            <a:off x="6458791" y="5971734"/>
            <a:ext cx="2810318" cy="830997"/>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An advanced, accessible, and simple digital platform - no forms or paperwork required!</a:t>
            </a:r>
            <a:endParaRPr dirty="0"/>
          </a:p>
        </p:txBody>
      </p:sp>
      <p:sp>
        <p:nvSpPr>
          <p:cNvPr id="610" name="Google Shape;610;p12"/>
          <p:cNvSpPr txBox="1"/>
          <p:nvPr/>
        </p:nvSpPr>
        <p:spPr>
          <a:xfrm>
            <a:off x="2396643" y="3956202"/>
            <a:ext cx="132652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1" i="0" u="none" strike="noStrike" cap="none" dirty="0">
                <a:solidFill>
                  <a:srgbClr val="000000"/>
                </a:solidFill>
                <a:latin typeface="Calibri"/>
                <a:ea typeface="Calibri"/>
                <a:cs typeface="Calibri"/>
                <a:sym typeface="Calibri"/>
              </a:rPr>
              <a:t>Fraud Prevention</a:t>
            </a:r>
            <a:endParaRPr sz="1600" b="1" i="0" u="none" strike="noStrike" cap="none" dirty="0">
              <a:solidFill>
                <a:srgbClr val="000000"/>
              </a:solidFill>
              <a:latin typeface="Calibri"/>
              <a:ea typeface="Calibri"/>
              <a:cs typeface="Calibri"/>
              <a:sym typeface="Calibri"/>
            </a:endParaRPr>
          </a:p>
        </p:txBody>
      </p:sp>
      <p:sp>
        <p:nvSpPr>
          <p:cNvPr id="611" name="Google Shape;611;p12"/>
          <p:cNvSpPr txBox="1"/>
          <p:nvPr/>
        </p:nvSpPr>
        <p:spPr>
          <a:xfrm>
            <a:off x="2430234" y="4505459"/>
            <a:ext cx="1758321" cy="132343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262626"/>
              </a:buClr>
              <a:buSzPts val="1600"/>
              <a:buFont typeface="Calibri"/>
              <a:buNone/>
            </a:pPr>
            <a:r>
              <a:rPr lang="en-US" sz="1600" b="0" i="0" u="none" strike="noStrike" cap="none" dirty="0">
                <a:solidFill>
                  <a:srgbClr val="262626"/>
                </a:solidFill>
                <a:latin typeface="Calibri"/>
                <a:ea typeface="Calibri"/>
                <a:cs typeface="Calibri"/>
                <a:sym typeface="Calibri"/>
              </a:rPr>
              <a:t>A multi-dimensional model for credit risk assessment and fraud</a:t>
            </a:r>
            <a:r>
              <a:rPr lang="en-US" sz="1600" dirty="0">
                <a:solidFill>
                  <a:srgbClr val="262626"/>
                </a:solidFill>
                <a:latin typeface="Calibri"/>
                <a:ea typeface="Calibri"/>
                <a:cs typeface="Calibri"/>
                <a:sym typeface="Calibri"/>
              </a:rPr>
              <a:t> prevention </a:t>
            </a:r>
            <a:endParaRPr sz="1600" b="0" i="0" u="none" strike="noStrike" cap="none" dirty="0">
              <a:solidFill>
                <a:srgbClr val="262626"/>
              </a:solidFill>
              <a:latin typeface="Calibri"/>
              <a:ea typeface="Calibri"/>
              <a:cs typeface="Calibri"/>
              <a:sym typeface="Calibri"/>
            </a:endParaRPr>
          </a:p>
        </p:txBody>
      </p:sp>
      <p:grpSp>
        <p:nvGrpSpPr>
          <p:cNvPr id="612" name="Google Shape;612;p12"/>
          <p:cNvGrpSpPr/>
          <p:nvPr/>
        </p:nvGrpSpPr>
        <p:grpSpPr>
          <a:xfrm>
            <a:off x="-827460" y="-300778"/>
            <a:ext cx="1645818" cy="7361780"/>
            <a:chOff x="-851971" y="-300778"/>
            <a:chExt cx="1645818" cy="7361780"/>
          </a:xfrm>
        </p:grpSpPr>
        <p:sp>
          <p:nvSpPr>
            <p:cNvPr id="613" name="Google Shape;613;p12"/>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614" name="Google Shape;614;p12"/>
            <p:cNvGrpSpPr/>
            <p:nvPr/>
          </p:nvGrpSpPr>
          <p:grpSpPr>
            <a:xfrm>
              <a:off x="-694107" y="-142915"/>
              <a:ext cx="1330092" cy="7203917"/>
              <a:chOff x="-694107" y="-142915"/>
              <a:chExt cx="1330092" cy="7203917"/>
            </a:xfrm>
          </p:grpSpPr>
          <p:sp>
            <p:nvSpPr>
              <p:cNvPr id="615" name="Google Shape;615;p12"/>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2"/>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2"/>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8" name="Google Shape;618;p12"/>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619" name="Google Shape;619;p12"/>
          <p:cNvSpPr txBox="1"/>
          <p:nvPr/>
        </p:nvSpPr>
        <p:spPr>
          <a:xfrm>
            <a:off x="713617" y="237057"/>
            <a:ext cx="12208056"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Technological Leadership </a:t>
            </a:r>
            <a:r>
              <a:rPr lang="en-US" sz="3600" b="1" i="0" u="none" strike="noStrike" cap="none" dirty="0">
                <a:solidFill>
                  <a:srgbClr val="000000"/>
                </a:solidFill>
                <a:latin typeface="Calibri"/>
                <a:ea typeface="Calibri"/>
                <a:cs typeface="Calibri"/>
                <a:sym typeface="Calibri"/>
              </a:rPr>
              <a:t>for</a:t>
            </a:r>
            <a:r>
              <a:rPr lang="en-US" sz="3600" b="1" dirty="0">
                <a:solidFill>
                  <a:schemeClr val="dk1"/>
                </a:solidFill>
                <a:latin typeface="Calibri"/>
                <a:ea typeface="Calibri"/>
                <a:cs typeface="Calibri"/>
                <a:sym typeface="Calibri"/>
              </a:rPr>
              <a:t> Fast &amp; Accurate Underwriting</a:t>
            </a:r>
            <a:endParaRPr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58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3"/>
          <p:cNvSpPr/>
          <p:nvPr/>
        </p:nvSpPr>
        <p:spPr>
          <a:xfrm>
            <a:off x="12192000" y="-973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26" name="Google Shape;626;p13"/>
          <p:cNvGrpSpPr/>
          <p:nvPr/>
        </p:nvGrpSpPr>
        <p:grpSpPr>
          <a:xfrm>
            <a:off x="899190" y="764020"/>
            <a:ext cx="10912196" cy="6124118"/>
            <a:chOff x="957926" y="394627"/>
            <a:chExt cx="10912196" cy="6124118"/>
          </a:xfrm>
        </p:grpSpPr>
        <p:sp>
          <p:nvSpPr>
            <p:cNvPr id="627" name="Google Shape;627;p13"/>
            <p:cNvSpPr txBox="1"/>
            <p:nvPr/>
          </p:nvSpPr>
          <p:spPr>
            <a:xfrm>
              <a:off x="9407181" y="4449337"/>
              <a:ext cx="2462941" cy="450454"/>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Client check with Blender’s propriety platform</a:t>
              </a:r>
              <a:endParaRPr dirty="0"/>
            </a:p>
          </p:txBody>
        </p:sp>
        <p:sp>
          <p:nvSpPr>
            <p:cNvPr id="628" name="Google Shape;628;p13"/>
            <p:cNvSpPr txBox="1"/>
            <p:nvPr/>
          </p:nvSpPr>
          <p:spPr>
            <a:xfrm>
              <a:off x="2520107" y="4356199"/>
              <a:ext cx="1592649" cy="74586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Client rating and loan profile	</a:t>
              </a:r>
              <a:endParaRPr dirty="0"/>
            </a:p>
          </p:txBody>
        </p:sp>
        <p:sp>
          <p:nvSpPr>
            <p:cNvPr id="629" name="Google Shape;629;p13"/>
            <p:cNvSpPr txBox="1"/>
            <p:nvPr/>
          </p:nvSpPr>
          <p:spPr>
            <a:xfrm>
              <a:off x="6913485" y="5577282"/>
              <a:ext cx="2858653" cy="941463"/>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Automated customer risk and evaluation assessment</a:t>
              </a:r>
              <a:endParaRPr dirty="0"/>
            </a:p>
          </p:txBody>
        </p:sp>
        <p:sp>
          <p:nvSpPr>
            <p:cNvPr id="630" name="Google Shape;630;p13"/>
            <p:cNvSpPr txBox="1"/>
            <p:nvPr/>
          </p:nvSpPr>
          <p:spPr>
            <a:xfrm>
              <a:off x="1381090" y="2315446"/>
              <a:ext cx="279198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Advanced client identification &amp; authentication</a:t>
              </a:r>
              <a:endParaRPr sz="1600" dirty="0">
                <a:solidFill>
                  <a:schemeClr val="dk1"/>
                </a:solidFill>
                <a:latin typeface="Calibri"/>
                <a:ea typeface="Calibri"/>
                <a:cs typeface="Calibri"/>
                <a:sym typeface="Calibri"/>
              </a:endParaRPr>
            </a:p>
          </p:txBody>
        </p:sp>
        <p:sp>
          <p:nvSpPr>
            <p:cNvPr id="631" name="Google Shape;631;p13"/>
            <p:cNvSpPr txBox="1"/>
            <p:nvPr/>
          </p:nvSpPr>
          <p:spPr>
            <a:xfrm>
              <a:off x="6604204" y="745708"/>
              <a:ext cx="2878040" cy="745869"/>
            </a:xfrm>
            <a:prstGeom prst="rect">
              <a:avLst/>
            </a:prstGeom>
            <a:noFill/>
            <a:ln>
              <a:noFill/>
            </a:ln>
          </p:spPr>
          <p:txBody>
            <a:bodyPr spcFirstLastPara="1" wrap="square" lIns="91425" tIns="45700" rIns="91425" bIns="45700" anchor="ctr" anchorCtr="0">
              <a:noAutofit/>
            </a:bodyPr>
            <a:lstStyle/>
            <a:p>
              <a:pPr marL="0" marR="0" lvl="0" indent="0" algn="ctr">
                <a:spcBef>
                  <a:spcPts val="0"/>
                </a:spcBef>
                <a:spcAft>
                  <a:spcPts val="0"/>
                </a:spcAft>
                <a:buNone/>
              </a:pPr>
              <a:r>
                <a:rPr lang="en-US" sz="1600" dirty="0">
                  <a:solidFill>
                    <a:schemeClr val="dk1"/>
                  </a:solidFill>
                  <a:latin typeface="Calibri"/>
                  <a:ea typeface="Calibri"/>
                  <a:cs typeface="Calibri"/>
                  <a:sym typeface="Calibri"/>
                </a:rPr>
                <a:t>Collateral valuation &amp; underwriting</a:t>
              </a:r>
              <a:endParaRPr sz="1600" dirty="0">
                <a:solidFill>
                  <a:schemeClr val="dk1"/>
                </a:solidFill>
                <a:latin typeface="Calibri"/>
                <a:ea typeface="Calibri"/>
                <a:cs typeface="Calibri"/>
                <a:sym typeface="Calibri"/>
              </a:endParaRPr>
            </a:p>
            <a:p>
              <a:pPr marL="0" marR="0" lvl="0" indent="0" algn="ctr">
                <a:spcBef>
                  <a:spcPts val="0"/>
                </a:spcBef>
                <a:spcAft>
                  <a:spcPts val="0"/>
                </a:spcAft>
                <a:buNone/>
              </a:pPr>
              <a:r>
                <a:rPr lang="en-US" sz="1600" dirty="0">
                  <a:solidFill>
                    <a:schemeClr val="dk1"/>
                  </a:solidFill>
                  <a:latin typeface="Calibri"/>
                  <a:ea typeface="Calibri"/>
                  <a:cs typeface="Calibri"/>
                  <a:sym typeface="Calibri"/>
                </a:rPr>
                <a:t>(vehicle/real estate)</a:t>
              </a:r>
              <a:endParaRPr sz="1600" dirty="0">
                <a:solidFill>
                  <a:schemeClr val="dk1"/>
                </a:solidFill>
                <a:latin typeface="Calibri"/>
                <a:ea typeface="Calibri"/>
                <a:cs typeface="Calibri"/>
                <a:sym typeface="Calibri"/>
              </a:endParaRPr>
            </a:p>
          </p:txBody>
        </p:sp>
        <p:sp>
          <p:nvSpPr>
            <p:cNvPr id="632" name="Google Shape;632;p13"/>
            <p:cNvSpPr txBox="1"/>
            <p:nvPr/>
          </p:nvSpPr>
          <p:spPr>
            <a:xfrm>
              <a:off x="957926" y="394627"/>
              <a:ext cx="68279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ea typeface="Calibri"/>
                  <a:cs typeface="Calibri"/>
                  <a:sym typeface="Calibri"/>
                </a:rPr>
                <a:t>6 Steps in 30 seconds</a:t>
              </a:r>
              <a:endParaRPr sz="2400" dirty="0">
                <a:solidFill>
                  <a:schemeClr val="dk1"/>
                </a:solidFill>
                <a:latin typeface="Calibri"/>
                <a:ea typeface="Calibri"/>
                <a:cs typeface="Calibri"/>
                <a:sym typeface="Calibri"/>
              </a:endParaRPr>
            </a:p>
          </p:txBody>
        </p:sp>
        <p:pic>
          <p:nvPicPr>
            <p:cNvPr id="633" name="Google Shape;633;p13" descr="Business credit report free icon"/>
            <p:cNvPicPr preferRelativeResize="0"/>
            <p:nvPr/>
          </p:nvPicPr>
          <p:blipFill rotWithShape="1">
            <a:blip r:embed="rId3">
              <a:alphaModFix/>
            </a:blip>
            <a:srcRect/>
            <a:stretch/>
          </p:blipFill>
          <p:spPr>
            <a:xfrm>
              <a:off x="6477821" y="5787563"/>
              <a:ext cx="520903" cy="520903"/>
            </a:xfrm>
            <a:prstGeom prst="rect">
              <a:avLst/>
            </a:prstGeom>
            <a:noFill/>
            <a:ln>
              <a:noFill/>
            </a:ln>
          </p:spPr>
        </p:pic>
        <p:pic>
          <p:nvPicPr>
            <p:cNvPr id="634" name="Google Shape;634;p13" descr="Satisfaction free icon"/>
            <p:cNvPicPr preferRelativeResize="0"/>
            <p:nvPr/>
          </p:nvPicPr>
          <p:blipFill rotWithShape="1">
            <a:blip r:embed="rId4">
              <a:alphaModFix/>
            </a:blip>
            <a:srcRect/>
            <a:stretch/>
          </p:blipFill>
          <p:spPr>
            <a:xfrm>
              <a:off x="4031637" y="4048014"/>
              <a:ext cx="541961" cy="541961"/>
            </a:xfrm>
            <a:prstGeom prst="rect">
              <a:avLst/>
            </a:prstGeom>
            <a:noFill/>
            <a:ln>
              <a:noFill/>
            </a:ln>
          </p:spPr>
        </p:pic>
        <p:pic>
          <p:nvPicPr>
            <p:cNvPr id="635" name="Google Shape;635;p13" descr="Face detection free icon"/>
            <p:cNvPicPr preferRelativeResize="0"/>
            <p:nvPr/>
          </p:nvPicPr>
          <p:blipFill rotWithShape="1">
            <a:blip r:embed="rId5">
              <a:alphaModFix/>
            </a:blip>
            <a:srcRect/>
            <a:stretch/>
          </p:blipFill>
          <p:spPr>
            <a:xfrm>
              <a:off x="4105441" y="2424309"/>
              <a:ext cx="486890" cy="486890"/>
            </a:xfrm>
            <a:prstGeom prst="rect">
              <a:avLst/>
            </a:prstGeom>
            <a:noFill/>
            <a:ln>
              <a:noFill/>
            </a:ln>
          </p:spPr>
        </p:pic>
        <p:pic>
          <p:nvPicPr>
            <p:cNvPr id="636" name="Google Shape;636;p13"/>
            <p:cNvPicPr preferRelativeResize="0"/>
            <p:nvPr/>
          </p:nvPicPr>
          <p:blipFill rotWithShape="1">
            <a:blip r:embed="rId6">
              <a:alphaModFix/>
            </a:blip>
            <a:srcRect/>
            <a:stretch/>
          </p:blipFill>
          <p:spPr>
            <a:xfrm>
              <a:off x="6480064" y="749097"/>
              <a:ext cx="516416" cy="516416"/>
            </a:xfrm>
            <a:prstGeom prst="rect">
              <a:avLst/>
            </a:prstGeom>
            <a:noFill/>
            <a:ln>
              <a:noFill/>
            </a:ln>
          </p:spPr>
        </p:pic>
        <p:pic>
          <p:nvPicPr>
            <p:cNvPr id="637" name="Google Shape;637;p13"/>
            <p:cNvPicPr preferRelativeResize="0"/>
            <p:nvPr/>
          </p:nvPicPr>
          <p:blipFill rotWithShape="1">
            <a:blip r:embed="rId7">
              <a:alphaModFix/>
            </a:blip>
            <a:srcRect/>
            <a:stretch/>
          </p:blipFill>
          <p:spPr>
            <a:xfrm>
              <a:off x="8865517" y="4191419"/>
              <a:ext cx="570574" cy="570574"/>
            </a:xfrm>
            <a:prstGeom prst="rect">
              <a:avLst/>
            </a:prstGeom>
            <a:noFill/>
            <a:ln>
              <a:noFill/>
            </a:ln>
          </p:spPr>
        </p:pic>
      </p:grpSp>
      <p:sp>
        <p:nvSpPr>
          <p:cNvPr id="638" name="Google Shape;638;p13"/>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3"/>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3"/>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3"/>
          <p:cNvSpPr txBox="1"/>
          <p:nvPr/>
        </p:nvSpPr>
        <p:spPr>
          <a:xfrm>
            <a:off x="801484" y="222853"/>
            <a:ext cx="870038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Fast and Efficient Customer Experience</a:t>
            </a:r>
            <a:endParaRPr sz="3600" b="1" dirty="0">
              <a:solidFill>
                <a:schemeClr val="dk1"/>
              </a:solidFill>
              <a:latin typeface="Calibri"/>
              <a:ea typeface="Calibri"/>
              <a:cs typeface="Calibri"/>
              <a:sym typeface="Calibri"/>
            </a:endParaRPr>
          </a:p>
        </p:txBody>
      </p:sp>
      <p:sp>
        <p:nvSpPr>
          <p:cNvPr id="642" name="Google Shape;642;p13"/>
          <p:cNvSpPr txBox="1"/>
          <p:nvPr/>
        </p:nvSpPr>
        <p:spPr>
          <a:xfrm>
            <a:off x="9157001" y="2202184"/>
            <a:ext cx="2621279" cy="14871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Onboarding </a:t>
            </a:r>
            <a:endParaRPr sz="16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200" dirty="0">
                <a:solidFill>
                  <a:schemeClr val="dk1"/>
                </a:solidFill>
                <a:latin typeface="Calibri"/>
                <a:ea typeface="Calibri"/>
                <a:cs typeface="Calibri"/>
                <a:sym typeface="Calibri"/>
              </a:rPr>
              <a:t>(Store, Car agency, E-Commerce site)</a:t>
            </a:r>
            <a:endParaRPr sz="1600" dirty="0">
              <a:solidFill>
                <a:schemeClr val="dk1"/>
              </a:solidFill>
              <a:latin typeface="Calibri"/>
              <a:ea typeface="Calibri"/>
              <a:cs typeface="Calibri"/>
              <a:sym typeface="Calibri"/>
            </a:endParaRPr>
          </a:p>
        </p:txBody>
      </p:sp>
      <p:sp>
        <p:nvSpPr>
          <p:cNvPr id="643" name="Google Shape;643;p13"/>
          <p:cNvSpPr/>
          <p:nvPr/>
        </p:nvSpPr>
        <p:spPr>
          <a:xfrm>
            <a:off x="4901057" y="2119333"/>
            <a:ext cx="3498008" cy="3498006"/>
          </a:xfrm>
          <a:prstGeom prst="ellipse">
            <a:avLst/>
          </a:prstGeom>
          <a:gradFill>
            <a:gsLst>
              <a:gs pos="0">
                <a:srgbClr val="0BBCFF">
                  <a:alpha val="81960"/>
                </a:srgbClr>
              </a:gs>
              <a:gs pos="48000">
                <a:srgbClr val="00AEEF">
                  <a:alpha val="20000"/>
                </a:srgbClr>
              </a:gs>
              <a:gs pos="100000">
                <a:srgbClr val="00AEEF">
                  <a:alpha val="2000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44" name="Google Shape;644;p13"/>
          <p:cNvSpPr/>
          <p:nvPr/>
        </p:nvSpPr>
        <p:spPr>
          <a:xfrm>
            <a:off x="5657036" y="2942076"/>
            <a:ext cx="1966202" cy="1966200"/>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645" name="Google Shape;645;p13"/>
          <p:cNvGrpSpPr/>
          <p:nvPr/>
        </p:nvGrpSpPr>
        <p:grpSpPr>
          <a:xfrm>
            <a:off x="4666581" y="1773349"/>
            <a:ext cx="4000592" cy="4258350"/>
            <a:chOff x="3950787" y="1293903"/>
            <a:chExt cx="4632581" cy="4931057"/>
          </a:xfrm>
        </p:grpSpPr>
        <p:sp>
          <p:nvSpPr>
            <p:cNvPr id="646" name="Google Shape;646;p13"/>
            <p:cNvSpPr txBox="1"/>
            <p:nvPr/>
          </p:nvSpPr>
          <p:spPr>
            <a:xfrm>
              <a:off x="5473630" y="3602822"/>
              <a:ext cx="1620000" cy="745869"/>
            </a:xfrm>
            <a:prstGeom prst="rect">
              <a:avLst/>
            </a:prstGeom>
            <a:noFill/>
            <a:ln>
              <a:noFill/>
            </a:ln>
          </p:spPr>
          <p:txBody>
            <a:bodyPr spcFirstLastPara="1" wrap="square" lIns="91425" tIns="45700" rIns="91425" bIns="45700" anchor="ctr" anchorCtr="0">
              <a:noAutofit/>
            </a:bodyPr>
            <a:lstStyle/>
            <a:p>
              <a:pPr marL="0" marR="0" lvl="0" indent="0" algn="ctr" rtl="1">
                <a:lnSpc>
                  <a:spcPct val="28787"/>
                </a:lnSpc>
                <a:spcBef>
                  <a:spcPts val="0"/>
                </a:spcBef>
                <a:spcAft>
                  <a:spcPts val="0"/>
                </a:spcAft>
                <a:buClr>
                  <a:schemeClr val="lt1"/>
                </a:buClr>
                <a:buSzPts val="6600"/>
                <a:buFont typeface="Calibri"/>
                <a:buNone/>
              </a:pPr>
              <a:r>
                <a:rPr lang="en-US" sz="6600" dirty="0">
                  <a:solidFill>
                    <a:schemeClr val="lt1"/>
                  </a:solidFill>
                  <a:latin typeface="Calibri"/>
                  <a:ea typeface="Calibri"/>
                  <a:cs typeface="Calibri"/>
                  <a:sym typeface="Calibri"/>
                </a:rPr>
                <a:t>30</a:t>
              </a:r>
              <a:endParaRPr dirty="0"/>
            </a:p>
            <a:p>
              <a:pPr marL="0" marR="0" lvl="0" indent="0" algn="ctr" rtl="1">
                <a:lnSpc>
                  <a:spcPct val="118750"/>
                </a:lnSpc>
                <a:spcBef>
                  <a:spcPts val="0"/>
                </a:spcBef>
                <a:spcAft>
                  <a:spcPts val="0"/>
                </a:spcAft>
                <a:buClr>
                  <a:schemeClr val="lt1"/>
                </a:buClr>
                <a:buSzPts val="1600"/>
                <a:buFont typeface="Calibri"/>
                <a:buNone/>
              </a:pPr>
              <a:r>
                <a:rPr lang="en-US" sz="1600" dirty="0">
                  <a:solidFill>
                    <a:schemeClr val="lt1"/>
                  </a:solidFill>
                  <a:latin typeface="Calibri"/>
                  <a:ea typeface="Calibri"/>
                  <a:cs typeface="Calibri"/>
                  <a:sym typeface="Calibri"/>
                </a:rPr>
                <a:t>Seconds to get a loan</a:t>
              </a:r>
              <a:endParaRPr sz="1600" dirty="0">
                <a:solidFill>
                  <a:schemeClr val="lt1"/>
                </a:solidFill>
                <a:latin typeface="Calibri"/>
                <a:ea typeface="Calibri"/>
                <a:cs typeface="Calibri"/>
                <a:sym typeface="Calibri"/>
              </a:endParaRPr>
            </a:p>
          </p:txBody>
        </p:sp>
        <p:sp>
          <p:nvSpPr>
            <p:cNvPr id="647" name="Google Shape;647;p13"/>
            <p:cNvSpPr/>
            <p:nvPr/>
          </p:nvSpPr>
          <p:spPr>
            <a:xfrm>
              <a:off x="5753255" y="1293903"/>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6</a:t>
              </a:r>
              <a:endParaRPr/>
            </a:p>
          </p:txBody>
        </p:sp>
        <p:sp>
          <p:nvSpPr>
            <p:cNvPr id="648" name="Google Shape;648;p13"/>
            <p:cNvSpPr/>
            <p:nvPr/>
          </p:nvSpPr>
          <p:spPr>
            <a:xfrm>
              <a:off x="7503368"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1</a:t>
              </a:r>
              <a:endParaRPr/>
            </a:p>
          </p:txBody>
        </p:sp>
        <p:sp>
          <p:nvSpPr>
            <p:cNvPr id="649" name="Google Shape;649;p13"/>
            <p:cNvSpPr/>
            <p:nvPr/>
          </p:nvSpPr>
          <p:spPr>
            <a:xfrm>
              <a:off x="3950787"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4</a:t>
              </a:r>
              <a:endParaRPr/>
            </a:p>
          </p:txBody>
        </p:sp>
        <p:sp>
          <p:nvSpPr>
            <p:cNvPr id="650" name="Google Shape;650;p13"/>
            <p:cNvSpPr/>
            <p:nvPr/>
          </p:nvSpPr>
          <p:spPr>
            <a:xfrm>
              <a:off x="7503368" y="4176258"/>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2</a:t>
              </a:r>
              <a:endParaRPr/>
            </a:p>
          </p:txBody>
        </p:sp>
        <p:sp>
          <p:nvSpPr>
            <p:cNvPr id="651" name="Google Shape;651;p13"/>
            <p:cNvSpPr/>
            <p:nvPr/>
          </p:nvSpPr>
          <p:spPr>
            <a:xfrm>
              <a:off x="5736037" y="514496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3</a:t>
              </a:r>
              <a:endParaRPr/>
            </a:p>
          </p:txBody>
        </p:sp>
        <p:sp>
          <p:nvSpPr>
            <p:cNvPr id="652" name="Google Shape;652;p13"/>
            <p:cNvSpPr/>
            <p:nvPr/>
          </p:nvSpPr>
          <p:spPr>
            <a:xfrm>
              <a:off x="4437229" y="1874447"/>
              <a:ext cx="3699698" cy="3699698"/>
            </a:xfrm>
            <a:prstGeom prst="arc">
              <a:avLst>
                <a:gd name="adj1" fmla="val 10281699"/>
                <a:gd name="adj2" fmla="val 1120934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3"/>
            <p:cNvSpPr/>
            <p:nvPr/>
          </p:nvSpPr>
          <p:spPr>
            <a:xfrm>
              <a:off x="4437229" y="1874447"/>
              <a:ext cx="3699698" cy="3699698"/>
            </a:xfrm>
            <a:prstGeom prst="arc">
              <a:avLst>
                <a:gd name="adj1" fmla="val 6757371"/>
                <a:gd name="adj2" fmla="val 7870888"/>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3"/>
            <p:cNvSpPr/>
            <p:nvPr/>
          </p:nvSpPr>
          <p:spPr>
            <a:xfrm>
              <a:off x="4437229" y="1874447"/>
              <a:ext cx="3699698" cy="3699698"/>
            </a:xfrm>
            <a:prstGeom prst="arc">
              <a:avLst>
                <a:gd name="adj1" fmla="val 3079830"/>
                <a:gd name="adj2" fmla="val 4118106"/>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3"/>
            <p:cNvSpPr/>
            <p:nvPr/>
          </p:nvSpPr>
          <p:spPr>
            <a:xfrm>
              <a:off x="4437229" y="1874447"/>
              <a:ext cx="3699698" cy="3699698"/>
            </a:xfrm>
            <a:prstGeom prst="arc">
              <a:avLst>
                <a:gd name="adj1" fmla="val 21209639"/>
                <a:gd name="adj2" fmla="val 498454"/>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656" name="Google Shape;656;p13"/>
            <p:cNvCxnSpPr/>
            <p:nvPr/>
          </p:nvCxnSpPr>
          <p:spPr>
            <a:xfrm>
              <a:off x="6280484" y="2239679"/>
              <a:ext cx="0" cy="474130"/>
            </a:xfrm>
            <a:prstGeom prst="straightConnector1">
              <a:avLst/>
            </a:prstGeom>
            <a:noFill/>
            <a:ln w="31750" cap="flat" cmpd="sng">
              <a:solidFill>
                <a:srgbClr val="006386"/>
              </a:solidFill>
              <a:prstDash val="solid"/>
              <a:miter lim="800000"/>
              <a:headEnd type="none" w="sm" len="sm"/>
              <a:tailEnd type="stealth" w="med" len="med"/>
            </a:ln>
          </p:spPr>
        </p:cxnSp>
        <p:sp>
          <p:nvSpPr>
            <p:cNvPr id="657" name="Google Shape;657;p13"/>
            <p:cNvSpPr/>
            <p:nvPr/>
          </p:nvSpPr>
          <p:spPr>
            <a:xfrm>
              <a:off x="3950787" y="2240720"/>
              <a:ext cx="1080000" cy="1080000"/>
            </a:xfrm>
            <a:prstGeom prst="ellipse">
              <a:avLst/>
            </a:prstGeom>
            <a:solidFill>
              <a:srgbClr val="00AEEF">
                <a:alpha val="97647"/>
              </a:srgbClr>
            </a:solidFill>
            <a:ln w="101600" cap="flat" cmpd="sng">
              <a:solidFill>
                <a:srgbClr val="006FAB">
                  <a:alpha val="32941"/>
                </a:srgb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5</a:t>
              </a:r>
              <a:endParaRPr/>
            </a:p>
          </p:txBody>
        </p:sp>
        <p:sp>
          <p:nvSpPr>
            <p:cNvPr id="658" name="Google Shape;658;p13"/>
            <p:cNvSpPr/>
            <p:nvPr/>
          </p:nvSpPr>
          <p:spPr>
            <a:xfrm>
              <a:off x="4426853" y="1864400"/>
              <a:ext cx="3699698" cy="3699698"/>
            </a:xfrm>
            <a:prstGeom prst="arc">
              <a:avLst>
                <a:gd name="adj1" fmla="val 13743919"/>
                <a:gd name="adj2" fmla="val 14897683"/>
              </a:avLst>
            </a:prstGeom>
            <a:noFill/>
            <a:ln w="22225" cap="flat" cmpd="sng">
              <a:solidFill>
                <a:srgbClr val="006386"/>
              </a:solidFill>
              <a:prstDash val="solid"/>
              <a:miter lim="800000"/>
              <a:headEnd type="none" w="sm" len="sm"/>
              <a:tailEnd type="stealth"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659" name="Google Shape;659;p13"/>
          <p:cNvPicPr preferRelativeResize="0"/>
          <p:nvPr/>
        </p:nvPicPr>
        <p:blipFill rotWithShape="1">
          <a:blip r:embed="rId8">
            <a:alphaModFix/>
          </a:blip>
          <a:srcRect/>
          <a:stretch/>
        </p:blipFill>
        <p:spPr>
          <a:xfrm>
            <a:off x="8826693" y="2772414"/>
            <a:ext cx="520904" cy="520904"/>
          </a:xfrm>
          <a:prstGeom prst="rect">
            <a:avLst/>
          </a:prstGeom>
          <a:noFill/>
          <a:ln>
            <a:noFill/>
          </a:ln>
        </p:spPr>
      </p:pic>
      <p:sp>
        <p:nvSpPr>
          <p:cNvPr id="660" name="Google Shape;660;p13"/>
          <p:cNvSpPr txBox="1"/>
          <p:nvPr/>
        </p:nvSpPr>
        <p:spPr>
          <a:xfrm>
            <a:off x="633125" y="6432760"/>
            <a:ext cx="21703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30 seconds -Minimal time period</a:t>
            </a:r>
            <a:endParaRPr sz="1000"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422" t="7795" r="2023" b="7795"/>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7" name="Oval 6">
            <a:extLst>
              <a:ext uri="{FF2B5EF4-FFF2-40B4-BE49-F238E27FC236}">
                <a16:creationId xmlns:a16="http://schemas.microsoft.com/office/drawing/2014/main" id="{5AB6BAFD-35DD-495A-BB66-E5987B7521AC}"/>
              </a:ext>
            </a:extLst>
          </p:cNvPr>
          <p:cNvSpPr/>
          <p:nvPr/>
        </p:nvSpPr>
        <p:spPr>
          <a:xfrm>
            <a:off x="-2413544" y="-2373086"/>
            <a:ext cx="11614436" cy="11614436"/>
          </a:xfrm>
          <a:prstGeom prst="ellipse">
            <a:avLst/>
          </a:prstGeom>
          <a:gradFill>
            <a:gsLst>
              <a:gs pos="21000">
                <a:srgbClr val="00AEEF">
                  <a:alpha val="22000"/>
                </a:srgbClr>
              </a:gs>
              <a:gs pos="45000">
                <a:srgbClr val="006FAB">
                  <a:alpha val="58000"/>
                </a:srgbClr>
              </a:gs>
              <a:gs pos="70000">
                <a:srgbClr val="00AEEF">
                  <a:alpha val="36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7" name="Arc 26">
            <a:extLst>
              <a:ext uri="{FF2B5EF4-FFF2-40B4-BE49-F238E27FC236}">
                <a16:creationId xmlns:a16="http://schemas.microsoft.com/office/drawing/2014/main" id="{C041EA82-218D-4A36-B0D4-4360F9970D64}"/>
              </a:ext>
            </a:extLst>
          </p:cNvPr>
          <p:cNvSpPr/>
          <p:nvPr/>
        </p:nvSpPr>
        <p:spPr>
          <a:xfrm>
            <a:off x="-2349470" y="-2194587"/>
            <a:ext cx="11247182" cy="11247173"/>
          </a:xfrm>
          <a:prstGeom prst="arc">
            <a:avLst>
              <a:gd name="adj1" fmla="val 16977976"/>
              <a:gd name="adj2" fmla="val 7953272"/>
            </a:avLst>
          </a:prstGeom>
          <a:ln w="9525">
            <a:solidFill>
              <a:srgbClr val="25A6DF"/>
            </a:solidFill>
            <a:headEnd type="arrow"/>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5" name="Oval 4">
            <a:extLst>
              <a:ext uri="{FF2B5EF4-FFF2-40B4-BE49-F238E27FC236}">
                <a16:creationId xmlns:a16="http://schemas.microsoft.com/office/drawing/2014/main" id="{D86F31D6-BB85-4D42-8C2B-0FE1DB28CB0B}"/>
              </a:ext>
            </a:extLst>
          </p:cNvPr>
          <p:cNvSpPr/>
          <p:nvPr/>
        </p:nvSpPr>
        <p:spPr>
          <a:xfrm flipH="1">
            <a:off x="7904746" y="2213478"/>
            <a:ext cx="2523693" cy="2461838"/>
          </a:xfrm>
          <a:prstGeom prst="ellipse">
            <a:avLst/>
          </a:prstGeom>
          <a:solidFill>
            <a:srgbClr val="00ACE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solidFill>
                <a:srgbClr val="FFFFFF"/>
              </a:solidFill>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a:effectLst>
            <a:outerShdw blurRad="63500" dist="38100" dir="10800000" algn="tr" rotWithShape="0">
              <a:prstClr val="black">
                <a:alpha val="40000"/>
              </a:prstClr>
            </a:outerShdw>
          </a:effectLst>
          <a:scene3d>
            <a:camera prst="orthographicFront"/>
            <a:lightRig rig="threePt" dir="t"/>
          </a:scene3d>
          <a:sp3d>
            <a:bevelT w="635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6" name="Oval 35">
            <a:extLst>
              <a:ext uri="{FF2B5EF4-FFF2-40B4-BE49-F238E27FC236}">
                <a16:creationId xmlns:a16="http://schemas.microsoft.com/office/drawing/2014/main" id="{7CE6EB14-C75C-4F2F-891D-CCEC46D0F151}"/>
              </a:ext>
            </a:extLst>
          </p:cNvPr>
          <p:cNvSpPr/>
          <p:nvPr/>
        </p:nvSpPr>
        <p:spPr>
          <a:xfrm>
            <a:off x="10407626" y="2750553"/>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5" name="Rectangle 32">
            <a:extLst>
              <a:ext uri="{FF2B5EF4-FFF2-40B4-BE49-F238E27FC236}">
                <a16:creationId xmlns:a16="http://schemas.microsoft.com/office/drawing/2014/main" id="{65A751FE-88BD-CF7C-8ADF-5A95C900E842}"/>
              </a:ext>
            </a:extLst>
          </p:cNvPr>
          <p:cNvSpPr/>
          <p:nvPr/>
        </p:nvSpPr>
        <p:spPr>
          <a:xfrm>
            <a:off x="3583036" y="2871107"/>
            <a:ext cx="7635315" cy="1482137"/>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lvl="0" algn="ctr">
              <a:lnSpc>
                <a:spcPts val="5200"/>
              </a:lnSpc>
              <a:defRPr/>
            </a:pPr>
            <a:r>
              <a:rPr lang="en-US" sz="6600" b="1" spc="150" dirty="0">
                <a:ln>
                  <a:solidFill>
                    <a:srgbClr val="006386"/>
                  </a:solidFill>
                </a:ln>
                <a:solidFill>
                  <a:schemeClr val="bg1"/>
                </a:solidFill>
                <a:latin typeface="Calibri" panose="020F0502020204030204" pitchFamily="34" charset="0"/>
                <a:cs typeface="Calibri" panose="020F0502020204030204" pitchFamily="34" charset="0"/>
              </a:rPr>
              <a:t>Digital Credit Solutions</a:t>
            </a:r>
            <a:endParaRPr kumimoji="0" lang="x-none" sz="6600" b="1" i="0" u="none" strike="noStrike" kern="1200" cap="none" spc="0" normalizeH="0" baseline="0" noProof="0" dirty="0">
              <a:ln>
                <a:solidFill>
                  <a:srgbClr val="006386"/>
                </a:solidFill>
              </a:ln>
              <a:solidFill>
                <a:schemeClr val="bg1"/>
              </a:solidFill>
              <a:effectLst/>
              <a:uLnTx/>
              <a:uFillTx/>
              <a:latin typeface="Calibri" panose="020F0502020204030204" pitchFamily="34" charset="0"/>
              <a:cs typeface="Calibri" panose="020F0502020204030204" pitchFamily="34" charset="0"/>
            </a:endParaRPr>
          </a:p>
        </p:txBody>
      </p:sp>
      <p:sp>
        <p:nvSpPr>
          <p:cNvPr id="26" name="Oval 25">
            <a:extLst>
              <a:ext uri="{FF2B5EF4-FFF2-40B4-BE49-F238E27FC236}">
                <a16:creationId xmlns:a16="http://schemas.microsoft.com/office/drawing/2014/main" id="{6D70B5B1-BEAA-4872-A44E-32A0282D3AF8}"/>
              </a:ext>
            </a:extLst>
          </p:cNvPr>
          <p:cNvSpPr/>
          <p:nvPr/>
        </p:nvSpPr>
        <p:spPr>
          <a:xfrm>
            <a:off x="8287758" y="935825"/>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31" name="Picture 30" descr="A screenshot of a computer&#10;&#10;Description automatically generated with low confidence">
            <a:extLst>
              <a:ext uri="{FF2B5EF4-FFF2-40B4-BE49-F238E27FC236}">
                <a16:creationId xmlns:a16="http://schemas.microsoft.com/office/drawing/2014/main" id="{475ECB99-3E16-CD76-06B3-4DB85AB8F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864" t="81120" r="35706" b="1970"/>
          <a:stretch/>
        </p:blipFill>
        <p:spPr>
          <a:xfrm>
            <a:off x="10619552" y="2496136"/>
            <a:ext cx="922487" cy="1027932"/>
          </a:xfrm>
          <a:prstGeom prst="rect">
            <a:avLst/>
          </a:prstGeom>
        </p:spPr>
      </p:pic>
      <p:pic>
        <p:nvPicPr>
          <p:cNvPr id="32" name="Picture 31" descr="A screenshot of a computer&#10;&#10;Description automatically generated with low confidence">
            <a:extLst>
              <a:ext uri="{FF2B5EF4-FFF2-40B4-BE49-F238E27FC236}">
                <a16:creationId xmlns:a16="http://schemas.microsoft.com/office/drawing/2014/main" id="{FCA31F17-A903-6B9E-8C39-FAA68D4ED4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970" t="84776" r="43635" b="4835"/>
          <a:stretch/>
        </p:blipFill>
        <p:spPr>
          <a:xfrm>
            <a:off x="9874654" y="5135751"/>
            <a:ext cx="487112" cy="631558"/>
          </a:xfrm>
          <a:prstGeom prst="rect">
            <a:avLst/>
          </a:prstGeom>
        </p:spPr>
      </p:pic>
      <p:pic>
        <p:nvPicPr>
          <p:cNvPr id="33" name="Picture 32" descr="A screenshot of a computer&#10;&#10;Description automatically generated with low confidence">
            <a:extLst>
              <a:ext uri="{FF2B5EF4-FFF2-40B4-BE49-F238E27FC236}">
                <a16:creationId xmlns:a16="http://schemas.microsoft.com/office/drawing/2014/main" id="{60FC9401-D3ED-292C-017A-C448AB4DC4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984" t="84776" r="48175" b="7228"/>
          <a:stretch/>
        </p:blipFill>
        <p:spPr>
          <a:xfrm>
            <a:off x="10407626" y="4570957"/>
            <a:ext cx="551175" cy="486120"/>
          </a:xfrm>
          <a:prstGeom prst="rect">
            <a:avLst/>
          </a:prstGeom>
        </p:spPr>
      </p:pic>
      <p:pic>
        <p:nvPicPr>
          <p:cNvPr id="34" name="Picture 33" descr="A screenshot of a computer&#10;&#10;Description automatically generated with low confidence">
            <a:extLst>
              <a:ext uri="{FF2B5EF4-FFF2-40B4-BE49-F238E27FC236}">
                <a16:creationId xmlns:a16="http://schemas.microsoft.com/office/drawing/2014/main" id="{4C4DFDBC-8338-DD84-5B8E-5E3DE721D9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28" t="83304" r="70949" b="6545"/>
          <a:stretch/>
        </p:blipFill>
        <p:spPr>
          <a:xfrm>
            <a:off x="10687506" y="3612614"/>
            <a:ext cx="648889" cy="617106"/>
          </a:xfrm>
          <a:prstGeom prst="rect">
            <a:avLst/>
          </a:prstGeom>
        </p:spPr>
      </p:pic>
      <p:pic>
        <p:nvPicPr>
          <p:cNvPr id="37" name="Picture 36" descr="A screenshot of a computer&#10;&#10;Description automatically generated with low confidence">
            <a:extLst>
              <a:ext uri="{FF2B5EF4-FFF2-40B4-BE49-F238E27FC236}">
                <a16:creationId xmlns:a16="http://schemas.microsoft.com/office/drawing/2014/main" id="{580D0638-5B70-B50D-F6DF-FD97FFC0D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17" t="15757" r="88660" b="74092"/>
          <a:stretch/>
        </p:blipFill>
        <p:spPr>
          <a:xfrm>
            <a:off x="8901093" y="5383149"/>
            <a:ext cx="648889" cy="617106"/>
          </a:xfrm>
          <a:prstGeom prst="rect">
            <a:avLst/>
          </a:prstGeom>
        </p:spPr>
      </p:pic>
      <p:sp>
        <p:nvSpPr>
          <p:cNvPr id="11" name="Freeform: Shape 10">
            <a:extLst>
              <a:ext uri="{FF2B5EF4-FFF2-40B4-BE49-F238E27FC236}">
                <a16:creationId xmlns:a16="http://schemas.microsoft.com/office/drawing/2014/main" id="{706129EC-0528-4F13-B583-DE2195C5A311}"/>
              </a:ext>
            </a:extLst>
          </p:cNvPr>
          <p:cNvSpPr/>
          <p:nvPr/>
        </p:nvSpPr>
        <p:spPr>
          <a:xfrm rot="21010788">
            <a:off x="5486771" y="1448816"/>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12" name="Freeform: Shape 11">
            <a:extLst>
              <a:ext uri="{FF2B5EF4-FFF2-40B4-BE49-F238E27FC236}">
                <a16:creationId xmlns:a16="http://schemas.microsoft.com/office/drawing/2014/main" id="{C3E0E3DC-128E-4583-9A06-5830697DB5BC}"/>
              </a:ext>
            </a:extLst>
          </p:cNvPr>
          <p:cNvSpPr/>
          <p:nvPr/>
        </p:nvSpPr>
        <p:spPr>
          <a:xfrm rot="20180719">
            <a:off x="906238" y="260694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22" name="Freeform: Shape 21">
            <a:extLst>
              <a:ext uri="{FF2B5EF4-FFF2-40B4-BE49-F238E27FC236}">
                <a16:creationId xmlns:a16="http://schemas.microsoft.com/office/drawing/2014/main" id="{5C6911A9-E962-4FD8-ACE7-EF903BB8FD4E}"/>
              </a:ext>
            </a:extLst>
          </p:cNvPr>
          <p:cNvSpPr/>
          <p:nvPr/>
        </p:nvSpPr>
        <p:spPr>
          <a:xfrm rot="1464581">
            <a:off x="2836808" y="202303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12861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A157E64-935F-3EE2-C049-AAD6497D49C3}"/>
              </a:ext>
            </a:extLst>
          </p:cNvPr>
          <p:cNvSpPr/>
          <p:nvPr/>
        </p:nvSpPr>
        <p:spPr>
          <a:xfrm flipH="1">
            <a:off x="-1004058" y="-2420863"/>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3591310" y="193115"/>
            <a:ext cx="4409183" cy="646331"/>
          </a:xfrm>
          <a:prstGeom prst="rect">
            <a:avLst/>
          </a:prstGeom>
          <a:noFill/>
        </p:spPr>
        <p:txBody>
          <a:bodyPr wrap="square" rtlCol="0">
            <a:spAutoFit/>
          </a:bodyPr>
          <a:lstStyle/>
          <a:p>
            <a:pPr algn="r">
              <a:defRPr/>
            </a:pPr>
            <a:r>
              <a:rPr lang="en-US" sz="3600" b="1" dirty="0">
                <a:solidFill>
                  <a:schemeClr val="tx1"/>
                </a:solidFill>
                <a:latin typeface="Calibri" panose="020F0502020204030204" pitchFamily="34" charset="0"/>
                <a:cs typeface="Calibri" panose="020F0502020204030204" pitchFamily="34" charset="0"/>
              </a:rPr>
              <a:t>in collaboration with</a:t>
            </a:r>
          </a:p>
        </p:txBody>
      </p:sp>
      <p:sp>
        <p:nvSpPr>
          <p:cNvPr id="31" name="Rectangle 30">
            <a:extLst>
              <a:ext uri="{FF2B5EF4-FFF2-40B4-BE49-F238E27FC236}">
                <a16:creationId xmlns:a16="http://schemas.microsoft.com/office/drawing/2014/main" id="{266649F0-96C3-4AD9-9C4A-8CD71A702FFC}"/>
              </a:ext>
            </a:extLst>
          </p:cNvPr>
          <p:cNvSpPr/>
          <p:nvPr/>
        </p:nvSpPr>
        <p:spPr>
          <a:xfrm>
            <a:off x="607251" y="1035010"/>
            <a:ext cx="9818218" cy="461665"/>
          </a:xfrm>
          <a:prstGeom prst="rect">
            <a:avLst/>
          </a:prstGeom>
        </p:spPr>
        <p:txBody>
          <a:bodyPr wrap="square">
            <a:spAutoFit/>
          </a:bodyPr>
          <a:lstStyle/>
          <a:p>
            <a:pPr algn="ctr">
              <a:defRPr/>
            </a:pPr>
            <a:r>
              <a:rPr lang="en-US" sz="2400" dirty="0">
                <a:solidFill>
                  <a:schemeClr val="tx1"/>
                </a:solidFill>
                <a:latin typeface="Calibri" panose="020F0502020204030204" pitchFamily="34" charset="0"/>
                <a:cs typeface="Calibri" panose="020F0502020204030204" pitchFamily="34" charset="0"/>
              </a:rPr>
              <a:t>The preferred option for payment installments for large purchases in Israel</a:t>
            </a:r>
          </a:p>
        </p:txBody>
      </p:sp>
      <p:sp>
        <p:nvSpPr>
          <p:cNvPr id="35" name="TextBox 34">
            <a:extLst>
              <a:ext uri="{FF2B5EF4-FFF2-40B4-BE49-F238E27FC236}">
                <a16:creationId xmlns:a16="http://schemas.microsoft.com/office/drawing/2014/main" id="{A16035B7-60FA-4C70-B45E-1413D11F2DB8}"/>
              </a:ext>
            </a:extLst>
          </p:cNvPr>
          <p:cNvSpPr txBox="1"/>
          <p:nvPr/>
        </p:nvSpPr>
        <p:spPr>
          <a:xfrm>
            <a:off x="1459382" y="3048081"/>
            <a:ext cx="411239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JV- 80% owned by Blender, 20% by Bank Hapoalim, with funding of NIS 82 million from Bank Hapoalim</a:t>
            </a:r>
            <a:endParaRPr lang="he-IL" sz="1600" dirty="0">
              <a:solidFill>
                <a:schemeClr val="tx1"/>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F88122BE-982E-45A6-9684-EC623BE2328A}"/>
              </a:ext>
            </a:extLst>
          </p:cNvPr>
          <p:cNvSpPr txBox="1"/>
          <p:nvPr/>
        </p:nvSpPr>
        <p:spPr>
          <a:xfrm>
            <a:off x="1442353" y="2082908"/>
            <a:ext cx="4300074" cy="553998"/>
          </a:xfrm>
          <a:prstGeom prst="rect">
            <a:avLst/>
          </a:prstGeom>
          <a:noFill/>
        </p:spPr>
        <p:txBody>
          <a:bodyPr wrap="square" rtlCol="0">
            <a:spAutoFit/>
          </a:bodyPr>
          <a:lstStyle/>
          <a:p>
            <a:pPr algn="l">
              <a:lnSpc>
                <a:spcPts val="1800"/>
              </a:lnSpc>
              <a:defRPr/>
            </a:pPr>
            <a:r>
              <a:rPr lang="en-US" sz="1600" dirty="0">
                <a:solidFill>
                  <a:schemeClr val="tx1"/>
                </a:solidFill>
                <a:latin typeface="Calibri" panose="020F0502020204030204" pitchFamily="34" charset="0"/>
                <a:cs typeface="Calibri" panose="020F0502020204030204" pitchFamily="34" charset="0"/>
              </a:rPr>
              <a:t>Activity started in March 2023 with a wide spread of thousands of distribution points.</a:t>
            </a:r>
          </a:p>
        </p:txBody>
      </p:sp>
      <p:sp>
        <p:nvSpPr>
          <p:cNvPr id="38" name="TextBox 37">
            <a:extLst>
              <a:ext uri="{FF2B5EF4-FFF2-40B4-BE49-F238E27FC236}">
                <a16:creationId xmlns:a16="http://schemas.microsoft.com/office/drawing/2014/main" id="{FB9822AF-C338-4D4A-BC31-59EBFC6760BE}"/>
              </a:ext>
            </a:extLst>
          </p:cNvPr>
          <p:cNvSpPr txBox="1"/>
          <p:nvPr/>
        </p:nvSpPr>
        <p:spPr>
          <a:xfrm>
            <a:off x="1467215" y="5482458"/>
            <a:ext cx="4652307" cy="553998"/>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Potential market of NIS 30 billion annually for large purchases in Israel (excluding vehicles)</a:t>
            </a:r>
            <a:endParaRPr lang="he-IL" sz="1600" dirty="0">
              <a:solidFill>
                <a:schemeClr val="tx1"/>
              </a:solidFill>
              <a:latin typeface="Calibri" panose="020F0502020204030204" pitchFamily="34" charset="0"/>
              <a:cs typeface="Calibri" panose="020F0502020204030204" pitchFamily="34" charset="0"/>
            </a:endParaRPr>
          </a:p>
        </p:txBody>
      </p:sp>
      <p:sp>
        <p:nvSpPr>
          <p:cNvPr id="39" name="TextBox 74">
            <a:extLst>
              <a:ext uri="{FF2B5EF4-FFF2-40B4-BE49-F238E27FC236}">
                <a16:creationId xmlns:a16="http://schemas.microsoft.com/office/drawing/2014/main" id="{7A1C554A-1C2C-4788-A2EF-2B9EA0B2904A}"/>
              </a:ext>
            </a:extLst>
          </p:cNvPr>
          <p:cNvSpPr txBox="1"/>
          <p:nvPr/>
        </p:nvSpPr>
        <p:spPr>
          <a:xfrm>
            <a:off x="1438346" y="4255086"/>
            <a:ext cx="4120912" cy="784830"/>
          </a:xfrm>
          <a:prstGeom prst="rect">
            <a:avLst/>
          </a:prstGeom>
          <a:noFill/>
        </p:spPr>
        <p:txBody>
          <a:bodyPr wrap="square" rtlCol="0">
            <a:spAutoFit/>
          </a:bodyPr>
          <a:lstStyle/>
          <a:p>
            <a:pPr lvl="0" algn="l">
              <a:lnSpc>
                <a:spcPts val="1800"/>
              </a:lnSpc>
              <a:defRPr/>
            </a:pPr>
            <a:r>
              <a:rPr lang="en-US" sz="1600" dirty="0">
                <a:solidFill>
                  <a:schemeClr val="tx1"/>
                </a:solidFill>
                <a:latin typeface="Calibri" panose="020F0502020204030204" pitchFamily="34" charset="0"/>
                <a:cs typeface="Calibri" panose="020F0502020204030204" pitchFamily="34" charset="0"/>
              </a:rPr>
              <a:t>Technology enabling payment through extended installments using rapid, non-bank credit at points of sale</a:t>
            </a:r>
            <a:endParaRPr lang="he-IL" sz="1600" dirty="0">
              <a:solidFill>
                <a:schemeClr val="tx1"/>
              </a:solidFill>
              <a:latin typeface="Calibri" panose="020F0502020204030204" pitchFamily="34" charset="0"/>
              <a:cs typeface="Calibri" panose="020F0502020204030204" pitchFamily="34" charset="0"/>
            </a:endParaRPr>
          </a:p>
        </p:txBody>
      </p:sp>
      <p:grpSp>
        <p:nvGrpSpPr>
          <p:cNvPr id="32" name="קבוצה 31">
            <a:extLst>
              <a:ext uri="{FF2B5EF4-FFF2-40B4-BE49-F238E27FC236}">
                <a16:creationId xmlns:a16="http://schemas.microsoft.com/office/drawing/2014/main" id="{25938F6D-9C9F-4FA4-89D5-E7FD2A850679}"/>
              </a:ext>
            </a:extLst>
          </p:cNvPr>
          <p:cNvGrpSpPr/>
          <p:nvPr/>
        </p:nvGrpSpPr>
        <p:grpSpPr>
          <a:xfrm>
            <a:off x="380525" y="1803053"/>
            <a:ext cx="1106689" cy="4493118"/>
            <a:chOff x="4905624" y="1861953"/>
            <a:chExt cx="1106689" cy="4493118"/>
          </a:xfrm>
        </p:grpSpPr>
        <p:sp>
          <p:nvSpPr>
            <p:cNvPr id="9" name="Oval 8">
              <a:extLst>
                <a:ext uri="{FF2B5EF4-FFF2-40B4-BE49-F238E27FC236}">
                  <a16:creationId xmlns:a16="http://schemas.microsoft.com/office/drawing/2014/main" id="{A27E8EA0-F6EB-BF82-E109-1E6A6A6D75AC}"/>
                </a:ext>
              </a:extLst>
            </p:cNvPr>
            <p:cNvSpPr/>
            <p:nvPr/>
          </p:nvSpPr>
          <p:spPr>
            <a:xfrm>
              <a:off x="4936266" y="532789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2" name="Oval 41">
              <a:extLst>
                <a:ext uri="{FF2B5EF4-FFF2-40B4-BE49-F238E27FC236}">
                  <a16:creationId xmlns:a16="http://schemas.microsoft.com/office/drawing/2014/main" id="{789422E6-2490-BAE7-5241-52832DEC4B78}"/>
                </a:ext>
              </a:extLst>
            </p:cNvPr>
            <p:cNvSpPr/>
            <p:nvPr/>
          </p:nvSpPr>
          <p:spPr>
            <a:xfrm>
              <a:off x="4936266" y="4191571"/>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4" name="Oval 43">
              <a:extLst>
                <a:ext uri="{FF2B5EF4-FFF2-40B4-BE49-F238E27FC236}">
                  <a16:creationId xmlns:a16="http://schemas.microsoft.com/office/drawing/2014/main" id="{83E993B7-C035-88D4-C99D-8A33765F9BC1}"/>
                </a:ext>
              </a:extLst>
            </p:cNvPr>
            <p:cNvSpPr/>
            <p:nvPr/>
          </p:nvSpPr>
          <p:spPr>
            <a:xfrm>
              <a:off x="4936266" y="299827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sp>
          <p:nvSpPr>
            <p:cNvPr id="45" name="Oval 44">
              <a:extLst>
                <a:ext uri="{FF2B5EF4-FFF2-40B4-BE49-F238E27FC236}">
                  <a16:creationId xmlns:a16="http://schemas.microsoft.com/office/drawing/2014/main" id="{38A42619-4963-81E2-753B-C6B96EB8C030}"/>
                </a:ext>
              </a:extLst>
            </p:cNvPr>
            <p:cNvSpPr/>
            <p:nvPr/>
          </p:nvSpPr>
          <p:spPr>
            <a:xfrm>
              <a:off x="4936266" y="1861953"/>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67" name="Picture 66">
              <a:extLst>
                <a:ext uri="{FF2B5EF4-FFF2-40B4-BE49-F238E27FC236}">
                  <a16:creationId xmlns:a16="http://schemas.microsoft.com/office/drawing/2014/main" id="{4C1A3096-273C-4FFC-8935-078373A53A16}"/>
                </a:ext>
              </a:extLst>
            </p:cNvPr>
            <p:cNvPicPr>
              <a:picLocks noChangeAspect="1"/>
            </p:cNvPicPr>
            <p:nvPr/>
          </p:nvPicPr>
          <p:blipFill>
            <a:blip r:embed="rId3" cstate="print">
              <a:biLevel thresh="25000"/>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212998" y="4482486"/>
              <a:ext cx="473715" cy="445349"/>
            </a:xfrm>
            <a:prstGeom prst="rect">
              <a:avLst/>
            </a:prstGeom>
          </p:spPr>
        </p:pic>
        <p:graphicFrame>
          <p:nvGraphicFramePr>
            <p:cNvPr id="8" name="Chart 7">
              <a:extLst>
                <a:ext uri="{FF2B5EF4-FFF2-40B4-BE49-F238E27FC236}">
                  <a16:creationId xmlns:a16="http://schemas.microsoft.com/office/drawing/2014/main" id="{ED6B5B5F-F5F9-4238-9DD9-3518DC3E9F00}"/>
                </a:ext>
              </a:extLst>
            </p:cNvPr>
            <p:cNvGraphicFramePr/>
            <p:nvPr>
              <p:extLst>
                <p:ext uri="{D42A27DB-BD31-4B8C-83A1-F6EECF244321}">
                  <p14:modId xmlns:p14="http://schemas.microsoft.com/office/powerpoint/2010/main" val="1797253175"/>
                </p:ext>
              </p:extLst>
            </p:nvPr>
          </p:nvGraphicFramePr>
          <p:xfrm>
            <a:off x="4905624" y="3131293"/>
            <a:ext cx="1106689" cy="733534"/>
          </p:xfrm>
          <a:graphic>
            <a:graphicData uri="http://schemas.openxmlformats.org/drawingml/2006/chart">
              <c:chart xmlns:c="http://schemas.openxmlformats.org/drawingml/2006/chart" xmlns:r="http://schemas.openxmlformats.org/officeDocument/2006/relationships" r:id="rId5"/>
            </a:graphicData>
          </a:graphic>
        </p:graphicFrame>
        <p:pic>
          <p:nvPicPr>
            <p:cNvPr id="27650" name="Picture 2" descr="Bookstore  premium icon">
              <a:extLst>
                <a:ext uri="{FF2B5EF4-FFF2-40B4-BE49-F238E27FC236}">
                  <a16:creationId xmlns:a16="http://schemas.microsoft.com/office/drawing/2014/main" id="{7D19C8A7-BCAC-447A-BFEF-5E5FAC82B2E3}"/>
                </a:ext>
              </a:extLst>
            </p:cNvPr>
            <p:cNvPicPr>
              <a:picLocks noChangeAspect="1" noChangeArrowheads="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5132350" y="5627651"/>
              <a:ext cx="546846" cy="4651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9CCB928-1EB6-FAEE-D068-2F527CD0819A}"/>
                </a:ext>
              </a:extLst>
            </p:cNvPr>
            <p:cNvGrpSpPr/>
            <p:nvPr/>
          </p:nvGrpSpPr>
          <p:grpSpPr>
            <a:xfrm>
              <a:off x="5095423" y="2124523"/>
              <a:ext cx="709671" cy="454905"/>
              <a:chOff x="5163004" y="1079777"/>
              <a:chExt cx="709671" cy="454905"/>
            </a:xfrm>
          </p:grpSpPr>
          <p:pic>
            <p:nvPicPr>
              <p:cNvPr id="56" name="תמונה 47">
                <a:extLst>
                  <a:ext uri="{FF2B5EF4-FFF2-40B4-BE49-F238E27FC236}">
                    <a16:creationId xmlns:a16="http://schemas.microsoft.com/office/drawing/2014/main" id="{EE614E4B-B3BB-4038-9B02-9474659196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300" t="1" b="-1729"/>
              <a:stretch/>
            </p:blipFill>
            <p:spPr>
              <a:xfrm>
                <a:off x="5398960" y="1144442"/>
                <a:ext cx="473715" cy="366496"/>
              </a:xfrm>
              <a:prstGeom prst="rect">
                <a:avLst/>
              </a:prstGeom>
            </p:spPr>
          </p:pic>
          <p:pic>
            <p:nvPicPr>
              <p:cNvPr id="30" name="Picture 27">
                <a:extLst>
                  <a:ext uri="{FF2B5EF4-FFF2-40B4-BE49-F238E27FC236}">
                    <a16:creationId xmlns:a16="http://schemas.microsoft.com/office/drawing/2014/main" id="{E6EED21F-18F5-4A83-B8D8-1BDCC82BEB6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17" t="15243" r="35628" b="46409"/>
              <a:stretch/>
            </p:blipFill>
            <p:spPr>
              <a:xfrm>
                <a:off x="5163004" y="1079777"/>
                <a:ext cx="539887" cy="454905"/>
              </a:xfrm>
              <a:prstGeom prst="rect">
                <a:avLst/>
              </a:prstGeom>
              <a:effectLst/>
            </p:spPr>
          </p:pic>
        </p:grpSp>
      </p:grpSp>
      <p:sp>
        <p:nvSpPr>
          <p:cNvPr id="33" name="Rectangle 32">
            <a:extLst>
              <a:ext uri="{FF2B5EF4-FFF2-40B4-BE49-F238E27FC236}">
                <a16:creationId xmlns:a16="http://schemas.microsoft.com/office/drawing/2014/main" id="{00D0924D-4676-B702-AC15-B630848B089D}"/>
              </a:ext>
            </a:extLst>
          </p:cNvPr>
          <p:cNvSpPr/>
          <p:nvPr/>
        </p:nvSpPr>
        <p:spPr>
          <a:xfrm flipH="1">
            <a:off x="-10493" y="6866485"/>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41" name="Rectangle 40">
            <a:extLst>
              <a:ext uri="{FF2B5EF4-FFF2-40B4-BE49-F238E27FC236}">
                <a16:creationId xmlns:a16="http://schemas.microsoft.com/office/drawing/2014/main" id="{B28B6ECD-7CF9-E783-FF34-BCABFD0A38F9}"/>
              </a:ext>
            </a:extLst>
          </p:cNvPr>
          <p:cNvSpPr/>
          <p:nvPr/>
        </p:nvSpPr>
        <p:spPr>
          <a:xfrm flipH="1">
            <a:off x="-5392614" y="-2420863"/>
            <a:ext cx="5385307" cy="1141473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grpSp>
        <p:nvGrpSpPr>
          <p:cNvPr id="26" name="קבוצה 25">
            <a:extLst>
              <a:ext uri="{FF2B5EF4-FFF2-40B4-BE49-F238E27FC236}">
                <a16:creationId xmlns:a16="http://schemas.microsoft.com/office/drawing/2014/main" id="{E34387AB-AA7F-2B17-2FB0-BCFC504880B0}"/>
              </a:ext>
            </a:extLst>
          </p:cNvPr>
          <p:cNvGrpSpPr/>
          <p:nvPr/>
        </p:nvGrpSpPr>
        <p:grpSpPr>
          <a:xfrm>
            <a:off x="6080532" y="1844888"/>
            <a:ext cx="5862425" cy="4542850"/>
            <a:chOff x="97839" y="1475890"/>
            <a:chExt cx="5862425" cy="4542850"/>
          </a:xfrm>
        </p:grpSpPr>
        <p:grpSp>
          <p:nvGrpSpPr>
            <p:cNvPr id="5" name="Group 6">
              <a:extLst>
                <a:ext uri="{FF2B5EF4-FFF2-40B4-BE49-F238E27FC236}">
                  <a16:creationId xmlns:a16="http://schemas.microsoft.com/office/drawing/2014/main" id="{31DF363D-6067-6976-60D5-4365CA2D2941}"/>
                </a:ext>
              </a:extLst>
            </p:cNvPr>
            <p:cNvGrpSpPr/>
            <p:nvPr/>
          </p:nvGrpSpPr>
          <p:grpSpPr>
            <a:xfrm>
              <a:off x="97839" y="1789824"/>
              <a:ext cx="5862425" cy="3923584"/>
              <a:chOff x="1825103" y="979875"/>
              <a:chExt cx="8646506" cy="5526912"/>
            </a:xfrm>
          </p:grpSpPr>
          <p:sp>
            <p:nvSpPr>
              <p:cNvPr id="6" name="Oval 1">
                <a:extLst>
                  <a:ext uri="{FF2B5EF4-FFF2-40B4-BE49-F238E27FC236}">
                    <a16:creationId xmlns:a16="http://schemas.microsoft.com/office/drawing/2014/main" id="{52EB7C0E-DA76-9E99-97FB-52B43A8772B3}"/>
                  </a:ext>
                </a:extLst>
              </p:cNvPr>
              <p:cNvSpPr/>
              <p:nvPr/>
            </p:nvSpPr>
            <p:spPr>
              <a:xfrm>
                <a:off x="3380766" y="979875"/>
                <a:ext cx="5526914" cy="5526912"/>
              </a:xfrm>
              <a:prstGeom prst="ellipse">
                <a:avLst/>
              </a:prstGeom>
              <a:gradFill flip="none" rotWithShape="1">
                <a:gsLst>
                  <a:gs pos="100000">
                    <a:srgbClr val="00AEEF"/>
                  </a:gs>
                  <a:gs pos="10000">
                    <a:schemeClr val="bg1"/>
                  </a:gs>
                </a:gsLst>
                <a:path path="circle">
                  <a:fillToRect l="50000" t="50000" r="50000" b="50000"/>
                </a:path>
                <a:tileRect/>
              </a:gradFill>
              <a:ln>
                <a:noFill/>
              </a:ln>
              <a:effectLst>
                <a:outerShdw blurRad="2540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latin typeface="Calibri" panose="020F0502020204030204" pitchFamily="34" charset="0"/>
                  <a:cs typeface="Calibri" panose="020F0502020204030204" pitchFamily="34" charset="0"/>
                </a:endParaRPr>
              </a:p>
            </p:txBody>
          </p:sp>
          <p:pic>
            <p:nvPicPr>
              <p:cNvPr id="11" name="Picture 8" descr="קורקינט חשמלי למבוגרים אינוקים – הקורקינט הנמכר והמוביל בישראל">
                <a:extLst>
                  <a:ext uri="{FF2B5EF4-FFF2-40B4-BE49-F238E27FC236}">
                    <a16:creationId xmlns:a16="http://schemas.microsoft.com/office/drawing/2014/main" id="{E1AC18D9-118E-1C03-A3EC-47B392D1E174}"/>
                  </a:ext>
                </a:extLst>
              </p:cNvPr>
              <p:cNvPicPr>
                <a:picLocks noChangeAspect="1" noChangeArrowheads="1"/>
              </p:cNvPicPr>
              <p:nvPr/>
            </p:nvPicPr>
            <p:blipFill>
              <a:blip r:embed="rId9"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0717" y="5659453"/>
                <a:ext cx="940492" cy="35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קונינג - קורקינטים חשמליים ואופניים חשמליים">
                <a:extLst>
                  <a:ext uri="{FF2B5EF4-FFF2-40B4-BE49-F238E27FC236}">
                    <a16:creationId xmlns:a16="http://schemas.microsoft.com/office/drawing/2014/main" id="{73A39D7B-97A4-C597-2A9B-E71D3CEFF5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07435" y="6088759"/>
                <a:ext cx="1043897" cy="343530"/>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22">
                <a:extLst>
                  <a:ext uri="{FF2B5EF4-FFF2-40B4-BE49-F238E27FC236}">
                    <a16:creationId xmlns:a16="http://schemas.microsoft.com/office/drawing/2014/main" id="{62A645EB-CE3E-C82E-E3EC-E66ACA392109}"/>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2250279" y="2468534"/>
                <a:ext cx="1070860" cy="218745"/>
              </a:xfrm>
              <a:prstGeom prst="rect">
                <a:avLst/>
              </a:prstGeom>
            </p:spPr>
          </p:pic>
          <p:pic>
            <p:nvPicPr>
              <p:cNvPr id="14" name="תמונה 6">
                <a:extLst>
                  <a:ext uri="{FF2B5EF4-FFF2-40B4-BE49-F238E27FC236}">
                    <a16:creationId xmlns:a16="http://schemas.microsoft.com/office/drawing/2014/main" id="{E01FB050-9802-5186-54EC-AAF1A3487988}"/>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74" b="11726"/>
              <a:stretch/>
            </p:blipFill>
            <p:spPr>
              <a:xfrm>
                <a:off x="2932165" y="1781479"/>
                <a:ext cx="583237" cy="557792"/>
              </a:xfrm>
              <a:prstGeom prst="rect">
                <a:avLst/>
              </a:prstGeom>
            </p:spPr>
          </p:pic>
          <p:pic>
            <p:nvPicPr>
              <p:cNvPr id="15" name="תמונה 10">
                <a:extLst>
                  <a:ext uri="{FF2B5EF4-FFF2-40B4-BE49-F238E27FC236}">
                    <a16:creationId xmlns:a16="http://schemas.microsoft.com/office/drawing/2014/main" id="{E920F90B-4A82-0D65-9209-C0D320B255D1}"/>
                  </a:ext>
                </a:extLst>
              </p:cNvPr>
              <p:cNvPicPr>
                <a:picLocks noChangeAspect="1"/>
              </p:cNvPicPr>
              <p:nvPr/>
            </p:nvPicPr>
            <p:blipFill rotWithShape="1">
              <a:blip r:embed="rId13" cstate="print">
                <a:clrChange>
                  <a:clrFrom>
                    <a:srgbClr val="FEFEFE"/>
                  </a:clrFrom>
                  <a:clrTo>
                    <a:srgbClr val="FEFEFE">
                      <a:alpha val="0"/>
                    </a:srgbClr>
                  </a:clrTo>
                </a:clrChange>
                <a:extLst>
                  <a:ext uri="{28A0092B-C50C-407E-A947-70E740481C1C}">
                    <a14:useLocalDpi xmlns:a14="http://schemas.microsoft.com/office/drawing/2010/main" val="0"/>
                  </a:ext>
                </a:extLst>
              </a:blip>
              <a:srcRect t="23283"/>
              <a:stretch/>
            </p:blipFill>
            <p:spPr>
              <a:xfrm>
                <a:off x="2510936" y="5252379"/>
                <a:ext cx="1007842" cy="292137"/>
              </a:xfrm>
              <a:prstGeom prst="rect">
                <a:avLst/>
              </a:prstGeom>
            </p:spPr>
          </p:pic>
          <p:pic>
            <p:nvPicPr>
              <p:cNvPr id="16" name="תמונה 15">
                <a:extLst>
                  <a:ext uri="{FF2B5EF4-FFF2-40B4-BE49-F238E27FC236}">
                    <a16:creationId xmlns:a16="http://schemas.microsoft.com/office/drawing/2014/main" id="{FB9AA02B-717E-6652-8C72-E380177D8A7C}"/>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2065020" y="2805462"/>
                <a:ext cx="1039118" cy="430075"/>
              </a:xfrm>
              <a:prstGeom prst="rect">
                <a:avLst/>
              </a:prstGeom>
            </p:spPr>
          </p:pic>
          <p:pic>
            <p:nvPicPr>
              <p:cNvPr id="17" name="תמונה 16">
                <a:extLst>
                  <a:ext uri="{FF2B5EF4-FFF2-40B4-BE49-F238E27FC236}">
                    <a16:creationId xmlns:a16="http://schemas.microsoft.com/office/drawing/2014/main" id="{AAD50527-00CE-3F1A-40C3-85CC226F6E4E}"/>
                  </a:ext>
                </a:extLst>
              </p:cNvPr>
              <p:cNvPicPr>
                <a:picLocks noChangeAspect="1"/>
              </p:cNvPicPr>
              <p:nvPr/>
            </p:nvPicPr>
            <p:blipFill>
              <a:blip r:embed="rId15"/>
              <a:stretch>
                <a:fillRect/>
              </a:stretch>
            </p:blipFill>
            <p:spPr>
              <a:xfrm>
                <a:off x="3057620" y="1314237"/>
                <a:ext cx="1045160" cy="290585"/>
              </a:xfrm>
              <a:prstGeom prst="rect">
                <a:avLst/>
              </a:prstGeom>
            </p:spPr>
          </p:pic>
          <p:pic>
            <p:nvPicPr>
              <p:cNvPr id="19" name="Picture 2" descr="באג - BUG - שירות לקוחות - שירות לקוחות">
                <a:extLst>
                  <a:ext uri="{FF2B5EF4-FFF2-40B4-BE49-F238E27FC236}">
                    <a16:creationId xmlns:a16="http://schemas.microsoft.com/office/drawing/2014/main" id="{BC90DA8F-C396-1FA7-8CDE-5C9BEDB1B1E3}"/>
                  </a:ext>
                </a:extLst>
              </p:cNvPr>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8338" y="1541778"/>
                <a:ext cx="714071" cy="470904"/>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8">
                <a:extLst>
                  <a:ext uri="{FF2B5EF4-FFF2-40B4-BE49-F238E27FC236}">
                    <a16:creationId xmlns:a16="http://schemas.microsoft.com/office/drawing/2014/main" id="{2A985725-0E97-44F2-D2CA-920FA41C7BD0}"/>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282" y="2912752"/>
                <a:ext cx="916373" cy="414963"/>
              </a:xfrm>
              <a:prstGeom prst="rect">
                <a:avLst/>
              </a:prstGeom>
            </p:spPr>
          </p:pic>
          <p:pic>
            <p:nvPicPr>
              <p:cNvPr id="21" name="תמונה 12">
                <a:extLst>
                  <a:ext uri="{FF2B5EF4-FFF2-40B4-BE49-F238E27FC236}">
                    <a16:creationId xmlns:a16="http://schemas.microsoft.com/office/drawing/2014/main" id="{7607CE90-4E2D-24FE-2F4D-9CFAF4D8339C}"/>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b="26944"/>
              <a:stretch/>
            </p:blipFill>
            <p:spPr>
              <a:xfrm>
                <a:off x="9187881" y="3995666"/>
                <a:ext cx="768462" cy="245432"/>
              </a:xfrm>
              <a:prstGeom prst="rect">
                <a:avLst/>
              </a:prstGeom>
            </p:spPr>
          </p:pic>
          <p:pic>
            <p:nvPicPr>
              <p:cNvPr id="22" name="תמונה 14">
                <a:extLst>
                  <a:ext uri="{FF2B5EF4-FFF2-40B4-BE49-F238E27FC236}">
                    <a16:creationId xmlns:a16="http://schemas.microsoft.com/office/drawing/2014/main" id="{A05BC5F6-B1B5-0547-3131-9B4FB167D334}"/>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7868" y="5404523"/>
                <a:ext cx="1071328" cy="442267"/>
              </a:xfrm>
              <a:prstGeom prst="rect">
                <a:avLst/>
              </a:prstGeom>
            </p:spPr>
          </p:pic>
          <p:pic>
            <p:nvPicPr>
              <p:cNvPr id="23" name="תמונה 2048">
                <a:extLst>
                  <a:ext uri="{FF2B5EF4-FFF2-40B4-BE49-F238E27FC236}">
                    <a16:creationId xmlns:a16="http://schemas.microsoft.com/office/drawing/2014/main" id="{8645F67C-7FA6-50CD-7B38-41A62C27D988}"/>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7003" y="3454258"/>
                <a:ext cx="1254606" cy="337543"/>
              </a:xfrm>
              <a:prstGeom prst="rect">
                <a:avLst/>
              </a:prstGeom>
            </p:spPr>
          </p:pic>
          <p:pic>
            <p:nvPicPr>
              <p:cNvPr id="24" name="Picture 2" descr="Samsung">
                <a:extLst>
                  <a:ext uri="{FF2B5EF4-FFF2-40B4-BE49-F238E27FC236}">
                    <a16:creationId xmlns:a16="http://schemas.microsoft.com/office/drawing/2014/main" id="{E9B1C4A5-D08A-18F1-B96B-CDB4BF51550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750384" y="2058698"/>
                <a:ext cx="1211794" cy="280573"/>
              </a:xfrm>
              <a:prstGeom prst="rect">
                <a:avLst/>
              </a:prstGeom>
              <a:noFill/>
              <a:extLst>
                <a:ext uri="{909E8E84-426E-40DD-AFC4-6F175D3DCCD1}">
                  <a14:hiddenFill xmlns:a14="http://schemas.microsoft.com/office/drawing/2010/main">
                    <a:solidFill>
                      <a:srgbClr val="FFFFFF"/>
                    </a:solidFill>
                  </a14:hiddenFill>
                </a:ext>
              </a:extLst>
            </p:spPr>
          </p:pic>
          <p:pic>
            <p:nvPicPr>
              <p:cNvPr id="25" name="תמונה 24">
                <a:extLst>
                  <a:ext uri="{FF2B5EF4-FFF2-40B4-BE49-F238E27FC236}">
                    <a16:creationId xmlns:a16="http://schemas.microsoft.com/office/drawing/2014/main" id="{F860CCA7-55C8-3DB1-E2B3-ED9376F1BAFC}"/>
                  </a:ext>
                </a:extLst>
              </p:cNvPr>
              <p:cNvPicPr>
                <a:picLocks noChangeAspect="1"/>
              </p:cNvPicPr>
              <p:nvPr/>
            </p:nvPicPr>
            <p:blipFill>
              <a:blip r:embed="rId22"/>
              <a:stretch>
                <a:fillRect/>
              </a:stretch>
            </p:blipFill>
            <p:spPr>
              <a:xfrm>
                <a:off x="7673422" y="1131246"/>
                <a:ext cx="1308231" cy="311730"/>
              </a:xfrm>
              <a:prstGeom prst="rect">
                <a:avLst/>
              </a:prstGeom>
            </p:spPr>
          </p:pic>
          <p:pic>
            <p:nvPicPr>
              <p:cNvPr id="27" name="תמונה 26">
                <a:extLst>
                  <a:ext uri="{FF2B5EF4-FFF2-40B4-BE49-F238E27FC236}">
                    <a16:creationId xmlns:a16="http://schemas.microsoft.com/office/drawing/2014/main" id="{2C3A8EC5-8531-0F19-3E50-E223690FE4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899618" y="4949293"/>
                <a:ext cx="966894" cy="360974"/>
              </a:xfrm>
              <a:prstGeom prst="rect">
                <a:avLst/>
              </a:prstGeom>
            </p:spPr>
          </p:pic>
          <p:pic>
            <p:nvPicPr>
              <p:cNvPr id="28" name="תמונה 27">
                <a:extLst>
                  <a:ext uri="{FF2B5EF4-FFF2-40B4-BE49-F238E27FC236}">
                    <a16:creationId xmlns:a16="http://schemas.microsoft.com/office/drawing/2014/main" id="{9B383E78-0718-4D41-05F0-6F72023ECB1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147955" y="4464391"/>
                <a:ext cx="912709" cy="318939"/>
              </a:xfrm>
              <a:prstGeom prst="rect">
                <a:avLst/>
              </a:prstGeom>
            </p:spPr>
          </p:pic>
          <p:pic>
            <p:nvPicPr>
              <p:cNvPr id="29" name="גרפיקה 28">
                <a:extLst>
                  <a:ext uri="{FF2B5EF4-FFF2-40B4-BE49-F238E27FC236}">
                    <a16:creationId xmlns:a16="http://schemas.microsoft.com/office/drawing/2014/main" id="{72656897-5CB5-2EDB-BAB4-B442580585B8}"/>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987430" y="3337308"/>
                <a:ext cx="1033389" cy="316622"/>
              </a:xfrm>
              <a:prstGeom prst="rect">
                <a:avLst/>
              </a:prstGeom>
            </p:spPr>
          </p:pic>
          <p:pic>
            <p:nvPicPr>
              <p:cNvPr id="34" name="תמונה 33">
                <a:extLst>
                  <a:ext uri="{FF2B5EF4-FFF2-40B4-BE49-F238E27FC236}">
                    <a16:creationId xmlns:a16="http://schemas.microsoft.com/office/drawing/2014/main" id="{32C081A5-EED1-020D-1176-817431EEF13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084747" y="4331723"/>
                <a:ext cx="1026046" cy="292138"/>
              </a:xfrm>
              <a:prstGeom prst="rect">
                <a:avLst/>
              </a:prstGeom>
              <a:solidFill>
                <a:schemeClr val="tx1"/>
              </a:solidFill>
            </p:spPr>
          </p:pic>
          <p:pic>
            <p:nvPicPr>
              <p:cNvPr id="46" name="גרפיקה 45">
                <a:extLst>
                  <a:ext uri="{FF2B5EF4-FFF2-40B4-BE49-F238E27FC236}">
                    <a16:creationId xmlns:a16="http://schemas.microsoft.com/office/drawing/2014/main" id="{3D38F7C7-2BF2-F0B8-33A8-0FA483EE923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067858" y="2544411"/>
                <a:ext cx="1072902" cy="285359"/>
              </a:xfrm>
              <a:prstGeom prst="rect">
                <a:avLst/>
              </a:prstGeom>
            </p:spPr>
          </p:pic>
          <p:pic>
            <p:nvPicPr>
              <p:cNvPr id="48" name="תמונה 47">
                <a:extLst>
                  <a:ext uri="{FF2B5EF4-FFF2-40B4-BE49-F238E27FC236}">
                    <a16:creationId xmlns:a16="http://schemas.microsoft.com/office/drawing/2014/main" id="{D8A47333-6A73-996B-652D-D825DF6CCB38}"/>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825103" y="3868815"/>
                <a:ext cx="1182342" cy="258780"/>
              </a:xfrm>
              <a:prstGeom prst="rect">
                <a:avLst/>
              </a:prstGeom>
            </p:spPr>
          </p:pic>
          <p:pic>
            <p:nvPicPr>
              <p:cNvPr id="55" name="גרפיקה 54">
                <a:extLst>
                  <a:ext uri="{FF2B5EF4-FFF2-40B4-BE49-F238E27FC236}">
                    <a16:creationId xmlns:a16="http://schemas.microsoft.com/office/drawing/2014/main" id="{9A97A23E-D554-A24C-670D-1183052DE420}"/>
                  </a:ext>
                </a:extLst>
              </p:cNvPr>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376861" y="4817636"/>
                <a:ext cx="929931" cy="339791"/>
              </a:xfrm>
              <a:prstGeom prst="rect">
                <a:avLst/>
              </a:prstGeom>
            </p:spPr>
          </p:pic>
        </p:grpSp>
        <p:pic>
          <p:nvPicPr>
            <p:cNvPr id="58" name="Picture 2" descr="KSP Logo">
              <a:extLst>
                <a:ext uri="{FF2B5EF4-FFF2-40B4-BE49-F238E27FC236}">
                  <a16:creationId xmlns:a16="http://schemas.microsoft.com/office/drawing/2014/main" id="{C1FDCEAD-D68E-0491-0961-4C4ADFFB3AA9}"/>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378364" y="1493048"/>
              <a:ext cx="729302" cy="374971"/>
            </a:xfrm>
            <a:prstGeom prst="rect">
              <a:avLst/>
            </a:prstGeom>
            <a:noFill/>
            <a:extLst>
              <a:ext uri="{909E8E84-426E-40DD-AFC4-6F175D3DCCD1}">
                <a14:hiddenFill xmlns:a14="http://schemas.microsoft.com/office/drawing/2010/main">
                  <a:solidFill>
                    <a:srgbClr val="FFFFFF"/>
                  </a:solidFill>
                </a14:hiddenFill>
              </a:ext>
            </a:extLst>
          </p:spPr>
        </p:pic>
        <p:pic>
          <p:nvPicPr>
            <p:cNvPr id="59" name="תמונה 58">
              <a:extLst>
                <a:ext uri="{FF2B5EF4-FFF2-40B4-BE49-F238E27FC236}">
                  <a16:creationId xmlns:a16="http://schemas.microsoft.com/office/drawing/2014/main" id="{95F5F531-21A0-A442-38AD-56FF32D62B08}"/>
                </a:ext>
              </a:extLst>
            </p:cNvPr>
            <p:cNvPicPr>
              <a:picLocks noChangeAspect="1"/>
            </p:cNvPicPr>
            <p:nvPr/>
          </p:nvPicPr>
          <p:blipFill>
            <a:blip r:embed="rId34"/>
            <a:stretch>
              <a:fillRect/>
            </a:stretch>
          </p:blipFill>
          <p:spPr>
            <a:xfrm>
              <a:off x="3650677" y="1475890"/>
              <a:ext cx="650903" cy="355832"/>
            </a:xfrm>
            <a:prstGeom prst="rect">
              <a:avLst/>
            </a:prstGeom>
          </p:spPr>
        </p:pic>
        <p:pic>
          <p:nvPicPr>
            <p:cNvPr id="60" name="Picture 4">
              <a:extLst>
                <a:ext uri="{FF2B5EF4-FFF2-40B4-BE49-F238E27FC236}">
                  <a16:creationId xmlns:a16="http://schemas.microsoft.com/office/drawing/2014/main" id="{3E73EA62-D64E-28FA-37A8-2CAC45367541}"/>
                </a:ext>
              </a:extLst>
            </p:cNvPr>
            <p:cNvPicPr>
              <a:picLocks noChangeAspect="1" noChangeArrowheads="1"/>
            </p:cNvPicPr>
            <p:nvPr/>
          </p:nvPicPr>
          <p:blipFill rotWithShape="1">
            <a:blip r:embed="rId35">
              <a:extLst>
                <a:ext uri="{28A0092B-C50C-407E-A947-70E740481C1C}">
                  <a14:useLocalDpi xmlns:a14="http://schemas.microsoft.com/office/drawing/2010/main" val="0"/>
                </a:ext>
              </a:extLst>
            </a:blip>
            <a:srcRect l="64369" t="7664" r="2873" b="38178"/>
            <a:stretch/>
          </p:blipFill>
          <p:spPr bwMode="auto">
            <a:xfrm>
              <a:off x="3917786" y="5689954"/>
              <a:ext cx="767589" cy="328786"/>
            </a:xfrm>
            <a:prstGeom prst="rect">
              <a:avLst/>
            </a:prstGeom>
            <a:solidFill>
              <a:srgbClr val="00AEEF"/>
            </a:solidFill>
          </p:spPr>
        </p:pic>
        <p:sp>
          <p:nvSpPr>
            <p:cNvPr id="62" name="תיבת טקסט 61">
              <a:extLst>
                <a:ext uri="{FF2B5EF4-FFF2-40B4-BE49-F238E27FC236}">
                  <a16:creationId xmlns:a16="http://schemas.microsoft.com/office/drawing/2014/main" id="{71F181BE-0BFF-8BE3-A116-ECB8A4233C2F}"/>
                </a:ext>
              </a:extLst>
            </p:cNvPr>
            <p:cNvSpPr txBox="1"/>
            <p:nvPr/>
          </p:nvSpPr>
          <p:spPr>
            <a:xfrm>
              <a:off x="1937397" y="2128083"/>
              <a:ext cx="2206905" cy="369332"/>
            </a:xfrm>
            <a:prstGeom prst="rect">
              <a:avLst/>
            </a:prstGeom>
            <a:noFill/>
          </p:spPr>
          <p:txBody>
            <a:bodyPr wrap="square" rtlCol="1">
              <a:spAutoFit/>
            </a:bodyPr>
            <a:lstStyle/>
            <a:p>
              <a:pPr algn="ctr"/>
              <a:r>
                <a:rPr lang="en-US" sz="1800" b="1" dirty="0">
                  <a:solidFill>
                    <a:schemeClr val="tx1"/>
                  </a:solidFill>
                  <a:latin typeface="Calibri" panose="020F0502020204030204" pitchFamily="34" charset="0"/>
                  <a:cs typeface="Calibri" panose="020F0502020204030204" pitchFamily="34" charset="0"/>
                </a:rPr>
                <a:t>POS Growth</a:t>
              </a:r>
              <a:endParaRPr lang="he-IL" dirty="0">
                <a:solidFill>
                  <a:schemeClr val="tx1"/>
                </a:solidFill>
                <a:latin typeface="Calibri" panose="020F0502020204030204" pitchFamily="34" charset="0"/>
                <a:cs typeface="Calibri" panose="020F0502020204030204" pitchFamily="34" charset="0"/>
              </a:endParaRPr>
            </a:p>
          </p:txBody>
        </p:sp>
      </p:grpSp>
      <p:graphicFrame>
        <p:nvGraphicFramePr>
          <p:cNvPr id="64" name="אובייקט 63">
            <a:extLst>
              <a:ext uri="{FF2B5EF4-FFF2-40B4-BE49-F238E27FC236}">
                <a16:creationId xmlns:a16="http://schemas.microsoft.com/office/drawing/2014/main" id="{7D0B1360-3F88-46CA-4DDA-E8A34DACD3E9}"/>
              </a:ext>
            </a:extLst>
          </p:cNvPr>
          <p:cNvGraphicFramePr>
            <a:graphicFrameLocks noChangeAspect="1"/>
          </p:cNvGraphicFramePr>
          <p:nvPr>
            <p:extLst>
              <p:ext uri="{D42A27DB-BD31-4B8C-83A1-F6EECF244321}">
                <p14:modId xmlns:p14="http://schemas.microsoft.com/office/powerpoint/2010/main" val="707841862"/>
              </p:ext>
            </p:extLst>
          </p:nvPr>
        </p:nvGraphicFramePr>
        <p:xfrm>
          <a:off x="821046" y="200486"/>
          <a:ext cx="3018059" cy="776072"/>
        </p:xfrm>
        <a:graphic>
          <a:graphicData uri="http://schemas.openxmlformats.org/presentationml/2006/ole">
            <mc:AlternateContent xmlns:mc="http://schemas.openxmlformats.org/markup-compatibility/2006">
              <mc:Choice xmlns:v="urn:schemas-microsoft-com:vml" Requires="v">
                <p:oleObj name="Acrobat Document" r:id="rId36" imgW="6667184" imgH="1714382" progId="Acrobat.Document.DC">
                  <p:embed/>
                </p:oleObj>
              </mc:Choice>
              <mc:Fallback>
                <p:oleObj name="Acrobat Document" r:id="rId36" imgW="6667184" imgH="1714382" progId="Acrobat.Document.DC">
                  <p:embed/>
                  <p:pic>
                    <p:nvPicPr>
                      <p:cNvPr id="64" name="אובייקט 63">
                        <a:extLst>
                          <a:ext uri="{FF2B5EF4-FFF2-40B4-BE49-F238E27FC236}">
                            <a16:creationId xmlns:a16="http://schemas.microsoft.com/office/drawing/2014/main" id="{7D0B1360-3F88-46CA-4DDA-E8A34DACD3E9}"/>
                          </a:ext>
                        </a:extLst>
                      </p:cNvPr>
                      <p:cNvPicPr/>
                      <p:nvPr/>
                    </p:nvPicPr>
                    <p:blipFill>
                      <a:blip r:embed="rId37"/>
                      <a:stretch>
                        <a:fillRect/>
                      </a:stretch>
                    </p:blipFill>
                    <p:spPr>
                      <a:xfrm>
                        <a:off x="821046" y="200486"/>
                        <a:ext cx="3018059" cy="776072"/>
                      </a:xfrm>
                      <a:prstGeom prst="rect">
                        <a:avLst/>
                      </a:prstGeom>
                    </p:spPr>
                  </p:pic>
                </p:oleObj>
              </mc:Fallback>
            </mc:AlternateContent>
          </a:graphicData>
        </a:graphic>
      </p:graphicFrame>
      <p:pic>
        <p:nvPicPr>
          <p:cNvPr id="53" name="Google Shape;407;p8">
            <a:extLst>
              <a:ext uri="{FF2B5EF4-FFF2-40B4-BE49-F238E27FC236}">
                <a16:creationId xmlns:a16="http://schemas.microsoft.com/office/drawing/2014/main" id="{B0F737B9-E0EE-E187-1FEC-8551138DB101}"/>
              </a:ext>
            </a:extLst>
          </p:cNvPr>
          <p:cNvPicPr preferRelativeResize="0"/>
          <p:nvPr/>
        </p:nvPicPr>
        <p:blipFill rotWithShape="1">
          <a:blip r:embed="rId38">
            <a:alphaModFix/>
          </a:blip>
          <a:srcRect/>
          <a:stretch/>
        </p:blipFill>
        <p:spPr>
          <a:xfrm>
            <a:off x="8105453" y="341059"/>
            <a:ext cx="3275045" cy="427291"/>
          </a:xfrm>
          <a:prstGeom prst="rect">
            <a:avLst/>
          </a:prstGeom>
          <a:noFill/>
          <a:ln>
            <a:noFill/>
          </a:ln>
        </p:spPr>
      </p:pic>
      <p:sp>
        <p:nvSpPr>
          <p:cNvPr id="2" name="Google Shape;463;p9">
            <a:extLst>
              <a:ext uri="{FF2B5EF4-FFF2-40B4-BE49-F238E27FC236}">
                <a16:creationId xmlns:a16="http://schemas.microsoft.com/office/drawing/2014/main" id="{82625F7A-99A3-8A76-4041-AAE7EA5CA44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4" name="Google Shape;464;p9">
            <a:extLst>
              <a:ext uri="{FF2B5EF4-FFF2-40B4-BE49-F238E27FC236}">
                <a16:creationId xmlns:a16="http://schemas.microsoft.com/office/drawing/2014/main" id="{226DD5C9-92C8-DDC6-90BB-FD1C3008F49C}"/>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sp>
        <p:nvSpPr>
          <p:cNvPr id="10" name="Google Shape;465;p9">
            <a:extLst>
              <a:ext uri="{FF2B5EF4-FFF2-40B4-BE49-F238E27FC236}">
                <a16:creationId xmlns:a16="http://schemas.microsoft.com/office/drawing/2014/main" id="{95F73A2F-EEBA-524A-87C2-36940AFFED07}"/>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tx1"/>
              </a:solidFill>
              <a:latin typeface="Calibri" panose="020F0502020204030204" pitchFamily="34" charset="0"/>
              <a:ea typeface="Calibri"/>
              <a:cs typeface="Calibri" panose="020F0502020204030204" pitchFamily="34" charset="0"/>
              <a:sym typeface="Calibri"/>
            </a:endParaRPr>
          </a:p>
        </p:txBody>
      </p:sp>
      <p:pic>
        <p:nvPicPr>
          <p:cNvPr id="40" name="Picture 4" descr="עולם הקולנוע">
            <a:extLst>
              <a:ext uri="{FF2B5EF4-FFF2-40B4-BE49-F238E27FC236}">
                <a16:creationId xmlns:a16="http://schemas.microsoft.com/office/drawing/2014/main" id="{921E6947-AB5B-0CB0-B851-506673DD7AE7}"/>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268155" y="6209176"/>
            <a:ext cx="1073141" cy="29909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a:extLst>
              <a:ext uri="{FF2B5EF4-FFF2-40B4-BE49-F238E27FC236}">
                <a16:creationId xmlns:a16="http://schemas.microsoft.com/office/drawing/2014/main" id="{D823B361-2BBF-E928-A825-BDFF6652F533}"/>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0337932" y="5715486"/>
            <a:ext cx="773705" cy="2123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Chart 4" descr="גרף המציג צמיחה בנקודות הפצה">
            <a:extLst>
              <a:ext uri="{FF2B5EF4-FFF2-40B4-BE49-F238E27FC236}">
                <a16:creationId xmlns:a16="http://schemas.microsoft.com/office/drawing/2014/main" id="{81AC578C-3E76-2ABC-1633-D6252D05CA26}"/>
              </a:ext>
            </a:extLst>
          </p:cNvPr>
          <p:cNvGraphicFramePr>
            <a:graphicFrameLocks/>
          </p:cNvGraphicFramePr>
          <p:nvPr>
            <p:extLst>
              <p:ext uri="{D42A27DB-BD31-4B8C-83A1-F6EECF244321}">
                <p14:modId xmlns:p14="http://schemas.microsoft.com/office/powerpoint/2010/main" val="2916717401"/>
              </p:ext>
            </p:extLst>
          </p:nvPr>
        </p:nvGraphicFramePr>
        <p:xfrm>
          <a:off x="7657456" y="2393087"/>
          <a:ext cx="2740992" cy="3171396"/>
        </p:xfrm>
        <a:graphic>
          <a:graphicData uri="http://schemas.openxmlformats.org/drawingml/2006/chart">
            <c:chart xmlns:c="http://schemas.openxmlformats.org/drawingml/2006/chart" xmlns:r="http://schemas.openxmlformats.org/officeDocument/2006/relationships" r:id="rId41"/>
          </a:graphicData>
        </a:graphic>
      </p:graphicFrame>
    </p:spTree>
    <p:extLst>
      <p:ext uri="{BB962C8B-B14F-4D97-AF65-F5344CB8AC3E}">
        <p14:creationId xmlns:p14="http://schemas.microsoft.com/office/powerpoint/2010/main" val="32586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41356" y="138498"/>
            <a:ext cx="11003117" cy="646331"/>
          </a:xfrm>
          <a:prstGeom prst="rect">
            <a:avLst/>
          </a:prstGeom>
          <a:noFill/>
        </p:spPr>
        <p:txBody>
          <a:bodyPr wrap="square" rtlCol="0">
            <a:spAutoFit/>
          </a:bodyPr>
          <a:lstStyle/>
          <a:p>
            <a:pPr marL="0" marR="0" lvl="0" indent="0" algn="l" rtl="0">
              <a:lnSpc>
                <a:spcPct val="100000"/>
              </a:lnSpc>
              <a:spcBef>
                <a:spcPts val="0"/>
              </a:spcBef>
              <a:spcAft>
                <a:spcPts val="0"/>
              </a:spcAft>
              <a:buClr>
                <a:srgbClr val="041634"/>
              </a:buClr>
              <a:buSzPts val="3600"/>
              <a:buFont typeface="Calibri"/>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Pay</a:t>
            </a:r>
            <a:r>
              <a:rPr lang="en-US" sz="3600" b="1" dirty="0">
                <a:solidFill>
                  <a:srgbClr val="00AEEF"/>
                </a:solidFill>
                <a:latin typeface="Calibri"/>
                <a:ea typeface="Calibri"/>
                <a:cs typeface="Calibri"/>
                <a:sym typeface="Calibri"/>
              </a:rPr>
              <a:t> </a:t>
            </a:r>
            <a:r>
              <a:rPr lang="en-US" sz="3600" b="1" dirty="0">
                <a:solidFill>
                  <a:srgbClr val="041634"/>
                </a:solidFill>
                <a:latin typeface="Calibri"/>
                <a:ea typeface="Calibri"/>
                <a:cs typeface="Calibri"/>
                <a:sym typeface="Calibri"/>
              </a:rPr>
              <a:t>- BNPL Market Leader</a:t>
            </a:r>
            <a:endParaRPr lang="en-US" sz="3600" dirty="0"/>
          </a:p>
        </p:txBody>
      </p:sp>
      <p:sp>
        <p:nvSpPr>
          <p:cNvPr id="13" name="Rectangle 12">
            <a:extLst>
              <a:ext uri="{FF2B5EF4-FFF2-40B4-BE49-F238E27FC236}">
                <a16:creationId xmlns:a16="http://schemas.microsoft.com/office/drawing/2014/main" id="{A3A3A009-F96D-4006-8D2A-65FF56E80B0F}"/>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TextBox 26">
            <a:extLst>
              <a:ext uri="{FF2B5EF4-FFF2-40B4-BE49-F238E27FC236}">
                <a16:creationId xmlns:a16="http://schemas.microsoft.com/office/drawing/2014/main" id="{1DDAC6E1-4BC7-AB87-0E8A-81E3C7BFCFB5}"/>
              </a:ext>
            </a:extLst>
          </p:cNvPr>
          <p:cNvSpPr txBox="1"/>
          <p:nvPr/>
        </p:nvSpPr>
        <p:spPr>
          <a:xfrm>
            <a:off x="-143042" y="705576"/>
            <a:ext cx="11003117" cy="461665"/>
          </a:xfrm>
          <a:prstGeom prst="rect">
            <a:avLst/>
          </a:prstGeom>
          <a:noFill/>
        </p:spPr>
        <p:txBody>
          <a:bodyPr wrap="square" rtlCol="0">
            <a:spAutoFit/>
          </a:bodyPr>
          <a:lstStyle/>
          <a:p>
            <a:pPr algn="ctr"/>
            <a:r>
              <a:rPr lang="en-US" sz="2400" dirty="0">
                <a:solidFill>
                  <a:schemeClr val="tx1"/>
                </a:solidFill>
                <a:latin typeface="Calibri" panose="020F0502020204030204" pitchFamily="34" charset="0"/>
                <a:cs typeface="Calibri" panose="020F0502020204030204" pitchFamily="34" charset="0"/>
              </a:rPr>
              <a:t>A complete and unique solution for E-commerce sites for leading brands</a:t>
            </a:r>
            <a:endParaRPr lang="he-IL" sz="2400" dirty="0">
              <a:solidFill>
                <a:schemeClr val="tx1"/>
              </a:solidFill>
              <a:latin typeface="Calibri" panose="020F0502020204030204" pitchFamily="34" charset="0"/>
              <a:cs typeface="Calibri" panose="020F0502020204030204" pitchFamily="34" charset="0"/>
            </a:endParaRPr>
          </a:p>
        </p:txBody>
      </p:sp>
      <p:pic>
        <p:nvPicPr>
          <p:cNvPr id="34" name="Picture 3" descr="A picture containing text, monitor, screenshot, picture frame&#10;&#10;Description automatically generated">
            <a:extLst>
              <a:ext uri="{FF2B5EF4-FFF2-40B4-BE49-F238E27FC236}">
                <a16:creationId xmlns:a16="http://schemas.microsoft.com/office/drawing/2014/main" id="{E5463D54-1B0F-D0BE-22B6-6ADBB96D8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7733" y="1409368"/>
            <a:ext cx="3031274" cy="4898337"/>
          </a:xfrm>
          <a:prstGeom prst="rect">
            <a:avLst/>
          </a:prstGeom>
          <a:effectLst>
            <a:outerShdw blurRad="152400" dist="177800" dir="2700000" algn="tl" rotWithShape="0">
              <a:prstClr val="black">
                <a:alpha val="39000"/>
              </a:prstClr>
            </a:outerShdw>
          </a:effectLst>
        </p:spPr>
      </p:pic>
      <p:pic>
        <p:nvPicPr>
          <p:cNvPr id="1026" name="Picture 2" descr="באג מולטיסיסטם">
            <a:extLst>
              <a:ext uri="{FF2B5EF4-FFF2-40B4-BE49-F238E27FC236}">
                <a16:creationId xmlns:a16="http://schemas.microsoft.com/office/drawing/2014/main" id="{BCFD2EA4-CB0B-6B46-2D7E-5DD09BE6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404" y="1855319"/>
            <a:ext cx="1255365" cy="4873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A picture containing text, monitor, screenshot, picture frame&#10;&#10;Description automatically generated">
            <a:extLst>
              <a:ext uri="{FF2B5EF4-FFF2-40B4-BE49-F238E27FC236}">
                <a16:creationId xmlns:a16="http://schemas.microsoft.com/office/drawing/2014/main" id="{2A5772F9-1C25-B94B-392C-19877F341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481" y="1409368"/>
            <a:ext cx="3074358" cy="4898336"/>
          </a:xfrm>
          <a:prstGeom prst="rect">
            <a:avLst/>
          </a:prstGeom>
          <a:effectLst>
            <a:outerShdw blurRad="152400" dist="177800" dir="2700000" algn="tl" rotWithShape="0">
              <a:prstClr val="black">
                <a:alpha val="39000"/>
              </a:prstClr>
            </a:outerShdw>
          </a:effectLst>
        </p:spPr>
      </p:pic>
      <p:pic>
        <p:nvPicPr>
          <p:cNvPr id="1028" name="Picture 4" descr="Diesenhaus BTC">
            <a:extLst>
              <a:ext uri="{FF2B5EF4-FFF2-40B4-BE49-F238E27FC236}">
                <a16:creationId xmlns:a16="http://schemas.microsoft.com/office/drawing/2014/main" id="{A065BD8F-79A4-A88F-10A4-8D35FDB51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770" y="1848159"/>
            <a:ext cx="1042344" cy="573581"/>
          </a:xfrm>
          <a:prstGeom prst="rect">
            <a:avLst/>
          </a:prstGeom>
          <a:noFill/>
          <a:extLst>
            <a:ext uri="{909E8E84-426E-40DD-AFC4-6F175D3DCCD1}">
              <a14:hiddenFill xmlns:a14="http://schemas.microsoft.com/office/drawing/2010/main">
                <a:solidFill>
                  <a:srgbClr val="FFFFFF"/>
                </a:solidFill>
              </a14:hiddenFill>
            </a:ext>
          </a:extLst>
        </p:spPr>
      </p:pic>
      <p:sp>
        <p:nvSpPr>
          <p:cNvPr id="52" name="AutoShape 6" descr="לוגו מחסני חשמל">
            <a:extLst>
              <a:ext uri="{FF2B5EF4-FFF2-40B4-BE49-F238E27FC236}">
                <a16:creationId xmlns:a16="http://schemas.microsoft.com/office/drawing/2014/main" id="{6127656B-4063-3D09-CDD3-374CCC2F1E0A}"/>
              </a:ext>
            </a:extLst>
          </p:cNvPr>
          <p:cNvSpPr>
            <a:spLocks noChangeAspect="1" noChangeArrowheads="1"/>
          </p:cNvSpPr>
          <p:nvPr/>
        </p:nvSpPr>
        <p:spPr bwMode="auto">
          <a:xfrm>
            <a:off x="6244065" y="3394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dirty="0"/>
          </a:p>
        </p:txBody>
      </p:sp>
      <p:pic>
        <p:nvPicPr>
          <p:cNvPr id="47" name="Picture 3" descr="A picture containing text, monitor, screenshot, picture frame&#10;&#10;Description automatically generated">
            <a:extLst>
              <a:ext uri="{FF2B5EF4-FFF2-40B4-BE49-F238E27FC236}">
                <a16:creationId xmlns:a16="http://schemas.microsoft.com/office/drawing/2014/main" id="{43C0D5AD-0B2F-40BA-D592-4A4B1BE4A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393" y="1419196"/>
            <a:ext cx="3067933" cy="4888510"/>
          </a:xfrm>
          <a:prstGeom prst="rect">
            <a:avLst/>
          </a:prstGeom>
          <a:effectLst>
            <a:outerShdw blurRad="152400" dist="177800" dir="2700000" algn="tl" rotWithShape="0">
              <a:prstClr val="black">
                <a:alpha val="39000"/>
              </a:prstClr>
            </a:outerShdw>
          </a:effectLst>
        </p:spPr>
      </p:pic>
      <p:pic>
        <p:nvPicPr>
          <p:cNvPr id="17" name="תמונה 16">
            <a:extLst>
              <a:ext uri="{FF2B5EF4-FFF2-40B4-BE49-F238E27FC236}">
                <a16:creationId xmlns:a16="http://schemas.microsoft.com/office/drawing/2014/main" id="{94B2A31B-2722-DF32-DDC2-11B02057AAB2}"/>
              </a:ext>
            </a:extLst>
          </p:cNvPr>
          <p:cNvPicPr>
            <a:picLocks noChangeAspect="1"/>
          </p:cNvPicPr>
          <p:nvPr/>
        </p:nvPicPr>
        <p:blipFill>
          <a:blip r:embed="rId5"/>
          <a:stretch>
            <a:fillRect/>
          </a:stretch>
        </p:blipFill>
        <p:spPr>
          <a:xfrm>
            <a:off x="4899704" y="2468279"/>
            <a:ext cx="2271930" cy="2832450"/>
          </a:xfrm>
          <a:prstGeom prst="rect">
            <a:avLst/>
          </a:prstGeom>
        </p:spPr>
      </p:pic>
      <p:pic>
        <p:nvPicPr>
          <p:cNvPr id="15" name="תמונה 14">
            <a:extLst>
              <a:ext uri="{FF2B5EF4-FFF2-40B4-BE49-F238E27FC236}">
                <a16:creationId xmlns:a16="http://schemas.microsoft.com/office/drawing/2014/main" id="{32E9ABEC-9009-18BC-2F53-065ABECB6D10}"/>
              </a:ext>
            </a:extLst>
          </p:cNvPr>
          <p:cNvPicPr>
            <a:picLocks noChangeAspect="1"/>
          </p:cNvPicPr>
          <p:nvPr/>
        </p:nvPicPr>
        <p:blipFill>
          <a:blip r:embed="rId6"/>
          <a:stretch>
            <a:fillRect/>
          </a:stretch>
        </p:blipFill>
        <p:spPr>
          <a:xfrm>
            <a:off x="4987594" y="5213345"/>
            <a:ext cx="2200153" cy="721751"/>
          </a:xfrm>
          <a:prstGeom prst="rect">
            <a:avLst/>
          </a:prstGeom>
        </p:spPr>
      </p:pic>
      <p:sp>
        <p:nvSpPr>
          <p:cNvPr id="51" name="אליפסה 50">
            <a:extLst>
              <a:ext uri="{FF2B5EF4-FFF2-40B4-BE49-F238E27FC236}">
                <a16:creationId xmlns:a16="http://schemas.microsoft.com/office/drawing/2014/main" id="{55DDEDF5-479F-91C0-06D5-B1D5045AC580}"/>
              </a:ext>
            </a:extLst>
          </p:cNvPr>
          <p:cNvSpPr/>
          <p:nvPr/>
        </p:nvSpPr>
        <p:spPr>
          <a:xfrm>
            <a:off x="4881669" y="4986671"/>
            <a:ext cx="2341987" cy="111475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תמונה 11">
            <a:extLst>
              <a:ext uri="{FF2B5EF4-FFF2-40B4-BE49-F238E27FC236}">
                <a16:creationId xmlns:a16="http://schemas.microsoft.com/office/drawing/2014/main" id="{45F5082D-1D71-1661-9074-AE28BC4C45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95" t="34556" r="2344" b="-715"/>
          <a:stretch/>
        </p:blipFill>
        <p:spPr>
          <a:xfrm>
            <a:off x="8002865" y="2517640"/>
            <a:ext cx="2226450" cy="3417456"/>
          </a:xfrm>
          <a:prstGeom prst="rect">
            <a:avLst/>
          </a:prstGeom>
        </p:spPr>
      </p:pic>
      <p:pic>
        <p:nvPicPr>
          <p:cNvPr id="3" name="תמונה 2">
            <a:extLst>
              <a:ext uri="{FF2B5EF4-FFF2-40B4-BE49-F238E27FC236}">
                <a16:creationId xmlns:a16="http://schemas.microsoft.com/office/drawing/2014/main" id="{735CD3F4-009E-81AE-213F-B76ED1E66A05}"/>
              </a:ext>
            </a:extLst>
          </p:cNvPr>
          <p:cNvPicPr>
            <a:picLocks noChangeAspect="1"/>
          </p:cNvPicPr>
          <p:nvPr/>
        </p:nvPicPr>
        <p:blipFill>
          <a:blip r:embed="rId8"/>
          <a:stretch>
            <a:fillRect/>
          </a:stretch>
        </p:blipFill>
        <p:spPr>
          <a:xfrm>
            <a:off x="1847525" y="2687218"/>
            <a:ext cx="2055005" cy="3247879"/>
          </a:xfrm>
          <a:prstGeom prst="rect">
            <a:avLst/>
          </a:prstGeom>
        </p:spPr>
      </p:pic>
      <p:sp>
        <p:nvSpPr>
          <p:cNvPr id="25" name="אליפסה 50">
            <a:extLst>
              <a:ext uri="{FF2B5EF4-FFF2-40B4-BE49-F238E27FC236}">
                <a16:creationId xmlns:a16="http://schemas.microsoft.com/office/drawing/2014/main" id="{4F5F4D55-7E42-4C8F-5B06-EC309B3138FC}"/>
              </a:ext>
            </a:extLst>
          </p:cNvPr>
          <p:cNvSpPr/>
          <p:nvPr/>
        </p:nvSpPr>
        <p:spPr>
          <a:xfrm>
            <a:off x="7835167" y="3044682"/>
            <a:ext cx="2624416" cy="130918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0" name="אליפסה 29">
            <a:extLst>
              <a:ext uri="{FF2B5EF4-FFF2-40B4-BE49-F238E27FC236}">
                <a16:creationId xmlns:a16="http://schemas.microsoft.com/office/drawing/2014/main" id="{1F66E336-C688-61F7-5508-C844F84E9213}"/>
              </a:ext>
            </a:extLst>
          </p:cNvPr>
          <p:cNvSpPr/>
          <p:nvPr/>
        </p:nvSpPr>
        <p:spPr>
          <a:xfrm>
            <a:off x="1613673" y="5110192"/>
            <a:ext cx="2496499" cy="867710"/>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pic>
        <p:nvPicPr>
          <p:cNvPr id="14" name="Picture 2" descr="KSP Logo">
            <a:extLst>
              <a:ext uri="{FF2B5EF4-FFF2-40B4-BE49-F238E27FC236}">
                <a16:creationId xmlns:a16="http://schemas.microsoft.com/office/drawing/2014/main" id="{2837B8A3-D500-0A8F-1DD6-E8BC47550C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167" y="1819508"/>
            <a:ext cx="1687656" cy="86771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4;p7">
            <a:extLst>
              <a:ext uri="{FF2B5EF4-FFF2-40B4-BE49-F238E27FC236}">
                <a16:creationId xmlns:a16="http://schemas.microsoft.com/office/drawing/2014/main" id="{3BC7F8A6-F0A7-FC6E-3C4B-66D25EBA8A99}"/>
              </a:ext>
            </a:extLst>
          </p:cNvPr>
          <p:cNvSpPr/>
          <p:nvPr/>
        </p:nvSpPr>
        <p:spPr>
          <a:xfrm rot="4500000">
            <a:off x="-474699" y="-13011"/>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385;p7">
            <a:extLst>
              <a:ext uri="{FF2B5EF4-FFF2-40B4-BE49-F238E27FC236}">
                <a16:creationId xmlns:a16="http://schemas.microsoft.com/office/drawing/2014/main" id="{C8A45CE5-E630-0C9F-C436-8DA8553F1DF4}"/>
              </a:ext>
            </a:extLst>
          </p:cNvPr>
          <p:cNvSpPr/>
          <p:nvPr/>
        </p:nvSpPr>
        <p:spPr>
          <a:xfrm rot="-5400000" flipH="1">
            <a:off x="-283004" y="146692"/>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640;p13">
            <a:extLst>
              <a:ext uri="{FF2B5EF4-FFF2-40B4-BE49-F238E27FC236}">
                <a16:creationId xmlns:a16="http://schemas.microsoft.com/office/drawing/2014/main" id="{DF1380E8-D773-A86B-20BC-2E67A54A149D}"/>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9143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graphicFrame>
        <p:nvGraphicFramePr>
          <p:cNvPr id="435" name="Google Shape;435;p9"/>
          <p:cNvGraphicFramePr/>
          <p:nvPr/>
        </p:nvGraphicFramePr>
        <p:xfrm>
          <a:off x="3097950" y="2037875"/>
          <a:ext cx="3595412" cy="3431392"/>
        </p:xfrm>
        <a:graphic>
          <a:graphicData uri="http://schemas.openxmlformats.org/drawingml/2006/chart">
            <c:chart xmlns:c="http://schemas.openxmlformats.org/drawingml/2006/chart" xmlns:r="http://schemas.openxmlformats.org/officeDocument/2006/relationships" r:id="rId3"/>
          </a:graphicData>
        </a:graphic>
      </p:graphicFrame>
      <p:sp>
        <p:nvSpPr>
          <p:cNvPr id="436" name="Google Shape;436;p9"/>
          <p:cNvSpPr txBox="1"/>
          <p:nvPr/>
        </p:nvSpPr>
        <p:spPr>
          <a:xfrm>
            <a:off x="6399349" y="1821901"/>
            <a:ext cx="2275201" cy="1436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selection of car dealers operate with </a:t>
            </a:r>
            <a:r>
              <a:rPr lang="en-US" sz="1600" dirty="0" err="1">
                <a:solidFill>
                  <a:schemeClr val="dk1"/>
                </a:solidFill>
                <a:latin typeface="Calibri"/>
                <a:ea typeface="Calibri"/>
                <a:cs typeface="Calibri"/>
                <a:sym typeface="Calibri"/>
              </a:rPr>
              <a:t>blenderCar</a:t>
            </a:r>
            <a:r>
              <a:rPr lang="en-US" sz="1600" dirty="0">
                <a:solidFill>
                  <a:schemeClr val="dk1"/>
                </a:solidFill>
                <a:latin typeface="Calibri"/>
                <a:ea typeface="Calibri"/>
                <a:cs typeface="Calibri"/>
                <a:sym typeface="Calibri"/>
              </a:rPr>
              <a:t> in Israel and Europe</a:t>
            </a:r>
            <a:endParaRPr sz="1600" dirty="0">
              <a:solidFill>
                <a:schemeClr val="dk1"/>
              </a:solidFill>
              <a:latin typeface="Calibri"/>
              <a:ea typeface="Calibri"/>
              <a:cs typeface="Calibri"/>
              <a:sym typeface="Calibri"/>
            </a:endParaRPr>
          </a:p>
          <a:p>
            <a:pPr marL="0" marR="0" lvl="0" indent="0" algn="l" rtl="0">
              <a:lnSpc>
                <a:spcPct val="107692"/>
              </a:lnSpc>
              <a:spcBef>
                <a:spcPts val="0"/>
              </a:spcBef>
              <a:spcAft>
                <a:spcPts val="0"/>
              </a:spcAft>
              <a:buNone/>
            </a:pPr>
            <a:br>
              <a:rPr lang="en-US" sz="1300" dirty="0">
                <a:solidFill>
                  <a:srgbClr val="000000"/>
                </a:solidFill>
                <a:latin typeface="Calibri"/>
                <a:ea typeface="Calibri"/>
                <a:cs typeface="Calibri"/>
                <a:sym typeface="Calibri"/>
              </a:rPr>
            </a:br>
            <a:endParaRPr sz="1300" dirty="0">
              <a:solidFill>
                <a:srgbClr val="000000"/>
              </a:solidFill>
              <a:latin typeface="Calibri"/>
              <a:ea typeface="Calibri"/>
              <a:cs typeface="Calibri"/>
              <a:sym typeface="Calibri"/>
            </a:endParaRPr>
          </a:p>
        </p:txBody>
      </p:sp>
      <p:sp>
        <p:nvSpPr>
          <p:cNvPr id="437" name="Google Shape;437;p9"/>
          <p:cNvSpPr txBox="1"/>
          <p:nvPr/>
        </p:nvSpPr>
        <p:spPr>
          <a:xfrm>
            <a:off x="6841402" y="4043046"/>
            <a:ext cx="22752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A unique technology with a holistic system of rapid credit evaluation and establishment</a:t>
            </a:r>
            <a:endParaRPr sz="1600" dirty="0">
              <a:solidFill>
                <a:schemeClr val="dk1"/>
              </a:solidFill>
              <a:latin typeface="Calibri"/>
              <a:ea typeface="Calibri"/>
              <a:cs typeface="Calibri"/>
              <a:sym typeface="Calibri"/>
            </a:endParaRPr>
          </a:p>
        </p:txBody>
      </p:sp>
      <p:sp>
        <p:nvSpPr>
          <p:cNvPr id="438" name="Google Shape;438;p9"/>
          <p:cNvSpPr txBox="1"/>
          <p:nvPr/>
        </p:nvSpPr>
        <p:spPr>
          <a:xfrm>
            <a:off x="3980827" y="5913037"/>
            <a:ext cx="2247161"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Wide installment spread tailored to the customer’s needs</a:t>
            </a:r>
            <a:endParaRPr sz="1600" dirty="0">
              <a:solidFill>
                <a:schemeClr val="dk1"/>
              </a:solidFill>
              <a:latin typeface="Calibri"/>
              <a:ea typeface="Calibri"/>
              <a:cs typeface="Calibri"/>
              <a:sym typeface="Calibri"/>
            </a:endParaRPr>
          </a:p>
        </p:txBody>
      </p:sp>
      <p:sp>
        <p:nvSpPr>
          <p:cNvPr id="439" name="Google Shape;439;p9"/>
          <p:cNvSpPr txBox="1"/>
          <p:nvPr/>
        </p:nvSpPr>
        <p:spPr>
          <a:xfrm>
            <a:off x="1010053" y="4103963"/>
            <a:ext cx="1836000"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Convenient and easy-to-use digital platform for car dealers</a:t>
            </a:r>
            <a:endParaRPr sz="1600" dirty="0">
              <a:solidFill>
                <a:schemeClr val="dk1"/>
              </a:solidFill>
              <a:latin typeface="Calibri"/>
              <a:ea typeface="Calibri"/>
              <a:cs typeface="Calibri"/>
              <a:sym typeface="Calibri"/>
            </a:endParaRPr>
          </a:p>
        </p:txBody>
      </p:sp>
      <p:sp>
        <p:nvSpPr>
          <p:cNvPr id="440" name="Google Shape;440;p9"/>
          <p:cNvSpPr txBox="1"/>
          <p:nvPr/>
        </p:nvSpPr>
        <p:spPr>
          <a:xfrm>
            <a:off x="1116762" y="2069199"/>
            <a:ext cx="2179306"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Transaction authorization within seconds -no forms or paperwork</a:t>
            </a:r>
            <a:r>
              <a:rPr lang="en-US" sz="1300" dirty="0">
                <a:solidFill>
                  <a:schemeClr val="dk1"/>
                </a:solidFill>
                <a:latin typeface="Calibri"/>
                <a:ea typeface="Calibri"/>
                <a:cs typeface="Calibri"/>
                <a:sym typeface="Calibri"/>
              </a:rPr>
              <a:t>!</a:t>
            </a:r>
            <a:endParaRPr sz="1300" dirty="0">
              <a:solidFill>
                <a:schemeClr val="dk1"/>
              </a:solidFill>
              <a:latin typeface="Calibri"/>
              <a:ea typeface="Calibri"/>
              <a:cs typeface="Calibri"/>
              <a:sym typeface="Calibri"/>
            </a:endParaRPr>
          </a:p>
        </p:txBody>
      </p:sp>
      <p:sp>
        <p:nvSpPr>
          <p:cNvPr id="441" name="Google Shape;441;p9"/>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9"/>
          <p:cNvSpPr txBox="1"/>
          <p:nvPr/>
        </p:nvSpPr>
        <p:spPr>
          <a:xfrm>
            <a:off x="775373" y="207570"/>
            <a:ext cx="35142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err="1">
                <a:solidFill>
                  <a:srgbClr val="041634"/>
                </a:solidFill>
                <a:latin typeface="Calibri"/>
                <a:ea typeface="Calibri"/>
                <a:cs typeface="Calibri"/>
                <a:sym typeface="Calibri"/>
              </a:rPr>
              <a:t>blender</a:t>
            </a:r>
            <a:r>
              <a:rPr lang="en-US" sz="3600" b="1" dirty="0" err="1">
                <a:solidFill>
                  <a:srgbClr val="00AEEF"/>
                </a:solidFill>
                <a:latin typeface="Calibri"/>
                <a:ea typeface="Calibri"/>
                <a:cs typeface="Calibri"/>
                <a:sym typeface="Calibri"/>
              </a:rPr>
              <a:t>Car</a:t>
            </a:r>
            <a:endParaRPr sz="3600" b="1" dirty="0">
              <a:solidFill>
                <a:srgbClr val="041634"/>
              </a:solidFill>
              <a:latin typeface="Calibri"/>
              <a:ea typeface="Calibri"/>
              <a:cs typeface="Calibri"/>
              <a:sym typeface="Calibri"/>
            </a:endParaRPr>
          </a:p>
        </p:txBody>
      </p:sp>
      <p:sp>
        <p:nvSpPr>
          <p:cNvPr id="443" name="Google Shape;443;p9"/>
          <p:cNvSpPr txBox="1"/>
          <p:nvPr/>
        </p:nvSpPr>
        <p:spPr>
          <a:xfrm>
            <a:off x="704356" y="752964"/>
            <a:ext cx="940556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The fastest option for car loans in Israel and Europe</a:t>
            </a:r>
            <a:endParaRPr sz="2000" dirty="0">
              <a:solidFill>
                <a:schemeClr val="dk1"/>
              </a:solidFill>
              <a:latin typeface="Calibri"/>
              <a:ea typeface="Calibri"/>
              <a:cs typeface="Calibri"/>
              <a:sym typeface="Calibri"/>
            </a:endParaRPr>
          </a:p>
        </p:txBody>
      </p:sp>
      <p:pic>
        <p:nvPicPr>
          <p:cNvPr id="444" name="Google Shape;444;p9"/>
          <p:cNvPicPr preferRelativeResize="0"/>
          <p:nvPr/>
        </p:nvPicPr>
        <p:blipFill rotWithShape="1">
          <a:blip r:embed="rId4">
            <a:alphaModFix/>
          </a:blip>
          <a:srcRect l="33226" t="8035" r="8043" b="6111"/>
          <a:stretch/>
        </p:blipFill>
        <p:spPr>
          <a:xfrm>
            <a:off x="3642536" y="2492950"/>
            <a:ext cx="2525281" cy="2525281"/>
          </a:xfrm>
          <a:prstGeom prst="ellipse">
            <a:avLst/>
          </a:prstGeom>
          <a:noFill/>
          <a:ln>
            <a:noFill/>
          </a:ln>
        </p:spPr>
      </p:pic>
      <p:grpSp>
        <p:nvGrpSpPr>
          <p:cNvPr id="447" name="Google Shape;447;p9"/>
          <p:cNvGrpSpPr/>
          <p:nvPr/>
        </p:nvGrpSpPr>
        <p:grpSpPr>
          <a:xfrm>
            <a:off x="3403664" y="2069199"/>
            <a:ext cx="748143" cy="748142"/>
            <a:chOff x="961496" y="1758900"/>
            <a:chExt cx="748143" cy="748142"/>
          </a:xfrm>
        </p:grpSpPr>
        <p:sp>
          <p:nvSpPr>
            <p:cNvPr id="448" name="Google Shape;448;p9"/>
            <p:cNvSpPr/>
            <p:nvPr/>
          </p:nvSpPr>
          <p:spPr>
            <a:xfrm>
              <a:off x="961496"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49" name="Google Shape;449;p9"/>
            <p:cNvPicPr preferRelativeResize="0"/>
            <p:nvPr/>
          </p:nvPicPr>
          <p:blipFill rotWithShape="1">
            <a:blip r:embed="rId5">
              <a:alphaModFix/>
            </a:blip>
            <a:srcRect r="95707"/>
            <a:stretch/>
          </p:blipFill>
          <p:spPr>
            <a:xfrm>
              <a:off x="1102943" y="1905801"/>
              <a:ext cx="428677" cy="438950"/>
            </a:xfrm>
            <a:prstGeom prst="rect">
              <a:avLst/>
            </a:prstGeom>
            <a:noFill/>
            <a:ln>
              <a:noFill/>
            </a:ln>
          </p:spPr>
        </p:pic>
      </p:grpSp>
      <p:grpSp>
        <p:nvGrpSpPr>
          <p:cNvPr id="450" name="Google Shape;450;p9"/>
          <p:cNvGrpSpPr/>
          <p:nvPr/>
        </p:nvGrpSpPr>
        <p:grpSpPr>
          <a:xfrm>
            <a:off x="2911978" y="3964963"/>
            <a:ext cx="748143" cy="748142"/>
            <a:chOff x="3350290" y="1758900"/>
            <a:chExt cx="748143" cy="748142"/>
          </a:xfrm>
        </p:grpSpPr>
        <p:sp>
          <p:nvSpPr>
            <p:cNvPr id="451" name="Google Shape;451;p9"/>
            <p:cNvSpPr/>
            <p:nvPr/>
          </p:nvSpPr>
          <p:spPr>
            <a:xfrm>
              <a:off x="3350290"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2" name="Google Shape;452;p9"/>
            <p:cNvPicPr preferRelativeResize="0"/>
            <p:nvPr/>
          </p:nvPicPr>
          <p:blipFill rotWithShape="1">
            <a:blip r:embed="rId5">
              <a:alphaModFix/>
            </a:blip>
            <a:srcRect l="24013" r="71694"/>
            <a:stretch/>
          </p:blipFill>
          <p:spPr>
            <a:xfrm>
              <a:off x="3515189" y="1905801"/>
              <a:ext cx="428677" cy="438950"/>
            </a:xfrm>
            <a:prstGeom prst="rect">
              <a:avLst/>
            </a:prstGeom>
            <a:noFill/>
            <a:ln>
              <a:noFill/>
            </a:ln>
          </p:spPr>
        </p:pic>
      </p:grpSp>
      <p:grpSp>
        <p:nvGrpSpPr>
          <p:cNvPr id="453" name="Google Shape;453;p9"/>
          <p:cNvGrpSpPr/>
          <p:nvPr/>
        </p:nvGrpSpPr>
        <p:grpSpPr>
          <a:xfrm>
            <a:off x="4521584" y="5122005"/>
            <a:ext cx="748143" cy="748142"/>
            <a:chOff x="5739084" y="1758900"/>
            <a:chExt cx="748143" cy="748142"/>
          </a:xfrm>
        </p:grpSpPr>
        <p:sp>
          <p:nvSpPr>
            <p:cNvPr id="454" name="Google Shape;454;p9"/>
            <p:cNvSpPr/>
            <p:nvPr/>
          </p:nvSpPr>
          <p:spPr>
            <a:xfrm>
              <a:off x="573908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5" name="Google Shape;455;p9"/>
            <p:cNvPicPr preferRelativeResize="0"/>
            <p:nvPr/>
          </p:nvPicPr>
          <p:blipFill rotWithShape="1">
            <a:blip r:embed="rId5">
              <a:alphaModFix/>
            </a:blip>
            <a:srcRect l="47682" r="48024"/>
            <a:stretch/>
          </p:blipFill>
          <p:spPr>
            <a:xfrm>
              <a:off x="5881661" y="1905801"/>
              <a:ext cx="428677" cy="438950"/>
            </a:xfrm>
            <a:prstGeom prst="rect">
              <a:avLst/>
            </a:prstGeom>
            <a:noFill/>
            <a:ln>
              <a:noFill/>
            </a:ln>
          </p:spPr>
        </p:pic>
      </p:grpSp>
      <p:grpSp>
        <p:nvGrpSpPr>
          <p:cNvPr id="456" name="Google Shape;456;p9"/>
          <p:cNvGrpSpPr/>
          <p:nvPr/>
        </p:nvGrpSpPr>
        <p:grpSpPr>
          <a:xfrm>
            <a:off x="6132202" y="3964963"/>
            <a:ext cx="748143" cy="748142"/>
            <a:chOff x="8127878" y="1758900"/>
            <a:chExt cx="748143" cy="748142"/>
          </a:xfrm>
        </p:grpSpPr>
        <p:sp>
          <p:nvSpPr>
            <p:cNvPr id="457" name="Google Shape;457;p9"/>
            <p:cNvSpPr/>
            <p:nvPr/>
          </p:nvSpPr>
          <p:spPr>
            <a:xfrm>
              <a:off x="8127878"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58" name="Google Shape;458;p9"/>
            <p:cNvPicPr preferRelativeResize="0"/>
            <p:nvPr/>
          </p:nvPicPr>
          <p:blipFill rotWithShape="1">
            <a:blip r:embed="rId5">
              <a:alphaModFix/>
            </a:blip>
            <a:srcRect l="71982" r="23624"/>
            <a:stretch/>
          </p:blipFill>
          <p:spPr>
            <a:xfrm>
              <a:off x="8286750" y="1905801"/>
              <a:ext cx="438661" cy="438950"/>
            </a:xfrm>
            <a:prstGeom prst="rect">
              <a:avLst/>
            </a:prstGeom>
            <a:noFill/>
            <a:ln>
              <a:noFill/>
            </a:ln>
          </p:spPr>
        </p:pic>
      </p:grpSp>
      <p:grpSp>
        <p:nvGrpSpPr>
          <p:cNvPr id="459" name="Google Shape;459;p9"/>
          <p:cNvGrpSpPr/>
          <p:nvPr/>
        </p:nvGrpSpPr>
        <p:grpSpPr>
          <a:xfrm>
            <a:off x="5634589" y="2069199"/>
            <a:ext cx="748143" cy="748142"/>
            <a:chOff x="10516674" y="1758900"/>
            <a:chExt cx="748143" cy="748142"/>
          </a:xfrm>
        </p:grpSpPr>
        <p:sp>
          <p:nvSpPr>
            <p:cNvPr id="460" name="Google Shape;460;p9"/>
            <p:cNvSpPr/>
            <p:nvPr/>
          </p:nvSpPr>
          <p:spPr>
            <a:xfrm>
              <a:off x="10516674" y="1758900"/>
              <a:ext cx="748143" cy="748142"/>
            </a:xfrm>
            <a:prstGeom prst="ellipse">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61" name="Google Shape;461;p9"/>
            <p:cNvPicPr preferRelativeResize="0"/>
            <p:nvPr/>
          </p:nvPicPr>
          <p:blipFill rotWithShape="1">
            <a:blip r:embed="rId5">
              <a:alphaModFix/>
            </a:blip>
            <a:srcRect l="95824" r="-216"/>
            <a:stretch/>
          </p:blipFill>
          <p:spPr>
            <a:xfrm>
              <a:off x="10671414" y="1905801"/>
              <a:ext cx="438661" cy="438950"/>
            </a:xfrm>
            <a:prstGeom prst="rect">
              <a:avLst/>
            </a:prstGeom>
            <a:noFill/>
            <a:ln>
              <a:noFill/>
            </a:ln>
          </p:spPr>
        </p:pic>
      </p:grpSp>
      <p:grpSp>
        <p:nvGrpSpPr>
          <p:cNvPr id="6" name="קבוצה 5">
            <a:extLst>
              <a:ext uri="{FF2B5EF4-FFF2-40B4-BE49-F238E27FC236}">
                <a16:creationId xmlns:a16="http://schemas.microsoft.com/office/drawing/2014/main" id="{ED085DD8-F826-28EC-BD5D-8C8136DBEE7C}"/>
              </a:ext>
            </a:extLst>
          </p:cNvPr>
          <p:cNvGrpSpPr/>
          <p:nvPr/>
        </p:nvGrpSpPr>
        <p:grpSpPr>
          <a:xfrm>
            <a:off x="-623903" y="-156665"/>
            <a:ext cx="1343804" cy="1343808"/>
            <a:chOff x="-623903" y="-156665"/>
            <a:chExt cx="1343804" cy="1343808"/>
          </a:xfrm>
        </p:grpSpPr>
        <p:sp>
          <p:nvSpPr>
            <p:cNvPr id="463" name="Google Shape;463;p9"/>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9"/>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9"/>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467" name="Google Shape;467;p9" descr="Dear Keren Malki Supporter, I hope this finds you well and you enjoyed the  Rainbow of Music concert to support the work of Keren"/>
          <p:cNvPicPr preferRelativeResize="0"/>
          <p:nvPr/>
        </p:nvPicPr>
        <p:blipFill rotWithShape="1">
          <a:blip r:embed="rId6">
            <a:alphaModFix/>
          </a:blip>
          <a:srcRect/>
          <a:stretch/>
        </p:blipFill>
        <p:spPr>
          <a:xfrm>
            <a:off x="9955743" y="4386900"/>
            <a:ext cx="1319980" cy="389509"/>
          </a:xfrm>
          <a:prstGeom prst="rect">
            <a:avLst/>
          </a:prstGeom>
          <a:noFill/>
          <a:ln>
            <a:noFill/>
          </a:ln>
        </p:spPr>
      </p:pic>
      <p:pic>
        <p:nvPicPr>
          <p:cNvPr id="469" name="Google Shape;469;p9" descr="Pollen Street Capital Standard"/>
          <p:cNvPicPr preferRelativeResize="0"/>
          <p:nvPr/>
        </p:nvPicPr>
        <p:blipFill rotWithShape="1">
          <a:blip r:embed="rId7">
            <a:alphaModFix/>
          </a:blip>
          <a:srcRect l="14772" t="29419" r="6078" b="6813"/>
          <a:stretch/>
        </p:blipFill>
        <p:spPr>
          <a:xfrm>
            <a:off x="9909440" y="2879394"/>
            <a:ext cx="1333397" cy="574741"/>
          </a:xfrm>
          <a:prstGeom prst="rect">
            <a:avLst/>
          </a:prstGeom>
          <a:noFill/>
          <a:ln>
            <a:noFill/>
          </a:ln>
        </p:spPr>
      </p:pic>
      <p:sp>
        <p:nvSpPr>
          <p:cNvPr id="470" name="Google Shape;470;p9"/>
          <p:cNvSpPr txBox="1"/>
          <p:nvPr/>
        </p:nvSpPr>
        <p:spPr>
          <a:xfrm>
            <a:off x="9259115" y="1681414"/>
            <a:ext cx="2352174" cy="280974"/>
          </a:xfrm>
          <a:prstGeom prst="rect">
            <a:avLst/>
          </a:prstGeom>
          <a:noFill/>
          <a:ln>
            <a:noFill/>
          </a:ln>
        </p:spPr>
        <p:txBody>
          <a:bodyPr spcFirstLastPara="1" wrap="square" lIns="91425" tIns="45700" rIns="91425" bIns="45700" anchor="t" anchorCtr="0">
            <a:spAutoFit/>
          </a:bodyPr>
          <a:lstStyle/>
          <a:p>
            <a:pPr marL="0" marR="0" lvl="0" indent="0" algn="r" rtl="1">
              <a:lnSpc>
                <a:spcPct val="87500"/>
              </a:lnSpc>
              <a:spcBef>
                <a:spcPts val="0"/>
              </a:spcBef>
              <a:spcAft>
                <a:spcPts val="0"/>
              </a:spcAft>
              <a:buNone/>
            </a:pPr>
            <a:r>
              <a:rPr lang="en-US" sz="1600" b="1" dirty="0">
                <a:solidFill>
                  <a:srgbClr val="006386"/>
                </a:solidFill>
                <a:latin typeface="Calibri"/>
                <a:ea typeface="Calibri"/>
                <a:cs typeface="Calibri"/>
                <a:sym typeface="Calibri"/>
              </a:rPr>
              <a:t> In collaboration with: </a:t>
            </a:r>
            <a:endParaRPr dirty="0"/>
          </a:p>
        </p:txBody>
      </p:sp>
      <p:grpSp>
        <p:nvGrpSpPr>
          <p:cNvPr id="471" name="Google Shape;471;p9"/>
          <p:cNvGrpSpPr/>
          <p:nvPr/>
        </p:nvGrpSpPr>
        <p:grpSpPr>
          <a:xfrm>
            <a:off x="9812837" y="2117824"/>
            <a:ext cx="1539113" cy="1399033"/>
            <a:chOff x="813494" y="2753393"/>
            <a:chExt cx="1539113" cy="1399033"/>
          </a:xfrm>
        </p:grpSpPr>
        <p:cxnSp>
          <p:nvCxnSpPr>
            <p:cNvPr id="474" name="Google Shape;474;p9"/>
            <p:cNvCxnSpPr/>
            <p:nvPr/>
          </p:nvCxnSpPr>
          <p:spPr>
            <a:xfrm rot="10800000">
              <a:off x="826003" y="2753393"/>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5" name="Google Shape;475;p9"/>
            <p:cNvCxnSpPr/>
            <p:nvPr/>
          </p:nvCxnSpPr>
          <p:spPr>
            <a:xfrm rot="10800000">
              <a:off x="813494" y="3408230"/>
              <a:ext cx="1526604" cy="0"/>
            </a:xfrm>
            <a:prstGeom prst="straightConnector1">
              <a:avLst/>
            </a:prstGeom>
            <a:noFill/>
            <a:ln w="9525" cap="flat" cmpd="sng">
              <a:solidFill>
                <a:srgbClr val="A5A5A5"/>
              </a:solidFill>
              <a:prstDash val="solid"/>
              <a:miter lim="800000"/>
              <a:headEnd type="none" w="sm" len="sm"/>
              <a:tailEnd type="none" w="sm" len="sm"/>
            </a:ln>
          </p:spPr>
        </p:cxnSp>
        <p:cxnSp>
          <p:nvCxnSpPr>
            <p:cNvPr id="476" name="Google Shape;476;p9"/>
            <p:cNvCxnSpPr/>
            <p:nvPr/>
          </p:nvCxnSpPr>
          <p:spPr>
            <a:xfrm rot="10800000">
              <a:off x="826003" y="4152426"/>
              <a:ext cx="1526604" cy="0"/>
            </a:xfrm>
            <a:prstGeom prst="straightConnector1">
              <a:avLst/>
            </a:prstGeom>
            <a:noFill/>
            <a:ln w="9525" cap="flat" cmpd="sng">
              <a:solidFill>
                <a:srgbClr val="A5A5A5"/>
              </a:solidFill>
              <a:prstDash val="solid"/>
              <a:miter lim="800000"/>
              <a:headEnd type="none" w="sm" len="sm"/>
              <a:tailEnd type="none" w="sm" len="sm"/>
            </a:ln>
          </p:spPr>
        </p:cxnSp>
      </p:grpSp>
      <p:pic>
        <p:nvPicPr>
          <p:cNvPr id="478" name="Google Shape;478;p9"/>
          <p:cNvPicPr preferRelativeResize="0"/>
          <p:nvPr/>
        </p:nvPicPr>
        <p:blipFill rotWithShape="1">
          <a:blip r:embed="rId8">
            <a:alphaModFix/>
          </a:blip>
          <a:srcRect/>
          <a:stretch/>
        </p:blipFill>
        <p:spPr>
          <a:xfrm>
            <a:off x="9956415" y="2209584"/>
            <a:ext cx="1286422" cy="492070"/>
          </a:xfrm>
          <a:prstGeom prst="rect">
            <a:avLst/>
          </a:prstGeom>
          <a:noFill/>
          <a:ln>
            <a:noFill/>
          </a:ln>
        </p:spPr>
      </p:pic>
      <p:cxnSp>
        <p:nvCxnSpPr>
          <p:cNvPr id="479" name="Google Shape;479;p9"/>
          <p:cNvCxnSpPr/>
          <p:nvPr/>
        </p:nvCxnSpPr>
        <p:spPr>
          <a:xfrm rot="10800000">
            <a:off x="9825346" y="4222605"/>
            <a:ext cx="1526604" cy="0"/>
          </a:xfrm>
          <a:prstGeom prst="straightConnector1">
            <a:avLst/>
          </a:prstGeom>
          <a:noFill/>
          <a:ln w="9525" cap="flat" cmpd="sng">
            <a:solidFill>
              <a:srgbClr val="A5A5A5"/>
            </a:solidFill>
            <a:prstDash val="solid"/>
            <a:miter lim="800000"/>
            <a:headEnd type="none" w="sm" len="sm"/>
            <a:tailEnd type="none" w="sm" len="sm"/>
          </a:ln>
        </p:spPr>
      </p:cxnSp>
      <p:pic>
        <p:nvPicPr>
          <p:cNvPr id="5" name="תמונה 4">
            <a:extLst>
              <a:ext uri="{FF2B5EF4-FFF2-40B4-BE49-F238E27FC236}">
                <a16:creationId xmlns:a16="http://schemas.microsoft.com/office/drawing/2014/main" id="{113DFE5C-7B3F-B3E0-2BC9-68485CD897B1}"/>
              </a:ext>
            </a:extLst>
          </p:cNvPr>
          <p:cNvPicPr>
            <a:picLocks noChangeAspect="1"/>
          </p:cNvPicPr>
          <p:nvPr/>
        </p:nvPicPr>
        <p:blipFill>
          <a:blip r:embed="rId9"/>
          <a:stretch>
            <a:fillRect/>
          </a:stretch>
        </p:blipFill>
        <p:spPr>
          <a:xfrm>
            <a:off x="9768326" y="3658869"/>
            <a:ext cx="1639593" cy="5141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C3FB65C-6494-1B09-33F1-B569E15C94E3}"/>
              </a:ext>
              <a:ext uri="{C183D7F6-B498-43B3-948B-1728B52AA6E4}">
                <adec:decorative xmlns:adec="http://schemas.microsoft.com/office/drawing/2017/decorative" val="1"/>
              </a:ext>
            </a:extLst>
          </p:cNvPr>
          <p:cNvGrpSpPr/>
          <p:nvPr/>
        </p:nvGrpSpPr>
        <p:grpSpPr>
          <a:xfrm>
            <a:off x="612620" y="1276584"/>
            <a:ext cx="4743960" cy="4836654"/>
            <a:chOff x="1407297" y="1093634"/>
            <a:chExt cx="4230277" cy="4875508"/>
          </a:xfrm>
        </p:grpSpPr>
        <p:sp>
          <p:nvSpPr>
            <p:cNvPr id="21" name="מלבן: פינות מעוגלות 3">
              <a:extLst>
                <a:ext uri="{FF2B5EF4-FFF2-40B4-BE49-F238E27FC236}">
                  <a16:creationId xmlns:a16="http://schemas.microsoft.com/office/drawing/2014/main" id="{EE67D587-5748-9B53-3EC1-C872003C6DD2}"/>
                </a:ext>
              </a:extLst>
            </p:cNvPr>
            <p:cNvSpPr/>
            <p:nvPr/>
          </p:nvSpPr>
          <p:spPr>
            <a:xfrm>
              <a:off x="1407297" y="1093634"/>
              <a:ext cx="4230277" cy="487550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graphicFrame>
          <p:nvGraphicFramePr>
            <p:cNvPr id="23" name="תרשים 14">
              <a:extLst>
                <a:ext uri="{FF2B5EF4-FFF2-40B4-BE49-F238E27FC236}">
                  <a16:creationId xmlns:a16="http://schemas.microsoft.com/office/drawing/2014/main" id="{4CC55D51-7622-F148-4570-64C5628F4CE8}"/>
                </a:ext>
              </a:extLst>
            </p:cNvPr>
            <p:cNvGraphicFramePr>
              <a:graphicFrameLocks/>
            </p:cNvGraphicFramePr>
            <p:nvPr/>
          </p:nvGraphicFramePr>
          <p:xfrm>
            <a:off x="1494098" y="1906193"/>
            <a:ext cx="3984771" cy="3437594"/>
          </p:xfrm>
          <a:graphic>
            <a:graphicData uri="http://schemas.openxmlformats.org/drawingml/2006/chart">
              <c:chart xmlns:c="http://schemas.openxmlformats.org/drawingml/2006/chart" xmlns:r="http://schemas.openxmlformats.org/officeDocument/2006/relationships" r:id="rId3"/>
            </a:graphicData>
          </a:graphic>
        </p:graphicFrame>
      </p:grpSp>
      <p:grpSp>
        <p:nvGrpSpPr>
          <p:cNvPr id="2" name="Group 1">
            <a:extLst>
              <a:ext uri="{FF2B5EF4-FFF2-40B4-BE49-F238E27FC236}">
                <a16:creationId xmlns:a16="http://schemas.microsoft.com/office/drawing/2014/main" id="{091BD1EE-8CEF-EDBD-A5AD-48C127E15B1D}"/>
              </a:ext>
              <a:ext uri="{C183D7F6-B498-43B3-948B-1728B52AA6E4}">
                <adec:decorative xmlns:adec="http://schemas.microsoft.com/office/drawing/2017/decorative" val="1"/>
              </a:ext>
            </a:extLst>
          </p:cNvPr>
          <p:cNvGrpSpPr/>
          <p:nvPr/>
        </p:nvGrpSpPr>
        <p:grpSpPr>
          <a:xfrm>
            <a:off x="6378434" y="1234255"/>
            <a:ext cx="4743960" cy="4836654"/>
            <a:chOff x="1407297" y="1093634"/>
            <a:chExt cx="4230277" cy="4875508"/>
          </a:xfrm>
        </p:grpSpPr>
        <p:sp>
          <p:nvSpPr>
            <p:cNvPr id="4" name="מלבן: פינות מעוגלות 3">
              <a:extLst>
                <a:ext uri="{FF2B5EF4-FFF2-40B4-BE49-F238E27FC236}">
                  <a16:creationId xmlns:a16="http://schemas.microsoft.com/office/drawing/2014/main" id="{79961F2E-8E94-83F6-F223-C9B4ADCD2FC2}"/>
                </a:ext>
              </a:extLst>
            </p:cNvPr>
            <p:cNvSpPr/>
            <p:nvPr/>
          </p:nvSpPr>
          <p:spPr>
            <a:xfrm>
              <a:off x="1407297" y="1093634"/>
              <a:ext cx="4230277" cy="487550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graphicFrame>
          <p:nvGraphicFramePr>
            <p:cNvPr id="15" name="תרשים 14">
              <a:extLst>
                <a:ext uri="{FF2B5EF4-FFF2-40B4-BE49-F238E27FC236}">
                  <a16:creationId xmlns:a16="http://schemas.microsoft.com/office/drawing/2014/main" id="{52BA36C9-B4E3-71E1-EF82-BDC6E5CA3422}"/>
                </a:ext>
              </a:extLst>
            </p:cNvPr>
            <p:cNvGraphicFramePr>
              <a:graphicFrameLocks/>
            </p:cNvGraphicFramePr>
            <p:nvPr/>
          </p:nvGraphicFramePr>
          <p:xfrm>
            <a:off x="1494098" y="1906193"/>
            <a:ext cx="3984771" cy="3437594"/>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Rectangle 12">
            <a:extLst>
              <a:ext uri="{FF2B5EF4-FFF2-40B4-BE49-F238E27FC236}">
                <a16:creationId xmlns:a16="http://schemas.microsoft.com/office/drawing/2014/main" id="{EEE50BBD-B89D-4C9C-84EA-194ECB81A8AA}"/>
              </a:ext>
              <a:ext uri="{C183D7F6-B498-43B3-948B-1728B52AA6E4}">
                <adec:decorative xmlns:adec="http://schemas.microsoft.com/office/drawing/2017/decorative" val="1"/>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 name="Rectangle 6">
            <a:extLst>
              <a:ext uri="{FF2B5EF4-FFF2-40B4-BE49-F238E27FC236}">
                <a16:creationId xmlns:a16="http://schemas.microsoft.com/office/drawing/2014/main" id="{8BF46E51-5F3F-B13D-9886-7E2D073ED2E6}"/>
              </a:ext>
              <a:ext uri="{C183D7F6-B498-43B3-948B-1728B52AA6E4}">
                <adec:decorative xmlns:adec="http://schemas.microsoft.com/office/drawing/2017/decorative" val="1"/>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cxnSp>
        <p:nvCxnSpPr>
          <p:cNvPr id="20" name="Straight Arrow Connector 19">
            <a:extLst>
              <a:ext uri="{FF2B5EF4-FFF2-40B4-BE49-F238E27FC236}">
                <a16:creationId xmlns:a16="http://schemas.microsoft.com/office/drawing/2014/main" id="{8BF96DF6-5200-0F91-C280-DB6CFFC700A1}"/>
              </a:ext>
              <a:ext uri="{C183D7F6-B498-43B3-948B-1728B52AA6E4}">
                <adec:decorative xmlns:adec="http://schemas.microsoft.com/office/drawing/2017/decorative" val="1"/>
              </a:ext>
            </a:extLst>
          </p:cNvPr>
          <p:cNvCxnSpPr>
            <a:cxnSpLocks/>
          </p:cNvCxnSpPr>
          <p:nvPr/>
        </p:nvCxnSpPr>
        <p:spPr>
          <a:xfrm flipV="1">
            <a:off x="2206487" y="2869132"/>
            <a:ext cx="1290615" cy="10612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EA2D267-DDF9-7F39-2E62-A8BE93776CBC}"/>
              </a:ext>
              <a:ext uri="{C183D7F6-B498-43B3-948B-1728B52AA6E4}">
                <adec:decorative xmlns:adec="http://schemas.microsoft.com/office/drawing/2017/decorative" val="1"/>
              </a:ext>
            </a:extLst>
          </p:cNvPr>
          <p:cNvCxnSpPr>
            <a:cxnSpLocks/>
          </p:cNvCxnSpPr>
          <p:nvPr/>
        </p:nvCxnSpPr>
        <p:spPr>
          <a:xfrm flipV="1">
            <a:off x="7822096" y="2594323"/>
            <a:ext cx="1258606" cy="120543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22">
            <a:extLst>
              <a:ext uri="{FF2B5EF4-FFF2-40B4-BE49-F238E27FC236}">
                <a16:creationId xmlns:a16="http://schemas.microsoft.com/office/drawing/2014/main" id="{2D2D1D38-1480-EF40-3825-23363B70881C}"/>
              </a:ext>
            </a:extLst>
          </p:cNvPr>
          <p:cNvSpPr txBox="1"/>
          <p:nvPr/>
        </p:nvSpPr>
        <p:spPr>
          <a:xfrm>
            <a:off x="6307667" y="1318512"/>
            <a:ext cx="4539409" cy="61555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Adjusted EBITDA (in thousands of NIS)</a:t>
            </a:r>
            <a:endParaRPr lang="he-IL" sz="1400" dirty="0">
              <a:solidFill>
                <a:srgbClr val="041634"/>
              </a:solidFill>
              <a:latin typeface="Assistant SemiBold" pitchFamily="2" charset="-79"/>
              <a:cs typeface="Assistant SemiBold"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dirty="0">
                <a:solidFill>
                  <a:srgbClr val="000000"/>
                </a:solidFill>
                <a:highlight>
                  <a:srgbClr val="FFFF00"/>
                </a:highlight>
                <a:latin typeface="Assistant Light" panose="00000400000000000000" pitchFamily="2" charset="-79"/>
                <a:cs typeface="Assistant Light" panose="00000400000000000000" pitchFamily="2" charset="-79"/>
              </a:rPr>
              <a:t>Credit brokerage and provision of credit in Israel</a:t>
            </a:r>
            <a:endParaRPr lang="en-US" sz="1400" dirty="0">
              <a:solidFill>
                <a:srgbClr val="041634"/>
              </a:solidFill>
              <a:highlight>
                <a:srgbClr val="FFFF00"/>
              </a:highlight>
              <a:latin typeface="Assistant SemiBold" pitchFamily="2" charset="-79"/>
              <a:cs typeface="Assistant SemiBold" pitchFamily="2" charset="-79"/>
            </a:endParaRPr>
          </a:p>
        </p:txBody>
      </p:sp>
      <p:graphicFrame>
        <p:nvGraphicFramePr>
          <p:cNvPr id="19" name="תרשים 18" descr="גרף  adjusted ebitda (באלפי שקלים):&#10;H1 2021  - מינוס 993&#10;H1 2022 - 165&#10;H1 2023 - 3,812">
            <a:extLst>
              <a:ext uri="{FF2B5EF4-FFF2-40B4-BE49-F238E27FC236}">
                <a16:creationId xmlns:a16="http://schemas.microsoft.com/office/drawing/2014/main" id="{83445508-2961-4EEC-BA56-008CF63E0C04}"/>
              </a:ext>
            </a:extLst>
          </p:cNvPr>
          <p:cNvGraphicFramePr>
            <a:graphicFrameLocks/>
          </p:cNvGraphicFramePr>
          <p:nvPr>
            <p:extLst>
              <p:ext uri="{D42A27DB-BD31-4B8C-83A1-F6EECF244321}">
                <p14:modId xmlns:p14="http://schemas.microsoft.com/office/powerpoint/2010/main" val="4086769778"/>
              </p:ext>
            </p:extLst>
          </p:nvPr>
        </p:nvGraphicFramePr>
        <p:xfrm>
          <a:off x="6662581" y="1894513"/>
          <a:ext cx="4572000" cy="3644975"/>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22">
            <a:extLst>
              <a:ext uri="{FF2B5EF4-FFF2-40B4-BE49-F238E27FC236}">
                <a16:creationId xmlns:a16="http://schemas.microsoft.com/office/drawing/2014/main" id="{5C54B63A-C408-DB05-4995-89D286B8B466}"/>
              </a:ext>
            </a:extLst>
          </p:cNvPr>
          <p:cNvSpPr txBox="1"/>
          <p:nvPr/>
        </p:nvSpPr>
        <p:spPr>
          <a:xfrm>
            <a:off x="1210733" y="1339277"/>
            <a:ext cx="3757507" cy="615553"/>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lumMod val="95000"/>
                    <a:lumOff val="5000"/>
                  </a:schemeClr>
                </a:solidFill>
                <a:effectLst/>
                <a:highlight>
                  <a:srgbClr val="FFFF00"/>
                </a:highlight>
                <a:uLnTx/>
                <a:uFillTx/>
                <a:latin typeface="Assistant SemiBold" pitchFamily="2" charset="-79"/>
                <a:ea typeface="+mn-ea"/>
                <a:cs typeface="Assistant SemiBold" pitchFamily="2" charset="-79"/>
              </a:rPr>
              <a:t>Sector Profit (in thousands of NIS</a:t>
            </a:r>
            <a:endParaRPr lang="he-IL" sz="1400" dirty="0">
              <a:solidFill>
                <a:srgbClr val="041634"/>
              </a:solidFill>
              <a:highlight>
                <a:srgbClr val="FFFF00"/>
              </a:highlight>
              <a:latin typeface="Assistant SemiBold" pitchFamily="2" charset="-79"/>
              <a:cs typeface="Assistant SemiBold"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en-US" sz="1400" dirty="0">
                <a:solidFill>
                  <a:srgbClr val="000000"/>
                </a:solidFill>
                <a:highlight>
                  <a:srgbClr val="FFFF00"/>
                </a:highlight>
                <a:latin typeface="Assistant Light" panose="00000400000000000000" pitchFamily="2" charset="-79"/>
                <a:cs typeface="Assistant Light" panose="00000400000000000000" pitchFamily="2" charset="-79"/>
              </a:rPr>
              <a:t>Credit brokerage and provision of credit in Israel</a:t>
            </a:r>
            <a:endParaRPr lang="en-US" sz="1400" dirty="0">
              <a:solidFill>
                <a:srgbClr val="041634"/>
              </a:solidFill>
              <a:highlight>
                <a:srgbClr val="FFFF00"/>
              </a:highlight>
              <a:latin typeface="Assistant SemiBold" pitchFamily="2" charset="-79"/>
              <a:cs typeface="Assistant SemiBold" pitchFamily="2" charset="-79"/>
            </a:endParaRPr>
          </a:p>
        </p:txBody>
      </p:sp>
      <p:graphicFrame>
        <p:nvGraphicFramePr>
          <p:cNvPr id="17" name="תרשים 16" descr="גרף רווח מגזרי באלפי שקלים:&#10;H1 2021 - מינוס 1,063&#10;H1 2022 -  מינוס 152&#10;H1 2023 - 1,970">
            <a:extLst>
              <a:ext uri="{FF2B5EF4-FFF2-40B4-BE49-F238E27FC236}">
                <a16:creationId xmlns:a16="http://schemas.microsoft.com/office/drawing/2014/main" id="{8057282C-DB95-A063-2540-9A3A3D472D3F}"/>
              </a:ext>
            </a:extLst>
          </p:cNvPr>
          <p:cNvGraphicFramePr>
            <a:graphicFrameLocks/>
          </p:cNvGraphicFramePr>
          <p:nvPr>
            <p:extLst>
              <p:ext uri="{D42A27DB-BD31-4B8C-83A1-F6EECF244321}">
                <p14:modId xmlns:p14="http://schemas.microsoft.com/office/powerpoint/2010/main" val="1895440203"/>
              </p:ext>
            </p:extLst>
          </p:nvPr>
        </p:nvGraphicFramePr>
        <p:xfrm>
          <a:off x="1022432" y="2179132"/>
          <a:ext cx="4085549" cy="3816794"/>
        </p:xfrm>
        <a:graphic>
          <a:graphicData uri="http://schemas.openxmlformats.org/drawingml/2006/chart">
            <c:chart xmlns:c="http://schemas.openxmlformats.org/drawingml/2006/chart" xmlns:r="http://schemas.openxmlformats.org/officeDocument/2006/relationships" r:id="rId6"/>
          </a:graphicData>
        </a:graphic>
      </p:graphicFrame>
      <p:grpSp>
        <p:nvGrpSpPr>
          <p:cNvPr id="5" name="קבוצה 4">
            <a:extLst>
              <a:ext uri="{FF2B5EF4-FFF2-40B4-BE49-F238E27FC236}">
                <a16:creationId xmlns:a16="http://schemas.microsoft.com/office/drawing/2014/main" id="{29775BDF-D7BC-5D3F-2841-C13A62917603}"/>
              </a:ext>
            </a:extLst>
          </p:cNvPr>
          <p:cNvGrpSpPr/>
          <p:nvPr/>
        </p:nvGrpSpPr>
        <p:grpSpPr>
          <a:xfrm>
            <a:off x="-623903" y="-156665"/>
            <a:ext cx="1343804" cy="1343808"/>
            <a:chOff x="-623903" y="-156665"/>
            <a:chExt cx="1343804" cy="1343808"/>
          </a:xfrm>
        </p:grpSpPr>
        <p:sp>
          <p:nvSpPr>
            <p:cNvPr id="6" name="Google Shape;463;p9">
              <a:extLst>
                <a:ext uri="{FF2B5EF4-FFF2-40B4-BE49-F238E27FC236}">
                  <a16:creationId xmlns:a16="http://schemas.microsoft.com/office/drawing/2014/main" id="{462C4229-71D2-6031-E822-33937F913EED}"/>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64;p9">
              <a:extLst>
                <a:ext uri="{FF2B5EF4-FFF2-40B4-BE49-F238E27FC236}">
                  <a16:creationId xmlns:a16="http://schemas.microsoft.com/office/drawing/2014/main" id="{1C605C55-31C7-7374-1A1B-90AB9AFAC035}"/>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465;p9">
              <a:extLst>
                <a:ext uri="{FF2B5EF4-FFF2-40B4-BE49-F238E27FC236}">
                  <a16:creationId xmlns:a16="http://schemas.microsoft.com/office/drawing/2014/main" id="{CE2B7797-CFF3-D0A5-57C5-6E36C39CCAF3}"/>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6" name="TextBox 28">
            <a:extLst>
              <a:ext uri="{FF2B5EF4-FFF2-40B4-BE49-F238E27FC236}">
                <a16:creationId xmlns:a16="http://schemas.microsoft.com/office/drawing/2014/main" id="{6D015245-3618-F1A5-5196-BD8EADFDBAB1}"/>
              </a:ext>
            </a:extLst>
          </p:cNvPr>
          <p:cNvSpPr txBox="1"/>
          <p:nvPr/>
        </p:nvSpPr>
        <p:spPr>
          <a:xfrm>
            <a:off x="703927" y="179697"/>
            <a:ext cx="12180800" cy="646331"/>
          </a:xfrm>
          <a:prstGeom prst="rect">
            <a:avLst/>
          </a:prstGeom>
          <a:noFill/>
        </p:spPr>
        <p:txBody>
          <a:bodyPr wrap="square" rtlCol="0">
            <a:spAutoFit/>
          </a:bodyPr>
          <a:lstStyle/>
          <a:p>
            <a:pPr>
              <a:buClrTx/>
              <a:defRPr/>
            </a:pPr>
            <a:r>
              <a:rPr lang="en-US" sz="3600" b="1" dirty="0">
                <a:solidFill>
                  <a:schemeClr val="tx1"/>
                </a:solidFill>
                <a:latin typeface="Calibri" panose="020F0502020204030204" pitchFamily="34" charset="0"/>
                <a:cs typeface="Calibri" panose="020F0502020204030204" pitchFamily="34" charset="0"/>
              </a:rPr>
              <a:t>Blender Israel: Continued growth</a:t>
            </a:r>
          </a:p>
        </p:txBody>
      </p:sp>
    </p:spTree>
    <p:extLst>
      <p:ext uri="{BB962C8B-B14F-4D97-AF65-F5344CB8AC3E}">
        <p14:creationId xmlns:p14="http://schemas.microsoft.com/office/powerpoint/2010/main" val="367867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F944E12E-6424-62F2-CED7-497C69C357AA}"/>
              </a:ext>
            </a:extLst>
          </p:cNvPr>
          <p:cNvSpPr/>
          <p:nvPr/>
        </p:nvSpPr>
        <p:spPr>
          <a:xfrm>
            <a:off x="6096000" y="1038531"/>
            <a:ext cx="5413468"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11" name="Chart 1" descr="גרף המציג עלייה של כ-40%  מרבעון 2 2022 עד רבעון 2 2023">
            <a:extLst>
              <a:ext uri="{FF2B5EF4-FFF2-40B4-BE49-F238E27FC236}">
                <a16:creationId xmlns:a16="http://schemas.microsoft.com/office/drawing/2014/main" id="{82D76FCF-DDF8-69A1-8AD8-8B4A9ED4C979}"/>
              </a:ext>
            </a:extLst>
          </p:cNvPr>
          <p:cNvGraphicFramePr>
            <a:graphicFrameLocks/>
          </p:cNvGraphicFramePr>
          <p:nvPr>
            <p:extLst>
              <p:ext uri="{D42A27DB-BD31-4B8C-83A1-F6EECF244321}">
                <p14:modId xmlns:p14="http://schemas.microsoft.com/office/powerpoint/2010/main" val="877531067"/>
              </p:ext>
            </p:extLst>
          </p:nvPr>
        </p:nvGraphicFramePr>
        <p:xfrm>
          <a:off x="6207106" y="1773827"/>
          <a:ext cx="5297653" cy="4485774"/>
        </p:xfrm>
        <a:graphic>
          <a:graphicData uri="http://schemas.openxmlformats.org/drawingml/2006/chart">
            <c:chart xmlns:c="http://schemas.openxmlformats.org/drawingml/2006/chart" xmlns:r="http://schemas.openxmlformats.org/officeDocument/2006/relationships" r:id="rId2"/>
          </a:graphicData>
        </a:graphic>
      </p:graphicFrame>
      <p:sp>
        <p:nvSpPr>
          <p:cNvPr id="3" name="מלבן: פינות מעוגלות 2">
            <a:extLst>
              <a:ext uri="{FF2B5EF4-FFF2-40B4-BE49-F238E27FC236}">
                <a16:creationId xmlns:a16="http://schemas.microsoft.com/office/drawing/2014/main" id="{7167C264-9022-0D55-ED2E-1B532B3A7217}"/>
              </a:ext>
            </a:extLst>
          </p:cNvPr>
          <p:cNvSpPr/>
          <p:nvPr/>
        </p:nvSpPr>
        <p:spPr>
          <a:xfrm>
            <a:off x="345451" y="1014547"/>
            <a:ext cx="5419780"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4" name="Chart 1" descr="גרף המציג עלייה של כ-81% מרבעון 2 2022 עד רבעון 2 2023">
            <a:extLst>
              <a:ext uri="{FF2B5EF4-FFF2-40B4-BE49-F238E27FC236}">
                <a16:creationId xmlns:a16="http://schemas.microsoft.com/office/drawing/2014/main" id="{0049ECF9-2F3F-32FA-B295-95F4B55CBBD8}"/>
              </a:ext>
            </a:extLst>
          </p:cNvPr>
          <p:cNvGraphicFramePr>
            <a:graphicFrameLocks/>
          </p:cNvGraphicFramePr>
          <p:nvPr>
            <p:extLst>
              <p:ext uri="{D42A27DB-BD31-4B8C-83A1-F6EECF244321}">
                <p14:modId xmlns:p14="http://schemas.microsoft.com/office/powerpoint/2010/main" val="693180847"/>
              </p:ext>
            </p:extLst>
          </p:nvPr>
        </p:nvGraphicFramePr>
        <p:xfrm>
          <a:off x="-152400" y="1153615"/>
          <a:ext cx="5901069" cy="5174149"/>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703927" y="179697"/>
            <a:ext cx="12180800" cy="646331"/>
          </a:xfrm>
          <a:prstGeom prst="rect">
            <a:avLst/>
          </a:prstGeom>
          <a:noFill/>
        </p:spPr>
        <p:txBody>
          <a:bodyPr wrap="square" rtlCol="0">
            <a:spAutoFit/>
          </a:bodyPr>
          <a:lstStyle/>
          <a:p>
            <a:pPr>
              <a:buClrTx/>
              <a:defRPr/>
            </a:pPr>
            <a:r>
              <a:rPr lang="en-US" sz="3600" b="1" dirty="0">
                <a:solidFill>
                  <a:schemeClr val="tx1"/>
                </a:solidFill>
                <a:latin typeface="Calibri" panose="020F0502020204030204" pitchFamily="34" charset="0"/>
                <a:cs typeface="Calibri" panose="020F0502020204030204" pitchFamily="34" charset="0"/>
              </a:rPr>
              <a:t>Blender Israel: Continued growth</a:t>
            </a:r>
          </a:p>
        </p:txBody>
      </p:sp>
      <p:sp>
        <p:nvSpPr>
          <p:cNvPr id="23" name="TextBox 22">
            <a:extLst>
              <a:ext uri="{FF2B5EF4-FFF2-40B4-BE49-F238E27FC236}">
                <a16:creationId xmlns:a16="http://schemas.microsoft.com/office/drawing/2014/main" id="{9AD78B2B-8FB8-44EE-9FD2-AE0B8F0DE34C}"/>
              </a:ext>
            </a:extLst>
          </p:cNvPr>
          <p:cNvSpPr txBox="1"/>
          <p:nvPr/>
        </p:nvSpPr>
        <p:spPr>
          <a:xfrm>
            <a:off x="6736016" y="1039179"/>
            <a:ext cx="4253409" cy="400110"/>
          </a:xfrm>
          <a:prstGeom prst="rect">
            <a:avLst/>
          </a:prstGeom>
          <a:noFill/>
        </p:spPr>
        <p:txBody>
          <a:bodyPr wrap="square">
            <a:spAutoFit/>
          </a:bodyPr>
          <a:lstStyle/>
          <a:p>
            <a:pPr algn="ctr">
              <a:buClrTx/>
              <a:defRPr/>
            </a:pPr>
            <a:r>
              <a:rPr lang="en-US" sz="2000" kern="1200" dirty="0">
                <a:solidFill>
                  <a:schemeClr val="tx1"/>
                </a:solidFill>
                <a:latin typeface="Calibri" panose="020F0502020204030204" pitchFamily="34" charset="0"/>
                <a:ea typeface="+mn-ea"/>
                <a:cs typeface="Calibri" panose="020F0502020204030204" pitchFamily="34" charset="0"/>
              </a:rPr>
              <a:t>Total credit portfolio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703927" y="6450124"/>
            <a:ext cx="9929576" cy="400110"/>
          </a:xfrm>
          <a:prstGeom prst="rect">
            <a:avLst/>
          </a:prstGeom>
          <a:noFill/>
        </p:spPr>
        <p:txBody>
          <a:bodyPr wrap="square">
            <a:spAutoFit/>
          </a:bodyPr>
          <a:lstStyle/>
          <a:p>
            <a:pPr>
              <a:lnSpc>
                <a:spcPts val="1200"/>
              </a:lnSpc>
              <a:buClrTx/>
              <a:defRPr/>
            </a:pPr>
            <a:r>
              <a:rPr lang="en-US" sz="1000" dirty="0">
                <a:solidFill>
                  <a:schemeClr val="dk1"/>
                </a:solidFill>
                <a:latin typeface="Calibri"/>
                <a:cs typeface="Calibri"/>
              </a:rPr>
              <a:t>NON-GAAP gross revenues that include interest from loans in a credit brokerage system. Financial data in NIS as of June 30, 2023. </a:t>
            </a:r>
            <a:endParaRPr kumimoji="0" lang="he-IL"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p>
            <a:pPr marL="0" marR="0" lvl="0" indent="0" algn="l" defTabSz="914400" eaLnBrk="1" fontAlgn="auto" latinLnBrk="0" hangingPunct="1">
              <a:lnSpc>
                <a:spcPts val="1200"/>
              </a:lnSpc>
              <a:spcBef>
                <a:spcPts val="0"/>
              </a:spcBef>
              <a:spcAft>
                <a:spcPts val="0"/>
              </a:spcAft>
              <a:buClrTx/>
              <a:buSzTx/>
              <a:buFontTx/>
              <a:buNone/>
              <a:tabLst/>
              <a:defRPr/>
            </a:pPr>
            <a:endParaRPr lang="en-US" sz="1000" dirty="0">
              <a:solidFill>
                <a:schemeClr val="dk1"/>
              </a:solidFill>
              <a:latin typeface="Calibri"/>
              <a:cs typeface="Calibri"/>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998483" y="988319"/>
            <a:ext cx="4068568"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Revenue in Israel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grpSp>
        <p:nvGrpSpPr>
          <p:cNvPr id="26" name="קבוצה 25">
            <a:extLst>
              <a:ext uri="{FF2B5EF4-FFF2-40B4-BE49-F238E27FC236}">
                <a16:creationId xmlns:a16="http://schemas.microsoft.com/office/drawing/2014/main" id="{0835CBBC-26BA-C81A-1605-F66B98004EE2}"/>
              </a:ext>
            </a:extLst>
          </p:cNvPr>
          <p:cNvGrpSpPr/>
          <p:nvPr/>
        </p:nvGrpSpPr>
        <p:grpSpPr>
          <a:xfrm>
            <a:off x="3055341" y="2290423"/>
            <a:ext cx="1760934" cy="1442990"/>
            <a:chOff x="3165269" y="2486315"/>
            <a:chExt cx="1155627" cy="1442990"/>
          </a:xfrm>
        </p:grpSpPr>
        <p:cxnSp>
          <p:nvCxnSpPr>
            <p:cNvPr id="27" name="Straight Arrow Connector 1">
              <a:extLst>
                <a:ext uri="{FF2B5EF4-FFF2-40B4-BE49-F238E27FC236}">
                  <a16:creationId xmlns:a16="http://schemas.microsoft.com/office/drawing/2014/main" id="{96EDE93A-8ED4-8F64-1686-6086ABEBE24C}"/>
                </a:ext>
              </a:extLst>
            </p:cNvPr>
            <p:cNvCxnSpPr>
              <a:cxnSpLocks/>
            </p:cNvCxnSpPr>
            <p:nvPr/>
          </p:nvCxnSpPr>
          <p:spPr>
            <a:xfrm flipV="1">
              <a:off x="3165269" y="2737936"/>
              <a:ext cx="1155627" cy="19932"/>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D02E125B-D9E2-DDBB-6320-412C78F19A98}"/>
                </a:ext>
              </a:extLst>
            </p:cNvPr>
            <p:cNvCxnSpPr>
              <a:cxnSpLocks/>
            </p:cNvCxnSpPr>
            <p:nvPr/>
          </p:nvCxnSpPr>
          <p:spPr>
            <a:xfrm>
              <a:off x="3343013" y="2486315"/>
              <a:ext cx="0" cy="1442990"/>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0" name="Flowchart: Connector 55">
            <a:extLst>
              <a:ext uri="{FF2B5EF4-FFF2-40B4-BE49-F238E27FC236}">
                <a16:creationId xmlns:a16="http://schemas.microsoft.com/office/drawing/2014/main" id="{0078DFDA-50D2-88CD-31FA-22212B9B792C}"/>
              </a:ext>
            </a:extLst>
          </p:cNvPr>
          <p:cNvSpPr/>
          <p:nvPr/>
        </p:nvSpPr>
        <p:spPr>
          <a:xfrm>
            <a:off x="3032767" y="2258347"/>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1" name="TextBox 1">
            <a:extLst>
              <a:ext uri="{FF2B5EF4-FFF2-40B4-BE49-F238E27FC236}">
                <a16:creationId xmlns:a16="http://schemas.microsoft.com/office/drawing/2014/main" id="{66187E0A-83E8-3206-E8DA-DBDA91027E7B}"/>
              </a:ext>
            </a:extLst>
          </p:cNvPr>
          <p:cNvSpPr txBox="1"/>
          <p:nvPr/>
        </p:nvSpPr>
        <p:spPr>
          <a:xfrm>
            <a:off x="2972780" y="2308174"/>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he-IL" sz="1200" b="1" kern="1200" dirty="0">
                <a:solidFill>
                  <a:schemeClr val="bg1"/>
                </a:solidFill>
                <a:latin typeface="Calibri" panose="020F0502020204030204" pitchFamily="34" charset="0"/>
                <a:cs typeface="Calibri" panose="020F0502020204030204" pitchFamily="34" charset="0"/>
              </a:rPr>
              <a:t>81</a:t>
            </a:r>
            <a:r>
              <a:rPr lang="he-IL" sz="1200" b="1" i="0" u="none" strike="noStrike" kern="1200" baseline="0" dirty="0">
                <a:solidFill>
                  <a:schemeClr val="bg1"/>
                </a:solidFill>
                <a:latin typeface="Calibri" panose="020F0502020204030204" pitchFamily="34" charset="0"/>
                <a:cs typeface="Calibri" panose="020F0502020204030204" pitchFamily="34" charset="0"/>
              </a:rPr>
              <a:t>%</a:t>
            </a:r>
          </a:p>
          <a:p>
            <a:pPr algn="ctr" rtl="0"/>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8BF46E51-5F3F-B13D-9886-7E2D073ED2E6}"/>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7" name="Flowchart: Connector 55">
            <a:extLst>
              <a:ext uri="{FF2B5EF4-FFF2-40B4-BE49-F238E27FC236}">
                <a16:creationId xmlns:a16="http://schemas.microsoft.com/office/drawing/2014/main" id="{9397BD9F-E79D-F7CB-CDF6-B0564E863CD3}"/>
              </a:ext>
            </a:extLst>
          </p:cNvPr>
          <p:cNvSpPr/>
          <p:nvPr/>
        </p:nvSpPr>
        <p:spPr>
          <a:xfrm>
            <a:off x="3802292" y="4352564"/>
            <a:ext cx="873855" cy="859366"/>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a:solidFill>
                  <a:schemeClr val="tx1"/>
                </a:solidFill>
                <a:latin typeface="Calibri" panose="020F0502020204030204" pitchFamily="34" charset="0"/>
                <a:cs typeface="Calibri" panose="020F0502020204030204" pitchFamily="34" charset="0"/>
              </a:rPr>
              <a:t>PROFIT</a:t>
            </a:r>
            <a:endParaRPr lang="en-IL" sz="1100" b="1" dirty="0">
              <a:solidFill>
                <a:schemeClr val="tx1"/>
              </a:solidFill>
              <a:latin typeface="Calibri" panose="020F0502020204030204" pitchFamily="34" charset="0"/>
              <a:cs typeface="Calibri" panose="020F0502020204030204" pitchFamily="34" charset="0"/>
            </a:endParaRPr>
          </a:p>
        </p:txBody>
      </p:sp>
      <p:grpSp>
        <p:nvGrpSpPr>
          <p:cNvPr id="20" name="קבוצה 19">
            <a:extLst>
              <a:ext uri="{FF2B5EF4-FFF2-40B4-BE49-F238E27FC236}">
                <a16:creationId xmlns:a16="http://schemas.microsoft.com/office/drawing/2014/main" id="{F3FE4D4E-7132-2F65-33AA-A6320F71AA51}"/>
              </a:ext>
            </a:extLst>
          </p:cNvPr>
          <p:cNvGrpSpPr/>
          <p:nvPr/>
        </p:nvGrpSpPr>
        <p:grpSpPr>
          <a:xfrm>
            <a:off x="9140529" y="1735871"/>
            <a:ext cx="1374480" cy="1129735"/>
            <a:chOff x="3692839" y="2464271"/>
            <a:chExt cx="902013" cy="1129735"/>
          </a:xfrm>
        </p:grpSpPr>
        <p:cxnSp>
          <p:nvCxnSpPr>
            <p:cNvPr id="29" name="Straight Arrow Connector 1">
              <a:extLst>
                <a:ext uri="{FF2B5EF4-FFF2-40B4-BE49-F238E27FC236}">
                  <a16:creationId xmlns:a16="http://schemas.microsoft.com/office/drawing/2014/main" id="{2E6119CC-53B4-F931-740E-D30164CAA84E}"/>
                </a:ext>
              </a:extLst>
            </p:cNvPr>
            <p:cNvCxnSpPr>
              <a:cxnSpLocks/>
            </p:cNvCxnSpPr>
            <p:nvPr/>
          </p:nvCxnSpPr>
          <p:spPr>
            <a:xfrm>
              <a:off x="3732206" y="2574892"/>
              <a:ext cx="862646"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1EA1BBA3-912E-7658-52EB-3E2E0997DA84}"/>
                </a:ext>
              </a:extLst>
            </p:cNvPr>
            <p:cNvCxnSpPr>
              <a:cxnSpLocks/>
            </p:cNvCxnSpPr>
            <p:nvPr/>
          </p:nvCxnSpPr>
          <p:spPr>
            <a:xfrm>
              <a:off x="3692839" y="2464271"/>
              <a:ext cx="0" cy="1129735"/>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8" name="Flowchart: Connector 55">
            <a:extLst>
              <a:ext uri="{FF2B5EF4-FFF2-40B4-BE49-F238E27FC236}">
                <a16:creationId xmlns:a16="http://schemas.microsoft.com/office/drawing/2014/main" id="{BD0EAD64-B6D8-D668-16C2-4B8014062A5C}"/>
              </a:ext>
            </a:extLst>
          </p:cNvPr>
          <p:cNvSpPr/>
          <p:nvPr/>
        </p:nvSpPr>
        <p:spPr>
          <a:xfrm>
            <a:off x="8862721" y="1584323"/>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9" name="TextBox 1">
            <a:extLst>
              <a:ext uri="{FF2B5EF4-FFF2-40B4-BE49-F238E27FC236}">
                <a16:creationId xmlns:a16="http://schemas.microsoft.com/office/drawing/2014/main" id="{ED12F963-346C-F335-836E-8D1443C6B809}"/>
              </a:ext>
            </a:extLst>
          </p:cNvPr>
          <p:cNvSpPr txBox="1"/>
          <p:nvPr/>
        </p:nvSpPr>
        <p:spPr>
          <a:xfrm>
            <a:off x="8802734" y="1653207"/>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Calibri" panose="020F0502020204030204" pitchFamily="34" charset="0"/>
                <a:cs typeface="Calibri" panose="020F0502020204030204" pitchFamily="34" charset="0"/>
              </a:rPr>
              <a:t>40</a:t>
            </a:r>
            <a:r>
              <a:rPr lang="he-IL" sz="1200" b="1" i="0" u="none" strike="noStrike" kern="1200" baseline="0" dirty="0">
                <a:solidFill>
                  <a:schemeClr val="bg1"/>
                </a:solidFill>
                <a:latin typeface="Calibri" panose="020F0502020204030204" pitchFamily="34" charset="0"/>
                <a:cs typeface="Calibri" panose="020F0502020204030204" pitchFamily="34" charset="0"/>
              </a:rPr>
              <a:t>%</a:t>
            </a:r>
          </a:p>
          <a:p>
            <a:pPr algn="ctr" rtl="0"/>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cs typeface="Calibri" panose="020F0502020204030204" pitchFamily="34" charset="0"/>
            </a:endParaRPr>
          </a:p>
        </p:txBody>
      </p:sp>
      <p:grpSp>
        <p:nvGrpSpPr>
          <p:cNvPr id="6" name="קבוצה 5">
            <a:extLst>
              <a:ext uri="{FF2B5EF4-FFF2-40B4-BE49-F238E27FC236}">
                <a16:creationId xmlns:a16="http://schemas.microsoft.com/office/drawing/2014/main" id="{2391E0AD-AA55-13BC-41F7-9F8D965BD4B5}"/>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ACC10532-9637-7554-DA39-0A43187C8C8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464;p9">
              <a:extLst>
                <a:ext uri="{FF2B5EF4-FFF2-40B4-BE49-F238E27FC236}">
                  <a16:creationId xmlns:a16="http://schemas.microsoft.com/office/drawing/2014/main" id="{38DA638E-1228-F4DC-56A8-D68BFED1E4C8}"/>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465;p9">
              <a:extLst>
                <a:ext uri="{FF2B5EF4-FFF2-40B4-BE49-F238E27FC236}">
                  <a16:creationId xmlns:a16="http://schemas.microsoft.com/office/drawing/2014/main" id="{15FEF7C0-352B-EB26-6031-C8010CF9D7EF}"/>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129960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פינות מעוגלות 20">
            <a:extLst>
              <a:ext uri="{FF2B5EF4-FFF2-40B4-BE49-F238E27FC236}">
                <a16:creationId xmlns:a16="http://schemas.microsoft.com/office/drawing/2014/main" id="{C6133338-87B4-9513-D51B-522F815B132E}"/>
              </a:ext>
            </a:extLst>
          </p:cNvPr>
          <p:cNvSpPr/>
          <p:nvPr/>
        </p:nvSpPr>
        <p:spPr>
          <a:xfrm>
            <a:off x="420368" y="892716"/>
            <a:ext cx="5454798" cy="528968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2" name="תרשים 1" descr="גרך המציג עלייה של ב-33% בכמות הלקוחות מרבעון 2 2022 עד רבעון 2 2023">
            <a:extLst>
              <a:ext uri="{FF2B5EF4-FFF2-40B4-BE49-F238E27FC236}">
                <a16:creationId xmlns:a16="http://schemas.microsoft.com/office/drawing/2014/main" id="{D58F460A-CAC1-C8F7-8AFB-1910FC769250}"/>
              </a:ext>
            </a:extLst>
          </p:cNvPr>
          <p:cNvGraphicFramePr>
            <a:graphicFrameLocks/>
          </p:cNvGraphicFramePr>
          <p:nvPr>
            <p:extLst>
              <p:ext uri="{D42A27DB-BD31-4B8C-83A1-F6EECF244321}">
                <p14:modId xmlns:p14="http://schemas.microsoft.com/office/powerpoint/2010/main" val="4094473605"/>
              </p:ext>
            </p:extLst>
          </p:nvPr>
        </p:nvGraphicFramePr>
        <p:xfrm>
          <a:off x="770579" y="1631455"/>
          <a:ext cx="4868592" cy="4471751"/>
        </p:xfrm>
        <a:graphic>
          <a:graphicData uri="http://schemas.openxmlformats.org/drawingml/2006/chart">
            <c:chart xmlns:c="http://schemas.openxmlformats.org/drawingml/2006/chart" xmlns:r="http://schemas.openxmlformats.org/officeDocument/2006/relationships" r:id="rId2"/>
          </a:graphicData>
        </a:graphic>
      </p:graphicFrame>
      <p:sp>
        <p:nvSpPr>
          <p:cNvPr id="15" name="מלבן: פינות מעוגלות 14">
            <a:extLst>
              <a:ext uri="{FF2B5EF4-FFF2-40B4-BE49-F238E27FC236}">
                <a16:creationId xmlns:a16="http://schemas.microsoft.com/office/drawing/2014/main" id="{D23B92E4-44E3-2F5E-5F53-B31D3081FACA}"/>
              </a:ext>
            </a:extLst>
          </p:cNvPr>
          <p:cNvSpPr/>
          <p:nvPr/>
        </p:nvSpPr>
        <p:spPr>
          <a:xfrm>
            <a:off x="6096000" y="869184"/>
            <a:ext cx="5632642"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716050" y="168331"/>
            <a:ext cx="10318231"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alibri" panose="020F0502020204030204" pitchFamily="34" charset="0"/>
                <a:cs typeface="Calibri" panose="020F0502020204030204" pitchFamily="34" charset="0"/>
              </a:rPr>
              <a:t>Blender Israel: Increased volume of loans</a:t>
            </a:r>
          </a:p>
        </p:txBody>
      </p:sp>
      <p:sp>
        <p:nvSpPr>
          <p:cNvPr id="23" name="TextBox 22">
            <a:extLst>
              <a:ext uri="{FF2B5EF4-FFF2-40B4-BE49-F238E27FC236}">
                <a16:creationId xmlns:a16="http://schemas.microsoft.com/office/drawing/2014/main" id="{9AD78B2B-8FB8-44EE-9FD2-AE0B8F0DE34C}"/>
              </a:ext>
            </a:extLst>
          </p:cNvPr>
          <p:cNvSpPr txBox="1"/>
          <p:nvPr/>
        </p:nvSpPr>
        <p:spPr>
          <a:xfrm>
            <a:off x="6427953" y="1019532"/>
            <a:ext cx="4996034"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Total loans provided </a:t>
            </a:r>
            <a:r>
              <a:rPr lang="en-US" kern="1200" dirty="0">
                <a:solidFill>
                  <a:schemeClr val="tx1"/>
                </a:solidFill>
                <a:latin typeface="Calibri" panose="020F0502020204030204" pitchFamily="34" charset="0"/>
                <a:ea typeface="+mn-ea"/>
                <a:cs typeface="Calibri" panose="020F0502020204030204" pitchFamily="34" charset="0"/>
              </a:rPr>
              <a:t>(in thousands of NIS)</a:t>
            </a: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623814" y="6443565"/>
            <a:ext cx="10032160" cy="400110"/>
          </a:xfrm>
          <a:prstGeom prst="rect">
            <a:avLst/>
          </a:prstGeom>
          <a:noFill/>
        </p:spPr>
        <p:txBody>
          <a:bodyPr wrap="square">
            <a:spAutoFit/>
          </a:bodyPr>
          <a:lstStyle/>
          <a:p>
            <a:pPr>
              <a:lnSpc>
                <a:spcPts val="1200"/>
              </a:lnSpc>
              <a:buClrTx/>
              <a:defRPr/>
            </a:pPr>
            <a:r>
              <a:rPr lang="en-US" sz="1000" dirty="0">
                <a:solidFill>
                  <a:schemeClr val="dk1"/>
                </a:solidFill>
                <a:latin typeface="Calibri"/>
                <a:cs typeface="Calibri"/>
              </a:rPr>
              <a:t>Loans in a credit brokerage system. Financial data in NIS as of June 30, 2023. </a:t>
            </a:r>
            <a:endParaRPr lang="he-IL" sz="1000" dirty="0">
              <a:solidFill>
                <a:schemeClr val="dk1"/>
              </a:solidFill>
              <a:latin typeface="Calibri"/>
              <a:cs typeface="Calibri"/>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2064127" y="970180"/>
            <a:ext cx="2175907" cy="400110"/>
          </a:xfrm>
          <a:prstGeom prst="rect">
            <a:avLst/>
          </a:prstGeom>
          <a:noFill/>
        </p:spPr>
        <p:txBody>
          <a:bodyPr wrap="square">
            <a:spAutoFit/>
          </a:bodyPr>
          <a:lstStyle/>
          <a:p>
            <a:pPr algn="ctr">
              <a:buClrTx/>
              <a:defRPr/>
            </a:pPr>
            <a:r>
              <a:rPr lang="en-US" sz="2000" kern="1200" dirty="0">
                <a:solidFill>
                  <a:schemeClr val="tx1"/>
                </a:solidFill>
                <a:latin typeface="Calibri" panose="020F0502020204030204" pitchFamily="34" charset="0"/>
                <a:ea typeface="+mn-ea"/>
                <a:cs typeface="Calibri" panose="020F0502020204030204" pitchFamily="34" charset="0"/>
              </a:rPr>
              <a:t>Paying customers</a:t>
            </a:r>
          </a:p>
        </p:txBody>
      </p:sp>
      <p:sp>
        <p:nvSpPr>
          <p:cNvPr id="5" name="Rectangle 4">
            <a:extLst>
              <a:ext uri="{FF2B5EF4-FFF2-40B4-BE49-F238E27FC236}">
                <a16:creationId xmlns:a16="http://schemas.microsoft.com/office/drawing/2014/main" id="{13392C08-3B2C-07F4-09E3-69B55A836279}"/>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D2250E56-0381-3BD2-DF61-BD75778CB96D}"/>
              </a:ext>
            </a:extLst>
          </p:cNvPr>
          <p:cNvGrpSpPr/>
          <p:nvPr/>
        </p:nvGrpSpPr>
        <p:grpSpPr>
          <a:xfrm>
            <a:off x="1798554" y="1663595"/>
            <a:ext cx="2651549" cy="1121752"/>
            <a:chOff x="3363752" y="2167875"/>
            <a:chExt cx="2366900" cy="1121752"/>
          </a:xfrm>
        </p:grpSpPr>
        <p:cxnSp>
          <p:nvCxnSpPr>
            <p:cNvPr id="25" name="Straight Arrow Connector 1">
              <a:extLst>
                <a:ext uri="{FF2B5EF4-FFF2-40B4-BE49-F238E27FC236}">
                  <a16:creationId xmlns:a16="http://schemas.microsoft.com/office/drawing/2014/main" id="{5FD87617-9A00-6DA4-06F0-33E70FB2564E}"/>
                </a:ext>
              </a:extLst>
            </p:cNvPr>
            <p:cNvCxnSpPr>
              <a:cxnSpLocks/>
            </p:cNvCxnSpPr>
            <p:nvPr/>
          </p:nvCxnSpPr>
          <p:spPr>
            <a:xfrm flipV="1">
              <a:off x="3573090" y="2446177"/>
              <a:ext cx="2157562" cy="18365"/>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1C8FAAE9-4B27-E079-6202-B4F313591606}"/>
                </a:ext>
              </a:extLst>
            </p:cNvPr>
            <p:cNvCxnSpPr>
              <a:cxnSpLocks/>
            </p:cNvCxnSpPr>
            <p:nvPr/>
          </p:nvCxnSpPr>
          <p:spPr>
            <a:xfrm>
              <a:off x="3679315" y="2318411"/>
              <a:ext cx="0" cy="97121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29" name="Flowchart: Connector 55">
              <a:extLst>
                <a:ext uri="{FF2B5EF4-FFF2-40B4-BE49-F238E27FC236}">
                  <a16:creationId xmlns:a16="http://schemas.microsoft.com/office/drawing/2014/main" id="{29C3C9C0-1209-0433-E002-B7E774DF65C3}"/>
                </a:ext>
              </a:extLst>
            </p:cNvPr>
            <p:cNvSpPr/>
            <p:nvPr/>
          </p:nvSpPr>
          <p:spPr>
            <a:xfrm>
              <a:off x="3423739" y="2167875"/>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TextBox 1">
              <a:extLst>
                <a:ext uri="{FF2B5EF4-FFF2-40B4-BE49-F238E27FC236}">
                  <a16:creationId xmlns:a16="http://schemas.microsoft.com/office/drawing/2014/main" id="{9E22FA04-9C85-E9F6-D643-BDF409672BCF}"/>
                </a:ext>
              </a:extLst>
            </p:cNvPr>
            <p:cNvSpPr txBox="1"/>
            <p:nvPr/>
          </p:nvSpPr>
          <p:spPr>
            <a:xfrm>
              <a:off x="3363752" y="2230238"/>
              <a:ext cx="696114" cy="57378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Calibri" panose="020F0502020204030204" pitchFamily="34" charset="0"/>
                  <a:cs typeface="Calibri" panose="020F0502020204030204" pitchFamily="34" charset="0"/>
                </a:rPr>
                <a:t>33</a:t>
              </a:r>
              <a:r>
                <a:rPr lang="he-IL" sz="1200" b="1" i="0" u="none" strike="noStrike" kern="1200" baseline="0" dirty="0">
                  <a:solidFill>
                    <a:schemeClr val="bg1"/>
                  </a:solidFill>
                  <a:latin typeface="Calibri" panose="020F0502020204030204" pitchFamily="34" charset="0"/>
                  <a:cs typeface="Calibri" panose="020F0502020204030204" pitchFamily="34" charset="0"/>
                </a:rPr>
                <a:t>%</a:t>
              </a:r>
            </a:p>
            <a:p>
              <a:pPr algn="ctr" rtl="0"/>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cs typeface="Calibri" panose="020F0502020204030204" pitchFamily="34" charset="0"/>
              </a:endParaRPr>
            </a:p>
          </p:txBody>
        </p:sp>
      </p:grpSp>
      <p:sp>
        <p:nvSpPr>
          <p:cNvPr id="24" name="TextBox 22">
            <a:extLst>
              <a:ext uri="{FF2B5EF4-FFF2-40B4-BE49-F238E27FC236}">
                <a16:creationId xmlns:a16="http://schemas.microsoft.com/office/drawing/2014/main" id="{45392788-BF3F-17A7-80B6-2B3B9E582D68}"/>
              </a:ext>
            </a:extLst>
          </p:cNvPr>
          <p:cNvSpPr txBox="1"/>
          <p:nvPr/>
        </p:nvSpPr>
        <p:spPr>
          <a:xfrm>
            <a:off x="1298390" y="1312649"/>
            <a:ext cx="3698753" cy="30777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Calibri" panose="020F0502020204030204" pitchFamily="34" charset="0"/>
                <a:cs typeface="Calibri" panose="020F0502020204030204" pitchFamily="34" charset="0"/>
              </a:rPr>
              <a:t>Consistent growth in the number of customers</a:t>
            </a:r>
            <a:endParaRPr kumimoji="0" lang="en-US" sz="14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grpSp>
        <p:nvGrpSpPr>
          <p:cNvPr id="16" name="קבוצה 15">
            <a:extLst>
              <a:ext uri="{FF2B5EF4-FFF2-40B4-BE49-F238E27FC236}">
                <a16:creationId xmlns:a16="http://schemas.microsoft.com/office/drawing/2014/main" id="{9FF3ED99-FF67-68A5-9B12-434740104CFF}"/>
              </a:ext>
            </a:extLst>
          </p:cNvPr>
          <p:cNvGrpSpPr/>
          <p:nvPr/>
        </p:nvGrpSpPr>
        <p:grpSpPr>
          <a:xfrm>
            <a:off x="-623903" y="-156665"/>
            <a:ext cx="1343804" cy="1343808"/>
            <a:chOff x="-623903" y="-156665"/>
            <a:chExt cx="1343804" cy="1343808"/>
          </a:xfrm>
        </p:grpSpPr>
        <p:sp>
          <p:nvSpPr>
            <p:cNvPr id="20" name="Google Shape;463;p9">
              <a:extLst>
                <a:ext uri="{FF2B5EF4-FFF2-40B4-BE49-F238E27FC236}">
                  <a16:creationId xmlns:a16="http://schemas.microsoft.com/office/drawing/2014/main" id="{9A9C2B46-F552-E3FA-6B3A-94B41504C0A4}"/>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464;p9">
              <a:extLst>
                <a:ext uri="{FF2B5EF4-FFF2-40B4-BE49-F238E27FC236}">
                  <a16:creationId xmlns:a16="http://schemas.microsoft.com/office/drawing/2014/main" id="{9EB0AE3D-CC25-9608-7C47-7C1752A11843}"/>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 name="Google Shape;465;p9">
              <a:extLst>
                <a:ext uri="{FF2B5EF4-FFF2-40B4-BE49-F238E27FC236}">
                  <a16:creationId xmlns:a16="http://schemas.microsoft.com/office/drawing/2014/main" id="{583E4C0B-3BBE-ADE3-DA1E-8FC1309D5A15}"/>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4" name="Chart 1" descr="גרף המראה סה&quot;כ הלוואות שהועמדו באלפי שקלים:&#10;H1 2021 - 105,200&#10;H1 2022 - 169,500&#10;H1 2023 - 171,100">
            <a:extLst>
              <a:ext uri="{FF2B5EF4-FFF2-40B4-BE49-F238E27FC236}">
                <a16:creationId xmlns:a16="http://schemas.microsoft.com/office/drawing/2014/main" id="{20328010-583B-2D8E-B2AE-A2D747CBD7CC}"/>
              </a:ext>
            </a:extLst>
          </p:cNvPr>
          <p:cNvGraphicFramePr>
            <a:graphicFrameLocks/>
          </p:cNvGraphicFramePr>
          <p:nvPr>
            <p:extLst>
              <p:ext uri="{D42A27DB-BD31-4B8C-83A1-F6EECF244321}">
                <p14:modId xmlns:p14="http://schemas.microsoft.com/office/powerpoint/2010/main" val="4197948081"/>
              </p:ext>
            </p:extLst>
          </p:nvPr>
        </p:nvGraphicFramePr>
        <p:xfrm>
          <a:off x="6141769" y="1122598"/>
          <a:ext cx="4636853" cy="5063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57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1511A8CB-12F4-6584-8147-3EEE1E6C50B5}"/>
              </a:ext>
            </a:extLst>
          </p:cNvPr>
          <p:cNvSpPr/>
          <p:nvPr/>
        </p:nvSpPr>
        <p:spPr>
          <a:xfrm>
            <a:off x="606979" y="1153615"/>
            <a:ext cx="5402514" cy="488821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5" name="מלבן: פינות מעוגלות 4">
            <a:extLst>
              <a:ext uri="{FF2B5EF4-FFF2-40B4-BE49-F238E27FC236}">
                <a16:creationId xmlns:a16="http://schemas.microsoft.com/office/drawing/2014/main" id="{40F47E10-8B4E-10A3-0189-23A650096365}"/>
              </a:ext>
            </a:extLst>
          </p:cNvPr>
          <p:cNvSpPr/>
          <p:nvPr/>
        </p:nvSpPr>
        <p:spPr>
          <a:xfrm>
            <a:off x="6202230" y="1153616"/>
            <a:ext cx="5402514" cy="4930123"/>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16" name="Chart 2">
            <a:extLst>
              <a:ext uri="{FF2B5EF4-FFF2-40B4-BE49-F238E27FC236}">
                <a16:creationId xmlns:a16="http://schemas.microsoft.com/office/drawing/2014/main" id="{89D6B81F-C2DE-97F9-9E95-8A4BFE50D1CA}"/>
              </a:ext>
            </a:extLst>
          </p:cNvPr>
          <p:cNvGraphicFramePr>
            <a:graphicFrameLocks/>
          </p:cNvGraphicFramePr>
          <p:nvPr>
            <p:extLst>
              <p:ext uri="{D42A27DB-BD31-4B8C-83A1-F6EECF244321}">
                <p14:modId xmlns:p14="http://schemas.microsoft.com/office/powerpoint/2010/main" val="1499943372"/>
              </p:ext>
            </p:extLst>
          </p:nvPr>
        </p:nvGraphicFramePr>
        <p:xfrm>
          <a:off x="6275954" y="2252669"/>
          <a:ext cx="5354823" cy="3831069"/>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742765" y="263291"/>
            <a:ext cx="10217563" cy="646331"/>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3600" b="1" dirty="0">
                <a:solidFill>
                  <a:schemeClr val="tx1"/>
                </a:solidFill>
                <a:latin typeface="Calibri" panose="020F0502020204030204" pitchFamily="34" charset="0"/>
                <a:cs typeface="Calibri" panose="020F0502020204030204" pitchFamily="34" charset="0"/>
                <a:sym typeface="Calibri"/>
              </a:rPr>
              <a:t>Blender Europe</a:t>
            </a:r>
            <a:endParaRPr lang="en-US" sz="3600" b="1" dirty="0">
              <a:solidFill>
                <a:schemeClr val="tx1"/>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211114" y="1151857"/>
            <a:ext cx="2989334" cy="61555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Total credit portfolio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sp>
        <p:nvSpPr>
          <p:cNvPr id="24" name="TextBox 23">
            <a:extLst>
              <a:ext uri="{FF2B5EF4-FFF2-40B4-BE49-F238E27FC236}">
                <a16:creationId xmlns:a16="http://schemas.microsoft.com/office/drawing/2014/main" id="{D27FDC45-5C72-4BEF-8C64-AC430ECF0785}"/>
              </a:ext>
            </a:extLst>
          </p:cNvPr>
          <p:cNvSpPr txBox="1"/>
          <p:nvPr/>
        </p:nvSpPr>
        <p:spPr>
          <a:xfrm>
            <a:off x="1872127" y="1206520"/>
            <a:ext cx="2536636"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Revenue</a:t>
            </a:r>
            <a:r>
              <a:rPr kumimoji="0" lang="en-US" sz="2000" b="0" i="0" u="none" strike="noStrike" kern="1200" cap="none" spc="0" normalizeH="0" baseline="0" noProof="0" dirty="0">
                <a:ln>
                  <a:noFill/>
                </a:ln>
                <a:solidFill>
                  <a:srgbClr val="00B050"/>
                </a:solidFill>
                <a:effectLst/>
                <a:uLnTx/>
                <a:uFillTx/>
                <a:latin typeface="Assistant SemiBold" pitchFamily="2" charset="-79"/>
                <a:ea typeface="+mn-ea"/>
                <a:cs typeface="Assistant SemiBold" pitchFamily="2" charset="-79"/>
              </a:rPr>
              <a:t> </a:t>
            </a: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sp>
        <p:nvSpPr>
          <p:cNvPr id="17" name="TextBox 22">
            <a:extLst>
              <a:ext uri="{FF2B5EF4-FFF2-40B4-BE49-F238E27FC236}">
                <a16:creationId xmlns:a16="http://schemas.microsoft.com/office/drawing/2014/main" id="{3F4BA729-E1AB-F1E1-2EA7-B872E4000E33}"/>
              </a:ext>
            </a:extLst>
          </p:cNvPr>
          <p:cNvSpPr txBox="1"/>
          <p:nvPr/>
        </p:nvSpPr>
        <p:spPr>
          <a:xfrm>
            <a:off x="6309434" y="2509508"/>
            <a:ext cx="479269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600" dirty="0">
              <a:solidFill>
                <a:srgbClr val="041634"/>
              </a:solidFill>
              <a:latin typeface="Assistant SemiBold" pitchFamily="2" charset="-79"/>
              <a:cs typeface="Assistant SemiBold" pitchFamily="2" charset="-79"/>
            </a:endParaRPr>
          </a:p>
        </p:txBody>
      </p:sp>
      <p:sp>
        <p:nvSpPr>
          <p:cNvPr id="3" name="Rectangle 2">
            <a:extLst>
              <a:ext uri="{FF2B5EF4-FFF2-40B4-BE49-F238E27FC236}">
                <a16:creationId xmlns:a16="http://schemas.microsoft.com/office/drawing/2014/main" id="{85B5F80F-6092-A58D-630E-4778C14142B9}"/>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7" name="קבוצה 6">
            <a:extLst>
              <a:ext uri="{FF2B5EF4-FFF2-40B4-BE49-F238E27FC236}">
                <a16:creationId xmlns:a16="http://schemas.microsoft.com/office/drawing/2014/main" id="{E612AE16-7BD8-C426-15EF-88332CDD5BB4}"/>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899CBD76-2E16-E72C-2BA4-6ACAFB2F615C}"/>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464;p9">
              <a:extLst>
                <a:ext uri="{FF2B5EF4-FFF2-40B4-BE49-F238E27FC236}">
                  <a16:creationId xmlns:a16="http://schemas.microsoft.com/office/drawing/2014/main" id="{DF3489D6-F791-5AD3-4960-8488F20699FF}"/>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465;p9">
              <a:extLst>
                <a:ext uri="{FF2B5EF4-FFF2-40B4-BE49-F238E27FC236}">
                  <a16:creationId xmlns:a16="http://schemas.microsoft.com/office/drawing/2014/main" id="{E720D840-38D4-54D1-07F0-FF99142911F4}"/>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aphicFrame>
        <p:nvGraphicFramePr>
          <p:cNvPr id="4" name="Chart 2" descr="גרף המציג הכנסות באלפי שקלים:&#10;רבעון 2 2022 - 2,300&#10;רבעון 2 2023 - 2,500">
            <a:extLst>
              <a:ext uri="{FF2B5EF4-FFF2-40B4-BE49-F238E27FC236}">
                <a16:creationId xmlns:a16="http://schemas.microsoft.com/office/drawing/2014/main" id="{C1A386C9-2A3E-F812-3009-0AEEBE094EF3}"/>
              </a:ext>
            </a:extLst>
          </p:cNvPr>
          <p:cNvGraphicFramePr>
            <a:graphicFrameLocks/>
          </p:cNvGraphicFramePr>
          <p:nvPr>
            <p:extLst>
              <p:ext uri="{D42A27DB-BD31-4B8C-83A1-F6EECF244321}">
                <p14:modId xmlns:p14="http://schemas.microsoft.com/office/powerpoint/2010/main" val="4017837138"/>
              </p:ext>
            </p:extLst>
          </p:nvPr>
        </p:nvGraphicFramePr>
        <p:xfrm>
          <a:off x="669266" y="1671355"/>
          <a:ext cx="5422237" cy="4246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2" descr="גרף המציג תיקי אשראי באלפי שקלים:&#10;רבעון 2 2022 - 89,000&#10;רבעון 2 2023 - 83,700">
            <a:extLst>
              <a:ext uri="{FF2B5EF4-FFF2-40B4-BE49-F238E27FC236}">
                <a16:creationId xmlns:a16="http://schemas.microsoft.com/office/drawing/2014/main" id="{5F02A54E-CFB4-AB69-5C1B-EAC05FB4B67C}"/>
              </a:ext>
            </a:extLst>
          </p:cNvPr>
          <p:cNvGraphicFramePr>
            <a:graphicFrameLocks/>
          </p:cNvGraphicFramePr>
          <p:nvPr>
            <p:extLst>
              <p:ext uri="{D42A27DB-BD31-4B8C-83A1-F6EECF244321}">
                <p14:modId xmlns:p14="http://schemas.microsoft.com/office/powerpoint/2010/main" val="1801182525"/>
              </p:ext>
            </p:extLst>
          </p:nvPr>
        </p:nvGraphicFramePr>
        <p:xfrm>
          <a:off x="6253914" y="1835653"/>
          <a:ext cx="5268820" cy="40819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3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
          <p:cNvSpPr/>
          <p:nvPr/>
        </p:nvSpPr>
        <p:spPr>
          <a:xfrm>
            <a:off x="949400" y="1195753"/>
            <a:ext cx="10158624" cy="4583726"/>
          </a:xfrm>
          <a:prstGeom prst="rect">
            <a:avLst/>
          </a:prstGeom>
          <a:solidFill>
            <a:schemeClr val="lt1">
              <a:alpha val="6392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4" name="Google Shape;234;p2"/>
          <p:cNvSpPr/>
          <p:nvPr/>
        </p:nvSpPr>
        <p:spPr>
          <a:xfrm>
            <a:off x="5202466" y="444677"/>
            <a:ext cx="5958838" cy="5958834"/>
          </a:xfrm>
          <a:prstGeom prst="arc">
            <a:avLst>
              <a:gd name="adj1" fmla="val 13837629"/>
              <a:gd name="adj2" fmla="val 8126621"/>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235" name="Google Shape;235;p2"/>
          <p:cNvSpPr/>
          <p:nvPr/>
        </p:nvSpPr>
        <p:spPr>
          <a:xfrm>
            <a:off x="9681753" y="82478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p2"/>
          <p:cNvSpPr/>
          <p:nvPr/>
        </p:nvSpPr>
        <p:spPr>
          <a:xfrm>
            <a:off x="1174024" y="997438"/>
            <a:ext cx="9595196" cy="5000842"/>
          </a:xfrm>
          <a:prstGeom prst="rect">
            <a:avLst/>
          </a:prstGeom>
          <a:solidFill>
            <a:srgbClr val="F2F2F2"/>
          </a:solidFill>
          <a:ln w="12700" cap="flat" cmpd="sng">
            <a:solidFill>
              <a:srgbClr val="00AEE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37" name="Google Shape;237;p2"/>
          <p:cNvSpPr txBox="1"/>
          <p:nvPr/>
        </p:nvSpPr>
        <p:spPr>
          <a:xfrm>
            <a:off x="3556394" y="1307081"/>
            <a:ext cx="494463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i="0" u="none" strike="noStrike" cap="none" dirty="0">
                <a:solidFill>
                  <a:srgbClr val="0C0C0C"/>
                </a:solidFill>
                <a:latin typeface="Calibri"/>
                <a:ea typeface="Calibri"/>
                <a:cs typeface="Calibri"/>
                <a:sym typeface="Calibri"/>
              </a:rPr>
              <a:t>Legal Disclaimer</a:t>
            </a:r>
            <a:endParaRPr dirty="0"/>
          </a:p>
        </p:txBody>
      </p:sp>
      <p:sp>
        <p:nvSpPr>
          <p:cNvPr id="238" name="Google Shape;238;p2"/>
          <p:cNvSpPr/>
          <p:nvPr/>
        </p:nvSpPr>
        <p:spPr>
          <a:xfrm>
            <a:off x="-1711228" y="6857999"/>
            <a:ext cx="14424132" cy="590210"/>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 name="תיבת טקסט 2">
            <a:extLst>
              <a:ext uri="{FF2B5EF4-FFF2-40B4-BE49-F238E27FC236}">
                <a16:creationId xmlns:a16="http://schemas.microsoft.com/office/drawing/2014/main" id="{8639FCD8-7A8E-4BAF-6734-91050EA21B60}"/>
              </a:ext>
            </a:extLst>
          </p:cNvPr>
          <p:cNvSpPr txBox="1"/>
          <p:nvPr/>
        </p:nvSpPr>
        <p:spPr>
          <a:xfrm>
            <a:off x="1174024" y="1865879"/>
            <a:ext cx="9595196" cy="3994683"/>
          </a:xfrm>
          <a:prstGeom prst="rect">
            <a:avLst/>
          </a:prstGeom>
          <a:noFill/>
        </p:spPr>
        <p:txBody>
          <a:bodyPr wrap="square">
            <a:spAutoFit/>
          </a:bodyPr>
          <a:lstStyle/>
          <a:p>
            <a:pPr marL="0" marR="0" lvl="0" indent="0" algn="l" rtl="0">
              <a:lnSpc>
                <a:spcPct val="107000"/>
              </a:lnSpc>
              <a:spcBef>
                <a:spcPts val="0"/>
              </a:spcBef>
              <a:spcAft>
                <a:spcPts val="0"/>
              </a:spcAft>
              <a:buClr>
                <a:srgbClr val="000000"/>
              </a:buClr>
              <a:buSzPts val="1000"/>
              <a:buFont typeface="Calibri"/>
              <a:buNone/>
            </a:pPr>
            <a:r>
              <a:rPr lang="en-US" sz="1100" b="0" i="0" u="none" strike="noStrike" cap="none" dirty="0">
                <a:solidFill>
                  <a:srgbClr val="000000"/>
                </a:solidFill>
                <a:latin typeface="Calibri"/>
                <a:ea typeface="Calibri"/>
                <a:cs typeface="Calibri"/>
                <a:sym typeface="Calibri"/>
              </a:rPr>
              <a:t>This presentation constitutes the principle and marketing presentation of Blender Financial Technologies Ltd. and its subsidiaries (henceforth referred to, together, as "the Company" and/or "Blender" and/or "the Group") and is meant for marketing purposes. It does not constitute a public offering of securities by the Company and should not be construed as a public offering of securities by the Company. The information contained in this presentation is solely abridged information to be used as a general presentation of the Company and does not contain exhaustive data on the Company and its activities. The information contained in this presentation and any other information that may be provided when this presentation is presented (henceforth: "the Information") does not constitute a recommendation or the opinion of an investment advisor or a tax advisor. Investment in securities, and particularly, in the Company's securities, carries risk. One must bear in mind that past data is not necessarily indicative of future performance. Purchasing Company securities requires a thorough review of the data the Company publishes in the Company's reports on the Maya and Magna systems (henceforth: "Company Reports") and the performance of a legal, financial, fiscal, and accounting analysis of that data. The presentation contains additional data that will not be displayed in Company Reports to the public and/or information displayed differently than how it will be displayed in the Company Reports to the public. The presentation is not designed to substitute for a review of Company Reports whenever they are publicized by the Company. In the event of a contradiction between this presentation and Company Reports, the content of the Company Reports shall prevail.</a:t>
            </a:r>
            <a:endParaRPr lang="en-US" sz="1100" dirty="0"/>
          </a:p>
          <a:p>
            <a:pPr marL="0" marR="0" lvl="0" indent="0" algn="ctr" rtl="0">
              <a:lnSpc>
                <a:spcPct val="107000"/>
              </a:lnSpc>
              <a:spcBef>
                <a:spcPts val="800"/>
              </a:spcBef>
              <a:spcAft>
                <a:spcPts val="0"/>
              </a:spcAft>
              <a:buClr>
                <a:srgbClr val="000000"/>
              </a:buClr>
              <a:buSzPts val="1000"/>
              <a:buFont typeface="Calibri"/>
              <a:buNone/>
            </a:pPr>
            <a:r>
              <a:rPr lang="en-US" sz="1100" b="1" i="0" u="none" strike="noStrike" cap="none" dirty="0">
                <a:solidFill>
                  <a:srgbClr val="000000"/>
                </a:solidFill>
                <a:latin typeface="Calibri"/>
                <a:ea typeface="Calibri"/>
                <a:cs typeface="Calibri"/>
                <a:sym typeface="Calibri"/>
              </a:rPr>
              <a:t>Forward-looking Information Disclaimer</a:t>
            </a:r>
            <a:endParaRPr lang="en-US" sz="1100" b="0" i="0" u="none" strike="noStrike" cap="none" dirty="0">
              <a:solidFill>
                <a:srgbClr val="000000"/>
              </a:solidFill>
              <a:highlight>
                <a:srgbClr val="FFFF00"/>
              </a:highlight>
              <a:latin typeface="Calibri"/>
              <a:ea typeface="Calibri"/>
              <a:cs typeface="Calibri"/>
              <a:sym typeface="Calibri"/>
            </a:endParaRPr>
          </a:p>
          <a:p>
            <a:pPr marL="0" marR="0" lvl="0" indent="0" algn="l" rtl="0">
              <a:spcBef>
                <a:spcPts val="800"/>
              </a:spcBef>
              <a:spcAft>
                <a:spcPts val="0"/>
              </a:spcAft>
              <a:buNone/>
            </a:pPr>
            <a:r>
              <a:rPr lang="en-US" sz="1100" b="0" i="0" u="none" strike="noStrike" cap="none" dirty="0">
                <a:solidFill>
                  <a:schemeClr val="dk1"/>
                </a:solidFill>
                <a:latin typeface="Calibri"/>
                <a:ea typeface="Calibri"/>
                <a:cs typeface="Calibri"/>
                <a:sym typeface="Calibri"/>
              </a:rPr>
              <a:t>The Company’s forecasts and assumptions specified in this are all considered forward-looking information, as defined in the Securities Law of 1968. Among other things, this information is based on the Company’s assessments regarding developments and events that may or may not take place at an uncertain time in the future that are not within the Company’s control.</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By nature, forward-looking information might not </a:t>
            </a:r>
            <a:r>
              <a:rPr lang="en-US" sz="1100" dirty="0" err="1">
                <a:solidFill>
                  <a:schemeClr val="dk1"/>
                </a:solidFill>
                <a:latin typeface="Calibri"/>
                <a:ea typeface="Calibri"/>
                <a:cs typeface="Calibri"/>
                <a:sym typeface="Calibri"/>
              </a:rPr>
              <a:t>materialise</a:t>
            </a:r>
            <a:r>
              <a:rPr lang="en-US" sz="1100" dirty="0">
                <a:solidFill>
                  <a:schemeClr val="dk1"/>
                </a:solidFill>
                <a:latin typeface="Calibri"/>
                <a:ea typeface="Calibri"/>
                <a:cs typeface="Calibri"/>
                <a:sym typeface="Calibri"/>
              </a:rPr>
              <a:t> as it is uncertain, as aforementioned. Whether forward-looking information </a:t>
            </a:r>
            <a:r>
              <a:rPr lang="en-US" sz="1100" dirty="0" err="1">
                <a:solidFill>
                  <a:schemeClr val="dk1"/>
                </a:solidFill>
                <a:latin typeface="Calibri"/>
                <a:ea typeface="Calibri"/>
                <a:cs typeface="Calibri"/>
                <a:sym typeface="Calibri"/>
              </a:rPr>
              <a:t>materialises</a:t>
            </a:r>
            <a:r>
              <a:rPr lang="en-US" sz="1100" dirty="0">
                <a:solidFill>
                  <a:schemeClr val="dk1"/>
                </a:solidFill>
                <a:latin typeface="Calibri"/>
                <a:ea typeface="Calibri"/>
                <a:cs typeface="Calibri"/>
                <a:sym typeface="Calibri"/>
              </a:rPr>
              <a:t> or not may be affected by risk factors inherent in the Company’s activity, developments in the financial environment in which the Company operates and external factors, including regulation, that can affect its activity. Therefore, it is hereby </a:t>
            </a:r>
            <a:r>
              <a:rPr lang="en-US" sz="1100" dirty="0" err="1">
                <a:solidFill>
                  <a:schemeClr val="dk1"/>
                </a:solidFill>
                <a:latin typeface="Calibri"/>
                <a:ea typeface="Calibri"/>
                <a:cs typeface="Calibri"/>
                <a:sym typeface="Calibri"/>
              </a:rPr>
              <a:t>emphasised</a:t>
            </a:r>
            <a:r>
              <a:rPr lang="en-US" sz="1100" dirty="0">
                <a:solidFill>
                  <a:schemeClr val="dk1"/>
                </a:solidFill>
                <a:latin typeface="Calibri"/>
                <a:ea typeface="Calibri"/>
                <a:cs typeface="Calibri"/>
                <a:sym typeface="Calibri"/>
              </a:rPr>
              <a:t> and clarified that the Company’s actual future results and achievements may fundamentally differ from the forward-looking information presented here. </a:t>
            </a:r>
            <a:endParaRPr lang="en-US" sz="1100"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For the avoidance of doubt, it is hereby clarified that the Company does not undertake to update and/or change the information included in the presentation to reflect events and/or circumstances that occur after the presentation has been prepared. </a:t>
            </a:r>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876300" y="253642"/>
            <a:ext cx="10771674" cy="1200329"/>
          </a:xfrm>
          <a:prstGeom prst="rect">
            <a:avLst/>
          </a:prstGeom>
          <a:noFill/>
        </p:spPr>
        <p:txBody>
          <a:bodyPr wrap="square" rtlCol="0">
            <a:spAutoFit/>
          </a:bodyPr>
          <a:lstStyle/>
          <a:p>
            <a:pPr marL="0" marR="0" lvl="0" indent="0" rtl="0">
              <a:spcBef>
                <a:spcPts val="0"/>
              </a:spcBef>
              <a:spcAft>
                <a:spcPts val="0"/>
              </a:spcAft>
              <a:buNone/>
            </a:pPr>
            <a:r>
              <a:rPr lang="en-US" sz="3600" b="1" dirty="0">
                <a:solidFill>
                  <a:schemeClr val="tx1"/>
                </a:solidFill>
                <a:latin typeface="Calibri" panose="020F0502020204030204" pitchFamily="34" charset="0"/>
                <a:cs typeface="Calibri" panose="020F0502020204030204" pitchFamily="34" charset="0"/>
                <a:sym typeface="Calibri"/>
              </a:rPr>
              <a:t>Proven and Meticulous Credit Risk Management in a Dynamic Market with Changing Interest Rates</a:t>
            </a:r>
            <a:endParaRPr lang="en-US" sz="3600" b="1" dirty="0">
              <a:solidFill>
                <a:schemeClr val="tx1"/>
              </a:solidFill>
              <a:latin typeface="Calibri" panose="020F0502020204030204" pitchFamily="34" charset="0"/>
              <a:cs typeface="Calibri" panose="020F0502020204030204" pitchFamily="34" charset="0"/>
            </a:endParaRPr>
          </a:p>
        </p:txBody>
      </p:sp>
      <p:sp>
        <p:nvSpPr>
          <p:cNvPr id="31" name="תיבת טקסט 9">
            <a:extLst>
              <a:ext uri="{FF2B5EF4-FFF2-40B4-BE49-F238E27FC236}">
                <a16:creationId xmlns:a16="http://schemas.microsoft.com/office/drawing/2014/main" id="{0DAA3967-8E9E-546A-6B6B-C8FB57850A1B}"/>
              </a:ext>
            </a:extLst>
          </p:cNvPr>
          <p:cNvSpPr txBox="1"/>
          <p:nvPr/>
        </p:nvSpPr>
        <p:spPr>
          <a:xfrm>
            <a:off x="561162" y="1721742"/>
            <a:ext cx="3216511" cy="5288114"/>
          </a:xfrm>
          <a:prstGeom prst="rect">
            <a:avLst/>
          </a:prstGeom>
          <a:noFill/>
        </p:spPr>
        <p:txBody>
          <a:bodyPr wrap="square">
            <a:spAutoFit/>
          </a:bodyPr>
          <a:lstStyle/>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b="1" dirty="0">
              <a:solidFill>
                <a:schemeClr val="dk1"/>
              </a:solidFill>
              <a:latin typeface="Calibri"/>
              <a:cs typeface="Calibri"/>
            </a:endParaRP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Proven underwriting and risk management model</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Diversifying loan origination while promoting collateral based loans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sym typeface="Calibri"/>
              </a:rPr>
              <a:t>Controlled and supervised lender and borrower processes</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r>
              <a:rPr lang="en-US" sz="1600" dirty="0">
                <a:solidFill>
                  <a:schemeClr val="dk1"/>
                </a:solidFill>
                <a:latin typeface="Calibri"/>
                <a:cs typeface="Calibri"/>
              </a:rPr>
              <a:t>In Israel, a security fund, unique in the industry, to protect investors from borrower default and </a:t>
            </a:r>
            <a:r>
              <a:rPr lang="en-US" sz="1600" dirty="0">
                <a:solidFill>
                  <a:schemeClr val="dk1"/>
                </a:solidFill>
                <a:latin typeface="Calibri"/>
                <a:cs typeface="Calibri"/>
                <a:sym typeface="Calibri"/>
              </a:rPr>
              <a:t>credit risk insurance for the security fund by an international insurance company</a:t>
            </a:r>
          </a:p>
          <a:p>
            <a:pPr marL="285750" indent="-285750">
              <a:buClr>
                <a:schemeClr val="dk1"/>
              </a:buClr>
              <a:buSzPts val="1600"/>
              <a:buFont typeface="Arial"/>
              <a:buChar char="•"/>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sym typeface="Calibri"/>
            </a:endParaRPr>
          </a:p>
          <a:p>
            <a:pPr>
              <a:buClr>
                <a:schemeClr val="dk1"/>
              </a:buClr>
              <a:buSzPts val="1600"/>
              <a:defRPr b="0" i="0" u="none" strike="noStrike" kern="1200" baseline="0">
                <a:solidFill>
                  <a:prstClr val="black">
                    <a:lumMod val="65000"/>
                    <a:lumOff val="35000"/>
                  </a:prstClr>
                </a:solidFill>
                <a:effectLst/>
                <a:latin typeface="+mn-lt"/>
                <a:ea typeface="+mn-ea"/>
                <a:cs typeface="+mn-cs"/>
              </a:defRPr>
            </a:pPr>
            <a:endParaRPr lang="en-US" sz="1600" dirty="0">
              <a:solidFill>
                <a:schemeClr val="dk1"/>
              </a:solidFill>
              <a:latin typeface="Calibri"/>
              <a:cs typeface="Calibri"/>
            </a:endParaRPr>
          </a:p>
          <a:p>
            <a:pPr>
              <a:buClr>
                <a:schemeClr val="dk1"/>
              </a:buClr>
              <a:buSzPts val="1600"/>
            </a:pPr>
            <a:endParaRPr lang="en-US" sz="1600" dirty="0"/>
          </a:p>
          <a:p>
            <a:pPr marL="285750" marR="0" lvl="0" indent="-285750" algn="l" rtl="0">
              <a:spcBef>
                <a:spcPts val="0"/>
              </a:spcBef>
              <a:spcAft>
                <a:spcPts val="0"/>
              </a:spcAft>
              <a:buClr>
                <a:schemeClr val="dk1"/>
              </a:buClr>
              <a:buSzPts val="1600"/>
              <a:buFont typeface="Arial"/>
              <a:buChar char="•"/>
            </a:pPr>
            <a:endParaRPr lang="en-US" sz="1400" dirty="0"/>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marL="219075" indent="-219075" algn="l">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p:txBody>
      </p:sp>
      <p:grpSp>
        <p:nvGrpSpPr>
          <p:cNvPr id="11" name="קבוצה 10">
            <a:extLst>
              <a:ext uri="{FF2B5EF4-FFF2-40B4-BE49-F238E27FC236}">
                <a16:creationId xmlns:a16="http://schemas.microsoft.com/office/drawing/2014/main" id="{CE482F4C-BD31-1B77-A2B5-D7892A34B791}"/>
              </a:ext>
            </a:extLst>
          </p:cNvPr>
          <p:cNvGrpSpPr/>
          <p:nvPr/>
        </p:nvGrpSpPr>
        <p:grpSpPr>
          <a:xfrm>
            <a:off x="-623903" y="-156665"/>
            <a:ext cx="1343804" cy="1343808"/>
            <a:chOff x="-623903" y="-156665"/>
            <a:chExt cx="1343804" cy="1343808"/>
          </a:xfrm>
        </p:grpSpPr>
        <p:sp>
          <p:nvSpPr>
            <p:cNvPr id="15" name="Google Shape;463;p9">
              <a:extLst>
                <a:ext uri="{FF2B5EF4-FFF2-40B4-BE49-F238E27FC236}">
                  <a16:creationId xmlns:a16="http://schemas.microsoft.com/office/drawing/2014/main" id="{CED67D7B-DBDC-A06C-BE38-CEA1FA32713D}"/>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464;p9">
              <a:extLst>
                <a:ext uri="{FF2B5EF4-FFF2-40B4-BE49-F238E27FC236}">
                  <a16:creationId xmlns:a16="http://schemas.microsoft.com/office/drawing/2014/main" id="{40B9A873-CC89-4B60-128B-88272F253648}"/>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465;p9">
              <a:extLst>
                <a:ext uri="{FF2B5EF4-FFF2-40B4-BE49-F238E27FC236}">
                  <a16:creationId xmlns:a16="http://schemas.microsoft.com/office/drawing/2014/main" id="{29030996-2E16-0F1E-F015-12376E61E7E9}"/>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5" name="קבוצה 24">
            <a:extLst>
              <a:ext uri="{FF2B5EF4-FFF2-40B4-BE49-F238E27FC236}">
                <a16:creationId xmlns:a16="http://schemas.microsoft.com/office/drawing/2014/main" id="{20434015-34AF-D894-D522-323B72F22131}"/>
              </a:ext>
            </a:extLst>
          </p:cNvPr>
          <p:cNvGrpSpPr/>
          <p:nvPr/>
        </p:nvGrpSpPr>
        <p:grpSpPr>
          <a:xfrm>
            <a:off x="4100945" y="1611349"/>
            <a:ext cx="7547029" cy="4406727"/>
            <a:chOff x="412739" y="1566415"/>
            <a:chExt cx="5958630" cy="4406727"/>
          </a:xfrm>
        </p:grpSpPr>
        <p:sp>
          <p:nvSpPr>
            <p:cNvPr id="12" name="מלבן: פינות מעוגלות 11">
              <a:extLst>
                <a:ext uri="{FF2B5EF4-FFF2-40B4-BE49-F238E27FC236}">
                  <a16:creationId xmlns:a16="http://schemas.microsoft.com/office/drawing/2014/main" id="{6CECB5D2-5834-4C36-9C50-83B9CFC38A8D}"/>
                </a:ext>
              </a:extLst>
            </p:cNvPr>
            <p:cNvSpPr/>
            <p:nvPr/>
          </p:nvSpPr>
          <p:spPr>
            <a:xfrm>
              <a:off x="412739" y="1566415"/>
              <a:ext cx="5958630" cy="4406727"/>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sp>
          <p:nvSpPr>
            <p:cNvPr id="17" name="תיבת טקסט 23">
              <a:extLst>
                <a:ext uri="{FF2B5EF4-FFF2-40B4-BE49-F238E27FC236}">
                  <a16:creationId xmlns:a16="http://schemas.microsoft.com/office/drawing/2014/main" id="{D1172D39-F7B8-46B7-B302-183E6CCEE310}"/>
                </a:ext>
              </a:extLst>
            </p:cNvPr>
            <p:cNvSpPr txBox="1"/>
            <p:nvPr/>
          </p:nvSpPr>
          <p:spPr>
            <a:xfrm>
              <a:off x="4562636" y="1793610"/>
              <a:ext cx="917287"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dirty="0">
                  <a:solidFill>
                    <a:prstClr val="black">
                      <a:lumMod val="65000"/>
                      <a:lumOff val="35000"/>
                    </a:prstClr>
                  </a:solidFill>
                  <a:latin typeface="Calibri" panose="020F0502020204030204" pitchFamily="34" charset="0"/>
                  <a:cs typeface="Calibri" panose="020F0502020204030204" pitchFamily="34" charset="0"/>
                </a:rPr>
                <a:t>Israel</a:t>
              </a:r>
              <a:endParaRPr lang="he-IL" sz="2000" b="1" dirty="0">
                <a:solidFill>
                  <a:prstClr val="black">
                    <a:lumMod val="65000"/>
                    <a:lumOff val="35000"/>
                  </a:prstClr>
                </a:solidFill>
                <a:latin typeface="Calibri" panose="020F0502020204030204" pitchFamily="34" charset="0"/>
                <a:cs typeface="Calibri" panose="020F0502020204030204" pitchFamily="34" charset="0"/>
              </a:endParaRPr>
            </a:p>
          </p:txBody>
        </p:sp>
        <p:sp>
          <p:nvSpPr>
            <p:cNvPr id="19" name="תיבת טקסט 23">
              <a:extLst>
                <a:ext uri="{FF2B5EF4-FFF2-40B4-BE49-F238E27FC236}">
                  <a16:creationId xmlns:a16="http://schemas.microsoft.com/office/drawing/2014/main" id="{E255017C-B467-4702-B869-0335F36D1293}"/>
                </a:ext>
              </a:extLst>
            </p:cNvPr>
            <p:cNvSpPr txBox="1"/>
            <p:nvPr/>
          </p:nvSpPr>
          <p:spPr>
            <a:xfrm>
              <a:off x="1359718" y="1793610"/>
              <a:ext cx="1209070"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en-US" sz="2000" b="1" kern="1200" dirty="0">
                  <a:solidFill>
                    <a:prstClr val="black">
                      <a:lumMod val="65000"/>
                      <a:lumOff val="35000"/>
                    </a:prstClr>
                  </a:solidFill>
                  <a:latin typeface="Calibri" panose="020F0502020204030204" pitchFamily="34" charset="0"/>
                  <a:ea typeface="+mn-ea"/>
                  <a:cs typeface="Calibri" panose="020F0502020204030204" pitchFamily="34" charset="0"/>
                </a:rPr>
                <a:t>Europe</a:t>
              </a:r>
              <a:endParaRPr lang="he-IL" sz="2000" b="1" kern="1200" dirty="0">
                <a:solidFill>
                  <a:prstClr val="black">
                    <a:lumMod val="65000"/>
                    <a:lumOff val="35000"/>
                  </a:prstClr>
                </a:solidFill>
                <a:latin typeface="Calibri" panose="020F0502020204030204" pitchFamily="34" charset="0"/>
                <a:ea typeface="+mn-ea"/>
                <a:cs typeface="Calibri" panose="020F0502020204030204" pitchFamily="34" charset="0"/>
              </a:endParaRPr>
            </a:p>
          </p:txBody>
        </p:sp>
        <p:pic>
          <p:nvPicPr>
            <p:cNvPr id="2054" name="Picture 6" descr="Shekel free icon">
              <a:extLst>
                <a:ext uri="{FF2B5EF4-FFF2-40B4-BE49-F238E27FC236}">
                  <a16:creationId xmlns:a16="http://schemas.microsoft.com/office/drawing/2014/main" id="{DA51326D-ECDD-0F31-E513-C099206C86D1}"/>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97254" y="1888537"/>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o sign free icon">
              <a:extLst>
                <a:ext uri="{FF2B5EF4-FFF2-40B4-BE49-F238E27FC236}">
                  <a16:creationId xmlns:a16="http://schemas.microsoft.com/office/drawing/2014/main" id="{A93016D7-57A4-F335-9DFB-11B68FFD9EB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2227" y="1888537"/>
              <a:ext cx="288000" cy="288000"/>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713;p15">
              <a:extLst>
                <a:ext uri="{FF2B5EF4-FFF2-40B4-BE49-F238E27FC236}">
                  <a16:creationId xmlns:a16="http://schemas.microsoft.com/office/drawing/2014/main" id="{42672640-B3A9-222C-65B6-F6462D8B8DB4}"/>
                </a:ext>
              </a:extLst>
            </p:cNvPr>
            <p:cNvSpPr txBox="1"/>
            <p:nvPr/>
          </p:nvSpPr>
          <p:spPr>
            <a:xfrm>
              <a:off x="2319878" y="5477852"/>
              <a:ext cx="721509" cy="246181"/>
            </a:xfrm>
            <a:prstGeom prst="rect">
              <a:avLst/>
            </a:prstGeom>
            <a:solidFill>
              <a:srgbClr val="F2F2F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pic>
          <p:nvPicPr>
            <p:cNvPr id="24" name="תמונה 23">
              <a:extLst>
                <a:ext uri="{FF2B5EF4-FFF2-40B4-BE49-F238E27FC236}">
                  <a16:creationId xmlns:a16="http://schemas.microsoft.com/office/drawing/2014/main" id="{AE5360CD-A994-0E1C-922F-9BD66B5550BF}"/>
                </a:ext>
              </a:extLst>
            </p:cNvPr>
            <p:cNvPicPr>
              <a:picLocks noChangeAspect="1"/>
            </p:cNvPicPr>
            <p:nvPr/>
          </p:nvPicPr>
          <p:blipFill>
            <a:blip r:embed="rId4"/>
            <a:stretch>
              <a:fillRect/>
            </a:stretch>
          </p:blipFill>
          <p:spPr>
            <a:xfrm>
              <a:off x="4197242" y="5543058"/>
              <a:ext cx="200025" cy="180975"/>
            </a:xfrm>
            <a:prstGeom prst="rect">
              <a:avLst/>
            </a:prstGeom>
          </p:spPr>
        </p:pic>
        <p:sp>
          <p:nvSpPr>
            <p:cNvPr id="16" name="Google Shape;714;p15">
              <a:extLst>
                <a:ext uri="{FF2B5EF4-FFF2-40B4-BE49-F238E27FC236}">
                  <a16:creationId xmlns:a16="http://schemas.microsoft.com/office/drawing/2014/main" id="{3624AD1C-C62A-B11F-2A30-48A793D6C7C8}"/>
                </a:ext>
              </a:extLst>
            </p:cNvPr>
            <p:cNvSpPr txBox="1"/>
            <p:nvPr/>
          </p:nvSpPr>
          <p:spPr>
            <a:xfrm>
              <a:off x="1046814" y="5419185"/>
              <a:ext cx="1246938" cy="553957"/>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Provisions for </a:t>
              </a:r>
            </a:p>
            <a:p>
              <a:pPr marL="0" marR="0" lvl="0" indent="0" algn="l" rtl="0">
                <a:spcBef>
                  <a:spcPts val="0"/>
                </a:spcBef>
                <a:spcAft>
                  <a:spcPts val="0"/>
                </a:spcAft>
                <a:buNone/>
              </a:pPr>
              <a:r>
                <a:rPr lang="en-US" sz="1000" dirty="0">
                  <a:solidFill>
                    <a:schemeClr val="dk1"/>
                  </a:solidFill>
                  <a:latin typeface="Calibri"/>
                  <a:ea typeface="Calibri"/>
                  <a:cs typeface="Calibri"/>
                  <a:sym typeface="Calibri"/>
                </a:rPr>
                <a:t>Credit Portfolio Balance</a:t>
              </a:r>
              <a:endParaRPr sz="1000" dirty="0">
                <a:solidFill>
                  <a:schemeClr val="dk1"/>
                </a:solidFill>
                <a:latin typeface="Calibri"/>
                <a:ea typeface="Calibri"/>
                <a:cs typeface="Calibri"/>
                <a:sym typeface="Calibri"/>
              </a:endParaRPr>
            </a:p>
          </p:txBody>
        </p:sp>
        <p:sp>
          <p:nvSpPr>
            <p:cNvPr id="13" name="Google Shape;713;p15">
              <a:extLst>
                <a:ext uri="{FF2B5EF4-FFF2-40B4-BE49-F238E27FC236}">
                  <a16:creationId xmlns:a16="http://schemas.microsoft.com/office/drawing/2014/main" id="{C71599AA-7D9F-59A6-CD97-D63EA6226CDD}"/>
                </a:ext>
              </a:extLst>
            </p:cNvPr>
            <p:cNvSpPr txBox="1"/>
            <p:nvPr/>
          </p:nvSpPr>
          <p:spPr>
            <a:xfrm>
              <a:off x="4372227" y="5514985"/>
              <a:ext cx="1298104" cy="246181"/>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Interest APR</a:t>
              </a:r>
              <a:endParaRPr sz="1000" dirty="0"/>
            </a:p>
          </p:txBody>
        </p:sp>
      </p:grpSp>
      <p:pic>
        <p:nvPicPr>
          <p:cNvPr id="7" name="תמונה 6">
            <a:extLst>
              <a:ext uri="{FF2B5EF4-FFF2-40B4-BE49-F238E27FC236}">
                <a16:creationId xmlns:a16="http://schemas.microsoft.com/office/drawing/2014/main" id="{4C8818C5-46FE-ED11-066F-30B91235B070}"/>
              </a:ext>
            </a:extLst>
          </p:cNvPr>
          <p:cNvPicPr>
            <a:picLocks noChangeAspect="1"/>
          </p:cNvPicPr>
          <p:nvPr/>
        </p:nvPicPr>
        <p:blipFill>
          <a:blip r:embed="rId4"/>
          <a:stretch>
            <a:fillRect/>
          </a:stretch>
        </p:blipFill>
        <p:spPr>
          <a:xfrm flipH="1">
            <a:off x="6308289" y="5561978"/>
            <a:ext cx="289763" cy="206989"/>
          </a:xfrm>
          <a:prstGeom prst="rect">
            <a:avLst/>
          </a:prstGeom>
        </p:spPr>
      </p:pic>
      <p:pic>
        <p:nvPicPr>
          <p:cNvPr id="21" name="תמונה 20">
            <a:extLst>
              <a:ext uri="{FF2B5EF4-FFF2-40B4-BE49-F238E27FC236}">
                <a16:creationId xmlns:a16="http://schemas.microsoft.com/office/drawing/2014/main" id="{978422B5-8F87-EDE5-9BCD-0C0F4458A935}"/>
              </a:ext>
            </a:extLst>
          </p:cNvPr>
          <p:cNvPicPr>
            <a:picLocks noChangeAspect="1"/>
          </p:cNvPicPr>
          <p:nvPr/>
        </p:nvPicPr>
        <p:blipFill>
          <a:blip r:embed="rId5"/>
          <a:stretch>
            <a:fillRect/>
          </a:stretch>
        </p:blipFill>
        <p:spPr>
          <a:xfrm>
            <a:off x="4809639" y="5484726"/>
            <a:ext cx="171450" cy="295275"/>
          </a:xfrm>
          <a:prstGeom prst="rect">
            <a:avLst/>
          </a:prstGeom>
        </p:spPr>
      </p:pic>
      <p:graphicFrame>
        <p:nvGraphicFramePr>
          <p:cNvPr id="2" name="תרשים 1" descr="תרשים:&#10;עלות ממשית ממוצע משוקלל שנתי:&#10;2021 - 16.2%&#10; 2022 - 19.1%&#10;H1 2023 - 19.1%&#10;הפרשות לחובות מסופקים:&#10;2021 - 1.5%&#10;2022 - 1.60%&#10;H1 2023 - 2%">
            <a:extLst>
              <a:ext uri="{FF2B5EF4-FFF2-40B4-BE49-F238E27FC236}">
                <a16:creationId xmlns:a16="http://schemas.microsoft.com/office/drawing/2014/main" id="{0B7383C6-73FD-8A48-0AEA-3281F11B1B1E}"/>
              </a:ext>
            </a:extLst>
          </p:cNvPr>
          <p:cNvGraphicFramePr>
            <a:graphicFrameLocks/>
          </p:cNvGraphicFramePr>
          <p:nvPr>
            <p:extLst>
              <p:ext uri="{D42A27DB-BD31-4B8C-83A1-F6EECF244321}">
                <p14:modId xmlns:p14="http://schemas.microsoft.com/office/powerpoint/2010/main" val="3488933266"/>
              </p:ext>
            </p:extLst>
          </p:nvPr>
        </p:nvGraphicFramePr>
        <p:xfrm>
          <a:off x="4034118" y="2256145"/>
          <a:ext cx="4380211" cy="322292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תרשים 2" descr="תרשים:&#10;עלות ממשית ממוצע משוקלל שנתי:&#10;2021 - 10.8%&#10; 2022 - 11.60%&#10;H1 2023 - 15.1%&#10;כשל:&#10;2021 - 2.3%&#10;2022 - 1.95%&#10;H1 2023 - 3.10%">
            <a:extLst>
              <a:ext uri="{FF2B5EF4-FFF2-40B4-BE49-F238E27FC236}">
                <a16:creationId xmlns:a16="http://schemas.microsoft.com/office/drawing/2014/main" id="{C80E6035-AE19-18DF-5CAC-08066AF27425}"/>
              </a:ext>
            </a:extLst>
          </p:cNvPr>
          <p:cNvGraphicFramePr>
            <a:graphicFrameLocks/>
          </p:cNvGraphicFramePr>
          <p:nvPr>
            <p:extLst>
              <p:ext uri="{D42A27DB-BD31-4B8C-83A1-F6EECF244321}">
                <p14:modId xmlns:p14="http://schemas.microsoft.com/office/powerpoint/2010/main" val="1852649328"/>
              </p:ext>
            </p:extLst>
          </p:nvPr>
        </p:nvGraphicFramePr>
        <p:xfrm>
          <a:off x="7874459" y="2543594"/>
          <a:ext cx="3787353" cy="2935474"/>
        </p:xfrm>
        <a:graphic>
          <a:graphicData uri="http://schemas.openxmlformats.org/drawingml/2006/chart">
            <c:chart xmlns:c="http://schemas.openxmlformats.org/drawingml/2006/chart" xmlns:r="http://schemas.openxmlformats.org/officeDocument/2006/relationships" r:id="rId7"/>
          </a:graphicData>
        </a:graphic>
      </p:graphicFrame>
      <p:sp>
        <p:nvSpPr>
          <p:cNvPr id="9" name="Google Shape;714;p15">
            <a:extLst>
              <a:ext uri="{FF2B5EF4-FFF2-40B4-BE49-F238E27FC236}">
                <a16:creationId xmlns:a16="http://schemas.microsoft.com/office/drawing/2014/main" id="{6FBE7B6B-07F1-F54F-681B-86EE0146EEB3}"/>
              </a:ext>
            </a:extLst>
          </p:cNvPr>
          <p:cNvSpPr txBox="1"/>
          <p:nvPr/>
        </p:nvSpPr>
        <p:spPr>
          <a:xfrm>
            <a:off x="10137990" y="5559919"/>
            <a:ext cx="657632" cy="400069"/>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Failure rate</a:t>
            </a:r>
            <a:endParaRPr sz="1000" dirty="0">
              <a:solidFill>
                <a:schemeClr val="dk1"/>
              </a:solidFill>
              <a:latin typeface="Calibri"/>
              <a:ea typeface="Calibri"/>
              <a:cs typeface="Calibri"/>
              <a:sym typeface="Calibri"/>
            </a:endParaRPr>
          </a:p>
        </p:txBody>
      </p:sp>
      <p:pic>
        <p:nvPicPr>
          <p:cNvPr id="18" name="תמונה 17">
            <a:extLst>
              <a:ext uri="{FF2B5EF4-FFF2-40B4-BE49-F238E27FC236}">
                <a16:creationId xmlns:a16="http://schemas.microsoft.com/office/drawing/2014/main" id="{10166847-CDD1-43D9-3E29-B2674F342992}"/>
              </a:ext>
            </a:extLst>
          </p:cNvPr>
          <p:cNvPicPr>
            <a:picLocks noChangeAspect="1"/>
          </p:cNvPicPr>
          <p:nvPr/>
        </p:nvPicPr>
        <p:blipFill>
          <a:blip r:embed="rId5"/>
          <a:stretch>
            <a:fillRect/>
          </a:stretch>
        </p:blipFill>
        <p:spPr>
          <a:xfrm>
            <a:off x="10038427" y="5535906"/>
            <a:ext cx="171450" cy="295275"/>
          </a:xfrm>
          <a:prstGeom prst="rect">
            <a:avLst/>
          </a:prstGeom>
        </p:spPr>
      </p:pic>
      <p:sp>
        <p:nvSpPr>
          <p:cNvPr id="26" name="תיבת טקסט 25">
            <a:extLst>
              <a:ext uri="{FF2B5EF4-FFF2-40B4-BE49-F238E27FC236}">
                <a16:creationId xmlns:a16="http://schemas.microsoft.com/office/drawing/2014/main" id="{F8B03033-D055-8A4C-8229-ECA811FC1D51}"/>
              </a:ext>
            </a:extLst>
          </p:cNvPr>
          <p:cNvSpPr txBox="1"/>
          <p:nvPr/>
        </p:nvSpPr>
        <p:spPr>
          <a:xfrm>
            <a:off x="0" y="6032057"/>
            <a:ext cx="9271022" cy="707886"/>
          </a:xfrm>
          <a:prstGeom prst="rect">
            <a:avLst/>
          </a:prstGeom>
          <a:noFill/>
        </p:spPr>
        <p:txBody>
          <a:bodyPr wrap="square">
            <a:spAutoFit/>
          </a:bodyPr>
          <a:lstStyle/>
          <a:p>
            <a:pPr algn="l">
              <a:defRPr/>
            </a:pPr>
            <a:r>
              <a:rPr lang="en-US" sz="1000" dirty="0">
                <a:solidFill>
                  <a:srgbClr val="000000"/>
                </a:solidFill>
                <a:highlight>
                  <a:srgbClr val="FFFF00"/>
                </a:highlight>
                <a:latin typeface="Assistant Light" panose="00000400000000000000" pitchFamily="2" charset="-79"/>
                <a:cs typeface="Assistant Light" panose="00000400000000000000" pitchFamily="2" charset="-79"/>
              </a:rPr>
              <a:t>As detailed in the security fund regulations and insurance policy. </a:t>
            </a:r>
          </a:p>
          <a:p>
            <a:pPr algn="l">
              <a:defRPr/>
            </a:pPr>
            <a:r>
              <a:rPr lang="en-US" sz="1000" dirty="0">
                <a:solidFill>
                  <a:srgbClr val="000000"/>
                </a:solidFill>
                <a:highlight>
                  <a:srgbClr val="FFFF00"/>
                </a:highlight>
                <a:latin typeface="Assistant Light" panose="00000400000000000000" pitchFamily="2" charset="-79"/>
                <a:cs typeface="Assistant Light" panose="00000400000000000000" pitchFamily="2" charset="-79"/>
              </a:rPr>
              <a:t>Actual cost was calculated at the time that the loan was made. </a:t>
            </a:r>
          </a:p>
          <a:p>
            <a:pPr algn="l">
              <a:defRPr/>
            </a:pPr>
            <a:r>
              <a:rPr lang="en-US" sz="1000" dirty="0">
                <a:solidFill>
                  <a:srgbClr val="000000"/>
                </a:solidFill>
                <a:highlight>
                  <a:srgbClr val="FFFF00"/>
                </a:highlight>
                <a:latin typeface="Assistant Light" panose="00000400000000000000" pitchFamily="2" charset="-79"/>
                <a:cs typeface="Assistant Light" panose="00000400000000000000" pitchFamily="2" charset="-79"/>
              </a:rPr>
              <a:t>The failure rate data refer to the credit brokerage sector. </a:t>
            </a:r>
          </a:p>
          <a:p>
            <a:pPr algn="l">
              <a:defRPr/>
            </a:pPr>
            <a:r>
              <a:rPr lang="en-US" sz="1000" dirty="0">
                <a:solidFill>
                  <a:srgbClr val="000000"/>
                </a:solidFill>
                <a:highlight>
                  <a:srgbClr val="FFFF00"/>
                </a:highlight>
                <a:latin typeface="Assistant Light" panose="00000400000000000000" pitchFamily="2" charset="-79"/>
                <a:cs typeface="Assistant Light" panose="00000400000000000000" pitchFamily="2" charset="-79"/>
              </a:rPr>
              <a:t>In the credit sector in Israel, the provision rate for doubtful debts stands at 2.6%</a:t>
            </a:r>
            <a:endParaRPr lang="he-IL" sz="1000" dirty="0">
              <a:solidFill>
                <a:srgbClr val="000000"/>
              </a:solidFill>
              <a:latin typeface="Assistant Light" panose="00000400000000000000" pitchFamily="2" charset="-79"/>
              <a:cs typeface="Assistant Light" panose="00000400000000000000" pitchFamily="2" charset="-79"/>
            </a:endParaRPr>
          </a:p>
        </p:txBody>
      </p:sp>
    </p:spTree>
    <p:extLst>
      <p:ext uri="{BB962C8B-B14F-4D97-AF65-F5344CB8AC3E}">
        <p14:creationId xmlns:p14="http://schemas.microsoft.com/office/powerpoint/2010/main" val="50498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C08B335-8D46-373B-19EC-901246719F9B}"/>
              </a:ext>
              <a:ext uri="{C183D7F6-B498-43B3-948B-1728B52AA6E4}">
                <adec:decorative xmlns:adec="http://schemas.microsoft.com/office/drawing/2017/decorative" val="1"/>
              </a:ext>
            </a:extLst>
          </p:cNvPr>
          <p:cNvSpPr/>
          <p:nvPr/>
        </p:nvSpPr>
        <p:spPr>
          <a:xfrm>
            <a:off x="691151" y="892716"/>
            <a:ext cx="10729241" cy="552837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21</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 name="Rectangle 1">
            <a:extLst>
              <a:ext uri="{FF2B5EF4-FFF2-40B4-BE49-F238E27FC236}">
                <a16:creationId xmlns:a16="http://schemas.microsoft.com/office/drawing/2014/main" id="{9AEF9BC3-E653-4104-AA0D-D38CDE4399E4}"/>
              </a:ext>
              <a:ext uri="{C183D7F6-B498-43B3-948B-1728B52AA6E4}">
                <adec:decorative xmlns:adec="http://schemas.microsoft.com/office/drawing/2017/decorative" val="1"/>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28">
            <a:extLst>
              <a:ext uri="{FF2B5EF4-FFF2-40B4-BE49-F238E27FC236}">
                <a16:creationId xmlns:a16="http://schemas.microsoft.com/office/drawing/2014/main" id="{502EA1AA-9D96-D874-8F2D-C85D17160BE1}"/>
              </a:ext>
            </a:extLst>
          </p:cNvPr>
          <p:cNvSpPr txBox="1">
            <a:spLocks noGrp="1"/>
          </p:cNvSpPr>
          <p:nvPr>
            <p:ph type="title" idx="4294967295"/>
          </p:nvPr>
        </p:nvSpPr>
        <p:spPr>
          <a:xfrm>
            <a:off x="589559" y="257129"/>
            <a:ext cx="10979483"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b"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highlight>
                  <a:srgbClr val="FFFF00"/>
                </a:highlight>
                <a:uLnTx/>
                <a:uFillTx/>
                <a:latin typeface="Assistant ExtraBold" pitchFamily="2" charset="-79"/>
                <a:ea typeface="+mn-ea"/>
                <a:cs typeface="Assistant ExtraBold" pitchFamily="2" charset="-79"/>
              </a:rPr>
              <a:t>Blender Group - Increasing Revenue and Reducing Loss</a:t>
            </a:r>
            <a:endParaRPr kumimoji="0" lang="en-US" sz="3200" b="1" i="0" u="none" strike="noStrike" kern="1200" cap="none" spc="0" normalizeH="0" baseline="0" noProof="0" dirty="0">
              <a:ln>
                <a:noFill/>
              </a:ln>
              <a:solidFill>
                <a:srgbClr val="000000"/>
              </a:solidFill>
              <a:effectLst/>
              <a:highlight>
                <a:srgbClr val="FFFF00"/>
              </a:highlight>
              <a:uLnTx/>
              <a:uFillTx/>
              <a:latin typeface="Assistant ExtraBold" pitchFamily="2" charset="-79"/>
              <a:ea typeface="+mn-ea"/>
              <a:cs typeface="Assistant ExtraBold" pitchFamily="2" charset="-79"/>
            </a:endParaRPr>
          </a:p>
        </p:txBody>
      </p:sp>
      <p:sp>
        <p:nvSpPr>
          <p:cNvPr id="10" name="TextBox 23">
            <a:extLst>
              <a:ext uri="{FF2B5EF4-FFF2-40B4-BE49-F238E27FC236}">
                <a16:creationId xmlns:a16="http://schemas.microsoft.com/office/drawing/2014/main" id="{893F5D4F-E150-1142-897B-7F4308F93D43}"/>
              </a:ext>
            </a:extLst>
          </p:cNvPr>
          <p:cNvSpPr txBox="1"/>
          <p:nvPr/>
        </p:nvSpPr>
        <p:spPr>
          <a:xfrm>
            <a:off x="2673351" y="903460"/>
            <a:ext cx="6601454" cy="707886"/>
          </a:xfrm>
          <a:prstGeom prst="rect">
            <a:avLst/>
          </a:prstGeom>
          <a:noFill/>
        </p:spPr>
        <p:txBody>
          <a:bodyPr wrap="square">
            <a:spAutoFit/>
          </a:bodyPr>
          <a:lstStyle/>
          <a:p>
            <a:pPr algn="ctr" rtl="1">
              <a:defRPr/>
            </a:pPr>
            <a:r>
              <a:rPr lang="he-IL" sz="2000" dirty="0">
                <a:solidFill>
                  <a:srgbClr val="041634"/>
                </a:solidFill>
                <a:latin typeface="Assistant SemiBold" pitchFamily="2" charset="-79"/>
                <a:cs typeface="Assistant SemiBold" pitchFamily="2" charset="-79"/>
              </a:rPr>
              <a:t> </a:t>
            </a:r>
            <a:r>
              <a:rPr lang="en-US" sz="2000" dirty="0">
                <a:solidFill>
                  <a:srgbClr val="041634"/>
                </a:solidFill>
                <a:latin typeface="Assistant SemiBold" pitchFamily="2" charset="-79"/>
                <a:cs typeface="Assistant SemiBold" pitchFamily="2" charset="-79"/>
              </a:rPr>
              <a:t>Adjusted EBITDA</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dirty="0">
                <a:solidFill>
                  <a:srgbClr val="041634"/>
                </a:solidFill>
                <a:latin typeface="Assistant SemiBold" pitchFamily="2" charset="-79"/>
                <a:cs typeface="Assistant SemiBold" pitchFamily="2" charset="-79"/>
              </a:rPr>
              <a:t>Loss was reduced by about 79% in the first half of 2023</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aphicFrame>
        <p:nvGraphicFramePr>
          <p:cNvPr id="7" name="טבלה 6">
            <a:extLst>
              <a:ext uri="{FF2B5EF4-FFF2-40B4-BE49-F238E27FC236}">
                <a16:creationId xmlns:a16="http://schemas.microsoft.com/office/drawing/2014/main" id="{5E9BA227-F6D2-4683-0CFC-4B2E14D243E8}"/>
              </a:ext>
            </a:extLst>
          </p:cNvPr>
          <p:cNvGraphicFramePr>
            <a:graphicFrameLocks noGrp="1"/>
          </p:cNvGraphicFramePr>
          <p:nvPr>
            <p:extLst>
              <p:ext uri="{D42A27DB-BD31-4B8C-83A1-F6EECF244321}">
                <p14:modId xmlns:p14="http://schemas.microsoft.com/office/powerpoint/2010/main" val="2103709856"/>
              </p:ext>
            </p:extLst>
          </p:nvPr>
        </p:nvGraphicFramePr>
        <p:xfrm>
          <a:off x="1878328" y="1578320"/>
          <a:ext cx="8191501" cy="5253990"/>
        </p:xfrm>
        <a:graphic>
          <a:graphicData uri="http://schemas.openxmlformats.org/drawingml/2006/table">
            <a:tbl>
              <a:tblPr rtl="1">
                <a:tableStyleId>{85BE263C-DBD7-4A20-BB59-AAB30ACAA65A}</a:tableStyleId>
              </a:tblPr>
              <a:tblGrid>
                <a:gridCol w="685269">
                  <a:extLst>
                    <a:ext uri="{9D8B030D-6E8A-4147-A177-3AD203B41FA5}">
                      <a16:colId xmlns:a16="http://schemas.microsoft.com/office/drawing/2014/main" val="3835087246"/>
                    </a:ext>
                  </a:extLst>
                </a:gridCol>
                <a:gridCol w="913692">
                  <a:extLst>
                    <a:ext uri="{9D8B030D-6E8A-4147-A177-3AD203B41FA5}">
                      <a16:colId xmlns:a16="http://schemas.microsoft.com/office/drawing/2014/main" val="3912423437"/>
                    </a:ext>
                  </a:extLst>
                </a:gridCol>
                <a:gridCol w="866104">
                  <a:extLst>
                    <a:ext uri="{9D8B030D-6E8A-4147-A177-3AD203B41FA5}">
                      <a16:colId xmlns:a16="http://schemas.microsoft.com/office/drawing/2014/main" val="3394371231"/>
                    </a:ext>
                  </a:extLst>
                </a:gridCol>
                <a:gridCol w="866104">
                  <a:extLst>
                    <a:ext uri="{9D8B030D-6E8A-4147-A177-3AD203B41FA5}">
                      <a16:colId xmlns:a16="http://schemas.microsoft.com/office/drawing/2014/main" val="2632362424"/>
                    </a:ext>
                  </a:extLst>
                </a:gridCol>
                <a:gridCol w="3497623">
                  <a:extLst>
                    <a:ext uri="{9D8B030D-6E8A-4147-A177-3AD203B41FA5}">
                      <a16:colId xmlns:a16="http://schemas.microsoft.com/office/drawing/2014/main" val="3460418798"/>
                    </a:ext>
                  </a:extLst>
                </a:gridCol>
                <a:gridCol w="1362709">
                  <a:extLst>
                    <a:ext uri="{9D8B030D-6E8A-4147-A177-3AD203B41FA5}">
                      <a16:colId xmlns:a16="http://schemas.microsoft.com/office/drawing/2014/main" val="2211936635"/>
                    </a:ext>
                  </a:extLst>
                </a:gridCol>
              </a:tblGrid>
              <a:tr h="303428">
                <a:tc gridSpan="2">
                  <a:txBody>
                    <a:bodyPr/>
                    <a:lstStyle/>
                    <a:p>
                      <a:pPr algn="ctr" rtl="1" fontAlgn="b"/>
                      <a:r>
                        <a:rPr lang="en-US" sz="1200" b="1" i="0" u="sng" strike="noStrike" dirty="0">
                          <a:solidFill>
                            <a:srgbClr val="000000"/>
                          </a:solidFill>
                          <a:effectLst/>
                          <a:latin typeface="Assistant" pitchFamily="2" charset="-79"/>
                          <a:cs typeface="Assistant" pitchFamily="2" charset="-79"/>
                        </a:rPr>
                        <a:t>Change</a:t>
                      </a:r>
                      <a:endParaRPr lang="he-IL" sz="1200" b="1" i="0" u="sng" strike="noStrike" dirty="0">
                        <a:solidFill>
                          <a:srgbClr val="000000"/>
                        </a:solidFill>
                        <a:effectLst/>
                        <a:latin typeface="Assistant" pitchFamily="2" charset="-79"/>
                        <a:cs typeface="Assistant" pitchFamily="2" charset="-79"/>
                      </a:endParaRPr>
                    </a:p>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1">
                        <a:lumMod val="20000"/>
                        <a:lumOff val="80000"/>
                      </a:schemeClr>
                    </a:solidFill>
                  </a:tcPr>
                </a:tc>
                <a:tc hMerge="1">
                  <a:txBody>
                    <a:bodyPr/>
                    <a:lstStyle/>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rtl="1" fontAlgn="b"/>
                      <a:endParaRPr lang="he-IL" sz="1200" b="1" i="0" u="sng"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l" fontAlgn="b"/>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ctr" fontAlgn="b"/>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840569928"/>
                  </a:ext>
                </a:extLst>
              </a:tr>
              <a:tr h="155564">
                <a:tc>
                  <a:txBody>
                    <a:bodyPr/>
                    <a:lstStyle/>
                    <a:p>
                      <a:pPr algn="ctr" rtl="1" fontAlgn="b"/>
                      <a:r>
                        <a:rPr lang="en-US" sz="1200" b="1" u="none" strike="noStrike" dirty="0">
                          <a:effectLst/>
                          <a:latin typeface="Assistant" pitchFamily="2" charset="-79"/>
                          <a:cs typeface="Assistant" pitchFamily="2" charset="-79"/>
                        </a:rPr>
                        <a:t>In %</a:t>
                      </a:r>
                      <a:endParaRPr lang="he-IL" sz="1200" b="1" u="none" strike="noStrike" dirty="0">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solidFill>
                      <a:schemeClr val="accent1">
                        <a:lumMod val="20000"/>
                        <a:lumOff val="80000"/>
                      </a:schemeClr>
                    </a:solidFill>
                  </a:tcPr>
                </a:tc>
                <a:tc>
                  <a:txBody>
                    <a:bodyPr/>
                    <a:lstStyle/>
                    <a:p>
                      <a:pPr algn="ctr" rtl="1" fontAlgn="b"/>
                      <a:r>
                        <a:rPr lang="en-US" sz="1200" b="1" u="none" strike="noStrike" dirty="0">
                          <a:effectLst/>
                          <a:latin typeface="Assistant" pitchFamily="2" charset="-79"/>
                          <a:cs typeface="Assistant" pitchFamily="2" charset="-79"/>
                        </a:rPr>
                        <a:t>In NIS</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1">
                        <a:lumMod val="20000"/>
                        <a:lumOff val="80000"/>
                      </a:schemeClr>
                    </a:solidFill>
                  </a:tcPr>
                </a:tc>
                <a:tc>
                  <a:txBody>
                    <a:bodyPr/>
                    <a:lstStyle/>
                    <a:p>
                      <a:pPr algn="ctr" rtl="1" fontAlgn="b"/>
                      <a:r>
                        <a:rPr lang="he-IL" sz="1200" b="1" u="none" strike="noStrike" dirty="0">
                          <a:effectLst/>
                          <a:latin typeface="Assistant" pitchFamily="2" charset="-79"/>
                          <a:cs typeface="Assistant" pitchFamily="2" charset="-79"/>
                        </a:rPr>
                        <a:t>1-6/2022</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1">
                        <a:lumMod val="20000"/>
                        <a:lumOff val="80000"/>
                      </a:schemeClr>
                    </a:solidFill>
                  </a:tcPr>
                </a:tc>
                <a:tc>
                  <a:txBody>
                    <a:bodyPr/>
                    <a:lstStyle/>
                    <a:p>
                      <a:pPr algn="ctr" rtl="1" fontAlgn="b"/>
                      <a:r>
                        <a:rPr lang="he-IL" sz="1200" b="1" u="none" strike="noStrike" dirty="0">
                          <a:effectLst/>
                          <a:latin typeface="Assistant" pitchFamily="2" charset="-79"/>
                          <a:cs typeface="Assistant" pitchFamily="2" charset="-79"/>
                        </a:rPr>
                        <a:t>1-6/2023</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1">
                        <a:lumMod val="20000"/>
                        <a:lumOff val="80000"/>
                      </a:schemeClr>
                    </a:solidFill>
                  </a:tcPr>
                </a:tc>
                <a:tc>
                  <a:txBody>
                    <a:bodyPr/>
                    <a:lstStyle/>
                    <a:p>
                      <a:pPr algn="ctr" fontAlgn="b"/>
                      <a:r>
                        <a:rPr lang="he-IL" sz="1200" b="1" u="none" strike="noStrike" dirty="0">
                          <a:effectLst/>
                          <a:latin typeface="Assistant" pitchFamily="2" charset="-79"/>
                          <a:cs typeface="Assistant" pitchFamily="2" charset="-79"/>
                        </a:rPr>
                        <a:t> </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solidFill>
                      <a:schemeClr val="accent1">
                        <a:lumMod val="20000"/>
                        <a:lumOff val="80000"/>
                      </a:schemeClr>
                    </a:solidFill>
                  </a:tcPr>
                </a:tc>
                <a:tc rowSpan="4">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8468264"/>
                  </a:ext>
                </a:extLst>
              </a:tr>
              <a:tr h="155564">
                <a:tc>
                  <a:txBody>
                    <a:bodyPr/>
                    <a:lstStyle/>
                    <a:p>
                      <a:pPr algn="ctr" rtl="1" fontAlgn="b"/>
                      <a:r>
                        <a:rPr lang="he-IL" sz="1200" u="none" strike="noStrike" dirty="0">
                          <a:effectLst/>
                          <a:latin typeface="Assistant" pitchFamily="2" charset="-79"/>
                          <a:cs typeface="Assistant" pitchFamily="2" charset="-79"/>
                        </a:rPr>
                        <a:t>36%</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200" u="none" strike="noStrike" dirty="0">
                          <a:effectLst/>
                          <a:latin typeface="Assistant" pitchFamily="2" charset="-79"/>
                          <a:cs typeface="Assistant" pitchFamily="2" charset="-79"/>
                        </a:rPr>
                        <a:t>4,689</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tc>
                <a:tc>
                  <a:txBody>
                    <a:bodyPr/>
                    <a:lstStyle/>
                    <a:p>
                      <a:pPr algn="ctr" rtl="1" fontAlgn="b"/>
                      <a:r>
                        <a:rPr lang="he-IL" sz="1200" u="none" strike="noStrike">
                          <a:effectLst/>
                          <a:latin typeface="Assistant" pitchFamily="2" charset="-79"/>
                          <a:cs typeface="Assistant" pitchFamily="2" charset="-79"/>
                        </a:rPr>
                        <a:t>12,930</a:t>
                      </a:r>
                      <a:endParaRPr lang="he-IL" sz="1200" b="1"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200" u="none" strike="noStrike" dirty="0">
                          <a:effectLst/>
                          <a:latin typeface="Assistant" pitchFamily="2" charset="-79"/>
                          <a:cs typeface="Assistant" pitchFamily="2" charset="-79"/>
                        </a:rPr>
                        <a:t>17,619</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he-IL" sz="1200" b="1" u="none" strike="noStrike" dirty="0">
                          <a:effectLst/>
                          <a:latin typeface="Assistant" pitchFamily="2" charset="-79"/>
                          <a:cs typeface="Assistant" pitchFamily="2" charset="-79"/>
                        </a:rPr>
                        <a:t> </a:t>
                      </a:r>
                      <a:r>
                        <a:rPr lang="en-US" sz="1200" b="1" u="none" strike="noStrike" dirty="0">
                          <a:effectLst/>
                          <a:latin typeface="Assistant" pitchFamily="2" charset="-79"/>
                          <a:cs typeface="Assistant" pitchFamily="2" charset="-79"/>
                        </a:rPr>
                        <a:t>Gross Revenue</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1898573123"/>
                  </a:ext>
                </a:extLst>
              </a:tr>
              <a:tr h="303428">
                <a:tc>
                  <a:txBody>
                    <a:bodyPr/>
                    <a:lstStyle/>
                    <a:p>
                      <a:pPr algn="ctr" rtl="1" fontAlgn="b"/>
                      <a:r>
                        <a:rPr lang="he-IL" sz="1200" u="none" strike="noStrike" dirty="0">
                          <a:effectLst/>
                          <a:latin typeface="Assistant" pitchFamily="2" charset="-79"/>
                          <a:cs typeface="Assistant" pitchFamily="2" charset="-79"/>
                        </a:rPr>
                        <a:t>(43%)</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200" u="none" strike="noStrike" dirty="0">
                          <a:effectLst/>
                          <a:latin typeface="Assistant" pitchFamily="2" charset="-79"/>
                          <a:cs typeface="Assistant" pitchFamily="2" charset="-79"/>
                        </a:rPr>
                        <a:t>4,422</a:t>
                      </a:r>
                      <a:endParaRPr lang="he-IL" sz="1200" b="1" i="0" u="none" strike="noStrike" dirty="0">
                        <a:solidFill>
                          <a:srgbClr val="548235"/>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(10,244)</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(5,822)</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b="1" u="none" strike="noStrike" dirty="0">
                          <a:effectLst/>
                          <a:latin typeface="Assistant" pitchFamily="2" charset="-79"/>
                          <a:cs typeface="Assistant" pitchFamily="2" charset="-79"/>
                        </a:rPr>
                        <a:t>Reported net loss</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3640901468"/>
                  </a:ext>
                </a:extLst>
              </a:tr>
              <a:tr h="155564">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a:effectLst/>
                          <a:latin typeface="Assistant" pitchFamily="2" charset="-79"/>
                          <a:cs typeface="Assistant" pitchFamily="2" charset="-79"/>
                        </a:rPr>
                        <a:t> </a:t>
                      </a:r>
                      <a:endParaRPr lang="he-IL" sz="1200" b="0" i="0" u="none" strike="noStrike">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rtl="0"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rtl="1"/>
                      <a:endParaRPr lang="he-IL"/>
                    </a:p>
                  </a:txBody>
                  <a:tcPr/>
                </a:tc>
                <a:extLst>
                  <a:ext uri="{0D108BD9-81ED-4DB2-BD59-A6C34878D82A}">
                    <a16:rowId xmlns:a16="http://schemas.microsoft.com/office/drawing/2014/main" val="1386912986"/>
                  </a:ext>
                </a:extLst>
              </a:tr>
              <a:tr h="303428">
                <a:tc>
                  <a:txBody>
                    <a:bodyPr/>
                    <a:lstStyle/>
                    <a:p>
                      <a:pPr algn="ctr" rtl="1" fontAlgn="b"/>
                      <a:r>
                        <a:rPr lang="he-IL" sz="1200" u="none" strike="noStrike" dirty="0">
                          <a:effectLst/>
                          <a:latin typeface="Assistant" pitchFamily="2" charset="-79"/>
                          <a:cs typeface="Assistant" pitchFamily="2" charset="-79"/>
                        </a:rPr>
                        <a:t>29%</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280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973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1,253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rtl="0" fontAlgn="b"/>
                      <a:r>
                        <a:rPr lang="en-US" sz="1200" u="none" strike="noStrike" dirty="0">
                          <a:effectLst/>
                          <a:latin typeface="Assistant" pitchFamily="2" charset="-79"/>
                          <a:cs typeface="Assistant" pitchFamily="2" charset="-79"/>
                        </a:rPr>
                        <a:t>Depreciation and amortization</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4">
                  <a:txBody>
                    <a:bodyPr/>
                    <a:lstStyle/>
                    <a:p>
                      <a:pPr algn="ctr" rtl="1" fontAlgn="ctr"/>
                      <a:r>
                        <a:rPr lang="en-US" sz="1200" u="none" strike="noStrike" dirty="0">
                          <a:effectLst/>
                          <a:latin typeface="Assistant" pitchFamily="2" charset="-79"/>
                          <a:cs typeface="Assistant" pitchFamily="2" charset="-79"/>
                        </a:rPr>
                        <a:t>Non-cash expenses/income</a:t>
                      </a:r>
                      <a:endParaRPr lang="he-IL" sz="1200" b="0" i="0" u="none" strike="noStrike" dirty="0">
                        <a:solidFill>
                          <a:srgbClr val="3D3B3C"/>
                        </a:solidFill>
                        <a:effectLst/>
                        <a:latin typeface="Assistant" pitchFamily="2" charset="-79"/>
                        <a:cs typeface="Assistant" pitchFamily="2" charset="-79"/>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60221467"/>
                  </a:ext>
                </a:extLst>
              </a:tr>
              <a:tr h="303428">
                <a:tc>
                  <a:txBody>
                    <a:bodyPr/>
                    <a:lstStyle/>
                    <a:p>
                      <a:pPr algn="ctr" rtl="1" fontAlgn="b"/>
                      <a:r>
                        <a:rPr lang="he-IL" sz="1200" u="none" strike="noStrike" dirty="0">
                          <a:effectLst/>
                          <a:latin typeface="Assistant" pitchFamily="2" charset="-79"/>
                          <a:cs typeface="Assistant" pitchFamily="2" charset="-79"/>
                        </a:rPr>
                        <a:t>(50%)</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(224)</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a:effectLst/>
                          <a:latin typeface="Assistant" pitchFamily="2" charset="-79"/>
                          <a:cs typeface="Assistant" pitchFamily="2" charset="-79"/>
                        </a:rPr>
                        <a:t>                    448 </a:t>
                      </a:r>
                      <a:endParaRPr lang="he-IL" sz="12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224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effectLst/>
                          <a:latin typeface="Assistant" pitchFamily="2" charset="-79"/>
                          <a:cs typeface="Assistant" pitchFamily="2" charset="-79"/>
                        </a:rPr>
                        <a:t>Share-based payment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4159560199"/>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600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600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r>
                        <a:rPr lang="en-US" sz="1200" u="none" strike="noStrike" dirty="0">
                          <a:effectLst/>
                          <a:latin typeface="Assistant" pitchFamily="2" charset="-79"/>
                          <a:cs typeface="Assistant" pitchFamily="2" charset="-79"/>
                        </a:rPr>
                        <a:t>Non-cash advertising expenses</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484266348"/>
                  </a:ext>
                </a:extLst>
              </a:tr>
              <a:tr h="303428">
                <a:tc>
                  <a:txBody>
                    <a:bodyPr/>
                    <a:lstStyle/>
                    <a:p>
                      <a:pPr algn="ctr" rtl="1" fontAlgn="b"/>
                      <a:r>
                        <a:rPr lang="he-IL" sz="1200" u="none" strike="noStrike" dirty="0">
                          <a:effectLst/>
                          <a:latin typeface="Assistant" pitchFamily="2" charset="-79"/>
                          <a:cs typeface="Assistant" pitchFamily="2" charset="-79"/>
                        </a:rPr>
                        <a:t>16%</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(106)</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a:effectLst/>
                          <a:latin typeface="Assistant" pitchFamily="2" charset="-79"/>
                          <a:cs typeface="Assistant" pitchFamily="2" charset="-79"/>
                        </a:rPr>
                        <a:t>                   (675)</a:t>
                      </a:r>
                      <a:endParaRPr lang="he-IL" sz="1200" b="0" i="0" u="none" strike="noStrike">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(781)</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rtl="0" fontAlgn="b"/>
                      <a:endParaRPr lang="en-US" sz="1200" u="none" strike="noStrike" dirty="0">
                        <a:effectLst/>
                        <a:latin typeface="Assistant" pitchFamily="2" charset="-79"/>
                        <a:cs typeface="Assistant" pitchFamily="2" charset="-79"/>
                      </a:endParaRPr>
                    </a:p>
                    <a:p>
                      <a:pPr algn="l" rtl="0" fontAlgn="b"/>
                      <a:r>
                        <a:rPr lang="en-US" sz="1200" u="none" strike="noStrike" dirty="0">
                          <a:effectLst/>
                          <a:latin typeface="Assistant" pitchFamily="2" charset="-79"/>
                          <a:cs typeface="Assistant" pitchFamily="2" charset="-79"/>
                        </a:rPr>
                        <a:t>Net financing expenses (income) not attributable to current activity</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rtl="1"/>
                      <a:endParaRPr lang="he-IL"/>
                    </a:p>
                  </a:txBody>
                  <a:tcPr/>
                </a:tc>
                <a:extLst>
                  <a:ext uri="{0D108BD9-81ED-4DB2-BD59-A6C34878D82A}">
                    <a16:rowId xmlns:a16="http://schemas.microsoft.com/office/drawing/2014/main" val="2907178769"/>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(134)</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a:effectLst/>
                          <a:latin typeface="Assistant" pitchFamily="2" charset="-79"/>
                          <a:cs typeface="Assistant" pitchFamily="2" charset="-79"/>
                        </a:rPr>
                        <a:t>                    134 </a:t>
                      </a:r>
                      <a:endParaRPr lang="he-IL" sz="1200" b="0" i="0" u="none" strike="noStrike">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rtl="0" fontAlgn="b"/>
                      <a:r>
                        <a:rPr lang="en-US" sz="1200" u="none" strike="noStrike" dirty="0">
                          <a:effectLst/>
                          <a:latin typeface="Assistant" pitchFamily="2" charset="-79"/>
                          <a:cs typeface="Assistant" pitchFamily="2" charset="-79"/>
                        </a:rPr>
                        <a:t>Legal expenses for settling a lawsuit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4">
                  <a:txBody>
                    <a:bodyPr/>
                    <a:lstStyle/>
                    <a:p>
                      <a:pPr algn="ctr" rtl="1" fontAlgn="ctr"/>
                      <a:r>
                        <a:rPr lang="en-US" sz="1200" u="none" strike="noStrike" dirty="0">
                          <a:effectLst/>
                          <a:latin typeface="Assistant" pitchFamily="2" charset="-79"/>
                          <a:cs typeface="Assistant" pitchFamily="2" charset="-79"/>
                        </a:rPr>
                        <a:t>Cash expenses/revenues</a:t>
                      </a:r>
                      <a:endParaRPr lang="he-IL" sz="1200" b="0" i="0" u="none" strike="noStrike" dirty="0">
                        <a:solidFill>
                          <a:srgbClr val="3D3B3C"/>
                        </a:solidFill>
                        <a:effectLst/>
                        <a:latin typeface="Assistant" pitchFamily="2" charset="-79"/>
                        <a:cs typeface="Assistant" pitchFamily="2" charset="-79"/>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40816656"/>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2,440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a:effectLst/>
                          <a:latin typeface="Assistant" pitchFamily="2" charset="-79"/>
                          <a:cs typeface="Assistant" pitchFamily="2" charset="-79"/>
                        </a:rPr>
                        <a:t>                    183 </a:t>
                      </a:r>
                      <a:endParaRPr lang="he-IL" sz="12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2,623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endParaRPr lang="en-US" sz="1200" u="none" strike="noStrike" dirty="0">
                        <a:effectLst/>
                        <a:latin typeface="Assistant" pitchFamily="2" charset="-79"/>
                        <a:cs typeface="Assistant" pitchFamily="2" charset="-79"/>
                      </a:endParaRPr>
                    </a:p>
                    <a:p>
                      <a:pPr algn="l" rtl="0" fontAlgn="b"/>
                      <a:r>
                        <a:rPr lang="en-US" sz="1200" u="none" strike="noStrike" dirty="0">
                          <a:effectLst/>
                          <a:latin typeface="Assistant" pitchFamily="2" charset="-79"/>
                          <a:cs typeface="Assistant" pitchFamily="2" charset="-79"/>
                        </a:rPr>
                        <a:t>Commissions from credit provision activities classified as net income in advance</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4084768712"/>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fontAlgn="b"/>
                      <a:r>
                        <a:rPr lang="he-IL" sz="1200" u="none" strike="noStrike" dirty="0">
                          <a:effectLst/>
                          <a:latin typeface="Assistant" pitchFamily="2" charset="-79"/>
                          <a:cs typeface="Assistant" pitchFamily="2" charset="-79"/>
                        </a:rPr>
                        <a:t>                    (720)</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a:effectLst/>
                          <a:latin typeface="Assistant" pitchFamily="2" charset="-79"/>
                          <a:cs typeface="Assistant" pitchFamily="2" charset="-79"/>
                        </a:rPr>
                        <a:t>                    720 </a:t>
                      </a:r>
                      <a:endParaRPr lang="he-IL" sz="12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rtl="0" fontAlgn="b"/>
                      <a:endParaRPr lang="en-US" sz="1200" u="none" strike="noStrike" dirty="0">
                        <a:effectLst/>
                        <a:latin typeface="Assistant" pitchFamily="2" charset="-79"/>
                        <a:cs typeface="Assistant" pitchFamily="2" charset="-79"/>
                      </a:endParaRPr>
                    </a:p>
                    <a:p>
                      <a:pPr algn="l" rtl="0" fontAlgn="b"/>
                      <a:r>
                        <a:rPr lang="en-US" sz="1200" u="none" strike="noStrike" dirty="0">
                          <a:solidFill>
                            <a:schemeClr val="tx1"/>
                          </a:solidFill>
                          <a:effectLst/>
                          <a:latin typeface="Assistant" pitchFamily="2" charset="-79"/>
                          <a:cs typeface="Assistant" pitchFamily="2" charset="-79"/>
                        </a:rPr>
                        <a:t>One-time costs for an international bank license and international line of credit</a:t>
                      </a:r>
                      <a:endParaRPr lang="he-IL" sz="1200" b="0" i="0" u="none" strike="noStrike" dirty="0">
                        <a:solidFill>
                          <a:schemeClr val="tx1"/>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vMerge="1">
                  <a:txBody>
                    <a:bodyPr/>
                    <a:lstStyle/>
                    <a:p>
                      <a:pPr rtl="1"/>
                      <a:endParaRPr lang="he-IL"/>
                    </a:p>
                  </a:txBody>
                  <a:tcPr/>
                </a:tc>
                <a:extLst>
                  <a:ext uri="{0D108BD9-81ED-4DB2-BD59-A6C34878D82A}">
                    <a16:rowId xmlns:a16="http://schemas.microsoft.com/office/drawing/2014/main" val="763206026"/>
                  </a:ext>
                </a:extLst>
              </a:tr>
              <a:tr h="303428">
                <a:tc>
                  <a:txBody>
                    <a:bodyPr/>
                    <a:lstStyle/>
                    <a:p>
                      <a:pPr algn="ctr" rtl="1" fontAlgn="b"/>
                      <a:r>
                        <a:rPr lang="he-IL" sz="1200" u="none" strike="noStrike" dirty="0">
                          <a:effectLst/>
                          <a:latin typeface="Assistant" pitchFamily="2" charset="-79"/>
                          <a:cs typeface="Assistant" pitchFamily="2" charset="-79"/>
                        </a:rPr>
                        <a:t>-</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146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10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he-IL" sz="1200" u="none" strike="noStrike" dirty="0">
                          <a:effectLst/>
                          <a:latin typeface="Assistant" pitchFamily="2" charset="-79"/>
                          <a:cs typeface="Assistant" pitchFamily="2" charset="-79"/>
                        </a:rPr>
                        <a:t>                    156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rtl="0" fontAlgn="b"/>
                      <a:r>
                        <a:rPr lang="en-US" sz="1200" u="none" strike="noStrike" dirty="0">
                          <a:effectLst/>
                          <a:latin typeface="Assistant" pitchFamily="2" charset="-79"/>
                          <a:cs typeface="Assistant" pitchFamily="2" charset="-79"/>
                        </a:rPr>
                        <a:t>Income taxes</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vMerge="1">
                  <a:txBody>
                    <a:bodyPr/>
                    <a:lstStyle/>
                    <a:p>
                      <a:pPr rtl="1"/>
                      <a:endParaRPr lang="he-IL"/>
                    </a:p>
                  </a:txBody>
                  <a:tcPr/>
                </a:tc>
                <a:extLst>
                  <a:ext uri="{0D108BD9-81ED-4DB2-BD59-A6C34878D82A}">
                    <a16:rowId xmlns:a16="http://schemas.microsoft.com/office/drawing/2014/main" val="3571437776"/>
                  </a:ext>
                </a:extLst>
              </a:tr>
              <a:tr h="303428">
                <a:tc>
                  <a:txBody>
                    <a:bodyPr/>
                    <a:lstStyle/>
                    <a:p>
                      <a:pPr algn="ctr" rtl="1" fontAlgn="b"/>
                      <a:r>
                        <a:rPr lang="he-IL" sz="1200" b="1" u="none" strike="noStrike" dirty="0">
                          <a:effectLst/>
                          <a:latin typeface="Assistant" pitchFamily="2" charset="-79"/>
                          <a:cs typeface="Assistant" pitchFamily="2" charset="-79"/>
                        </a:rPr>
                        <a:t>(79%)</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e-IL" sz="1200" b="1" u="none" strike="noStrike" dirty="0">
                          <a:effectLst/>
                          <a:latin typeface="Assistant" pitchFamily="2" charset="-79"/>
                          <a:cs typeface="Assistant" pitchFamily="2" charset="-79"/>
                        </a:rPr>
                        <a:t>                 6,704 </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e-IL" sz="1200" b="1" u="none" strike="noStrike" dirty="0">
                          <a:effectLst/>
                          <a:latin typeface="Assistant" pitchFamily="2" charset="-79"/>
                          <a:cs typeface="Assistant" pitchFamily="2" charset="-79"/>
                        </a:rPr>
                        <a:t>             (8,451)</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he-IL" sz="1200" b="1" u="none" strike="noStrike" dirty="0">
                          <a:effectLst/>
                          <a:latin typeface="Assistant" pitchFamily="2" charset="-79"/>
                          <a:cs typeface="Assistant" pitchFamily="2" charset="-79"/>
                        </a:rPr>
                        <a:t>             (1,747)</a:t>
                      </a:r>
                      <a:endParaRPr lang="he-IL" sz="1200" b="1" i="0" u="none" strike="noStrike" dirty="0">
                        <a:solidFill>
                          <a:srgbClr val="000000"/>
                        </a:solidFill>
                        <a:effectLst/>
                        <a:latin typeface="Assistant" pitchFamily="2" charset="-79"/>
                        <a:cs typeface="Assistant" pitchFamily="2" charset="-79"/>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b"/>
                      <a:r>
                        <a:rPr lang="en-US" sz="1200" b="1" u="none" strike="noStrike" dirty="0">
                          <a:effectLst/>
                          <a:latin typeface="Assistant" pitchFamily="2" charset="-79"/>
                          <a:cs typeface="Assistant" pitchFamily="2" charset="-79"/>
                        </a:rPr>
                        <a:t>Adjusted EBITDA</a:t>
                      </a:r>
                      <a:r>
                        <a:rPr lang="he-IL" sz="1200" b="1" u="none" strike="noStrike" dirty="0">
                          <a:effectLst/>
                          <a:latin typeface="Assistant" pitchFamily="2" charset="-79"/>
                          <a:cs typeface="Assistant" pitchFamily="2" charset="-79"/>
                        </a:rPr>
                        <a:t> </a:t>
                      </a:r>
                      <a:endParaRPr lang="en-US" sz="12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he-IL" sz="1200" u="none" strike="noStrike" dirty="0">
                          <a:effectLst/>
                          <a:latin typeface="Assistant" pitchFamily="2" charset="-79"/>
                          <a:cs typeface="Assistant" pitchFamily="2" charset="-79"/>
                        </a:rPr>
                        <a:t> </a:t>
                      </a:r>
                      <a:endParaRPr lang="he-IL" sz="12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03523467"/>
                  </a:ext>
                </a:extLst>
              </a:tr>
            </a:tbl>
          </a:graphicData>
        </a:graphic>
      </p:graphicFrame>
      <p:sp>
        <p:nvSpPr>
          <p:cNvPr id="22" name="תיבת טקסט 8">
            <a:extLst>
              <a:ext uri="{FF2B5EF4-FFF2-40B4-BE49-F238E27FC236}">
                <a16:creationId xmlns:a16="http://schemas.microsoft.com/office/drawing/2014/main" id="{894F9B9F-E939-4423-84FC-F84F76BD0E0F}"/>
              </a:ext>
              <a:ext uri="{C183D7F6-B498-43B3-948B-1728B52AA6E4}">
                <adec:decorative xmlns:adec="http://schemas.microsoft.com/office/drawing/2017/decorative" val="0"/>
              </a:ext>
            </a:extLst>
          </p:cNvPr>
          <p:cNvSpPr txBox="1"/>
          <p:nvPr/>
        </p:nvSpPr>
        <p:spPr>
          <a:xfrm>
            <a:off x="10128402" y="5308575"/>
            <a:ext cx="1406834"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Financial data in thousands of NIS as of June 30</a:t>
            </a:r>
            <a:r>
              <a:rPr kumimoji="0" lang="en-US" sz="1000" b="0" i="0" u="none" strike="noStrike" kern="1200" cap="none" spc="0" normalizeH="0" baseline="0" noProof="0">
                <a:ln>
                  <a:noFill/>
                </a:ln>
                <a:solidFill>
                  <a:prstClr val="black">
                    <a:lumMod val="95000"/>
                    <a:lumOff val="5000"/>
                  </a:prstClr>
                </a:solidFill>
                <a:effectLst/>
                <a:uLnTx/>
                <a:uFillTx/>
                <a:latin typeface="Assistant Light" pitchFamily="2" charset="-79"/>
                <a:ea typeface="+mn-ea"/>
                <a:cs typeface="Assistant Light" pitchFamily="2" charset="-79"/>
              </a:rPr>
              <a:t>, 2023</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Tree>
    <p:extLst>
      <p:ext uri="{BB962C8B-B14F-4D97-AF65-F5344CB8AC3E}">
        <p14:creationId xmlns:p14="http://schemas.microsoft.com/office/powerpoint/2010/main" val="131516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לבן: פינות מעוגלות 7">
            <a:extLst>
              <a:ext uri="{FF2B5EF4-FFF2-40B4-BE49-F238E27FC236}">
                <a16:creationId xmlns:a16="http://schemas.microsoft.com/office/drawing/2014/main" id="{B7A0F77E-DA97-ECD7-2146-A79452F1F613}"/>
              </a:ext>
              <a:ext uri="{C183D7F6-B498-43B3-948B-1728B52AA6E4}">
                <adec:decorative xmlns:adec="http://schemas.microsoft.com/office/drawing/2017/decorative" val="1"/>
              </a:ext>
            </a:extLst>
          </p:cNvPr>
          <p:cNvSpPr/>
          <p:nvPr/>
        </p:nvSpPr>
        <p:spPr>
          <a:xfrm>
            <a:off x="693611" y="824203"/>
            <a:ext cx="10729241" cy="552837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46" name="Rectangle 45">
            <a:extLst>
              <a:ext uri="{FF2B5EF4-FFF2-40B4-BE49-F238E27FC236}">
                <a16:creationId xmlns:a16="http://schemas.microsoft.com/office/drawing/2014/main" id="{BF09A34D-7DD5-4B77-BB58-4841EE4F4609}"/>
              </a:ext>
              <a:ext uri="{C183D7F6-B498-43B3-948B-1728B52AA6E4}">
                <adec:decorative xmlns:adec="http://schemas.microsoft.com/office/drawing/2017/decorative" val="1"/>
              </a:ext>
            </a:extLst>
          </p:cNvPr>
          <p:cNvSpPr/>
          <p:nvPr/>
        </p:nvSpPr>
        <p:spPr>
          <a:xfrm>
            <a:off x="-1119172" y="-236454"/>
            <a:ext cx="1119172" cy="72508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 uri="{C183D7F6-B498-43B3-948B-1728B52AA6E4}">
                <adec:decorative xmlns:adec="http://schemas.microsoft.com/office/drawing/2017/decorative" val="1"/>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 uri="{C183D7F6-B498-43B3-948B-1728B52AA6E4}">
                <adec:decorative xmlns:adec="http://schemas.microsoft.com/office/drawing/2017/decorative" val="1"/>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 uri="{C183D7F6-B498-43B3-948B-1728B52AA6E4}">
                <adec:decorative xmlns:adec="http://schemas.microsoft.com/office/drawing/2017/decorative" val="1"/>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 uri="{C183D7F6-B498-43B3-948B-1728B52AA6E4}">
                <adec:decorative xmlns:adec="http://schemas.microsoft.com/office/drawing/2017/decorative" val="1"/>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 uri="{C183D7F6-B498-43B3-948B-1728B52AA6E4}">
                <adec:decorative xmlns:adec="http://schemas.microsoft.com/office/drawing/2017/decorative" val="1"/>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 uri="{C183D7F6-B498-43B3-948B-1728B52AA6E4}">
                <adec:decorative xmlns:adec="http://schemas.microsoft.com/office/drawing/2017/decorative" val="1"/>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 uri="{C183D7F6-B498-43B3-948B-1728B52AA6E4}">
                <adec:decorative xmlns:adec="http://schemas.microsoft.com/office/drawing/2017/decorative" val="1"/>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a:t>22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 name="Rectangle 3">
            <a:extLst>
              <a:ext uri="{FF2B5EF4-FFF2-40B4-BE49-F238E27FC236}">
                <a16:creationId xmlns:a16="http://schemas.microsoft.com/office/drawing/2014/main" id="{A78C839C-CF33-49B7-EBFF-C411A45C362E}"/>
              </a:ext>
              <a:ext uri="{C183D7F6-B498-43B3-948B-1728B52AA6E4}">
                <adec:decorative xmlns:adec="http://schemas.microsoft.com/office/drawing/2017/decorative" val="1"/>
              </a:ext>
            </a:extLst>
          </p:cNvPr>
          <p:cNvSpPr/>
          <p:nvPr/>
        </p:nvSpPr>
        <p:spPr>
          <a:xfrm>
            <a:off x="510364" y="-574277"/>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43B80A90-5A96-B976-6969-A51581E75F83}"/>
              </a:ext>
              <a:ext uri="{C183D7F6-B498-43B3-948B-1728B52AA6E4}">
                <adec:decorative xmlns:adec="http://schemas.microsoft.com/office/drawing/2017/decorative" val="1"/>
              </a:ext>
            </a:extLst>
          </p:cNvPr>
          <p:cNvGrpSpPr/>
          <p:nvPr/>
        </p:nvGrpSpPr>
        <p:grpSpPr>
          <a:xfrm>
            <a:off x="1046611" y="1892207"/>
            <a:ext cx="252000" cy="252000"/>
            <a:chOff x="9944317" y="1257575"/>
            <a:chExt cx="644905" cy="622569"/>
          </a:xfrm>
        </p:grpSpPr>
        <p:sp>
          <p:nvSpPr>
            <p:cNvPr id="19" name="Flowchart: Connector 55">
              <a:extLst>
                <a:ext uri="{FF2B5EF4-FFF2-40B4-BE49-F238E27FC236}">
                  <a16:creationId xmlns:a16="http://schemas.microsoft.com/office/drawing/2014/main" id="{E4E09B7A-C73B-C7FF-146C-F77B32E73647}"/>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Freeform: Shape 65">
              <a:extLst>
                <a:ext uri="{FF2B5EF4-FFF2-40B4-BE49-F238E27FC236}">
                  <a16:creationId xmlns:a16="http://schemas.microsoft.com/office/drawing/2014/main" id="{8AA59817-DDFB-B593-010B-838445030D66}"/>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1" name="Picture 64">
              <a:extLst>
                <a:ext uri="{FF2B5EF4-FFF2-40B4-BE49-F238E27FC236}">
                  <a16:creationId xmlns:a16="http://schemas.microsoft.com/office/drawing/2014/main" id="{B7710D8D-1462-BC7B-50F4-41FCB1688434}"/>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11" name="קבוצה 2">
            <a:extLst>
              <a:ext uri="{FF2B5EF4-FFF2-40B4-BE49-F238E27FC236}">
                <a16:creationId xmlns:a16="http://schemas.microsoft.com/office/drawing/2014/main" id="{0091C611-57C9-C25D-E16A-A9B1E15B8213}"/>
              </a:ext>
              <a:ext uri="{C183D7F6-B498-43B3-948B-1728B52AA6E4}">
                <adec:decorative xmlns:adec="http://schemas.microsoft.com/office/drawing/2017/decorative" val="1"/>
              </a:ext>
            </a:extLst>
          </p:cNvPr>
          <p:cNvGrpSpPr/>
          <p:nvPr/>
        </p:nvGrpSpPr>
        <p:grpSpPr>
          <a:xfrm>
            <a:off x="1020040" y="2623259"/>
            <a:ext cx="252000" cy="252000"/>
            <a:chOff x="9944317" y="1257575"/>
            <a:chExt cx="644905" cy="622569"/>
          </a:xfrm>
        </p:grpSpPr>
        <p:sp>
          <p:nvSpPr>
            <p:cNvPr id="13" name="Flowchart: Connector 55">
              <a:extLst>
                <a:ext uri="{FF2B5EF4-FFF2-40B4-BE49-F238E27FC236}">
                  <a16:creationId xmlns:a16="http://schemas.microsoft.com/office/drawing/2014/main" id="{37AE566F-C5CA-EAAB-87B5-D9BF7F4E5E34}"/>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4" name="Freeform: Shape 65">
              <a:extLst>
                <a:ext uri="{FF2B5EF4-FFF2-40B4-BE49-F238E27FC236}">
                  <a16:creationId xmlns:a16="http://schemas.microsoft.com/office/drawing/2014/main" id="{D276AF49-0AFE-0182-8FFA-D474C0346BC5}"/>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15" name="Picture 64">
              <a:extLst>
                <a:ext uri="{FF2B5EF4-FFF2-40B4-BE49-F238E27FC236}">
                  <a16:creationId xmlns:a16="http://schemas.microsoft.com/office/drawing/2014/main" id="{EC5B607F-0378-42F1-B21E-2F9DB6FA4C3F}"/>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16" name="קבוצה 2">
            <a:extLst>
              <a:ext uri="{FF2B5EF4-FFF2-40B4-BE49-F238E27FC236}">
                <a16:creationId xmlns:a16="http://schemas.microsoft.com/office/drawing/2014/main" id="{8467297B-1A32-AC6C-539B-0B915FFA7EAF}"/>
              </a:ext>
              <a:ext uri="{C183D7F6-B498-43B3-948B-1728B52AA6E4}">
                <adec:decorative xmlns:adec="http://schemas.microsoft.com/office/drawing/2017/decorative" val="1"/>
              </a:ext>
            </a:extLst>
          </p:cNvPr>
          <p:cNvGrpSpPr/>
          <p:nvPr/>
        </p:nvGrpSpPr>
        <p:grpSpPr>
          <a:xfrm>
            <a:off x="1042967" y="3374855"/>
            <a:ext cx="252000" cy="252000"/>
            <a:chOff x="9944317" y="1257575"/>
            <a:chExt cx="644905" cy="622569"/>
          </a:xfrm>
        </p:grpSpPr>
        <p:sp>
          <p:nvSpPr>
            <p:cNvPr id="17" name="Flowchart: Connector 55">
              <a:extLst>
                <a:ext uri="{FF2B5EF4-FFF2-40B4-BE49-F238E27FC236}">
                  <a16:creationId xmlns:a16="http://schemas.microsoft.com/office/drawing/2014/main" id="{99B0F174-41A2-A0DD-88AA-72BEF1691134}"/>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8" name="Freeform: Shape 65">
              <a:extLst>
                <a:ext uri="{FF2B5EF4-FFF2-40B4-BE49-F238E27FC236}">
                  <a16:creationId xmlns:a16="http://schemas.microsoft.com/office/drawing/2014/main" id="{ACD560CF-6234-B6D0-4239-65C1B43CC3BB}"/>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2" name="Picture 64">
              <a:extLst>
                <a:ext uri="{FF2B5EF4-FFF2-40B4-BE49-F238E27FC236}">
                  <a16:creationId xmlns:a16="http://schemas.microsoft.com/office/drawing/2014/main" id="{F9FDBC8D-FB34-BAFA-6B3C-9589708178A8}"/>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38" name="קבוצה 2">
            <a:extLst>
              <a:ext uri="{FF2B5EF4-FFF2-40B4-BE49-F238E27FC236}">
                <a16:creationId xmlns:a16="http://schemas.microsoft.com/office/drawing/2014/main" id="{4D3F85C5-AC06-E617-4193-598B9F415B2D}"/>
              </a:ext>
              <a:ext uri="{C183D7F6-B498-43B3-948B-1728B52AA6E4}">
                <adec:decorative xmlns:adec="http://schemas.microsoft.com/office/drawing/2017/decorative" val="1"/>
              </a:ext>
            </a:extLst>
          </p:cNvPr>
          <p:cNvGrpSpPr/>
          <p:nvPr/>
        </p:nvGrpSpPr>
        <p:grpSpPr>
          <a:xfrm>
            <a:off x="1057432" y="6135500"/>
            <a:ext cx="252000" cy="252000"/>
            <a:chOff x="9944317" y="1257576"/>
            <a:chExt cx="644905" cy="622569"/>
          </a:xfrm>
        </p:grpSpPr>
        <p:sp>
          <p:nvSpPr>
            <p:cNvPr id="39" name="Flowchart: Connector 55">
              <a:extLst>
                <a:ext uri="{FF2B5EF4-FFF2-40B4-BE49-F238E27FC236}">
                  <a16:creationId xmlns:a16="http://schemas.microsoft.com/office/drawing/2014/main" id="{95947C5A-0699-1FDE-E981-0CCD08AF6BDA}"/>
                </a:ext>
              </a:extLst>
            </p:cNvPr>
            <p:cNvSpPr/>
            <p:nvPr/>
          </p:nvSpPr>
          <p:spPr>
            <a:xfrm>
              <a:off x="9944317" y="1257576"/>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0" name="Freeform: Shape 65">
              <a:extLst>
                <a:ext uri="{FF2B5EF4-FFF2-40B4-BE49-F238E27FC236}">
                  <a16:creationId xmlns:a16="http://schemas.microsoft.com/office/drawing/2014/main" id="{E710C8D2-C9AD-9AE2-0910-B3D92A3E01A4}"/>
                </a:ext>
              </a:extLst>
            </p:cNvPr>
            <p:cNvSpPr/>
            <p:nvPr/>
          </p:nvSpPr>
          <p:spPr>
            <a:xfrm>
              <a:off x="10082997" y="1399440"/>
              <a:ext cx="367542" cy="338836"/>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41" name="Picture 64">
              <a:extLst>
                <a:ext uri="{FF2B5EF4-FFF2-40B4-BE49-F238E27FC236}">
                  <a16:creationId xmlns:a16="http://schemas.microsoft.com/office/drawing/2014/main" id="{03261A7D-ACEE-C071-08DE-04929BDE6241}"/>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 name="קבוצה 2">
            <a:extLst>
              <a:ext uri="{FF2B5EF4-FFF2-40B4-BE49-F238E27FC236}">
                <a16:creationId xmlns:a16="http://schemas.microsoft.com/office/drawing/2014/main" id="{5B772DCF-2D9D-3B15-7AFF-BD24C8DF15CB}"/>
              </a:ext>
              <a:ext uri="{C183D7F6-B498-43B3-948B-1728B52AA6E4}">
                <adec:decorative xmlns:adec="http://schemas.microsoft.com/office/drawing/2017/decorative" val="1"/>
              </a:ext>
            </a:extLst>
          </p:cNvPr>
          <p:cNvGrpSpPr/>
          <p:nvPr/>
        </p:nvGrpSpPr>
        <p:grpSpPr>
          <a:xfrm>
            <a:off x="1057432" y="4824481"/>
            <a:ext cx="252000" cy="252000"/>
            <a:chOff x="9944331" y="1257576"/>
            <a:chExt cx="644906" cy="622569"/>
          </a:xfrm>
        </p:grpSpPr>
        <p:sp>
          <p:nvSpPr>
            <p:cNvPr id="5" name="Flowchart: Connector 55">
              <a:extLst>
                <a:ext uri="{FF2B5EF4-FFF2-40B4-BE49-F238E27FC236}">
                  <a16:creationId xmlns:a16="http://schemas.microsoft.com/office/drawing/2014/main" id="{B714B567-1C38-1D6D-247D-7A06B12999E0}"/>
                </a:ext>
              </a:extLst>
            </p:cNvPr>
            <p:cNvSpPr/>
            <p:nvPr/>
          </p:nvSpPr>
          <p:spPr>
            <a:xfrm>
              <a:off x="9944331" y="1257576"/>
              <a:ext cx="644906"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6" name="Freeform: Shape 65">
              <a:extLst>
                <a:ext uri="{FF2B5EF4-FFF2-40B4-BE49-F238E27FC236}">
                  <a16:creationId xmlns:a16="http://schemas.microsoft.com/office/drawing/2014/main" id="{64E30DDA-EAB5-9522-F8D1-92FAD2062349}"/>
                </a:ext>
              </a:extLst>
            </p:cNvPr>
            <p:cNvSpPr/>
            <p:nvPr/>
          </p:nvSpPr>
          <p:spPr>
            <a:xfrm>
              <a:off x="10083011" y="1399440"/>
              <a:ext cx="367543" cy="33883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7" name="Picture 64">
              <a:extLst>
                <a:ext uri="{FF2B5EF4-FFF2-40B4-BE49-F238E27FC236}">
                  <a16:creationId xmlns:a16="http://schemas.microsoft.com/office/drawing/2014/main" id="{A9435876-A57C-80F8-BF00-009835A8AFDA}"/>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sp>
        <p:nvSpPr>
          <p:cNvPr id="35" name="TextBox 28">
            <a:extLst>
              <a:ext uri="{FF2B5EF4-FFF2-40B4-BE49-F238E27FC236}">
                <a16:creationId xmlns:a16="http://schemas.microsoft.com/office/drawing/2014/main" id="{41233823-7B50-4F87-A086-A5DD58184E50}"/>
              </a:ext>
            </a:extLst>
          </p:cNvPr>
          <p:cNvSpPr txBox="1">
            <a:spLocks noGrp="1"/>
          </p:cNvSpPr>
          <p:nvPr>
            <p:ph type="title" idx="4294967295"/>
          </p:nvPr>
        </p:nvSpPr>
        <p:spPr>
          <a:xfrm>
            <a:off x="1022386" y="253642"/>
            <a:ext cx="10625588"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rPr>
              <a:t>Activity Strategy for 2023</a:t>
            </a:r>
            <a:endParaRPr kumimoji="0" lang="he-IL" sz="3600" b="0" i="0" u="none" strike="noStrike" kern="1200" cap="none" spc="0" normalizeH="0" baseline="0" noProof="0" dirty="0">
              <a:ln>
                <a:noFill/>
              </a:ln>
              <a:solidFill>
                <a:srgbClr val="041634"/>
              </a:solidFill>
              <a:effectLst/>
              <a:highlight>
                <a:srgbClr val="FFFF00"/>
              </a:highlight>
              <a:uLnTx/>
              <a:uFillTx/>
              <a:latin typeface="Assistant ExtraBold" pitchFamily="2" charset="-79"/>
              <a:ea typeface="+mn-ea"/>
              <a:cs typeface="Assistant ExtraBold" pitchFamily="2" charset="-79"/>
            </a:endParaRPr>
          </a:p>
        </p:txBody>
      </p:sp>
      <p:sp>
        <p:nvSpPr>
          <p:cNvPr id="113" name="Rectangle 18">
            <a:extLst>
              <a:ext uri="{FF2B5EF4-FFF2-40B4-BE49-F238E27FC236}">
                <a16:creationId xmlns:a16="http://schemas.microsoft.com/office/drawing/2014/main" id="{63F5BCDF-985B-4E02-8C5D-C8E44C326301}"/>
              </a:ext>
            </a:extLst>
          </p:cNvPr>
          <p:cNvSpPr/>
          <p:nvPr/>
        </p:nvSpPr>
        <p:spPr>
          <a:xfrm>
            <a:off x="1353974" y="1023176"/>
            <a:ext cx="9591647" cy="6521272"/>
          </a:xfrm>
          <a:prstGeom prst="rect">
            <a:avLst/>
          </a:prstGeom>
        </p:spPr>
        <p:txBody>
          <a:bodyPr wrap="square">
            <a:spAutoFit/>
          </a:bodyPr>
          <a:lstStyle/>
          <a:p>
            <a:pPr lvl="1" algn="l"/>
            <a:r>
              <a:rPr lang="en-US" sz="2400" dirty="0">
                <a:solidFill>
                  <a:srgbClr val="00AEEF"/>
                </a:solidFill>
                <a:latin typeface="Assistant ExtraBold" pitchFamily="2" charset="-79"/>
                <a:cs typeface="Assistant ExtraBold" pitchFamily="2" charset="-79"/>
              </a:rPr>
              <a:t>Israel as a profit center:</a:t>
            </a:r>
          </a:p>
          <a:p>
            <a:pPr lvl="1" algn="l"/>
            <a:endParaRPr lang="en-US" sz="2400" dirty="0">
              <a:solidFill>
                <a:srgbClr val="00AEEF"/>
              </a:solidFill>
              <a:latin typeface="Assistant ExtraBold" pitchFamily="2" charset="-79"/>
              <a:cs typeface="Assistant ExtraBold" pitchFamily="2" charset="-79"/>
            </a:endParaRPr>
          </a:p>
          <a:p>
            <a:pPr lvl="1" algn="l"/>
            <a:r>
              <a:rPr lang="en-US" sz="2400" dirty="0" err="1">
                <a:solidFill>
                  <a:srgbClr val="00AEEF"/>
                </a:solidFill>
                <a:latin typeface="Assistant ExtraBold" pitchFamily="2" charset="-79"/>
                <a:cs typeface="Assistant ExtraBold" pitchFamily="2" charset="-79"/>
              </a:rPr>
              <a:t>blenderPay</a:t>
            </a:r>
            <a:r>
              <a:rPr lang="en-US" sz="2400" dirty="0">
                <a:solidFill>
                  <a:srgbClr val="00AEEF"/>
                </a:solidFill>
                <a:latin typeface="Assistant ExtraBold" pitchFamily="2" charset="-79"/>
                <a:cs typeface="Assistant ExtraBold" pitchFamily="2" charset="-79"/>
              </a:rPr>
              <a:t> </a:t>
            </a:r>
            <a:r>
              <a:rPr lang="en-US" sz="2400" dirty="0">
                <a:solidFill>
                  <a:schemeClr val="tx1"/>
                </a:solidFill>
                <a:latin typeface="Assistant ExtraBold" pitchFamily="2" charset="-79"/>
                <a:cs typeface="Assistant ExtraBold" pitchFamily="2" charset="-79"/>
              </a:rPr>
              <a:t>in partnership with Bank </a:t>
            </a:r>
            <a:r>
              <a:rPr lang="en-US" sz="2400" dirty="0" err="1">
                <a:solidFill>
                  <a:schemeClr val="tx1"/>
                </a:solidFill>
                <a:latin typeface="Assistant ExtraBold" pitchFamily="2" charset="-79"/>
                <a:cs typeface="Assistant ExtraBold" pitchFamily="2" charset="-79"/>
              </a:rPr>
              <a:t>Hapoalim</a:t>
            </a:r>
            <a:r>
              <a:rPr lang="en-US" sz="2400" dirty="0">
                <a:solidFill>
                  <a:schemeClr val="tx1"/>
                </a:solidFill>
                <a:latin typeface="Assistant ExtraBold" pitchFamily="2" charset="-79"/>
                <a:cs typeface="Assistant ExtraBold" pitchFamily="2" charset="-79"/>
              </a:rPr>
              <a:t> as a growth engine</a:t>
            </a:r>
          </a:p>
          <a:p>
            <a:pPr lvl="1" algn="l"/>
            <a:endParaRPr lang="en-US" sz="2400" dirty="0">
              <a:solidFill>
                <a:schemeClr val="tx1"/>
              </a:solidFill>
              <a:latin typeface="Assistant ExtraBold" pitchFamily="2" charset="-79"/>
              <a:cs typeface="Assistant ExtraBold" pitchFamily="2" charset="-79"/>
            </a:endParaRPr>
          </a:p>
          <a:p>
            <a:pPr lvl="1" algn="l"/>
            <a:r>
              <a:rPr lang="en-US" sz="2400" dirty="0">
                <a:solidFill>
                  <a:schemeClr val="tx1"/>
                </a:solidFill>
                <a:latin typeface="Assistant ExtraBold" pitchFamily="2" charset="-79"/>
                <a:cs typeface="Assistant ExtraBold" pitchFamily="2" charset="-79"/>
              </a:rPr>
              <a:t>Continued development of the credit provision sector</a:t>
            </a:r>
          </a:p>
          <a:p>
            <a:pPr lvl="1" algn="l"/>
            <a:endParaRPr lang="en-US" sz="2400" dirty="0">
              <a:solidFill>
                <a:schemeClr val="tx1"/>
              </a:solidFill>
              <a:latin typeface="Assistant ExtraBold" pitchFamily="2" charset="-79"/>
              <a:cs typeface="Assistant ExtraBold" pitchFamily="2" charset="-79"/>
            </a:endParaRPr>
          </a:p>
          <a:p>
            <a:pPr lvl="1" algn="l"/>
            <a:r>
              <a:rPr lang="en-US" sz="2400" dirty="0">
                <a:solidFill>
                  <a:schemeClr val="tx1"/>
                </a:solidFill>
                <a:latin typeface="Assistant ExtraBold" pitchFamily="2" charset="-79"/>
                <a:cs typeface="Assistant ExtraBold" pitchFamily="2" charset="-79"/>
              </a:rPr>
              <a:t>Varied funding sources: Establishing new credit lines and strengthening credit brokerage activity</a:t>
            </a:r>
          </a:p>
          <a:p>
            <a:pPr lvl="1" algn="l"/>
            <a:endParaRPr lang="en-US" sz="2400" dirty="0">
              <a:solidFill>
                <a:srgbClr val="00B0F0"/>
              </a:solidFill>
              <a:latin typeface="Assistant ExtraBold" pitchFamily="2" charset="-79"/>
              <a:cs typeface="Assistant ExtraBold" pitchFamily="2" charset="-79"/>
            </a:endParaRPr>
          </a:p>
          <a:p>
            <a:pPr lvl="1" algn="l"/>
            <a:r>
              <a:rPr lang="en-US" sz="2400" dirty="0">
                <a:solidFill>
                  <a:srgbClr val="00B0F0"/>
                </a:solidFill>
                <a:latin typeface="Assistant ExtraBold" pitchFamily="2" charset="-79"/>
                <a:cs typeface="Assistant ExtraBold" pitchFamily="2" charset="-79"/>
              </a:rPr>
              <a:t>Europe:</a:t>
            </a:r>
          </a:p>
          <a:p>
            <a:pPr lvl="1" algn="l"/>
            <a:r>
              <a:rPr lang="en-US" sz="2400" dirty="0">
                <a:solidFill>
                  <a:schemeClr val="tx1"/>
                </a:solidFill>
                <a:latin typeface="Assistant ExtraBold" pitchFamily="2" charset="-79"/>
                <a:cs typeface="Assistant ExtraBold" pitchFamily="2" charset="-79"/>
              </a:rPr>
              <a:t>Maintaining ongoing activity in other countries</a:t>
            </a:r>
          </a:p>
          <a:p>
            <a:pPr lvl="1" algn="l"/>
            <a:endParaRPr lang="en-US" sz="2400" dirty="0">
              <a:solidFill>
                <a:srgbClr val="00B0F0"/>
              </a:solidFill>
              <a:latin typeface="Assistant ExtraBold" pitchFamily="2" charset="-79"/>
              <a:cs typeface="Assistant ExtraBold" pitchFamily="2" charset="-79"/>
            </a:endParaRPr>
          </a:p>
          <a:p>
            <a:pPr lvl="1" algn="l"/>
            <a:r>
              <a:rPr lang="en-US" sz="2400" dirty="0">
                <a:solidFill>
                  <a:srgbClr val="00B0F0"/>
                </a:solidFill>
                <a:latin typeface="Assistant ExtraBold" pitchFamily="2" charset="-79"/>
                <a:cs typeface="Assistant ExtraBold" pitchFamily="2" charset="-79"/>
              </a:rPr>
              <a:t>Selling technology:</a:t>
            </a:r>
          </a:p>
          <a:p>
            <a:pPr marL="355600" lvl="1" algn="l">
              <a:lnSpc>
                <a:spcPts val="2000"/>
              </a:lnSpc>
            </a:pPr>
            <a:endParaRPr lang="he-IL" sz="2400" dirty="0">
              <a:solidFill>
                <a:srgbClr val="00AEEF"/>
              </a:solidFill>
              <a:latin typeface="Assistant ExtraBold" pitchFamily="2" charset="-79"/>
              <a:cs typeface="Assistant ExtraBold" pitchFamily="2" charset="-79"/>
            </a:endParaRPr>
          </a:p>
          <a:p>
            <a:pPr lvl="1" algn="l"/>
            <a:r>
              <a:rPr lang="en-US" sz="2400" dirty="0">
                <a:solidFill>
                  <a:schemeClr val="tx1"/>
                </a:solidFill>
                <a:latin typeface="Assistant ExtraBold" pitchFamily="2" charset="-79"/>
                <a:cs typeface="Assistant ExtraBold" pitchFamily="2" charset="-79"/>
              </a:rPr>
              <a:t>Cooperation agreement with Amdocs</a:t>
            </a:r>
            <a:endParaRPr lang="he-IL" sz="2400" dirty="0">
              <a:solidFill>
                <a:schemeClr val="tx1"/>
              </a:solidFill>
              <a:latin typeface="Assistant ExtraBold" pitchFamily="2" charset="-79"/>
              <a:cs typeface="Assistant ExtraBold" pitchFamily="2" charset="-79"/>
            </a:endParaRPr>
          </a:p>
          <a:p>
            <a:pPr lvl="1" algn="l"/>
            <a:endParaRPr lang="he-IL" dirty="0">
              <a:latin typeface="Assistant SemiBold" pitchFamily="2" charset="-79"/>
              <a:cs typeface="Assistant SemiBold" pitchFamily="2" charset="-79"/>
            </a:endParaRPr>
          </a:p>
          <a:p>
            <a:pPr marL="355600" lvl="1" algn="l">
              <a:lnSpc>
                <a:spcPts val="2000"/>
              </a:lnSpc>
              <a:tabLst>
                <a:tab pos="444500" algn="l"/>
              </a:tabLst>
            </a:pPr>
            <a:endParaRPr lang="he-IL" sz="2400" dirty="0">
              <a:solidFill>
                <a:srgbClr val="00AEEF"/>
              </a:solidFill>
              <a:latin typeface="Assistant SemiBold" pitchFamily="2" charset="-79"/>
              <a:cs typeface="Assistant SemiBold" pitchFamily="2" charset="-79"/>
            </a:endParaRPr>
          </a:p>
          <a:p>
            <a:pPr marL="355600" lvl="1" algn="l">
              <a:lnSpc>
                <a:spcPts val="2000"/>
              </a:lnSpc>
              <a:tabLst>
                <a:tab pos="444500" algn="l"/>
              </a:tabLst>
            </a:pPr>
            <a:endParaRPr lang="he-IL" dirty="0">
              <a:solidFill>
                <a:srgbClr val="00AEEF"/>
              </a:solidFill>
              <a:latin typeface="Assistant ExtraBold" pitchFamily="2" charset="-79"/>
              <a:cs typeface="Assistant ExtraBold" pitchFamily="2" charset="-79"/>
            </a:endParaRPr>
          </a:p>
          <a:p>
            <a:pPr marL="355600" algn="r" rtl="1">
              <a:lnSpc>
                <a:spcPts val="2000"/>
              </a:lnSpc>
              <a:tabLst>
                <a:tab pos="444500" algn="l"/>
              </a:tabLst>
            </a:pPr>
            <a:endParaRPr lang="he-IL" sz="2400" dirty="0">
              <a:latin typeface="Assistant SemiBold" pitchFamily="2" charset="-79"/>
              <a:cs typeface="Assistant SemiBold" pitchFamily="2" charset="-79"/>
            </a:endParaRPr>
          </a:p>
        </p:txBody>
      </p:sp>
    </p:spTree>
    <p:extLst>
      <p:ext uri="{BB962C8B-B14F-4D97-AF65-F5344CB8AC3E}">
        <p14:creationId xmlns:p14="http://schemas.microsoft.com/office/powerpoint/2010/main" val="361627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A995DA-5FAE-82CF-0078-072D6FFC9B82}"/>
              </a:ext>
            </a:extLst>
          </p:cNvPr>
          <p:cNvGrpSpPr/>
          <p:nvPr/>
        </p:nvGrpSpPr>
        <p:grpSpPr>
          <a:xfrm>
            <a:off x="-4765538" y="-2104692"/>
            <a:ext cx="20277335" cy="10882000"/>
            <a:chOff x="-4765538" y="-2104692"/>
            <a:chExt cx="20277335" cy="10882000"/>
          </a:xfrm>
        </p:grpSpPr>
        <p:sp>
          <p:nvSpPr>
            <p:cNvPr id="37" name="Oval 36">
              <a:extLst>
                <a:ext uri="{FF2B5EF4-FFF2-40B4-BE49-F238E27FC236}">
                  <a16:creationId xmlns:a16="http://schemas.microsoft.com/office/drawing/2014/main" id="{D9E57FB8-6B3C-4CEA-8DD5-BDAA2907CD2E}"/>
                </a:ext>
              </a:extLst>
            </p:cNvPr>
            <p:cNvSpPr/>
            <p:nvPr/>
          </p:nvSpPr>
          <p:spPr>
            <a:xfrm>
              <a:off x="1478851" y="-1101479"/>
              <a:ext cx="9567662" cy="9567654"/>
            </a:xfrm>
            <a:prstGeom prst="ellipse">
              <a:avLst/>
            </a:prstGeom>
            <a:solidFill>
              <a:srgbClr val="BDE4F5"/>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8" name="Arc 37">
              <a:extLst>
                <a:ext uri="{FF2B5EF4-FFF2-40B4-BE49-F238E27FC236}">
                  <a16:creationId xmlns:a16="http://schemas.microsoft.com/office/drawing/2014/main" id="{1C3759D9-82AE-4517-8300-A8D92B3BB226}"/>
                </a:ext>
              </a:extLst>
            </p:cNvPr>
            <p:cNvSpPr/>
            <p:nvPr/>
          </p:nvSpPr>
          <p:spPr>
            <a:xfrm>
              <a:off x="1543824"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2" name="Oval 41">
              <a:extLst>
                <a:ext uri="{FF2B5EF4-FFF2-40B4-BE49-F238E27FC236}">
                  <a16:creationId xmlns:a16="http://schemas.microsoft.com/office/drawing/2014/main" id="{2601D806-106B-4421-924C-A6A761E0BF4C}"/>
                </a:ext>
              </a:extLst>
            </p:cNvPr>
            <p:cNvSpPr/>
            <p:nvPr/>
          </p:nvSpPr>
          <p:spPr>
            <a:xfrm>
              <a:off x="1556404"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4" name="Arc 43">
              <a:extLst>
                <a:ext uri="{FF2B5EF4-FFF2-40B4-BE49-F238E27FC236}">
                  <a16:creationId xmlns:a16="http://schemas.microsoft.com/office/drawing/2014/main" id="{89C58300-3E6B-4ED5-B0D3-395962522287}"/>
                </a:ext>
              </a:extLst>
            </p:cNvPr>
            <p:cNvSpPr/>
            <p:nvPr/>
          </p:nvSpPr>
          <p:spPr>
            <a:xfrm>
              <a:off x="1732346" y="-890782"/>
              <a:ext cx="8939372" cy="8939366"/>
            </a:xfrm>
            <a:prstGeom prst="arc">
              <a:avLst>
                <a:gd name="adj1" fmla="val 9561653"/>
                <a:gd name="adj2" fmla="val 14312218"/>
              </a:avLst>
            </a:prstGeom>
            <a:noFill/>
            <a:ln w="9525">
              <a:gradFill>
                <a:gsLst>
                  <a:gs pos="0">
                    <a:schemeClr val="bg1"/>
                  </a:gs>
                  <a:gs pos="100000">
                    <a:srgbClr val="006386"/>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5" name="Rectangle 34">
              <a:extLst>
                <a:ext uri="{FF2B5EF4-FFF2-40B4-BE49-F238E27FC236}">
                  <a16:creationId xmlns:a16="http://schemas.microsoft.com/office/drawing/2014/main" id="{AC5163DE-D778-4BC1-A810-A8B117CCF6ED}"/>
                </a:ext>
              </a:extLst>
            </p:cNvPr>
            <p:cNvSpPr/>
            <p:nvPr/>
          </p:nvSpPr>
          <p:spPr>
            <a:xfrm>
              <a:off x="12202804"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3378541" y="434979"/>
              <a:ext cx="5985839" cy="5985835"/>
            </a:xfrm>
            <a:prstGeom prst="arc">
              <a:avLst>
                <a:gd name="adj1" fmla="val 13837629"/>
                <a:gd name="adj2" fmla="val 2970898"/>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2" name="Oval 31">
              <a:extLst>
                <a:ext uri="{FF2B5EF4-FFF2-40B4-BE49-F238E27FC236}">
                  <a16:creationId xmlns:a16="http://schemas.microsoft.com/office/drawing/2014/main" id="{F5CB9235-A774-4A17-8DF4-3199150844BE}"/>
                </a:ext>
              </a:extLst>
            </p:cNvPr>
            <p:cNvSpPr/>
            <p:nvPr/>
          </p:nvSpPr>
          <p:spPr>
            <a:xfrm>
              <a:off x="9034241" y="210460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6" name="Freeform: Shape 25">
              <a:extLst>
                <a:ext uri="{FF2B5EF4-FFF2-40B4-BE49-F238E27FC236}">
                  <a16:creationId xmlns:a16="http://schemas.microsoft.com/office/drawing/2014/main" id="{A52F04F2-6779-4480-B9AA-8A778D5A92B0}"/>
                </a:ext>
              </a:extLst>
            </p:cNvPr>
            <p:cNvSpPr/>
            <p:nvPr/>
          </p:nvSpPr>
          <p:spPr>
            <a:xfrm>
              <a:off x="4938589" y="2179350"/>
              <a:ext cx="2756118" cy="254086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36" name="Arc 35">
              <a:extLst>
                <a:ext uri="{FF2B5EF4-FFF2-40B4-BE49-F238E27FC236}">
                  <a16:creationId xmlns:a16="http://schemas.microsoft.com/office/drawing/2014/main" id="{FD09062C-62B3-49B7-9D6F-568F4D0B195E}"/>
                </a:ext>
              </a:extLst>
            </p:cNvPr>
            <p:cNvSpPr/>
            <p:nvPr/>
          </p:nvSpPr>
          <p:spPr>
            <a:xfrm>
              <a:off x="3699701" y="756139"/>
              <a:ext cx="5387295" cy="5387291"/>
            </a:xfrm>
            <a:prstGeom prst="arc">
              <a:avLst>
                <a:gd name="adj1" fmla="val 20891050"/>
                <a:gd name="adj2" fmla="val 6714241"/>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8" name="Rectangle 47">
              <a:extLst>
                <a:ext uri="{FF2B5EF4-FFF2-40B4-BE49-F238E27FC236}">
                  <a16:creationId xmlns:a16="http://schemas.microsoft.com/office/drawing/2014/main" id="{A477E1A1-D2BF-45A0-B2B8-E3637BDEB0C9}"/>
                </a:ext>
              </a:extLst>
            </p:cNvPr>
            <p:cNvSpPr/>
            <p:nvPr/>
          </p:nvSpPr>
          <p:spPr>
            <a:xfrm rot="5400000">
              <a:off x="4786303" y="1900654"/>
              <a:ext cx="3161337" cy="3124837"/>
            </a:xfrm>
            <a:prstGeom prst="rect">
              <a:avLst/>
            </a:prstGeom>
          </p:spPr>
          <p:txBody>
            <a:bodyPr wrap="square" lIns="91440" tIns="45720" rIns="91440" bIns="45720" anchor="t">
              <a:prstTxWarp prst="textArchUp">
                <a:avLst>
                  <a:gd name="adj" fmla="val 10307885"/>
                </a:avLst>
              </a:prstTxWarp>
              <a:spAutoFit/>
            </a:bodyPr>
            <a:lstStyle/>
            <a:p>
              <a:pPr marL="0" marR="0" lvl="0" indent="0" defTabSz="914400" rtl="1" eaLnBrk="1" fontAlgn="auto" latinLnBrk="0" hangingPunct="1">
                <a:lnSpc>
                  <a:spcPts val="5200"/>
                </a:lnSpc>
                <a:spcBef>
                  <a:spcPts val="0"/>
                </a:spcBef>
                <a:spcAft>
                  <a:spcPts val="0"/>
                </a:spcAft>
                <a:buClrTx/>
                <a:buSzTx/>
                <a:buFontTx/>
                <a:buNone/>
                <a:tabLst/>
                <a:defRPr/>
              </a:pPr>
              <a:r>
                <a:rPr kumimoji="0" lang="en-US" sz="4000" b="0" i="0" u="none" strike="noStrike" kern="1200" cap="none" spc="600" normalizeH="0" noProof="0" dirty="0">
                  <a:ln>
                    <a:noFill/>
                  </a:ln>
                  <a:solidFill>
                    <a:srgbClr val="006FAB"/>
                  </a:solidFill>
                  <a:effectLst/>
                  <a:uLnTx/>
                  <a:uFillTx/>
                  <a:latin typeface="Assistant ExtraBold" pitchFamily="2" charset="-79"/>
                  <a:ea typeface="+mn-ea"/>
                  <a:cs typeface="Assistant ExtraBold" panose="00000900000000000000" pitchFamily="2" charset="-79"/>
                </a:rPr>
                <a:t>THANK YOU</a:t>
              </a:r>
              <a:endParaRPr kumimoji="0" lang="x-none" sz="4000" b="0" i="0" u="none" strike="noStrike" kern="1200" cap="none" spc="600" normalizeH="0" noProof="0" dirty="0">
                <a:ln>
                  <a:noFill/>
                </a:ln>
                <a:solidFill>
                  <a:srgbClr val="006FAB"/>
                </a:solidFill>
                <a:effectLst/>
                <a:uLnTx/>
                <a:uFillTx/>
                <a:latin typeface="Assistant ExtraBold" pitchFamily="2" charset="-79"/>
                <a:ea typeface="+mn-ea"/>
                <a:cs typeface="Assistant ExtraBold" pitchFamily="2" charset="-79"/>
              </a:endParaRPr>
            </a:p>
          </p:txBody>
        </p:sp>
      </p:grpSp>
    </p:spTree>
    <p:extLst>
      <p:ext uri="{BB962C8B-B14F-4D97-AF65-F5344CB8AC3E}">
        <p14:creationId xmlns:p14="http://schemas.microsoft.com/office/powerpoint/2010/main" val="4353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
          <p:cNvSpPr/>
          <p:nvPr/>
        </p:nvSpPr>
        <p:spPr>
          <a:xfrm rot="5400000">
            <a:off x="12005017" y="241291"/>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6" name="Google Shape;246;p3"/>
          <p:cNvSpPr txBox="1"/>
          <p:nvPr/>
        </p:nvSpPr>
        <p:spPr>
          <a:xfrm>
            <a:off x="6436181" y="3817061"/>
            <a:ext cx="4899554" cy="2005380"/>
          </a:xfrm>
          <a:prstGeom prst="rect">
            <a:avLst/>
          </a:prstGeom>
          <a:noFill/>
          <a:ln>
            <a:noFill/>
          </a:ln>
        </p:spPr>
        <p:txBody>
          <a:bodyPr spcFirstLastPara="1" wrap="square" lIns="91425" tIns="45700" rIns="91425" bIns="45700" anchor="t" anchorCtr="0">
            <a:spAutoFit/>
          </a:bodyPr>
          <a:lstStyle/>
          <a:p>
            <a:pPr marL="0" marR="0" lvl="0" indent="0" algn="ctr" rtl="0">
              <a:lnSpc>
                <a:spcPct val="110714"/>
              </a:lnSpc>
              <a:spcBef>
                <a:spcPts val="0"/>
              </a:spcBef>
              <a:spcAft>
                <a:spcPts val="0"/>
              </a:spcAft>
              <a:buNone/>
            </a:pPr>
            <a:r>
              <a:rPr lang="en-US" sz="2800" dirty="0">
                <a:latin typeface="Calibri"/>
                <a:cs typeface="Calibri"/>
                <a:sym typeface="Calibri"/>
              </a:rPr>
              <a:t>To provide fast </a:t>
            </a:r>
            <a:r>
              <a:rPr lang="en-US" sz="2800" dirty="0">
                <a:solidFill>
                  <a:srgbClr val="000000"/>
                </a:solidFill>
                <a:latin typeface="Calibri"/>
                <a:ea typeface="Calibri"/>
                <a:cs typeface="Calibri"/>
                <a:sym typeface="Calibri"/>
              </a:rPr>
              <a:t>and innovative credit solutions according to our clients preferences and needs</a:t>
            </a:r>
            <a:endParaRPr sz="2800" b="0" i="0" u="none" strike="noStrike" cap="none" dirty="0">
              <a:solidFill>
                <a:srgbClr val="000000"/>
              </a:solidFill>
              <a:latin typeface="Calibri"/>
              <a:ea typeface="Calibri"/>
              <a:cs typeface="Calibri"/>
              <a:sym typeface="Calibri"/>
            </a:endParaRPr>
          </a:p>
          <a:p>
            <a:pPr marL="0" marR="0" lvl="0" indent="0" algn="l" rtl="0">
              <a:lnSpc>
                <a:spcPct val="110714"/>
              </a:lnSpc>
              <a:spcBef>
                <a:spcPts val="0"/>
              </a:spcBef>
              <a:spcAft>
                <a:spcPts val="0"/>
              </a:spcAft>
              <a:buClr>
                <a:schemeClr val="dk1"/>
              </a:buClr>
              <a:buSzPts val="2800"/>
              <a:buFont typeface="Calibri"/>
              <a:buNone/>
            </a:pPr>
            <a:endParaRPr sz="2800" b="0" i="0" u="none" strike="noStrike" cap="none" dirty="0">
              <a:solidFill>
                <a:srgbClr val="000000"/>
              </a:solidFill>
              <a:latin typeface="Calibri"/>
              <a:ea typeface="Calibri"/>
              <a:cs typeface="Calibri"/>
              <a:sym typeface="Calibri"/>
            </a:endParaRPr>
          </a:p>
        </p:txBody>
      </p:sp>
      <p:sp>
        <p:nvSpPr>
          <p:cNvPr id="247" name="Google Shape;247;p3"/>
          <p:cNvSpPr/>
          <p:nvPr/>
        </p:nvSpPr>
        <p:spPr>
          <a:xfrm rot="-4500000" flipH="1">
            <a:off x="11815952" y="43450"/>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8" name="Google Shape;248;p3"/>
          <p:cNvSpPr/>
          <p:nvPr/>
        </p:nvSpPr>
        <p:spPr>
          <a:xfrm>
            <a:off x="11897017" y="892716"/>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9" name="Google Shape;249;p3"/>
          <p:cNvSpPr/>
          <p:nvPr/>
        </p:nvSpPr>
        <p:spPr>
          <a:xfrm rot="-4500000" flipH="1">
            <a:off x="11687056" y="-85444"/>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0" name="Google Shape;250;p3"/>
          <p:cNvSpPr/>
          <p:nvPr/>
        </p:nvSpPr>
        <p:spPr>
          <a:xfrm>
            <a:off x="12192000" y="-46591"/>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51" name="Google Shape;251;p3"/>
          <p:cNvPicPr preferRelativeResize="0"/>
          <p:nvPr/>
        </p:nvPicPr>
        <p:blipFill rotWithShape="1">
          <a:blip r:embed="rId3">
            <a:alphaModFix/>
          </a:blip>
          <a:srcRect l="21044" t="2412" r="15689" b="3033"/>
          <a:stretch/>
        </p:blipFill>
        <p:spPr>
          <a:xfrm>
            <a:off x="1764309" y="908994"/>
            <a:ext cx="4671872" cy="4662266"/>
          </a:xfrm>
          <a:prstGeom prst="ellipse">
            <a:avLst/>
          </a:prstGeom>
          <a:noFill/>
          <a:ln>
            <a:noFill/>
          </a:ln>
        </p:spPr>
      </p:pic>
      <p:sp>
        <p:nvSpPr>
          <p:cNvPr id="252" name="Google Shape;252;p3"/>
          <p:cNvSpPr txBox="1"/>
          <p:nvPr/>
        </p:nvSpPr>
        <p:spPr>
          <a:xfrm>
            <a:off x="3870520" y="2478760"/>
            <a:ext cx="8042446" cy="147732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34458"/>
              </a:buClr>
              <a:buSzPts val="9000"/>
              <a:buFont typeface="Calibri"/>
              <a:buNone/>
            </a:pPr>
            <a:r>
              <a:rPr lang="en-US" sz="9000" b="0" i="0" u="none" strike="noStrike" cap="none" dirty="0">
                <a:solidFill>
                  <a:srgbClr val="234458"/>
                </a:solidFill>
                <a:latin typeface="Calibri"/>
                <a:ea typeface="Calibri"/>
                <a:cs typeface="Calibri"/>
                <a:sym typeface="Calibri"/>
              </a:rPr>
              <a:t>Our Mission</a:t>
            </a:r>
            <a:endParaRPr dirty="0"/>
          </a:p>
        </p:txBody>
      </p:sp>
      <p:sp>
        <p:nvSpPr>
          <p:cNvPr id="253" name="Google Shape;253;p3"/>
          <p:cNvSpPr/>
          <p:nvPr/>
        </p:nvSpPr>
        <p:spPr>
          <a:xfrm>
            <a:off x="1764309" y="615459"/>
            <a:ext cx="4993988" cy="4993985"/>
          </a:xfrm>
          <a:prstGeom prst="arc">
            <a:avLst>
              <a:gd name="adj1" fmla="val 13837629"/>
              <a:gd name="adj2" fmla="val 3016667"/>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3"/>
          <p:cNvSpPr/>
          <p:nvPr/>
        </p:nvSpPr>
        <p:spPr>
          <a:xfrm>
            <a:off x="5576623" y="1119108"/>
            <a:ext cx="1454129" cy="1454129"/>
          </a:xfrm>
          <a:prstGeom prst="ellipse">
            <a:avLst/>
          </a:prstGeom>
          <a:gradFill>
            <a:gsLst>
              <a:gs pos="0">
                <a:srgbClr val="00D4E3">
                  <a:alpha val="38823"/>
                </a:srgbClr>
              </a:gs>
              <a:gs pos="21000">
                <a:srgbClr val="00D4E3">
                  <a:alpha val="38823"/>
                </a:srgbClr>
              </a:gs>
              <a:gs pos="99000">
                <a:srgbClr val="00257C">
                  <a:alpha val="16862"/>
                </a:srgbClr>
              </a:gs>
              <a:gs pos="100000">
                <a:srgbClr val="00257C">
                  <a:alpha val="16862"/>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3"/>
          <p:cNvSpPr/>
          <p:nvPr/>
        </p:nvSpPr>
        <p:spPr>
          <a:xfrm>
            <a:off x="6328181" y="1744934"/>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3" descr="A screenshot of a computer&#10;&#10;Description automatically generated with low confidence"/>
          <p:cNvPicPr preferRelativeResize="0"/>
          <p:nvPr/>
        </p:nvPicPr>
        <p:blipFill rotWithShape="1">
          <a:blip r:embed="rId4">
            <a:alphaModFix/>
          </a:blip>
          <a:srcRect l="57864" t="81120" r="35706" b="1969"/>
          <a:stretch/>
        </p:blipFill>
        <p:spPr>
          <a:xfrm>
            <a:off x="4271579" y="5525854"/>
            <a:ext cx="922487" cy="1027932"/>
          </a:xfrm>
          <a:prstGeom prst="rect">
            <a:avLst/>
          </a:prstGeom>
          <a:noFill/>
          <a:ln>
            <a:noFill/>
          </a:ln>
        </p:spPr>
      </p:pic>
      <p:pic>
        <p:nvPicPr>
          <p:cNvPr id="257" name="Google Shape;257;p3" descr="A screenshot of a computer&#10;&#10;Description automatically generated with low confidence"/>
          <p:cNvPicPr preferRelativeResize="0"/>
          <p:nvPr/>
        </p:nvPicPr>
        <p:blipFill rotWithShape="1">
          <a:blip r:embed="rId4">
            <a:alphaModFix/>
          </a:blip>
          <a:srcRect l="52970" t="84776" r="43635" b="4834"/>
          <a:stretch/>
        </p:blipFill>
        <p:spPr>
          <a:xfrm>
            <a:off x="6096000" y="5092233"/>
            <a:ext cx="487112" cy="631558"/>
          </a:xfrm>
          <a:prstGeom prst="rect">
            <a:avLst/>
          </a:prstGeom>
          <a:noFill/>
          <a:ln>
            <a:noFill/>
          </a:ln>
        </p:spPr>
      </p:pic>
      <p:pic>
        <p:nvPicPr>
          <p:cNvPr id="258" name="Google Shape;258;p3" descr="A screenshot of a computer&#10;&#10;Description automatically generated with low confidence"/>
          <p:cNvPicPr preferRelativeResize="0"/>
          <p:nvPr/>
        </p:nvPicPr>
        <p:blipFill rotWithShape="1">
          <a:blip r:embed="rId4">
            <a:alphaModFix/>
          </a:blip>
          <a:srcRect l="47984" t="84775" r="48175" b="7228"/>
          <a:stretch/>
        </p:blipFill>
        <p:spPr>
          <a:xfrm>
            <a:off x="3313249" y="5792903"/>
            <a:ext cx="551175" cy="486120"/>
          </a:xfrm>
          <a:prstGeom prst="rect">
            <a:avLst/>
          </a:prstGeom>
          <a:noFill/>
          <a:ln>
            <a:noFill/>
          </a:ln>
        </p:spPr>
      </p:pic>
      <p:pic>
        <p:nvPicPr>
          <p:cNvPr id="259" name="Google Shape;259;p3" descr="A screenshot of a computer&#10;&#10;Description automatically generated with low confidence"/>
          <p:cNvPicPr preferRelativeResize="0"/>
          <p:nvPr/>
        </p:nvPicPr>
        <p:blipFill rotWithShape="1">
          <a:blip r:embed="rId4">
            <a:alphaModFix/>
          </a:blip>
          <a:srcRect l="24528" t="83303" r="70949" b="6545"/>
          <a:stretch/>
        </p:blipFill>
        <p:spPr>
          <a:xfrm>
            <a:off x="2369055" y="5514151"/>
            <a:ext cx="648889" cy="617106"/>
          </a:xfrm>
          <a:prstGeom prst="rect">
            <a:avLst/>
          </a:prstGeom>
          <a:noFill/>
          <a:ln>
            <a:noFill/>
          </a:ln>
        </p:spPr>
      </p:pic>
      <p:pic>
        <p:nvPicPr>
          <p:cNvPr id="260" name="Google Shape;260;p3" descr="A screenshot of a computer&#10;&#10;Description automatically generated with low confidence"/>
          <p:cNvPicPr preferRelativeResize="0"/>
          <p:nvPr/>
        </p:nvPicPr>
        <p:blipFill rotWithShape="1">
          <a:blip r:embed="rId4">
            <a:alphaModFix/>
          </a:blip>
          <a:srcRect l="6816" t="15757" r="88660" b="74092"/>
          <a:stretch/>
        </p:blipFill>
        <p:spPr>
          <a:xfrm>
            <a:off x="5252178" y="5418857"/>
            <a:ext cx="648889" cy="6171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
          <p:cNvSpPr/>
          <p:nvPr/>
        </p:nvSpPr>
        <p:spPr>
          <a:xfrm>
            <a:off x="1718493" y="1529141"/>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7" name="Google Shape;267;p4"/>
          <p:cNvSpPr/>
          <p:nvPr/>
        </p:nvSpPr>
        <p:spPr>
          <a:xfrm>
            <a:off x="9165672"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8" name="Google Shape;268;p4"/>
          <p:cNvSpPr/>
          <p:nvPr/>
        </p:nvSpPr>
        <p:spPr>
          <a:xfrm>
            <a:off x="730116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69" name="Google Shape;269;p4"/>
          <p:cNvSpPr/>
          <p:nvPr/>
        </p:nvSpPr>
        <p:spPr>
          <a:xfrm>
            <a:off x="5430000"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0" name="Google Shape;270;p4"/>
          <p:cNvSpPr/>
          <p:nvPr/>
        </p:nvSpPr>
        <p:spPr>
          <a:xfrm>
            <a:off x="3565488" y="1545218"/>
            <a:ext cx="1332000" cy="1332000"/>
          </a:xfrm>
          <a:prstGeom prst="ellipse">
            <a:avLst/>
          </a:prstGeom>
          <a:solidFill>
            <a:srgbClr val="009ED6">
              <a:alpha val="13725"/>
            </a:srgbClr>
          </a:solidFill>
          <a:ln w="34925" cap="flat" cmpd="sng">
            <a:solidFill>
              <a:srgbClr val="006CB7"/>
            </a:solidFill>
            <a:prstDash val="solid"/>
            <a:round/>
            <a:headEnd type="none" w="sm" len="sm"/>
            <a:tailEnd type="none" w="sm" len="sm"/>
          </a:ln>
        </p:spPr>
        <p:txBody>
          <a:bodyPr spcFirstLastPara="1" wrap="square" lIns="0" tIns="45700" rIns="0" bIns="45700" anchor="ctr" anchorCtr="0">
            <a:noAutofit/>
          </a:bodyPr>
          <a:lstStyle/>
          <a:p>
            <a:pPr marL="0" marR="0" lvl="0" indent="0" algn="ctr" rtl="0">
              <a:lnSpc>
                <a:spcPct val="100000"/>
              </a:lnSpc>
              <a:spcBef>
                <a:spcPts val="0"/>
              </a:spcBef>
              <a:spcAft>
                <a:spcPts val="0"/>
              </a:spcAft>
              <a:buClr>
                <a:srgbClr val="262626"/>
              </a:buClr>
              <a:buSzPts val="4000"/>
              <a:buFont typeface="Assistant SemiBold"/>
              <a:buNone/>
            </a:pPr>
            <a:endParaRPr sz="4000" b="0" i="0" u="none" strike="noStrike" cap="none">
              <a:solidFill>
                <a:srgbClr val="262626"/>
              </a:solidFill>
              <a:latin typeface="Calibri"/>
              <a:ea typeface="Calibri"/>
              <a:cs typeface="Calibri"/>
              <a:sym typeface="Calibri"/>
            </a:endParaRPr>
          </a:p>
        </p:txBody>
      </p:sp>
      <p:sp>
        <p:nvSpPr>
          <p:cNvPr id="271" name="Google Shape;271;p4"/>
          <p:cNvSpPr txBox="1"/>
          <p:nvPr/>
        </p:nvSpPr>
        <p:spPr>
          <a:xfrm>
            <a:off x="1565207" y="3689101"/>
            <a:ext cx="1721760" cy="1128497"/>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Countries:</a:t>
            </a:r>
            <a:endParaRPr dirty="0"/>
          </a:p>
          <a:p>
            <a:pPr marL="0" marR="0" lvl="0" indent="0" algn="ctr">
              <a:lnSpc>
                <a:spcPct val="94444"/>
              </a:lnSpc>
              <a:spcBef>
                <a:spcPts val="60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Israel, Lithuania</a:t>
            </a:r>
            <a:r>
              <a:rPr lang="en-US" sz="1800" dirty="0">
                <a:solidFill>
                  <a:schemeClr val="dk1"/>
                </a:solidFill>
                <a:latin typeface="Calibri"/>
                <a:ea typeface="Calibri"/>
                <a:cs typeface="Calibri"/>
                <a:sym typeface="Calibri"/>
              </a:rPr>
              <a:t> </a:t>
            </a:r>
            <a:r>
              <a:rPr lang="en-US" sz="1800" b="0" i="0" u="none" strike="noStrike" cap="none" dirty="0">
                <a:solidFill>
                  <a:schemeClr val="dk1"/>
                </a:solidFill>
                <a:latin typeface="Calibri"/>
                <a:ea typeface="Calibri"/>
                <a:cs typeface="Calibri"/>
                <a:sym typeface="Calibri"/>
              </a:rPr>
              <a:t>and Poland</a:t>
            </a:r>
            <a:endParaRPr sz="1800" b="0" i="0" u="none" strike="noStrike" cap="none" dirty="0">
              <a:solidFill>
                <a:schemeClr val="dk1"/>
              </a:solidFill>
              <a:latin typeface="Calibri"/>
              <a:ea typeface="Calibri"/>
              <a:cs typeface="Calibri"/>
              <a:sym typeface="Calibri"/>
            </a:endParaRPr>
          </a:p>
          <a:p>
            <a:pPr marL="0" marR="0" lvl="0" indent="0" algn="l" rtl="0">
              <a:lnSpc>
                <a:spcPct val="106250"/>
              </a:lnSpc>
              <a:spcBef>
                <a:spcPts val="60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pic>
        <p:nvPicPr>
          <p:cNvPr id="272" name="Google Shape;272;p4" descr="European union  premium icon"/>
          <p:cNvPicPr preferRelativeResize="0"/>
          <p:nvPr/>
        </p:nvPicPr>
        <p:blipFill rotWithShape="1">
          <a:blip r:embed="rId3">
            <a:alphaModFix/>
          </a:blip>
          <a:srcRect/>
          <a:stretch/>
        </p:blipFill>
        <p:spPr>
          <a:xfrm>
            <a:off x="2093008" y="1916956"/>
            <a:ext cx="582969" cy="582969"/>
          </a:xfrm>
          <a:prstGeom prst="rect">
            <a:avLst/>
          </a:prstGeom>
          <a:noFill/>
          <a:ln>
            <a:noFill/>
          </a:ln>
        </p:spPr>
      </p:pic>
      <p:sp>
        <p:nvSpPr>
          <p:cNvPr id="273" name="Google Shape;273;p4"/>
          <p:cNvSpPr txBox="1"/>
          <p:nvPr/>
        </p:nvSpPr>
        <p:spPr>
          <a:xfrm>
            <a:off x="9057672"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financed loans</a:t>
            </a:r>
            <a:endParaRPr sz="1800" dirty="0">
              <a:solidFill>
                <a:schemeClr val="dk1"/>
              </a:solidFill>
              <a:latin typeface="Calibri"/>
              <a:ea typeface="Calibri"/>
              <a:cs typeface="Calibri"/>
              <a:sym typeface="Calibri"/>
            </a:endParaRPr>
          </a:p>
        </p:txBody>
      </p:sp>
      <p:pic>
        <p:nvPicPr>
          <p:cNvPr id="274" name="Google Shape;274;p4" descr="Personal  free icon"/>
          <p:cNvPicPr preferRelativeResize="0"/>
          <p:nvPr/>
        </p:nvPicPr>
        <p:blipFill rotWithShape="1">
          <a:blip r:embed="rId4">
            <a:alphaModFix/>
          </a:blip>
          <a:srcRect/>
          <a:stretch/>
        </p:blipFill>
        <p:spPr>
          <a:xfrm>
            <a:off x="9556726" y="1923988"/>
            <a:ext cx="549893" cy="549893"/>
          </a:xfrm>
          <a:prstGeom prst="rect">
            <a:avLst/>
          </a:prstGeom>
          <a:noFill/>
          <a:ln>
            <a:noFill/>
          </a:ln>
        </p:spPr>
      </p:pic>
      <p:sp>
        <p:nvSpPr>
          <p:cNvPr id="275" name="Google Shape;275;p4"/>
          <p:cNvSpPr txBox="1"/>
          <p:nvPr/>
        </p:nvSpPr>
        <p:spPr>
          <a:xfrm>
            <a:off x="9057672"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1.6B</a:t>
            </a:r>
            <a:endParaRPr sz="4000" b="1" i="0" u="none" strike="noStrike" cap="none" dirty="0">
              <a:solidFill>
                <a:srgbClr val="000000"/>
              </a:solidFill>
              <a:latin typeface="Calibri"/>
              <a:ea typeface="Calibri"/>
              <a:cs typeface="Calibri"/>
              <a:sym typeface="Calibri"/>
            </a:endParaRPr>
          </a:p>
        </p:txBody>
      </p:sp>
      <p:sp>
        <p:nvSpPr>
          <p:cNvPr id="276" name="Google Shape;276;p4"/>
          <p:cNvSpPr txBox="1"/>
          <p:nvPr/>
        </p:nvSpPr>
        <p:spPr>
          <a:xfrm>
            <a:off x="7089581" y="3680574"/>
            <a:ext cx="1839982" cy="1138782"/>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Credit portfolio balance</a:t>
            </a:r>
            <a:endParaRPr sz="1800" dirty="0">
              <a:solidFill>
                <a:schemeClr val="dk1"/>
              </a:solidFill>
              <a:latin typeface="Calibri"/>
              <a:ea typeface="Calibri"/>
              <a:cs typeface="Calibri"/>
              <a:sym typeface="Calibri"/>
            </a:endParaRPr>
          </a:p>
        </p:txBody>
      </p:sp>
      <p:pic>
        <p:nvPicPr>
          <p:cNvPr id="277" name="Google Shape;277;p4"/>
          <p:cNvPicPr preferRelativeResize="0"/>
          <p:nvPr/>
        </p:nvPicPr>
        <p:blipFill rotWithShape="1">
          <a:blip r:embed="rId5">
            <a:alphaModFix/>
          </a:blip>
          <a:srcRect/>
          <a:stretch/>
        </p:blipFill>
        <p:spPr>
          <a:xfrm>
            <a:off x="7633699" y="1875184"/>
            <a:ext cx="666922" cy="666922"/>
          </a:xfrm>
          <a:prstGeom prst="rect">
            <a:avLst/>
          </a:prstGeom>
          <a:noFill/>
          <a:ln>
            <a:noFill/>
          </a:ln>
        </p:spPr>
      </p:pic>
      <p:sp>
        <p:nvSpPr>
          <p:cNvPr id="278" name="Google Shape;278;p4"/>
          <p:cNvSpPr txBox="1"/>
          <p:nvPr/>
        </p:nvSpPr>
        <p:spPr>
          <a:xfrm>
            <a:off x="7193160"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752M</a:t>
            </a:r>
            <a:endParaRPr sz="4000" b="1" i="0" u="none" strike="noStrike" cap="none" dirty="0">
              <a:solidFill>
                <a:srgbClr val="000000"/>
              </a:solidFill>
              <a:latin typeface="Calibri"/>
              <a:ea typeface="Calibri"/>
              <a:cs typeface="Calibri"/>
              <a:sym typeface="Calibri"/>
            </a:endParaRPr>
          </a:p>
        </p:txBody>
      </p:sp>
      <p:sp>
        <p:nvSpPr>
          <p:cNvPr id="279" name="Google Shape;279;p4"/>
          <p:cNvSpPr txBox="1"/>
          <p:nvPr/>
        </p:nvSpPr>
        <p:spPr>
          <a:xfrm>
            <a:off x="5346530"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None/>
            </a:pPr>
            <a:r>
              <a:rPr lang="en-US" sz="1800" dirty="0">
                <a:solidFill>
                  <a:schemeClr val="dk1"/>
                </a:solidFill>
                <a:latin typeface="Calibri"/>
                <a:ea typeface="Calibri"/>
                <a:cs typeface="Calibri"/>
                <a:sym typeface="Calibri"/>
              </a:rPr>
              <a:t>Total annual revenue</a:t>
            </a:r>
            <a:endParaRPr dirty="0"/>
          </a:p>
        </p:txBody>
      </p:sp>
      <p:pic>
        <p:nvPicPr>
          <p:cNvPr id="280" name="Google Shape;280;p4" descr="Sales  free icon"/>
          <p:cNvPicPr preferRelativeResize="0"/>
          <p:nvPr/>
        </p:nvPicPr>
        <p:blipFill rotWithShape="1">
          <a:blip r:embed="rId6">
            <a:alphaModFix/>
          </a:blip>
          <a:srcRect/>
          <a:stretch/>
        </p:blipFill>
        <p:spPr>
          <a:xfrm>
            <a:off x="5791216" y="1890357"/>
            <a:ext cx="609568" cy="609568"/>
          </a:xfrm>
          <a:prstGeom prst="rect">
            <a:avLst/>
          </a:prstGeom>
          <a:noFill/>
          <a:ln>
            <a:noFill/>
          </a:ln>
        </p:spPr>
      </p:pic>
      <p:sp>
        <p:nvSpPr>
          <p:cNvPr id="281" name="Google Shape;281;p4"/>
          <p:cNvSpPr txBox="1"/>
          <p:nvPr/>
        </p:nvSpPr>
        <p:spPr>
          <a:xfrm>
            <a:off x="5278176" y="3004924"/>
            <a:ext cx="1591824"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81M</a:t>
            </a:r>
            <a:endParaRPr sz="4000" b="1" i="0" u="none" strike="noStrike" cap="none" dirty="0">
              <a:solidFill>
                <a:srgbClr val="000000"/>
              </a:solidFill>
              <a:latin typeface="Calibri"/>
              <a:ea typeface="Calibri"/>
              <a:cs typeface="Calibri"/>
              <a:sym typeface="Calibri"/>
            </a:endParaRPr>
          </a:p>
        </p:txBody>
      </p:sp>
      <p:sp>
        <p:nvSpPr>
          <p:cNvPr id="282" name="Google Shape;282;p4"/>
          <p:cNvSpPr txBox="1"/>
          <p:nvPr/>
        </p:nvSpPr>
        <p:spPr>
          <a:xfrm>
            <a:off x="3482018" y="3689101"/>
            <a:ext cx="1548000" cy="1156878"/>
          </a:xfrm>
          <a:prstGeom prst="rect">
            <a:avLst/>
          </a:prstGeom>
          <a:noFill/>
          <a:ln>
            <a:noFill/>
          </a:ln>
        </p:spPr>
        <p:txBody>
          <a:bodyPr spcFirstLastPara="1" wrap="square" lIns="91425" tIns="45700" rIns="91425" bIns="45700" anchor="t" anchorCtr="0">
            <a:noAutofit/>
          </a:bodyPr>
          <a:lstStyle/>
          <a:p>
            <a:pPr marL="0" marR="0" lvl="0" indent="0" algn="ctr">
              <a:lnSpc>
                <a:spcPct val="94444"/>
              </a:lnSpc>
              <a:spcBef>
                <a:spcPts val="0"/>
              </a:spcBef>
              <a:spcAft>
                <a:spcPts val="0"/>
              </a:spcAft>
              <a:buClr>
                <a:srgbClr val="00AEEF"/>
              </a:buClr>
              <a:buSzPts val="1800"/>
              <a:buFont typeface="Calibri"/>
              <a:buNone/>
            </a:pPr>
            <a:r>
              <a:rPr lang="en-US" sz="1800" dirty="0">
                <a:solidFill>
                  <a:schemeClr val="dk1"/>
                </a:solidFill>
                <a:latin typeface="Calibri"/>
                <a:ea typeface="Calibri"/>
                <a:cs typeface="Calibri"/>
                <a:sym typeface="Calibri"/>
              </a:rPr>
              <a:t>Paying customers</a:t>
            </a:r>
            <a:endParaRPr dirty="0"/>
          </a:p>
        </p:txBody>
      </p:sp>
      <p:pic>
        <p:nvPicPr>
          <p:cNvPr id="283" name="Google Shape;283;p4" descr="Credit card  free icon"/>
          <p:cNvPicPr preferRelativeResize="0"/>
          <p:nvPr/>
        </p:nvPicPr>
        <p:blipFill rotWithShape="1">
          <a:blip r:embed="rId7">
            <a:alphaModFix/>
          </a:blip>
          <a:srcRect/>
          <a:stretch/>
        </p:blipFill>
        <p:spPr>
          <a:xfrm>
            <a:off x="3932073" y="1887942"/>
            <a:ext cx="643434" cy="643434"/>
          </a:xfrm>
          <a:prstGeom prst="rect">
            <a:avLst/>
          </a:prstGeom>
          <a:noFill/>
          <a:ln>
            <a:noFill/>
          </a:ln>
        </p:spPr>
      </p:pic>
      <p:sp>
        <p:nvSpPr>
          <p:cNvPr id="284" name="Google Shape;284;p4"/>
          <p:cNvSpPr txBox="1"/>
          <p:nvPr/>
        </p:nvSpPr>
        <p:spPr>
          <a:xfrm>
            <a:off x="3457488" y="3004924"/>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76K</a:t>
            </a:r>
            <a:endParaRPr sz="4000" b="1" i="0" u="none" strike="noStrike" cap="none" dirty="0">
              <a:solidFill>
                <a:srgbClr val="000000"/>
              </a:solidFill>
              <a:latin typeface="Calibri"/>
              <a:ea typeface="Calibri"/>
              <a:cs typeface="Calibri"/>
              <a:sym typeface="Calibri"/>
            </a:endParaRPr>
          </a:p>
        </p:txBody>
      </p:sp>
      <p:sp>
        <p:nvSpPr>
          <p:cNvPr id="285" name="Google Shape;285;p4"/>
          <p:cNvSpPr txBox="1"/>
          <p:nvPr/>
        </p:nvSpPr>
        <p:spPr>
          <a:xfrm>
            <a:off x="1610858" y="3043117"/>
            <a:ext cx="1548000"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262626"/>
              </a:buClr>
              <a:buSzPts val="4000"/>
              <a:buFont typeface="Calibri"/>
              <a:buNone/>
            </a:pPr>
            <a:r>
              <a:rPr lang="en-US" sz="4000" b="1" i="0" u="none" strike="noStrike" cap="none" dirty="0">
                <a:solidFill>
                  <a:srgbClr val="262626"/>
                </a:solidFill>
                <a:latin typeface="Calibri"/>
                <a:ea typeface="Calibri"/>
                <a:cs typeface="Calibri"/>
                <a:sym typeface="Calibri"/>
              </a:rPr>
              <a:t>3</a:t>
            </a:r>
            <a:endParaRPr sz="4000" b="1" i="0" u="none" strike="noStrike" cap="none" dirty="0">
              <a:solidFill>
                <a:srgbClr val="000000"/>
              </a:solidFill>
              <a:latin typeface="Calibri"/>
              <a:ea typeface="Calibri"/>
              <a:cs typeface="Calibri"/>
              <a:sym typeface="Calibri"/>
            </a:endParaRPr>
          </a:p>
        </p:txBody>
      </p:sp>
      <p:sp>
        <p:nvSpPr>
          <p:cNvPr id="286" name="Google Shape;286;p4"/>
          <p:cNvSpPr txBox="1"/>
          <p:nvPr/>
        </p:nvSpPr>
        <p:spPr>
          <a:xfrm>
            <a:off x="383446" y="252791"/>
            <a:ext cx="7446058"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41634"/>
              </a:buClr>
              <a:buSzPts val="3600"/>
              <a:buFont typeface="Calibri"/>
              <a:buNone/>
            </a:pPr>
            <a:r>
              <a:rPr lang="en-US" sz="3600" b="1" dirty="0">
                <a:solidFill>
                  <a:srgbClr val="041634"/>
                </a:solidFill>
                <a:latin typeface="Calibri"/>
                <a:cs typeface="Calibri"/>
                <a:sym typeface="Calibri"/>
              </a:rPr>
              <a:t>Blender’s </a:t>
            </a:r>
            <a:r>
              <a:rPr lang="en-US" sz="3600" b="1" dirty="0">
                <a:solidFill>
                  <a:srgbClr val="041634"/>
                </a:solidFill>
                <a:latin typeface="Calibri"/>
                <a:ea typeface="Calibri"/>
                <a:cs typeface="Calibri"/>
                <a:sym typeface="Calibri"/>
              </a:rPr>
              <a:t>Success by the Numbers</a:t>
            </a:r>
            <a:endParaRPr sz="3600" b="1" i="0" u="none" strike="noStrike" cap="none" dirty="0">
              <a:solidFill>
                <a:srgbClr val="041634"/>
              </a:solidFill>
              <a:latin typeface="Calibri"/>
              <a:ea typeface="Calibri"/>
              <a:cs typeface="Calibri"/>
              <a:sym typeface="Calibri"/>
            </a:endParaRPr>
          </a:p>
        </p:txBody>
      </p:sp>
      <p:sp>
        <p:nvSpPr>
          <p:cNvPr id="287" name="Google Shape;287;p4"/>
          <p:cNvSpPr txBox="1"/>
          <p:nvPr/>
        </p:nvSpPr>
        <p:spPr>
          <a:xfrm>
            <a:off x="674676" y="6320105"/>
            <a:ext cx="9157302" cy="400069"/>
          </a:xfrm>
          <a:prstGeom prst="rect">
            <a:avLst/>
          </a:prstGeom>
          <a:noFill/>
          <a:ln>
            <a:noFill/>
          </a:ln>
        </p:spPr>
        <p:txBody>
          <a:bodyPr spcFirstLastPara="1" wrap="square" lIns="91425" tIns="45700" rIns="91425" bIns="45700" anchor="t" anchorCtr="0">
            <a:spAutoFit/>
          </a:bodyPr>
          <a:lstStyle/>
          <a:p>
            <a:pPr marL="0" marR="0" algn="l">
              <a:spcBef>
                <a:spcPts val="0"/>
              </a:spcBef>
              <a:spcAft>
                <a:spcPts val="0"/>
              </a:spcAft>
            </a:pP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Financial data in NIS and is accurate as of June 30, 2023</a:t>
            </a:r>
            <a:r>
              <a:rPr lang="en-US" sz="1000" dirty="0">
                <a:solidFill>
                  <a:schemeClr val="tx1"/>
                </a:solidFill>
                <a:latin typeface="Calibri" panose="020F0502020204030204" pitchFamily="34" charset="0"/>
                <a:cs typeface="Calibri" panose="020F0502020204030204" pitchFamily="34" charset="0"/>
              </a:rPr>
              <a:t>; </a:t>
            </a:r>
            <a:r>
              <a:rPr lang="en-US" sz="1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including loans in the credit brokerage system; the rate of increase in revenues and the growth data refer to Q2 2023 compared to Q2 2022; NON-GAAP gross revenues</a:t>
            </a:r>
            <a:endParaRPr lang="he-IL" sz="1000" dirty="0">
              <a:solidFill>
                <a:schemeClr val="tx1"/>
              </a:solidFill>
              <a:latin typeface="Calibri" panose="020F0502020204030204" pitchFamily="34" charset="0"/>
              <a:cs typeface="Calibri" panose="020F0502020204030204" pitchFamily="34" charset="0"/>
            </a:endParaRPr>
          </a:p>
        </p:txBody>
      </p:sp>
      <p:grpSp>
        <p:nvGrpSpPr>
          <p:cNvPr id="2" name="קבוצה 1">
            <a:extLst>
              <a:ext uri="{FF2B5EF4-FFF2-40B4-BE49-F238E27FC236}">
                <a16:creationId xmlns:a16="http://schemas.microsoft.com/office/drawing/2014/main" id="{F5A2C3CA-0109-9DC5-63CC-6DCA32303A29}"/>
              </a:ext>
            </a:extLst>
          </p:cNvPr>
          <p:cNvGrpSpPr/>
          <p:nvPr/>
        </p:nvGrpSpPr>
        <p:grpSpPr>
          <a:xfrm>
            <a:off x="-595622" y="-156665"/>
            <a:ext cx="1343804" cy="1343808"/>
            <a:chOff x="-595622" y="-156665"/>
            <a:chExt cx="1343804" cy="1343808"/>
          </a:xfrm>
        </p:grpSpPr>
        <p:sp>
          <p:nvSpPr>
            <p:cNvPr id="288" name="Google Shape;288;p4"/>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9" name="Google Shape;289;p4"/>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4"/>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291" name="Google Shape;291;p4"/>
          <p:cNvSpPr txBox="1"/>
          <p:nvPr/>
        </p:nvSpPr>
        <p:spPr>
          <a:xfrm>
            <a:off x="3451943" y="5178551"/>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36%</a:t>
            </a:r>
            <a:endParaRPr dirty="0"/>
          </a:p>
          <a:p>
            <a:pPr marL="0" marR="0" lvl="0" indent="0" algn="ctr" rtl="0">
              <a:lnSpc>
                <a:spcPct val="79166"/>
              </a:lnSpc>
              <a:spcBef>
                <a:spcPts val="600"/>
              </a:spcBef>
              <a:spcAft>
                <a:spcPts val="0"/>
              </a:spcAft>
              <a:buClr>
                <a:srgbClr val="00AEEF"/>
              </a:buClr>
              <a:buSzPts val="2400"/>
              <a:buFont typeface="Calibri"/>
              <a:buNone/>
            </a:pPr>
            <a:endParaRPr sz="2400" dirty="0">
              <a:solidFill>
                <a:srgbClr val="009ED6"/>
              </a:solidFill>
              <a:latin typeface="Calibri"/>
              <a:ea typeface="Calibri"/>
              <a:cs typeface="Calibri"/>
              <a:sym typeface="Calibri"/>
            </a:endParaRPr>
          </a:p>
        </p:txBody>
      </p:sp>
      <p:sp>
        <p:nvSpPr>
          <p:cNvPr id="292" name="Google Shape;292;p4"/>
          <p:cNvSpPr txBox="1"/>
          <p:nvPr/>
        </p:nvSpPr>
        <p:spPr>
          <a:xfrm>
            <a:off x="7235572" y="5186936"/>
            <a:ext cx="1548000" cy="488305"/>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Clr>
                <a:srgbClr val="00AEEF"/>
              </a:buClr>
              <a:buSzPts val="2400"/>
              <a:buFont typeface="Calibri"/>
              <a:buNone/>
            </a:pPr>
            <a:r>
              <a:rPr lang="en-US" sz="2400" dirty="0">
                <a:solidFill>
                  <a:srgbClr val="009ED6"/>
                </a:solidFill>
                <a:latin typeface="Calibri"/>
                <a:ea typeface="Calibri"/>
                <a:cs typeface="Calibri"/>
                <a:sym typeface="Calibri"/>
              </a:rPr>
              <a:t>33%</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1">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3" name="Google Shape;293;p4"/>
          <p:cNvSpPr/>
          <p:nvPr/>
        </p:nvSpPr>
        <p:spPr>
          <a:xfrm rot="10800000">
            <a:off x="7793579" y="457514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4" name="Google Shape;294;p4"/>
          <p:cNvGrpSpPr/>
          <p:nvPr/>
        </p:nvGrpSpPr>
        <p:grpSpPr>
          <a:xfrm>
            <a:off x="5316455" y="4581338"/>
            <a:ext cx="1548000" cy="928948"/>
            <a:chOff x="5250307" y="4543777"/>
            <a:chExt cx="1548000" cy="928948"/>
          </a:xfrm>
        </p:grpSpPr>
        <p:sp>
          <p:nvSpPr>
            <p:cNvPr id="295" name="Google Shape;295;p4"/>
            <p:cNvSpPr txBox="1"/>
            <p:nvPr/>
          </p:nvSpPr>
          <p:spPr>
            <a:xfrm>
              <a:off x="5250307" y="5155566"/>
              <a:ext cx="1548000" cy="317159"/>
            </a:xfrm>
            <a:prstGeom prst="rect">
              <a:avLst/>
            </a:prstGeom>
            <a:noFill/>
            <a:ln>
              <a:noFill/>
            </a:ln>
          </p:spPr>
          <p:txBody>
            <a:bodyPr spcFirstLastPara="1" wrap="square" lIns="91425" tIns="45700" rIns="91425" bIns="45700" anchor="t" anchorCtr="0">
              <a:noAutofit/>
            </a:bodyPr>
            <a:lstStyle/>
            <a:p>
              <a:pPr marL="0" marR="0" lvl="0" indent="0" algn="ctr" rtl="0">
                <a:lnSpc>
                  <a:spcPct val="79166"/>
                </a:lnSpc>
                <a:spcBef>
                  <a:spcPts val="0"/>
                </a:spcBef>
                <a:spcAft>
                  <a:spcPts val="0"/>
                </a:spcAft>
                <a:buNone/>
              </a:pPr>
              <a:r>
                <a:rPr lang="en-US" sz="2400" dirty="0">
                  <a:solidFill>
                    <a:srgbClr val="009ED6"/>
                  </a:solidFill>
                  <a:latin typeface="Calibri"/>
                  <a:ea typeface="Calibri"/>
                  <a:cs typeface="Calibri"/>
                  <a:sym typeface="Calibri"/>
                </a:rPr>
                <a:t>75% </a:t>
              </a:r>
              <a:endParaRPr dirty="0"/>
            </a:p>
            <a:p>
              <a:pPr marL="0" marR="0" lvl="0" indent="0" algn="ctr" rtl="0">
                <a:lnSpc>
                  <a:spcPct val="79166"/>
                </a:lnSpc>
                <a:spcBef>
                  <a:spcPts val="600"/>
                </a:spcBef>
                <a:spcAft>
                  <a:spcPts val="0"/>
                </a:spcAft>
                <a:buNone/>
              </a:pPr>
              <a:endParaRPr sz="2400" dirty="0">
                <a:solidFill>
                  <a:srgbClr val="009ED6"/>
                </a:solidFill>
                <a:latin typeface="Calibri"/>
                <a:ea typeface="Calibri"/>
                <a:cs typeface="Calibri"/>
                <a:sym typeface="Calibri"/>
              </a:endParaRPr>
            </a:p>
            <a:p>
              <a:pPr marL="0" marR="0" lvl="0" indent="0" algn="ctr" rtl="0">
                <a:lnSpc>
                  <a:spcPct val="95000"/>
                </a:lnSpc>
                <a:spcBef>
                  <a:spcPts val="600"/>
                </a:spcBef>
                <a:spcAft>
                  <a:spcPts val="0"/>
                </a:spcAft>
                <a:buClr>
                  <a:srgbClr val="00AEEF"/>
                </a:buClr>
                <a:buSzPts val="2000"/>
                <a:buFont typeface="Calibri"/>
                <a:buNone/>
              </a:pPr>
              <a:endParaRPr sz="2000" b="0" i="0" u="none" strike="noStrike" cap="none" dirty="0">
                <a:solidFill>
                  <a:srgbClr val="009ED6"/>
                </a:solidFill>
                <a:highlight>
                  <a:srgbClr val="FFFF00"/>
                </a:highlight>
                <a:latin typeface="Calibri"/>
                <a:ea typeface="Calibri"/>
                <a:cs typeface="Calibri"/>
                <a:sym typeface="Calibri"/>
              </a:endParaRPr>
            </a:p>
          </p:txBody>
        </p:sp>
        <p:sp>
          <p:nvSpPr>
            <p:cNvPr id="296" name="Google Shape;296;p4"/>
            <p:cNvSpPr/>
            <p:nvPr/>
          </p:nvSpPr>
          <p:spPr>
            <a:xfrm rot="10800000">
              <a:off x="5849504" y="4543777"/>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97" name="Google Shape;297;p4"/>
          <p:cNvSpPr/>
          <p:nvPr/>
        </p:nvSpPr>
        <p:spPr>
          <a:xfrm rot="10800000">
            <a:off x="4043180" y="4566762"/>
            <a:ext cx="365525" cy="425599"/>
          </a:xfrm>
          <a:prstGeom prst="downArrow">
            <a:avLst>
              <a:gd name="adj1" fmla="val 13011"/>
              <a:gd name="adj2" fmla="val 50000"/>
            </a:avLst>
          </a:prstGeom>
          <a:solidFill>
            <a:srgbClr val="009ED6"/>
          </a:solidFill>
          <a:ln w="12700" cap="flat" cmpd="sng">
            <a:solidFill>
              <a:srgbClr val="009E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1"/>
          <p:cNvSpPr/>
          <p:nvPr/>
        </p:nvSpPr>
        <p:spPr>
          <a:xfrm>
            <a:off x="4325322" y="1945035"/>
            <a:ext cx="3503870" cy="3503866"/>
          </a:xfrm>
          <a:prstGeom prst="ellipse">
            <a:avLst/>
          </a:prstGeom>
          <a:gradFill>
            <a:gsLst>
              <a:gs pos="0">
                <a:srgbClr val="00AEEF"/>
              </a:gs>
              <a:gs pos="21000">
                <a:srgbClr val="00AEEF"/>
              </a:gs>
              <a:gs pos="55788">
                <a:srgbClr val="000E42"/>
              </a:gs>
              <a:gs pos="99000">
                <a:srgbClr val="00257C"/>
              </a:gs>
              <a:gs pos="100000">
                <a:srgbClr val="00257C"/>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5" name="Google Shape;515;p11"/>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1"/>
          <p:cNvSpPr/>
          <p:nvPr/>
        </p:nvSpPr>
        <p:spPr>
          <a:xfrm rot="4500000">
            <a:off x="-623905" y="-15666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517" name="Google Shape;517;p11"/>
          <p:cNvGrpSpPr/>
          <p:nvPr/>
        </p:nvGrpSpPr>
        <p:grpSpPr>
          <a:xfrm>
            <a:off x="-2578333" y="0"/>
            <a:ext cx="9228925" cy="6877588"/>
            <a:chOff x="-13063" y="1092866"/>
            <a:chExt cx="6668831" cy="4969752"/>
          </a:xfrm>
        </p:grpSpPr>
        <p:sp>
          <p:nvSpPr>
            <p:cNvPr id="518" name="Google Shape;518;p11"/>
            <p:cNvSpPr/>
            <p:nvPr/>
          </p:nvSpPr>
          <p:spPr>
            <a:xfrm>
              <a:off x="5522683" y="1098679"/>
              <a:ext cx="1133085" cy="4963929"/>
            </a:xfrm>
            <a:custGeom>
              <a:avLst/>
              <a:gdLst/>
              <a:ahLst/>
              <a:cxnLst/>
              <a:rect l="l" t="t" r="r" b="b"/>
              <a:pathLst>
                <a:path w="854878" h="3745132" extrusionOk="0">
                  <a:moveTo>
                    <a:pt x="0" y="0"/>
                  </a:moveTo>
                  <a:lnTo>
                    <a:pt x="127075" y="115494"/>
                  </a:lnTo>
                  <a:cubicBezTo>
                    <a:pt x="576749" y="565168"/>
                    <a:pt x="854878" y="1186387"/>
                    <a:pt x="854878" y="1872566"/>
                  </a:cubicBezTo>
                  <a:cubicBezTo>
                    <a:pt x="854878" y="2558746"/>
                    <a:pt x="576749" y="3179965"/>
                    <a:pt x="127075" y="3629639"/>
                  </a:cubicBezTo>
                  <a:lnTo>
                    <a:pt x="0" y="3745132"/>
                  </a:lnTo>
                  <a:close/>
                </a:path>
              </a:pathLst>
            </a:cu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11"/>
            <p:cNvSpPr/>
            <p:nvPr/>
          </p:nvSpPr>
          <p:spPr>
            <a:xfrm>
              <a:off x="-13063" y="1092866"/>
              <a:ext cx="5540055" cy="4969752"/>
            </a:xfrm>
            <a:prstGeom prst="rect">
              <a:avLst/>
            </a:prstGeom>
            <a:solidFill>
              <a:srgbClr val="00AEE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20" name="Google Shape;520;p11"/>
          <p:cNvSpPr/>
          <p:nvPr/>
        </p:nvSpPr>
        <p:spPr>
          <a:xfrm>
            <a:off x="-41135" y="6857954"/>
            <a:ext cx="12709358" cy="10141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1" name="Google Shape;521;p11"/>
          <p:cNvSpPr/>
          <p:nvPr/>
        </p:nvSpPr>
        <p:spPr>
          <a:xfrm>
            <a:off x="-5506907" y="-675952"/>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2" name="Google Shape;522;p11"/>
          <p:cNvSpPr/>
          <p:nvPr/>
        </p:nvSpPr>
        <p:spPr>
          <a:xfrm>
            <a:off x="-9209581" y="-1444727"/>
            <a:ext cx="941770" cy="941769"/>
          </a:xfrm>
          <a:prstGeom prst="ellipse">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3" name="Google Shape;523;p11"/>
          <p:cNvSpPr/>
          <p:nvPr/>
        </p:nvSpPr>
        <p:spPr>
          <a:xfrm>
            <a:off x="17342540" y="7484928"/>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4" name="Google Shape;524;p11"/>
          <p:cNvSpPr/>
          <p:nvPr/>
        </p:nvSpPr>
        <p:spPr>
          <a:xfrm>
            <a:off x="15565088" y="10151543"/>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5" name="Google Shape;525;p11"/>
          <p:cNvSpPr/>
          <p:nvPr/>
        </p:nvSpPr>
        <p:spPr>
          <a:xfrm>
            <a:off x="3789299" y="9305444"/>
            <a:ext cx="499057" cy="499056"/>
          </a:xfrm>
          <a:prstGeom prst="ellipse">
            <a:avLst/>
          </a:prstGeom>
          <a:solidFill>
            <a:schemeClr val="lt1">
              <a:alpha val="4666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6" name="Google Shape;526;p11"/>
          <p:cNvSpPr/>
          <p:nvPr/>
        </p:nvSpPr>
        <p:spPr>
          <a:xfrm>
            <a:off x="4191957" y="1781470"/>
            <a:ext cx="3785052" cy="3785048"/>
          </a:xfrm>
          <a:prstGeom prst="ellipse">
            <a:avLst/>
          </a:prstGeom>
          <a:solidFill>
            <a:srgbClr val="25A6DF">
              <a:alpha val="2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7" name="Google Shape;527;p11"/>
          <p:cNvSpPr/>
          <p:nvPr/>
        </p:nvSpPr>
        <p:spPr>
          <a:xfrm>
            <a:off x="-41135" y="-800954"/>
            <a:ext cx="12709358" cy="794383"/>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r>
              <a:rPr lang="en-US" sz="18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528" name="Google Shape;528;p11"/>
          <p:cNvSpPr/>
          <p:nvPr/>
        </p:nvSpPr>
        <p:spPr>
          <a:xfrm>
            <a:off x="4332548" y="1922061"/>
            <a:ext cx="3503870" cy="3503866"/>
          </a:xfrm>
          <a:prstGeom prst="ellipse">
            <a:avLst/>
          </a:prstGeom>
          <a:solidFill>
            <a:srgbClr val="262626">
              <a:alpha val="1568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9" name="Google Shape;529;p11"/>
          <p:cNvSpPr/>
          <p:nvPr/>
        </p:nvSpPr>
        <p:spPr>
          <a:xfrm rot="-5400000" flipH="1">
            <a:off x="-305944" y="17007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11"/>
          <p:cNvSpPr/>
          <p:nvPr/>
        </p:nvSpPr>
        <p:spPr>
          <a:xfrm>
            <a:off x="12192000" y="-64685"/>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11"/>
          <p:cNvSpPr/>
          <p:nvPr/>
        </p:nvSpPr>
        <p:spPr>
          <a:xfrm>
            <a:off x="-2774225" y="-46591"/>
            <a:ext cx="2822224"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2" name="Google Shape;532;p11"/>
          <p:cNvSpPr/>
          <p:nvPr/>
        </p:nvSpPr>
        <p:spPr>
          <a:xfrm>
            <a:off x="864481" y="253230"/>
            <a:ext cx="121920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D0D0D"/>
                </a:solidFill>
                <a:latin typeface="Calibri"/>
                <a:ea typeface="Calibri"/>
                <a:cs typeface="Calibri"/>
                <a:sym typeface="Calibri"/>
              </a:rPr>
              <a:t>Blender’s Credit Platform</a:t>
            </a:r>
            <a:endParaRPr dirty="0"/>
          </a:p>
        </p:txBody>
      </p:sp>
      <p:grpSp>
        <p:nvGrpSpPr>
          <p:cNvPr id="533" name="Google Shape;533;p11"/>
          <p:cNvGrpSpPr/>
          <p:nvPr/>
        </p:nvGrpSpPr>
        <p:grpSpPr>
          <a:xfrm>
            <a:off x="721312" y="1638521"/>
            <a:ext cx="4361216" cy="4434732"/>
            <a:chOff x="448798" y="1512828"/>
            <a:chExt cx="4361216" cy="4434732"/>
          </a:xfrm>
        </p:grpSpPr>
        <p:grpSp>
          <p:nvGrpSpPr>
            <p:cNvPr id="534" name="Google Shape;534;p11"/>
            <p:cNvGrpSpPr/>
            <p:nvPr/>
          </p:nvGrpSpPr>
          <p:grpSpPr>
            <a:xfrm flipH="1">
              <a:off x="448798" y="2367117"/>
              <a:ext cx="4361216" cy="2573863"/>
              <a:chOff x="7629160" y="2467812"/>
              <a:chExt cx="4361216" cy="2573863"/>
            </a:xfrm>
          </p:grpSpPr>
          <p:grpSp>
            <p:nvGrpSpPr>
              <p:cNvPr id="535" name="Google Shape;535;p11"/>
              <p:cNvGrpSpPr/>
              <p:nvPr/>
            </p:nvGrpSpPr>
            <p:grpSpPr>
              <a:xfrm>
                <a:off x="7629160" y="2467812"/>
                <a:ext cx="2691730" cy="2573863"/>
                <a:chOff x="7476761" y="2385750"/>
                <a:chExt cx="2691730" cy="2573863"/>
              </a:xfrm>
            </p:grpSpPr>
            <p:grpSp>
              <p:nvGrpSpPr>
                <p:cNvPr id="536" name="Google Shape;536;p11"/>
                <p:cNvGrpSpPr/>
                <p:nvPr/>
              </p:nvGrpSpPr>
              <p:grpSpPr>
                <a:xfrm>
                  <a:off x="7476761" y="2385750"/>
                  <a:ext cx="2376000" cy="2376000"/>
                  <a:chOff x="7344409" y="2530134"/>
                  <a:chExt cx="2376000" cy="2376000"/>
                </a:xfrm>
              </p:grpSpPr>
              <p:sp>
                <p:nvSpPr>
                  <p:cNvPr id="537" name="Google Shape;537;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38" name="Google Shape;538;p11" descr="Give money  free icon"/>
                  <p:cNvPicPr preferRelativeResize="0"/>
                  <p:nvPr/>
                </p:nvPicPr>
                <p:blipFill rotWithShape="1">
                  <a:blip r:embed="rId3">
                    <a:alphaModFix amt="35000"/>
                  </a:blip>
                  <a:srcRect/>
                  <a:stretch/>
                </p:blipFill>
                <p:spPr>
                  <a:xfrm>
                    <a:off x="8336059" y="2910637"/>
                    <a:ext cx="499596" cy="499596"/>
                  </a:xfrm>
                  <a:prstGeom prst="rect">
                    <a:avLst/>
                  </a:prstGeom>
                  <a:noFill/>
                  <a:ln>
                    <a:noFill/>
                  </a:ln>
                </p:spPr>
              </p:pic>
              <p:sp>
                <p:nvSpPr>
                  <p:cNvPr id="539" name="Google Shape;539;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cxnSp>
              <p:nvCxnSpPr>
                <p:cNvPr id="540" name="Google Shape;540;p11"/>
                <p:cNvCxnSpPr>
                  <a:cxnSpLocks/>
                </p:cNvCxnSpPr>
                <p:nvPr/>
              </p:nvCxnSpPr>
              <p:spPr>
                <a:xfrm flipH="1" flipV="1">
                  <a:off x="9620923" y="4517465"/>
                  <a:ext cx="547568" cy="442148"/>
                </a:xfrm>
                <a:prstGeom prst="straightConnector1">
                  <a:avLst/>
                </a:prstGeom>
                <a:noFill/>
                <a:ln w="9525" cap="flat" cmpd="sng">
                  <a:solidFill>
                    <a:srgbClr val="008EC0"/>
                  </a:solidFill>
                  <a:prstDash val="dash"/>
                  <a:miter lim="800000"/>
                  <a:headEnd type="none" w="sm" len="sm"/>
                  <a:tailEnd type="triangle" w="med" len="med"/>
                </a:ln>
              </p:spPr>
            </p:cxnSp>
          </p:grpSp>
          <p:grpSp>
            <p:nvGrpSpPr>
              <p:cNvPr id="542" name="Google Shape;542;p11"/>
              <p:cNvGrpSpPr/>
              <p:nvPr/>
            </p:nvGrpSpPr>
            <p:grpSpPr>
              <a:xfrm>
                <a:off x="7630836" y="2467812"/>
                <a:ext cx="4359540" cy="2376000"/>
                <a:chOff x="7476761" y="2385750"/>
                <a:chExt cx="4359540" cy="2376000"/>
              </a:xfrm>
            </p:grpSpPr>
            <p:grpSp>
              <p:nvGrpSpPr>
                <p:cNvPr id="543" name="Google Shape;543;p11"/>
                <p:cNvGrpSpPr/>
                <p:nvPr/>
              </p:nvGrpSpPr>
              <p:grpSpPr>
                <a:xfrm>
                  <a:off x="7476761" y="2385750"/>
                  <a:ext cx="2376000" cy="2376000"/>
                  <a:chOff x="7344409" y="2530134"/>
                  <a:chExt cx="2376000" cy="2376000"/>
                </a:xfrm>
              </p:grpSpPr>
              <p:sp>
                <p:nvSpPr>
                  <p:cNvPr id="544" name="Google Shape;544;p11"/>
                  <p:cNvSpPr/>
                  <p:nvPr/>
                </p:nvSpPr>
                <p:spPr>
                  <a:xfrm>
                    <a:off x="7439015" y="2644814"/>
                    <a:ext cx="2182708" cy="2182706"/>
                  </a:xfrm>
                  <a:prstGeom prst="ellipse">
                    <a:avLst/>
                  </a:prstGeom>
                  <a:solidFill>
                    <a:srgbClr val="00AC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45" name="Google Shape;545;p11" descr="Give money  free icon"/>
                  <p:cNvPicPr preferRelativeResize="0"/>
                  <p:nvPr/>
                </p:nvPicPr>
                <p:blipFill rotWithShape="1">
                  <a:blip r:embed="rId3">
                    <a:alphaModFix amt="35000"/>
                  </a:blip>
                  <a:srcRect/>
                  <a:stretch/>
                </p:blipFill>
                <p:spPr>
                  <a:xfrm>
                    <a:off x="8268257" y="2821874"/>
                    <a:ext cx="499596" cy="499596"/>
                  </a:xfrm>
                  <a:prstGeom prst="rect">
                    <a:avLst/>
                  </a:prstGeom>
                  <a:noFill/>
                  <a:ln>
                    <a:noFill/>
                  </a:ln>
                </p:spPr>
              </p:pic>
              <p:sp>
                <p:nvSpPr>
                  <p:cNvPr id="546" name="Google Shape;546;p11"/>
                  <p:cNvSpPr txBox="1"/>
                  <p:nvPr/>
                </p:nvSpPr>
                <p:spPr>
                  <a:xfrm>
                    <a:off x="7594972" y="3353487"/>
                    <a:ext cx="1900829" cy="1014340"/>
                  </a:xfrm>
                  <a:prstGeom prst="rect">
                    <a:avLst/>
                  </a:prstGeom>
                  <a:noFill/>
                  <a:ln>
                    <a:noFill/>
                  </a:ln>
                </p:spPr>
                <p:txBody>
                  <a:bodyPr spcFirstLastPara="1" wrap="square" lIns="91425" tIns="45700" rIns="91425" bIns="45700" anchor="t" anchorCtr="0">
                    <a:sp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Funding Sources</a:t>
                    </a:r>
                    <a:endParaRPr sz="2400" b="0" i="0" u="none" strike="noStrike" cap="none" dirty="0">
                      <a:solidFill>
                        <a:srgbClr val="FFFFFF"/>
                      </a:solidFill>
                      <a:latin typeface="Calibri"/>
                      <a:ea typeface="Calibri"/>
                      <a:cs typeface="Calibri"/>
                      <a:sym typeface="Calibri"/>
                    </a:endParaRPr>
                  </a:p>
                </p:txBody>
              </p:sp>
              <p:sp>
                <p:nvSpPr>
                  <p:cNvPr id="547" name="Google Shape;547;p11"/>
                  <p:cNvSpPr/>
                  <p:nvPr/>
                </p:nvSpPr>
                <p:spPr>
                  <a:xfrm>
                    <a:off x="7344409" y="2530134"/>
                    <a:ext cx="2376000" cy="2376000"/>
                  </a:xfrm>
                  <a:prstGeom prst="arc">
                    <a:avLst>
                      <a:gd name="adj1" fmla="val 16977976"/>
                      <a:gd name="adj2" fmla="val 7953272"/>
                    </a:avLst>
                  </a:prstGeom>
                  <a:noFill/>
                  <a:ln w="9525" cap="flat" cmpd="sng">
                    <a:solidFill>
                      <a:srgbClr val="25A6DF">
                        <a:alpha val="93725"/>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48" name="Google Shape;548;p11"/>
                <p:cNvSpPr/>
                <p:nvPr/>
              </p:nvSpPr>
              <p:spPr>
                <a:xfrm>
                  <a:off x="10396894" y="3071342"/>
                  <a:ext cx="1439407" cy="1358371"/>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Institutional Facilities</a:t>
                  </a:r>
                  <a:endParaRPr sz="1600" dirty="0">
                    <a:solidFill>
                      <a:srgbClr val="FFFFFF"/>
                    </a:solidFill>
                    <a:latin typeface="Calibri"/>
                    <a:ea typeface="Calibri"/>
                    <a:cs typeface="Calibri"/>
                    <a:sym typeface="Calibri"/>
                  </a:endParaRPr>
                </a:p>
              </p:txBody>
            </p:sp>
            <p:grpSp>
              <p:nvGrpSpPr>
                <p:cNvPr id="549" name="Google Shape;549;p11"/>
                <p:cNvGrpSpPr/>
                <p:nvPr/>
              </p:nvGrpSpPr>
              <p:grpSpPr>
                <a:xfrm flipH="1">
                  <a:off x="9763467" y="2462210"/>
                  <a:ext cx="649107" cy="1306526"/>
                  <a:chOff x="9104514" y="2462210"/>
                  <a:chExt cx="649107" cy="1306526"/>
                </a:xfrm>
              </p:grpSpPr>
              <p:cxnSp>
                <p:nvCxnSpPr>
                  <p:cNvPr id="550" name="Google Shape;550;p11"/>
                  <p:cNvCxnSpPr>
                    <a:cxnSpLocks/>
                  </p:cNvCxnSpPr>
                  <p:nvPr/>
                </p:nvCxnSpPr>
                <p:spPr>
                  <a:xfrm flipV="1">
                    <a:off x="9104514" y="3768735"/>
                    <a:ext cx="508757" cy="1"/>
                  </a:xfrm>
                  <a:prstGeom prst="straightConnector1">
                    <a:avLst/>
                  </a:prstGeom>
                  <a:noFill/>
                  <a:ln w="9525" cap="flat" cmpd="sng">
                    <a:solidFill>
                      <a:srgbClr val="008EC0"/>
                    </a:solidFill>
                    <a:prstDash val="dash"/>
                    <a:miter lim="800000"/>
                    <a:headEnd type="none" w="sm" len="sm"/>
                    <a:tailEnd type="triangle" w="med" len="med"/>
                  </a:ln>
                </p:spPr>
              </p:cxnSp>
              <p:cxnSp>
                <p:nvCxnSpPr>
                  <p:cNvPr id="551" name="Google Shape;551;p11"/>
                  <p:cNvCxnSpPr>
                    <a:cxnSpLocks/>
                  </p:cNvCxnSpPr>
                  <p:nvPr/>
                </p:nvCxnSpPr>
                <p:spPr>
                  <a:xfrm>
                    <a:off x="9221043" y="2462210"/>
                    <a:ext cx="532578" cy="367265"/>
                  </a:xfrm>
                  <a:prstGeom prst="straightConnector1">
                    <a:avLst/>
                  </a:prstGeom>
                  <a:noFill/>
                  <a:ln w="9525" cap="flat" cmpd="sng">
                    <a:solidFill>
                      <a:srgbClr val="008EC0"/>
                    </a:solidFill>
                    <a:prstDash val="dash"/>
                    <a:miter lim="800000"/>
                    <a:headEnd type="none" w="sm" len="sm"/>
                    <a:tailEnd type="triangle" w="med" len="med"/>
                  </a:ln>
                </p:spPr>
              </p:cxnSp>
            </p:grpSp>
          </p:grpSp>
        </p:grpSp>
        <p:sp>
          <p:nvSpPr>
            <p:cNvPr id="541" name="Google Shape;541;p11"/>
            <p:cNvSpPr/>
            <p:nvPr/>
          </p:nvSpPr>
          <p:spPr>
            <a:xfrm flipH="1">
              <a:off x="945989" y="4684165"/>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dirty="0">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Bank LOC</a:t>
              </a:r>
              <a:br>
                <a:rPr lang="en-US" sz="1600" dirty="0">
                  <a:solidFill>
                    <a:srgbClr val="FFFFFF"/>
                  </a:solidFill>
                  <a:latin typeface="Calibri"/>
                  <a:ea typeface="Calibri"/>
                  <a:cs typeface="Calibri"/>
                  <a:sym typeface="Calibri"/>
                </a:rPr>
              </a:br>
              <a:endParaRPr sz="1600" dirty="0">
                <a:solidFill>
                  <a:srgbClr val="FFFFFF"/>
                </a:solidFill>
                <a:latin typeface="Calibri"/>
                <a:ea typeface="Calibri"/>
                <a:cs typeface="Calibri"/>
                <a:sym typeface="Calibri"/>
              </a:endParaRPr>
            </a:p>
          </p:txBody>
        </p:sp>
        <p:sp>
          <p:nvSpPr>
            <p:cNvPr id="553" name="Google Shape;553;p11"/>
            <p:cNvSpPr/>
            <p:nvPr/>
          </p:nvSpPr>
          <p:spPr>
            <a:xfrm flipH="1">
              <a:off x="775473" y="1512828"/>
              <a:ext cx="1289704" cy="1263395"/>
            </a:xfrm>
            <a:prstGeom prst="ellipse">
              <a:avLst/>
            </a:prstGeom>
            <a:solidFill>
              <a:srgbClr val="0CB2F1"/>
            </a:solidFill>
            <a:ln>
              <a:noFill/>
            </a:ln>
          </p:spPr>
          <p:txBody>
            <a:bodyPr spcFirstLastPara="1" wrap="square" lIns="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dirty="0">
                  <a:solidFill>
                    <a:srgbClr val="FFFFFF"/>
                  </a:solidFill>
                  <a:latin typeface="Calibri"/>
                  <a:ea typeface="Calibri"/>
                  <a:cs typeface="Calibri"/>
                  <a:sym typeface="Calibri"/>
                </a:rPr>
                <a:t>Investors (P2P)</a:t>
              </a:r>
              <a:endParaRPr sz="1600" dirty="0">
                <a:solidFill>
                  <a:srgbClr val="FFFFFF"/>
                </a:solidFill>
                <a:latin typeface="Calibri"/>
                <a:ea typeface="Calibri"/>
                <a:cs typeface="Calibri"/>
                <a:sym typeface="Calibri"/>
              </a:endParaRPr>
            </a:p>
          </p:txBody>
        </p:sp>
      </p:grpSp>
      <p:grpSp>
        <p:nvGrpSpPr>
          <p:cNvPr id="554" name="Google Shape;554;p11"/>
          <p:cNvGrpSpPr/>
          <p:nvPr/>
        </p:nvGrpSpPr>
        <p:grpSpPr>
          <a:xfrm>
            <a:off x="7220948" y="1072862"/>
            <a:ext cx="4249740" cy="4321071"/>
            <a:chOff x="7266317" y="1058361"/>
            <a:chExt cx="4249740" cy="4321071"/>
          </a:xfrm>
        </p:grpSpPr>
        <p:grpSp>
          <p:nvGrpSpPr>
            <p:cNvPr id="555" name="Google Shape;555;p11"/>
            <p:cNvGrpSpPr/>
            <p:nvPr/>
          </p:nvGrpSpPr>
          <p:grpSpPr>
            <a:xfrm flipH="1">
              <a:off x="7266317" y="1058361"/>
              <a:ext cx="3518497" cy="3802088"/>
              <a:chOff x="1034009" y="1053067"/>
              <a:chExt cx="3518497" cy="3802088"/>
            </a:xfrm>
          </p:grpSpPr>
          <p:grpSp>
            <p:nvGrpSpPr>
              <p:cNvPr id="556" name="Google Shape;556;p11"/>
              <p:cNvGrpSpPr/>
              <p:nvPr/>
            </p:nvGrpSpPr>
            <p:grpSpPr>
              <a:xfrm>
                <a:off x="1034009" y="1053067"/>
                <a:ext cx="3518497" cy="3802088"/>
                <a:chOff x="660105" y="971005"/>
                <a:chExt cx="3518497" cy="3802088"/>
              </a:xfrm>
            </p:grpSpPr>
            <p:grpSp>
              <p:nvGrpSpPr>
                <p:cNvPr id="557" name="Google Shape;557;p11"/>
                <p:cNvGrpSpPr/>
                <p:nvPr/>
              </p:nvGrpSpPr>
              <p:grpSpPr>
                <a:xfrm>
                  <a:off x="1779534" y="2374027"/>
                  <a:ext cx="2399068" cy="2399066"/>
                  <a:chOff x="814446" y="2523934"/>
                  <a:chExt cx="2399068" cy="2399066"/>
                </a:xfrm>
              </p:grpSpPr>
              <p:sp>
                <p:nvSpPr>
                  <p:cNvPr id="558" name="Google Shape;558;p11"/>
                  <p:cNvSpPr/>
                  <p:nvPr/>
                </p:nvSpPr>
                <p:spPr>
                  <a:xfrm>
                    <a:off x="942500" y="2644814"/>
                    <a:ext cx="2182708" cy="2182706"/>
                  </a:xfrm>
                  <a:prstGeom prst="ellipse">
                    <a:avLst/>
                  </a:prstGeom>
                  <a:solidFill>
                    <a:srgbClr val="00638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59" name="Google Shape;559;p11"/>
                  <p:cNvPicPr preferRelativeResize="0"/>
                  <p:nvPr/>
                </p:nvPicPr>
                <p:blipFill rotWithShape="1">
                  <a:blip r:embed="rId4">
                    <a:alphaModFix/>
                  </a:blip>
                  <a:srcRect/>
                  <a:stretch/>
                </p:blipFill>
                <p:spPr>
                  <a:xfrm>
                    <a:off x="1873311" y="2839829"/>
                    <a:ext cx="435918" cy="435918"/>
                  </a:xfrm>
                  <a:prstGeom prst="rect">
                    <a:avLst/>
                  </a:prstGeom>
                  <a:noFill/>
                  <a:ln>
                    <a:noFill/>
                  </a:ln>
                </p:spPr>
              </p:pic>
              <p:sp>
                <p:nvSpPr>
                  <p:cNvPr id="560" name="Google Shape;560;p11"/>
                  <p:cNvSpPr txBox="1"/>
                  <p:nvPr/>
                </p:nvSpPr>
                <p:spPr>
                  <a:xfrm>
                    <a:off x="1125889" y="3247281"/>
                    <a:ext cx="1818051" cy="1241832"/>
                  </a:xfrm>
                  <a:prstGeom prst="rect">
                    <a:avLst/>
                  </a:prstGeom>
                  <a:noFill/>
                  <a:ln>
                    <a:noFill/>
                  </a:ln>
                </p:spPr>
                <p:txBody>
                  <a:bodyPr spcFirstLastPara="1" wrap="square" lIns="91425" tIns="45700" rIns="91425" bIns="45700" anchor="t" anchorCtr="0">
                    <a:noAutofit/>
                  </a:bodyPr>
                  <a:lstStyle/>
                  <a:p>
                    <a:pPr marL="0" marR="0" lvl="0" indent="0" algn="ctr">
                      <a:lnSpc>
                        <a:spcPct val="107142"/>
                      </a:lnSpc>
                      <a:spcBef>
                        <a:spcPts val="0"/>
                      </a:spcBef>
                      <a:spcAft>
                        <a:spcPts val="0"/>
                      </a:spcAft>
                      <a:buClr>
                        <a:srgbClr val="FFFFFF"/>
                      </a:buClr>
                      <a:buSzPts val="2800"/>
                      <a:buFont typeface="Calibri"/>
                      <a:buNone/>
                    </a:pPr>
                    <a:r>
                      <a:rPr lang="en-US" sz="2800" b="1" i="0" u="none" strike="noStrike" cap="none" dirty="0">
                        <a:solidFill>
                          <a:srgbClr val="FFFFFF"/>
                        </a:solidFill>
                        <a:latin typeface="Calibri"/>
                        <a:ea typeface="Calibri"/>
                        <a:cs typeface="Calibri"/>
                        <a:sym typeface="Calibri"/>
                      </a:rPr>
                      <a:t>Lending Segments</a:t>
                    </a:r>
                    <a:endParaRPr sz="2400" b="0" i="0" u="none" strike="noStrike" cap="none" dirty="0">
                      <a:solidFill>
                        <a:srgbClr val="FFFFFF"/>
                      </a:solidFill>
                      <a:latin typeface="Calibri"/>
                      <a:ea typeface="Calibri"/>
                      <a:cs typeface="Calibri"/>
                      <a:sym typeface="Calibri"/>
                    </a:endParaRPr>
                  </a:p>
                </p:txBody>
              </p:sp>
              <p:sp>
                <p:nvSpPr>
                  <p:cNvPr id="561" name="Google Shape;561;p11"/>
                  <p:cNvSpPr/>
                  <p:nvPr/>
                </p:nvSpPr>
                <p:spPr>
                  <a:xfrm>
                    <a:off x="814446" y="2523934"/>
                    <a:ext cx="2399068" cy="2399066"/>
                  </a:xfrm>
                  <a:prstGeom prst="arc">
                    <a:avLst>
                      <a:gd name="adj1" fmla="val 16535089"/>
                      <a:gd name="adj2" fmla="val 7953272"/>
                    </a:avLst>
                  </a:prstGeom>
                  <a:noFill/>
                  <a:ln w="9525" cap="flat" cmpd="sng">
                    <a:solidFill>
                      <a:srgbClr val="008EC0">
                        <a:alpha val="50980"/>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62" name="Google Shape;562;p11"/>
                <p:cNvSpPr/>
                <p:nvPr/>
              </p:nvSpPr>
              <p:spPr>
                <a:xfrm>
                  <a:off x="660105" y="971005"/>
                  <a:ext cx="1415039" cy="1322429"/>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blenderCar</a:t>
                  </a:r>
                  <a:endParaRPr sz="1600" b="0" i="0" u="none" strike="noStrike" cap="none" dirty="0">
                    <a:solidFill>
                      <a:srgbClr val="FFFFFF"/>
                    </a:solidFill>
                    <a:latin typeface="Calibri"/>
                    <a:ea typeface="Calibri"/>
                    <a:cs typeface="Calibri"/>
                    <a:sym typeface="Calibri"/>
                  </a:endParaRPr>
                </a:p>
              </p:txBody>
            </p:sp>
            <p:cxnSp>
              <p:nvCxnSpPr>
                <p:cNvPr id="563" name="Google Shape;563;p11"/>
                <p:cNvCxnSpPr>
                  <a:cxnSpLocks/>
                </p:cNvCxnSpPr>
                <p:nvPr/>
              </p:nvCxnSpPr>
              <p:spPr>
                <a:xfrm flipH="1" flipV="1">
                  <a:off x="1385844" y="3169336"/>
                  <a:ext cx="551268" cy="69938"/>
                </a:xfrm>
                <a:prstGeom prst="straightConnector1">
                  <a:avLst/>
                </a:prstGeom>
                <a:noFill/>
                <a:ln w="9525" cap="flat" cmpd="sng">
                  <a:solidFill>
                    <a:srgbClr val="19446C"/>
                  </a:solidFill>
                  <a:prstDash val="dash"/>
                  <a:miter lim="800000"/>
                  <a:headEnd type="none" w="sm" len="sm"/>
                  <a:tailEnd type="triangle" w="med" len="med"/>
                </a:ln>
              </p:spPr>
            </p:cxnSp>
            <p:cxnSp>
              <p:nvCxnSpPr>
                <p:cNvPr id="565" name="Google Shape;565;p11"/>
                <p:cNvCxnSpPr>
                  <a:cxnSpLocks/>
                </p:cNvCxnSpPr>
                <p:nvPr/>
              </p:nvCxnSpPr>
              <p:spPr>
                <a:xfrm flipH="1">
                  <a:off x="1468186" y="4062577"/>
                  <a:ext cx="516195" cy="313106"/>
                </a:xfrm>
                <a:prstGeom prst="straightConnector1">
                  <a:avLst/>
                </a:prstGeom>
                <a:noFill/>
                <a:ln w="9525" cap="flat" cmpd="sng">
                  <a:solidFill>
                    <a:srgbClr val="19446C"/>
                  </a:solidFill>
                  <a:prstDash val="dash"/>
                  <a:miter lim="800000"/>
                  <a:headEnd type="none" w="sm" len="sm"/>
                  <a:tailEnd type="triangle" w="med" len="med"/>
                </a:ln>
              </p:spPr>
            </p:cxnSp>
            <p:cxnSp>
              <p:nvCxnSpPr>
                <p:cNvPr id="566" name="Google Shape;566;p11"/>
                <p:cNvCxnSpPr>
                  <a:cxnSpLocks/>
                  <a:stCxn id="558" idx="1"/>
                </p:cNvCxnSpPr>
                <p:nvPr/>
              </p:nvCxnSpPr>
              <p:spPr>
                <a:xfrm flipH="1" flipV="1">
                  <a:off x="1854052" y="2227542"/>
                  <a:ext cx="373186" cy="587015"/>
                </a:xfrm>
                <a:prstGeom prst="straightConnector1">
                  <a:avLst/>
                </a:prstGeom>
                <a:noFill/>
                <a:ln w="9525" cap="flat" cmpd="sng">
                  <a:solidFill>
                    <a:srgbClr val="19446C"/>
                  </a:solidFill>
                  <a:prstDash val="dash"/>
                  <a:miter lim="800000"/>
                  <a:headEnd type="none" w="sm" len="sm"/>
                  <a:tailEnd type="triangle" w="med" len="med"/>
                </a:ln>
              </p:spPr>
            </p:cxnSp>
          </p:grpSp>
          <p:sp>
            <p:nvSpPr>
              <p:cNvPr id="567" name="Google Shape;567;p11"/>
              <p:cNvSpPr txBox="1"/>
              <p:nvPr/>
            </p:nvSpPr>
            <p:spPr>
              <a:xfrm rot="10800000">
                <a:off x="2354724" y="3446341"/>
                <a:ext cx="35307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p:txBody>
          </p:sp>
        </p:grpSp>
        <p:sp>
          <p:nvSpPr>
            <p:cNvPr id="564" name="Google Shape;564;p11"/>
            <p:cNvSpPr/>
            <p:nvPr/>
          </p:nvSpPr>
          <p:spPr>
            <a:xfrm flipH="1">
              <a:off x="10101018" y="2495717"/>
              <a:ext cx="1415039" cy="1336368"/>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err="1">
                  <a:solidFill>
                    <a:srgbClr val="FFFFFF"/>
                  </a:solidFill>
                  <a:latin typeface="Calibri"/>
                  <a:ea typeface="Calibri"/>
                  <a:cs typeface="Calibri"/>
                  <a:sym typeface="Calibri"/>
                </a:rPr>
                <a:t>blenderPay</a:t>
              </a:r>
              <a:endParaRPr sz="1600" b="0" i="0" u="none" strike="noStrike" cap="none" dirty="0">
                <a:solidFill>
                  <a:srgbClr val="FFFFFF"/>
                </a:solidFill>
                <a:latin typeface="Calibri"/>
                <a:ea typeface="Calibri"/>
                <a:cs typeface="Calibri"/>
                <a:sym typeface="Calibri"/>
              </a:endParaRPr>
            </a:p>
          </p:txBody>
        </p:sp>
        <p:sp>
          <p:nvSpPr>
            <p:cNvPr id="568" name="Google Shape;568;p11"/>
            <p:cNvSpPr/>
            <p:nvPr/>
          </p:nvSpPr>
          <p:spPr>
            <a:xfrm flipH="1">
              <a:off x="9972222" y="4126218"/>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rtl="0">
                <a:lnSpc>
                  <a:spcPct val="100000"/>
                </a:lnSpc>
                <a:spcBef>
                  <a:spcPts val="0"/>
                </a:spcBef>
                <a:spcAft>
                  <a:spcPts val="0"/>
                </a:spcAft>
                <a:buClr>
                  <a:srgbClr val="FFFFFF"/>
                </a:buClr>
                <a:buSzPts val="1600"/>
                <a:buFont typeface="Calibri"/>
                <a:buNone/>
              </a:pPr>
              <a:r>
                <a:rPr lang="en-US" sz="1600" b="0" i="0" u="none" strike="noStrike" cap="none" dirty="0">
                  <a:solidFill>
                    <a:srgbClr val="FFFFFF"/>
                  </a:solidFill>
                  <a:latin typeface="Calibri"/>
                  <a:ea typeface="Calibri"/>
                  <a:cs typeface="Calibri"/>
                  <a:sym typeface="Calibri"/>
                </a:rPr>
                <a:t>blender Loan</a:t>
              </a:r>
              <a:endParaRPr sz="1600" b="0" i="0" u="none" strike="noStrike" cap="none" dirty="0">
                <a:solidFill>
                  <a:srgbClr val="FFFFFF"/>
                </a:solidFill>
                <a:latin typeface="Calibri"/>
                <a:ea typeface="Calibri"/>
                <a:cs typeface="Calibri"/>
                <a:sym typeface="Calibri"/>
              </a:endParaRPr>
            </a:p>
          </p:txBody>
        </p:sp>
      </p:grpSp>
      <p:sp>
        <p:nvSpPr>
          <p:cNvPr id="571" name="Google Shape;571;p11"/>
          <p:cNvSpPr txBox="1"/>
          <p:nvPr/>
        </p:nvSpPr>
        <p:spPr>
          <a:xfrm flipH="1">
            <a:off x="4970880" y="3459295"/>
            <a:ext cx="2268317" cy="1241832"/>
          </a:xfrm>
          <a:prstGeom prst="rect">
            <a:avLst/>
          </a:prstGeom>
          <a:noFill/>
          <a:ln>
            <a:noFill/>
          </a:ln>
        </p:spPr>
        <p:txBody>
          <a:bodyPr spcFirstLastPara="1" wrap="square" lIns="91425" tIns="45700" rIns="91425" bIns="45700" anchor="t" anchorCtr="0">
            <a:noAutofit/>
          </a:bodyPr>
          <a:lstStyle/>
          <a:p>
            <a:pPr marL="0" marR="0" lvl="0" indent="0" algn="ctr" defTabSz="914400" eaLnBrk="1" fontAlgn="auto" latinLnBrk="0" hangingPunct="1">
              <a:lnSpc>
                <a:spcPts val="3000"/>
              </a:lnSpc>
              <a:spcBef>
                <a:spcPts val="0"/>
              </a:spcBef>
              <a:spcAft>
                <a:spcPts val="0"/>
              </a:spcAft>
              <a:buClrTx/>
              <a:buSzTx/>
              <a:buFontTx/>
              <a:buNone/>
              <a:tabLst/>
              <a:defRPr/>
            </a:pPr>
            <a:r>
              <a:rPr lang="en-US" altLang="en-US" sz="2800" b="1" dirty="0">
                <a:solidFill>
                  <a:prstClr val="white"/>
                </a:solidFill>
                <a:latin typeface="Calibri" panose="020F0502020204030204" pitchFamily="34" charset="0"/>
                <a:cs typeface="Calibri" panose="020F0502020204030204" pitchFamily="34" charset="0"/>
              </a:rPr>
              <a:t>Credit Platform Rating 2.0™</a:t>
            </a:r>
            <a:endParaRPr lang="he-IL" altLang="en-US" sz="2800" b="1" dirty="0">
              <a:solidFill>
                <a:prstClr val="white"/>
              </a:solidFill>
              <a:latin typeface="Calibri" panose="020F0502020204030204" pitchFamily="34" charset="0"/>
              <a:cs typeface="Calibri" panose="020F0502020204030204" pitchFamily="34" charset="0"/>
            </a:endParaRPr>
          </a:p>
        </p:txBody>
      </p:sp>
      <p:sp>
        <p:nvSpPr>
          <p:cNvPr id="572" name="Google Shape;572;p11"/>
          <p:cNvSpPr/>
          <p:nvPr/>
        </p:nvSpPr>
        <p:spPr>
          <a:xfrm>
            <a:off x="5621279" y="2427707"/>
            <a:ext cx="979486" cy="869191"/>
          </a:xfrm>
          <a:custGeom>
            <a:avLst/>
            <a:gdLst/>
            <a:ahLst/>
            <a:cxnLst/>
            <a:rect l="l" t="t" r="r" b="b"/>
            <a:pathLst>
              <a:path w="4262204" h="3929334" extrusionOk="0">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 name="Google Shape;568;p11">
            <a:extLst>
              <a:ext uri="{FF2B5EF4-FFF2-40B4-BE49-F238E27FC236}">
                <a16:creationId xmlns:a16="http://schemas.microsoft.com/office/drawing/2014/main" id="{64A781C8-E751-483E-9E51-6213F63780B8}"/>
              </a:ext>
            </a:extLst>
          </p:cNvPr>
          <p:cNvSpPr/>
          <p:nvPr/>
        </p:nvSpPr>
        <p:spPr>
          <a:xfrm flipH="1">
            <a:off x="8670004" y="5111583"/>
            <a:ext cx="1308804" cy="1253214"/>
          </a:xfrm>
          <a:prstGeom prst="ellipse">
            <a:avLst/>
          </a:prstGeom>
          <a:solidFill>
            <a:srgbClr val="006386">
              <a:alpha val="87843"/>
            </a:srgbClr>
          </a:solidFill>
          <a:ln>
            <a:noFill/>
          </a:ln>
        </p:spPr>
        <p:txBody>
          <a:bodyPr spcFirstLastPara="1" wrap="square" lIns="36000" tIns="36000" rIns="0" bIns="36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Blender Mortgage </a:t>
            </a:r>
            <a:r>
              <a:rPr lang="en-US" sz="1600" dirty="0">
                <a:solidFill>
                  <a:prstClr val="white"/>
                </a:solidFill>
                <a:latin typeface="Calibri" panose="020F0502020204030204" pitchFamily="34" charset="0"/>
                <a:cs typeface="Calibri" panose="020F0502020204030204" pitchFamily="34" charset="0"/>
              </a:rPr>
              <a:t>Solutions</a:t>
            </a:r>
            <a:r>
              <a:rPr kumimoji="0" 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endParaRPr kumimoji="0" lang="en-IL"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cxnSp>
        <p:nvCxnSpPr>
          <p:cNvPr id="16" name="Google Shape;565;p11">
            <a:extLst>
              <a:ext uri="{FF2B5EF4-FFF2-40B4-BE49-F238E27FC236}">
                <a16:creationId xmlns:a16="http://schemas.microsoft.com/office/drawing/2014/main" id="{AFA72D99-04AE-5FB3-B6A3-278308457499}"/>
              </a:ext>
            </a:extLst>
          </p:cNvPr>
          <p:cNvCxnSpPr>
            <a:cxnSpLocks/>
          </p:cNvCxnSpPr>
          <p:nvPr/>
        </p:nvCxnSpPr>
        <p:spPr>
          <a:xfrm>
            <a:off x="9009367" y="4618426"/>
            <a:ext cx="187228" cy="443861"/>
          </a:xfrm>
          <a:prstGeom prst="straightConnector1">
            <a:avLst/>
          </a:prstGeom>
          <a:noFill/>
          <a:ln w="9525" cap="flat" cmpd="sng">
            <a:solidFill>
              <a:srgbClr val="19446C"/>
            </a:solidFill>
            <a:prstDash val="dash"/>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Google Shape;866;p21"/>
          <p:cNvSpPr/>
          <p:nvPr/>
        </p:nvSpPr>
        <p:spPr>
          <a:xfrm>
            <a:off x="-87548" y="5154112"/>
            <a:ext cx="12293420" cy="1732305"/>
          </a:xfrm>
          <a:prstGeom prst="rect">
            <a:avLst/>
          </a:prstGeom>
          <a:gradFill>
            <a:gsLst>
              <a:gs pos="0">
                <a:schemeClr val="lt1"/>
              </a:gs>
              <a:gs pos="100000">
                <a:srgbClr val="7F7F7F">
                  <a:alpha val="36862"/>
                </a:srgbClr>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7" name="Google Shape;867;p21"/>
          <p:cNvSpPr/>
          <p:nvPr/>
        </p:nvSpPr>
        <p:spPr>
          <a:xfrm>
            <a:off x="-83835" y="-4813"/>
            <a:ext cx="12275835" cy="1646294"/>
          </a:xfrm>
          <a:prstGeom prst="rect">
            <a:avLst/>
          </a:prstGeom>
          <a:gradFill>
            <a:gsLst>
              <a:gs pos="0">
                <a:srgbClr val="009ED6">
                  <a:alpha val="32941"/>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8" name="Google Shape;868;p21"/>
          <p:cNvSpPr/>
          <p:nvPr/>
        </p:nvSpPr>
        <p:spPr>
          <a:xfrm>
            <a:off x="12370794" y="-33897"/>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9" name="Google Shape;869;p21"/>
          <p:cNvSpPr txBox="1"/>
          <p:nvPr/>
        </p:nvSpPr>
        <p:spPr>
          <a:xfrm>
            <a:off x="778615" y="113281"/>
            <a:ext cx="7793436"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Key Events from the IPO</a:t>
            </a:r>
            <a:endParaRPr sz="3600" b="1" dirty="0">
              <a:solidFill>
                <a:schemeClr val="dk1"/>
              </a:solidFill>
              <a:latin typeface="Calibri"/>
              <a:ea typeface="Calibri"/>
              <a:cs typeface="Calibri"/>
              <a:sym typeface="Calibri"/>
            </a:endParaRPr>
          </a:p>
          <a:p>
            <a:pPr marL="0" marR="0" lvl="0" indent="0">
              <a:lnSpc>
                <a:spcPct val="100000"/>
              </a:lnSpc>
              <a:spcBef>
                <a:spcPts val="0"/>
              </a:spcBef>
              <a:spcAft>
                <a:spcPts val="0"/>
              </a:spcAft>
              <a:buClr>
                <a:schemeClr val="dk1"/>
              </a:buClr>
              <a:buSzPts val="2400"/>
              <a:buFont typeface="Calibri"/>
              <a:buNone/>
            </a:pPr>
            <a:r>
              <a:rPr lang="en-US" sz="2400" b="0" i="0" u="none" strike="noStrike" cap="none" dirty="0">
                <a:solidFill>
                  <a:schemeClr val="dk1"/>
                </a:solidFill>
                <a:latin typeface="Calibri"/>
                <a:ea typeface="Calibri"/>
                <a:cs typeface="Calibri"/>
                <a:sym typeface="Calibri"/>
              </a:rPr>
              <a:t>(Jan 2021 – March 2023)</a:t>
            </a:r>
            <a:endParaRPr sz="3600" b="0" i="0" u="none" strike="noStrike" cap="none" dirty="0">
              <a:solidFill>
                <a:schemeClr val="dk1"/>
              </a:solidFill>
              <a:latin typeface="Calibri"/>
              <a:ea typeface="Calibri"/>
              <a:cs typeface="Calibri"/>
              <a:sym typeface="Calibri"/>
            </a:endParaRPr>
          </a:p>
        </p:txBody>
      </p:sp>
      <p:sp>
        <p:nvSpPr>
          <p:cNvPr id="870" name="Google Shape;870;p21"/>
          <p:cNvSpPr/>
          <p:nvPr/>
        </p:nvSpPr>
        <p:spPr>
          <a:xfrm>
            <a:off x="12216173" y="-82943"/>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71" name="Google Shape;871;p21"/>
          <p:cNvCxnSpPr/>
          <p:nvPr/>
        </p:nvCxnSpPr>
        <p:spPr>
          <a:xfrm>
            <a:off x="-123095" y="3295107"/>
            <a:ext cx="12175925" cy="0"/>
          </a:xfrm>
          <a:prstGeom prst="straightConnector1">
            <a:avLst/>
          </a:prstGeom>
          <a:noFill/>
          <a:ln w="19050" cap="flat" cmpd="sng">
            <a:solidFill>
              <a:srgbClr val="3F3F3F"/>
            </a:solidFill>
            <a:prstDash val="solid"/>
            <a:miter lim="800000"/>
            <a:headEnd type="none" w="sm" len="sm"/>
            <a:tailEnd type="none" w="sm" len="sm"/>
          </a:ln>
        </p:spPr>
      </p:cxnSp>
      <p:sp>
        <p:nvSpPr>
          <p:cNvPr id="872" name="Google Shape;872;p21"/>
          <p:cNvSpPr txBox="1"/>
          <p:nvPr/>
        </p:nvSpPr>
        <p:spPr>
          <a:xfrm>
            <a:off x="2117950" y="1692286"/>
            <a:ext cx="1723738" cy="1513836"/>
          </a:xfrm>
          <a:prstGeom prst="rect">
            <a:avLst/>
          </a:prstGeom>
          <a:noFill/>
          <a:ln>
            <a:noFill/>
          </a:ln>
        </p:spPr>
        <p:txBody>
          <a:bodyPr spcFirstLastPara="1" wrap="square" lIns="91425" tIns="45700" rIns="91425" bIns="45700" anchor="t" anchorCtr="0">
            <a:spAutoFit/>
          </a:bodyPr>
          <a:lstStyle/>
          <a:p>
            <a:pPr marL="0" marR="0" lvl="0" indent="0">
              <a:lnSpc>
                <a:spcPct val="107142"/>
              </a:lnSpc>
              <a:spcBef>
                <a:spcPts val="0"/>
              </a:spcBef>
              <a:spcAft>
                <a:spcPts val="0"/>
              </a:spcAft>
              <a:buNone/>
            </a:pPr>
            <a:r>
              <a:rPr lang="en-US" sz="1400" b="1" dirty="0">
                <a:solidFill>
                  <a:srgbClr val="3A3838"/>
                </a:solidFill>
                <a:latin typeface="Calibri"/>
                <a:ea typeface="Calibri"/>
                <a:cs typeface="Calibri"/>
                <a:sym typeface="Calibri"/>
              </a:rPr>
              <a:t>February 2021</a:t>
            </a:r>
            <a:br>
              <a:rPr lang="en-US" sz="1400" b="1" dirty="0">
                <a:solidFill>
                  <a:srgbClr val="3A3838"/>
                </a:solidFill>
                <a:latin typeface="Calibri"/>
                <a:ea typeface="Calibri"/>
                <a:cs typeface="Calibri"/>
                <a:sym typeface="Calibri"/>
              </a:rPr>
            </a:br>
            <a:r>
              <a:rPr lang="en-US" sz="1400" dirty="0" err="1">
                <a:solidFill>
                  <a:srgbClr val="3A3838"/>
                </a:solidFill>
                <a:latin typeface="Calibri"/>
                <a:ea typeface="Calibri"/>
                <a:cs typeface="Calibri"/>
                <a:sym typeface="Calibri"/>
              </a:rPr>
              <a:t>blenderPay</a:t>
            </a:r>
            <a:r>
              <a:rPr lang="en-US" sz="1400" dirty="0">
                <a:solidFill>
                  <a:srgbClr val="3A3838"/>
                </a:solidFill>
                <a:latin typeface="Calibri"/>
                <a:ea typeface="Calibri"/>
                <a:cs typeface="Calibri"/>
                <a:sym typeface="Calibri"/>
              </a:rPr>
              <a:t> for E-Commerce solution launched for E-Commerce online checkouts</a:t>
            </a:r>
            <a:endParaRPr sz="1400" dirty="0">
              <a:solidFill>
                <a:srgbClr val="3A3838"/>
              </a:solidFill>
              <a:latin typeface="Calibri"/>
              <a:ea typeface="Calibri"/>
              <a:cs typeface="Calibri"/>
              <a:sym typeface="Calibri"/>
            </a:endParaRPr>
          </a:p>
        </p:txBody>
      </p:sp>
      <p:sp>
        <p:nvSpPr>
          <p:cNvPr id="873" name="Google Shape;873;p21"/>
          <p:cNvSpPr txBox="1"/>
          <p:nvPr/>
        </p:nvSpPr>
        <p:spPr>
          <a:xfrm>
            <a:off x="2579600" y="4666397"/>
            <a:ext cx="2355104" cy="893794"/>
          </a:xfrm>
          <a:prstGeom prst="rect">
            <a:avLst/>
          </a:prstGeom>
          <a:noFill/>
          <a:ln>
            <a:noFill/>
          </a:ln>
        </p:spPr>
        <p:txBody>
          <a:bodyPr spcFirstLastPara="1" wrap="square" lIns="91425" tIns="45700" rIns="91425" bIns="45700" anchor="t" anchorCtr="0">
            <a:spAutoFit/>
          </a:bodyPr>
          <a:lstStyle/>
          <a:p>
            <a:pPr marL="0" marR="0" lvl="0" indent="0" algn="l" rtl="1">
              <a:lnSpc>
                <a:spcPct val="92857"/>
              </a:lnSpc>
              <a:spcBef>
                <a:spcPts val="0"/>
              </a:spcBef>
              <a:spcAft>
                <a:spcPts val="0"/>
              </a:spcAft>
              <a:buNone/>
            </a:pPr>
            <a:r>
              <a:rPr lang="en-US" sz="1400" b="1" dirty="0">
                <a:solidFill>
                  <a:schemeClr val="tx1"/>
                </a:solidFill>
                <a:latin typeface="Calibri"/>
                <a:ea typeface="Calibri"/>
                <a:cs typeface="Calibri"/>
                <a:sym typeface="Calibri"/>
              </a:rPr>
              <a:t>April 2021</a:t>
            </a:r>
          </a:p>
          <a:p>
            <a:pPr marL="0" marR="0" lvl="0" indent="0" algn="l" rtl="1">
              <a:lnSpc>
                <a:spcPct val="92857"/>
              </a:lnSpc>
              <a:spcBef>
                <a:spcPts val="0"/>
              </a:spcBef>
              <a:spcAft>
                <a:spcPts val="0"/>
              </a:spcAft>
              <a:buNone/>
            </a:pPr>
            <a:r>
              <a:rPr lang="en-US" sz="1400" dirty="0">
                <a:solidFill>
                  <a:schemeClr val="tx1"/>
                </a:solidFill>
                <a:latin typeface="Calibri"/>
                <a:ea typeface="Calibri"/>
                <a:cs typeface="Calibri"/>
                <a:sym typeface="Calibri"/>
              </a:rPr>
              <a:t>A 3</a:t>
            </a:r>
            <a:r>
              <a:rPr lang="en-US" sz="1400" baseline="30000" dirty="0">
                <a:solidFill>
                  <a:schemeClr val="tx1"/>
                </a:solidFill>
                <a:latin typeface="Calibri"/>
                <a:ea typeface="Calibri"/>
                <a:cs typeface="Calibri"/>
                <a:sym typeface="Calibri"/>
              </a:rPr>
              <a:t>rd</a:t>
            </a:r>
            <a:r>
              <a:rPr lang="en-US" sz="1400" dirty="0">
                <a:solidFill>
                  <a:schemeClr val="tx1"/>
                </a:solidFill>
                <a:latin typeface="Calibri"/>
                <a:ea typeface="Calibri"/>
                <a:cs typeface="Calibri"/>
                <a:sym typeface="Calibri"/>
              </a:rPr>
              <a:t> LOC (line of credit) received from, the French investment group Eiffel</a:t>
            </a:r>
            <a:endParaRPr sz="1400" dirty="0">
              <a:solidFill>
                <a:schemeClr val="tx1"/>
              </a:solidFill>
              <a:latin typeface="Calibri"/>
              <a:ea typeface="Calibri"/>
              <a:cs typeface="Calibri"/>
              <a:sym typeface="Calibri"/>
            </a:endParaRPr>
          </a:p>
        </p:txBody>
      </p:sp>
      <p:sp>
        <p:nvSpPr>
          <p:cNvPr id="876" name="Google Shape;876;p21"/>
          <p:cNvSpPr txBox="1"/>
          <p:nvPr/>
        </p:nvSpPr>
        <p:spPr>
          <a:xfrm>
            <a:off x="5322062" y="1245398"/>
            <a:ext cx="1320321" cy="1823536"/>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b="1" dirty="0">
                <a:solidFill>
                  <a:srgbClr val="3A3838"/>
                </a:solidFill>
                <a:latin typeface="Calibri"/>
                <a:cs typeface="Calibri"/>
              </a:rPr>
              <a:t>November 2021</a:t>
            </a:r>
          </a:p>
          <a:p>
            <a:pPr algn="l">
              <a:lnSpc>
                <a:spcPts val="1500"/>
              </a:lnSpc>
              <a:buClr>
                <a:srgbClr val="00AEEF"/>
              </a:buClr>
              <a:defRPr/>
            </a:pPr>
            <a:r>
              <a:rPr lang="en-US" dirty="0">
                <a:solidFill>
                  <a:srgbClr val="3A3838"/>
                </a:solidFill>
                <a:latin typeface="Calibri"/>
                <a:cs typeface="Calibri"/>
              </a:rPr>
              <a:t>Agreement signed establishing the </a:t>
            </a:r>
            <a:r>
              <a:rPr lang="en-US" dirty="0" err="1">
                <a:solidFill>
                  <a:srgbClr val="3A3838"/>
                </a:solidFill>
                <a:latin typeface="Calibri"/>
                <a:cs typeface="Calibri"/>
              </a:rPr>
              <a:t>blenderPay</a:t>
            </a:r>
            <a:r>
              <a:rPr lang="en-US" dirty="0">
                <a:solidFill>
                  <a:srgbClr val="3A3838"/>
                </a:solidFill>
                <a:latin typeface="Calibri"/>
                <a:cs typeface="Calibri"/>
              </a:rPr>
              <a:t> BNPL company with Bank </a:t>
            </a:r>
            <a:r>
              <a:rPr lang="en-US" dirty="0" err="1">
                <a:solidFill>
                  <a:srgbClr val="3A3838"/>
                </a:solidFill>
                <a:latin typeface="Calibri"/>
                <a:cs typeface="Calibri"/>
              </a:rPr>
              <a:t>Hapoalim</a:t>
            </a:r>
            <a:endParaRPr lang="he-IL" dirty="0">
              <a:solidFill>
                <a:srgbClr val="3A3838"/>
              </a:solidFill>
              <a:latin typeface="Calibri"/>
              <a:cs typeface="Calibri"/>
            </a:endParaRPr>
          </a:p>
        </p:txBody>
      </p:sp>
      <p:sp>
        <p:nvSpPr>
          <p:cNvPr id="877" name="Google Shape;877;p21"/>
          <p:cNvSpPr txBox="1"/>
          <p:nvPr/>
        </p:nvSpPr>
        <p:spPr>
          <a:xfrm>
            <a:off x="5264790" y="4069649"/>
            <a:ext cx="1381958" cy="1772240"/>
          </a:xfrm>
          <a:prstGeom prst="rect">
            <a:avLst/>
          </a:prstGeom>
          <a:noFill/>
          <a:ln>
            <a:noFill/>
          </a:ln>
        </p:spPr>
        <p:txBody>
          <a:bodyPr spcFirstLastPara="1" wrap="square" lIns="91425" tIns="45700" rIns="91425" bIns="45700" anchor="t" anchorCtr="0">
            <a:spAutoFit/>
          </a:bodyPr>
          <a:lstStyle/>
          <a:p>
            <a:pPr marL="0" marR="0" lvl="0" indent="0" algn="l" rtl="1">
              <a:lnSpc>
                <a:spcPct val="92857"/>
              </a:lnSpc>
              <a:spcBef>
                <a:spcPts val="0"/>
              </a:spcBef>
              <a:spcAft>
                <a:spcPts val="0"/>
              </a:spcAft>
              <a:buNone/>
            </a:pPr>
            <a:r>
              <a:rPr lang="en-US" sz="1400" b="1" dirty="0">
                <a:solidFill>
                  <a:schemeClr val="tx1"/>
                </a:solidFill>
                <a:latin typeface="Calibri"/>
                <a:ea typeface="Calibri"/>
                <a:cs typeface="Calibri"/>
                <a:sym typeface="Calibri"/>
              </a:rPr>
              <a:t>November 2021</a:t>
            </a:r>
            <a:endParaRPr sz="1400" b="1" dirty="0">
              <a:solidFill>
                <a:schemeClr val="tx1"/>
              </a:solidFill>
              <a:latin typeface="Calibri"/>
              <a:ea typeface="Calibri"/>
              <a:cs typeface="Calibri"/>
              <a:sym typeface="Calibri"/>
            </a:endParaRPr>
          </a:p>
          <a:p>
            <a:pPr marL="0" marR="0" lvl="0" indent="0" algn="l" rtl="0">
              <a:lnSpc>
                <a:spcPct val="92857"/>
              </a:lnSpc>
              <a:spcBef>
                <a:spcPts val="600"/>
              </a:spcBef>
              <a:spcAft>
                <a:spcPts val="0"/>
              </a:spcAft>
              <a:buNone/>
            </a:pPr>
            <a:r>
              <a:rPr lang="en-US" sz="1400" dirty="0">
                <a:solidFill>
                  <a:schemeClr val="tx1"/>
                </a:solidFill>
                <a:latin typeface="Calibri"/>
                <a:ea typeface="Calibri"/>
                <a:cs typeface="Calibri"/>
                <a:sym typeface="Calibri"/>
              </a:rPr>
              <a:t>4</a:t>
            </a:r>
            <a:r>
              <a:rPr lang="en-US" sz="1400" baseline="30000" dirty="0">
                <a:solidFill>
                  <a:schemeClr val="tx1"/>
                </a:solidFill>
                <a:latin typeface="Calibri"/>
                <a:ea typeface="Calibri"/>
                <a:cs typeface="Calibri"/>
                <a:sym typeface="Calibri"/>
              </a:rPr>
              <a:t>th</a:t>
            </a:r>
            <a:r>
              <a:rPr lang="en-US" sz="1400" dirty="0">
                <a:solidFill>
                  <a:schemeClr val="tx1"/>
                </a:solidFill>
                <a:latin typeface="Calibri"/>
                <a:ea typeface="Calibri"/>
                <a:cs typeface="Calibri"/>
                <a:sym typeface="Calibri"/>
              </a:rPr>
              <a:t> LOC received from the French investment group Eiffel, for total funding amount of </a:t>
            </a:r>
            <a:r>
              <a:rPr lang="en-US" sz="1400" dirty="0">
                <a:latin typeface="Calibri"/>
                <a:ea typeface="Calibri"/>
                <a:cs typeface="Calibri"/>
                <a:sym typeface="Calibri"/>
              </a:rPr>
              <a:t>€ 18 million</a:t>
            </a:r>
            <a:endParaRPr dirty="0">
              <a:solidFill>
                <a:schemeClr val="tx1"/>
              </a:solidFill>
            </a:endParaRPr>
          </a:p>
        </p:txBody>
      </p:sp>
      <p:sp>
        <p:nvSpPr>
          <p:cNvPr id="878" name="Google Shape;878;p21"/>
          <p:cNvSpPr txBox="1"/>
          <p:nvPr/>
        </p:nvSpPr>
        <p:spPr>
          <a:xfrm>
            <a:off x="1054995" y="1427382"/>
            <a:ext cx="1063191" cy="1393290"/>
          </a:xfrm>
          <a:prstGeom prst="rect">
            <a:avLst/>
          </a:prstGeom>
          <a:noFill/>
          <a:ln>
            <a:noFill/>
          </a:ln>
        </p:spPr>
        <p:txBody>
          <a:bodyPr spcFirstLastPara="1" wrap="square" lIns="91425" tIns="45700" rIns="91425" bIns="45700" anchor="t" anchorCtr="0">
            <a:spAutoFit/>
          </a:bodyPr>
          <a:lstStyle/>
          <a:p>
            <a:pPr marL="0" marR="0" lvl="0" indent="0" algn="l" rtl="1">
              <a:lnSpc>
                <a:spcPct val="107142"/>
              </a:lnSpc>
              <a:spcBef>
                <a:spcPts val="0"/>
              </a:spcBef>
              <a:spcAft>
                <a:spcPts val="0"/>
              </a:spcAft>
              <a:buClr>
                <a:srgbClr val="3A3838"/>
              </a:buClr>
              <a:buSzPts val="1400"/>
              <a:buFont typeface="Calibri"/>
              <a:buNone/>
            </a:pPr>
            <a:r>
              <a:rPr lang="en-US" sz="1400" b="1" dirty="0">
                <a:solidFill>
                  <a:srgbClr val="3A3838"/>
                </a:solidFill>
                <a:latin typeface="Calibri"/>
                <a:ea typeface="Calibri"/>
                <a:cs typeface="Calibri"/>
                <a:sym typeface="Calibri"/>
              </a:rPr>
              <a:t>January 2021</a:t>
            </a:r>
            <a:endParaRPr sz="1400" b="1" dirty="0">
              <a:solidFill>
                <a:srgbClr val="3A3838"/>
              </a:solidFill>
              <a:latin typeface="Calibri"/>
              <a:ea typeface="Calibri"/>
              <a:cs typeface="Calibri"/>
              <a:sym typeface="Calibri"/>
            </a:endParaRPr>
          </a:p>
          <a:p>
            <a:pPr marL="0" marR="0" lvl="0" indent="0" algn="l" rtl="0">
              <a:lnSpc>
                <a:spcPct val="92857"/>
              </a:lnSpc>
              <a:spcBef>
                <a:spcPts val="300"/>
              </a:spcBef>
              <a:spcAft>
                <a:spcPts val="0"/>
              </a:spcAft>
              <a:buClr>
                <a:srgbClr val="00AEEF"/>
              </a:buClr>
              <a:buSzPts val="1400"/>
              <a:buFont typeface="Calibri"/>
              <a:buNone/>
            </a:pPr>
            <a:r>
              <a:rPr lang="en-US" sz="1400" dirty="0">
                <a:solidFill>
                  <a:srgbClr val="3A3838"/>
                </a:solidFill>
                <a:latin typeface="Calibri"/>
                <a:ea typeface="Calibri"/>
                <a:cs typeface="Calibri"/>
                <a:sym typeface="Calibri"/>
              </a:rPr>
              <a:t>IPO at the Tel Aviv Stock Exchange</a:t>
            </a:r>
            <a:endParaRPr sz="1400" dirty="0">
              <a:solidFill>
                <a:srgbClr val="3A3838"/>
              </a:solidFill>
              <a:latin typeface="Calibri"/>
              <a:ea typeface="Calibri"/>
              <a:cs typeface="Calibri"/>
              <a:sym typeface="Calibri"/>
            </a:endParaRPr>
          </a:p>
        </p:txBody>
      </p:sp>
      <p:sp>
        <p:nvSpPr>
          <p:cNvPr id="879" name="Google Shape;879;p21"/>
          <p:cNvSpPr txBox="1"/>
          <p:nvPr/>
        </p:nvSpPr>
        <p:spPr>
          <a:xfrm>
            <a:off x="149063" y="2830705"/>
            <a:ext cx="1008228" cy="324985"/>
          </a:xfrm>
          <a:prstGeom prst="rect">
            <a:avLst/>
          </a:prstGeom>
          <a:noFill/>
          <a:ln>
            <a:noFill/>
          </a:ln>
        </p:spPr>
        <p:txBody>
          <a:bodyPr spcFirstLastPara="1" wrap="square" lIns="91425" tIns="45700" rIns="91425" bIns="45700" anchor="t" anchorCtr="0">
            <a:spAutoFit/>
          </a:bodyPr>
          <a:lstStyle/>
          <a:p>
            <a:pPr marL="0" marR="0" lvl="0" indent="0" algn="l">
              <a:lnSpc>
                <a:spcPct val="62500"/>
              </a:lnSpc>
              <a:spcBef>
                <a:spcPts val="0"/>
              </a:spcBef>
              <a:spcAft>
                <a:spcPts val="0"/>
              </a:spcAft>
              <a:buNone/>
            </a:pPr>
            <a:r>
              <a:rPr lang="en-US" sz="2400" dirty="0">
                <a:solidFill>
                  <a:srgbClr val="00B0F0"/>
                </a:solidFill>
                <a:latin typeface="Calibri"/>
                <a:ea typeface="Calibri"/>
                <a:cs typeface="Calibri"/>
                <a:sym typeface="Calibri"/>
              </a:rPr>
              <a:t>Israel</a:t>
            </a:r>
            <a:endParaRPr sz="2400" dirty="0">
              <a:solidFill>
                <a:srgbClr val="00B0F0"/>
              </a:solidFill>
              <a:latin typeface="Calibri"/>
              <a:ea typeface="Calibri"/>
              <a:cs typeface="Calibri"/>
              <a:sym typeface="Calibri"/>
            </a:endParaRPr>
          </a:p>
        </p:txBody>
      </p:sp>
      <p:sp>
        <p:nvSpPr>
          <p:cNvPr id="880" name="Google Shape;880;p21"/>
          <p:cNvSpPr txBox="1"/>
          <p:nvPr/>
        </p:nvSpPr>
        <p:spPr>
          <a:xfrm>
            <a:off x="131181" y="3582477"/>
            <a:ext cx="1365078" cy="324985"/>
          </a:xfrm>
          <a:prstGeom prst="rect">
            <a:avLst/>
          </a:prstGeom>
          <a:noFill/>
          <a:ln>
            <a:noFill/>
          </a:ln>
        </p:spPr>
        <p:txBody>
          <a:bodyPr spcFirstLastPara="1" wrap="square" lIns="91425" tIns="45700" rIns="91425" bIns="45700" anchor="t" anchorCtr="0">
            <a:spAutoFit/>
          </a:bodyPr>
          <a:lstStyle/>
          <a:p>
            <a:pPr marL="0" marR="0" lvl="0" indent="0">
              <a:lnSpc>
                <a:spcPct val="62500"/>
              </a:lnSpc>
              <a:spcBef>
                <a:spcPts val="0"/>
              </a:spcBef>
              <a:spcAft>
                <a:spcPts val="0"/>
              </a:spcAft>
              <a:buNone/>
            </a:pPr>
            <a:r>
              <a:rPr lang="en-US" sz="2400" dirty="0">
                <a:solidFill>
                  <a:srgbClr val="006CB7"/>
                </a:solidFill>
                <a:latin typeface="Calibri"/>
                <a:ea typeface="Calibri"/>
                <a:cs typeface="Calibri"/>
                <a:sym typeface="Calibri"/>
              </a:rPr>
              <a:t>Europe</a:t>
            </a:r>
            <a:endParaRPr sz="2400" dirty="0">
              <a:solidFill>
                <a:srgbClr val="006CB7"/>
              </a:solidFill>
              <a:latin typeface="Calibri"/>
              <a:ea typeface="Calibri"/>
              <a:cs typeface="Calibri"/>
              <a:sym typeface="Calibri"/>
            </a:endParaRPr>
          </a:p>
        </p:txBody>
      </p:sp>
      <p:grpSp>
        <p:nvGrpSpPr>
          <p:cNvPr id="881" name="Google Shape;881;p21"/>
          <p:cNvGrpSpPr/>
          <p:nvPr/>
        </p:nvGrpSpPr>
        <p:grpSpPr>
          <a:xfrm rot="10800000">
            <a:off x="11286514" y="3079590"/>
            <a:ext cx="532058" cy="405351"/>
            <a:chOff x="405534" y="2993571"/>
            <a:chExt cx="786185" cy="598961"/>
          </a:xfrm>
        </p:grpSpPr>
        <p:sp>
          <p:nvSpPr>
            <p:cNvPr id="882" name="Google Shape;882;p21"/>
            <p:cNvSpPr/>
            <p:nvPr/>
          </p:nvSpPr>
          <p:spPr>
            <a:xfrm rot="2700000">
              <a:off x="493250" y="3081288"/>
              <a:ext cx="423528" cy="423528"/>
            </a:xfrm>
            <a:prstGeom prst="corner">
              <a:avLst>
                <a:gd name="adj1" fmla="val 0"/>
                <a:gd name="adj2" fmla="val 0"/>
              </a:avLst>
            </a:prstGeom>
            <a:solidFill>
              <a:schemeClr val="accent1"/>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3" name="Google Shape;883;p21"/>
            <p:cNvSpPr/>
            <p:nvPr/>
          </p:nvSpPr>
          <p:spPr>
            <a:xfrm rot="2700000">
              <a:off x="680477" y="3081286"/>
              <a:ext cx="423527" cy="423528"/>
            </a:xfrm>
            <a:prstGeom prst="corner">
              <a:avLst>
                <a:gd name="adj1" fmla="val 0"/>
                <a:gd name="adj2" fmla="val 0"/>
              </a:avLst>
            </a:prstGeom>
            <a:solidFill>
              <a:schemeClr val="accent1"/>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884" name="Google Shape;884;p21"/>
          <p:cNvSpPr txBox="1"/>
          <p:nvPr/>
        </p:nvSpPr>
        <p:spPr>
          <a:xfrm>
            <a:off x="7548869" y="1128944"/>
            <a:ext cx="1234424" cy="1823536"/>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February 2022</a:t>
            </a:r>
          </a:p>
          <a:p>
            <a:pPr algn="l">
              <a:lnSpc>
                <a:spcPts val="1500"/>
              </a:lnSpc>
              <a:buClr>
                <a:srgbClr val="00AEEF"/>
              </a:buClr>
              <a:defRPr/>
            </a:pPr>
            <a:r>
              <a:rPr lang="en-US" sz="1400" dirty="0">
                <a:solidFill>
                  <a:schemeClr val="tx1"/>
                </a:solidFill>
                <a:latin typeface="Calibri" panose="020F0502020204030204" pitchFamily="34" charset="0"/>
                <a:cs typeface="Calibri" panose="020F0502020204030204" pitchFamily="34" charset="0"/>
              </a:rPr>
              <a:t>Line of Credit established for car loans from Bank Mizrahi for approximately NIS 50 million</a:t>
            </a:r>
            <a:endParaRPr lang="he-IL" sz="1300" dirty="0">
              <a:solidFill>
                <a:schemeClr val="tx1"/>
              </a:solidFill>
              <a:latin typeface="Calibri" panose="020F0502020204030204" pitchFamily="34" charset="0"/>
              <a:cs typeface="Calibri" panose="020F0502020204030204" pitchFamily="34" charset="0"/>
            </a:endParaRPr>
          </a:p>
        </p:txBody>
      </p:sp>
      <p:grpSp>
        <p:nvGrpSpPr>
          <p:cNvPr id="885" name="Google Shape;885;p21"/>
          <p:cNvGrpSpPr/>
          <p:nvPr/>
        </p:nvGrpSpPr>
        <p:grpSpPr>
          <a:xfrm flipH="1">
            <a:off x="5190425" y="1181504"/>
            <a:ext cx="201718" cy="4662224"/>
            <a:chOff x="3323038" y="1180614"/>
            <a:chExt cx="201718" cy="4662224"/>
          </a:xfrm>
        </p:grpSpPr>
        <p:cxnSp>
          <p:nvCxnSpPr>
            <p:cNvPr id="886" name="Google Shape;886;p21"/>
            <p:cNvCxnSpPr>
              <a:cxnSpLocks/>
            </p:cNvCxnSpPr>
            <p:nvPr/>
          </p:nvCxnSpPr>
          <p:spPr>
            <a:xfrm>
              <a:off x="3423897" y="1180614"/>
              <a:ext cx="7586" cy="4662224"/>
            </a:xfrm>
            <a:prstGeom prst="straightConnector1">
              <a:avLst/>
            </a:prstGeom>
            <a:noFill/>
            <a:ln w="9525" cap="flat" cmpd="sng">
              <a:solidFill>
                <a:srgbClr val="3F3F3F"/>
              </a:solidFill>
              <a:prstDash val="dash"/>
              <a:miter lim="800000"/>
              <a:headEnd type="oval" w="med" len="med"/>
              <a:tailEnd type="oval" w="med" len="med"/>
            </a:ln>
          </p:spPr>
        </p:cxnSp>
        <p:sp>
          <p:nvSpPr>
            <p:cNvPr id="887" name="Google Shape;887;p21"/>
            <p:cNvSpPr/>
            <p:nvPr/>
          </p:nvSpPr>
          <p:spPr>
            <a:xfrm>
              <a:off x="332303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891" name="Google Shape;891;p21"/>
          <p:cNvGrpSpPr/>
          <p:nvPr/>
        </p:nvGrpSpPr>
        <p:grpSpPr>
          <a:xfrm flipH="1">
            <a:off x="3590749" y="1646264"/>
            <a:ext cx="201718" cy="1740996"/>
            <a:chOff x="5663662" y="1658678"/>
            <a:chExt cx="201718" cy="1740996"/>
          </a:xfrm>
        </p:grpSpPr>
        <p:cxnSp>
          <p:nvCxnSpPr>
            <p:cNvPr id="892" name="Google Shape;892;p21"/>
            <p:cNvCxnSpPr/>
            <p:nvPr/>
          </p:nvCxnSpPr>
          <p:spPr>
            <a:xfrm>
              <a:off x="5764521" y="1658678"/>
              <a:ext cx="0" cy="1636429"/>
            </a:xfrm>
            <a:prstGeom prst="straightConnector1">
              <a:avLst/>
            </a:prstGeom>
            <a:noFill/>
            <a:ln w="9525" cap="flat" cmpd="sng">
              <a:solidFill>
                <a:srgbClr val="3F3F3F"/>
              </a:solidFill>
              <a:prstDash val="dash"/>
              <a:miter lim="800000"/>
              <a:headEnd type="oval" w="med" len="med"/>
              <a:tailEnd type="none" w="sm" len="sm"/>
            </a:ln>
          </p:spPr>
        </p:cxnSp>
        <p:sp>
          <p:nvSpPr>
            <p:cNvPr id="893" name="Google Shape;893;p21"/>
            <p:cNvSpPr/>
            <p:nvPr/>
          </p:nvSpPr>
          <p:spPr>
            <a:xfrm>
              <a:off x="5663662"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897" name="Google Shape;897;p21"/>
          <p:cNvGrpSpPr/>
          <p:nvPr/>
        </p:nvGrpSpPr>
        <p:grpSpPr>
          <a:xfrm flipH="1">
            <a:off x="2470438" y="3222729"/>
            <a:ext cx="201718" cy="2386982"/>
            <a:chOff x="8004286" y="3197956"/>
            <a:chExt cx="201718" cy="2386982"/>
          </a:xfrm>
        </p:grpSpPr>
        <p:cxnSp>
          <p:nvCxnSpPr>
            <p:cNvPr id="898" name="Google Shape;898;p21"/>
            <p:cNvCxnSpPr/>
            <p:nvPr/>
          </p:nvCxnSpPr>
          <p:spPr>
            <a:xfrm>
              <a:off x="8105145" y="3197956"/>
              <a:ext cx="0" cy="2386982"/>
            </a:xfrm>
            <a:prstGeom prst="straightConnector1">
              <a:avLst/>
            </a:prstGeom>
            <a:noFill/>
            <a:ln w="9525" cap="flat" cmpd="sng">
              <a:solidFill>
                <a:srgbClr val="3F3F3F"/>
              </a:solidFill>
              <a:prstDash val="dash"/>
              <a:miter lim="800000"/>
              <a:headEnd type="none" w="sm" len="sm"/>
              <a:tailEnd type="oval" w="med" len="med"/>
            </a:ln>
          </p:spPr>
        </p:cxnSp>
        <p:sp>
          <p:nvSpPr>
            <p:cNvPr id="899" name="Google Shape;899;p21"/>
            <p:cNvSpPr/>
            <p:nvPr/>
          </p:nvSpPr>
          <p:spPr>
            <a:xfrm>
              <a:off x="8004286"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00" name="Google Shape;900;p21"/>
          <p:cNvGrpSpPr/>
          <p:nvPr/>
        </p:nvGrpSpPr>
        <p:grpSpPr>
          <a:xfrm flipH="1">
            <a:off x="1992718" y="1826431"/>
            <a:ext cx="201718" cy="1607604"/>
            <a:chOff x="9174598" y="1792070"/>
            <a:chExt cx="201718" cy="1607604"/>
          </a:xfrm>
        </p:grpSpPr>
        <p:cxnSp>
          <p:nvCxnSpPr>
            <p:cNvPr id="901" name="Google Shape;901;p21"/>
            <p:cNvCxnSpPr>
              <a:cxnSpLocks/>
            </p:cNvCxnSpPr>
            <p:nvPr/>
          </p:nvCxnSpPr>
          <p:spPr>
            <a:xfrm>
              <a:off x="9270963" y="1792070"/>
              <a:ext cx="4494" cy="1529226"/>
            </a:xfrm>
            <a:prstGeom prst="straightConnector1">
              <a:avLst/>
            </a:prstGeom>
            <a:noFill/>
            <a:ln w="9525" cap="flat" cmpd="sng">
              <a:solidFill>
                <a:srgbClr val="3F3F3F"/>
              </a:solidFill>
              <a:prstDash val="dash"/>
              <a:miter lim="800000"/>
              <a:headEnd type="oval" w="med" len="med"/>
              <a:tailEnd type="none" w="sm" len="sm"/>
            </a:ln>
          </p:spPr>
        </p:cxnSp>
        <p:sp>
          <p:nvSpPr>
            <p:cNvPr id="902" name="Google Shape;902;p21"/>
            <p:cNvSpPr/>
            <p:nvPr/>
          </p:nvSpPr>
          <p:spPr>
            <a:xfrm>
              <a:off x="917459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03" name="Google Shape;903;p21"/>
          <p:cNvGrpSpPr/>
          <p:nvPr/>
        </p:nvGrpSpPr>
        <p:grpSpPr>
          <a:xfrm flipH="1">
            <a:off x="942315" y="1425795"/>
            <a:ext cx="201718" cy="1990305"/>
            <a:chOff x="10344910" y="1409369"/>
            <a:chExt cx="201718" cy="1990305"/>
          </a:xfrm>
        </p:grpSpPr>
        <p:cxnSp>
          <p:nvCxnSpPr>
            <p:cNvPr id="904" name="Google Shape;904;p21"/>
            <p:cNvCxnSpPr/>
            <p:nvPr/>
          </p:nvCxnSpPr>
          <p:spPr>
            <a:xfrm>
              <a:off x="10432079" y="1409369"/>
              <a:ext cx="13690" cy="1939184"/>
            </a:xfrm>
            <a:prstGeom prst="straightConnector1">
              <a:avLst/>
            </a:prstGeom>
            <a:noFill/>
            <a:ln w="9525" cap="flat" cmpd="sng">
              <a:solidFill>
                <a:srgbClr val="3F3F3F"/>
              </a:solidFill>
              <a:prstDash val="dash"/>
              <a:miter lim="800000"/>
              <a:headEnd type="oval" w="med" len="med"/>
              <a:tailEnd type="none" w="sm" len="sm"/>
            </a:ln>
          </p:spPr>
        </p:cxnSp>
        <p:sp>
          <p:nvSpPr>
            <p:cNvPr id="905" name="Google Shape;905;p21"/>
            <p:cNvSpPr/>
            <p:nvPr/>
          </p:nvSpPr>
          <p:spPr>
            <a:xfrm>
              <a:off x="10344910"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06" name="Google Shape;906;p21"/>
          <p:cNvGrpSpPr/>
          <p:nvPr/>
        </p:nvGrpSpPr>
        <p:grpSpPr>
          <a:xfrm flipH="1">
            <a:off x="6531872" y="3196520"/>
            <a:ext cx="201718" cy="1910476"/>
            <a:chOff x="1712468" y="3204135"/>
            <a:chExt cx="201718" cy="1910476"/>
          </a:xfrm>
        </p:grpSpPr>
        <p:sp>
          <p:nvSpPr>
            <p:cNvPr id="907" name="Google Shape;907;p21"/>
            <p:cNvSpPr/>
            <p:nvPr/>
          </p:nvSpPr>
          <p:spPr>
            <a:xfrm>
              <a:off x="1712468" y="32041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908" name="Google Shape;908;p21"/>
            <p:cNvCxnSpPr/>
            <p:nvPr/>
          </p:nvCxnSpPr>
          <p:spPr>
            <a:xfrm>
              <a:off x="1816645" y="3419391"/>
              <a:ext cx="0" cy="1695220"/>
            </a:xfrm>
            <a:prstGeom prst="straightConnector1">
              <a:avLst/>
            </a:prstGeom>
            <a:noFill/>
            <a:ln w="9525" cap="flat" cmpd="sng">
              <a:solidFill>
                <a:srgbClr val="3F3F3F"/>
              </a:solidFill>
              <a:prstDash val="dash"/>
              <a:miter lim="800000"/>
              <a:headEnd type="none" w="sm" len="sm"/>
              <a:tailEnd type="oval" w="med" len="med"/>
            </a:ln>
          </p:spPr>
        </p:cxnSp>
      </p:grpSp>
      <p:sp>
        <p:nvSpPr>
          <p:cNvPr id="909" name="Google Shape;909;p21"/>
          <p:cNvSpPr txBox="1"/>
          <p:nvPr/>
        </p:nvSpPr>
        <p:spPr>
          <a:xfrm>
            <a:off x="7490323" y="3866839"/>
            <a:ext cx="1092115" cy="1246455"/>
          </a:xfrm>
          <a:prstGeom prst="rect">
            <a:avLst/>
          </a:prstGeom>
          <a:noFill/>
          <a:ln>
            <a:noFill/>
          </a:ln>
        </p:spPr>
        <p:txBody>
          <a:bodyPr spcFirstLastPara="1" wrap="square" lIns="91425" tIns="45700" rIns="91425" bIns="45700" anchor="t" anchorCtr="0">
            <a:spAutoFit/>
          </a:bodyPr>
          <a:lstStyle/>
          <a:p>
            <a:pPr algn="l">
              <a:lnSpc>
                <a:spcPts val="1500"/>
              </a:lnSpc>
              <a:defRPr/>
            </a:pPr>
            <a:r>
              <a:rPr lang="en-US" sz="1400" b="1" dirty="0">
                <a:solidFill>
                  <a:schemeClr val="tx1"/>
                </a:solidFill>
                <a:latin typeface="Calibri" panose="020F0502020204030204" pitchFamily="34" charset="0"/>
                <a:cs typeface="Calibri" panose="020F0502020204030204" pitchFamily="34" charset="0"/>
              </a:rPr>
              <a:t>February 2022</a:t>
            </a:r>
          </a:p>
          <a:p>
            <a:pPr algn="l">
              <a:lnSpc>
                <a:spcPts val="1500"/>
              </a:lnSpc>
              <a:defRPr/>
            </a:pPr>
            <a:r>
              <a:rPr lang="en-US" sz="1400" dirty="0">
                <a:solidFill>
                  <a:schemeClr val="tx1"/>
                </a:solidFill>
                <a:latin typeface="Calibri" panose="020F0502020204030204" pitchFamily="34" charset="0"/>
                <a:cs typeface="Calibri" panose="020F0502020204030204" pitchFamily="34" charset="0"/>
              </a:rPr>
              <a:t>Acquisition of the LTL credit union in Lithuania</a:t>
            </a:r>
            <a:endParaRPr lang="he-IL" sz="1300" dirty="0">
              <a:solidFill>
                <a:schemeClr val="tx1"/>
              </a:solidFill>
              <a:latin typeface="Calibri" panose="020F0502020204030204" pitchFamily="34" charset="0"/>
              <a:cs typeface="Calibri" panose="020F0502020204030204" pitchFamily="34" charset="0"/>
            </a:endParaRPr>
          </a:p>
        </p:txBody>
      </p:sp>
      <p:sp>
        <p:nvSpPr>
          <p:cNvPr id="910" name="Google Shape;910;p21"/>
          <p:cNvSpPr txBox="1"/>
          <p:nvPr/>
        </p:nvSpPr>
        <p:spPr>
          <a:xfrm>
            <a:off x="6618288" y="3784710"/>
            <a:ext cx="869337" cy="1294545"/>
          </a:xfrm>
          <a:prstGeom prst="rect">
            <a:avLst/>
          </a:prstGeom>
          <a:noFill/>
          <a:ln>
            <a:noFill/>
          </a:ln>
        </p:spPr>
        <p:txBody>
          <a:bodyPr spcFirstLastPara="1" wrap="square" lIns="91425" tIns="45700" rIns="91425" bIns="45700" anchor="t" anchorCtr="0">
            <a:spAutoFit/>
          </a:bodyPr>
          <a:lstStyle/>
          <a:p>
            <a:pPr marL="0" marR="0" lvl="0" indent="0" algn="l" rtl="0">
              <a:lnSpc>
                <a:spcPct val="92857"/>
              </a:lnSpc>
              <a:spcBef>
                <a:spcPts val="0"/>
              </a:spcBef>
              <a:spcAft>
                <a:spcPts val="0"/>
              </a:spcAft>
              <a:buNone/>
            </a:pPr>
            <a:r>
              <a:rPr lang="en-US" sz="1400" b="1" dirty="0">
                <a:solidFill>
                  <a:schemeClr val="tx1"/>
                </a:solidFill>
                <a:latin typeface="Calibri"/>
                <a:ea typeface="Calibri"/>
                <a:cs typeface="Calibri"/>
                <a:sym typeface="Calibri"/>
              </a:rPr>
              <a:t>January 2022</a:t>
            </a:r>
            <a:br>
              <a:rPr lang="en-US" sz="1400" dirty="0">
                <a:solidFill>
                  <a:schemeClr val="tx1"/>
                </a:solidFill>
                <a:latin typeface="Calibri"/>
                <a:ea typeface="Calibri"/>
                <a:cs typeface="Calibri"/>
                <a:sym typeface="Calibri"/>
              </a:rPr>
            </a:br>
            <a:r>
              <a:rPr lang="en-US" sz="1400" dirty="0">
                <a:solidFill>
                  <a:schemeClr val="tx1"/>
                </a:solidFill>
                <a:latin typeface="Calibri"/>
                <a:ea typeface="Calibri"/>
                <a:cs typeface="Calibri"/>
                <a:sym typeface="Calibri"/>
              </a:rPr>
              <a:t>Credit activity extended in Poland</a:t>
            </a:r>
            <a:endParaRPr dirty="0">
              <a:solidFill>
                <a:schemeClr val="tx1"/>
              </a:solidFill>
            </a:endParaRPr>
          </a:p>
        </p:txBody>
      </p:sp>
      <p:sp>
        <p:nvSpPr>
          <p:cNvPr id="911" name="Google Shape;911;p21"/>
          <p:cNvSpPr txBox="1"/>
          <p:nvPr/>
        </p:nvSpPr>
        <p:spPr>
          <a:xfrm>
            <a:off x="3672466" y="1648701"/>
            <a:ext cx="1767946" cy="962403"/>
          </a:xfrm>
          <a:prstGeom prst="rect">
            <a:avLst/>
          </a:prstGeom>
          <a:noFill/>
          <a:ln>
            <a:noFill/>
          </a:ln>
        </p:spPr>
        <p:txBody>
          <a:bodyPr spcFirstLastPara="1" wrap="square" lIns="91425" tIns="45700" rIns="91425" bIns="45700" anchor="t" anchorCtr="0">
            <a:spAutoFit/>
          </a:bodyPr>
          <a:lstStyle/>
          <a:p>
            <a:pPr marL="0" marR="0" lvl="0" indent="0">
              <a:lnSpc>
                <a:spcPct val="107142"/>
              </a:lnSpc>
              <a:spcBef>
                <a:spcPts val="0"/>
              </a:spcBef>
              <a:spcAft>
                <a:spcPts val="0"/>
              </a:spcAft>
              <a:buNone/>
            </a:pPr>
            <a:r>
              <a:rPr lang="en-US" sz="1400" b="1" dirty="0">
                <a:solidFill>
                  <a:srgbClr val="3A3838"/>
                </a:solidFill>
                <a:latin typeface="Calibri"/>
                <a:ea typeface="Calibri"/>
                <a:cs typeface="Calibri"/>
                <a:sym typeface="Calibri"/>
              </a:rPr>
              <a:t>September 2021</a:t>
            </a:r>
            <a:endParaRPr sz="1400" b="1" dirty="0">
              <a:solidFill>
                <a:srgbClr val="3A3838"/>
              </a:solidFill>
              <a:latin typeface="Calibri"/>
              <a:ea typeface="Calibri"/>
              <a:cs typeface="Calibri"/>
              <a:sym typeface="Calibri"/>
            </a:endParaRPr>
          </a:p>
          <a:p>
            <a:pPr marL="0" marR="0" lvl="0" indent="0">
              <a:lnSpc>
                <a:spcPct val="92857"/>
              </a:lnSpc>
              <a:spcBef>
                <a:spcPts val="300"/>
              </a:spcBef>
              <a:spcAft>
                <a:spcPts val="0"/>
              </a:spcAft>
              <a:buNone/>
            </a:pPr>
            <a:r>
              <a:rPr lang="en-US" sz="1400" dirty="0">
                <a:solidFill>
                  <a:srgbClr val="3A3838"/>
                </a:solidFill>
                <a:latin typeface="Calibri"/>
                <a:ea typeface="Calibri"/>
                <a:cs typeface="Calibri"/>
                <a:sym typeface="Calibri"/>
              </a:rPr>
              <a:t>Extended consumer credit brokerage </a:t>
            </a:r>
            <a:r>
              <a:rPr lang="en-US" sz="1400" dirty="0" err="1">
                <a:solidFill>
                  <a:srgbClr val="3A3838"/>
                </a:solidFill>
                <a:latin typeface="Calibri"/>
                <a:ea typeface="Calibri"/>
                <a:cs typeface="Calibri"/>
                <a:sym typeface="Calibri"/>
              </a:rPr>
              <a:t>licence</a:t>
            </a:r>
            <a:r>
              <a:rPr lang="en-US" sz="1400" dirty="0">
                <a:solidFill>
                  <a:srgbClr val="3A3838"/>
                </a:solidFill>
                <a:latin typeface="Calibri"/>
                <a:ea typeface="Calibri"/>
                <a:cs typeface="Calibri"/>
                <a:sym typeface="Calibri"/>
              </a:rPr>
              <a:t> obtained</a:t>
            </a:r>
            <a:endParaRPr sz="1400" dirty="0">
              <a:solidFill>
                <a:srgbClr val="3A3838"/>
              </a:solidFill>
              <a:latin typeface="Calibri"/>
              <a:ea typeface="Calibri"/>
              <a:cs typeface="Calibri"/>
              <a:sym typeface="Calibri"/>
            </a:endParaRPr>
          </a:p>
        </p:txBody>
      </p:sp>
      <p:grpSp>
        <p:nvGrpSpPr>
          <p:cNvPr id="912" name="Google Shape;912;p21"/>
          <p:cNvGrpSpPr/>
          <p:nvPr/>
        </p:nvGrpSpPr>
        <p:grpSpPr>
          <a:xfrm>
            <a:off x="-822909" y="-293630"/>
            <a:ext cx="1645818" cy="7361780"/>
            <a:chOff x="-851971" y="-300778"/>
            <a:chExt cx="1645818" cy="7361780"/>
          </a:xfrm>
        </p:grpSpPr>
        <p:sp>
          <p:nvSpPr>
            <p:cNvPr id="913" name="Google Shape;913;p21"/>
            <p:cNvSpPr/>
            <p:nvPr/>
          </p:nvSpPr>
          <p:spPr>
            <a:xfrm rot="4500000">
              <a:off x="-700966" y="-149770"/>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nvGrpSpPr>
            <p:cNvPr id="914" name="Google Shape;914;p21"/>
            <p:cNvGrpSpPr/>
            <p:nvPr/>
          </p:nvGrpSpPr>
          <p:grpSpPr>
            <a:xfrm>
              <a:off x="-694107" y="-142915"/>
              <a:ext cx="1330092" cy="7203917"/>
              <a:chOff x="-694107" y="-142915"/>
              <a:chExt cx="1330092" cy="7203917"/>
            </a:xfrm>
          </p:grpSpPr>
          <p:sp>
            <p:nvSpPr>
              <p:cNvPr id="915" name="Google Shape;915;p21"/>
              <p:cNvSpPr/>
              <p:nvPr/>
            </p:nvSpPr>
            <p:spPr>
              <a:xfrm rot="-5400000" flipH="1">
                <a:off x="-383005" y="176965"/>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16" name="Google Shape;916;p21"/>
              <p:cNvSpPr/>
              <p:nvPr/>
            </p:nvSpPr>
            <p:spPr>
              <a:xfrm rot="4500000">
                <a:off x="-572070" y="-2087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17" name="Google Shape;917;p21"/>
              <p:cNvSpPr/>
              <p:nvPr/>
            </p:nvSpPr>
            <p:spPr>
              <a:xfrm flipH="1">
                <a:off x="-491005" y="828390"/>
                <a:ext cx="108000" cy="108000"/>
              </a:xfrm>
              <a:prstGeom prst="ellipse">
                <a:avLst/>
              </a:prstGeom>
              <a:solidFill>
                <a:srgbClr val="00AE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8" name="Google Shape;918;p21"/>
              <p:cNvSpPr/>
              <p:nvPr/>
            </p:nvSpPr>
            <p:spPr>
              <a:xfrm>
                <a:off x="-544126" y="0"/>
                <a:ext cx="520903" cy="706100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19" name="Google Shape;919;p21"/>
          <p:cNvSpPr txBox="1"/>
          <p:nvPr/>
        </p:nvSpPr>
        <p:spPr>
          <a:xfrm>
            <a:off x="9301220" y="3533763"/>
            <a:ext cx="1381958" cy="1675395"/>
          </a:xfrm>
          <a:prstGeom prst="rect">
            <a:avLst/>
          </a:prstGeom>
          <a:noFill/>
          <a:ln>
            <a:noFill/>
          </a:ln>
        </p:spPr>
        <p:txBody>
          <a:bodyPr spcFirstLastPara="1" wrap="square" lIns="91425" tIns="45700" rIns="91425" bIns="45700" anchor="t" anchorCtr="0">
            <a:spAutoFit/>
          </a:bodyPr>
          <a:lstStyle/>
          <a:p>
            <a:pPr algn="l">
              <a:lnSpc>
                <a:spcPts val="1500"/>
              </a:lnSpc>
              <a:defRPr/>
            </a:pPr>
            <a:r>
              <a:rPr lang="en-US" sz="1400" b="1" dirty="0">
                <a:solidFill>
                  <a:schemeClr val="tx1"/>
                </a:solidFill>
                <a:latin typeface="Calibri" panose="020F0502020204030204" pitchFamily="34" charset="0"/>
                <a:cs typeface="Calibri" panose="020F0502020204030204" pitchFamily="34" charset="0"/>
              </a:rPr>
              <a:t>May 2022</a:t>
            </a:r>
          </a:p>
          <a:p>
            <a:pPr algn="l">
              <a:lnSpc>
                <a:spcPts val="1500"/>
              </a:lnSpc>
              <a:defRPr/>
            </a:pPr>
            <a:r>
              <a:rPr lang="en-US" sz="1400" dirty="0">
                <a:solidFill>
                  <a:schemeClr val="tx1"/>
                </a:solidFill>
                <a:latin typeface="Calibri" panose="020F0502020204030204" pitchFamily="34" charset="0"/>
                <a:cs typeface="Calibri" panose="020F0502020204030204" pitchFamily="34" charset="0"/>
              </a:rPr>
              <a:t>LOC obtained from the Pollen Street Capital investment fund for a total funding of </a:t>
            </a:r>
            <a:r>
              <a:rPr lang="en-US" sz="1400" dirty="0">
                <a:solidFill>
                  <a:schemeClr val="tx1"/>
                </a:solidFill>
                <a:latin typeface="Calibri" panose="020F0502020204030204" pitchFamily="34" charset="0"/>
                <a:ea typeface="Calibri"/>
                <a:cs typeface="Calibri" panose="020F0502020204030204" pitchFamily="34" charset="0"/>
                <a:sym typeface="Calibri"/>
              </a:rPr>
              <a:t>€ </a:t>
            </a:r>
            <a:r>
              <a:rPr lang="en-US" sz="1400" dirty="0">
                <a:solidFill>
                  <a:schemeClr val="tx1"/>
                </a:solidFill>
                <a:latin typeface="Calibri" panose="020F0502020204030204" pitchFamily="34" charset="0"/>
                <a:cs typeface="Calibri" panose="020F0502020204030204" pitchFamily="34" charset="0"/>
              </a:rPr>
              <a:t>50 million</a:t>
            </a:r>
            <a:endParaRPr lang="en-US" sz="1300" dirty="0">
              <a:solidFill>
                <a:schemeClr val="tx1"/>
              </a:solidFill>
              <a:latin typeface="Calibri" panose="020F0502020204030204" pitchFamily="34" charset="0"/>
              <a:cs typeface="Calibri" panose="020F0502020204030204" pitchFamily="34" charset="0"/>
            </a:endParaRPr>
          </a:p>
        </p:txBody>
      </p:sp>
      <p:grpSp>
        <p:nvGrpSpPr>
          <p:cNvPr id="920" name="Google Shape;920;p21"/>
          <p:cNvGrpSpPr/>
          <p:nvPr/>
        </p:nvGrpSpPr>
        <p:grpSpPr>
          <a:xfrm flipH="1">
            <a:off x="8662530" y="1202402"/>
            <a:ext cx="201718" cy="2223224"/>
            <a:chOff x="962544" y="1200029"/>
            <a:chExt cx="201718" cy="2223224"/>
          </a:xfrm>
        </p:grpSpPr>
        <p:cxnSp>
          <p:nvCxnSpPr>
            <p:cNvPr id="921" name="Google Shape;921;p21"/>
            <p:cNvCxnSpPr/>
            <p:nvPr/>
          </p:nvCxnSpPr>
          <p:spPr>
            <a:xfrm>
              <a:off x="1063403" y="1200029"/>
              <a:ext cx="0" cy="2089993"/>
            </a:xfrm>
            <a:prstGeom prst="straightConnector1">
              <a:avLst/>
            </a:prstGeom>
            <a:noFill/>
            <a:ln w="9525" cap="flat" cmpd="sng">
              <a:solidFill>
                <a:srgbClr val="3F3F3F"/>
              </a:solidFill>
              <a:prstDash val="dash"/>
              <a:miter lim="800000"/>
              <a:headEnd type="oval" w="med" len="med"/>
              <a:tailEnd type="oval" w="med" len="med"/>
            </a:ln>
          </p:spPr>
        </p:cxnSp>
        <p:sp>
          <p:nvSpPr>
            <p:cNvPr id="922" name="Google Shape;922;p21"/>
            <p:cNvSpPr/>
            <p:nvPr/>
          </p:nvSpPr>
          <p:spPr>
            <a:xfrm>
              <a:off x="962544" y="32215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923" name="Google Shape;923;p21"/>
          <p:cNvSpPr txBox="1"/>
          <p:nvPr/>
        </p:nvSpPr>
        <p:spPr>
          <a:xfrm>
            <a:off x="8768185" y="1244753"/>
            <a:ext cx="1075691" cy="1631175"/>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December 2022</a:t>
            </a:r>
          </a:p>
          <a:p>
            <a:pPr algn="l">
              <a:lnSpc>
                <a:spcPts val="1500"/>
              </a:lnSpc>
              <a:buClr>
                <a:srgbClr val="00AEEF"/>
              </a:buClr>
              <a:defRPr/>
            </a:pPr>
            <a:r>
              <a:rPr lang="en-US" sz="1400" dirty="0">
                <a:solidFill>
                  <a:schemeClr val="tx1"/>
                </a:solidFill>
                <a:latin typeface="Calibri" panose="020F0502020204030204" pitchFamily="34" charset="0"/>
                <a:cs typeface="Calibri" panose="020F0502020204030204" pitchFamily="34" charset="0"/>
              </a:rPr>
              <a:t>Completion of rights issue and loans for NIS 22 million</a:t>
            </a:r>
            <a:endParaRPr lang="he-IL" sz="1300" dirty="0">
              <a:solidFill>
                <a:schemeClr val="tx1"/>
              </a:solidFill>
              <a:latin typeface="Calibri" panose="020F0502020204030204" pitchFamily="34" charset="0"/>
              <a:cs typeface="Calibri" panose="020F0502020204030204" pitchFamily="34" charset="0"/>
            </a:endParaRPr>
          </a:p>
        </p:txBody>
      </p:sp>
      <p:grpSp>
        <p:nvGrpSpPr>
          <p:cNvPr id="925" name="Google Shape;925;p21"/>
          <p:cNvGrpSpPr/>
          <p:nvPr/>
        </p:nvGrpSpPr>
        <p:grpSpPr>
          <a:xfrm flipH="1">
            <a:off x="9195209" y="3213199"/>
            <a:ext cx="201718" cy="1910476"/>
            <a:chOff x="1712468" y="3204135"/>
            <a:chExt cx="201718" cy="1910476"/>
          </a:xfrm>
        </p:grpSpPr>
        <p:sp>
          <p:nvSpPr>
            <p:cNvPr id="926" name="Google Shape;926;p21"/>
            <p:cNvSpPr/>
            <p:nvPr/>
          </p:nvSpPr>
          <p:spPr>
            <a:xfrm>
              <a:off x="1712468" y="32041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cxnSp>
          <p:nvCxnSpPr>
            <p:cNvPr id="927" name="Google Shape;927;p21"/>
            <p:cNvCxnSpPr/>
            <p:nvPr/>
          </p:nvCxnSpPr>
          <p:spPr>
            <a:xfrm>
              <a:off x="1816645" y="3419391"/>
              <a:ext cx="0" cy="1695220"/>
            </a:xfrm>
            <a:prstGeom prst="straightConnector1">
              <a:avLst/>
            </a:prstGeom>
            <a:noFill/>
            <a:ln w="9525" cap="flat" cmpd="sng">
              <a:solidFill>
                <a:srgbClr val="3F3F3F"/>
              </a:solidFill>
              <a:prstDash val="dash"/>
              <a:miter lim="800000"/>
              <a:headEnd type="none" w="sm" len="sm"/>
              <a:tailEnd type="oval" w="med" len="med"/>
            </a:ln>
          </p:spPr>
        </p:cxnSp>
      </p:grpSp>
      <p:grpSp>
        <p:nvGrpSpPr>
          <p:cNvPr id="928" name="Google Shape;928;p21"/>
          <p:cNvGrpSpPr/>
          <p:nvPr/>
        </p:nvGrpSpPr>
        <p:grpSpPr>
          <a:xfrm flipH="1">
            <a:off x="9793447" y="1192282"/>
            <a:ext cx="201718" cy="2223224"/>
            <a:chOff x="962544" y="1200029"/>
            <a:chExt cx="201718" cy="2223224"/>
          </a:xfrm>
        </p:grpSpPr>
        <p:cxnSp>
          <p:nvCxnSpPr>
            <p:cNvPr id="929" name="Google Shape;929;p21"/>
            <p:cNvCxnSpPr/>
            <p:nvPr/>
          </p:nvCxnSpPr>
          <p:spPr>
            <a:xfrm>
              <a:off x="1063403" y="1200029"/>
              <a:ext cx="0" cy="2089993"/>
            </a:xfrm>
            <a:prstGeom prst="straightConnector1">
              <a:avLst/>
            </a:prstGeom>
            <a:noFill/>
            <a:ln w="9525" cap="flat" cmpd="sng">
              <a:solidFill>
                <a:srgbClr val="3F3F3F"/>
              </a:solidFill>
              <a:prstDash val="dash"/>
              <a:miter lim="800000"/>
              <a:headEnd type="oval" w="med" len="med"/>
              <a:tailEnd type="oval" w="med" len="med"/>
            </a:ln>
          </p:spPr>
        </p:cxnSp>
        <p:sp>
          <p:nvSpPr>
            <p:cNvPr id="930" name="Google Shape;930;p21"/>
            <p:cNvSpPr/>
            <p:nvPr/>
          </p:nvSpPr>
          <p:spPr>
            <a:xfrm>
              <a:off x="962544" y="32215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grpSp>
        <p:nvGrpSpPr>
          <p:cNvPr id="931" name="Google Shape;931;p21"/>
          <p:cNvGrpSpPr/>
          <p:nvPr/>
        </p:nvGrpSpPr>
        <p:grpSpPr>
          <a:xfrm flipH="1">
            <a:off x="7402722" y="1195616"/>
            <a:ext cx="201718" cy="3933997"/>
            <a:chOff x="3323038" y="1180614"/>
            <a:chExt cx="201718" cy="3933997"/>
          </a:xfrm>
        </p:grpSpPr>
        <p:cxnSp>
          <p:nvCxnSpPr>
            <p:cNvPr id="932" name="Google Shape;932;p21"/>
            <p:cNvCxnSpPr/>
            <p:nvPr/>
          </p:nvCxnSpPr>
          <p:spPr>
            <a:xfrm>
              <a:off x="3423897" y="1180614"/>
              <a:ext cx="0" cy="3933997"/>
            </a:xfrm>
            <a:prstGeom prst="straightConnector1">
              <a:avLst/>
            </a:prstGeom>
            <a:noFill/>
            <a:ln w="9525" cap="flat" cmpd="sng">
              <a:solidFill>
                <a:srgbClr val="3F3F3F"/>
              </a:solidFill>
              <a:prstDash val="dash"/>
              <a:miter lim="800000"/>
              <a:headEnd type="oval" w="med" len="med"/>
              <a:tailEnd type="oval" w="med" len="med"/>
            </a:ln>
          </p:spPr>
        </p:cxnSp>
        <p:sp>
          <p:nvSpPr>
            <p:cNvPr id="933" name="Google Shape;933;p21"/>
            <p:cNvSpPr/>
            <p:nvPr/>
          </p:nvSpPr>
          <p:spPr>
            <a:xfrm>
              <a:off x="3323038" y="3197956"/>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4" name="Google Shape;924;p21">
            <a:extLst>
              <a:ext uri="{FF2B5EF4-FFF2-40B4-BE49-F238E27FC236}">
                <a16:creationId xmlns:a16="http://schemas.microsoft.com/office/drawing/2014/main" id="{6CC69D5C-D907-29FD-BDA8-449831D548E8}"/>
              </a:ext>
            </a:extLst>
          </p:cNvPr>
          <p:cNvSpPr txBox="1"/>
          <p:nvPr/>
        </p:nvSpPr>
        <p:spPr>
          <a:xfrm>
            <a:off x="10886776" y="1241656"/>
            <a:ext cx="1114367" cy="1900480"/>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July 2023</a:t>
            </a:r>
          </a:p>
          <a:p>
            <a:pPr algn="l">
              <a:lnSpc>
                <a:spcPts val="1400"/>
              </a:lnSpc>
              <a:buClr>
                <a:srgbClr val="00AEEF"/>
              </a:buClr>
              <a:defRPr/>
            </a:pPr>
            <a:r>
              <a:rPr lang="en-US" sz="1400" dirty="0">
                <a:solidFill>
                  <a:schemeClr val="bg2">
                    <a:lumMod val="25000"/>
                  </a:schemeClr>
                </a:solidFill>
                <a:highlight>
                  <a:srgbClr val="FFFF00"/>
                </a:highlight>
                <a:latin typeface="Assistant" pitchFamily="2" charset="-79"/>
                <a:cs typeface="Assistant" pitchFamily="2" charset="-79"/>
              </a:rPr>
              <a:t>Bank </a:t>
            </a:r>
            <a:r>
              <a:rPr lang="en-US" sz="1400" dirty="0" err="1">
                <a:solidFill>
                  <a:schemeClr val="bg2">
                    <a:lumMod val="25000"/>
                  </a:schemeClr>
                </a:solidFill>
                <a:highlight>
                  <a:srgbClr val="FFFF00"/>
                </a:highlight>
                <a:latin typeface="Assistant" pitchFamily="2" charset="-79"/>
                <a:cs typeface="Assistant" pitchFamily="2" charset="-79"/>
              </a:rPr>
              <a:t>Hapoalim</a:t>
            </a:r>
            <a:r>
              <a:rPr lang="en-US" sz="1400" dirty="0">
                <a:solidFill>
                  <a:schemeClr val="bg2">
                    <a:lumMod val="25000"/>
                  </a:schemeClr>
                </a:solidFill>
                <a:highlight>
                  <a:srgbClr val="FFFF00"/>
                </a:highlight>
                <a:latin typeface="Assistant" pitchFamily="2" charset="-79"/>
                <a:cs typeface="Assistant" pitchFamily="2" charset="-79"/>
              </a:rPr>
              <a:t> increased the line of credit for </a:t>
            </a:r>
            <a:r>
              <a:rPr lang="en-US" sz="1400" dirty="0" err="1">
                <a:solidFill>
                  <a:schemeClr val="bg2">
                    <a:lumMod val="25000"/>
                  </a:schemeClr>
                </a:solidFill>
                <a:highlight>
                  <a:srgbClr val="FFFF00"/>
                </a:highlight>
                <a:latin typeface="Assistant" pitchFamily="2" charset="-79"/>
                <a:cs typeface="Assistant" pitchFamily="2" charset="-79"/>
              </a:rPr>
              <a:t>blenderPay</a:t>
            </a:r>
            <a:r>
              <a:rPr lang="en-US" sz="1400" dirty="0">
                <a:solidFill>
                  <a:schemeClr val="bg2">
                    <a:lumMod val="25000"/>
                  </a:schemeClr>
                </a:solidFill>
                <a:highlight>
                  <a:srgbClr val="FFFF00"/>
                </a:highlight>
                <a:latin typeface="Assistant" pitchFamily="2" charset="-79"/>
                <a:cs typeface="Assistant" pitchFamily="2" charset="-79"/>
              </a:rPr>
              <a:t> BNPL</a:t>
            </a:r>
            <a:r>
              <a:rPr lang="he-IL" sz="1400" dirty="0">
                <a:solidFill>
                  <a:schemeClr val="bg2">
                    <a:lumMod val="25000"/>
                  </a:schemeClr>
                </a:solidFill>
                <a:highlight>
                  <a:srgbClr val="FFFF00"/>
                </a:highlight>
                <a:latin typeface="Assistant" pitchFamily="2" charset="-79"/>
                <a:cs typeface="Assistant" pitchFamily="2" charset="-79"/>
              </a:rPr>
              <a:t> </a:t>
            </a:r>
            <a:r>
              <a:rPr lang="en-US" sz="1400" dirty="0">
                <a:solidFill>
                  <a:schemeClr val="bg2">
                    <a:lumMod val="25000"/>
                  </a:schemeClr>
                </a:solidFill>
                <a:highlight>
                  <a:srgbClr val="FFFF00"/>
                </a:highlight>
                <a:latin typeface="Assistant" pitchFamily="2" charset="-79"/>
                <a:cs typeface="Assistant" pitchFamily="2" charset="-79"/>
              </a:rPr>
              <a:t>to a total of 82 million NIS</a:t>
            </a:r>
            <a:endParaRPr lang="he-IL" sz="1400" dirty="0">
              <a:solidFill>
                <a:schemeClr val="bg2">
                  <a:lumMod val="25000"/>
                </a:schemeClr>
              </a:solidFill>
              <a:highlight>
                <a:srgbClr val="FFFF00"/>
              </a:highlight>
              <a:latin typeface="Assistant" pitchFamily="2" charset="-79"/>
              <a:cs typeface="Assistant" pitchFamily="2" charset="-79"/>
            </a:endParaRPr>
          </a:p>
        </p:txBody>
      </p:sp>
      <p:grpSp>
        <p:nvGrpSpPr>
          <p:cNvPr id="5" name="Google Shape;928;p21">
            <a:extLst>
              <a:ext uri="{FF2B5EF4-FFF2-40B4-BE49-F238E27FC236}">
                <a16:creationId xmlns:a16="http://schemas.microsoft.com/office/drawing/2014/main" id="{6547DCAC-B9F3-81DD-AAAB-1DE3CD4DA8BE}"/>
              </a:ext>
            </a:extLst>
          </p:cNvPr>
          <p:cNvGrpSpPr/>
          <p:nvPr/>
        </p:nvGrpSpPr>
        <p:grpSpPr>
          <a:xfrm flipH="1">
            <a:off x="10809025" y="1192282"/>
            <a:ext cx="201718" cy="2223224"/>
            <a:chOff x="962544" y="1200029"/>
            <a:chExt cx="201718" cy="2223224"/>
          </a:xfrm>
        </p:grpSpPr>
        <p:cxnSp>
          <p:nvCxnSpPr>
            <p:cNvPr id="6" name="Google Shape;929;p21">
              <a:extLst>
                <a:ext uri="{FF2B5EF4-FFF2-40B4-BE49-F238E27FC236}">
                  <a16:creationId xmlns:a16="http://schemas.microsoft.com/office/drawing/2014/main" id="{6422F95F-778E-0D0B-420B-410CC62A8522}"/>
                </a:ext>
              </a:extLst>
            </p:cNvPr>
            <p:cNvCxnSpPr/>
            <p:nvPr/>
          </p:nvCxnSpPr>
          <p:spPr>
            <a:xfrm>
              <a:off x="1063403" y="1200029"/>
              <a:ext cx="0" cy="2089993"/>
            </a:xfrm>
            <a:prstGeom prst="straightConnector1">
              <a:avLst/>
            </a:prstGeom>
            <a:noFill/>
            <a:ln w="9525" cap="flat" cmpd="sng">
              <a:solidFill>
                <a:srgbClr val="3F3F3F"/>
              </a:solidFill>
              <a:prstDash val="dash"/>
              <a:miter lim="800000"/>
              <a:headEnd type="oval" w="med" len="med"/>
              <a:tailEnd type="oval" w="med" len="med"/>
            </a:ln>
          </p:spPr>
        </p:cxnSp>
        <p:sp>
          <p:nvSpPr>
            <p:cNvPr id="7" name="Google Shape;930;p21">
              <a:extLst>
                <a:ext uri="{FF2B5EF4-FFF2-40B4-BE49-F238E27FC236}">
                  <a16:creationId xmlns:a16="http://schemas.microsoft.com/office/drawing/2014/main" id="{99B3FBA1-3DA9-4B9F-CADE-B86F39BE884E}"/>
                </a:ext>
              </a:extLst>
            </p:cNvPr>
            <p:cNvSpPr/>
            <p:nvPr/>
          </p:nvSpPr>
          <p:spPr>
            <a:xfrm>
              <a:off x="962544" y="3221535"/>
              <a:ext cx="201718" cy="201718"/>
            </a:xfrm>
            <a:prstGeom prst="ellipse">
              <a:avLst/>
            </a:prstGeom>
            <a:gradFill>
              <a:gsLst>
                <a:gs pos="0">
                  <a:srgbClr val="006386"/>
                </a:gs>
                <a:gs pos="29000">
                  <a:srgbClr val="006386"/>
                </a:gs>
                <a:gs pos="79000">
                  <a:srgbClr val="00AEEF"/>
                </a:gs>
                <a:gs pos="100000">
                  <a:srgbClr val="00AEEF"/>
                </a:gs>
              </a:gsLst>
              <a:path path="circle">
                <a:fillToRect l="100000" t="100000"/>
              </a:path>
              <a:tileRect r="-100000" b="-100000"/>
            </a:gra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sp>
        <p:nvSpPr>
          <p:cNvPr id="10" name="תיבת טקסט 9">
            <a:extLst>
              <a:ext uri="{FF2B5EF4-FFF2-40B4-BE49-F238E27FC236}">
                <a16:creationId xmlns:a16="http://schemas.microsoft.com/office/drawing/2014/main" id="{F0E5B6B5-FDB9-C483-10F4-097A1D58B280}"/>
              </a:ext>
            </a:extLst>
          </p:cNvPr>
          <p:cNvSpPr txBox="1"/>
          <p:nvPr/>
        </p:nvSpPr>
        <p:spPr>
          <a:xfrm>
            <a:off x="10923173" y="3514114"/>
            <a:ext cx="1140015" cy="2593018"/>
          </a:xfrm>
          <a:prstGeom prst="rect">
            <a:avLst/>
          </a:prstGeom>
          <a:noFill/>
        </p:spPr>
        <p:txBody>
          <a:bodyPr wrap="square">
            <a:spAutoFit/>
          </a:bodyPr>
          <a:lstStyle/>
          <a:p>
            <a:pPr algn="l">
              <a:lnSpc>
                <a:spcPts val="1500"/>
              </a:lnSpc>
              <a:defRPr/>
            </a:pPr>
            <a:r>
              <a:rPr lang="en-US" sz="1400" b="1" dirty="0">
                <a:solidFill>
                  <a:schemeClr val="tx1"/>
                </a:solidFill>
                <a:latin typeface="Calibri" panose="020F0502020204030204" pitchFamily="34" charset="0"/>
                <a:cs typeface="Calibri" panose="020F0502020204030204" pitchFamily="34" charset="0"/>
              </a:rPr>
              <a:t>December 2022- March 2023</a:t>
            </a:r>
          </a:p>
          <a:p>
            <a:pPr algn="l">
              <a:lnSpc>
                <a:spcPts val="1500"/>
              </a:lnSpc>
              <a:defRPr/>
            </a:pPr>
            <a:r>
              <a:rPr lang="en-US" sz="1400" dirty="0">
                <a:solidFill>
                  <a:schemeClr val="tx1"/>
                </a:solidFill>
                <a:latin typeface="Calibri" panose="020F0502020204030204" pitchFamily="34" charset="0"/>
                <a:cs typeface="Calibri" panose="020F0502020204030204" pitchFamily="34" charset="0"/>
              </a:rPr>
              <a:t>Cancelation of the LTL deal and return of the investment money.</a:t>
            </a:r>
          </a:p>
          <a:p>
            <a:pPr algn="l">
              <a:lnSpc>
                <a:spcPts val="1500"/>
              </a:lnSpc>
              <a:defRPr/>
            </a:pPr>
            <a:endParaRPr lang="en-US" sz="1400" dirty="0">
              <a:solidFill>
                <a:schemeClr val="tx1"/>
              </a:solidFill>
              <a:latin typeface="Calibri" panose="020F0502020204030204" pitchFamily="34" charset="0"/>
              <a:cs typeface="Calibri" panose="020F0502020204030204" pitchFamily="34" charset="0"/>
            </a:endParaRPr>
          </a:p>
          <a:p>
            <a:pPr algn="l">
              <a:lnSpc>
                <a:spcPts val="1500"/>
              </a:lnSpc>
              <a:defRPr/>
            </a:pPr>
            <a:r>
              <a:rPr lang="en-US" sz="1300" dirty="0">
                <a:solidFill>
                  <a:schemeClr val="bg2">
                    <a:lumMod val="25000"/>
                  </a:schemeClr>
                </a:solidFill>
                <a:highlight>
                  <a:srgbClr val="FFFF00"/>
                </a:highlight>
                <a:latin typeface="Assistant" pitchFamily="2" charset="-79"/>
                <a:cs typeface="Assistant" pitchFamily="2" charset="-79"/>
              </a:rPr>
              <a:t>New credit in Latvia is frozen.</a:t>
            </a:r>
            <a:endParaRPr lang="en-US" sz="1300" dirty="0">
              <a:solidFill>
                <a:schemeClr val="tx1"/>
              </a:solidFill>
              <a:highlight>
                <a:srgbClr val="FFFF00"/>
              </a:highlight>
              <a:latin typeface="Calibri" panose="020F0502020204030204" pitchFamily="34" charset="0"/>
              <a:cs typeface="Calibri" panose="020F0502020204030204" pitchFamily="34" charset="0"/>
            </a:endParaRPr>
          </a:p>
        </p:txBody>
      </p:sp>
      <p:cxnSp>
        <p:nvCxnSpPr>
          <p:cNvPr id="11" name="Google Shape;927;p21">
            <a:extLst>
              <a:ext uri="{FF2B5EF4-FFF2-40B4-BE49-F238E27FC236}">
                <a16:creationId xmlns:a16="http://schemas.microsoft.com/office/drawing/2014/main" id="{90E9B637-15BA-5B3D-458B-6D39BBFB76CF}"/>
              </a:ext>
            </a:extLst>
          </p:cNvPr>
          <p:cNvCxnSpPr>
            <a:cxnSpLocks/>
          </p:cNvCxnSpPr>
          <p:nvPr/>
        </p:nvCxnSpPr>
        <p:spPr>
          <a:xfrm>
            <a:off x="10909884" y="3389251"/>
            <a:ext cx="26578" cy="2454825"/>
          </a:xfrm>
          <a:prstGeom prst="straightConnector1">
            <a:avLst/>
          </a:prstGeom>
          <a:noFill/>
          <a:ln w="9525" cap="flat" cmpd="sng">
            <a:solidFill>
              <a:srgbClr val="3F3F3F"/>
            </a:solidFill>
            <a:prstDash val="dash"/>
            <a:miter lim="800000"/>
            <a:headEnd type="none" w="sm" len="sm"/>
            <a:tailEnd type="oval" w="med" len="med"/>
          </a:ln>
        </p:spPr>
      </p:cxnSp>
      <p:sp>
        <p:nvSpPr>
          <p:cNvPr id="2" name="Google Shape;924;p21">
            <a:extLst>
              <a:ext uri="{FF2B5EF4-FFF2-40B4-BE49-F238E27FC236}">
                <a16:creationId xmlns:a16="http://schemas.microsoft.com/office/drawing/2014/main" id="{5B9745C0-097D-1871-83D2-B9AF852557FA}"/>
              </a:ext>
            </a:extLst>
          </p:cNvPr>
          <p:cNvSpPr txBox="1"/>
          <p:nvPr/>
        </p:nvSpPr>
        <p:spPr>
          <a:xfrm>
            <a:off x="9881540" y="1103614"/>
            <a:ext cx="1114367" cy="2208256"/>
          </a:xfrm>
          <a:prstGeom prst="rect">
            <a:avLst/>
          </a:prstGeom>
          <a:noFill/>
          <a:ln>
            <a:noFill/>
          </a:ln>
        </p:spPr>
        <p:txBody>
          <a:bodyPr spcFirstLastPara="1" wrap="square" lIns="91425" tIns="45700" rIns="91425" bIns="45700" anchor="t" anchorCtr="0">
            <a:spAutoFit/>
          </a:bodyPr>
          <a:lstStyle/>
          <a:p>
            <a:pPr algn="l">
              <a:lnSpc>
                <a:spcPts val="1500"/>
              </a:lnSpc>
              <a:buClr>
                <a:srgbClr val="00AEEF"/>
              </a:buClr>
              <a:defRPr/>
            </a:pPr>
            <a:r>
              <a:rPr lang="en-US" sz="1400" b="1" dirty="0">
                <a:solidFill>
                  <a:schemeClr val="tx1"/>
                </a:solidFill>
                <a:latin typeface="Calibri" panose="020F0502020204030204" pitchFamily="34" charset="0"/>
                <a:cs typeface="Calibri" panose="020F0502020204030204" pitchFamily="34" charset="0"/>
              </a:rPr>
              <a:t>March 2023</a:t>
            </a:r>
          </a:p>
          <a:p>
            <a:pPr algn="l">
              <a:lnSpc>
                <a:spcPts val="1500"/>
              </a:lnSpc>
              <a:buClr>
                <a:srgbClr val="00AEEF"/>
              </a:buClr>
              <a:defRPr/>
            </a:pPr>
            <a:r>
              <a:rPr lang="en-US" sz="1400" dirty="0">
                <a:solidFill>
                  <a:schemeClr val="tx1"/>
                </a:solidFill>
                <a:latin typeface="Calibri" panose="020F0502020204030204" pitchFamily="34" charset="0"/>
                <a:cs typeface="Calibri" panose="020F0502020204030204" pitchFamily="34" charset="0"/>
              </a:rPr>
              <a:t>Launching of </a:t>
            </a:r>
            <a:r>
              <a:rPr lang="en-US" sz="1400" dirty="0" err="1">
                <a:solidFill>
                  <a:schemeClr val="tx1"/>
                </a:solidFill>
                <a:latin typeface="Calibri" panose="020F0502020204030204" pitchFamily="34" charset="0"/>
                <a:cs typeface="Calibri" panose="020F0502020204030204" pitchFamily="34" charset="0"/>
              </a:rPr>
              <a:t>blenderPay</a:t>
            </a:r>
            <a:r>
              <a:rPr lang="en-US" sz="1400" dirty="0">
                <a:solidFill>
                  <a:schemeClr val="tx1"/>
                </a:solidFill>
                <a:latin typeface="Calibri" panose="020F0502020204030204" pitchFamily="34" charset="0"/>
                <a:cs typeface="Calibri" panose="020F0502020204030204" pitchFamily="34" charset="0"/>
              </a:rPr>
              <a:t> BNPL</a:t>
            </a:r>
          </a:p>
          <a:p>
            <a:pPr algn="l">
              <a:lnSpc>
                <a:spcPts val="1500"/>
              </a:lnSpc>
              <a:buClr>
                <a:srgbClr val="00AEEF"/>
              </a:buClr>
              <a:defRPr/>
            </a:pPr>
            <a:endParaRPr lang="en-US" dirty="0">
              <a:solidFill>
                <a:schemeClr val="tx1"/>
              </a:solidFill>
              <a:highlight>
                <a:srgbClr val="FFFF00"/>
              </a:highlight>
              <a:latin typeface="Calibri" panose="020F0502020204030204" pitchFamily="34" charset="0"/>
              <a:cs typeface="Calibri" panose="020F0502020204030204" pitchFamily="34" charset="0"/>
            </a:endParaRPr>
          </a:p>
          <a:p>
            <a:pPr algn="l">
              <a:lnSpc>
                <a:spcPts val="1500"/>
              </a:lnSpc>
              <a:buClr>
                <a:srgbClr val="00AEEF"/>
              </a:buClr>
              <a:defRPr/>
            </a:pPr>
            <a:r>
              <a:rPr lang="en-US" sz="1300" dirty="0">
                <a:solidFill>
                  <a:schemeClr val="bg2">
                    <a:lumMod val="25000"/>
                  </a:schemeClr>
                </a:solidFill>
                <a:highlight>
                  <a:srgbClr val="FFFF00"/>
                </a:highlight>
                <a:latin typeface="Assistant" pitchFamily="2" charset="-79"/>
                <a:cs typeface="Assistant" pitchFamily="2" charset="-79"/>
              </a:rPr>
              <a:t>Credit line of NIS 40 million received from Bank </a:t>
            </a:r>
            <a:r>
              <a:rPr lang="en-US" sz="1300" dirty="0" err="1">
                <a:solidFill>
                  <a:schemeClr val="bg2">
                    <a:lumMod val="25000"/>
                  </a:schemeClr>
                </a:solidFill>
                <a:highlight>
                  <a:srgbClr val="FFFF00"/>
                </a:highlight>
                <a:latin typeface="Assistant" pitchFamily="2" charset="-79"/>
                <a:cs typeface="Assistant" pitchFamily="2" charset="-79"/>
              </a:rPr>
              <a:t>HaPoalim</a:t>
            </a:r>
            <a:endParaRPr lang="he-IL" sz="1300" dirty="0">
              <a:solidFill>
                <a:schemeClr val="tx1"/>
              </a:solidFill>
              <a:highlight>
                <a:srgbClr val="FFFF00"/>
              </a:highlight>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35">
            <a:extLst>
              <a:ext uri="{FF2B5EF4-FFF2-40B4-BE49-F238E27FC236}">
                <a16:creationId xmlns:a16="http://schemas.microsoft.com/office/drawing/2014/main" id="{A6CE0296-F2F9-9EDD-F82E-6DEB84911D90}"/>
              </a:ext>
            </a:extLst>
          </p:cNvPr>
          <p:cNvSpPr/>
          <p:nvPr/>
        </p:nvSpPr>
        <p:spPr>
          <a:xfrm>
            <a:off x="4614900" y="2427687"/>
            <a:ext cx="3690548" cy="3690542"/>
          </a:xfrm>
          <a:prstGeom prst="ellipse">
            <a:avLst/>
          </a:prstGeom>
          <a:gradFill flip="none" rotWithShape="1">
            <a:gsLst>
              <a:gs pos="0">
                <a:srgbClr val="00AEEF">
                  <a:alpha val="93000"/>
                </a:srgbClr>
              </a:gs>
              <a:gs pos="72000">
                <a:srgbClr val="00AEEF">
                  <a:alpha val="0"/>
                </a:srgbClr>
              </a:gs>
            </a:gsLst>
            <a:path path="circle">
              <a:fillToRect l="50000" t="50000" r="50000" b="50000"/>
            </a:path>
            <a:tileRect/>
          </a:gradFill>
          <a:ln>
            <a:solidFill>
              <a:schemeClr val="bg1">
                <a:lumMod val="8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89" name="Oval 88">
            <a:extLst>
              <a:ext uri="{FF2B5EF4-FFF2-40B4-BE49-F238E27FC236}">
                <a16:creationId xmlns:a16="http://schemas.microsoft.com/office/drawing/2014/main" id="{DC1F0458-8F70-5CFA-6225-54FA726B3122}"/>
              </a:ext>
            </a:extLst>
          </p:cNvPr>
          <p:cNvSpPr/>
          <p:nvPr/>
        </p:nvSpPr>
        <p:spPr>
          <a:xfrm>
            <a:off x="7435885" y="4140878"/>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4" name="Oval 93">
            <a:extLst>
              <a:ext uri="{FF2B5EF4-FFF2-40B4-BE49-F238E27FC236}">
                <a16:creationId xmlns:a16="http://schemas.microsoft.com/office/drawing/2014/main" id="{A802FBE1-4697-1A81-1810-E675417029C6}"/>
              </a:ext>
            </a:extLst>
          </p:cNvPr>
          <p:cNvSpPr/>
          <p:nvPr/>
        </p:nvSpPr>
        <p:spPr>
          <a:xfrm>
            <a:off x="5656155" y="3494869"/>
            <a:ext cx="1495764" cy="1495764"/>
          </a:xfrm>
          <a:prstGeom prst="ellipse">
            <a:avLst/>
          </a:prstGeom>
          <a:solidFill>
            <a:schemeClr val="bg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59" name="Straight Connector 58">
            <a:extLst>
              <a:ext uri="{FF2B5EF4-FFF2-40B4-BE49-F238E27FC236}">
                <a16:creationId xmlns:a16="http://schemas.microsoft.com/office/drawing/2014/main" id="{056FA409-1E2D-B05B-3630-81521587404F}"/>
              </a:ext>
            </a:extLst>
          </p:cNvPr>
          <p:cNvCxnSpPr>
            <a:cxnSpLocks/>
          </p:cNvCxnSpPr>
          <p:nvPr/>
        </p:nvCxnSpPr>
        <p:spPr>
          <a:xfrm flipH="1">
            <a:off x="3842875" y="4960561"/>
            <a:ext cx="752820" cy="7569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3D0B82-E8FE-BDBD-E675-433A5EEC1C35}"/>
              </a:ext>
            </a:extLst>
          </p:cNvPr>
          <p:cNvCxnSpPr>
            <a:cxnSpLocks/>
          </p:cNvCxnSpPr>
          <p:nvPr/>
        </p:nvCxnSpPr>
        <p:spPr>
          <a:xfrm flipH="1" flipV="1">
            <a:off x="4213002" y="3962552"/>
            <a:ext cx="131074" cy="2799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A3ADD9-30D7-AA64-9F76-1D6047B087A6}"/>
              </a:ext>
            </a:extLst>
          </p:cNvPr>
          <p:cNvCxnSpPr>
            <a:cxnSpLocks/>
          </p:cNvCxnSpPr>
          <p:nvPr/>
        </p:nvCxnSpPr>
        <p:spPr>
          <a:xfrm flipH="1" flipV="1">
            <a:off x="3600308" y="4430007"/>
            <a:ext cx="391200" cy="1543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BAF864C-5554-22B1-2206-7B41C55F508B}"/>
              </a:ext>
            </a:extLst>
          </p:cNvPr>
          <p:cNvCxnSpPr>
            <a:cxnSpLocks/>
          </p:cNvCxnSpPr>
          <p:nvPr/>
        </p:nvCxnSpPr>
        <p:spPr>
          <a:xfrm flipH="1">
            <a:off x="3593741" y="5044055"/>
            <a:ext cx="331562" cy="515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91F85680-2731-3E7A-6637-A1898A936135}"/>
              </a:ext>
            </a:extLst>
          </p:cNvPr>
          <p:cNvSpPr/>
          <p:nvPr/>
        </p:nvSpPr>
        <p:spPr>
          <a:xfrm>
            <a:off x="3819719" y="4139921"/>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1" name="מלבן: פינות מעוגלות 30">
            <a:extLst>
              <a:ext uri="{FF2B5EF4-FFF2-40B4-BE49-F238E27FC236}">
                <a16:creationId xmlns:a16="http://schemas.microsoft.com/office/drawing/2014/main" id="{8699EA0D-4165-A37F-7A04-1B82FD837450}"/>
              </a:ext>
            </a:extLst>
          </p:cNvPr>
          <p:cNvSpPr/>
          <p:nvPr/>
        </p:nvSpPr>
        <p:spPr>
          <a:xfrm>
            <a:off x="8393452" y="3256369"/>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6" name="מלבן: פינות מעוגלות 35">
            <a:extLst>
              <a:ext uri="{FF2B5EF4-FFF2-40B4-BE49-F238E27FC236}">
                <a16:creationId xmlns:a16="http://schemas.microsoft.com/office/drawing/2014/main" id="{46B4952C-175C-EFF1-C435-BFA6895A75C7}"/>
              </a:ext>
            </a:extLst>
          </p:cNvPr>
          <p:cNvSpPr/>
          <p:nvPr/>
        </p:nvSpPr>
        <p:spPr>
          <a:xfrm>
            <a:off x="9227301" y="382467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3" name="מלבן: פינות מעוגלות 32">
            <a:extLst>
              <a:ext uri="{FF2B5EF4-FFF2-40B4-BE49-F238E27FC236}">
                <a16:creationId xmlns:a16="http://schemas.microsoft.com/office/drawing/2014/main" id="{287CB4F4-F8EF-AD6C-BDFE-21F3D26D88FC}"/>
              </a:ext>
            </a:extLst>
          </p:cNvPr>
          <p:cNvSpPr/>
          <p:nvPr/>
        </p:nvSpPr>
        <p:spPr>
          <a:xfrm>
            <a:off x="9437972" y="4395803"/>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35" name="מלבן: פינות מעוגלות 34">
            <a:extLst>
              <a:ext uri="{FF2B5EF4-FFF2-40B4-BE49-F238E27FC236}">
                <a16:creationId xmlns:a16="http://schemas.microsoft.com/office/drawing/2014/main" id="{E7144D3A-BBFF-4A8C-D2F7-3E9BFC9C5631}"/>
              </a:ext>
            </a:extLst>
          </p:cNvPr>
          <p:cNvSpPr/>
          <p:nvPr/>
        </p:nvSpPr>
        <p:spPr>
          <a:xfrm>
            <a:off x="9319420" y="496056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dirty="0"/>
          </a:p>
        </p:txBody>
      </p:sp>
      <p:sp>
        <p:nvSpPr>
          <p:cNvPr id="32" name="מלבן: פינות מעוגלות 31">
            <a:extLst>
              <a:ext uri="{FF2B5EF4-FFF2-40B4-BE49-F238E27FC236}">
                <a16:creationId xmlns:a16="http://schemas.microsoft.com/office/drawing/2014/main" id="{E5F00FAC-D7B0-E392-4671-29A35C84EE67}"/>
              </a:ext>
            </a:extLst>
          </p:cNvPr>
          <p:cNvSpPr/>
          <p:nvPr/>
        </p:nvSpPr>
        <p:spPr>
          <a:xfrm>
            <a:off x="9044642" y="5525034"/>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3" name="Oval 35">
            <a:extLst>
              <a:ext uri="{FF2B5EF4-FFF2-40B4-BE49-F238E27FC236}">
                <a16:creationId xmlns:a16="http://schemas.microsoft.com/office/drawing/2014/main" id="{A9B4DADF-F3BF-DB5C-BB5C-F9AD481AC6B3}"/>
              </a:ext>
            </a:extLst>
          </p:cNvPr>
          <p:cNvSpPr/>
          <p:nvPr/>
        </p:nvSpPr>
        <p:spPr>
          <a:xfrm>
            <a:off x="5540614" y="3343958"/>
            <a:ext cx="1749906" cy="1665228"/>
          </a:xfrm>
          <a:prstGeom prst="ellipse">
            <a:avLst/>
          </a:prstGeom>
          <a:gradFill>
            <a:gsLst>
              <a:gs pos="21000">
                <a:srgbClr val="00AEEF"/>
              </a:gs>
              <a:gs pos="55788">
                <a:srgbClr val="000E42"/>
              </a:gs>
              <a:gs pos="99000">
                <a:srgbClr val="00257C"/>
              </a:gs>
            </a:gsLst>
            <a:lin ang="7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202543" y="-1906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862573" y="198980"/>
            <a:ext cx="7793436" cy="646331"/>
          </a:xfrm>
          <a:prstGeom prst="rect">
            <a:avLst/>
          </a:prstGeom>
          <a:noFill/>
        </p:spPr>
        <p:txBody>
          <a:bodyPr wrap="square" rtlCol="0">
            <a:spAutoFit/>
          </a:bodyPr>
          <a:lstStyle/>
          <a:p>
            <a:pPr algn="l">
              <a:defRPr/>
            </a:pPr>
            <a:r>
              <a:rPr lang="en-US" sz="3600" b="1" dirty="0">
                <a:solidFill>
                  <a:srgbClr val="041634"/>
                </a:solidFill>
                <a:latin typeface="Calibri" panose="020F0502020204030204" pitchFamily="34" charset="0"/>
                <a:cs typeface="Calibri" panose="020F0502020204030204" pitchFamily="34" charset="0"/>
              </a:rPr>
              <a:t>Risk Diversification Strategy</a:t>
            </a:r>
            <a:endParaRPr lang="he-IL" sz="3600" b="1" dirty="0">
              <a:solidFill>
                <a:srgbClr val="041634"/>
              </a:solidFill>
              <a:latin typeface="Calibri" panose="020F0502020204030204" pitchFamily="34" charset="0"/>
              <a:cs typeface="Calibri" panose="020F0502020204030204" pitchFamily="34" charset="0"/>
            </a:endParaRPr>
          </a:p>
        </p:txBody>
      </p:sp>
      <p:sp>
        <p:nvSpPr>
          <p:cNvPr id="62" name="TextBox 120">
            <a:extLst>
              <a:ext uri="{FF2B5EF4-FFF2-40B4-BE49-F238E27FC236}">
                <a16:creationId xmlns:a16="http://schemas.microsoft.com/office/drawing/2014/main" id="{274B8AD5-1A58-447D-B0ED-29CA9C543530}"/>
              </a:ext>
            </a:extLst>
          </p:cNvPr>
          <p:cNvSpPr txBox="1"/>
          <p:nvPr/>
        </p:nvSpPr>
        <p:spPr>
          <a:xfrm>
            <a:off x="5577118" y="3730597"/>
            <a:ext cx="1789678" cy="842060"/>
          </a:xfrm>
          <a:prstGeom prst="rect">
            <a:avLst/>
          </a:prstGeom>
          <a:noFill/>
        </p:spPr>
        <p:txBody>
          <a:bodyPr wrap="square" rtlCol="0" anchor="ctr" anchorCtr="0">
            <a:noAutofit/>
          </a:bodyPr>
          <a:lstStyle/>
          <a:p>
            <a:pPr indent="0" algn="ctr" rtl="1">
              <a:lnSpc>
                <a:spcPts val="1900"/>
              </a:lnSpc>
              <a:buFontTx/>
              <a:buNone/>
              <a:defRPr/>
            </a:pPr>
            <a:r>
              <a:rPr lang="en-US" sz="2000" dirty="0">
                <a:solidFill>
                  <a:schemeClr val="bg1"/>
                </a:solidFill>
                <a:latin typeface="Calibri" panose="020F0502020204030204" pitchFamily="34" charset="0"/>
                <a:cs typeface="Calibri" panose="020F0502020204030204" pitchFamily="34" charset="0"/>
              </a:rPr>
              <a:t>Risk Diversification </a:t>
            </a:r>
            <a:endParaRPr lang="he-IL" sz="2000" dirty="0">
              <a:solidFill>
                <a:schemeClr val="bg1"/>
              </a:solidFill>
              <a:latin typeface="Calibri" panose="020F0502020204030204" pitchFamily="34" charset="0"/>
              <a:cs typeface="Calibri" panose="020F0502020204030204" pitchFamily="34" charset="0"/>
            </a:endParaRPr>
          </a:p>
        </p:txBody>
      </p:sp>
      <p:sp>
        <p:nvSpPr>
          <p:cNvPr id="65" name="Oval 116">
            <a:extLst>
              <a:ext uri="{FF2B5EF4-FFF2-40B4-BE49-F238E27FC236}">
                <a16:creationId xmlns:a16="http://schemas.microsoft.com/office/drawing/2014/main" id="{A4B4E9E5-A5A2-420A-A58E-AAEF4FE424E9}"/>
              </a:ext>
            </a:extLst>
          </p:cNvPr>
          <p:cNvSpPr/>
          <p:nvPr/>
        </p:nvSpPr>
        <p:spPr>
          <a:xfrm>
            <a:off x="7325630" y="4060553"/>
            <a:ext cx="1821723" cy="1756742"/>
          </a:xfrm>
          <a:prstGeom prst="ellipse">
            <a:avLst/>
          </a:prstGeom>
          <a:gradFill>
            <a:gsLst>
              <a:gs pos="2000">
                <a:srgbClr val="00AEEF">
                  <a:alpha val="76000"/>
                </a:srgbClr>
              </a:gs>
              <a:gs pos="83000">
                <a:srgbClr val="00AEEF">
                  <a:alpha val="11000"/>
                </a:srgbClr>
              </a:gs>
            </a:gsLst>
            <a:lin ang="12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Diversification of funding sources</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45" name="Rectangle 44">
            <a:extLst>
              <a:ext uri="{FF2B5EF4-FFF2-40B4-BE49-F238E27FC236}">
                <a16:creationId xmlns:a16="http://schemas.microsoft.com/office/drawing/2014/main" id="{1F06F488-F768-451B-97A9-4D2C494D8FAE}"/>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Rectangle 45">
            <a:extLst>
              <a:ext uri="{FF2B5EF4-FFF2-40B4-BE49-F238E27FC236}">
                <a16:creationId xmlns:a16="http://schemas.microsoft.com/office/drawing/2014/main" id="{B722B11F-6D13-F683-919D-9055768E2960}"/>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Oval 116">
            <a:extLst>
              <a:ext uri="{FF2B5EF4-FFF2-40B4-BE49-F238E27FC236}">
                <a16:creationId xmlns:a16="http://schemas.microsoft.com/office/drawing/2014/main" id="{246D56F3-58AF-0844-9622-08690E211DB6}"/>
              </a:ext>
            </a:extLst>
          </p:cNvPr>
          <p:cNvSpPr/>
          <p:nvPr/>
        </p:nvSpPr>
        <p:spPr>
          <a:xfrm>
            <a:off x="3753747" y="4095798"/>
            <a:ext cx="1739290" cy="1705573"/>
          </a:xfrm>
          <a:prstGeom prst="ellipse">
            <a:avLst/>
          </a:prstGeom>
          <a:gradFill>
            <a:gsLst>
              <a:gs pos="2000">
                <a:srgbClr val="00AEEF">
                  <a:alpha val="76000"/>
                </a:srgbClr>
              </a:gs>
              <a:gs pos="83000">
                <a:srgbClr val="00AEEF">
                  <a:alpha val="11000"/>
                </a:srgbClr>
              </a:gs>
            </a:gsLst>
            <a:lin ang="7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Diversity in providing credit</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7" name="TextBox 118">
            <a:extLst>
              <a:ext uri="{FF2B5EF4-FFF2-40B4-BE49-F238E27FC236}">
                <a16:creationId xmlns:a16="http://schemas.microsoft.com/office/drawing/2014/main" id="{33BC3859-F6DE-596A-956F-04D7131AC048}"/>
              </a:ext>
            </a:extLst>
          </p:cNvPr>
          <p:cNvSpPr txBox="1"/>
          <p:nvPr/>
        </p:nvSpPr>
        <p:spPr>
          <a:xfrm>
            <a:off x="908318" y="4950128"/>
            <a:ext cx="2102431" cy="375311"/>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Credit for any purpose</a:t>
            </a:r>
            <a:endParaRPr lang="he-IL" b="1" dirty="0">
              <a:latin typeface="Calibri" panose="020F0502020204030204" pitchFamily="34" charset="0"/>
              <a:cs typeface="Calibri" panose="020F0502020204030204" pitchFamily="34" charset="0"/>
            </a:endParaRPr>
          </a:p>
        </p:txBody>
      </p:sp>
      <p:cxnSp>
        <p:nvCxnSpPr>
          <p:cNvPr id="9" name="Straight Connector 12">
            <a:extLst>
              <a:ext uri="{FF2B5EF4-FFF2-40B4-BE49-F238E27FC236}">
                <a16:creationId xmlns:a16="http://schemas.microsoft.com/office/drawing/2014/main" id="{12E99FA9-1B22-DFAE-F97D-F04F7D9BBA3F}"/>
              </a:ext>
            </a:extLst>
          </p:cNvPr>
          <p:cNvCxnSpPr>
            <a:cxnSpLocks/>
          </p:cNvCxnSpPr>
          <p:nvPr/>
        </p:nvCxnSpPr>
        <p:spPr>
          <a:xfrm flipH="1">
            <a:off x="5342400" y="4524229"/>
            <a:ext cx="268807" cy="112355"/>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pic>
        <p:nvPicPr>
          <p:cNvPr id="18" name="Picture 2" descr="Dear Keren Malki Supporter, I hope this finds you well and you enjoyed the  Rainbow of Music concert to support the work of Keren">
            <a:extLst>
              <a:ext uri="{FF2B5EF4-FFF2-40B4-BE49-F238E27FC236}">
                <a16:creationId xmlns:a16="http://schemas.microsoft.com/office/drawing/2014/main" id="{BC60CD1E-8672-4E14-AD40-784CE41BC6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0607" y="3394789"/>
            <a:ext cx="964271" cy="2397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Pollen Street Capital Standard">
            <a:extLst>
              <a:ext uri="{FF2B5EF4-FFF2-40B4-BE49-F238E27FC236}">
                <a16:creationId xmlns:a16="http://schemas.microsoft.com/office/drawing/2014/main" id="{2996257C-2165-ACC6-63B0-AB462DD9598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772" t="29419" r="6078" b="6814"/>
          <a:stretch/>
        </p:blipFill>
        <p:spPr bwMode="auto">
          <a:xfrm>
            <a:off x="9140324" y="5638341"/>
            <a:ext cx="1040864" cy="344510"/>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19">
            <a:extLst>
              <a:ext uri="{FF2B5EF4-FFF2-40B4-BE49-F238E27FC236}">
                <a16:creationId xmlns:a16="http://schemas.microsoft.com/office/drawing/2014/main" id="{956BE866-5919-5F11-D1B6-DA6A57432071}"/>
              </a:ext>
            </a:extLst>
          </p:cNvPr>
          <p:cNvPicPr>
            <a:picLocks noChangeAspect="1"/>
          </p:cNvPicPr>
          <p:nvPr/>
        </p:nvPicPr>
        <p:blipFill>
          <a:blip r:embed="rId5"/>
          <a:stretch>
            <a:fillRect/>
          </a:stretch>
        </p:blipFill>
        <p:spPr>
          <a:xfrm>
            <a:off x="8373736" y="6163161"/>
            <a:ext cx="853565" cy="308848"/>
          </a:xfrm>
          <a:prstGeom prst="rect">
            <a:avLst/>
          </a:prstGeom>
        </p:spPr>
      </p:pic>
      <p:sp>
        <p:nvSpPr>
          <p:cNvPr id="5" name="TextBox 118">
            <a:extLst>
              <a:ext uri="{FF2B5EF4-FFF2-40B4-BE49-F238E27FC236}">
                <a16:creationId xmlns:a16="http://schemas.microsoft.com/office/drawing/2014/main" id="{291CEC02-220F-184A-DD36-A4CED4D70AB7}"/>
              </a:ext>
            </a:extLst>
          </p:cNvPr>
          <p:cNvSpPr txBox="1"/>
          <p:nvPr/>
        </p:nvSpPr>
        <p:spPr>
          <a:xfrm>
            <a:off x="9588276" y="4401313"/>
            <a:ext cx="887112" cy="487330"/>
          </a:xfrm>
          <a:prstGeom prst="rect">
            <a:avLst/>
          </a:prstGeom>
          <a:noFill/>
        </p:spPr>
        <p:txBody>
          <a:bodyPr wrap="square" lIns="91440" tIns="45720" rIns="91440" bIns="45720" rtlCol="0" anchor="ctr" anchorCtr="0">
            <a:noAutofit/>
          </a:bodyPr>
          <a:lstStyle/>
          <a:p>
            <a:pPr algn="ctr" rtl="1">
              <a:defRPr/>
            </a:pPr>
            <a:r>
              <a:rPr lang="en-US" sz="1600" dirty="0">
                <a:latin typeface="Assistant SemiBold" pitchFamily="2" charset="-79"/>
                <a:cs typeface="Assistant SemiBold" pitchFamily="2" charset="-79"/>
              </a:rPr>
              <a:t>P2P</a:t>
            </a:r>
            <a:endParaRPr lang="he-IL" sz="1600" dirty="0">
              <a:latin typeface="Assistant SemiBold" pitchFamily="2" charset="-79"/>
              <a:cs typeface="Assistant SemiBold" pitchFamily="2" charset="-79"/>
            </a:endParaRPr>
          </a:p>
        </p:txBody>
      </p:sp>
      <p:sp>
        <p:nvSpPr>
          <p:cNvPr id="6" name="TextBox 28">
            <a:extLst>
              <a:ext uri="{FF2B5EF4-FFF2-40B4-BE49-F238E27FC236}">
                <a16:creationId xmlns:a16="http://schemas.microsoft.com/office/drawing/2014/main" id="{FF3DC49F-C67B-27A8-30B2-2E46CC2970C5}"/>
              </a:ext>
            </a:extLst>
          </p:cNvPr>
          <p:cNvSpPr txBox="1"/>
          <p:nvPr/>
        </p:nvSpPr>
        <p:spPr>
          <a:xfrm>
            <a:off x="850605" y="814298"/>
            <a:ext cx="9405564" cy="461665"/>
          </a:xfrm>
          <a:prstGeom prst="rect">
            <a:avLst/>
          </a:prstGeom>
          <a:noFill/>
        </p:spPr>
        <p:txBody>
          <a:bodyPr wrap="square" rtlCol="0">
            <a:spAutoFit/>
          </a:bodyPr>
          <a:lstStyle/>
          <a:p>
            <a:pPr algn="l">
              <a:defRPr/>
            </a:pPr>
            <a:r>
              <a:rPr lang="en-US" sz="2400" dirty="0">
                <a:latin typeface="Calibri" panose="020F0502020204030204" pitchFamily="34" charset="0"/>
                <a:cs typeface="Calibri" panose="020F0502020204030204" pitchFamily="34" charset="0"/>
              </a:rPr>
              <a:t>Maintaining flexibility and adapting to a changing reality</a:t>
            </a:r>
            <a:endParaRPr lang="he-IL" sz="2400" dirty="0">
              <a:latin typeface="Calibri" panose="020F0502020204030204" pitchFamily="34" charset="0"/>
              <a:cs typeface="Calibri" panose="020F0502020204030204" pitchFamily="34" charset="0"/>
            </a:endParaRPr>
          </a:p>
        </p:txBody>
      </p:sp>
      <p:sp>
        <p:nvSpPr>
          <p:cNvPr id="28" name="TextBox 118">
            <a:extLst>
              <a:ext uri="{FF2B5EF4-FFF2-40B4-BE49-F238E27FC236}">
                <a16:creationId xmlns:a16="http://schemas.microsoft.com/office/drawing/2014/main" id="{80646B09-0AFD-5637-3F94-4FA33E51FBCD}"/>
              </a:ext>
            </a:extLst>
          </p:cNvPr>
          <p:cNvSpPr txBox="1"/>
          <p:nvPr/>
        </p:nvSpPr>
        <p:spPr>
          <a:xfrm>
            <a:off x="1376793" y="5839459"/>
            <a:ext cx="2102430" cy="380886"/>
          </a:xfrm>
          <a:prstGeom prst="rect">
            <a:avLst/>
          </a:prstGeom>
          <a:noFill/>
          <a:ln>
            <a:noFill/>
          </a:ln>
        </p:spPr>
        <p:txBody>
          <a:bodyPr wrap="square" lIns="91440" tIns="45720" rIns="91440" bIns="4572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lang="en-US" b="1" dirty="0">
                <a:latin typeface="Calibri" panose="020F0502020204030204" pitchFamily="34" charset="0"/>
                <a:cs typeface="Calibri" panose="020F0502020204030204" pitchFamily="34" charset="0"/>
              </a:rPr>
              <a:t>Mortgage Solutions </a:t>
            </a:r>
            <a:endParaRPr lang="en-IL" b="1" dirty="0">
              <a:latin typeface="Calibri" panose="020F0502020204030204" pitchFamily="34" charset="0"/>
              <a:cs typeface="Calibri" panose="020F0502020204030204" pitchFamily="34" charset="0"/>
            </a:endParaRPr>
          </a:p>
          <a:p>
            <a:pPr algn="r" rtl="1">
              <a:defRPr/>
            </a:pPr>
            <a:endParaRPr lang="he-IL" sz="1600" dirty="0">
              <a:latin typeface="Assistant SemiBold" pitchFamily="2" charset="-79"/>
              <a:cs typeface="Assistant SemiBold" pitchFamily="2" charset="-79"/>
            </a:endParaRPr>
          </a:p>
        </p:txBody>
      </p:sp>
      <p:sp>
        <p:nvSpPr>
          <p:cNvPr id="30" name="TextBox 118">
            <a:extLst>
              <a:ext uri="{FF2B5EF4-FFF2-40B4-BE49-F238E27FC236}">
                <a16:creationId xmlns:a16="http://schemas.microsoft.com/office/drawing/2014/main" id="{B50F9CD6-F9C5-2532-E2D7-D19151CCB46C}"/>
              </a:ext>
            </a:extLst>
          </p:cNvPr>
          <p:cNvSpPr txBox="1"/>
          <p:nvPr/>
        </p:nvSpPr>
        <p:spPr>
          <a:xfrm>
            <a:off x="1918654" y="4169795"/>
            <a:ext cx="1067118" cy="375882"/>
          </a:xfrm>
          <a:prstGeom prst="rect">
            <a:avLst/>
          </a:prstGeom>
          <a:noFill/>
          <a:ln>
            <a:noFill/>
          </a:ln>
        </p:spPr>
        <p:txBody>
          <a:bodyPr wrap="square" lIns="91440" tIns="45720" rIns="91440" bIns="45720" rtlCol="0" anchor="ctr" anchorCtr="0">
            <a:noAutofit/>
          </a:bodyPr>
          <a:lstStyle/>
          <a:p>
            <a:pPr algn="r" rtl="1">
              <a:defRPr/>
            </a:pPr>
            <a:r>
              <a:rPr lang="en-US" b="1" dirty="0">
                <a:latin typeface="Calibri" panose="020F0502020204030204" pitchFamily="34" charset="0"/>
                <a:cs typeface="Calibri" panose="020F0502020204030204" pitchFamily="34" charset="0"/>
              </a:rPr>
              <a:t>Car loans</a:t>
            </a:r>
            <a:endParaRPr lang="he-IL" b="1" dirty="0">
              <a:latin typeface="Calibri" panose="020F0502020204030204" pitchFamily="34" charset="0"/>
              <a:cs typeface="Calibri" panose="020F0502020204030204" pitchFamily="34" charset="0"/>
            </a:endParaRPr>
          </a:p>
        </p:txBody>
      </p:sp>
      <p:cxnSp>
        <p:nvCxnSpPr>
          <p:cNvPr id="14" name="Straight Connector 12">
            <a:extLst>
              <a:ext uri="{FF2B5EF4-FFF2-40B4-BE49-F238E27FC236}">
                <a16:creationId xmlns:a16="http://schemas.microsoft.com/office/drawing/2014/main" id="{565DFEEB-5330-CB39-D054-99123C9A31E2}"/>
              </a:ext>
            </a:extLst>
          </p:cNvPr>
          <p:cNvCxnSpPr>
            <a:cxnSpLocks/>
          </p:cNvCxnSpPr>
          <p:nvPr/>
        </p:nvCxnSpPr>
        <p:spPr>
          <a:xfrm flipV="1">
            <a:off x="6404037" y="3043257"/>
            <a:ext cx="0" cy="276726"/>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 name="Straight Connector 12">
            <a:extLst>
              <a:ext uri="{FF2B5EF4-FFF2-40B4-BE49-F238E27FC236}">
                <a16:creationId xmlns:a16="http://schemas.microsoft.com/office/drawing/2014/main" id="{486427A9-B868-20FE-2FDB-5074486D3143}"/>
              </a:ext>
            </a:extLst>
          </p:cNvPr>
          <p:cNvCxnSpPr>
            <a:cxnSpLocks/>
          </p:cNvCxnSpPr>
          <p:nvPr/>
        </p:nvCxnSpPr>
        <p:spPr>
          <a:xfrm>
            <a:off x="7252352" y="4417575"/>
            <a:ext cx="287119" cy="128102"/>
          </a:xfrm>
          <a:prstGeom prst="line">
            <a:avLst/>
          </a:prstGeom>
          <a:ln w="15875">
            <a:solidFill>
              <a:srgbClr val="00257C"/>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056E41-7DCA-2FDA-DB4A-258C5493FC58}"/>
              </a:ext>
            </a:extLst>
          </p:cNvPr>
          <p:cNvSpPr txBox="1"/>
          <p:nvPr/>
        </p:nvSpPr>
        <p:spPr>
          <a:xfrm>
            <a:off x="1328363" y="3502981"/>
            <a:ext cx="2441111" cy="307777"/>
          </a:xfrm>
          <a:prstGeom prst="rect">
            <a:avLst/>
          </a:prstGeom>
          <a:noFill/>
        </p:spPr>
        <p:txBody>
          <a:bodyPr wrap="square">
            <a:spAutoFit/>
          </a:bodyPr>
          <a:lstStyle/>
          <a:p>
            <a:pPr algn="r" rtl="1">
              <a:defRPr/>
            </a:pPr>
            <a:r>
              <a:rPr lang="en-US" sz="1400" b="1" dirty="0">
                <a:latin typeface="Calibri" panose="020F0502020204030204" pitchFamily="34" charset="0"/>
                <a:cs typeface="Calibri" panose="020F0502020204030204" pitchFamily="34" charset="0"/>
              </a:rPr>
              <a:t>BNPL</a:t>
            </a:r>
            <a:endParaRPr lang="he-IL" sz="1400" b="1" dirty="0">
              <a:latin typeface="Calibri" panose="020F0502020204030204" pitchFamily="34" charset="0"/>
              <a:cs typeface="Calibri" panose="020F0502020204030204" pitchFamily="34" charset="0"/>
            </a:endParaRPr>
          </a:p>
        </p:txBody>
      </p:sp>
      <p:sp>
        <p:nvSpPr>
          <p:cNvPr id="38" name="מלבן: פינות מעוגלות 31">
            <a:extLst>
              <a:ext uri="{FF2B5EF4-FFF2-40B4-BE49-F238E27FC236}">
                <a16:creationId xmlns:a16="http://schemas.microsoft.com/office/drawing/2014/main" id="{5244269C-CB71-48DA-7FA9-77D317FB296C}"/>
              </a:ext>
            </a:extLst>
          </p:cNvPr>
          <p:cNvSpPr/>
          <p:nvPr/>
        </p:nvSpPr>
        <p:spPr>
          <a:xfrm>
            <a:off x="8243148" y="6073131"/>
            <a:ext cx="1194824" cy="469595"/>
          </a:xfrm>
          <a:prstGeom prst="roundRect">
            <a:avLst/>
          </a:prstGeom>
          <a:noFill/>
          <a:ln>
            <a:solidFill>
              <a:schemeClr val="bg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16" name="Oval 15">
            <a:extLst>
              <a:ext uri="{FF2B5EF4-FFF2-40B4-BE49-F238E27FC236}">
                <a16:creationId xmlns:a16="http://schemas.microsoft.com/office/drawing/2014/main" id="{A238DE21-10D3-5507-3155-D02623FE7071}"/>
              </a:ext>
            </a:extLst>
          </p:cNvPr>
          <p:cNvSpPr/>
          <p:nvPr/>
        </p:nvSpPr>
        <p:spPr>
          <a:xfrm>
            <a:off x="3782765" y="3399681"/>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Oval 22">
            <a:extLst>
              <a:ext uri="{FF2B5EF4-FFF2-40B4-BE49-F238E27FC236}">
                <a16:creationId xmlns:a16="http://schemas.microsoft.com/office/drawing/2014/main" id="{1964C4A9-F3F5-48F3-D2A8-585C53C2C375}"/>
              </a:ext>
            </a:extLst>
          </p:cNvPr>
          <p:cNvSpPr/>
          <p:nvPr/>
        </p:nvSpPr>
        <p:spPr>
          <a:xfrm>
            <a:off x="2993858" y="4093606"/>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Oval 53">
            <a:extLst>
              <a:ext uri="{FF2B5EF4-FFF2-40B4-BE49-F238E27FC236}">
                <a16:creationId xmlns:a16="http://schemas.microsoft.com/office/drawing/2014/main" id="{1AAF6E93-7F74-F1F0-67EE-69860ACD20FF}"/>
              </a:ext>
            </a:extLst>
          </p:cNvPr>
          <p:cNvSpPr/>
          <p:nvPr/>
        </p:nvSpPr>
        <p:spPr>
          <a:xfrm>
            <a:off x="3029184" y="4867685"/>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5" name="Oval 54">
            <a:extLst>
              <a:ext uri="{FF2B5EF4-FFF2-40B4-BE49-F238E27FC236}">
                <a16:creationId xmlns:a16="http://schemas.microsoft.com/office/drawing/2014/main" id="{D482944F-4748-145E-B42B-B1E86E92C8B0}"/>
              </a:ext>
            </a:extLst>
          </p:cNvPr>
          <p:cNvSpPr/>
          <p:nvPr/>
        </p:nvSpPr>
        <p:spPr>
          <a:xfrm>
            <a:off x="3330035" y="5626167"/>
            <a:ext cx="536994" cy="536994"/>
          </a:xfrm>
          <a:prstGeom prst="ellipse">
            <a:avLst/>
          </a:prstGeom>
          <a:gradFill flip="none" rotWithShape="1">
            <a:gsLst>
              <a:gs pos="2000">
                <a:srgbClr val="00AEEF">
                  <a:alpha val="76000"/>
                </a:srgbClr>
              </a:gs>
              <a:gs pos="83000">
                <a:srgbClr val="00AEEF">
                  <a:alpha val="11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8" name="Picture 67">
            <a:extLst>
              <a:ext uri="{FF2B5EF4-FFF2-40B4-BE49-F238E27FC236}">
                <a16:creationId xmlns:a16="http://schemas.microsoft.com/office/drawing/2014/main" id="{D6ABA5BA-2879-B553-B903-D7DEED287F99}"/>
              </a:ext>
            </a:extLst>
          </p:cNvPr>
          <p:cNvPicPr>
            <a:picLocks noChangeAspect="1"/>
          </p:cNvPicPr>
          <p:nvPr/>
        </p:nvPicPr>
        <p:blipFill>
          <a:blip r:embed="rId6">
            <a:clrChange>
              <a:clrFrom>
                <a:srgbClr val="F8FAFB"/>
              </a:clrFrom>
              <a:clrTo>
                <a:srgbClr val="F8FAFB">
                  <a:alpha val="0"/>
                </a:srgbClr>
              </a:clrTo>
            </a:clrChange>
          </a:blip>
          <a:stretch>
            <a:fillRect/>
          </a:stretch>
        </p:blipFill>
        <p:spPr>
          <a:xfrm>
            <a:off x="3101201" y="4269157"/>
            <a:ext cx="321230" cy="247967"/>
          </a:xfrm>
          <a:prstGeom prst="rect">
            <a:avLst/>
          </a:prstGeom>
        </p:spPr>
      </p:pic>
      <p:pic>
        <p:nvPicPr>
          <p:cNvPr id="70" name="Picture 69">
            <a:extLst>
              <a:ext uri="{FF2B5EF4-FFF2-40B4-BE49-F238E27FC236}">
                <a16:creationId xmlns:a16="http://schemas.microsoft.com/office/drawing/2014/main" id="{163DA25C-7DDE-5C4D-CD1B-08F526B90A59}"/>
              </a:ext>
            </a:extLst>
          </p:cNvPr>
          <p:cNvPicPr>
            <a:picLocks noChangeAspect="1"/>
          </p:cNvPicPr>
          <p:nvPr/>
        </p:nvPicPr>
        <p:blipFill>
          <a:blip r:embed="rId7">
            <a:clrChange>
              <a:clrFrom>
                <a:srgbClr val="F8FAFB"/>
              </a:clrFrom>
              <a:clrTo>
                <a:srgbClr val="F8FAFB">
                  <a:alpha val="0"/>
                </a:srgbClr>
              </a:clrTo>
            </a:clrChange>
          </a:blip>
          <a:stretch>
            <a:fillRect/>
          </a:stretch>
        </p:blipFill>
        <p:spPr>
          <a:xfrm>
            <a:off x="3454732" y="5739956"/>
            <a:ext cx="298834" cy="289946"/>
          </a:xfrm>
          <a:prstGeom prst="rect">
            <a:avLst/>
          </a:prstGeom>
        </p:spPr>
      </p:pic>
      <p:pic>
        <p:nvPicPr>
          <p:cNvPr id="72" name="Picture 71">
            <a:extLst>
              <a:ext uri="{FF2B5EF4-FFF2-40B4-BE49-F238E27FC236}">
                <a16:creationId xmlns:a16="http://schemas.microsoft.com/office/drawing/2014/main" id="{B7288061-8CCC-B71C-7EBF-10C20BC55D79}"/>
              </a:ext>
            </a:extLst>
          </p:cNvPr>
          <p:cNvPicPr>
            <a:picLocks noChangeAspect="1"/>
          </p:cNvPicPr>
          <p:nvPr/>
        </p:nvPicPr>
        <p:blipFill>
          <a:blip r:embed="rId8">
            <a:clrChange>
              <a:clrFrom>
                <a:srgbClr val="F8FAFB"/>
              </a:clrFrom>
              <a:clrTo>
                <a:srgbClr val="F8FAFB">
                  <a:alpha val="0"/>
                </a:srgbClr>
              </a:clrTo>
            </a:clrChange>
          </a:blip>
          <a:stretch>
            <a:fillRect/>
          </a:stretch>
        </p:blipFill>
        <p:spPr>
          <a:xfrm>
            <a:off x="3887365" y="3534370"/>
            <a:ext cx="334487" cy="316242"/>
          </a:xfrm>
          <a:prstGeom prst="rect">
            <a:avLst/>
          </a:prstGeom>
        </p:spPr>
      </p:pic>
      <p:pic>
        <p:nvPicPr>
          <p:cNvPr id="74" name="Picture 73">
            <a:extLst>
              <a:ext uri="{FF2B5EF4-FFF2-40B4-BE49-F238E27FC236}">
                <a16:creationId xmlns:a16="http://schemas.microsoft.com/office/drawing/2014/main" id="{3AFAD12A-A571-1A2E-BB4D-9C8D51D676E2}"/>
              </a:ext>
            </a:extLst>
          </p:cNvPr>
          <p:cNvPicPr>
            <a:picLocks noChangeAspect="1"/>
          </p:cNvPicPr>
          <p:nvPr/>
        </p:nvPicPr>
        <p:blipFill>
          <a:blip r:embed="rId9">
            <a:clrChange>
              <a:clrFrom>
                <a:srgbClr val="F8FAFB"/>
              </a:clrFrom>
              <a:clrTo>
                <a:srgbClr val="F8FAFB">
                  <a:alpha val="0"/>
                </a:srgbClr>
              </a:clrTo>
            </a:clrChange>
          </a:blip>
          <a:stretch>
            <a:fillRect/>
          </a:stretch>
        </p:blipFill>
        <p:spPr>
          <a:xfrm>
            <a:off x="3143923" y="4994745"/>
            <a:ext cx="354855" cy="295712"/>
          </a:xfrm>
          <a:prstGeom prst="rect">
            <a:avLst/>
          </a:prstGeom>
        </p:spPr>
      </p:pic>
      <p:sp>
        <p:nvSpPr>
          <p:cNvPr id="93" name="Oval 92">
            <a:extLst>
              <a:ext uri="{FF2B5EF4-FFF2-40B4-BE49-F238E27FC236}">
                <a16:creationId xmlns:a16="http://schemas.microsoft.com/office/drawing/2014/main" id="{DA285731-D979-22B7-06C0-3A790DC586BB}"/>
              </a:ext>
            </a:extLst>
          </p:cNvPr>
          <p:cNvSpPr/>
          <p:nvPr/>
        </p:nvSpPr>
        <p:spPr>
          <a:xfrm>
            <a:off x="5612037" y="1459257"/>
            <a:ext cx="1584000" cy="1584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4" name="TextBox 122">
            <a:extLst>
              <a:ext uri="{FF2B5EF4-FFF2-40B4-BE49-F238E27FC236}">
                <a16:creationId xmlns:a16="http://schemas.microsoft.com/office/drawing/2014/main" id="{E7455A88-952D-486D-8093-78376CA45930}"/>
              </a:ext>
            </a:extLst>
          </p:cNvPr>
          <p:cNvSpPr txBox="1"/>
          <p:nvPr/>
        </p:nvSpPr>
        <p:spPr>
          <a:xfrm>
            <a:off x="4133486" y="1628053"/>
            <a:ext cx="1167235" cy="460680"/>
          </a:xfrm>
          <a:prstGeom prst="rect">
            <a:avLst/>
          </a:prstGeom>
          <a:noFill/>
        </p:spPr>
        <p:txBody>
          <a:bodyPr wrap="square" rtlCol="0" anchor="ctr" anchorCtr="0">
            <a:noAutofit/>
          </a:bodyPr>
          <a:lstStyle/>
          <a:p>
            <a:pPr marR="0" algn="ctr" rtl="1">
              <a:spcBef>
                <a:spcPts val="0"/>
              </a:spcBef>
              <a:spcAft>
                <a:spcPts val="0"/>
              </a:spcAft>
            </a:pPr>
            <a:r>
              <a:rPr lang="en-US" sz="1600" b="1" dirty="0">
                <a:latin typeface="Calibri" panose="020F0502020204030204" pitchFamily="34" charset="0"/>
                <a:cs typeface="Calibri" panose="020F0502020204030204" pitchFamily="34" charset="0"/>
              </a:rPr>
              <a:t>Israel</a:t>
            </a:r>
            <a:endParaRPr lang="he-IL" sz="1600" b="1" dirty="0">
              <a:latin typeface="Calibri" panose="020F0502020204030204" pitchFamily="34" charset="0"/>
              <a:cs typeface="Calibri" panose="020F0502020204030204" pitchFamily="34" charset="0"/>
            </a:endParaRPr>
          </a:p>
        </p:txBody>
      </p:sp>
      <p:sp>
        <p:nvSpPr>
          <p:cNvPr id="4" name="Oval 116">
            <a:extLst>
              <a:ext uri="{FF2B5EF4-FFF2-40B4-BE49-F238E27FC236}">
                <a16:creationId xmlns:a16="http://schemas.microsoft.com/office/drawing/2014/main" id="{F0FE6E96-EE4E-563E-08AE-A7BD0CF82501}"/>
              </a:ext>
            </a:extLst>
          </p:cNvPr>
          <p:cNvSpPr/>
          <p:nvPr/>
        </p:nvSpPr>
        <p:spPr>
          <a:xfrm>
            <a:off x="5553387" y="1395573"/>
            <a:ext cx="1728423" cy="1724370"/>
          </a:xfrm>
          <a:prstGeom prst="ellipse">
            <a:avLst/>
          </a:prstGeom>
          <a:gradFill>
            <a:gsLst>
              <a:gs pos="2000">
                <a:srgbClr val="00AEEF">
                  <a:alpha val="76000"/>
                </a:srgbClr>
              </a:gs>
              <a:gs pos="83000">
                <a:srgbClr val="00AEEF">
                  <a:alpha val="11000"/>
                </a:srgbClr>
              </a:gs>
            </a:gsLst>
            <a:lin ang="13800000" scaled="0"/>
          </a:gradFill>
          <a:ln w="79375">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ts val="2000"/>
              </a:lnSpc>
            </a:pPr>
            <a:r>
              <a:rPr lang="en-US" b="1" dirty="0">
                <a:solidFill>
                  <a:schemeClr val="tx1">
                    <a:lumMod val="75000"/>
                    <a:lumOff val="25000"/>
                  </a:schemeClr>
                </a:solidFill>
                <a:latin typeface="Calibri" panose="020F0502020204030204" pitchFamily="34" charset="0"/>
                <a:cs typeface="Calibri" panose="020F0502020204030204" pitchFamily="34" charset="0"/>
              </a:rPr>
              <a:t>Geographical dispersion</a:t>
            </a:r>
            <a:endParaRPr lang="he-IL"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15" name="TextBox 122">
            <a:extLst>
              <a:ext uri="{FF2B5EF4-FFF2-40B4-BE49-F238E27FC236}">
                <a16:creationId xmlns:a16="http://schemas.microsoft.com/office/drawing/2014/main" id="{234D7DFC-02EC-7F28-B84A-225F3BA23A2A}"/>
              </a:ext>
            </a:extLst>
          </p:cNvPr>
          <p:cNvSpPr txBox="1"/>
          <p:nvPr/>
        </p:nvSpPr>
        <p:spPr>
          <a:xfrm>
            <a:off x="4062523" y="2146550"/>
            <a:ext cx="1194826" cy="469595"/>
          </a:xfrm>
          <a:prstGeom prst="rect">
            <a:avLst/>
          </a:prstGeom>
          <a:noFill/>
        </p:spPr>
        <p:txBody>
          <a:bodyPr wrap="square" rtlCol="0" anchor="ctr" anchorCtr="0">
            <a:noAutofit/>
          </a:bodyPr>
          <a:lstStyle>
            <a:defPPr marR="0" lvl="0" algn="l" rtl="0">
              <a:lnSpc>
                <a:spcPct val="100000"/>
              </a:lnSpc>
              <a:spcBef>
                <a:spcPts val="0"/>
              </a:spcBef>
              <a:spcAft>
                <a:spcPts val="0"/>
              </a:spcAft>
            </a:defPPr>
            <a:lvl1pPr algn="ctr" rtl="1">
              <a:defRPr sz="1600">
                <a:latin typeface="Assistant SemiBold" pitchFamily="2" charset="-79"/>
                <a:cs typeface="Assistant SemiBold" pitchFamily="2" charset="-79"/>
              </a:defRPr>
            </a:lvl1pPr>
          </a:lstStyle>
          <a:p>
            <a:r>
              <a:rPr lang="en-US" b="1" dirty="0">
                <a:latin typeface="Calibri" panose="020F0502020204030204" pitchFamily="34" charset="0"/>
                <a:cs typeface="Calibri" panose="020F0502020204030204" pitchFamily="34" charset="0"/>
              </a:rPr>
              <a:t>Europe</a:t>
            </a:r>
          </a:p>
        </p:txBody>
      </p:sp>
      <p:pic>
        <p:nvPicPr>
          <p:cNvPr id="86" name="Picture 85">
            <a:extLst>
              <a:ext uri="{FF2B5EF4-FFF2-40B4-BE49-F238E27FC236}">
                <a16:creationId xmlns:a16="http://schemas.microsoft.com/office/drawing/2014/main" id="{A49B66D4-E60A-2127-B201-5C620076DDAF}"/>
              </a:ext>
            </a:extLst>
          </p:cNvPr>
          <p:cNvPicPr>
            <a:picLocks noChangeAspect="1"/>
          </p:cNvPicPr>
          <p:nvPr/>
        </p:nvPicPr>
        <p:blipFill>
          <a:blip r:embed="rId10">
            <a:clrChange>
              <a:clrFrom>
                <a:srgbClr val="F8FAFB"/>
              </a:clrFrom>
              <a:clrTo>
                <a:srgbClr val="F8FAFB">
                  <a:alpha val="0"/>
                </a:srgbClr>
              </a:clrTo>
            </a:clrChange>
          </a:blip>
          <a:srcRect/>
          <a:stretch>
            <a:fillRect/>
          </a:stretch>
        </p:blipFill>
        <p:spPr>
          <a:xfrm>
            <a:off x="4953058" y="2081851"/>
            <a:ext cx="502253" cy="538815"/>
          </a:xfrm>
          <a:custGeom>
            <a:avLst/>
            <a:gdLst>
              <a:gd name="connsiteX0" fmla="*/ 2258458 w 2486025"/>
              <a:gd name="connsiteY0" fmla="*/ 0 h 2667000"/>
              <a:gd name="connsiteX1" fmla="*/ 2486025 w 2486025"/>
              <a:gd name="connsiteY1" fmla="*/ 0 h 2667000"/>
              <a:gd name="connsiteX2" fmla="*/ 2486025 w 2486025"/>
              <a:gd name="connsiteY2" fmla="*/ 2667000 h 2667000"/>
              <a:gd name="connsiteX3" fmla="*/ 0 w 2486025"/>
              <a:gd name="connsiteY3" fmla="*/ 2667000 h 2667000"/>
              <a:gd name="connsiteX4" fmla="*/ 0 w 2486025"/>
              <a:gd name="connsiteY4" fmla="*/ 2605801 h 2667000"/>
              <a:gd name="connsiteX5" fmla="*/ 674126 w 2486025"/>
              <a:gd name="connsiteY5" fmla="*/ 2605801 h 2667000"/>
              <a:gd name="connsiteX6" fmla="*/ 674126 w 2486025"/>
              <a:gd name="connsiteY6" fmla="*/ 1816639 h 2667000"/>
              <a:gd name="connsiteX7" fmla="*/ 674126 w 2486025"/>
              <a:gd name="connsiteY7" fmla="*/ 682342 h 2667000"/>
              <a:gd name="connsiteX8" fmla="*/ 674126 w 2486025"/>
              <a:gd name="connsiteY8" fmla="*/ 639884 h 2667000"/>
              <a:gd name="connsiteX9" fmla="*/ 1196411 w 2486025"/>
              <a:gd name="connsiteY9" fmla="*/ 639884 h 2667000"/>
              <a:gd name="connsiteX10" fmla="*/ 1196411 w 2486025"/>
              <a:gd name="connsiteY10" fmla="*/ 660991 h 2667000"/>
              <a:gd name="connsiteX11" fmla="*/ 1377256 w 2486025"/>
              <a:gd name="connsiteY11" fmla="*/ 660991 h 2667000"/>
              <a:gd name="connsiteX12" fmla="*/ 1377256 w 2486025"/>
              <a:gd name="connsiteY12" fmla="*/ 705103 h 2667000"/>
              <a:gd name="connsiteX13" fmla="*/ 1628800 w 2486025"/>
              <a:gd name="connsiteY13" fmla="*/ 705103 h 2667000"/>
              <a:gd name="connsiteX14" fmla="*/ 1628800 w 2486025"/>
              <a:gd name="connsiteY14" fmla="*/ 835522 h 2667000"/>
              <a:gd name="connsiteX15" fmla="*/ 2214245 w 2486025"/>
              <a:gd name="connsiteY15" fmla="*/ 795498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6025" h="2667000">
                <a:moveTo>
                  <a:pt x="2258458" y="0"/>
                </a:moveTo>
                <a:lnTo>
                  <a:pt x="2486025" y="0"/>
                </a:lnTo>
                <a:lnTo>
                  <a:pt x="2486025" y="2667000"/>
                </a:lnTo>
                <a:lnTo>
                  <a:pt x="0" y="2667000"/>
                </a:lnTo>
                <a:lnTo>
                  <a:pt x="0" y="2605801"/>
                </a:lnTo>
                <a:lnTo>
                  <a:pt x="674126" y="2605801"/>
                </a:lnTo>
                <a:lnTo>
                  <a:pt x="674126" y="1816639"/>
                </a:lnTo>
                <a:lnTo>
                  <a:pt x="674126" y="682342"/>
                </a:lnTo>
                <a:lnTo>
                  <a:pt x="674126" y="639884"/>
                </a:lnTo>
                <a:lnTo>
                  <a:pt x="1196411" y="639884"/>
                </a:lnTo>
                <a:lnTo>
                  <a:pt x="1196411" y="660991"/>
                </a:lnTo>
                <a:lnTo>
                  <a:pt x="1377256" y="660991"/>
                </a:lnTo>
                <a:lnTo>
                  <a:pt x="1377256" y="705103"/>
                </a:lnTo>
                <a:lnTo>
                  <a:pt x="1628800" y="705103"/>
                </a:lnTo>
                <a:lnTo>
                  <a:pt x="1628800" y="835522"/>
                </a:lnTo>
                <a:cubicBezTo>
                  <a:pt x="1823948" y="822181"/>
                  <a:pt x="1803582" y="981251"/>
                  <a:pt x="2214245" y="795498"/>
                </a:cubicBezTo>
                <a:close/>
              </a:path>
            </a:pathLst>
          </a:custGeom>
        </p:spPr>
      </p:pic>
      <p:pic>
        <p:nvPicPr>
          <p:cNvPr id="88" name="Picture 87">
            <a:extLst>
              <a:ext uri="{FF2B5EF4-FFF2-40B4-BE49-F238E27FC236}">
                <a16:creationId xmlns:a16="http://schemas.microsoft.com/office/drawing/2014/main" id="{667BFA40-F2E8-059B-1A5A-506DAA9802F6}"/>
              </a:ext>
            </a:extLst>
          </p:cNvPr>
          <p:cNvPicPr>
            <a:picLocks noChangeAspect="1"/>
          </p:cNvPicPr>
          <p:nvPr/>
        </p:nvPicPr>
        <p:blipFill>
          <a:blip r:embed="rId11">
            <a:clrChange>
              <a:clrFrom>
                <a:srgbClr val="F8FAFB"/>
              </a:clrFrom>
              <a:clrTo>
                <a:srgbClr val="F8FAFB">
                  <a:alpha val="0"/>
                </a:srgbClr>
              </a:clrTo>
            </a:clrChange>
          </a:blip>
          <a:stretch>
            <a:fillRect/>
          </a:stretch>
        </p:blipFill>
        <p:spPr>
          <a:xfrm>
            <a:off x="5079900" y="1693246"/>
            <a:ext cx="359496" cy="406450"/>
          </a:xfrm>
          <a:prstGeom prst="rect">
            <a:avLst/>
          </a:prstGeom>
        </p:spPr>
      </p:pic>
      <p:grpSp>
        <p:nvGrpSpPr>
          <p:cNvPr id="8" name="קבוצה 7">
            <a:extLst>
              <a:ext uri="{FF2B5EF4-FFF2-40B4-BE49-F238E27FC236}">
                <a16:creationId xmlns:a16="http://schemas.microsoft.com/office/drawing/2014/main" id="{917D839A-953F-9CAD-0A58-89813588DD57}"/>
              </a:ext>
            </a:extLst>
          </p:cNvPr>
          <p:cNvGrpSpPr/>
          <p:nvPr/>
        </p:nvGrpSpPr>
        <p:grpSpPr>
          <a:xfrm>
            <a:off x="-595622" y="-156665"/>
            <a:ext cx="1343804" cy="1343808"/>
            <a:chOff x="-595622" y="-156665"/>
            <a:chExt cx="1343804" cy="1343808"/>
          </a:xfrm>
        </p:grpSpPr>
        <p:sp>
          <p:nvSpPr>
            <p:cNvPr id="10" name="Google Shape;288;p4">
              <a:extLst>
                <a:ext uri="{FF2B5EF4-FFF2-40B4-BE49-F238E27FC236}">
                  <a16:creationId xmlns:a16="http://schemas.microsoft.com/office/drawing/2014/main" id="{87598950-53F6-A1DE-7695-8CAB3D09A1E1}"/>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289;p4">
              <a:extLst>
                <a:ext uri="{FF2B5EF4-FFF2-40B4-BE49-F238E27FC236}">
                  <a16:creationId xmlns:a16="http://schemas.microsoft.com/office/drawing/2014/main" id="{F10AC627-0F95-4DE6-C1FC-A16456528B57}"/>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290;p4">
              <a:extLst>
                <a:ext uri="{FF2B5EF4-FFF2-40B4-BE49-F238E27FC236}">
                  <a16:creationId xmlns:a16="http://schemas.microsoft.com/office/drawing/2014/main" id="{815D0808-98C7-08B7-CBC7-62A96D6D9CE3}"/>
                </a:ext>
              </a:extLst>
            </p:cNvPr>
            <p:cNvSpPr/>
            <p:nvPr/>
          </p:nvSpPr>
          <p:spPr>
            <a:xfrm rot="4500000">
              <a:off x="-595624"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pic>
        <p:nvPicPr>
          <p:cNvPr id="24" name="תמונה 23">
            <a:extLst>
              <a:ext uri="{FF2B5EF4-FFF2-40B4-BE49-F238E27FC236}">
                <a16:creationId xmlns:a16="http://schemas.microsoft.com/office/drawing/2014/main" id="{3C50840D-4A22-B7BE-15F8-CFAF70C06B3D}"/>
              </a:ext>
            </a:extLst>
          </p:cNvPr>
          <p:cNvPicPr>
            <a:picLocks noChangeAspect="1"/>
          </p:cNvPicPr>
          <p:nvPr/>
        </p:nvPicPr>
        <p:blipFill>
          <a:blip r:embed="rId12"/>
          <a:stretch>
            <a:fillRect/>
          </a:stretch>
        </p:blipFill>
        <p:spPr>
          <a:xfrm>
            <a:off x="9344879" y="5025559"/>
            <a:ext cx="1051599" cy="329772"/>
          </a:xfrm>
          <a:prstGeom prst="rect">
            <a:avLst/>
          </a:prstGeom>
        </p:spPr>
      </p:pic>
      <p:pic>
        <p:nvPicPr>
          <p:cNvPr id="25" name="Google Shape;407;p8">
            <a:extLst>
              <a:ext uri="{FF2B5EF4-FFF2-40B4-BE49-F238E27FC236}">
                <a16:creationId xmlns:a16="http://schemas.microsoft.com/office/drawing/2014/main" id="{67F25D5D-228C-EC2E-999C-792F25FD183E}"/>
              </a:ext>
            </a:extLst>
          </p:cNvPr>
          <p:cNvPicPr preferRelativeResize="0"/>
          <p:nvPr/>
        </p:nvPicPr>
        <p:blipFill rotWithShape="1">
          <a:blip r:embed="rId13">
            <a:alphaModFix/>
          </a:blip>
          <a:srcRect/>
          <a:stretch/>
        </p:blipFill>
        <p:spPr>
          <a:xfrm>
            <a:off x="9306606" y="3960647"/>
            <a:ext cx="1036213" cy="196928"/>
          </a:xfrm>
          <a:prstGeom prst="rect">
            <a:avLst/>
          </a:prstGeom>
          <a:noFill/>
          <a:ln>
            <a:noFill/>
          </a:ln>
        </p:spPr>
      </p:pic>
    </p:spTree>
    <p:extLst>
      <p:ext uri="{BB962C8B-B14F-4D97-AF65-F5344CB8AC3E}">
        <p14:creationId xmlns:p14="http://schemas.microsoft.com/office/powerpoint/2010/main" val="95430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EE06D3E1-C36C-5871-69E6-3E2E3CA14C74}"/>
              </a:ext>
            </a:extLst>
          </p:cNvPr>
          <p:cNvSpPr/>
          <p:nvPr/>
        </p:nvSpPr>
        <p:spPr>
          <a:xfrm>
            <a:off x="982765" y="1000717"/>
            <a:ext cx="10301799" cy="5183960"/>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8" name="Chart 3" descr="גרף המציג גידול הדרגתי עקבי מתחילת שנת 2021 ועד מחצית שנת 2023, ובפרט גידול של כ33% בתיק האשראי מרבעון 2 2022 (566 מיליוני ש&quot;ח) עד רבעון 2 2023 (753 מיליוני ש&quot;ח)">
            <a:extLst>
              <a:ext uri="{FF2B5EF4-FFF2-40B4-BE49-F238E27FC236}">
                <a16:creationId xmlns:a16="http://schemas.microsoft.com/office/drawing/2014/main" id="{5C297C55-033D-9DE0-1B38-1F1242AE88A8}"/>
              </a:ext>
            </a:extLst>
          </p:cNvPr>
          <p:cNvGraphicFramePr>
            <a:graphicFrameLocks/>
          </p:cNvGraphicFramePr>
          <p:nvPr>
            <p:extLst>
              <p:ext uri="{D42A27DB-BD31-4B8C-83A1-F6EECF244321}">
                <p14:modId xmlns:p14="http://schemas.microsoft.com/office/powerpoint/2010/main" val="2650330857"/>
              </p:ext>
            </p:extLst>
          </p:nvPr>
        </p:nvGraphicFramePr>
        <p:xfrm>
          <a:off x="188894" y="1602612"/>
          <a:ext cx="10349581" cy="4561412"/>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713046" y="233313"/>
            <a:ext cx="1136746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Maintaining growth while striving for profitability</a:t>
            </a:r>
            <a:endParaRPr lang="he-IL" sz="3600" b="1" dirty="0">
              <a:solidFill>
                <a:schemeClr val="tx1"/>
              </a:solidFill>
              <a:latin typeface="Calibri" panose="020F0502020204030204" pitchFamily="34" charset="0"/>
              <a:cs typeface="Calibri" panose="020F0502020204030204" pitchFamily="34" charset="0"/>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605391" y="6458502"/>
            <a:ext cx="6765227" cy="246221"/>
          </a:xfrm>
          <a:prstGeom prst="rect">
            <a:avLst/>
          </a:prstGeom>
          <a:noFill/>
        </p:spPr>
        <p:txBody>
          <a:bodyPr wrap="square" rtlCol="0">
            <a:spAutoFit/>
          </a:bodyPr>
          <a:lstStyle/>
          <a:p>
            <a:pPr algn="l">
              <a:defRPr/>
            </a:pPr>
            <a:r>
              <a:rPr lang="en-US" sz="1000" dirty="0">
                <a:solidFill>
                  <a:schemeClr val="tx1"/>
                </a:solidFill>
                <a:latin typeface="Calibri" panose="020F0502020204030204" pitchFamily="34" charset="0"/>
                <a:cs typeface="Calibri" panose="020F0502020204030204" pitchFamily="34" charset="0"/>
              </a:rPr>
              <a:t>Managed</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credit portfolio including loans in a credit brokerage system as of June 30, 2023; </a:t>
            </a:r>
            <a:endParaRPr lang="en-IL" sz="1000" kern="1200" dirty="0">
              <a:solidFill>
                <a:schemeClr val="tx1"/>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6E0FD423-DFB9-8CCD-7150-E3251E8217E2}"/>
              </a:ext>
            </a:extLst>
          </p:cNvPr>
          <p:cNvGrpSpPr/>
          <p:nvPr/>
        </p:nvGrpSpPr>
        <p:grpSpPr>
          <a:xfrm>
            <a:off x="5507040" y="1676285"/>
            <a:ext cx="3947856" cy="1205394"/>
            <a:chOff x="3116618" y="1983161"/>
            <a:chExt cx="2714901" cy="1206613"/>
          </a:xfrm>
        </p:grpSpPr>
        <p:cxnSp>
          <p:nvCxnSpPr>
            <p:cNvPr id="24" name="Straight Arrow Connector 1">
              <a:extLst>
                <a:ext uri="{FF2B5EF4-FFF2-40B4-BE49-F238E27FC236}">
                  <a16:creationId xmlns:a16="http://schemas.microsoft.com/office/drawing/2014/main" id="{4E54E784-FD26-0987-EB3A-93F86EEE8236}"/>
                </a:ext>
              </a:extLst>
            </p:cNvPr>
            <p:cNvCxnSpPr>
              <a:cxnSpLocks/>
            </p:cNvCxnSpPr>
            <p:nvPr/>
          </p:nvCxnSpPr>
          <p:spPr>
            <a:xfrm>
              <a:off x="3702073" y="2309405"/>
              <a:ext cx="2129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מחבר ישר 24">
              <a:extLst>
                <a:ext uri="{FF2B5EF4-FFF2-40B4-BE49-F238E27FC236}">
                  <a16:creationId xmlns:a16="http://schemas.microsoft.com/office/drawing/2014/main" id="{6EFD0B4B-26B5-23A9-3DD9-7612FEB34084}"/>
                </a:ext>
              </a:extLst>
            </p:cNvPr>
            <p:cNvCxnSpPr>
              <a:cxnSpLocks/>
            </p:cNvCxnSpPr>
            <p:nvPr/>
          </p:nvCxnSpPr>
          <p:spPr>
            <a:xfrm>
              <a:off x="3603000" y="2491619"/>
              <a:ext cx="0" cy="698155"/>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Connector 55">
              <a:extLst>
                <a:ext uri="{FF2B5EF4-FFF2-40B4-BE49-F238E27FC236}">
                  <a16:creationId xmlns:a16="http://schemas.microsoft.com/office/drawing/2014/main" id="{A80F7BED-9B96-70F8-E437-9DD66F7E90BF}"/>
                </a:ext>
              </a:extLst>
            </p:cNvPr>
            <p:cNvSpPr/>
            <p:nvPr/>
          </p:nvSpPr>
          <p:spPr>
            <a:xfrm>
              <a:off x="3373607" y="1983161"/>
              <a:ext cx="458787"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3" name="תיבת טקסט 32">
              <a:extLst>
                <a:ext uri="{FF2B5EF4-FFF2-40B4-BE49-F238E27FC236}">
                  <a16:creationId xmlns:a16="http://schemas.microsoft.com/office/drawing/2014/main" id="{E8636480-A69B-15BA-6E49-325C4AE44205}"/>
                </a:ext>
              </a:extLst>
            </p:cNvPr>
            <p:cNvSpPr txBox="1"/>
            <p:nvPr/>
          </p:nvSpPr>
          <p:spPr>
            <a:xfrm>
              <a:off x="3116618" y="2094281"/>
              <a:ext cx="972765" cy="425758"/>
            </a:xfrm>
            <a:prstGeom prst="rect">
              <a:avLst/>
            </a:prstGeom>
            <a:noFill/>
          </p:spPr>
          <p:txBody>
            <a:bodyPr wrap="square">
              <a:spAutoFit/>
            </a:bodyPr>
            <a:lstStyle/>
            <a:p>
              <a:pPr algn="ctr" rtl="0">
                <a:lnSpc>
                  <a:spcPts val="1300"/>
                </a:lnSpc>
              </a:pPr>
              <a:r>
                <a:rPr lang="he-IL" sz="1200" b="1" kern="1200" dirty="0">
                  <a:solidFill>
                    <a:schemeClr val="bg1"/>
                  </a:solidFill>
                  <a:latin typeface="Calibri" panose="020F0502020204030204" pitchFamily="34" charset="0"/>
                  <a:ea typeface="+mn-ea"/>
                  <a:cs typeface="Calibri" panose="020F0502020204030204" pitchFamily="34" charset="0"/>
                </a:rPr>
                <a:t>33</a:t>
              </a:r>
              <a:r>
                <a:rPr lang="he-IL" sz="1200" b="1" i="0" u="none" strike="noStrike" kern="1200" baseline="0" dirty="0">
                  <a:solidFill>
                    <a:schemeClr val="bg1"/>
                  </a:solidFill>
                  <a:latin typeface="Calibri" panose="020F0502020204030204" pitchFamily="34" charset="0"/>
                  <a:ea typeface="+mn-ea"/>
                  <a:cs typeface="Calibri" panose="020F0502020204030204" pitchFamily="34" charset="0"/>
                </a:rPr>
                <a:t>%</a:t>
              </a:r>
            </a:p>
            <a:p>
              <a:pPr algn="ctr" rtl="0">
                <a:lnSpc>
                  <a:spcPts val="1300"/>
                </a:lnSpc>
              </a:pPr>
              <a:r>
                <a:rPr lang="en-US" sz="1200" b="1" kern="1200" dirty="0">
                  <a:solidFill>
                    <a:schemeClr val="bg1"/>
                  </a:solidFill>
                  <a:latin typeface="Calibri" panose="020F0502020204030204" pitchFamily="34" charset="0"/>
                  <a:cs typeface="Calibri" panose="020F0502020204030204" pitchFamily="34" charset="0"/>
                </a:rPr>
                <a:t>Growth</a:t>
              </a:r>
              <a:endParaRPr lang="en-IL" sz="1200" b="1" i="0" u="none" strike="noStrike" kern="1200" baseline="0" dirty="0">
                <a:solidFill>
                  <a:schemeClr val="bg1"/>
                </a:solidFill>
                <a:latin typeface="Calibri" panose="020F0502020204030204" pitchFamily="34" charset="0"/>
                <a:ea typeface="+mn-ea"/>
                <a:cs typeface="Calibri" panose="020F0502020204030204" pitchFamily="34" charset="0"/>
              </a:endParaRPr>
            </a:p>
          </p:txBody>
        </p:sp>
      </p:grpSp>
      <p:sp>
        <p:nvSpPr>
          <p:cNvPr id="5" name="TextBox 23">
            <a:extLst>
              <a:ext uri="{FF2B5EF4-FFF2-40B4-BE49-F238E27FC236}">
                <a16:creationId xmlns:a16="http://schemas.microsoft.com/office/drawing/2014/main" id="{6038CF24-4F92-3865-B92A-1F9B6281A3BD}"/>
              </a:ext>
            </a:extLst>
          </p:cNvPr>
          <p:cNvSpPr txBox="1"/>
          <p:nvPr/>
        </p:nvSpPr>
        <p:spPr>
          <a:xfrm>
            <a:off x="1865081" y="1202502"/>
            <a:ext cx="8353223" cy="40011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dirty="0">
                <a:solidFill>
                  <a:schemeClr val="tx1"/>
                </a:solidFill>
                <a:latin typeface="Calibri" panose="020F0502020204030204" pitchFamily="34" charset="0"/>
                <a:cs typeface="Calibri" panose="020F0502020204030204" pitchFamily="34" charset="0"/>
              </a:rPr>
              <a:t>Significant</a:t>
            </a:r>
            <a:r>
              <a:rPr kumimoji="0" 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growth of 33% in the credit portfolio in Q2 2023 (millions of NIS)</a:t>
            </a:r>
          </a:p>
        </p:txBody>
      </p:sp>
      <p:pic>
        <p:nvPicPr>
          <p:cNvPr id="10" name="Picture 9">
            <a:extLst>
              <a:ext uri="{FF2B5EF4-FFF2-40B4-BE49-F238E27FC236}">
                <a16:creationId xmlns:a16="http://schemas.microsoft.com/office/drawing/2014/main" id="{7054C6FA-21DA-1A7B-41E5-85B6881E107A}"/>
              </a:ext>
            </a:extLst>
          </p:cNvPr>
          <p:cNvPicPr>
            <a:picLocks noChangeAspect="1"/>
          </p:cNvPicPr>
          <p:nvPr/>
        </p:nvPicPr>
        <p:blipFill>
          <a:blip r:embed="rId4"/>
          <a:stretch>
            <a:fillRect/>
          </a:stretch>
        </p:blipFill>
        <p:spPr>
          <a:xfrm>
            <a:off x="7461900" y="6208499"/>
            <a:ext cx="3076575" cy="561975"/>
          </a:xfrm>
          <a:prstGeom prst="rect">
            <a:avLst/>
          </a:prstGeom>
        </p:spPr>
      </p:pic>
      <p:sp>
        <p:nvSpPr>
          <p:cNvPr id="6" name="Google Shape;672;p14">
            <a:extLst>
              <a:ext uri="{FF2B5EF4-FFF2-40B4-BE49-F238E27FC236}">
                <a16:creationId xmlns:a16="http://schemas.microsoft.com/office/drawing/2014/main" id="{A61ECF53-4BB5-99DF-DD73-F3BF117B4C55}"/>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673;p14">
            <a:extLst>
              <a:ext uri="{FF2B5EF4-FFF2-40B4-BE49-F238E27FC236}">
                <a16:creationId xmlns:a16="http://schemas.microsoft.com/office/drawing/2014/main" id="{67F751FB-F7C6-18D4-A8C5-4EFE951F4DE5}"/>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674;p14">
            <a:extLst>
              <a:ext uri="{FF2B5EF4-FFF2-40B4-BE49-F238E27FC236}">
                <a16:creationId xmlns:a16="http://schemas.microsoft.com/office/drawing/2014/main" id="{84D140FD-3AD5-B21D-4520-919EC7193A35}"/>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068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A116686-5103-08E4-694D-2B18B7132F01}"/>
              </a:ext>
            </a:extLst>
          </p:cNvPr>
          <p:cNvSpPr/>
          <p:nvPr/>
        </p:nvSpPr>
        <p:spPr>
          <a:xfrm>
            <a:off x="982765" y="1000717"/>
            <a:ext cx="10301799" cy="5183960"/>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dirty="0"/>
          </a:p>
        </p:txBody>
      </p:sp>
      <p:graphicFrame>
        <p:nvGraphicFramePr>
          <p:cNvPr id="5" name="Chart 3" descr="גרף המציג עליה של כ- 70% בהכנסות הקבוצה מרבעון 2 2022 (14,000,000 ש&quot;ח) עד רבעון 2 2023 (23,700,000 ש&quot;ח)">
            <a:extLst>
              <a:ext uri="{FF2B5EF4-FFF2-40B4-BE49-F238E27FC236}">
                <a16:creationId xmlns:a16="http://schemas.microsoft.com/office/drawing/2014/main" id="{62F76171-4672-7C10-9636-707BCCD78113}"/>
              </a:ext>
            </a:extLst>
          </p:cNvPr>
          <p:cNvGraphicFramePr>
            <a:graphicFrameLocks/>
          </p:cNvGraphicFramePr>
          <p:nvPr>
            <p:extLst>
              <p:ext uri="{D42A27DB-BD31-4B8C-83A1-F6EECF244321}">
                <p14:modId xmlns:p14="http://schemas.microsoft.com/office/powerpoint/2010/main" val="2680014878"/>
              </p:ext>
            </p:extLst>
          </p:nvPr>
        </p:nvGraphicFramePr>
        <p:xfrm>
          <a:off x="1397116" y="1818116"/>
          <a:ext cx="8885208" cy="4358270"/>
        </p:xfrm>
        <a:graphic>
          <a:graphicData uri="http://schemas.openxmlformats.org/drawingml/2006/chart">
            <c:chart xmlns:c="http://schemas.openxmlformats.org/drawingml/2006/chart" xmlns:r="http://schemas.openxmlformats.org/officeDocument/2006/relationships" r:id="rId3"/>
          </a:graphicData>
        </a:graphic>
      </p:graphicFrame>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824534" y="236008"/>
            <a:ext cx="11367466" cy="64633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kern="1200" dirty="0">
                <a:solidFill>
                  <a:schemeClr val="tx1"/>
                </a:solidFill>
                <a:latin typeface="Calibri" panose="020F0502020204030204" pitchFamily="34" charset="0"/>
                <a:ea typeface="+mn-ea"/>
                <a:cs typeface="Calibri" panose="020F0502020204030204" pitchFamily="34" charset="0"/>
              </a:rPr>
              <a:t>Maintaining growth while striving for profitability</a:t>
            </a:r>
            <a:endParaRPr lang="he-IL" sz="3600" b="1" kern="1200" dirty="0">
              <a:solidFill>
                <a:schemeClr val="tx1"/>
              </a:solidFill>
              <a:latin typeface="Calibri" panose="020F0502020204030204" pitchFamily="34" charset="0"/>
              <a:ea typeface="+mn-ea"/>
              <a:cs typeface="Calibri" panose="020F0502020204030204" pitchFamily="34" charset="0"/>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693779" y="6414071"/>
            <a:ext cx="5105915" cy="400110"/>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NON-GAAP gross revenues include interest from loans in a credit brokerage system. Financial data in thousands of NIS as of </a:t>
            </a:r>
            <a:r>
              <a:rPr lang="en-US" sz="1000" kern="1200" dirty="0">
                <a:solidFill>
                  <a:schemeClr val="tx1"/>
                </a:solidFill>
                <a:latin typeface="Calibri" panose="020F0502020204030204" pitchFamily="34" charset="0"/>
                <a:ea typeface="+mn-ea"/>
                <a:cs typeface="Calibri" panose="020F0502020204030204" pitchFamily="34" charset="0"/>
              </a:rPr>
              <a:t>June</a:t>
            </a:r>
            <a:r>
              <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30, 2023. </a:t>
            </a: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18" name="Flowchart: Connector 55">
            <a:extLst>
              <a:ext uri="{FF2B5EF4-FFF2-40B4-BE49-F238E27FC236}">
                <a16:creationId xmlns:a16="http://schemas.microsoft.com/office/drawing/2014/main" id="{37E976FA-79DA-7870-CF4C-1D8F0174BA70}"/>
              </a:ext>
            </a:extLst>
          </p:cNvPr>
          <p:cNvSpPr/>
          <p:nvPr/>
        </p:nvSpPr>
        <p:spPr>
          <a:xfrm>
            <a:off x="6002102" y="1795380"/>
            <a:ext cx="648000"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7" name="קבוצה 6">
            <a:extLst>
              <a:ext uri="{FF2B5EF4-FFF2-40B4-BE49-F238E27FC236}">
                <a16:creationId xmlns:a16="http://schemas.microsoft.com/office/drawing/2014/main" id="{AC810FFC-F937-283C-B85A-1A7C558A9B17}"/>
              </a:ext>
            </a:extLst>
          </p:cNvPr>
          <p:cNvGrpSpPr/>
          <p:nvPr/>
        </p:nvGrpSpPr>
        <p:grpSpPr>
          <a:xfrm>
            <a:off x="5839720" y="1906501"/>
            <a:ext cx="3802523" cy="1291382"/>
            <a:chOff x="5151025" y="1780640"/>
            <a:chExt cx="3802523" cy="1291382"/>
          </a:xfrm>
        </p:grpSpPr>
        <p:cxnSp>
          <p:nvCxnSpPr>
            <p:cNvPr id="16" name="Straight Arrow Connector 1">
              <a:extLst>
                <a:ext uri="{FF2B5EF4-FFF2-40B4-BE49-F238E27FC236}">
                  <a16:creationId xmlns:a16="http://schemas.microsoft.com/office/drawing/2014/main" id="{F2785AD9-7611-62C5-56F8-0F35F50BD86E}"/>
                </a:ext>
              </a:extLst>
            </p:cNvPr>
            <p:cNvCxnSpPr>
              <a:cxnSpLocks/>
            </p:cNvCxnSpPr>
            <p:nvPr/>
          </p:nvCxnSpPr>
          <p:spPr>
            <a:xfrm>
              <a:off x="5961407" y="1993519"/>
              <a:ext cx="2992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מחבר ישר 16">
              <a:extLst>
                <a:ext uri="{FF2B5EF4-FFF2-40B4-BE49-F238E27FC236}">
                  <a16:creationId xmlns:a16="http://schemas.microsoft.com/office/drawing/2014/main" id="{596B8557-CC56-DE70-33F9-0B764DF37A39}"/>
                </a:ext>
              </a:extLst>
            </p:cNvPr>
            <p:cNvCxnSpPr>
              <a:cxnSpLocks/>
            </p:cNvCxnSpPr>
            <p:nvPr/>
          </p:nvCxnSpPr>
          <p:spPr>
            <a:xfrm>
              <a:off x="5637407" y="2317519"/>
              <a:ext cx="10003" cy="754503"/>
            </a:xfrm>
            <a:prstGeom prst="line">
              <a:avLst/>
            </a:prstGeom>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EEDB251E-0D3F-E950-943F-250DCBA5AB46}"/>
                </a:ext>
              </a:extLst>
            </p:cNvPr>
            <p:cNvSpPr txBox="1"/>
            <p:nvPr/>
          </p:nvSpPr>
          <p:spPr>
            <a:xfrm>
              <a:off x="5151025" y="1780640"/>
              <a:ext cx="972765" cy="425758"/>
            </a:xfrm>
            <a:prstGeom prst="rect">
              <a:avLst/>
            </a:prstGeom>
            <a:noFill/>
          </p:spPr>
          <p:txBody>
            <a:bodyPr wrap="square">
              <a:spAutoFit/>
            </a:bodyPr>
            <a:lstStyle/>
            <a:p>
              <a:pPr algn="ctr">
                <a:lnSpc>
                  <a:spcPts val="1300"/>
                </a:lnSpc>
              </a:pPr>
              <a:r>
                <a:rPr lang="en-US" sz="1200" b="1" i="0" u="none" strike="noStrike" kern="1200" baseline="0" dirty="0">
                  <a:solidFill>
                    <a:schemeClr val="bg1"/>
                  </a:solidFill>
                  <a:latin typeface="+mn-lt"/>
                  <a:ea typeface="+mn-ea"/>
                  <a:cs typeface="+mn-cs"/>
                </a:rPr>
                <a:t>70</a:t>
              </a:r>
              <a:r>
                <a:rPr lang="he-IL" sz="1200" b="1" dirty="0">
                  <a:solidFill>
                    <a:schemeClr val="bg1"/>
                  </a:solidFill>
                </a:rPr>
                <a:t>%</a:t>
              </a:r>
            </a:p>
            <a:p>
              <a:pPr algn="ctr">
                <a:lnSpc>
                  <a:spcPts val="1300"/>
                </a:lnSpc>
              </a:pPr>
              <a:r>
                <a:rPr lang="en-US" sz="1200" b="1" dirty="0">
                  <a:solidFill>
                    <a:schemeClr val="bg1"/>
                  </a:solidFill>
                </a:rPr>
                <a:t>Growth</a:t>
              </a:r>
              <a:endParaRPr lang="en-IL" sz="1200" b="1" dirty="0">
                <a:solidFill>
                  <a:schemeClr val="bg1"/>
                </a:solidFill>
              </a:endParaRPr>
            </a:p>
          </p:txBody>
        </p:sp>
      </p:grpSp>
      <p:sp>
        <p:nvSpPr>
          <p:cNvPr id="3" name="TextBox 23">
            <a:extLst>
              <a:ext uri="{FF2B5EF4-FFF2-40B4-BE49-F238E27FC236}">
                <a16:creationId xmlns:a16="http://schemas.microsoft.com/office/drawing/2014/main" id="{42557A1F-5C43-FA24-36F0-B03A32EC9942}"/>
              </a:ext>
            </a:extLst>
          </p:cNvPr>
          <p:cNvSpPr txBox="1"/>
          <p:nvPr/>
        </p:nvSpPr>
        <p:spPr>
          <a:xfrm>
            <a:off x="2518780" y="1007690"/>
            <a:ext cx="6641880" cy="615553"/>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1200" dirty="0">
                <a:solidFill>
                  <a:schemeClr val="tx1"/>
                </a:solidFill>
                <a:latin typeface="Calibri" panose="020F0502020204030204" pitchFamily="34" charset="0"/>
                <a:ea typeface="+mn-ea"/>
                <a:cs typeface="Calibri" panose="020F0502020204030204" pitchFamily="34" charset="0"/>
              </a:rPr>
              <a:t>Increase of 70% in the group’s income Q2 2023 </a:t>
            </a:r>
          </a:p>
          <a:p>
            <a:pPr algn="ctr">
              <a:buClrTx/>
              <a:defRPr/>
            </a:pPr>
            <a:r>
              <a:rPr lang="en-US" kern="1200" dirty="0">
                <a:solidFill>
                  <a:schemeClr val="tx1"/>
                </a:solidFill>
                <a:latin typeface="Calibri" panose="020F0502020204030204" pitchFamily="34" charset="0"/>
                <a:ea typeface="+mn-ea"/>
                <a:cs typeface="Calibri" panose="020F0502020204030204" pitchFamily="34" charset="0"/>
              </a:rPr>
              <a:t>(thousands of NIS)</a:t>
            </a:r>
          </a:p>
        </p:txBody>
      </p:sp>
      <p:pic>
        <p:nvPicPr>
          <p:cNvPr id="8" name="Picture 7">
            <a:extLst>
              <a:ext uri="{FF2B5EF4-FFF2-40B4-BE49-F238E27FC236}">
                <a16:creationId xmlns:a16="http://schemas.microsoft.com/office/drawing/2014/main" id="{08AAC066-3EFE-DF4C-1DC3-9D414084EB13}"/>
              </a:ext>
            </a:extLst>
          </p:cNvPr>
          <p:cNvPicPr>
            <a:picLocks noChangeAspect="1"/>
          </p:cNvPicPr>
          <p:nvPr/>
        </p:nvPicPr>
        <p:blipFill>
          <a:blip r:embed="rId4"/>
          <a:stretch>
            <a:fillRect/>
          </a:stretch>
        </p:blipFill>
        <p:spPr>
          <a:xfrm>
            <a:off x="5703009" y="6174762"/>
            <a:ext cx="4886325" cy="409575"/>
          </a:xfrm>
          <a:prstGeom prst="rect">
            <a:avLst/>
          </a:prstGeom>
        </p:spPr>
      </p:pic>
      <p:sp>
        <p:nvSpPr>
          <p:cNvPr id="4" name="Google Shape;672;p14">
            <a:extLst>
              <a:ext uri="{FF2B5EF4-FFF2-40B4-BE49-F238E27FC236}">
                <a16:creationId xmlns:a16="http://schemas.microsoft.com/office/drawing/2014/main" id="{19779228-996A-B33D-AE5A-6DF7090F3573}"/>
              </a:ext>
            </a:extLst>
          </p:cNvPr>
          <p:cNvSpPr/>
          <p:nvPr/>
        </p:nvSpPr>
        <p:spPr>
          <a:xfrm rot="4500000">
            <a:off x="-495009" y="-27766"/>
            <a:ext cx="1086017" cy="1086015"/>
          </a:xfrm>
          <a:prstGeom prst="arc">
            <a:avLst>
              <a:gd name="adj1" fmla="val 13837629"/>
              <a:gd name="adj2" fmla="val 2970898"/>
            </a:avLst>
          </a:prstGeom>
          <a:noFill/>
          <a:ln w="9525" cap="flat" cmpd="sng">
            <a:solidFill>
              <a:srgbClr val="21BFD5">
                <a:alpha val="29803"/>
              </a:srgbClr>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673;p14">
            <a:extLst>
              <a:ext uri="{FF2B5EF4-FFF2-40B4-BE49-F238E27FC236}">
                <a16:creationId xmlns:a16="http://schemas.microsoft.com/office/drawing/2014/main" id="{C9B1CE27-6173-EB58-7A55-ADF9699099BF}"/>
              </a:ext>
            </a:extLst>
          </p:cNvPr>
          <p:cNvSpPr/>
          <p:nvPr/>
        </p:nvSpPr>
        <p:spPr>
          <a:xfrm rot="-5400000" flipH="1">
            <a:off x="-353943" y="161298"/>
            <a:ext cx="707886" cy="707886"/>
          </a:xfrm>
          <a:prstGeom prst="pie">
            <a:avLst>
              <a:gd name="adj1" fmla="val 0"/>
              <a:gd name="adj2" fmla="val 10843523"/>
            </a:avLst>
          </a:prstGeom>
          <a:solidFill>
            <a:srgbClr val="009E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674;p14">
            <a:extLst>
              <a:ext uri="{FF2B5EF4-FFF2-40B4-BE49-F238E27FC236}">
                <a16:creationId xmlns:a16="http://schemas.microsoft.com/office/drawing/2014/main" id="{066F44CF-87D4-BBB9-B095-26C91DAFBDA0}"/>
              </a:ext>
            </a:extLst>
          </p:cNvPr>
          <p:cNvSpPr/>
          <p:nvPr/>
        </p:nvSpPr>
        <p:spPr>
          <a:xfrm rot="4500000">
            <a:off x="-623905" y="-156663"/>
            <a:ext cx="1343808" cy="1343804"/>
          </a:xfrm>
          <a:prstGeom prst="arc">
            <a:avLst>
              <a:gd name="adj1" fmla="val 18034917"/>
              <a:gd name="adj2" fmla="val 2970898"/>
            </a:avLst>
          </a:prstGeom>
          <a:noFill/>
          <a:ln w="9525" cap="flat" cmpd="sng">
            <a:solidFill>
              <a:srgbClr val="006CB7"/>
            </a:solidFill>
            <a:prstDash val="solid"/>
            <a:miter lim="800000"/>
            <a:headEnd type="stealth" w="med" len="med"/>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265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Custom 8">
      <a:dk1>
        <a:srgbClr val="000000"/>
      </a:dk1>
      <a:lt1>
        <a:srgbClr val="FFFFFF"/>
      </a:lt1>
      <a:dk2>
        <a:srgbClr val="2D3847"/>
      </a:dk2>
      <a:lt2>
        <a:srgbClr val="E7E6E6"/>
      </a:lt2>
      <a:accent1>
        <a:srgbClr val="009ED6"/>
      </a:accent1>
      <a:accent2>
        <a:srgbClr val="29C605"/>
      </a:accent2>
      <a:accent3>
        <a:srgbClr val="A8E10C"/>
      </a:accent3>
      <a:accent4>
        <a:srgbClr val="FFDB15"/>
      </a:accent4>
      <a:accent5>
        <a:srgbClr val="8A6FDF"/>
      </a:accent5>
      <a:accent6>
        <a:srgbClr val="FF57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7642</TotalTime>
  <Words>1916</Words>
  <Application>Microsoft Office PowerPoint</Application>
  <PresentationFormat>Widescreen</PresentationFormat>
  <Paragraphs>322</Paragraphs>
  <Slides>23</Slides>
  <Notes>15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Assistant</vt:lpstr>
      <vt:lpstr>Assistant ExtraBold</vt:lpstr>
      <vt:lpstr>Assistant SemiBold</vt:lpstr>
      <vt:lpstr>Assistant Light</vt:lpstr>
      <vt:lpstr>Noto Sans Symbols</vt:lpstr>
      <vt:lpstr>1_Office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Blender Group - Increasing Revenue and Reducing Loss</vt:lpstr>
      <vt:lpstr>Activity Strategy for 2023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avihai eliasi</dc:creator>
  <cp:lastModifiedBy>Allison</cp:lastModifiedBy>
  <cp:revision>58</cp:revision>
  <dcterms:created xsi:type="dcterms:W3CDTF">2021-05-27T10:35:19Z</dcterms:created>
  <dcterms:modified xsi:type="dcterms:W3CDTF">2023-09-03T11:26:09Z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0x010100C0E8778A5425A74C91C890E335C0BEE5</vt:lpwstr>
  </property>
</Properties>
</file>