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omments/modernComment_14A5_B97FD937.xml" ContentType="application/vnd.ms-powerpoint.comments+xml"/>
  <Override PartName="/ppt/comments/modernComment_13E_7CEE3C1E.xml" ContentType="application/vnd.ms-powerpoint.comments+xml"/>
  <Override PartName="/ppt/comments/modernComment_139_BD7417C0.xml" ContentType="application/vnd.ms-powerpoint.comments+xml"/>
  <Override PartName="/ppt/comments/modernComment_137_E94CCF7E.xml" ContentType="application/vnd.ms-powerpoint.comments+xml"/>
  <Override PartName="/ppt/comments/modernComment_540_ED22F401.xml" ContentType="application/vnd.ms-powerpoint.comments+xml"/>
  <Override PartName="/ppt/comments/modernComment_1431_6CC31EB5.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86_5EE3F0AA.xml" ContentType="application/vnd.ms-powerpoint.comments+xml"/>
  <Override PartName="/ppt/comments/modernComment_1488_B7B74780.xml" ContentType="application/vnd.ms-powerpoint.comments+xml"/>
  <Override PartName="/ppt/comments/modernComment_13D_9593474.xml" ContentType="application/vnd.ms-powerpoint.comments+xml"/>
  <Override PartName="/ppt/comments/modernComment_1489_2D57DEF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5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90_1D90125C.xml" ContentType="application/vnd.ms-powerpoint.comments+xml"/>
  <Override PartName="/ppt/comments/modernComment_1494_3BFF3F11.xml" ContentType="application/vnd.ms-powerpoint.comments+xml"/>
  <Override PartName="/ppt/comments/modernComment_1495_E48936D0.xml" ContentType="application/vnd.ms-powerpoint.comments+xml"/>
  <Override PartName="/ppt/comments/modernComment_1496_A6EC6B5C.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45_D8074A91.xml" ContentType="application/vnd.ms-powerpoint.comments+xml"/>
  <Override PartName="/ppt/comments/modernComment_14A7_84273B34.xml" ContentType="application/vnd.ms-powerpoint.comments+xml"/>
  <Override PartName="/ppt/notesSlides/notesSlide15.xml" ContentType="application/vnd.openxmlformats-officedocument.presentationml.notesSlide+xml"/>
  <Override PartName="/ppt/comments/modernComment_1499_6F7448AA.xml" ContentType="application/vnd.ms-powerpoint.comments+xml"/>
  <Override PartName="/ppt/notesSlides/notesSlide16.xml" ContentType="application/vnd.openxmlformats-officedocument.presentationml.notesSlide+xml"/>
  <Override PartName="/ppt/comments/modernComment_14C1_43642A6C.xml" ContentType="application/vnd.ms-powerpoint.comments+xml"/>
  <Override PartName="/ppt/notesSlides/notesSlide17.xml" ContentType="application/vnd.openxmlformats-officedocument.presentationml.notesSlide+xml"/>
  <Override PartName="/ppt/comments/modernComment_14C2_3CF862F1.xml" ContentType="application/vnd.ms-powerpoint.comments+xml"/>
  <Override PartName="/ppt/notesSlides/notesSlide18.xml" ContentType="application/vnd.openxmlformats-officedocument.presentationml.notesSlide+xml"/>
  <Override PartName="/ppt/comments/modernComment_14C3_3B39CAF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84"/>
  </p:notesMasterIdLst>
  <p:sldIdLst>
    <p:sldId id="310" r:id="rId5"/>
    <p:sldId id="5285" r:id="rId6"/>
    <p:sldId id="5279" r:id="rId7"/>
    <p:sldId id="280" r:id="rId8"/>
    <p:sldId id="318" r:id="rId9"/>
    <p:sldId id="313" r:id="rId10"/>
    <p:sldId id="315" r:id="rId11"/>
    <p:sldId id="5280" r:id="rId12"/>
    <p:sldId id="311" r:id="rId13"/>
    <p:sldId id="5281" r:id="rId14"/>
    <p:sldId id="5311" r:id="rId15"/>
    <p:sldId id="321" r:id="rId16"/>
    <p:sldId id="322" r:id="rId17"/>
    <p:sldId id="312" r:id="rId18"/>
    <p:sldId id="320" r:id="rId19"/>
    <p:sldId id="319" r:id="rId20"/>
    <p:sldId id="323" r:id="rId21"/>
    <p:sldId id="314" r:id="rId22"/>
    <p:sldId id="278" r:id="rId23"/>
    <p:sldId id="5282" r:id="rId24"/>
    <p:sldId id="257" r:id="rId25"/>
    <p:sldId id="1342" r:id="rId26"/>
    <p:sldId id="1343" r:id="rId27"/>
    <p:sldId id="1344" r:id="rId28"/>
    <p:sldId id="5169" r:id="rId29"/>
    <p:sldId id="5253" r:id="rId30"/>
    <p:sldId id="5254" r:id="rId31"/>
    <p:sldId id="5255" r:id="rId32"/>
    <p:sldId id="5256" r:id="rId33"/>
    <p:sldId id="317" r:id="rId34"/>
    <p:sldId id="5257" r:id="rId35"/>
    <p:sldId id="327" r:id="rId36"/>
    <p:sldId id="5258" r:id="rId37"/>
    <p:sldId id="5259" r:id="rId38"/>
    <p:sldId id="256" r:id="rId39"/>
    <p:sldId id="5262" r:id="rId40"/>
    <p:sldId id="258" r:id="rId41"/>
    <p:sldId id="259" r:id="rId42"/>
    <p:sldId id="260" r:id="rId43"/>
    <p:sldId id="261" r:id="rId44"/>
    <p:sldId id="264" r:id="rId45"/>
    <p:sldId id="263" r:id="rId46"/>
    <p:sldId id="265" r:id="rId47"/>
    <p:sldId id="266" r:id="rId48"/>
    <p:sldId id="268" r:id="rId49"/>
    <p:sldId id="5264" r:id="rId50"/>
    <p:sldId id="5265" r:id="rId51"/>
    <p:sldId id="5266" r:id="rId52"/>
    <p:sldId id="5267" r:id="rId53"/>
    <p:sldId id="5268" r:id="rId54"/>
    <p:sldId id="5269" r:id="rId55"/>
    <p:sldId id="5270" r:id="rId56"/>
    <p:sldId id="5271" r:id="rId57"/>
    <p:sldId id="5272" r:id="rId58"/>
    <p:sldId id="325" r:id="rId59"/>
    <p:sldId id="5287" r:id="rId60"/>
    <p:sldId id="5288" r:id="rId61"/>
    <p:sldId id="5289" r:id="rId62"/>
    <p:sldId id="5290" r:id="rId63"/>
    <p:sldId id="5291" r:id="rId64"/>
    <p:sldId id="5292" r:id="rId65"/>
    <p:sldId id="5293" r:id="rId66"/>
    <p:sldId id="5294" r:id="rId67"/>
    <p:sldId id="5295" r:id="rId68"/>
    <p:sldId id="5296" r:id="rId69"/>
    <p:sldId id="5297" r:id="rId70"/>
    <p:sldId id="5298" r:id="rId71"/>
    <p:sldId id="5299" r:id="rId72"/>
    <p:sldId id="5300" r:id="rId73"/>
    <p:sldId id="5301" r:id="rId74"/>
    <p:sldId id="5283" r:id="rId75"/>
    <p:sldId id="5312" r:id="rId76"/>
    <p:sldId id="5260" r:id="rId77"/>
    <p:sldId id="5273" r:id="rId78"/>
    <p:sldId id="5284" r:id="rId79"/>
    <p:sldId id="5313" r:id="rId80"/>
    <p:sldId id="5314" r:id="rId81"/>
    <p:sldId id="5315" r:id="rId82"/>
    <p:sldId id="5276" r:id="rId83"/>
  </p:sldIdLst>
  <p:sldSz cx="12192000" cy="6858000"/>
  <p:notesSz cx="6858000" cy="9144000"/>
  <p:embeddedFontLst>
    <p:embeddedFont>
      <p:font typeface="Assistant" pitchFamily="2" charset="-79"/>
      <p:regular r:id="rId85"/>
      <p:bold r:id="rId86"/>
    </p:embeddedFont>
    <p:embeddedFont>
      <p:font typeface="Assistant ExtraBold" pitchFamily="2" charset="-79"/>
      <p:bold r:id="rId87"/>
    </p:embeddedFont>
    <p:embeddedFont>
      <p:font typeface="Assistant SemiBold" pitchFamily="2" charset="-79"/>
      <p:regular r:id="rId88"/>
      <p:bold r:id="rId89"/>
    </p:embeddedFont>
    <p:embeddedFont>
      <p:font typeface="Work Sans" pitchFamily="2" charset="0"/>
      <p:regular r:id="rId90"/>
      <p:bold r:id="rId91"/>
      <p:italic r:id="rId92"/>
      <p:boldItalic r:id="rId93"/>
    </p:embeddedFont>
    <p:embeddedFont>
      <p:font typeface="Work Sans Black" pitchFamily="2" charset="0"/>
      <p:bold r:id="rId94"/>
      <p:boldItalic r:id="rId95"/>
    </p:embeddedFont>
    <p:embeddedFont>
      <p:font typeface="Work Sans ExtraBold" pitchFamily="2" charset="0"/>
      <p:bold r:id="rId96"/>
      <p:italic r:id="rId97"/>
      <p:boldItalic r:id="rId98"/>
    </p:embeddedFont>
    <p:embeddedFont>
      <p:font typeface="Work Sans Medium" pitchFamily="2" charset="0"/>
      <p:regular r:id="rId99"/>
      <p: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FC3832-8C0B-65F6-0AE4-8AA11630D90B}" name="Allison" initials="AE" userId="Allison" providerId="None"/>
  <p188:author id="{4629A535-7899-6135-95DE-FDD1A5387685}" name="English editor" initials="EE" userId="English editor" providerId="None"/>
  <p188:author id="{0CA9D2F7-60C8-3DBB-5DB8-6F955635C831}" name="שטלריד יובל" initials="שי" userId="S::yuvals@lod.muni.il::eacacf3a-25bf-4822-b529-acdf30f802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782"/>
    <a:srgbClr val="1AAA67"/>
    <a:srgbClr val="80CE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5097" autoAdjust="0"/>
  </p:normalViewPr>
  <p:slideViewPr>
    <p:cSldViewPr snapToGrid="0" showGuides="1">
      <p:cViewPr>
        <p:scale>
          <a:sx n="100" d="100"/>
          <a:sy n="100" d="100"/>
        </p:scale>
        <p:origin x="-19" y="-1085"/>
      </p:cViewPr>
      <p:guideLst>
        <p:guide orient="horz" pos="1956"/>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6.fntdata"/><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omments/modernComment_105_0.xml><?xml version="1.0" encoding="utf-8"?>
<p188:cmLst xmlns:a="http://schemas.openxmlformats.org/drawingml/2006/main" xmlns:r="http://schemas.openxmlformats.org/officeDocument/2006/relationships" xmlns:p188="http://schemas.microsoft.com/office/powerpoint/2018/8/main">
  <p188:cm id="{ADB80910-23AD-4106-86D1-39B70E2AB560}" authorId="{4629A535-7899-6135-95DE-FDD1A5387685}" created="2024-11-20T11:41:23.466">
    <ac:deMkLst xmlns:ac="http://schemas.microsoft.com/office/drawing/2013/main/command">
      <pc:docMk xmlns:pc="http://schemas.microsoft.com/office/powerpoint/2013/main/command"/>
      <pc:sldMk xmlns:pc="http://schemas.microsoft.com/office/powerpoint/2013/main/command" cId="0" sldId="261"/>
      <ac:picMk id="238" creationId="{00000000-0000-0000-0000-000000000000}"/>
    </ac:deMkLst>
    <p188:txBody>
      <a:bodyPr/>
      <a:lstStyle/>
      <a:p>
        <a:r>
          <a:rPr lang="en-US"/>
          <a:t>Text for figure
Core team
Partners
Informed partners</a:t>
        </a:r>
      </a:p>
    </p188:txBody>
  </p188:cm>
</p188:cmLst>
</file>

<file path=ppt/comments/modernComment_137_E94CCF7E.xml><?xml version="1.0" encoding="utf-8"?>
<p188:cmLst xmlns:a="http://schemas.openxmlformats.org/drawingml/2006/main" xmlns:r="http://schemas.openxmlformats.org/officeDocument/2006/relationships" xmlns:p188="http://schemas.microsoft.com/office/powerpoint/2018/8/main">
  <p188:cm id="{C54AEBA0-6673-4AB9-A725-22541432B87E}" authorId="{79FC3832-8C0B-65F6-0AE4-8AA11630D90B}" created="2024-11-18T10:14:19.947">
    <ac:deMkLst xmlns:ac="http://schemas.microsoft.com/office/drawing/2013/main/command">
      <pc:docMk xmlns:pc="http://schemas.microsoft.com/office/powerpoint/2013/main/command"/>
      <pc:sldMk xmlns:pc="http://schemas.microsoft.com/office/powerpoint/2013/main/command" cId="3914125182" sldId="311"/>
      <ac:graphicFrameMk id="2" creationId="{8FE76F2D-0596-C5B9-B3B8-FEE54A69FBB0}"/>
    </ac:deMkLst>
    <p188:txBody>
      <a:bodyPr/>
      <a:lstStyle/>
      <a:p>
        <a:r>
          <a:rPr lang="en-US"/>
          <a:t>For this table, I could insert the English but not reverse the order of the columns.</a:t>
        </a:r>
      </a:p>
    </p188:txBody>
  </p188:cm>
  <p188:cm id="{44806DA0-09E5-447D-9070-784052CBED54}" authorId="{79FC3832-8C0B-65F6-0AE4-8AA11630D90B}" created="2024-11-19T13:53:53.729">
    <pc:sldMkLst xmlns:pc="http://schemas.microsoft.com/office/powerpoint/2013/main/command">
      <pc:docMk/>
      <pc:sldMk cId="3914125182" sldId="311"/>
    </pc:sldMkLst>
    <p188:txBody>
      <a:bodyPr/>
      <a:lstStyle/>
      <a:p>
        <a:r>
          <a:rPr lang="en-US"/>
          <a:t>If the names were familiar or if I found them online, I translated them. Please ask the client to check the names carefully and provide the ones I couldn’t find.</a:t>
        </a:r>
      </a:p>
    </p188:txBody>
  </p188:cm>
</p188:cmLst>
</file>

<file path=ppt/comments/modernComment_139_BD7417C0.xml><?xml version="1.0" encoding="utf-8"?>
<p188:cmLst xmlns:a="http://schemas.openxmlformats.org/drawingml/2006/main" xmlns:r="http://schemas.openxmlformats.org/officeDocument/2006/relationships" xmlns:p188="http://schemas.microsoft.com/office/powerpoint/2018/8/main">
  <p188:cm id="{A04CD108-F88E-437E-9C76-04E613C28E3E}" authorId="{79FC3832-8C0B-65F6-0AE4-8AA11630D90B}" created="2024-11-18T08:15:39.158">
    <ac:deMkLst xmlns:ac="http://schemas.microsoft.com/office/drawing/2013/main/command">
      <pc:docMk xmlns:pc="http://schemas.microsoft.com/office/powerpoint/2013/main/command"/>
      <pc:sldMk xmlns:pc="http://schemas.microsoft.com/office/powerpoint/2013/main/command" cId="3178502080" sldId="313"/>
      <ac:grpSpMk id="3" creationId="{D14AF2B3-7EC2-F790-CAC7-664999596E7E}"/>
    </ac:deMkLst>
    <p188:txBody>
      <a:bodyPr/>
      <a:lstStyle/>
      <a:p>
        <a:r>
          <a:rPr lang="en-US"/>
          <a:t>I assume the handwriting in the photo is not to be translated.</a:t>
        </a:r>
      </a:p>
    </p188:txBody>
  </p188:cm>
</p188:cmLst>
</file>

<file path=ppt/comments/modernComment_13D_9593474.xml><?xml version="1.0" encoding="utf-8"?>
<p188:cmLst xmlns:a="http://schemas.openxmlformats.org/drawingml/2006/main" xmlns:r="http://schemas.openxmlformats.org/officeDocument/2006/relationships" xmlns:p188="http://schemas.microsoft.com/office/powerpoint/2018/8/main">
  <p188:cm id="{313E64E6-5722-48E2-89CD-9856893FD0D0}" authorId="{4629A535-7899-6135-95DE-FDD1A5387685}" created="2024-11-22T08:00:48.143">
    <ac:deMkLst xmlns:ac="http://schemas.microsoft.com/office/drawing/2013/main/command">
      <pc:docMk xmlns:pc="http://schemas.microsoft.com/office/powerpoint/2013/main/command"/>
      <pc:sldMk xmlns:pc="http://schemas.microsoft.com/office/powerpoint/2013/main/command" cId="156841076" sldId="317"/>
      <ac:spMk id="2" creationId="{49F9235C-0E02-4E9E-AC89-20527190D719}"/>
    </ac:deMkLst>
    <p188:txBody>
      <a:bodyPr/>
      <a:lstStyle/>
      <a:p>
        <a:r>
          <a:rPr lang="en-US"/>
          <a:t>There is something strange about the formatting here. I had to insert hard breaks to prevent the text from running into one long line.</a:t>
        </a:r>
      </a:p>
    </p188:txBody>
  </p188:cm>
  <p188:cm id="{5588BAB6-C210-4136-95F3-DF50F7EFC243}" authorId="{4629A535-7899-6135-95DE-FDD1A5387685}" created="2024-11-22T08:02:06.211">
    <ac:deMkLst xmlns:ac="http://schemas.microsoft.com/office/drawing/2013/main/command">
      <pc:docMk xmlns:pc="http://schemas.microsoft.com/office/powerpoint/2013/main/command"/>
      <pc:sldMk xmlns:pc="http://schemas.microsoft.com/office/powerpoint/2013/main/command" cId="156841076" sldId="317"/>
      <ac:spMk id="3" creationId="{5B04AAB9-C46B-70B7-5E59-4D3AA5F806D1}"/>
    </ac:deMkLst>
    <p188:txBody>
      <a:bodyPr/>
      <a:lstStyle/>
      <a:p>
        <a:r>
          <a:rPr lang="en-US"/>
          <a:t>The training day text is in the past tense, while the others are in the future. Is that intentional?</a:t>
        </a:r>
      </a:p>
    </p188:txBody>
  </p188:cm>
</p188:cmLst>
</file>

<file path=ppt/comments/modernComment_13E_7CEE3C1E.xml><?xml version="1.0" encoding="utf-8"?>
<p188:cmLst xmlns:a="http://schemas.openxmlformats.org/drawingml/2006/main" xmlns:r="http://schemas.openxmlformats.org/officeDocument/2006/relationships" xmlns:p188="http://schemas.microsoft.com/office/powerpoint/2018/8/main">
  <p188:cm id="{04856252-8325-4B1E-A0FD-09BA74308E76}" authorId="{79FC3832-8C0B-65F6-0AE4-8AA11630D90B}" created="2024-11-18T08:11:18.433">
    <ac:deMkLst xmlns:ac="http://schemas.microsoft.com/office/drawing/2013/main/command">
      <pc:docMk xmlns:pc="http://schemas.microsoft.com/office/powerpoint/2013/main/command"/>
      <pc:sldMk xmlns:pc="http://schemas.microsoft.com/office/powerpoint/2013/main/command" cId="2095987742" sldId="318"/>
      <ac:picMk id="11" creationId="{62608B8A-0E4D-FB02-3520-A277C2D55132}"/>
    </ac:deMkLst>
    <p188:txBody>
      <a:bodyPr/>
      <a:lstStyle/>
      <a:p>
        <a:r>
          <a:rPr lang="en-US"/>
          <a:t>Should this block with the crossed-out text be deleted?</a:t>
        </a:r>
      </a:p>
    </p188:txBody>
  </p188:cm>
</p188:cmLst>
</file>

<file path=ppt/comments/modernComment_1431_6CC31EB5.xml><?xml version="1.0" encoding="utf-8"?>
<p188:cmLst xmlns:a="http://schemas.openxmlformats.org/drawingml/2006/main" xmlns:r="http://schemas.openxmlformats.org/officeDocument/2006/relationships" xmlns:p188="http://schemas.microsoft.com/office/powerpoint/2018/8/main">
  <p188:cm id="{73D35F6F-0F77-4F2B-9080-5D308BB39F06}" authorId="{4629A535-7899-6135-95DE-FDD1A5387685}" created="2024-11-20T08:34:18.565">
    <pc:sldMkLst xmlns:pc="http://schemas.microsoft.com/office/powerpoint/2013/main/command">
      <pc:docMk/>
      <pc:sldMk cId="1824726709" sldId="5169"/>
    </pc:sldMkLst>
    <p188:txBody>
      <a:bodyPr/>
      <a:lstStyle/>
      <a:p>
        <a:r>
          <a:rPr lang="en-US"/>
          <a:t>Text for graphic:
New neighborhoods
Urban renewal
55,000 new residential units</a:t>
        </a:r>
      </a:p>
    </p188:txBody>
  </p188:cm>
</p188:cmLst>
</file>

<file path=ppt/comments/modernComment_145_D8074A91.xml><?xml version="1.0" encoding="utf-8"?>
<p188:cmLst xmlns:a="http://schemas.openxmlformats.org/drawingml/2006/main" xmlns:r="http://schemas.openxmlformats.org/officeDocument/2006/relationships" xmlns:p188="http://schemas.microsoft.com/office/powerpoint/2018/8/main">
  <p188:cm id="{48A432FC-CF94-4926-A7DB-BAB45919DC54}" authorId="{4629A535-7899-6135-95DE-FDD1A5387685}" created="2024-11-20T16:40:07.727">
    <ac:deMkLst xmlns:ac="http://schemas.microsoft.com/office/drawing/2013/main/command">
      <pc:docMk xmlns:pc="http://schemas.microsoft.com/office/powerpoint/2013/main/command"/>
      <pc:sldMk xmlns:pc="http://schemas.microsoft.com/office/powerpoint/2013/main/command" cId="3624356497" sldId="325"/>
      <ac:spMk id="3" creationId="{00000000-0000-0000-0000-000000000000}"/>
    </ac:deMkLst>
    <p188:txBody>
      <a:bodyPr/>
      <a:lstStyle/>
      <a:p>
        <a:r>
          <a:rPr lang="en-US"/>
          <a:t>It seems like all the points need this introductory phrase. </a:t>
        </a:r>
      </a:p>
    </p188:txBody>
  </p188:cm>
  <p188:cm id="{2653920E-88AE-49A4-BEF5-6F9B92C0F28F}" authorId="{4629A535-7899-6135-95DE-FDD1A5387685}" created="2024-11-20T16:46:34.605">
    <ac:txMkLst xmlns:ac="http://schemas.microsoft.com/office/drawing/2013/main/command">
      <pc:docMk xmlns:pc="http://schemas.microsoft.com/office/powerpoint/2013/main/command"/>
      <pc:sldMk xmlns:pc="http://schemas.microsoft.com/office/powerpoint/2013/main/command" cId="3624356497" sldId="325"/>
      <ac:spMk id="3" creationId="{00000000-0000-0000-0000-000000000000}"/>
      <ac:txMk cp="45" len="25">
        <ac:context len="570" hash="891139224"/>
      </ac:txMk>
    </ac:txMkLst>
    <p188:pos x="6848082" y="621870"/>
    <p188:txBody>
      <a:bodyPr/>
      <a:lstStyle/>
      <a:p>
        <a:r>
          <a:rPr lang="en-US"/>
          <a:t>Is this different from the daycare centers?</a:t>
        </a:r>
      </a:p>
    </p188:txBody>
  </p188:cm>
</p188:cmLst>
</file>

<file path=ppt/comments/modernComment_1486_5EE3F0AA.xml><?xml version="1.0" encoding="utf-8"?>
<p188:cmLst xmlns:a="http://schemas.openxmlformats.org/drawingml/2006/main" xmlns:r="http://schemas.openxmlformats.org/officeDocument/2006/relationships" xmlns:p188="http://schemas.microsoft.com/office/powerpoint/2018/8/main">
  <p188:cm id="{35BC5626-2240-477B-81B4-ABF72BCE9B32}" authorId="{79FC3832-8C0B-65F6-0AE4-8AA11630D90B}" created="2024-11-19T14:39:15.247">
    <ac:deMkLst xmlns:ac="http://schemas.microsoft.com/office/drawing/2013/main/command">
      <pc:docMk xmlns:pc="http://schemas.microsoft.com/office/powerpoint/2013/main/command"/>
      <pc:sldMk xmlns:pc="http://schemas.microsoft.com/office/powerpoint/2013/main/command" cId="1591996586" sldId="5254"/>
      <ac:picMk id="8" creationId="{5C14AD26-9390-DBCA-82C0-CC69E445B30F}"/>
    </ac:deMkLst>
    <p188:txBody>
      <a:bodyPr/>
      <a:lstStyle/>
      <a:p>
        <a:r>
          <a:rPr lang="en-US"/>
          <a:t>Text for circles (center to periphery)
Core Team
Participants
Informed parties</a:t>
        </a:r>
      </a:p>
    </p188:txBody>
  </p188:cm>
</p188:cmLst>
</file>

<file path=ppt/comments/modernComment_1488_B7B74780.xml><?xml version="1.0" encoding="utf-8"?>
<p188:cmLst xmlns:a="http://schemas.openxmlformats.org/drawingml/2006/main" xmlns:r="http://schemas.openxmlformats.org/officeDocument/2006/relationships" xmlns:p188="http://schemas.microsoft.com/office/powerpoint/2018/8/main">
  <p188:cm id="{1373B844-04C1-46D1-9D1F-05DDF062AF65}" authorId="{79FC3832-8C0B-65F6-0AE4-8AA11630D90B}" created="2024-11-19T15:23:02.185">
    <ac:deMkLst xmlns:ac="http://schemas.microsoft.com/office/drawing/2013/main/command">
      <pc:docMk xmlns:pc="http://schemas.microsoft.com/office/powerpoint/2013/main/command"/>
      <pc:sldMk xmlns:pc="http://schemas.microsoft.com/office/powerpoint/2013/main/command" cId="3082241920" sldId="5256"/>
      <ac:spMk id="3" creationId="{522FDAD2-B306-88FA-7CE9-00115947AB06}"/>
    </ac:deMkLst>
    <p188:txBody>
      <a:bodyPr/>
      <a:lstStyle/>
      <a:p>
        <a:r>
          <a:rPr lang="en-US"/>
          <a:t>Is text missing here?</a:t>
        </a:r>
      </a:p>
    </p188:txBody>
  </p188:cm>
</p188:cmLst>
</file>

<file path=ppt/comments/modernComment_1489_2D57DEFE.xml><?xml version="1.0" encoding="utf-8"?>
<p188:cmLst xmlns:a="http://schemas.openxmlformats.org/drawingml/2006/main" xmlns:r="http://schemas.openxmlformats.org/officeDocument/2006/relationships" xmlns:p188="http://schemas.microsoft.com/office/powerpoint/2018/8/main">
  <p188:cm id="{A8AEFAD4-E204-402F-B3AA-06943E889909}" authorId="{4629A535-7899-6135-95DE-FDD1A5387685}" created="2024-11-20T08:43:33.359">
    <pc:sldMkLst xmlns:pc="http://schemas.microsoft.com/office/powerpoint/2013/main/command">
      <pc:docMk/>
      <pc:sldMk cId="760733438" sldId="5257"/>
    </pc:sldMkLst>
    <p188:txBody>
      <a:bodyPr/>
      <a:lstStyle/>
      <a:p>
        <a:r>
          <a:rPr lang="en-US"/>
          <a:t>This could be consolidated:
Stages of the pilot project and long-term thinking</a:t>
        </a:r>
      </a:p>
    </p188:txBody>
  </p188:cm>
</p188:cmLst>
</file>

<file path=ppt/comments/modernComment_1490_1D90125C.xml><?xml version="1.0" encoding="utf-8"?>
<p188:cmLst xmlns:a="http://schemas.openxmlformats.org/drawingml/2006/main" xmlns:r="http://schemas.openxmlformats.org/officeDocument/2006/relationships" xmlns:p188="http://schemas.microsoft.com/office/powerpoint/2018/8/main">
  <p188:cm id="{10280097-D36C-4B83-9B61-9D3D310F6DCF}" authorId="{4629A535-7899-6135-95DE-FDD1A5387685}" created="2024-11-20T14:02:53.619">
    <ac:txMkLst xmlns:ac="http://schemas.microsoft.com/office/drawing/2013/main/command">
      <pc:docMk xmlns:pc="http://schemas.microsoft.com/office/powerpoint/2013/main/command"/>
      <pc:sldMk xmlns:pc="http://schemas.microsoft.com/office/powerpoint/2013/main/command" cId="495981148" sldId="5264"/>
      <ac:spMk id="3" creationId="{6D0FC0A3-6E2E-469F-B1CE-DD0D7237F2D7}"/>
      <ac:txMk cp="37" len="1">
        <ac:context len="91" hash="2830306285"/>
      </ac:txMk>
    </ac:txMkLst>
    <p188:pos x="4419892" y="1521757"/>
    <p188:txBody>
      <a:bodyPr/>
      <a:lstStyle/>
      <a:p>
        <a:r>
          <a:rPr lang="en-US"/>
          <a:t>This name does not translate well into English since you lose the acronym. </a:t>
        </a:r>
      </a:p>
    </p188:txBody>
  </p188:cm>
</p188:cmLst>
</file>

<file path=ppt/comments/modernComment_1494_3BFF3F11.xml><?xml version="1.0" encoding="utf-8"?>
<p188:cmLst xmlns:a="http://schemas.openxmlformats.org/drawingml/2006/main" xmlns:r="http://schemas.openxmlformats.org/officeDocument/2006/relationships" xmlns:p188="http://schemas.microsoft.com/office/powerpoint/2018/8/main">
  <p188:cm id="{F171B6B5-4346-476F-9E39-4F0D3CBAE1A9}" authorId="{4629A535-7899-6135-95DE-FDD1A5387685}" created="2024-11-20T15:45:56.779">
    <ac:txMkLst xmlns:ac="http://schemas.microsoft.com/office/drawing/2013/main/command">
      <pc:docMk xmlns:pc="http://schemas.microsoft.com/office/powerpoint/2013/main/command"/>
      <pc:sldMk xmlns:pc="http://schemas.microsoft.com/office/powerpoint/2013/main/command" cId="1006583569" sldId="5268"/>
      <ac:spMk id="4" creationId="{70A30FFE-F6F5-A5FA-58DC-414ECF94C07C}"/>
      <ac:txMk cp="109" len="15">
        <ac:context len="260" hash="3384858460"/>
      </ac:txMk>
    </ac:txMkLst>
    <p188:pos x="5977339" y="1109971"/>
    <p188:txBody>
      <a:bodyPr/>
      <a:lstStyle/>
      <a:p>
        <a:r>
          <a:rPr lang="en-US"/>
          <a:t>It is unclear what this means—14 will register but only 10 will attend?</a:t>
        </a:r>
      </a:p>
    </p188:txBody>
  </p188:cm>
</p188:cmLst>
</file>

<file path=ppt/comments/modernComment_1495_E48936D0.xml><?xml version="1.0" encoding="utf-8"?>
<p188:cmLst xmlns:a="http://schemas.openxmlformats.org/drawingml/2006/main" xmlns:r="http://schemas.openxmlformats.org/officeDocument/2006/relationships" xmlns:p188="http://schemas.microsoft.com/office/powerpoint/2018/8/main">
  <p188:cm id="{0FC3C5CA-55E3-4757-BA2E-AAACE71BD5AB}" authorId="{4629A535-7899-6135-95DE-FDD1A5387685}" created="2024-11-20T16:01:08.884">
    <ac:deMkLst xmlns:ac="http://schemas.microsoft.com/office/drawing/2013/main/command">
      <pc:docMk xmlns:pc="http://schemas.microsoft.com/office/powerpoint/2013/main/command"/>
      <pc:sldMk xmlns:pc="http://schemas.microsoft.com/office/powerpoint/2013/main/command" cId="3834197712" sldId="5269"/>
      <ac:picMk id="5" creationId="{F4B4838D-D718-7B4C-B55D-C938F932E1B9}"/>
    </ac:deMkLst>
    <p188:txBody>
      <a:bodyPr/>
      <a:lstStyle/>
      <a:p>
        <a:r>
          <a:rPr lang="en-US"/>
          <a:t>Text for graph:
Core team
Partners
Informed Partners</a:t>
        </a:r>
      </a:p>
    </p188:txBody>
  </p188:cm>
</p188:cmLst>
</file>

<file path=ppt/comments/modernComment_1496_A6EC6B5C.xml><?xml version="1.0" encoding="utf-8"?>
<p188:cmLst xmlns:a="http://schemas.openxmlformats.org/drawingml/2006/main" xmlns:r="http://schemas.openxmlformats.org/officeDocument/2006/relationships" xmlns:p188="http://schemas.microsoft.com/office/powerpoint/2018/8/main">
  <p188:cm id="{DD9CE157-9211-4BA0-9687-94AF334A2337}" authorId="{4629A535-7899-6135-95DE-FDD1A5387685}" created="2024-11-20T16:05:11.852">
    <ac:deMkLst xmlns:ac="http://schemas.microsoft.com/office/drawing/2013/main/command">
      <pc:docMk xmlns:pc="http://schemas.microsoft.com/office/powerpoint/2013/main/command"/>
      <pc:sldMk xmlns:pc="http://schemas.microsoft.com/office/powerpoint/2013/main/command" cId="2800511836" sldId="5270"/>
      <ac:spMk id="9" creationId="{6AB53F37-D725-6640-3A5E-FC462164040C}"/>
    </ac:deMkLst>
    <p188:txBody>
      <a:bodyPr/>
      <a:lstStyle/>
      <a:p>
        <a:r>
          <a:rPr lang="en-US"/>
          <a:t>Should this be 2024-2025 academic year?</a:t>
        </a:r>
      </a:p>
    </p188:txBody>
  </p188:cm>
</p188:cmLst>
</file>

<file path=ppt/comments/modernComment_1499_6F7448AA.xml><?xml version="1.0" encoding="utf-8"?>
<p188:cmLst xmlns:a="http://schemas.openxmlformats.org/drawingml/2006/main" xmlns:r="http://schemas.openxmlformats.org/officeDocument/2006/relationships" xmlns:p188="http://schemas.microsoft.com/office/powerpoint/2018/8/main">
  <p188:cm id="{E6FFB63D-AC95-45F1-A266-E6A7F2112E39}" authorId="{4629A535-7899-6135-95DE-FDD1A5387685}" created="2024-11-21T09:29:42.753">
    <ac:deMkLst xmlns:ac="http://schemas.microsoft.com/office/drawing/2013/main/command">
      <pc:docMk xmlns:pc="http://schemas.microsoft.com/office/powerpoint/2013/main/command"/>
      <pc:sldMk xmlns:pc="http://schemas.microsoft.com/office/powerpoint/2013/main/command" cId="1869891754" sldId="5273"/>
      <ac:spMk id="3" creationId="{00000000-0000-0000-0000-000000000000}"/>
    </ac:deMkLst>
    <p188:txBody>
      <a:bodyPr/>
      <a:lstStyle/>
      <a:p>
        <a:r>
          <a:rPr lang="en-US"/>
          <a:t>The Hebrew says חום ומים
I am guessing you mean sand חול
And not heat.</a:t>
        </a:r>
      </a:p>
    </p188:txBody>
  </p188:cm>
</p188:cmLst>
</file>

<file path=ppt/comments/modernComment_14A5_B97FD937.xml><?xml version="1.0" encoding="utf-8"?>
<p188:cmLst xmlns:a="http://schemas.openxmlformats.org/drawingml/2006/main" xmlns:r="http://schemas.openxmlformats.org/officeDocument/2006/relationships" xmlns:p188="http://schemas.microsoft.com/office/powerpoint/2018/8/main">
  <p188:cm id="{A0C03DDC-EC45-4A66-B488-86DA67EEACBD}" authorId="{79FC3832-8C0B-65F6-0AE4-8AA11630D90B}" created="2024-11-18T07:25:49.389">
    <ac:deMkLst xmlns:ac="http://schemas.microsoft.com/office/drawing/2013/main/command">
      <pc:docMk xmlns:pc="http://schemas.microsoft.com/office/powerpoint/2013/main/command"/>
      <pc:sldMk xmlns:pc="http://schemas.microsoft.com/office/powerpoint/2013/main/command" cId="3112163639" sldId="5285"/>
      <ac:picMk id="12" creationId="{8F4339FA-4051-7ADB-C4C1-FED683C1404B}"/>
    </ac:deMkLst>
    <p188:txBody>
      <a:bodyPr/>
      <a:lstStyle/>
      <a:p>
        <a:r>
          <a:rPr lang="en-US"/>
          <a:t>Text in photo: Israel at War</a:t>
        </a:r>
      </a:p>
    </p188:txBody>
  </p188:cm>
  <p188:cm id="{7AA120BF-F0D0-4903-B662-12908EEA5805}" authorId="{79FC3832-8C0B-65F6-0AE4-8AA11630D90B}" created="2024-11-18T07:28:10.959">
    <ac:deMkLst xmlns:ac="http://schemas.microsoft.com/office/drawing/2013/main/command">
      <pc:docMk xmlns:pc="http://schemas.microsoft.com/office/powerpoint/2013/main/command"/>
      <pc:sldMk xmlns:pc="http://schemas.microsoft.com/office/powerpoint/2013/main/command" cId="3112163639" sldId="5285"/>
      <ac:spMk id="10" creationId="{3D397076-F910-572A-D2EA-93F8FD719A3A}"/>
    </ac:deMkLst>
    <p188:txBody>
      <a:bodyPr/>
      <a:lstStyle/>
      <a:p>
        <a:r>
          <a:rPr lang="en-US"/>
          <a:t>Perhaps add a few words: The attack on October 7 and the subsequent Swords of Iron war.</a:t>
        </a:r>
      </a:p>
    </p188:txBody>
  </p188:cm>
</p188:cmLst>
</file>

<file path=ppt/comments/modernComment_14A7_84273B34.xml><?xml version="1.0" encoding="utf-8"?>
<p188:cmLst xmlns:a="http://schemas.openxmlformats.org/drawingml/2006/main" xmlns:r="http://schemas.openxmlformats.org/officeDocument/2006/relationships" xmlns:p188="http://schemas.microsoft.com/office/powerpoint/2018/8/main">
  <p188:cm id="{60842995-7136-4F35-9659-87B64B064BAC}" authorId="{4629A535-7899-6135-95DE-FDD1A5387685}" created="2024-11-20T16:53:11.259">
    <ac:deMkLst xmlns:ac="http://schemas.microsoft.com/office/drawing/2013/main/command">
      <pc:docMk xmlns:pc="http://schemas.microsoft.com/office/powerpoint/2013/main/command"/>
      <pc:sldMk xmlns:pc="http://schemas.microsoft.com/office/powerpoint/2013/main/command" cId="2217163572" sldId="5287"/>
      <ac:picMk id="5" creationId="{1A108843-14D4-9C0A-2841-C5638FE3500E}"/>
    </ac:deMkLst>
    <p188:txBody>
      <a:bodyPr/>
      <a:lstStyle/>
      <a:p>
        <a:r>
          <a:rPr lang="en-US"/>
          <a:t>Concluding presentation on the pilot training project for Network Cities: Municipality of Dimona</a:t>
        </a:r>
      </a:p>
    </p188:txBody>
  </p188:cm>
</p188:cmLst>
</file>

<file path=ppt/comments/modernComment_14C1_43642A6C.xml><?xml version="1.0" encoding="utf-8"?>
<p188:cmLst xmlns:a="http://schemas.openxmlformats.org/drawingml/2006/main" xmlns:r="http://schemas.openxmlformats.org/officeDocument/2006/relationships" xmlns:p188="http://schemas.microsoft.com/office/powerpoint/2018/8/main">
  <p188:cm id="{40396733-7EB6-4746-9021-EF51FA249C9F}" authorId="{4629A535-7899-6135-95DE-FDD1A5387685}" created="2024-11-21T09:44:39.358">
    <ac:txMkLst xmlns:ac="http://schemas.microsoft.com/office/drawing/2013/main/command">
      <pc:docMk xmlns:pc="http://schemas.microsoft.com/office/powerpoint/2013/main/command"/>
      <pc:sldMk xmlns:pc="http://schemas.microsoft.com/office/powerpoint/2013/main/command" cId="1130637932" sldId="5313"/>
      <ac:spMk id="3" creationId="{00000000-0000-0000-0000-000000000000}"/>
      <ac:txMk cp="38" len="18">
        <ac:context len="1076" hash="783008018"/>
      </ac:txMk>
    </ac:txMkLst>
    <p188:pos x="5448299" y="841056"/>
    <p188:txBody>
      <a:bodyPr/>
      <a:lstStyle/>
      <a:p>
        <a:r>
          <a:rPr lang="en-US"/>
          <a:t>Funnels and filters serve different purposes. The sentence was somewhat redundant. Verify this translation.</a:t>
        </a:r>
      </a:p>
    </p188:txBody>
  </p188:cm>
</p188:cmLst>
</file>

<file path=ppt/comments/modernComment_14C2_3CF862F1.xml><?xml version="1.0" encoding="utf-8"?>
<p188:cmLst xmlns:a="http://schemas.openxmlformats.org/drawingml/2006/main" xmlns:r="http://schemas.openxmlformats.org/officeDocument/2006/relationships" xmlns:p188="http://schemas.microsoft.com/office/powerpoint/2018/8/main">
  <p188:cm id="{75EE060B-7C32-41E1-B379-9D3F7D3F1221}" authorId="{4629A535-7899-6135-95DE-FDD1A5387685}" created="2024-11-21T10:12:07.436">
    <ac:txMkLst xmlns:ac="http://schemas.microsoft.com/office/drawing/2013/main/command">
      <pc:docMk xmlns:pc="http://schemas.microsoft.com/office/powerpoint/2013/main/command"/>
      <pc:sldMk xmlns:pc="http://schemas.microsoft.com/office/powerpoint/2013/main/command" cId="1022911217" sldId="5314"/>
      <ac:spMk id="3" creationId="{00000000-0000-0000-0000-000000000000}"/>
      <ac:txMk cp="1643">
        <ac:context len="1645" hash="3486509302"/>
      </ac:txMk>
    </ac:txMkLst>
    <p188:pos x="1521460" y="3886516"/>
    <p188:txBody>
      <a:bodyPr/>
      <a:lstStyle/>
      <a:p>
        <a:r>
          <a:rPr lang="en-US"/>
          <a:t>What is the link between suppliers and work principles?</a:t>
        </a:r>
      </a:p>
    </p188:txBody>
  </p188:cm>
  <p188:cm id="{49C5A529-9619-44BF-BB3C-AEABABECA397}" authorId="{4629A535-7899-6135-95DE-FDD1A5387685}" created="2024-11-21T10:20:26.760">
    <ac:txMkLst xmlns:ac="http://schemas.microsoft.com/office/drawing/2013/main/command">
      <pc:docMk xmlns:pc="http://schemas.microsoft.com/office/powerpoint/2013/main/command"/>
      <pc:sldMk xmlns:pc="http://schemas.microsoft.com/office/powerpoint/2013/main/command" cId="1022911217" sldId="5314"/>
      <ac:spMk id="3" creationId="{00000000-0000-0000-0000-000000000000}"/>
      <ac:txMk cp="594" len="58">
        <ac:context len="1645" hash="3486509302"/>
      </ac:txMk>
    </ac:txMkLst>
    <p188:pos x="10680700" y="3276916"/>
    <p188:txBody>
      <a:bodyPr/>
      <a:lstStyle/>
      <a:p>
        <a:r>
          <a:rPr lang="en-US"/>
          <a:t>The Hebrew for number 6 is unclear-- please verify.</a:t>
        </a:r>
      </a:p>
    </p188:txBody>
  </p188:cm>
  <p188:cm id="{B07F018D-323F-48E8-B780-DAA9699795FC}" authorId="{4629A535-7899-6135-95DE-FDD1A5387685}" created="2024-11-21T10:24:52.409">
    <ac:deMkLst xmlns:ac="http://schemas.microsoft.com/office/drawing/2013/main/command">
      <pc:docMk xmlns:pc="http://schemas.microsoft.com/office/powerpoint/2013/main/command"/>
      <pc:sldMk xmlns:pc="http://schemas.microsoft.com/office/powerpoint/2013/main/command" cId="1022911217" sldId="5314"/>
      <ac:spMk id="3" creationId="{00000000-0000-0000-0000-000000000000}"/>
    </ac:deMkLst>
    <p188:txBody>
      <a:bodyPr/>
      <a:lstStyle/>
      <a:p>
        <a:r>
          <a:rPr lang="en-US"/>
          <a:t>The Hebrew was hard to understand and fragmented. </a:t>
        </a:r>
      </a:p>
    </p188:txBody>
  </p188:cm>
</p188:cmLst>
</file>

<file path=ppt/comments/modernComment_14C3_3B39CAF6.xml><?xml version="1.0" encoding="utf-8"?>
<p188:cmLst xmlns:a="http://schemas.openxmlformats.org/drawingml/2006/main" xmlns:r="http://schemas.openxmlformats.org/officeDocument/2006/relationships" xmlns:p188="http://schemas.microsoft.com/office/powerpoint/2018/8/main">
  <p188:cm id="{71E1B99B-0984-41B0-903F-FFEB6D943746}" authorId="{4629A535-7899-6135-95DE-FDD1A5387685}" created="2024-11-21T11:09:51.279">
    <ac:deMkLst xmlns:ac="http://schemas.microsoft.com/office/drawing/2013/main/command">
      <pc:docMk xmlns:pc="http://schemas.microsoft.com/office/powerpoint/2013/main/command"/>
      <pc:sldMk xmlns:pc="http://schemas.microsoft.com/office/powerpoint/2013/main/command" cId="993643254" sldId="5315"/>
      <ac:spMk id="3" creationId="{00000000-0000-0000-0000-000000000000}"/>
    </ac:deMkLst>
    <p188:txBody>
      <a:bodyPr/>
      <a:lstStyle/>
      <a:p>
        <a:r>
          <a:rPr lang="en-US"/>
          <a:t>Should this be Urban95?</a:t>
        </a:r>
      </a:p>
    </p188:txBody>
  </p188:cm>
</p188:cmLst>
</file>

<file path=ppt/comments/modernComment_540_ED22F401.xml><?xml version="1.0" encoding="utf-8"?>
<p188:cmLst xmlns:a="http://schemas.openxmlformats.org/drawingml/2006/main" xmlns:r="http://schemas.openxmlformats.org/officeDocument/2006/relationships" xmlns:p188="http://schemas.microsoft.com/office/powerpoint/2018/8/main">
  <p188:cm id="{B45D3F0D-4163-4D0A-B0D3-EA2D21137594}" authorId="{0CA9D2F7-60C8-3DBB-5DB8-6F955635C831}" status="resolved" created="2024-04-30T12:16:49.891">
    <ac:txMkLst xmlns:ac="http://schemas.microsoft.com/office/drawing/2013/main/command">
      <pc:docMk xmlns:pc="http://schemas.microsoft.com/office/powerpoint/2013/main/command"/>
      <pc:sldMk xmlns:pc="http://schemas.microsoft.com/office/powerpoint/2013/main/command" cId="3978490881" sldId="1344"/>
      <ac:spMk id="4" creationId="{4859DFAC-9896-886E-1DB5-7937E86C9809}"/>
      <ac:txMk cp="475">
        <ac:context len="900" hash="3923462732"/>
      </ac:txMk>
    </ac:txMkLst>
    <p188:pos x="6979132" y="0"/>
    <p188:txBody>
      <a:bodyPr/>
      <a:lstStyle/>
      <a:p>
        <a:r>
          <a:rPr lang="he-IL"/>
          <a:t>[@טרי יוני] </a:t>
        </a:r>
      </a:p>
    </p188:txBody>
  </p188:cm>
  <p188:cm id="{E19377F8-8556-4DE2-92E8-BCFD3ABAFD39}" authorId="{4629A535-7899-6135-95DE-FDD1A5387685}" created="2024-11-18T18:15:21.433">
    <ac:txMkLst xmlns:ac="http://schemas.microsoft.com/office/drawing/2013/main/command">
      <pc:docMk xmlns:pc="http://schemas.microsoft.com/office/powerpoint/2013/main/command"/>
      <pc:sldMk xmlns:pc="http://schemas.microsoft.com/office/powerpoint/2013/main/command" cId="3978490881" sldId="1344"/>
      <ac:spMk id="4" creationId="{4859DFAC-9896-886E-1DB5-7937E86C9809}"/>
      <ac:txMk cp="865" len="33">
        <ac:context len="900" hash="3923462732"/>
      </ac:txMk>
    </ac:txMkLst>
    <p188:pos x="4739736" y="4345494"/>
    <p188:txBody>
      <a:bodyPr/>
      <a:lstStyle/>
      <a:p>
        <a:r>
          <a:rPr lang="en-US"/>
          <a:t>Verify the Hebrew, it is unclear.</a:t>
        </a:r>
      </a:p>
    </p188:txBody>
  </p188:cm>
  <p188:cm id="{72534509-7143-43BA-9DFE-FC486E190B48}" authorId="{4629A535-7899-6135-95DE-FDD1A5387685}" created="2024-11-20T08:33:08.894">
    <pc:sldMkLst xmlns:pc="http://schemas.microsoft.com/office/powerpoint/2013/main/command">
      <pc:docMk/>
      <pc:sldMk cId="3978490881" sldId="1344"/>
    </pc:sldMkLst>
    <p188:txBody>
      <a:bodyPr/>
      <a:lstStyle/>
      <a:p>
        <a:r>
          <a:rPr lang="en-US"/>
          <a:t>Text for circle graphs: 
Age 3-6
Birth-3
Other
Arab sector
Ultra-Orthodox sector
General Jewish and religious-national sectors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98EC2-189F-4243-A9BD-92692F8D6A5E}" type="doc">
      <dgm:prSet loTypeId="urn:microsoft.com/office/officeart/2005/8/layout/hChevron3" loCatId="process" qsTypeId="urn:microsoft.com/office/officeart/2005/8/quickstyle/simple1" qsCatId="simple" csTypeId="urn:microsoft.com/office/officeart/2005/8/colors/accent1_2" csCatId="accent1" phldr="1"/>
      <dgm:spPr/>
    </dgm:pt>
    <dgm:pt modelId="{4B044E61-7C7A-4929-A280-18653B16F196}">
      <dgm:prSet phldrT="[Text]"/>
      <dgm:spPr/>
      <dgm:t>
        <a:bodyPr/>
        <a:lstStyle/>
        <a:p>
          <a:endParaRPr lang="en-US" dirty="0"/>
        </a:p>
      </dgm:t>
    </dgm:pt>
    <dgm:pt modelId="{34E0A7D7-82C1-42A0-8CAB-5ECC75B3FF48}" type="parTrans" cxnId="{5E81319D-CC9B-458D-AE32-6D1991ABAC9E}">
      <dgm:prSet/>
      <dgm:spPr/>
      <dgm:t>
        <a:bodyPr/>
        <a:lstStyle/>
        <a:p>
          <a:endParaRPr lang="en-US"/>
        </a:p>
      </dgm:t>
    </dgm:pt>
    <dgm:pt modelId="{C6F5387D-24DF-4262-B566-21A2190AD720}" type="sibTrans" cxnId="{5E81319D-CC9B-458D-AE32-6D1991ABAC9E}">
      <dgm:prSet/>
      <dgm:spPr/>
      <dgm:t>
        <a:bodyPr/>
        <a:lstStyle/>
        <a:p>
          <a:endParaRPr lang="en-US"/>
        </a:p>
      </dgm:t>
    </dgm:pt>
    <dgm:pt modelId="{1A5E0353-C483-404C-846D-FE3961BF9EB7}">
      <dgm:prSet phldrT="[Text]"/>
      <dgm:spPr/>
      <dgm:t>
        <a:bodyPr/>
        <a:lstStyle/>
        <a:p>
          <a:endParaRPr lang="en-US" dirty="0"/>
        </a:p>
      </dgm:t>
    </dgm:pt>
    <dgm:pt modelId="{2D4247FE-A480-4B3A-9EA9-178AFD6C8681}" type="parTrans" cxnId="{CC7EC76A-D7FC-4DBE-A55C-9D2513DC11F3}">
      <dgm:prSet/>
      <dgm:spPr/>
      <dgm:t>
        <a:bodyPr/>
        <a:lstStyle/>
        <a:p>
          <a:endParaRPr lang="en-US"/>
        </a:p>
      </dgm:t>
    </dgm:pt>
    <dgm:pt modelId="{17C3C45B-FA63-498E-85E8-A9DBD6523AED}" type="sibTrans" cxnId="{CC7EC76A-D7FC-4DBE-A55C-9D2513DC11F3}">
      <dgm:prSet/>
      <dgm:spPr/>
      <dgm:t>
        <a:bodyPr/>
        <a:lstStyle/>
        <a:p>
          <a:endParaRPr lang="en-US"/>
        </a:p>
      </dgm:t>
    </dgm:pt>
    <dgm:pt modelId="{05EA422B-6157-4217-BEE1-85D4C6CEBCEC}">
      <dgm:prSet phldrT="[Text]"/>
      <dgm:spPr/>
      <dgm:t>
        <a:bodyPr/>
        <a:lstStyle/>
        <a:p>
          <a:endParaRPr lang="en-US" dirty="0"/>
        </a:p>
      </dgm:t>
    </dgm:pt>
    <dgm:pt modelId="{594D93D8-9C14-4EF2-BCBB-558FBB9FE073}" type="sibTrans" cxnId="{ABB6E4B0-41D7-4B2B-BCB9-3F188B59D837}">
      <dgm:prSet/>
      <dgm:spPr/>
      <dgm:t>
        <a:bodyPr/>
        <a:lstStyle/>
        <a:p>
          <a:endParaRPr lang="en-US"/>
        </a:p>
      </dgm:t>
    </dgm:pt>
    <dgm:pt modelId="{C2DA6590-957E-455A-80A7-336410B26A1D}" type="parTrans" cxnId="{ABB6E4B0-41D7-4B2B-BCB9-3F188B59D837}">
      <dgm:prSet/>
      <dgm:spPr/>
      <dgm:t>
        <a:bodyPr/>
        <a:lstStyle/>
        <a:p>
          <a:endParaRPr lang="en-US"/>
        </a:p>
      </dgm:t>
    </dgm:pt>
    <dgm:pt modelId="{80D86F85-7EF9-43CC-B40E-96D330546851}" type="pres">
      <dgm:prSet presAssocID="{DA798EC2-189F-4243-A9BD-92692F8D6A5E}" presName="Name0" presStyleCnt="0">
        <dgm:presLayoutVars>
          <dgm:dir/>
          <dgm:resizeHandles val="exact"/>
        </dgm:presLayoutVars>
      </dgm:prSet>
      <dgm:spPr/>
    </dgm:pt>
    <dgm:pt modelId="{97483C03-241A-4973-8330-B4FB4615D9BA}" type="pres">
      <dgm:prSet presAssocID="{4B044E61-7C7A-4929-A280-18653B16F196}" presName="parTxOnly" presStyleLbl="node1" presStyleIdx="0" presStyleCnt="3" custAng="10800000" custScaleY="122197" custLinFactNeighborX="-2113">
        <dgm:presLayoutVars>
          <dgm:bulletEnabled val="1"/>
        </dgm:presLayoutVars>
      </dgm:prSet>
      <dgm:spPr/>
    </dgm:pt>
    <dgm:pt modelId="{9E9D7DEC-0F3B-4A4B-B437-F85186F5A50B}" type="pres">
      <dgm:prSet presAssocID="{C6F5387D-24DF-4262-B566-21A2190AD720}" presName="parSpace" presStyleCnt="0"/>
      <dgm:spPr/>
    </dgm:pt>
    <dgm:pt modelId="{2171BA47-7C55-4CD0-A80D-D0208F7E1EA1}" type="pres">
      <dgm:prSet presAssocID="{05EA422B-6157-4217-BEE1-85D4C6CEBCEC}" presName="parTxOnly" presStyleLbl="node1" presStyleIdx="1" presStyleCnt="3" custAng="10800000" custScaleY="128751">
        <dgm:presLayoutVars>
          <dgm:bulletEnabled val="1"/>
        </dgm:presLayoutVars>
      </dgm:prSet>
      <dgm:spPr/>
    </dgm:pt>
    <dgm:pt modelId="{128564B8-364E-450F-810E-B1C7B5F4EFE9}" type="pres">
      <dgm:prSet presAssocID="{594D93D8-9C14-4EF2-BCBB-558FBB9FE073}" presName="parSpace" presStyleCnt="0"/>
      <dgm:spPr/>
    </dgm:pt>
    <dgm:pt modelId="{8093CF46-EEEB-4252-B0CD-92D1519C6662}" type="pres">
      <dgm:prSet presAssocID="{1A5E0353-C483-404C-846D-FE3961BF9EB7}" presName="parTxOnly" presStyleLbl="node1" presStyleIdx="2" presStyleCnt="3" custAng="10800000" custScaleY="128751">
        <dgm:presLayoutVars>
          <dgm:bulletEnabled val="1"/>
        </dgm:presLayoutVars>
      </dgm:prSet>
      <dgm:spPr/>
    </dgm:pt>
  </dgm:ptLst>
  <dgm:cxnLst>
    <dgm:cxn modelId="{96007C07-AAB8-4D01-9F26-FDC43DBB07FB}" type="presOf" srcId="{05EA422B-6157-4217-BEE1-85D4C6CEBCEC}" destId="{2171BA47-7C55-4CD0-A80D-D0208F7E1EA1}" srcOrd="0" destOrd="0" presId="urn:microsoft.com/office/officeart/2005/8/layout/hChevron3"/>
    <dgm:cxn modelId="{92CD0511-7150-4240-ABB4-D7DB81D2E85C}" type="presOf" srcId="{4B044E61-7C7A-4929-A280-18653B16F196}" destId="{97483C03-241A-4973-8330-B4FB4615D9BA}" srcOrd="0" destOrd="0" presId="urn:microsoft.com/office/officeart/2005/8/layout/hChevron3"/>
    <dgm:cxn modelId="{CC7EC76A-D7FC-4DBE-A55C-9D2513DC11F3}" srcId="{DA798EC2-189F-4243-A9BD-92692F8D6A5E}" destId="{1A5E0353-C483-404C-846D-FE3961BF9EB7}" srcOrd="2" destOrd="0" parTransId="{2D4247FE-A480-4B3A-9EA9-178AFD6C8681}" sibTransId="{17C3C45B-FA63-498E-85E8-A9DBD6523AED}"/>
    <dgm:cxn modelId="{5E81319D-CC9B-458D-AE32-6D1991ABAC9E}" srcId="{DA798EC2-189F-4243-A9BD-92692F8D6A5E}" destId="{4B044E61-7C7A-4929-A280-18653B16F196}" srcOrd="0" destOrd="0" parTransId="{34E0A7D7-82C1-42A0-8CAB-5ECC75B3FF48}" sibTransId="{C6F5387D-24DF-4262-B566-21A2190AD720}"/>
    <dgm:cxn modelId="{350EFEA5-792A-4523-A874-1E13BEE4BF95}" type="presOf" srcId="{DA798EC2-189F-4243-A9BD-92692F8D6A5E}" destId="{80D86F85-7EF9-43CC-B40E-96D330546851}" srcOrd="0" destOrd="0" presId="urn:microsoft.com/office/officeart/2005/8/layout/hChevron3"/>
    <dgm:cxn modelId="{ABB6E4B0-41D7-4B2B-BCB9-3F188B59D837}" srcId="{DA798EC2-189F-4243-A9BD-92692F8D6A5E}" destId="{05EA422B-6157-4217-BEE1-85D4C6CEBCEC}" srcOrd="1" destOrd="0" parTransId="{C2DA6590-957E-455A-80A7-336410B26A1D}" sibTransId="{594D93D8-9C14-4EF2-BCBB-558FBB9FE073}"/>
    <dgm:cxn modelId="{F386A1BA-0894-44DB-A548-2A931D3FD89A}" type="presOf" srcId="{1A5E0353-C483-404C-846D-FE3961BF9EB7}" destId="{8093CF46-EEEB-4252-B0CD-92D1519C6662}" srcOrd="0" destOrd="0" presId="urn:microsoft.com/office/officeart/2005/8/layout/hChevron3"/>
    <dgm:cxn modelId="{9457B095-DEE8-4CF5-889B-A51A903EDF42}" type="presParOf" srcId="{80D86F85-7EF9-43CC-B40E-96D330546851}" destId="{97483C03-241A-4973-8330-B4FB4615D9BA}" srcOrd="0" destOrd="0" presId="urn:microsoft.com/office/officeart/2005/8/layout/hChevron3"/>
    <dgm:cxn modelId="{6EC11143-4821-458A-914B-99B9E92AC03D}" type="presParOf" srcId="{80D86F85-7EF9-43CC-B40E-96D330546851}" destId="{9E9D7DEC-0F3B-4A4B-B437-F85186F5A50B}" srcOrd="1" destOrd="0" presId="urn:microsoft.com/office/officeart/2005/8/layout/hChevron3"/>
    <dgm:cxn modelId="{48F348B8-7475-4D7F-9ACC-DC825BD141E2}" type="presParOf" srcId="{80D86F85-7EF9-43CC-B40E-96D330546851}" destId="{2171BA47-7C55-4CD0-A80D-D0208F7E1EA1}" srcOrd="2" destOrd="0" presId="urn:microsoft.com/office/officeart/2005/8/layout/hChevron3"/>
    <dgm:cxn modelId="{4F6E46D1-90F7-47FD-B98B-D8964ECC5793}" type="presParOf" srcId="{80D86F85-7EF9-43CC-B40E-96D330546851}" destId="{128564B8-364E-450F-810E-B1C7B5F4EFE9}" srcOrd="3" destOrd="0" presId="urn:microsoft.com/office/officeart/2005/8/layout/hChevron3"/>
    <dgm:cxn modelId="{5C261DC9-9080-4AE5-BA3E-666C585C70FD}" type="presParOf" srcId="{80D86F85-7EF9-43CC-B40E-96D330546851}" destId="{8093CF46-EEEB-4252-B0CD-92D1519C6662}"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98EC2-189F-4243-A9BD-92692F8D6A5E}"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pPr rtl="1"/>
          <a:endParaRPr lang="he-IL"/>
        </a:p>
      </dgm:t>
    </dgm:pt>
    <dgm:pt modelId="{4B044E61-7C7A-4929-A280-18653B16F196}">
      <dgm:prSet phldrT="[Text]"/>
      <dgm:spPr>
        <a:solidFill>
          <a:schemeClr val="accent1"/>
        </a:solidFill>
      </dgm:spPr>
      <dgm:t>
        <a:bodyPr/>
        <a:lstStyle/>
        <a:p>
          <a:endParaRPr lang="en-US" dirty="0"/>
        </a:p>
      </dgm:t>
    </dgm:pt>
    <dgm:pt modelId="{34E0A7D7-82C1-42A0-8CAB-5ECC75B3FF48}" type="parTrans" cxnId="{5E81319D-CC9B-458D-AE32-6D1991ABAC9E}">
      <dgm:prSet/>
      <dgm:spPr/>
      <dgm:t>
        <a:bodyPr/>
        <a:lstStyle/>
        <a:p>
          <a:endParaRPr lang="en-US"/>
        </a:p>
      </dgm:t>
    </dgm:pt>
    <dgm:pt modelId="{C6F5387D-24DF-4262-B566-21A2190AD720}" type="sibTrans" cxnId="{5E81319D-CC9B-458D-AE32-6D1991ABAC9E}">
      <dgm:prSet/>
      <dgm:spPr/>
      <dgm:t>
        <a:bodyPr/>
        <a:lstStyle/>
        <a:p>
          <a:endParaRPr lang="en-US"/>
        </a:p>
      </dgm:t>
    </dgm:pt>
    <dgm:pt modelId="{1A5E0353-C483-404C-846D-FE3961BF9EB7}">
      <dgm:prSet phldrT="[Text]"/>
      <dgm:spPr/>
      <dgm:t>
        <a:bodyPr/>
        <a:lstStyle/>
        <a:p>
          <a:endParaRPr lang="en-US" dirty="0"/>
        </a:p>
      </dgm:t>
    </dgm:pt>
    <dgm:pt modelId="{2D4247FE-A480-4B3A-9EA9-178AFD6C8681}" type="parTrans" cxnId="{CC7EC76A-D7FC-4DBE-A55C-9D2513DC11F3}">
      <dgm:prSet/>
      <dgm:spPr/>
      <dgm:t>
        <a:bodyPr/>
        <a:lstStyle/>
        <a:p>
          <a:endParaRPr lang="en-US"/>
        </a:p>
      </dgm:t>
    </dgm:pt>
    <dgm:pt modelId="{17C3C45B-FA63-498E-85E8-A9DBD6523AED}" type="sibTrans" cxnId="{CC7EC76A-D7FC-4DBE-A55C-9D2513DC11F3}">
      <dgm:prSet/>
      <dgm:spPr/>
      <dgm:t>
        <a:bodyPr/>
        <a:lstStyle/>
        <a:p>
          <a:endParaRPr lang="en-US"/>
        </a:p>
      </dgm:t>
    </dgm:pt>
    <dgm:pt modelId="{05EA422B-6157-4217-BEE1-85D4C6CEBCEC}">
      <dgm:prSet phldrT="[Text]"/>
      <dgm:spPr/>
      <dgm:t>
        <a:bodyPr/>
        <a:lstStyle/>
        <a:p>
          <a:endParaRPr lang="en-US" dirty="0"/>
        </a:p>
      </dgm:t>
    </dgm:pt>
    <dgm:pt modelId="{594D93D8-9C14-4EF2-BCBB-558FBB9FE073}" type="sibTrans" cxnId="{ABB6E4B0-41D7-4B2B-BCB9-3F188B59D837}">
      <dgm:prSet/>
      <dgm:spPr/>
      <dgm:t>
        <a:bodyPr/>
        <a:lstStyle/>
        <a:p>
          <a:endParaRPr lang="en-US"/>
        </a:p>
      </dgm:t>
    </dgm:pt>
    <dgm:pt modelId="{C2DA6590-957E-455A-80A7-336410B26A1D}" type="parTrans" cxnId="{ABB6E4B0-41D7-4B2B-BCB9-3F188B59D837}">
      <dgm:prSet/>
      <dgm:spPr/>
      <dgm:t>
        <a:bodyPr/>
        <a:lstStyle/>
        <a:p>
          <a:endParaRPr lang="en-US"/>
        </a:p>
      </dgm:t>
    </dgm:pt>
    <dgm:pt modelId="{666061B6-A4CC-4FA3-A87B-0CF3EB8BE413}">
      <dgm:prSet phldrT="[Text]"/>
      <dgm:spPr/>
      <dgm:t>
        <a:bodyPr/>
        <a:lstStyle/>
        <a:p>
          <a:endParaRPr lang="en-US" dirty="0"/>
        </a:p>
      </dgm:t>
    </dgm:pt>
    <dgm:pt modelId="{8DB39EA0-E5D2-49A0-9204-FA7C10E0BB03}" type="parTrans" cxnId="{7D72ED5B-1A53-4593-9682-0FC99A3A6B56}">
      <dgm:prSet/>
      <dgm:spPr/>
      <dgm:t>
        <a:bodyPr/>
        <a:lstStyle/>
        <a:p>
          <a:pPr rtl="1"/>
          <a:endParaRPr lang="he-IL"/>
        </a:p>
      </dgm:t>
    </dgm:pt>
    <dgm:pt modelId="{FD4B5FD6-E766-4E52-A37A-315E597EA66A}" type="sibTrans" cxnId="{7D72ED5B-1A53-4593-9682-0FC99A3A6B56}">
      <dgm:prSet/>
      <dgm:spPr/>
      <dgm:t>
        <a:bodyPr/>
        <a:lstStyle/>
        <a:p>
          <a:pPr rtl="1"/>
          <a:endParaRPr lang="he-IL"/>
        </a:p>
      </dgm:t>
    </dgm:pt>
    <dgm:pt modelId="{80D86F85-7EF9-43CC-B40E-96D330546851}" type="pres">
      <dgm:prSet presAssocID="{DA798EC2-189F-4243-A9BD-92692F8D6A5E}" presName="Name0" presStyleCnt="0">
        <dgm:presLayoutVars>
          <dgm:dir/>
          <dgm:resizeHandles val="exact"/>
        </dgm:presLayoutVars>
      </dgm:prSet>
      <dgm:spPr/>
    </dgm:pt>
    <dgm:pt modelId="{97483C03-241A-4973-8330-B4FB4615D9BA}" type="pres">
      <dgm:prSet presAssocID="{4B044E61-7C7A-4929-A280-18653B16F196}" presName="parTxOnly" presStyleLbl="node1" presStyleIdx="0" presStyleCnt="4" custAng="10800000">
        <dgm:presLayoutVars>
          <dgm:bulletEnabled val="1"/>
        </dgm:presLayoutVars>
      </dgm:prSet>
      <dgm:spPr/>
    </dgm:pt>
    <dgm:pt modelId="{9E9D7DEC-0F3B-4A4B-B437-F85186F5A50B}" type="pres">
      <dgm:prSet presAssocID="{C6F5387D-24DF-4262-B566-21A2190AD720}" presName="parSpace" presStyleCnt="0"/>
      <dgm:spPr/>
    </dgm:pt>
    <dgm:pt modelId="{B0B5D641-6C9F-43A3-8F61-3A04BA85BD1E}" type="pres">
      <dgm:prSet presAssocID="{666061B6-A4CC-4FA3-A87B-0CF3EB8BE413}" presName="parTxOnly" presStyleLbl="node1" presStyleIdx="1" presStyleCnt="4" custAng="10800000" custLinFactNeighborX="-12618" custLinFactNeighborY="1555">
        <dgm:presLayoutVars>
          <dgm:bulletEnabled val="1"/>
        </dgm:presLayoutVars>
      </dgm:prSet>
      <dgm:spPr/>
    </dgm:pt>
    <dgm:pt modelId="{76A28C5A-AD18-4C97-BFAF-D07C0979A816}" type="pres">
      <dgm:prSet presAssocID="{FD4B5FD6-E766-4E52-A37A-315E597EA66A}" presName="parSpace" presStyleCnt="0"/>
      <dgm:spPr/>
    </dgm:pt>
    <dgm:pt modelId="{2171BA47-7C55-4CD0-A80D-D0208F7E1EA1}" type="pres">
      <dgm:prSet presAssocID="{05EA422B-6157-4217-BEE1-85D4C6CEBCEC}" presName="parTxOnly" presStyleLbl="node1" presStyleIdx="2" presStyleCnt="4" custAng="10800000" custLinFactNeighborX="-10038">
        <dgm:presLayoutVars>
          <dgm:bulletEnabled val="1"/>
        </dgm:presLayoutVars>
      </dgm:prSet>
      <dgm:spPr/>
    </dgm:pt>
    <dgm:pt modelId="{128564B8-364E-450F-810E-B1C7B5F4EFE9}" type="pres">
      <dgm:prSet presAssocID="{594D93D8-9C14-4EF2-BCBB-558FBB9FE073}" presName="parSpace" presStyleCnt="0"/>
      <dgm:spPr/>
    </dgm:pt>
    <dgm:pt modelId="{8093CF46-EEEB-4252-B0CD-92D1519C6662}" type="pres">
      <dgm:prSet presAssocID="{1A5E0353-C483-404C-846D-FE3961BF9EB7}" presName="parTxOnly" presStyleLbl="node1" presStyleIdx="3" presStyleCnt="4" custAng="10800000" custLinFactNeighborX="-10038">
        <dgm:presLayoutVars>
          <dgm:bulletEnabled val="1"/>
        </dgm:presLayoutVars>
      </dgm:prSet>
      <dgm:spPr/>
    </dgm:pt>
  </dgm:ptLst>
  <dgm:cxnLst>
    <dgm:cxn modelId="{96007C07-AAB8-4D01-9F26-FDC43DBB07FB}" type="presOf" srcId="{05EA422B-6157-4217-BEE1-85D4C6CEBCEC}" destId="{2171BA47-7C55-4CD0-A80D-D0208F7E1EA1}" srcOrd="0" destOrd="0" presId="urn:microsoft.com/office/officeart/2005/8/layout/hChevron3"/>
    <dgm:cxn modelId="{92CD0511-7150-4240-ABB4-D7DB81D2E85C}" type="presOf" srcId="{4B044E61-7C7A-4929-A280-18653B16F196}" destId="{97483C03-241A-4973-8330-B4FB4615D9BA}" srcOrd="0" destOrd="0" presId="urn:microsoft.com/office/officeart/2005/8/layout/hChevron3"/>
    <dgm:cxn modelId="{7D72ED5B-1A53-4593-9682-0FC99A3A6B56}" srcId="{DA798EC2-189F-4243-A9BD-92692F8D6A5E}" destId="{666061B6-A4CC-4FA3-A87B-0CF3EB8BE413}" srcOrd="1" destOrd="0" parTransId="{8DB39EA0-E5D2-49A0-9204-FA7C10E0BB03}" sibTransId="{FD4B5FD6-E766-4E52-A37A-315E597EA66A}"/>
    <dgm:cxn modelId="{CC7EC76A-D7FC-4DBE-A55C-9D2513DC11F3}" srcId="{DA798EC2-189F-4243-A9BD-92692F8D6A5E}" destId="{1A5E0353-C483-404C-846D-FE3961BF9EB7}" srcOrd="3" destOrd="0" parTransId="{2D4247FE-A480-4B3A-9EA9-178AFD6C8681}" sibTransId="{17C3C45B-FA63-498E-85E8-A9DBD6523AED}"/>
    <dgm:cxn modelId="{5E81319D-CC9B-458D-AE32-6D1991ABAC9E}" srcId="{DA798EC2-189F-4243-A9BD-92692F8D6A5E}" destId="{4B044E61-7C7A-4929-A280-18653B16F196}" srcOrd="0" destOrd="0" parTransId="{34E0A7D7-82C1-42A0-8CAB-5ECC75B3FF48}" sibTransId="{C6F5387D-24DF-4262-B566-21A2190AD720}"/>
    <dgm:cxn modelId="{350EFEA5-792A-4523-A874-1E13BEE4BF95}" type="presOf" srcId="{DA798EC2-189F-4243-A9BD-92692F8D6A5E}" destId="{80D86F85-7EF9-43CC-B40E-96D330546851}" srcOrd="0" destOrd="0" presId="urn:microsoft.com/office/officeart/2005/8/layout/hChevron3"/>
    <dgm:cxn modelId="{ABB6E4B0-41D7-4B2B-BCB9-3F188B59D837}" srcId="{DA798EC2-189F-4243-A9BD-92692F8D6A5E}" destId="{05EA422B-6157-4217-BEE1-85D4C6CEBCEC}" srcOrd="2" destOrd="0" parTransId="{C2DA6590-957E-455A-80A7-336410B26A1D}" sibTransId="{594D93D8-9C14-4EF2-BCBB-558FBB9FE073}"/>
    <dgm:cxn modelId="{F386A1BA-0894-44DB-A548-2A931D3FD89A}" type="presOf" srcId="{1A5E0353-C483-404C-846D-FE3961BF9EB7}" destId="{8093CF46-EEEB-4252-B0CD-92D1519C6662}" srcOrd="0" destOrd="0" presId="urn:microsoft.com/office/officeart/2005/8/layout/hChevron3"/>
    <dgm:cxn modelId="{57D169D2-B446-4BEF-A6BE-970E69AC4FFC}" type="presOf" srcId="{666061B6-A4CC-4FA3-A87B-0CF3EB8BE413}" destId="{B0B5D641-6C9F-43A3-8F61-3A04BA85BD1E}" srcOrd="0" destOrd="0" presId="urn:microsoft.com/office/officeart/2005/8/layout/hChevron3"/>
    <dgm:cxn modelId="{9457B095-DEE8-4CF5-889B-A51A903EDF42}" type="presParOf" srcId="{80D86F85-7EF9-43CC-B40E-96D330546851}" destId="{97483C03-241A-4973-8330-B4FB4615D9BA}" srcOrd="0" destOrd="0" presId="urn:microsoft.com/office/officeart/2005/8/layout/hChevron3"/>
    <dgm:cxn modelId="{6EC11143-4821-458A-914B-99B9E92AC03D}" type="presParOf" srcId="{80D86F85-7EF9-43CC-B40E-96D330546851}" destId="{9E9D7DEC-0F3B-4A4B-B437-F85186F5A50B}" srcOrd="1" destOrd="0" presId="urn:microsoft.com/office/officeart/2005/8/layout/hChevron3"/>
    <dgm:cxn modelId="{EE7D88C1-3FDF-42B9-AA2D-C65372C63975}" type="presParOf" srcId="{80D86F85-7EF9-43CC-B40E-96D330546851}" destId="{B0B5D641-6C9F-43A3-8F61-3A04BA85BD1E}" srcOrd="2" destOrd="0" presId="urn:microsoft.com/office/officeart/2005/8/layout/hChevron3"/>
    <dgm:cxn modelId="{4D427A98-B259-470A-B094-E1B1042FEEAD}" type="presParOf" srcId="{80D86F85-7EF9-43CC-B40E-96D330546851}" destId="{76A28C5A-AD18-4C97-BFAF-D07C0979A816}" srcOrd="3" destOrd="0" presId="urn:microsoft.com/office/officeart/2005/8/layout/hChevron3"/>
    <dgm:cxn modelId="{48F348B8-7475-4D7F-9ACC-DC825BD141E2}" type="presParOf" srcId="{80D86F85-7EF9-43CC-B40E-96D330546851}" destId="{2171BA47-7C55-4CD0-A80D-D0208F7E1EA1}" srcOrd="4" destOrd="0" presId="urn:microsoft.com/office/officeart/2005/8/layout/hChevron3"/>
    <dgm:cxn modelId="{4F6E46D1-90F7-47FD-B98B-D8964ECC5793}" type="presParOf" srcId="{80D86F85-7EF9-43CC-B40E-96D330546851}" destId="{128564B8-364E-450F-810E-B1C7B5F4EFE9}" srcOrd="5" destOrd="0" presId="urn:microsoft.com/office/officeart/2005/8/layout/hChevron3"/>
    <dgm:cxn modelId="{5C261DC9-9080-4AE5-BA3E-666C585C70FD}" type="presParOf" srcId="{80D86F85-7EF9-43CC-B40E-96D330546851}" destId="{8093CF46-EEEB-4252-B0CD-92D1519C6662}"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3C03-241A-4973-8330-B4FB4615D9BA}">
      <dsp:nvSpPr>
        <dsp:cNvPr id="0" name=""/>
        <dsp:cNvSpPr/>
      </dsp:nvSpPr>
      <dsp:spPr>
        <a:xfrm rot="10800000">
          <a:off x="0" y="1945991"/>
          <a:ext cx="3123406" cy="152668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10"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81671" y="1945991"/>
        <a:ext cx="2741735" cy="1526683"/>
      </dsp:txXfrm>
    </dsp:sp>
    <dsp:sp modelId="{2171BA47-7C55-4CD0-A80D-D0208F7E1EA1}">
      <dsp:nvSpPr>
        <dsp:cNvPr id="0" name=""/>
        <dsp:cNvSpPr/>
      </dsp:nvSpPr>
      <dsp:spPr>
        <a:xfrm rot="10800000">
          <a:off x="2502296" y="1905050"/>
          <a:ext cx="3123406" cy="16085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06579" y="1905050"/>
        <a:ext cx="1514840" cy="1608566"/>
      </dsp:txXfrm>
    </dsp:sp>
    <dsp:sp modelId="{8093CF46-EEEB-4252-B0CD-92D1519C6662}">
      <dsp:nvSpPr>
        <dsp:cNvPr id="0" name=""/>
        <dsp:cNvSpPr/>
      </dsp:nvSpPr>
      <dsp:spPr>
        <a:xfrm rot="10800000">
          <a:off x="5001021" y="1905050"/>
          <a:ext cx="3123406" cy="160856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805304" y="1905050"/>
        <a:ext cx="1514840" cy="1608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83C03-241A-4973-8330-B4FB4615D9BA}">
      <dsp:nvSpPr>
        <dsp:cNvPr id="0" name=""/>
        <dsp:cNvSpPr/>
      </dsp:nvSpPr>
      <dsp:spPr>
        <a:xfrm rot="10800000">
          <a:off x="2437" y="1493505"/>
          <a:ext cx="2445990" cy="978396"/>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38684" rIns="69342" bIns="13868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247036" y="1493505"/>
        <a:ext cx="2201391" cy="978396"/>
      </dsp:txXfrm>
    </dsp:sp>
    <dsp:sp modelId="{B0B5D641-6C9F-43A3-8F61-3A04BA85BD1E}">
      <dsp:nvSpPr>
        <dsp:cNvPr id="0" name=""/>
        <dsp:cNvSpPr/>
      </dsp:nvSpPr>
      <dsp:spPr>
        <a:xfrm rot="10800000">
          <a:off x="1897503" y="1508719"/>
          <a:ext cx="2445990" cy="9783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138684" rIns="69342" bIns="13868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2386701" y="1508719"/>
        <a:ext cx="1467594" cy="978396"/>
      </dsp:txXfrm>
    </dsp:sp>
    <dsp:sp modelId="{2171BA47-7C55-4CD0-A80D-D0208F7E1EA1}">
      <dsp:nvSpPr>
        <dsp:cNvPr id="0" name=""/>
        <dsp:cNvSpPr/>
      </dsp:nvSpPr>
      <dsp:spPr>
        <a:xfrm rot="10800000">
          <a:off x="3866917" y="1493505"/>
          <a:ext cx="2445990" cy="9783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138684" rIns="69342" bIns="13868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4356115" y="1493505"/>
        <a:ext cx="1467594" cy="978396"/>
      </dsp:txXfrm>
    </dsp:sp>
    <dsp:sp modelId="{8093CF46-EEEB-4252-B0CD-92D1519C6662}">
      <dsp:nvSpPr>
        <dsp:cNvPr id="0" name=""/>
        <dsp:cNvSpPr/>
      </dsp:nvSpPr>
      <dsp:spPr>
        <a:xfrm rot="10800000">
          <a:off x="5823710" y="1493505"/>
          <a:ext cx="2445990" cy="97839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026" tIns="138684" rIns="69342" bIns="138684"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6312908" y="1493505"/>
        <a:ext cx="1467594" cy="97839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74ACA99-1DE6-424E-85C9-9C7F319B6611}" type="datetimeFigureOut">
              <a:rPr lang="he-IL" smtClean="0"/>
              <a:t>כ'/חשון/תשפ"ה</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4740BAA-1192-4F14-9CAE-0B7463FE48DD}" type="slidenum">
              <a:rPr lang="he-IL" smtClean="0"/>
              <a:t>‹#›</a:t>
            </a:fld>
            <a:endParaRPr lang="he-IL" dirty="0"/>
          </a:p>
        </p:txBody>
      </p:sp>
    </p:spTree>
    <p:extLst>
      <p:ext uri="{BB962C8B-B14F-4D97-AF65-F5344CB8AC3E}">
        <p14:creationId xmlns:p14="http://schemas.microsoft.com/office/powerpoint/2010/main" val="21988337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A4AA1BF-8EF2-4900-B01F-927484D470AB}" type="slidenum">
              <a:rPr lang="he-IL" smtClean="0"/>
              <a:t>26</a:t>
            </a:fld>
            <a:endParaRPr lang="he-IL" dirty="0"/>
          </a:p>
        </p:txBody>
      </p:sp>
    </p:spTree>
    <p:extLst>
      <p:ext uri="{BB962C8B-B14F-4D97-AF65-F5344CB8AC3E}">
        <p14:creationId xmlns:p14="http://schemas.microsoft.com/office/powerpoint/2010/main" val="306596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8" name="Google Shape;2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3" name="Google Shape;27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0" name="Google Shape;28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4" name="Google Shape;29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0600D6A-C029-4BB8-9AB0-FC7354B60A1A}" type="slidenum">
              <a:rPr lang="he-IL" smtClean="0"/>
              <a:t>46</a:t>
            </a:fld>
            <a:endParaRPr lang="he-IL" dirty="0"/>
          </a:p>
        </p:txBody>
      </p:sp>
    </p:spTree>
    <p:extLst>
      <p:ext uri="{BB962C8B-B14F-4D97-AF65-F5344CB8AC3E}">
        <p14:creationId xmlns:p14="http://schemas.microsoft.com/office/powerpoint/2010/main" val="104467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a:solidFill>
                  <a:schemeClr val="accent2">
                    <a:lumMod val="75000"/>
                  </a:schemeClr>
                </a:solidFill>
                <a:latin typeface="Assistant ExtraBold"/>
                <a:ea typeface="+mn-ea"/>
                <a:cs typeface="Assistant ExtraBold"/>
              </a:rPr>
              <a:t>ברזיות נמוכות, שילוט והכוונה הטמעת פינות יצירה אקולוגיות ( חום ומים ) , יצירת סביבת משחק טבעית ( מתקני משחק מעץ בסביבת עצים – יער הציפורים)</a:t>
            </a:r>
          </a:p>
          <a:p>
            <a:endParaRPr lang="he-IL" dirty="0"/>
          </a:p>
        </p:txBody>
      </p:sp>
      <p:sp>
        <p:nvSpPr>
          <p:cNvPr id="4" name="מציין מיקום של מספר שקופית 3"/>
          <p:cNvSpPr>
            <a:spLocks noGrp="1"/>
          </p:cNvSpPr>
          <p:nvPr>
            <p:ph type="sldNum" sz="quarter" idx="10"/>
          </p:nvPr>
        </p:nvSpPr>
        <p:spPr/>
        <p:txBody>
          <a:bodyPr/>
          <a:lstStyle/>
          <a:p>
            <a:fld id="{00600D6A-C029-4BB8-9AB0-FC7354B60A1A}" type="slidenum">
              <a:rPr lang="he-IL" smtClean="0"/>
              <a:t>74</a:t>
            </a:fld>
            <a:endParaRPr lang="he-IL" dirty="0"/>
          </a:p>
        </p:txBody>
      </p:sp>
    </p:spTree>
    <p:extLst>
      <p:ext uri="{BB962C8B-B14F-4D97-AF65-F5344CB8AC3E}">
        <p14:creationId xmlns:p14="http://schemas.microsoft.com/office/powerpoint/2010/main" val="101094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a:solidFill>
                  <a:schemeClr val="accent2">
                    <a:lumMod val="75000"/>
                  </a:schemeClr>
                </a:solidFill>
                <a:latin typeface="Assistant ExtraBold"/>
                <a:ea typeface="+mn-ea"/>
                <a:cs typeface="Assistant ExtraBold"/>
              </a:rPr>
              <a:t>ברזיות נמוכות, שילוט והכוונה הטמעת פינות יצירה אקולוגיות ( חום ומים ) , יצירת סביבת משחק טבעית ( מתקני משחק מעץ בסביבת עצים – יער הציפורים)</a:t>
            </a:r>
          </a:p>
          <a:p>
            <a:endParaRPr lang="he-IL" dirty="0"/>
          </a:p>
        </p:txBody>
      </p:sp>
      <p:sp>
        <p:nvSpPr>
          <p:cNvPr id="4" name="מציין מיקום של מספר שקופית 3"/>
          <p:cNvSpPr>
            <a:spLocks noGrp="1"/>
          </p:cNvSpPr>
          <p:nvPr>
            <p:ph type="sldNum" sz="quarter" idx="10"/>
          </p:nvPr>
        </p:nvSpPr>
        <p:spPr/>
        <p:txBody>
          <a:bodyPr/>
          <a:lstStyle/>
          <a:p>
            <a:fld id="{00600D6A-C029-4BB8-9AB0-FC7354B60A1A}" type="slidenum">
              <a:rPr lang="he-IL" smtClean="0"/>
              <a:t>76</a:t>
            </a:fld>
            <a:endParaRPr lang="he-IL" dirty="0"/>
          </a:p>
        </p:txBody>
      </p:sp>
    </p:spTree>
    <p:extLst>
      <p:ext uri="{BB962C8B-B14F-4D97-AF65-F5344CB8AC3E}">
        <p14:creationId xmlns:p14="http://schemas.microsoft.com/office/powerpoint/2010/main" val="2149224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a:solidFill>
                  <a:schemeClr val="accent2">
                    <a:lumMod val="75000"/>
                  </a:schemeClr>
                </a:solidFill>
                <a:latin typeface="Assistant ExtraBold"/>
                <a:ea typeface="+mn-ea"/>
                <a:cs typeface="Assistant ExtraBold"/>
              </a:rPr>
              <a:t>ברזיות נמוכות, שילוט והכוונה הטמעת פינות יצירה אקולוגיות ( חום ומים ) , יצירת סביבת משחק טבעית ( מתקני משחק מעץ בסביבת עצים – יער הציפורים)</a:t>
            </a:r>
          </a:p>
          <a:p>
            <a:endParaRPr lang="he-IL" dirty="0"/>
          </a:p>
        </p:txBody>
      </p:sp>
      <p:sp>
        <p:nvSpPr>
          <p:cNvPr id="4" name="מציין מיקום של מספר שקופית 3"/>
          <p:cNvSpPr>
            <a:spLocks noGrp="1"/>
          </p:cNvSpPr>
          <p:nvPr>
            <p:ph type="sldNum" sz="quarter" idx="10"/>
          </p:nvPr>
        </p:nvSpPr>
        <p:spPr/>
        <p:txBody>
          <a:bodyPr/>
          <a:lstStyle/>
          <a:p>
            <a:fld id="{00600D6A-C029-4BB8-9AB0-FC7354B60A1A}" type="slidenum">
              <a:rPr lang="he-IL" smtClean="0"/>
              <a:t>77</a:t>
            </a:fld>
            <a:endParaRPr lang="he-IL" dirty="0"/>
          </a:p>
        </p:txBody>
      </p:sp>
    </p:spTree>
    <p:extLst>
      <p:ext uri="{BB962C8B-B14F-4D97-AF65-F5344CB8AC3E}">
        <p14:creationId xmlns:p14="http://schemas.microsoft.com/office/powerpoint/2010/main" val="4149207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a:solidFill>
                  <a:schemeClr val="accent2">
                    <a:lumMod val="75000"/>
                  </a:schemeClr>
                </a:solidFill>
                <a:latin typeface="Assistant ExtraBold"/>
                <a:ea typeface="+mn-ea"/>
                <a:cs typeface="Assistant ExtraBold"/>
              </a:rPr>
              <a:t>ברזיות נמוכות, שילוט והכוונה הטמעת פינות יצירה אקולוגיות ( חום ומים ) , יצירת סביבת משחק טבעית ( מתקני משחק מעץ בסביבת עצים – יער הציפורים)</a:t>
            </a:r>
          </a:p>
          <a:p>
            <a:endParaRPr lang="he-IL" dirty="0"/>
          </a:p>
        </p:txBody>
      </p:sp>
      <p:sp>
        <p:nvSpPr>
          <p:cNvPr id="4" name="מציין מיקום של מספר שקופית 3"/>
          <p:cNvSpPr>
            <a:spLocks noGrp="1"/>
          </p:cNvSpPr>
          <p:nvPr>
            <p:ph type="sldNum" sz="quarter" idx="10"/>
          </p:nvPr>
        </p:nvSpPr>
        <p:spPr/>
        <p:txBody>
          <a:bodyPr/>
          <a:lstStyle/>
          <a:p>
            <a:fld id="{00600D6A-C029-4BB8-9AB0-FC7354B60A1A}" type="slidenum">
              <a:rPr lang="he-IL" smtClean="0"/>
              <a:t>78</a:t>
            </a:fld>
            <a:endParaRPr lang="he-IL" dirty="0"/>
          </a:p>
        </p:txBody>
      </p:sp>
    </p:spTree>
    <p:extLst>
      <p:ext uri="{BB962C8B-B14F-4D97-AF65-F5344CB8AC3E}">
        <p14:creationId xmlns:p14="http://schemas.microsoft.com/office/powerpoint/2010/main" val="86475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6A20211-6952-4412-A30F-9F381828A59A}" type="slidenum">
              <a:rPr lang="he-IL" smtClean="0"/>
              <a:t>27</a:t>
            </a:fld>
            <a:endParaRPr lang="he-IL" dirty="0"/>
          </a:p>
        </p:txBody>
      </p:sp>
    </p:spTree>
    <p:extLst>
      <p:ext uri="{BB962C8B-B14F-4D97-AF65-F5344CB8AC3E}">
        <p14:creationId xmlns:p14="http://schemas.microsoft.com/office/powerpoint/2010/main" val="206803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8" name="Google Shape;2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4" name="Google Shape;2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2" name="Google Shape;2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5" name="Google Shape;2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4" name="Google Shape;2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auto">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D4E8C-E8B3-480F-B569-8B74287DD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21200" y="972000"/>
            <a:ext cx="4954188" cy="3312000"/>
          </a:xfrm>
        </p:spPr>
        <p:txBody>
          <a:bodyPr anchor="ctr"/>
          <a:lstStyle>
            <a:lvl1pPr algn="l">
              <a:lnSpc>
                <a:spcPct val="95000"/>
              </a:lnSpc>
              <a:defRPr sz="5400"/>
            </a:lvl1pPr>
          </a:lstStyle>
          <a:p>
            <a:r>
              <a:rPr lang="en-US"/>
              <a:t>Click to edit Master title style</a:t>
            </a:r>
            <a:endParaRPr lang="en-GB" dirty="0"/>
          </a:p>
        </p:txBody>
      </p:sp>
      <p:sp>
        <p:nvSpPr>
          <p:cNvPr id="4" name="Picture Placeholder 3">
            <a:extLst>
              <a:ext uri="{FF2B5EF4-FFF2-40B4-BE49-F238E27FC236}">
                <a16:creationId xmlns:a16="http://schemas.microsoft.com/office/drawing/2014/main" id="{3711E04C-B13F-4F2C-8F38-AEFA75C94971}"/>
              </a:ext>
            </a:extLst>
          </p:cNvPr>
          <p:cNvSpPr>
            <a:spLocks noGrp="1"/>
          </p:cNvSpPr>
          <p:nvPr>
            <p:ph type="pic" sz="quarter" idx="10"/>
          </p:nvPr>
        </p:nvSpPr>
        <p:spPr>
          <a:xfrm>
            <a:off x="6781200" y="687600"/>
            <a:ext cx="5410800" cy="6170400"/>
          </a:xfrm>
          <a:noFill/>
          <a:ln w="6350">
            <a:noFill/>
            <a:miter lim="800000"/>
          </a:ln>
        </p:spPr>
        <p:txBody>
          <a:bodyPr/>
          <a:lstStyle/>
          <a:p>
            <a:r>
              <a:rPr lang="en-US" dirty="0"/>
              <a:t>Click icon to add picture</a:t>
            </a:r>
            <a:endParaRPr lang="en-GB" dirty="0"/>
          </a:p>
        </p:txBody>
      </p:sp>
      <p:pic>
        <p:nvPicPr>
          <p:cNvPr id="11" name="Picture 10" descr="Icon&#10;&#10;Description automatically generated">
            <a:extLst>
              <a:ext uri="{FF2B5EF4-FFF2-40B4-BE49-F238E27FC236}">
                <a16:creationId xmlns:a16="http://schemas.microsoft.com/office/drawing/2014/main" id="{EA963123-4F6C-405F-B8F0-B114750D5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1200" y="5965483"/>
            <a:ext cx="2700000" cy="417757"/>
          </a:xfrm>
          <a:prstGeom prst="rect">
            <a:avLst/>
          </a:prstGeom>
        </p:spPr>
      </p:pic>
      <p:sp>
        <p:nvSpPr>
          <p:cNvPr id="6" name="Text Placeholder 5">
            <a:extLst>
              <a:ext uri="{FF2B5EF4-FFF2-40B4-BE49-F238E27FC236}">
                <a16:creationId xmlns:a16="http://schemas.microsoft.com/office/drawing/2014/main" id="{EB4E5D58-01F1-4351-B173-4FC6B6D21E3D}"/>
              </a:ext>
            </a:extLst>
          </p:cNvPr>
          <p:cNvSpPr>
            <a:spLocks noGrp="1"/>
          </p:cNvSpPr>
          <p:nvPr>
            <p:ph type="body" sz="quarter" idx="11"/>
          </p:nvPr>
        </p:nvSpPr>
        <p:spPr>
          <a:xfrm>
            <a:off x="1320800" y="4284663"/>
            <a:ext cx="4954588" cy="1055687"/>
          </a:xfrm>
        </p:spPr>
        <p:txBody>
          <a:bodyPr/>
          <a:lstStyle>
            <a:lvl1pPr>
              <a:defRPr sz="2000"/>
            </a:lvl1pPr>
          </a:lstStyle>
          <a:p>
            <a:pPr lvl="0"/>
            <a:r>
              <a:rPr lang="en-US"/>
              <a:t>Click to edit Master text styles</a:t>
            </a:r>
          </a:p>
        </p:txBody>
      </p:sp>
    </p:spTree>
    <p:extLst>
      <p:ext uri="{BB962C8B-B14F-4D97-AF65-F5344CB8AC3E}">
        <p14:creationId xmlns:p14="http://schemas.microsoft.com/office/powerpoint/2010/main" val="304662409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and Large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C77BC-C9AA-4019-A65F-A3550BCA2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5542" y="6417"/>
            <a:ext cx="7452000" cy="6853887"/>
          </a:xfrm>
          <a:prstGeom prst="rect">
            <a:avLst/>
          </a:prstGeom>
        </p:spPr>
      </p:pic>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3384000"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2024062"/>
            <a:ext cx="3384000" cy="36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a:xfrm>
            <a:off x="671513" y="5893304"/>
            <a:ext cx="3384000" cy="222249"/>
          </a:xfrm>
        </p:spPr>
        <p:txBody>
          <a:bodyPr/>
          <a:lstStyle/>
          <a:p>
            <a:endParaRPr lang="en-GB" dirty="0"/>
          </a:p>
        </p:txBody>
      </p:sp>
      <p:sp>
        <p:nvSpPr>
          <p:cNvPr id="12" name="Picture Placeholder 11">
            <a:extLst>
              <a:ext uri="{FF2B5EF4-FFF2-40B4-BE49-F238E27FC236}">
                <a16:creationId xmlns:a16="http://schemas.microsoft.com/office/drawing/2014/main" id="{BDC512D1-0303-4264-9089-ED980FE0F3C6}"/>
              </a:ext>
            </a:extLst>
          </p:cNvPr>
          <p:cNvSpPr>
            <a:spLocks noGrp="1"/>
          </p:cNvSpPr>
          <p:nvPr>
            <p:ph type="pic" sz="quarter" idx="12"/>
          </p:nvPr>
        </p:nvSpPr>
        <p:spPr>
          <a:xfrm>
            <a:off x="4753343" y="0"/>
            <a:ext cx="7438657" cy="6176425"/>
          </a:xfrm>
          <a:noFill/>
          <a:ln w="6350">
            <a:noFill/>
            <a:miter lim="800000"/>
          </a:ln>
        </p:spPr>
        <p:txBody>
          <a:bodyPr/>
          <a:lstStyle/>
          <a:p>
            <a:r>
              <a:rPr lang="en-US" dirty="0"/>
              <a:t>Click icon to add picture</a:t>
            </a:r>
            <a:endParaRPr lang="en-GB" dirty="0"/>
          </a:p>
        </p:txBody>
      </p:sp>
      <p:pic>
        <p:nvPicPr>
          <p:cNvPr id="8" name="Picture 7" descr="Icon&#10;&#10;Description automatically generated">
            <a:extLst>
              <a:ext uri="{FF2B5EF4-FFF2-40B4-BE49-F238E27FC236}">
                <a16:creationId xmlns:a16="http://schemas.microsoft.com/office/drawing/2014/main" id="{8B9CC701-D8BC-4E14-B4BA-27E145AE26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Tree>
    <p:extLst>
      <p:ext uri="{BB962C8B-B14F-4D97-AF65-F5344CB8AC3E}">
        <p14:creationId xmlns:p14="http://schemas.microsoft.com/office/powerpoint/2010/main" val="38081007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right and Large Image">
    <p:spTree>
      <p:nvGrpSpPr>
        <p:cNvPr id="1" name=""/>
        <p:cNvGrpSpPr/>
        <p:nvPr/>
      </p:nvGrpSpPr>
      <p:grpSpPr>
        <a:xfrm>
          <a:off x="0" y="0"/>
          <a:ext cx="0" cy="0"/>
          <a:chOff x="0" y="0"/>
          <a:chExt cx="0" cy="0"/>
        </a:xfrm>
      </p:grpSpPr>
      <p:pic>
        <p:nvPicPr>
          <p:cNvPr id="6" name="Picture 5" descr="Chart, treemap chart&#10;&#10;Description automatically generated">
            <a:extLst>
              <a:ext uri="{FF2B5EF4-FFF2-40B4-BE49-F238E27FC236}">
                <a16:creationId xmlns:a16="http://schemas.microsoft.com/office/drawing/2014/main" id="{4606F9A0-E791-4C72-A245-ADFEE68EF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081439" y="728663"/>
            <a:ext cx="5442224"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081439" y="2024063"/>
            <a:ext cx="5442224" cy="36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11">
            <a:extLst>
              <a:ext uri="{FF2B5EF4-FFF2-40B4-BE49-F238E27FC236}">
                <a16:creationId xmlns:a16="http://schemas.microsoft.com/office/drawing/2014/main" id="{BDC512D1-0303-4264-9089-ED980FE0F3C6}"/>
              </a:ext>
            </a:extLst>
          </p:cNvPr>
          <p:cNvSpPr>
            <a:spLocks noGrp="1"/>
          </p:cNvSpPr>
          <p:nvPr>
            <p:ph type="pic" sz="quarter" idx="12"/>
          </p:nvPr>
        </p:nvSpPr>
        <p:spPr>
          <a:xfrm>
            <a:off x="0" y="1371600"/>
            <a:ext cx="5410800" cy="5486400"/>
          </a:xfrm>
          <a:noFill/>
          <a:ln w="6350">
            <a:noFill/>
            <a:miter lim="800000"/>
          </a:ln>
        </p:spPr>
        <p:txBody>
          <a:bodyPr/>
          <a:lstStyle/>
          <a:p>
            <a:r>
              <a:rPr lang="en-US" dirty="0"/>
              <a:t>Click icon to add picture</a:t>
            </a:r>
            <a:endParaRPr lang="en-GB" dirty="0"/>
          </a:p>
        </p:txBody>
      </p:sp>
      <p:pic>
        <p:nvPicPr>
          <p:cNvPr id="8" name="Picture 7" descr="Icon&#10;&#10;Description automatically generated">
            <a:extLst>
              <a:ext uri="{FF2B5EF4-FFF2-40B4-BE49-F238E27FC236}">
                <a16:creationId xmlns:a16="http://schemas.microsoft.com/office/drawing/2014/main" id="{8B9CC701-D8BC-4E14-B4BA-27E145AE26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Tree>
    <p:extLst>
      <p:ext uri="{BB962C8B-B14F-4D97-AF65-F5344CB8AC3E}">
        <p14:creationId xmlns:p14="http://schemas.microsoft.com/office/powerpoint/2010/main" val="23672858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Three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1604964"/>
            <a:ext cx="8118475" cy="876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2830790"/>
            <a:ext cx="4064400" cy="3343791"/>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4064400" y="2830789"/>
            <a:ext cx="4060800" cy="3343791"/>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08F107C0-F7A9-4AF1-8B5E-74636B76215B}"/>
              </a:ext>
            </a:extLst>
          </p:cNvPr>
          <p:cNvSpPr>
            <a:spLocks noGrp="1"/>
          </p:cNvSpPr>
          <p:nvPr>
            <p:ph idx="12"/>
          </p:nvPr>
        </p:nvSpPr>
        <p:spPr>
          <a:xfrm>
            <a:off x="8125200" y="2830788"/>
            <a:ext cx="4066800" cy="3343791"/>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608902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Three panels t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2024064"/>
            <a:ext cx="4064400" cy="4150518"/>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4064400" y="2024063"/>
            <a:ext cx="4060800" cy="4150517"/>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08F107C0-F7A9-4AF1-8B5E-74636B76215B}"/>
              </a:ext>
            </a:extLst>
          </p:cNvPr>
          <p:cNvSpPr>
            <a:spLocks noGrp="1"/>
          </p:cNvSpPr>
          <p:nvPr>
            <p:ph idx="12"/>
          </p:nvPr>
        </p:nvSpPr>
        <p:spPr>
          <a:xfrm>
            <a:off x="8125200" y="2024062"/>
            <a:ext cx="4066800" cy="4150518"/>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8545871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Three panels w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1C311AF-F9E0-44FD-8D17-AFC7D37924B7}"/>
              </a:ext>
            </a:extLst>
          </p:cNvPr>
          <p:cNvSpPr>
            <a:spLocks noGrp="1"/>
          </p:cNvSpPr>
          <p:nvPr>
            <p:ph type="pic" sz="quarter" idx="13"/>
          </p:nvPr>
        </p:nvSpPr>
        <p:spPr>
          <a:xfrm>
            <a:off x="1" y="2024062"/>
            <a:ext cx="4064400" cy="2073600"/>
          </a:xfrm>
          <a:solidFill>
            <a:schemeClr val="bg1">
              <a:lumMod val="95000"/>
            </a:schemeClr>
          </a:solidFill>
          <a:ln w="6350">
            <a:solidFill>
              <a:schemeClr val="accent1"/>
            </a:solidFill>
            <a:miter lim="800000"/>
          </a:ln>
        </p:spPr>
        <p:txBody>
          <a:bodyPr/>
          <a:lstStyle/>
          <a:p>
            <a:r>
              <a:rPr lang="en-US" dirty="0"/>
              <a:t>Click icon to add picture</a:t>
            </a:r>
            <a:endParaRPr lang="en-GB" dirty="0"/>
          </a:p>
        </p:txBody>
      </p:sp>
      <p:sp>
        <p:nvSpPr>
          <p:cNvPr id="8" name="Picture Placeholder 3">
            <a:extLst>
              <a:ext uri="{FF2B5EF4-FFF2-40B4-BE49-F238E27FC236}">
                <a16:creationId xmlns:a16="http://schemas.microsoft.com/office/drawing/2014/main" id="{1665E8EF-5900-4FD2-B8EC-65949B58667F}"/>
              </a:ext>
            </a:extLst>
          </p:cNvPr>
          <p:cNvSpPr>
            <a:spLocks noGrp="1"/>
          </p:cNvSpPr>
          <p:nvPr>
            <p:ph type="pic" sz="quarter" idx="14"/>
          </p:nvPr>
        </p:nvSpPr>
        <p:spPr>
          <a:xfrm>
            <a:off x="4064398" y="2024056"/>
            <a:ext cx="4060800" cy="2073599"/>
          </a:xfrm>
          <a:solidFill>
            <a:schemeClr val="bg1">
              <a:lumMod val="95000"/>
            </a:schemeClr>
          </a:solidFill>
          <a:ln w="6350">
            <a:solidFill>
              <a:schemeClr val="accent1"/>
            </a:solidFill>
            <a:miter lim="800000"/>
          </a:ln>
        </p:spPr>
        <p:txBody>
          <a:bodyPr/>
          <a:lstStyle/>
          <a:p>
            <a:r>
              <a:rPr lang="en-US" dirty="0"/>
              <a:t>Click icon to add picture</a:t>
            </a:r>
            <a:endParaRPr lang="en-GB" dirty="0"/>
          </a:p>
        </p:txBody>
      </p:sp>
      <p:sp>
        <p:nvSpPr>
          <p:cNvPr id="9" name="Picture Placeholder 3">
            <a:extLst>
              <a:ext uri="{FF2B5EF4-FFF2-40B4-BE49-F238E27FC236}">
                <a16:creationId xmlns:a16="http://schemas.microsoft.com/office/drawing/2014/main" id="{DBB5A246-6FC8-4720-93B1-F67AAA30ED0A}"/>
              </a:ext>
            </a:extLst>
          </p:cNvPr>
          <p:cNvSpPr>
            <a:spLocks noGrp="1"/>
          </p:cNvSpPr>
          <p:nvPr>
            <p:ph type="pic" sz="quarter" idx="15"/>
          </p:nvPr>
        </p:nvSpPr>
        <p:spPr>
          <a:xfrm>
            <a:off x="8125199" y="2024060"/>
            <a:ext cx="4050008" cy="2073587"/>
          </a:xfrm>
          <a:solidFill>
            <a:schemeClr val="bg1">
              <a:lumMod val="95000"/>
            </a:schemeClr>
          </a:solidFill>
          <a:ln w="6350">
            <a:solidFill>
              <a:schemeClr val="accent1"/>
            </a:solidFill>
            <a:miter lim="800000"/>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4097662"/>
            <a:ext cx="4064400" cy="2076919"/>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4064400" y="4097660"/>
            <a:ext cx="4060800" cy="2076919"/>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08F107C0-F7A9-4AF1-8B5E-74636B76215B}"/>
              </a:ext>
            </a:extLst>
          </p:cNvPr>
          <p:cNvSpPr>
            <a:spLocks noGrp="1"/>
          </p:cNvSpPr>
          <p:nvPr>
            <p:ph idx="12"/>
          </p:nvPr>
        </p:nvSpPr>
        <p:spPr>
          <a:xfrm>
            <a:off x="8125199" y="4097654"/>
            <a:ext cx="4050007" cy="2076925"/>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396485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Two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2024064"/>
            <a:ext cx="6096000" cy="4150518"/>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6096000" y="2024063"/>
            <a:ext cx="6086873" cy="4150517"/>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34664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Two panels w imag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751636-07F3-420E-AA16-4EA02AF4AF18}"/>
              </a:ext>
            </a:extLst>
          </p:cNvPr>
          <p:cNvSpPr>
            <a:spLocks noGrp="1"/>
          </p:cNvSpPr>
          <p:nvPr>
            <p:ph type="pic" sz="quarter" idx="13"/>
          </p:nvPr>
        </p:nvSpPr>
        <p:spPr>
          <a:xfrm>
            <a:off x="0" y="2024063"/>
            <a:ext cx="6094772" cy="2073600"/>
          </a:xfrm>
          <a:solidFill>
            <a:schemeClr val="bg1">
              <a:lumMod val="95000"/>
            </a:schemeClr>
          </a:solidFill>
          <a:ln w="6350">
            <a:solidFill>
              <a:schemeClr val="accent1"/>
            </a:solidFill>
            <a:miter lim="800000"/>
          </a:ln>
        </p:spPr>
        <p:txBody>
          <a:bodyPr/>
          <a:lstStyle/>
          <a:p>
            <a:r>
              <a:rPr lang="en-US" dirty="0"/>
              <a:t>Click icon to add picture</a:t>
            </a:r>
            <a:endParaRPr lang="en-GB" dirty="0"/>
          </a:p>
        </p:txBody>
      </p:sp>
      <p:sp>
        <p:nvSpPr>
          <p:cNvPr id="6" name="Picture Placeholder 3">
            <a:extLst>
              <a:ext uri="{FF2B5EF4-FFF2-40B4-BE49-F238E27FC236}">
                <a16:creationId xmlns:a16="http://schemas.microsoft.com/office/drawing/2014/main" id="{19E92D85-6F5F-4E4F-92C6-E9806E4325EF}"/>
              </a:ext>
            </a:extLst>
          </p:cNvPr>
          <p:cNvSpPr>
            <a:spLocks noGrp="1"/>
          </p:cNvSpPr>
          <p:nvPr>
            <p:ph type="pic" sz="quarter" idx="14"/>
          </p:nvPr>
        </p:nvSpPr>
        <p:spPr>
          <a:xfrm>
            <a:off x="6094772" y="2024063"/>
            <a:ext cx="6093544" cy="2073596"/>
          </a:xfrm>
          <a:solidFill>
            <a:schemeClr val="bg1">
              <a:lumMod val="95000"/>
            </a:schemeClr>
          </a:solidFill>
          <a:ln w="6350">
            <a:solidFill>
              <a:schemeClr val="accent1"/>
            </a:solidFill>
            <a:miter lim="800000"/>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4097662"/>
            <a:ext cx="6096000" cy="2076919"/>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6096000" y="4097660"/>
            <a:ext cx="6093544" cy="2076920"/>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81841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ntro and Four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8DC126F6-DB94-47FA-A885-879EB48576BA}"/>
              </a:ext>
            </a:extLst>
          </p:cNvPr>
          <p:cNvSpPr>
            <a:spLocks noGrp="1"/>
          </p:cNvSpPr>
          <p:nvPr>
            <p:ph idx="10"/>
          </p:nvPr>
        </p:nvSpPr>
        <p:spPr>
          <a:xfrm>
            <a:off x="0" y="2301138"/>
            <a:ext cx="3045600" cy="3873443"/>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a:xfrm>
            <a:off x="3044400" y="2301137"/>
            <a:ext cx="3049200" cy="3873443"/>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08F107C0-F7A9-4AF1-8B5E-74636B76215B}"/>
              </a:ext>
            </a:extLst>
          </p:cNvPr>
          <p:cNvSpPr>
            <a:spLocks noGrp="1"/>
          </p:cNvSpPr>
          <p:nvPr>
            <p:ph idx="12"/>
          </p:nvPr>
        </p:nvSpPr>
        <p:spPr>
          <a:xfrm>
            <a:off x="6094800" y="2301137"/>
            <a:ext cx="3052800" cy="3873444"/>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03278E11-4C0D-4CB1-B72A-49F959CA697B}"/>
              </a:ext>
            </a:extLst>
          </p:cNvPr>
          <p:cNvSpPr>
            <a:spLocks noGrp="1"/>
          </p:cNvSpPr>
          <p:nvPr>
            <p:ph idx="13"/>
          </p:nvPr>
        </p:nvSpPr>
        <p:spPr>
          <a:xfrm>
            <a:off x="9146400" y="2301134"/>
            <a:ext cx="3045600" cy="3873445"/>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D2A3F1AB-B06E-469E-BDF6-21CC67110281}"/>
              </a:ext>
            </a:extLst>
          </p:cNvPr>
          <p:cNvSpPr>
            <a:spLocks noGrp="1"/>
          </p:cNvSpPr>
          <p:nvPr>
            <p:ph idx="1"/>
          </p:nvPr>
        </p:nvSpPr>
        <p:spPr>
          <a:xfrm>
            <a:off x="671513" y="1604964"/>
            <a:ext cx="8118475" cy="599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4B51A801-EEE1-49B1-8BC5-A83A71A1AC9B}"/>
              </a:ext>
            </a:extLst>
          </p:cNvPr>
          <p:cNvSpPr>
            <a:spLocks noGrp="1" noChangeAspect="1"/>
          </p:cNvSpPr>
          <p:nvPr>
            <p:ph type="pic" sz="quarter" idx="14"/>
          </p:nvPr>
        </p:nvSpPr>
        <p:spPr>
          <a:xfrm>
            <a:off x="9648487" y="429132"/>
            <a:ext cx="1872000" cy="1872000"/>
          </a:xfrm>
        </p:spPr>
        <p:txBody>
          <a:bodyPr/>
          <a:lstStyle/>
          <a:p>
            <a:r>
              <a:rPr lang="en-US" dirty="0"/>
              <a:t>Click icon to add picture</a:t>
            </a:r>
            <a:endParaRPr lang="en-GB" dirty="0"/>
          </a:p>
        </p:txBody>
      </p:sp>
    </p:spTree>
    <p:extLst>
      <p:ext uri="{BB962C8B-B14F-4D97-AF65-F5344CB8AC3E}">
        <p14:creationId xmlns:p14="http://schemas.microsoft.com/office/powerpoint/2010/main" val="35499242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anels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4524217" cy="876301"/>
          </a:xfrm>
        </p:spPr>
        <p:txBody>
          <a:bodyPr/>
          <a:lstStyle/>
          <a:p>
            <a:r>
              <a:rPr lang="en-US"/>
              <a:t>Click to edit Master title style</a:t>
            </a:r>
            <a:endParaRPr lang="en-GB" dirty="0"/>
          </a:p>
        </p:txBody>
      </p:sp>
      <p:sp>
        <p:nvSpPr>
          <p:cNvPr id="13" name="Content Placeholder 2">
            <a:extLst>
              <a:ext uri="{FF2B5EF4-FFF2-40B4-BE49-F238E27FC236}">
                <a16:creationId xmlns:a16="http://schemas.microsoft.com/office/drawing/2014/main" id="{0FCE1C77-54C8-498F-A545-5235E0813942}"/>
              </a:ext>
            </a:extLst>
          </p:cNvPr>
          <p:cNvSpPr>
            <a:spLocks noGrp="1"/>
          </p:cNvSpPr>
          <p:nvPr>
            <p:ph idx="11"/>
          </p:nvPr>
        </p:nvSpPr>
        <p:spPr bwMode="gray">
          <a:xfrm>
            <a:off x="5832475" y="1"/>
            <a:ext cx="6359525" cy="2059200"/>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2">
            <a:extLst>
              <a:ext uri="{FF2B5EF4-FFF2-40B4-BE49-F238E27FC236}">
                <a16:creationId xmlns:a16="http://schemas.microsoft.com/office/drawing/2014/main" id="{08F107C0-F7A9-4AF1-8B5E-74636B76215B}"/>
              </a:ext>
            </a:extLst>
          </p:cNvPr>
          <p:cNvSpPr>
            <a:spLocks noGrp="1"/>
          </p:cNvSpPr>
          <p:nvPr>
            <p:ph idx="12"/>
          </p:nvPr>
        </p:nvSpPr>
        <p:spPr bwMode="gray">
          <a:xfrm>
            <a:off x="5832476" y="2059200"/>
            <a:ext cx="6359524" cy="2059200"/>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03278E11-4C0D-4CB1-B72A-49F959CA697B}"/>
              </a:ext>
            </a:extLst>
          </p:cNvPr>
          <p:cNvSpPr>
            <a:spLocks noGrp="1"/>
          </p:cNvSpPr>
          <p:nvPr>
            <p:ph idx="13"/>
          </p:nvPr>
        </p:nvSpPr>
        <p:spPr bwMode="gray">
          <a:xfrm>
            <a:off x="5827323" y="4118399"/>
            <a:ext cx="6359525" cy="2059199"/>
          </a:xfrm>
          <a:solidFill>
            <a:schemeClr val="bg2"/>
          </a:solidFill>
          <a:ln w="6350">
            <a:solidFill>
              <a:schemeClr val="accent1"/>
            </a:solidFill>
            <a:miter lim="800000"/>
          </a:ln>
        </p:spPr>
        <p:txBody>
          <a:bodyPr lIns="684000" tIns="360000" rIns="360000" bIns="7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D2A3F1AB-B06E-469E-BDF6-21CC67110281}"/>
              </a:ext>
            </a:extLst>
          </p:cNvPr>
          <p:cNvSpPr>
            <a:spLocks noGrp="1"/>
          </p:cNvSpPr>
          <p:nvPr>
            <p:ph idx="1"/>
          </p:nvPr>
        </p:nvSpPr>
        <p:spPr>
          <a:xfrm>
            <a:off x="671513" y="2024063"/>
            <a:ext cx="4524217" cy="3675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a:extLst>
              <a:ext uri="{FF2B5EF4-FFF2-40B4-BE49-F238E27FC236}">
                <a16:creationId xmlns:a16="http://schemas.microsoft.com/office/drawing/2014/main" id="{5E9AC192-1B11-428D-BE13-CF477B6EB076}"/>
              </a:ext>
            </a:extLst>
          </p:cNvPr>
          <p:cNvSpPr>
            <a:spLocks noGrp="1" noChangeAspect="1"/>
          </p:cNvSpPr>
          <p:nvPr>
            <p:ph type="pic" sz="quarter" idx="14" hasCustomPrompt="1"/>
          </p:nvPr>
        </p:nvSpPr>
        <p:spPr>
          <a:xfrm>
            <a:off x="5445475" y="727363"/>
            <a:ext cx="774000" cy="774000"/>
          </a:xfrm>
          <a:prstGeom prst="ellipse">
            <a:avLst/>
          </a:prstGeom>
          <a:solidFill>
            <a:schemeClr val="accent2"/>
          </a:solidFill>
        </p:spPr>
        <p:txBody>
          <a:bodyPr/>
          <a:lstStyle>
            <a:lvl1pPr>
              <a:defRPr/>
            </a:lvl1pPr>
          </a:lstStyle>
          <a:p>
            <a:r>
              <a:rPr lang="en-GB" dirty="0"/>
              <a:t>Pic</a:t>
            </a:r>
          </a:p>
        </p:txBody>
      </p:sp>
      <p:sp>
        <p:nvSpPr>
          <p:cNvPr id="12" name="Picture Placeholder 3">
            <a:extLst>
              <a:ext uri="{FF2B5EF4-FFF2-40B4-BE49-F238E27FC236}">
                <a16:creationId xmlns:a16="http://schemas.microsoft.com/office/drawing/2014/main" id="{D544D040-8095-4ACA-A239-5F35004CF05A}"/>
              </a:ext>
            </a:extLst>
          </p:cNvPr>
          <p:cNvSpPr>
            <a:spLocks noGrp="1" noChangeAspect="1"/>
          </p:cNvSpPr>
          <p:nvPr>
            <p:ph type="pic" sz="quarter" idx="15" hasCustomPrompt="1"/>
          </p:nvPr>
        </p:nvSpPr>
        <p:spPr>
          <a:xfrm>
            <a:off x="5445475" y="2701800"/>
            <a:ext cx="774000" cy="774000"/>
          </a:xfrm>
          <a:prstGeom prst="ellipse">
            <a:avLst/>
          </a:prstGeom>
          <a:solidFill>
            <a:schemeClr val="accent2"/>
          </a:solidFill>
        </p:spPr>
        <p:txBody>
          <a:bodyPr/>
          <a:lstStyle>
            <a:lvl1pPr>
              <a:defRPr/>
            </a:lvl1pPr>
          </a:lstStyle>
          <a:p>
            <a:r>
              <a:rPr lang="en-GB" dirty="0"/>
              <a:t>Pic</a:t>
            </a:r>
          </a:p>
        </p:txBody>
      </p:sp>
      <p:sp>
        <p:nvSpPr>
          <p:cNvPr id="15" name="Picture Placeholder 3">
            <a:extLst>
              <a:ext uri="{FF2B5EF4-FFF2-40B4-BE49-F238E27FC236}">
                <a16:creationId xmlns:a16="http://schemas.microsoft.com/office/drawing/2014/main" id="{9FE3E136-1B94-4502-88B0-FFF98CCF10A3}"/>
              </a:ext>
            </a:extLst>
          </p:cNvPr>
          <p:cNvSpPr>
            <a:spLocks noGrp="1" noChangeAspect="1"/>
          </p:cNvSpPr>
          <p:nvPr>
            <p:ph type="pic" sz="quarter" idx="16" hasCustomPrompt="1"/>
          </p:nvPr>
        </p:nvSpPr>
        <p:spPr>
          <a:xfrm>
            <a:off x="5445474" y="4757979"/>
            <a:ext cx="774000" cy="774000"/>
          </a:xfrm>
          <a:prstGeom prst="ellipse">
            <a:avLst/>
          </a:prstGeom>
          <a:solidFill>
            <a:schemeClr val="accent2"/>
          </a:solidFill>
        </p:spPr>
        <p:txBody>
          <a:bodyPr/>
          <a:lstStyle>
            <a:lvl1pPr>
              <a:defRPr/>
            </a:lvl1pPr>
          </a:lstStyle>
          <a:p>
            <a:r>
              <a:rPr lang="en-GB" dirty="0"/>
              <a:t>Pic</a:t>
            </a:r>
          </a:p>
        </p:txBody>
      </p:sp>
    </p:spTree>
    <p:extLst>
      <p:ext uri="{BB962C8B-B14F-4D97-AF65-F5344CB8AC3E}">
        <p14:creationId xmlns:p14="http://schemas.microsoft.com/office/powerpoint/2010/main" val="106981884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17C8C2C-2D67-4CBA-A5D1-04CFD23076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366875" cy="6858000"/>
          </a:xfrm>
          <a:prstGeom prst="rect">
            <a:avLst/>
          </a:prstGeom>
        </p:spPr>
      </p:pic>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4060800" y="1359694"/>
            <a:ext cx="7462863" cy="4095750"/>
          </a:xfrm>
        </p:spPr>
        <p:txBody>
          <a:bodyPr anchor="ctr" anchorCtr="0"/>
          <a:lstStyle>
            <a:lvl1pPr marL="0" indent="0">
              <a:buNone/>
              <a:defRPr sz="50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Icon&#10;&#10;Description automatically generated">
            <a:extLst>
              <a:ext uri="{FF2B5EF4-FFF2-40B4-BE49-F238E27FC236}">
                <a16:creationId xmlns:a16="http://schemas.microsoft.com/office/drawing/2014/main" id="{40BC2797-72D1-4114-A6B5-1021254F52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1513" y="574093"/>
            <a:ext cx="1998000" cy="309140"/>
          </a:xfrm>
          <a:prstGeom prst="rect">
            <a:avLst/>
          </a:prstGeom>
        </p:spPr>
      </p:pic>
      <p:sp>
        <p:nvSpPr>
          <p:cNvPr id="8" name="Picture Placeholder 3">
            <a:extLst>
              <a:ext uri="{FF2B5EF4-FFF2-40B4-BE49-F238E27FC236}">
                <a16:creationId xmlns:a16="http://schemas.microsoft.com/office/drawing/2014/main" id="{52D1EEB9-25A2-4CB2-9D8D-90784A31243C}"/>
              </a:ext>
            </a:extLst>
          </p:cNvPr>
          <p:cNvSpPr>
            <a:spLocks noGrp="1"/>
          </p:cNvSpPr>
          <p:nvPr>
            <p:ph type="pic" sz="quarter" idx="10"/>
          </p:nvPr>
        </p:nvSpPr>
        <p:spPr bwMode="gray">
          <a:xfrm>
            <a:off x="0" y="1364289"/>
            <a:ext cx="3358800" cy="4089600"/>
          </a:xfrm>
          <a:noFill/>
          <a:ln w="6350">
            <a:noFill/>
          </a:ln>
        </p:spPr>
        <p:txBody>
          <a:bodyPr/>
          <a:lstStyle/>
          <a:p>
            <a:r>
              <a:rPr lang="en-US" dirty="0"/>
              <a:t>Click icon to add picture</a:t>
            </a:r>
            <a:endParaRPr lang="en-GB" dirty="0"/>
          </a:p>
        </p:txBody>
      </p:sp>
    </p:spTree>
    <p:extLst>
      <p:ext uri="{BB962C8B-B14F-4D97-AF65-F5344CB8AC3E}">
        <p14:creationId xmlns:p14="http://schemas.microsoft.com/office/powerpoint/2010/main" val="41261295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auto">
      <p:bgPr>
        <a:solidFill>
          <a:schemeClr val="accent1"/>
        </a:solidFill>
        <a:effectLst/>
      </p:bgPr>
    </p:bg>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4A093EF-9B4A-495E-9F3B-0F2A7FB91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21200" y="972000"/>
            <a:ext cx="4954188" cy="3312000"/>
          </a:xfrm>
        </p:spPr>
        <p:txBody>
          <a:bodyPr anchor="ctr"/>
          <a:lstStyle>
            <a:lvl1pPr algn="l">
              <a:lnSpc>
                <a:spcPct val="95000"/>
              </a:lnSpc>
              <a:defRPr sz="5400">
                <a:solidFill>
                  <a:schemeClr val="bg1"/>
                </a:solidFill>
              </a:defRPr>
            </a:lvl1pPr>
          </a:lstStyle>
          <a:p>
            <a:r>
              <a:rPr lang="en-US"/>
              <a:t>Click to edit Master title style</a:t>
            </a:r>
            <a:endParaRPr lang="en-GB" dirty="0"/>
          </a:p>
        </p:txBody>
      </p:sp>
      <p:pic>
        <p:nvPicPr>
          <p:cNvPr id="15" name="Picture 14" descr="A black and white image of a person's face&#10;&#10;Description automatically generated with low confidence">
            <a:extLst>
              <a:ext uri="{FF2B5EF4-FFF2-40B4-BE49-F238E27FC236}">
                <a16:creationId xmlns:a16="http://schemas.microsoft.com/office/drawing/2014/main" id="{95A83E68-84FF-4604-9BCE-0B2601D36E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9738" y="5966082"/>
            <a:ext cx="2700000" cy="417158"/>
          </a:xfrm>
          <a:prstGeom prst="rect">
            <a:avLst/>
          </a:prstGeom>
        </p:spPr>
      </p:pic>
      <p:sp>
        <p:nvSpPr>
          <p:cNvPr id="17" name="Text Placeholder 5">
            <a:extLst>
              <a:ext uri="{FF2B5EF4-FFF2-40B4-BE49-F238E27FC236}">
                <a16:creationId xmlns:a16="http://schemas.microsoft.com/office/drawing/2014/main" id="{91CF0F53-E0D7-4C6C-907E-BEEC134AD676}"/>
              </a:ext>
            </a:extLst>
          </p:cNvPr>
          <p:cNvSpPr>
            <a:spLocks noGrp="1"/>
          </p:cNvSpPr>
          <p:nvPr>
            <p:ph type="body" sz="quarter" idx="11"/>
          </p:nvPr>
        </p:nvSpPr>
        <p:spPr>
          <a:xfrm>
            <a:off x="1320800" y="4284663"/>
            <a:ext cx="4954588" cy="1055687"/>
          </a:xfrm>
        </p:spPr>
        <p:txBody>
          <a:bodyPr/>
          <a:lstStyle>
            <a:lvl1pPr>
              <a:defRPr sz="2000">
                <a:solidFill>
                  <a:schemeClr val="bg1"/>
                </a:solidFill>
              </a:defRPr>
            </a:lvl1pPr>
          </a:lstStyle>
          <a:p>
            <a:pPr lvl="0"/>
            <a:r>
              <a:rPr lang="en-US"/>
              <a:t>Click to edit Master text styles</a:t>
            </a:r>
          </a:p>
        </p:txBody>
      </p:sp>
      <p:sp>
        <p:nvSpPr>
          <p:cNvPr id="7" name="Picture Placeholder 3">
            <a:extLst>
              <a:ext uri="{FF2B5EF4-FFF2-40B4-BE49-F238E27FC236}">
                <a16:creationId xmlns:a16="http://schemas.microsoft.com/office/drawing/2014/main" id="{76202D66-3919-47EE-BBDB-395E43F451FD}"/>
              </a:ext>
            </a:extLst>
          </p:cNvPr>
          <p:cNvSpPr>
            <a:spLocks noGrp="1"/>
          </p:cNvSpPr>
          <p:nvPr>
            <p:ph type="pic" sz="quarter" idx="10"/>
          </p:nvPr>
        </p:nvSpPr>
        <p:spPr>
          <a:xfrm>
            <a:off x="6781200" y="687600"/>
            <a:ext cx="5410800" cy="6170400"/>
          </a:xfrm>
          <a:no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424566413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bwMode="gray">
      <p:bgPr>
        <a:solidFill>
          <a:schemeClr val="accent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0B74612-C0C6-4E86-8395-1B167C7DE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0802" y="0"/>
            <a:ext cx="3372936" cy="6858000"/>
          </a:xfrm>
          <a:prstGeom prst="rect">
            <a:avLst/>
          </a:prstGeom>
        </p:spPr>
      </p:pic>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671513" y="1360801"/>
            <a:ext cx="7462863" cy="4095750"/>
          </a:xfrm>
        </p:spPr>
        <p:txBody>
          <a:bodyPr anchor="ctr" anchorCtr="0"/>
          <a:lstStyle>
            <a:lvl1pPr marL="0" indent="0">
              <a:buNone/>
              <a:defRPr sz="5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A black and white image of a person's face&#10;&#10;Description automatically generated with low confidence">
            <a:extLst>
              <a:ext uri="{FF2B5EF4-FFF2-40B4-BE49-F238E27FC236}">
                <a16:creationId xmlns:a16="http://schemas.microsoft.com/office/drawing/2014/main" id="{F4FBAC80-F6AF-4D5A-9FEB-8E70CDC49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3" y="574093"/>
            <a:ext cx="1998000" cy="308697"/>
          </a:xfrm>
          <a:prstGeom prst="rect">
            <a:avLst/>
          </a:prstGeom>
        </p:spPr>
      </p:pic>
      <p:sp>
        <p:nvSpPr>
          <p:cNvPr id="6" name="Picture Placeholder 3">
            <a:extLst>
              <a:ext uri="{FF2B5EF4-FFF2-40B4-BE49-F238E27FC236}">
                <a16:creationId xmlns:a16="http://schemas.microsoft.com/office/drawing/2014/main" id="{F79BC0A2-10FA-43C3-8E1B-73700E5BE0B4}"/>
              </a:ext>
            </a:extLst>
          </p:cNvPr>
          <p:cNvSpPr>
            <a:spLocks noGrp="1"/>
          </p:cNvSpPr>
          <p:nvPr>
            <p:ph type="pic" sz="quarter" idx="10"/>
          </p:nvPr>
        </p:nvSpPr>
        <p:spPr bwMode="gray">
          <a:xfrm>
            <a:off x="8833200" y="1364289"/>
            <a:ext cx="3358800" cy="4089600"/>
          </a:xfrm>
          <a:noFill/>
          <a:ln w="6350">
            <a:noFill/>
          </a:ln>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66145619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bwMode="gray">
      <p:bgPr>
        <a:solidFill>
          <a:schemeClr val="accent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0B74612-C0C6-4E86-8395-1B167C7DE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0802" y="0"/>
            <a:ext cx="3372936" cy="6858000"/>
          </a:xfrm>
          <a:prstGeom prst="rect">
            <a:avLst/>
          </a:prstGeom>
        </p:spPr>
      </p:pic>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671513" y="1364289"/>
            <a:ext cx="7462863" cy="4089600"/>
          </a:xfrm>
        </p:spPr>
        <p:txBody>
          <a:bodyPr anchor="ctr" anchorCtr="0"/>
          <a:lstStyle>
            <a:lvl1pPr marL="0" indent="0">
              <a:buNone/>
              <a:defRPr sz="5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ack and white image of a person's face&#10;&#10;Description automatically generated with low confidence">
            <a:extLst>
              <a:ext uri="{FF2B5EF4-FFF2-40B4-BE49-F238E27FC236}">
                <a16:creationId xmlns:a16="http://schemas.microsoft.com/office/drawing/2014/main" id="{AC72D67B-8D7C-4382-829E-B662EB27D4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3" y="574093"/>
            <a:ext cx="1998000" cy="308697"/>
          </a:xfrm>
          <a:prstGeom prst="rect">
            <a:avLst/>
          </a:prstGeom>
        </p:spPr>
      </p:pic>
      <p:sp>
        <p:nvSpPr>
          <p:cNvPr id="6" name="Picture Placeholder 3">
            <a:extLst>
              <a:ext uri="{FF2B5EF4-FFF2-40B4-BE49-F238E27FC236}">
                <a16:creationId xmlns:a16="http://schemas.microsoft.com/office/drawing/2014/main" id="{0C814801-E799-4686-B771-5ABEED62EA24}"/>
              </a:ext>
            </a:extLst>
          </p:cNvPr>
          <p:cNvSpPr>
            <a:spLocks noGrp="1"/>
          </p:cNvSpPr>
          <p:nvPr>
            <p:ph type="pic" sz="quarter" idx="10"/>
          </p:nvPr>
        </p:nvSpPr>
        <p:spPr bwMode="gray">
          <a:xfrm>
            <a:off x="8833200" y="1364289"/>
            <a:ext cx="3358800" cy="4089600"/>
          </a:xfrm>
          <a:noFill/>
          <a:ln w="6350">
            <a:noFill/>
          </a:ln>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33392292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3AB468-CECD-4F48-8E28-DDBFED38AB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0"/>
            <a:ext cx="12192000" cy="6858000"/>
          </a:xfrm>
          <a:prstGeom prst="rect">
            <a:avLst/>
          </a:prstGeom>
        </p:spPr>
      </p:pic>
      <p:sp>
        <p:nvSpPr>
          <p:cNvPr id="3" name="Text Placeholder 2">
            <a:extLst>
              <a:ext uri="{FF2B5EF4-FFF2-40B4-BE49-F238E27FC236}">
                <a16:creationId xmlns:a16="http://schemas.microsoft.com/office/drawing/2014/main" id="{A9AD525F-902D-407A-A68D-CFDDF3EA6EA0}"/>
              </a:ext>
            </a:extLst>
          </p:cNvPr>
          <p:cNvSpPr>
            <a:spLocks noGrp="1"/>
          </p:cNvSpPr>
          <p:nvPr>
            <p:ph type="body" idx="1"/>
          </p:nvPr>
        </p:nvSpPr>
        <p:spPr>
          <a:xfrm>
            <a:off x="676801" y="476521"/>
            <a:ext cx="5598587" cy="5222604"/>
          </a:xfrm>
        </p:spPr>
        <p:txBody>
          <a:bodyPr anchor="ctr" anchorCtr="0"/>
          <a:lstStyle>
            <a:lvl1pPr marL="0" indent="0">
              <a:buNone/>
              <a:defRPr sz="50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Icon&#10;&#10;Description automatically generated">
            <a:extLst>
              <a:ext uri="{FF2B5EF4-FFF2-40B4-BE49-F238E27FC236}">
                <a16:creationId xmlns:a16="http://schemas.microsoft.com/office/drawing/2014/main" id="{7E2F5BCC-A32A-4890-8818-B9143F370D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3" y="576000"/>
            <a:ext cx="1998000" cy="309140"/>
          </a:xfrm>
          <a:prstGeom prst="rect">
            <a:avLst/>
          </a:prstGeom>
        </p:spPr>
      </p:pic>
      <p:sp>
        <p:nvSpPr>
          <p:cNvPr id="7" name="Picture Placeholder 13">
            <a:extLst>
              <a:ext uri="{FF2B5EF4-FFF2-40B4-BE49-F238E27FC236}">
                <a16:creationId xmlns:a16="http://schemas.microsoft.com/office/drawing/2014/main" id="{FB7BC2BD-8CB4-4981-9F05-0B023D5ABC66}"/>
              </a:ext>
            </a:extLst>
          </p:cNvPr>
          <p:cNvSpPr>
            <a:spLocks noGrp="1"/>
          </p:cNvSpPr>
          <p:nvPr>
            <p:ph type="pic" sz="quarter" idx="10"/>
          </p:nvPr>
        </p:nvSpPr>
        <p:spPr>
          <a:xfrm>
            <a:off x="6777600" y="1378492"/>
            <a:ext cx="5414400" cy="5479508"/>
          </a:xfrm>
        </p:spPr>
        <p:txBody>
          <a:bodyPr/>
          <a:lstStyle>
            <a:lvl1pP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190301081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Green">
    <p:bg bwMode="gray">
      <p:bgPr>
        <a:solidFill>
          <a:schemeClr val="accent1"/>
        </a:solidFill>
        <a:effectLst/>
      </p:bgPr>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1247DEE9-997B-4CFC-AD1F-663B2D827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pic>
        <p:nvPicPr>
          <p:cNvPr id="5" name="Picture 4" descr="A black and white image of a person's face&#10;&#10;Description automatically generated with low confidence">
            <a:extLst>
              <a:ext uri="{FF2B5EF4-FFF2-40B4-BE49-F238E27FC236}">
                <a16:creationId xmlns:a16="http://schemas.microsoft.com/office/drawing/2014/main" id="{0E23B7B7-7D64-4C03-A73E-5C955206DB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3" y="574093"/>
            <a:ext cx="1998000" cy="308697"/>
          </a:xfrm>
          <a:prstGeom prst="rect">
            <a:avLst/>
          </a:prstGeom>
        </p:spPr>
      </p:pic>
      <p:sp>
        <p:nvSpPr>
          <p:cNvPr id="6" name="Picture Placeholder 13">
            <a:extLst>
              <a:ext uri="{FF2B5EF4-FFF2-40B4-BE49-F238E27FC236}">
                <a16:creationId xmlns:a16="http://schemas.microsoft.com/office/drawing/2014/main" id="{059621FA-34C1-4476-AF4E-DE704F4DC7B2}"/>
              </a:ext>
            </a:extLst>
          </p:cNvPr>
          <p:cNvSpPr>
            <a:spLocks noGrp="1"/>
          </p:cNvSpPr>
          <p:nvPr>
            <p:ph type="pic" sz="quarter" idx="10"/>
          </p:nvPr>
        </p:nvSpPr>
        <p:spPr>
          <a:xfrm>
            <a:off x="6777600" y="1378492"/>
            <a:ext cx="5414400" cy="5479508"/>
          </a:xfrm>
        </p:spPr>
        <p:txBody>
          <a:bodyPr/>
          <a:lstStyle>
            <a:lvl1pPr>
              <a:defRPr>
                <a:solidFill>
                  <a:schemeClr val="tx2"/>
                </a:solidFill>
              </a:defRPr>
            </a:lvl1pPr>
          </a:lstStyle>
          <a:p>
            <a:r>
              <a:rPr lang="en-US" dirty="0"/>
              <a:t>Click icon to add picture</a:t>
            </a:r>
            <a:endParaRPr lang="en-GB" dirty="0"/>
          </a:p>
        </p:txBody>
      </p:sp>
      <p:sp>
        <p:nvSpPr>
          <p:cNvPr id="7" name="Text Placeholder 2">
            <a:extLst>
              <a:ext uri="{FF2B5EF4-FFF2-40B4-BE49-F238E27FC236}">
                <a16:creationId xmlns:a16="http://schemas.microsoft.com/office/drawing/2014/main" id="{37DB70CD-85F9-4A3B-808D-302232863E7E}"/>
              </a:ext>
            </a:extLst>
          </p:cNvPr>
          <p:cNvSpPr>
            <a:spLocks noGrp="1"/>
          </p:cNvSpPr>
          <p:nvPr>
            <p:ph type="body" idx="1"/>
          </p:nvPr>
        </p:nvSpPr>
        <p:spPr>
          <a:xfrm>
            <a:off x="676801" y="476521"/>
            <a:ext cx="5598587" cy="5222604"/>
          </a:xfrm>
        </p:spPr>
        <p:txBody>
          <a:bodyPr anchor="ctr" anchorCtr="0"/>
          <a:lstStyle>
            <a:lvl1pPr marL="0" indent="0">
              <a:buNone/>
              <a:defRPr sz="5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6586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Blue">
    <p:bg bwMode="gray">
      <p:bgPr>
        <a:solidFill>
          <a:schemeClr val="accent2"/>
        </a:solidFill>
        <a:effectLst/>
      </p:bgPr>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1247DEE9-997B-4CFC-AD1F-663B2D827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pic>
        <p:nvPicPr>
          <p:cNvPr id="5" name="Picture 4" descr="A black and white image of a person's face&#10;&#10;Description automatically generated with low confidence">
            <a:extLst>
              <a:ext uri="{FF2B5EF4-FFF2-40B4-BE49-F238E27FC236}">
                <a16:creationId xmlns:a16="http://schemas.microsoft.com/office/drawing/2014/main" id="{0E23B7B7-7D64-4C03-A73E-5C955206DB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663" y="574093"/>
            <a:ext cx="1998000" cy="308697"/>
          </a:xfrm>
          <a:prstGeom prst="rect">
            <a:avLst/>
          </a:prstGeom>
        </p:spPr>
      </p:pic>
      <p:sp>
        <p:nvSpPr>
          <p:cNvPr id="6" name="Picture Placeholder 13">
            <a:extLst>
              <a:ext uri="{FF2B5EF4-FFF2-40B4-BE49-F238E27FC236}">
                <a16:creationId xmlns:a16="http://schemas.microsoft.com/office/drawing/2014/main" id="{0B058197-3969-4C00-9676-8E7FF3FA0E91}"/>
              </a:ext>
            </a:extLst>
          </p:cNvPr>
          <p:cNvSpPr>
            <a:spLocks noGrp="1"/>
          </p:cNvSpPr>
          <p:nvPr>
            <p:ph type="pic" sz="quarter" idx="10"/>
          </p:nvPr>
        </p:nvSpPr>
        <p:spPr>
          <a:xfrm>
            <a:off x="6777600" y="1378492"/>
            <a:ext cx="5414400" cy="5479508"/>
          </a:xfrm>
        </p:spPr>
        <p:txBody>
          <a:bodyPr/>
          <a:lstStyle>
            <a:lvl1pPr>
              <a:defRPr>
                <a:solidFill>
                  <a:schemeClr val="tx2"/>
                </a:solidFill>
              </a:defRPr>
            </a:lvl1pPr>
          </a:lstStyle>
          <a:p>
            <a:r>
              <a:rPr lang="en-US" dirty="0"/>
              <a:t>Click icon to add picture</a:t>
            </a:r>
            <a:endParaRPr lang="en-GB" dirty="0"/>
          </a:p>
        </p:txBody>
      </p:sp>
      <p:sp>
        <p:nvSpPr>
          <p:cNvPr id="7" name="Text Placeholder 2">
            <a:extLst>
              <a:ext uri="{FF2B5EF4-FFF2-40B4-BE49-F238E27FC236}">
                <a16:creationId xmlns:a16="http://schemas.microsoft.com/office/drawing/2014/main" id="{8EDFA48F-C569-455E-B302-0C7B67475ADD}"/>
              </a:ext>
            </a:extLst>
          </p:cNvPr>
          <p:cNvSpPr>
            <a:spLocks noGrp="1"/>
          </p:cNvSpPr>
          <p:nvPr>
            <p:ph type="body" idx="1"/>
          </p:nvPr>
        </p:nvSpPr>
        <p:spPr>
          <a:xfrm>
            <a:off x="676801" y="476521"/>
            <a:ext cx="5598587" cy="5222604"/>
          </a:xfrm>
        </p:spPr>
        <p:txBody>
          <a:bodyPr anchor="ctr" anchorCtr="0"/>
          <a:lstStyle>
            <a:lvl1pPr marL="0" indent="0">
              <a:buNone/>
              <a:defRPr sz="5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068259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bg bwMode="gray">
      <p:bgPr>
        <a:solidFill>
          <a:schemeClr val="bg2"/>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24CF159-F321-483B-A017-B3BBD16458BD}"/>
              </a:ext>
            </a:extLst>
          </p:cNvPr>
          <p:cNvSpPr>
            <a:spLocks noGrp="1"/>
          </p:cNvSpPr>
          <p:nvPr>
            <p:ph type="body" sz="quarter" idx="10"/>
          </p:nvPr>
        </p:nvSpPr>
        <p:spPr>
          <a:xfrm>
            <a:off x="671513" y="1897200"/>
            <a:ext cx="7488000" cy="3502800"/>
          </a:xfrm>
        </p:spPr>
        <p:txBody>
          <a:bodyPr/>
          <a:lstStyle>
            <a:lvl1pPr>
              <a:lnSpc>
                <a:spcPct val="106000"/>
              </a:lnSpc>
              <a:defRPr sz="36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61558B02-03E4-4E71-AD1C-ADB909C357D8}"/>
              </a:ext>
            </a:extLst>
          </p:cNvPr>
          <p:cNvSpPr>
            <a:spLocks noGrp="1"/>
          </p:cNvSpPr>
          <p:nvPr>
            <p:ph type="body" sz="quarter" idx="11"/>
          </p:nvPr>
        </p:nvSpPr>
        <p:spPr>
          <a:xfrm>
            <a:off x="671513" y="5400000"/>
            <a:ext cx="7488000" cy="720000"/>
          </a:xfrm>
        </p:spPr>
        <p:txBody>
          <a:bodyPr/>
          <a:lstStyle>
            <a:lvl1pPr marL="338400" indent="-338400">
              <a:lnSpc>
                <a:spcPct val="106000"/>
              </a:lnSpc>
              <a:buFont typeface="Work Sans Medium" panose="00000600000000000000" pitchFamily="2" charset="0"/>
              <a:buChar char="–"/>
              <a:defRPr sz="2300">
                <a:solidFill>
                  <a:schemeClr val="tx2"/>
                </a:solidFill>
                <a:latin typeface="Work Sans Medium" panose="000006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Picture Placeholder 11">
            <a:extLst>
              <a:ext uri="{FF2B5EF4-FFF2-40B4-BE49-F238E27FC236}">
                <a16:creationId xmlns:a16="http://schemas.microsoft.com/office/drawing/2014/main" id="{9EC906DC-E693-4CDE-B2DD-B86CC237C296}"/>
              </a:ext>
            </a:extLst>
          </p:cNvPr>
          <p:cNvSpPr>
            <a:spLocks noGrp="1"/>
          </p:cNvSpPr>
          <p:nvPr>
            <p:ph type="pic" sz="quarter" idx="13"/>
          </p:nvPr>
        </p:nvSpPr>
        <p:spPr>
          <a:xfrm>
            <a:off x="8801100" y="0"/>
            <a:ext cx="3390900" cy="6174581"/>
          </a:xfrm>
          <a:no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156585142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Slide Green">
    <p:bg bwMode="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EBA258-6F16-4E1C-B7BE-DBF8F9B7C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795"/>
            <a:ext cx="12196800" cy="686070"/>
          </a:xfrm>
          <a:prstGeom prst="rect">
            <a:avLst/>
          </a:prstGeom>
        </p:spPr>
      </p:pic>
      <p:sp>
        <p:nvSpPr>
          <p:cNvPr id="15" name="Text Placeholder 14">
            <a:extLst>
              <a:ext uri="{FF2B5EF4-FFF2-40B4-BE49-F238E27FC236}">
                <a16:creationId xmlns:a16="http://schemas.microsoft.com/office/drawing/2014/main" id="{324CF159-F321-483B-A017-B3BBD16458BD}"/>
              </a:ext>
            </a:extLst>
          </p:cNvPr>
          <p:cNvSpPr>
            <a:spLocks noGrp="1"/>
          </p:cNvSpPr>
          <p:nvPr>
            <p:ph type="body" sz="quarter" idx="10"/>
          </p:nvPr>
        </p:nvSpPr>
        <p:spPr>
          <a:xfrm>
            <a:off x="671513" y="1897200"/>
            <a:ext cx="7488000" cy="3502800"/>
          </a:xfrm>
        </p:spPr>
        <p:txBody>
          <a:bodyPr/>
          <a:lstStyle>
            <a:lvl1pPr>
              <a:lnSpc>
                <a:spcPct val="106000"/>
              </a:lnSpc>
              <a:defRPr sz="3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61558B02-03E4-4E71-AD1C-ADB909C357D8}"/>
              </a:ext>
            </a:extLst>
          </p:cNvPr>
          <p:cNvSpPr>
            <a:spLocks noGrp="1"/>
          </p:cNvSpPr>
          <p:nvPr>
            <p:ph type="body" sz="quarter" idx="11"/>
          </p:nvPr>
        </p:nvSpPr>
        <p:spPr>
          <a:xfrm>
            <a:off x="671513" y="5400000"/>
            <a:ext cx="7488000" cy="720000"/>
          </a:xfrm>
        </p:spPr>
        <p:txBody>
          <a:bodyPr/>
          <a:lstStyle>
            <a:lvl1pPr marL="338400" indent="-338400">
              <a:lnSpc>
                <a:spcPct val="106000"/>
              </a:lnSpc>
              <a:buFont typeface="Work Sans Medium" panose="00000600000000000000" pitchFamily="2" charset="0"/>
              <a:buChar char="–"/>
              <a:defRPr sz="2300">
                <a:solidFill>
                  <a:schemeClr val="bg1"/>
                </a:solidFill>
                <a:latin typeface="Work Sans Medium" panose="000006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6" name="Picture 5" descr="A black and white image of a person's face&#10;&#10;Description automatically generated with low confidence">
            <a:extLst>
              <a:ext uri="{FF2B5EF4-FFF2-40B4-BE49-F238E27FC236}">
                <a16:creationId xmlns:a16="http://schemas.microsoft.com/office/drawing/2014/main" id="{F6930BDA-99D7-47A7-A5B3-518C8F239C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573"/>
          </a:xfrm>
          <a:prstGeom prst="rect">
            <a:avLst/>
          </a:prstGeom>
        </p:spPr>
      </p:pic>
      <p:sp>
        <p:nvSpPr>
          <p:cNvPr id="9" name="Picture Placeholder 11">
            <a:extLst>
              <a:ext uri="{FF2B5EF4-FFF2-40B4-BE49-F238E27FC236}">
                <a16:creationId xmlns:a16="http://schemas.microsoft.com/office/drawing/2014/main" id="{F85D48CB-84A8-4FB5-AC24-A180AB8AED2F}"/>
              </a:ext>
            </a:extLst>
          </p:cNvPr>
          <p:cNvSpPr>
            <a:spLocks noGrp="1"/>
          </p:cNvSpPr>
          <p:nvPr>
            <p:ph type="pic" sz="quarter" idx="13"/>
          </p:nvPr>
        </p:nvSpPr>
        <p:spPr bwMode="gray">
          <a:xfrm>
            <a:off x="8801100" y="0"/>
            <a:ext cx="3390900" cy="6174581"/>
          </a:xfrm>
          <a:no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1582453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Slide Blue">
    <p:bg bwMode="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EBA258-6F16-4E1C-B7BE-DBF8F9B7C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76795"/>
            <a:ext cx="12196800" cy="686070"/>
          </a:xfrm>
          <a:prstGeom prst="rect">
            <a:avLst/>
          </a:prstGeom>
        </p:spPr>
      </p:pic>
      <p:sp>
        <p:nvSpPr>
          <p:cNvPr id="15" name="Text Placeholder 14">
            <a:extLst>
              <a:ext uri="{FF2B5EF4-FFF2-40B4-BE49-F238E27FC236}">
                <a16:creationId xmlns:a16="http://schemas.microsoft.com/office/drawing/2014/main" id="{324CF159-F321-483B-A017-B3BBD16458BD}"/>
              </a:ext>
            </a:extLst>
          </p:cNvPr>
          <p:cNvSpPr>
            <a:spLocks noGrp="1"/>
          </p:cNvSpPr>
          <p:nvPr>
            <p:ph type="body" sz="quarter" idx="10"/>
          </p:nvPr>
        </p:nvSpPr>
        <p:spPr>
          <a:xfrm>
            <a:off x="671513" y="1897200"/>
            <a:ext cx="7488000" cy="3502800"/>
          </a:xfrm>
        </p:spPr>
        <p:txBody>
          <a:bodyPr/>
          <a:lstStyle>
            <a:lvl1pPr>
              <a:lnSpc>
                <a:spcPct val="106000"/>
              </a:lnSpc>
              <a:defRPr sz="3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14">
            <a:extLst>
              <a:ext uri="{FF2B5EF4-FFF2-40B4-BE49-F238E27FC236}">
                <a16:creationId xmlns:a16="http://schemas.microsoft.com/office/drawing/2014/main" id="{61558B02-03E4-4E71-AD1C-ADB909C357D8}"/>
              </a:ext>
            </a:extLst>
          </p:cNvPr>
          <p:cNvSpPr>
            <a:spLocks noGrp="1"/>
          </p:cNvSpPr>
          <p:nvPr>
            <p:ph type="body" sz="quarter" idx="11"/>
          </p:nvPr>
        </p:nvSpPr>
        <p:spPr>
          <a:xfrm>
            <a:off x="671513" y="5400000"/>
            <a:ext cx="7488000" cy="720000"/>
          </a:xfrm>
        </p:spPr>
        <p:txBody>
          <a:bodyPr/>
          <a:lstStyle>
            <a:lvl1pPr marL="338400" indent="-338400">
              <a:lnSpc>
                <a:spcPct val="106000"/>
              </a:lnSpc>
              <a:buFont typeface="Work Sans Medium" panose="00000600000000000000" pitchFamily="2" charset="0"/>
              <a:buChar char="–"/>
              <a:defRPr sz="2300">
                <a:solidFill>
                  <a:schemeClr val="bg1"/>
                </a:solidFill>
                <a:latin typeface="Work Sans Medium" panose="000006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6" name="Picture 5" descr="A black and white image of a person's face&#10;&#10;Description automatically generated with low confidence">
            <a:extLst>
              <a:ext uri="{FF2B5EF4-FFF2-40B4-BE49-F238E27FC236}">
                <a16:creationId xmlns:a16="http://schemas.microsoft.com/office/drawing/2014/main" id="{F6930BDA-99D7-47A7-A5B3-518C8F239C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573"/>
          </a:xfrm>
          <a:prstGeom prst="rect">
            <a:avLst/>
          </a:prstGeom>
        </p:spPr>
      </p:pic>
      <p:sp>
        <p:nvSpPr>
          <p:cNvPr id="8" name="Picture Placeholder 11">
            <a:extLst>
              <a:ext uri="{FF2B5EF4-FFF2-40B4-BE49-F238E27FC236}">
                <a16:creationId xmlns:a16="http://schemas.microsoft.com/office/drawing/2014/main" id="{F04E6D03-83BA-4A90-9927-417B90878E68}"/>
              </a:ext>
            </a:extLst>
          </p:cNvPr>
          <p:cNvSpPr>
            <a:spLocks noGrp="1"/>
          </p:cNvSpPr>
          <p:nvPr>
            <p:ph type="pic" sz="quarter" idx="13"/>
          </p:nvPr>
        </p:nvSpPr>
        <p:spPr>
          <a:xfrm>
            <a:off x="8801100" y="0"/>
            <a:ext cx="3390900" cy="6174581"/>
          </a:xfrm>
          <a:no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3505102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gray">
      <p:bgPr>
        <a:solidFill>
          <a:schemeClr val="bg2"/>
        </a:solidFill>
        <a:effectLst/>
      </p:bgPr>
    </p:bg>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2B03E844-B55C-49FF-B6AF-DE64E082C5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21200" y="1555200"/>
            <a:ext cx="4954188" cy="1008613"/>
          </a:xfrm>
        </p:spPr>
        <p:txBody>
          <a:bodyPr anchor="t"/>
          <a:lstStyle>
            <a:lvl1pPr algn="l">
              <a:lnSpc>
                <a:spcPct val="98000"/>
              </a:lnSpc>
              <a:defRPr sz="58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048CE091-7F7E-4698-9A34-4179A7FAC6F3}"/>
              </a:ext>
            </a:extLst>
          </p:cNvPr>
          <p:cNvSpPr>
            <a:spLocks noGrp="1"/>
          </p:cNvSpPr>
          <p:nvPr>
            <p:ph type="body" sz="quarter" idx="10"/>
          </p:nvPr>
        </p:nvSpPr>
        <p:spPr>
          <a:xfrm>
            <a:off x="1321200" y="3232801"/>
            <a:ext cx="3915963" cy="1097999"/>
          </a:xfrm>
        </p:spPr>
        <p:txBody>
          <a:bodyPr/>
          <a:lstStyle>
            <a:lvl1pPr>
              <a:lnSpc>
                <a:spcPct val="96000"/>
              </a:lnSpc>
              <a:spcAft>
                <a:spcPts val="600"/>
              </a:spcAft>
              <a:defRPr sz="2700"/>
            </a:lvl1pPr>
            <a:lvl2pPr>
              <a:lnSpc>
                <a:spcPct val="96000"/>
              </a:lnSpc>
              <a:spcAft>
                <a:spcPts val="600"/>
              </a:spcAft>
              <a:defRPr sz="2700"/>
            </a:lvl2pPr>
            <a:lvl3pPr>
              <a:defRPr sz="2700"/>
            </a:lvl3pPr>
            <a:lvl4pPr>
              <a:defRPr sz="2700"/>
            </a:lvl4pPr>
            <a:lvl5pPr>
              <a:defRPr sz="2700"/>
            </a:lvl5pPr>
          </a:lstStyle>
          <a:p>
            <a:pPr lvl="0"/>
            <a:r>
              <a:rPr lang="en-US"/>
              <a:t>Click to edit Master text styles</a:t>
            </a:r>
          </a:p>
          <a:p>
            <a:pPr lvl="1"/>
            <a:r>
              <a:rPr lang="en-US"/>
              <a:t>Second level</a:t>
            </a:r>
          </a:p>
        </p:txBody>
      </p:sp>
      <p:sp>
        <p:nvSpPr>
          <p:cNvPr id="9" name="Text Placeholder 3">
            <a:extLst>
              <a:ext uri="{FF2B5EF4-FFF2-40B4-BE49-F238E27FC236}">
                <a16:creationId xmlns:a16="http://schemas.microsoft.com/office/drawing/2014/main" id="{74F0331E-6F14-48FF-BDB7-2CC6DE6D8F69}"/>
              </a:ext>
            </a:extLst>
          </p:cNvPr>
          <p:cNvSpPr>
            <a:spLocks noGrp="1"/>
          </p:cNvSpPr>
          <p:nvPr>
            <p:ph type="body" sz="quarter" idx="11"/>
          </p:nvPr>
        </p:nvSpPr>
        <p:spPr>
          <a:xfrm>
            <a:off x="1321199" y="4330800"/>
            <a:ext cx="3915963" cy="1008613"/>
          </a:xfrm>
        </p:spPr>
        <p:txBody>
          <a:bodyPr/>
          <a:lstStyle>
            <a:lvl1pPr>
              <a:lnSpc>
                <a:spcPct val="114000"/>
              </a:lnSpc>
              <a:spcAft>
                <a:spcPts val="0"/>
              </a:spcAft>
              <a:defRPr sz="2000"/>
            </a:lvl1pPr>
            <a:lvl2pPr>
              <a:lnSpc>
                <a:spcPct val="114000"/>
              </a:lnSpc>
              <a:spcAft>
                <a:spcPts val="0"/>
              </a:spcAft>
              <a:defRPr sz="2000"/>
            </a:lvl2pPr>
            <a:lvl3pPr>
              <a:defRPr sz="2700"/>
            </a:lvl3pPr>
            <a:lvl4pPr>
              <a:defRPr sz="2700"/>
            </a:lvl4pPr>
            <a:lvl5pPr>
              <a:defRPr sz="2700"/>
            </a:lvl5pPr>
          </a:lstStyle>
          <a:p>
            <a:pPr lvl="0"/>
            <a:r>
              <a:rPr lang="en-US"/>
              <a:t>Click to edit Master text styles</a:t>
            </a:r>
          </a:p>
        </p:txBody>
      </p:sp>
      <p:pic>
        <p:nvPicPr>
          <p:cNvPr id="13" name="Picture 12" descr="Icon&#10;&#10;Description automatically generated">
            <a:extLst>
              <a:ext uri="{FF2B5EF4-FFF2-40B4-BE49-F238E27FC236}">
                <a16:creationId xmlns:a16="http://schemas.microsoft.com/office/drawing/2014/main" id="{A009D8F0-4519-4E3D-8AFC-34238D629D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1200" y="5965483"/>
            <a:ext cx="2700000" cy="417757"/>
          </a:xfrm>
          <a:prstGeom prst="rect">
            <a:avLst/>
          </a:prstGeom>
        </p:spPr>
      </p:pic>
      <p:sp>
        <p:nvSpPr>
          <p:cNvPr id="10" name="Picture Placeholder 13">
            <a:extLst>
              <a:ext uri="{FF2B5EF4-FFF2-40B4-BE49-F238E27FC236}">
                <a16:creationId xmlns:a16="http://schemas.microsoft.com/office/drawing/2014/main" id="{BC1BE19A-6903-4D22-8A75-44C3AAD38E70}"/>
              </a:ext>
            </a:extLst>
          </p:cNvPr>
          <p:cNvSpPr>
            <a:spLocks noGrp="1"/>
          </p:cNvSpPr>
          <p:nvPr>
            <p:ph type="pic" sz="quarter" idx="12"/>
          </p:nvPr>
        </p:nvSpPr>
        <p:spPr>
          <a:xfrm>
            <a:off x="6777600" y="687600"/>
            <a:ext cx="5414400" cy="6170400"/>
          </a:xfrm>
        </p:spPr>
      </p:sp>
    </p:spTree>
    <p:extLst>
      <p:ext uri="{BB962C8B-B14F-4D97-AF65-F5344CB8AC3E}">
        <p14:creationId xmlns:p14="http://schemas.microsoft.com/office/powerpoint/2010/main" val="385725500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 Green">
    <p:bg bwMode="gray">
      <p:bgPr>
        <a:solidFill>
          <a:schemeClr val="accent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527B4260-8496-473F-930D-A38FE6797C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bwMode="white">
          <a:xfrm>
            <a:off x="1321200" y="1555200"/>
            <a:ext cx="4954188" cy="1008613"/>
          </a:xfrm>
        </p:spPr>
        <p:txBody>
          <a:bodyPr anchor="t"/>
          <a:lstStyle>
            <a:lvl1pPr algn="l">
              <a:lnSpc>
                <a:spcPct val="98000"/>
              </a:lnSpc>
              <a:defRPr sz="5800">
                <a:solidFill>
                  <a:schemeClr val="bg1"/>
                </a:solidFill>
              </a:defRPr>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048CE091-7F7E-4698-9A34-4179A7FAC6F3}"/>
              </a:ext>
            </a:extLst>
          </p:cNvPr>
          <p:cNvSpPr>
            <a:spLocks noGrp="1"/>
          </p:cNvSpPr>
          <p:nvPr>
            <p:ph type="body" sz="quarter" idx="10"/>
          </p:nvPr>
        </p:nvSpPr>
        <p:spPr bwMode="white">
          <a:xfrm>
            <a:off x="1321200" y="3232801"/>
            <a:ext cx="3915963" cy="1097999"/>
          </a:xfrm>
        </p:spPr>
        <p:txBody>
          <a:bodyPr/>
          <a:lstStyle>
            <a:lvl1pPr>
              <a:lnSpc>
                <a:spcPct val="96000"/>
              </a:lnSpc>
              <a:spcAft>
                <a:spcPts val="600"/>
              </a:spcAft>
              <a:defRPr sz="2700">
                <a:solidFill>
                  <a:schemeClr val="bg1"/>
                </a:solidFill>
              </a:defRPr>
            </a:lvl1pPr>
            <a:lvl2pPr>
              <a:lnSpc>
                <a:spcPct val="96000"/>
              </a:lnSpc>
              <a:spcAft>
                <a:spcPts val="600"/>
              </a:spcAft>
              <a:defRPr sz="2700">
                <a:solidFill>
                  <a:schemeClr val="bg1"/>
                </a:solidFill>
              </a:defRPr>
            </a:lvl2pPr>
            <a:lvl3pPr>
              <a:defRPr sz="2700"/>
            </a:lvl3pPr>
            <a:lvl4pPr>
              <a:defRPr sz="2700"/>
            </a:lvl4pPr>
            <a:lvl5pPr>
              <a:defRPr sz="2700"/>
            </a:lvl5pPr>
          </a:lstStyle>
          <a:p>
            <a:pPr lvl="0"/>
            <a:r>
              <a:rPr lang="en-US"/>
              <a:t>Click to edit Master text styles</a:t>
            </a:r>
          </a:p>
          <a:p>
            <a:pPr lvl="1"/>
            <a:r>
              <a:rPr lang="en-US"/>
              <a:t>Second level</a:t>
            </a:r>
          </a:p>
        </p:txBody>
      </p:sp>
      <p:sp>
        <p:nvSpPr>
          <p:cNvPr id="9" name="Text Placeholder 3">
            <a:extLst>
              <a:ext uri="{FF2B5EF4-FFF2-40B4-BE49-F238E27FC236}">
                <a16:creationId xmlns:a16="http://schemas.microsoft.com/office/drawing/2014/main" id="{74F0331E-6F14-48FF-BDB7-2CC6DE6D8F69}"/>
              </a:ext>
            </a:extLst>
          </p:cNvPr>
          <p:cNvSpPr>
            <a:spLocks noGrp="1"/>
          </p:cNvSpPr>
          <p:nvPr>
            <p:ph type="body" sz="quarter" idx="11"/>
          </p:nvPr>
        </p:nvSpPr>
        <p:spPr bwMode="white">
          <a:xfrm>
            <a:off x="1321199" y="4330800"/>
            <a:ext cx="3915963" cy="1008613"/>
          </a:xfrm>
        </p:spPr>
        <p:txBody>
          <a:bodyPr/>
          <a:lstStyle>
            <a:lvl1pPr>
              <a:lnSpc>
                <a:spcPct val="114000"/>
              </a:lnSpc>
              <a:spcAft>
                <a:spcPts val="0"/>
              </a:spcAft>
              <a:defRPr sz="2000">
                <a:solidFill>
                  <a:schemeClr val="bg1"/>
                </a:solidFill>
              </a:defRPr>
            </a:lvl1pPr>
            <a:lvl2pPr>
              <a:lnSpc>
                <a:spcPct val="114000"/>
              </a:lnSpc>
              <a:spcAft>
                <a:spcPts val="0"/>
              </a:spcAft>
              <a:defRPr sz="2000"/>
            </a:lvl2pPr>
            <a:lvl3pPr>
              <a:defRPr sz="2700"/>
            </a:lvl3pPr>
            <a:lvl4pPr>
              <a:defRPr sz="2700"/>
            </a:lvl4pPr>
            <a:lvl5pPr>
              <a:defRPr sz="2700"/>
            </a:lvl5pPr>
          </a:lstStyle>
          <a:p>
            <a:pPr lvl="0"/>
            <a:r>
              <a:rPr lang="en-US"/>
              <a:t>Click to edit Master text styles</a:t>
            </a:r>
          </a:p>
        </p:txBody>
      </p:sp>
      <p:pic>
        <p:nvPicPr>
          <p:cNvPr id="7" name="Picture 6" descr="A black and white image of a person's face&#10;&#10;Description automatically generated with low confidence">
            <a:extLst>
              <a:ext uri="{FF2B5EF4-FFF2-40B4-BE49-F238E27FC236}">
                <a16:creationId xmlns:a16="http://schemas.microsoft.com/office/drawing/2014/main" id="{0DAB9764-434A-44BC-A2A8-5ACC04A1F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9738" y="5966082"/>
            <a:ext cx="2700000" cy="417158"/>
          </a:xfrm>
          <a:prstGeom prst="rect">
            <a:avLst/>
          </a:prstGeom>
        </p:spPr>
      </p:pic>
      <p:sp>
        <p:nvSpPr>
          <p:cNvPr id="10" name="Picture Placeholder 13">
            <a:extLst>
              <a:ext uri="{FF2B5EF4-FFF2-40B4-BE49-F238E27FC236}">
                <a16:creationId xmlns:a16="http://schemas.microsoft.com/office/drawing/2014/main" id="{4DC57E90-08DC-45F9-A871-90BD599ECA4A}"/>
              </a:ext>
            </a:extLst>
          </p:cNvPr>
          <p:cNvSpPr>
            <a:spLocks noGrp="1"/>
          </p:cNvSpPr>
          <p:nvPr>
            <p:ph type="pic" sz="quarter" idx="12"/>
          </p:nvPr>
        </p:nvSpPr>
        <p:spPr>
          <a:xfrm>
            <a:off x="6777600" y="687600"/>
            <a:ext cx="5414400" cy="6170400"/>
          </a:xfrm>
        </p:spPr>
        <p:txBody>
          <a:bodyPr/>
          <a:lstStyle>
            <a:lvl1pPr>
              <a:defRPr>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12451069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auto">
      <p:bgPr>
        <a:solidFill>
          <a:schemeClr val="accent2"/>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29F6011-C992-4A9B-A279-CFDF65924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36127C05-E3DC-4E41-A62D-F58402920BD9}"/>
              </a:ext>
            </a:extLst>
          </p:cNvPr>
          <p:cNvSpPr>
            <a:spLocks noGrp="1"/>
          </p:cNvSpPr>
          <p:nvPr>
            <p:ph type="ctrTitle"/>
          </p:nvPr>
        </p:nvSpPr>
        <p:spPr>
          <a:xfrm>
            <a:off x="1321200" y="972000"/>
            <a:ext cx="4954188" cy="3312000"/>
          </a:xfrm>
        </p:spPr>
        <p:txBody>
          <a:bodyPr anchor="ctr"/>
          <a:lstStyle>
            <a:lvl1pPr algn="l">
              <a:lnSpc>
                <a:spcPct val="95000"/>
              </a:lnSpc>
              <a:defRPr sz="5400">
                <a:solidFill>
                  <a:schemeClr val="bg1"/>
                </a:solidFill>
              </a:defRPr>
            </a:lvl1pPr>
          </a:lstStyle>
          <a:p>
            <a:r>
              <a:rPr lang="en-US"/>
              <a:t>Click to edit Master title style</a:t>
            </a:r>
            <a:endParaRPr lang="en-GB" dirty="0"/>
          </a:p>
        </p:txBody>
      </p:sp>
      <p:pic>
        <p:nvPicPr>
          <p:cNvPr id="9" name="Picture 8" descr="A black and white image of a person's face&#10;&#10;Description automatically generated with low confidence">
            <a:extLst>
              <a:ext uri="{FF2B5EF4-FFF2-40B4-BE49-F238E27FC236}">
                <a16:creationId xmlns:a16="http://schemas.microsoft.com/office/drawing/2014/main" id="{01C588CE-0337-4BDC-95C8-9CCE5CDF95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9738" y="5966082"/>
            <a:ext cx="2700000" cy="417158"/>
          </a:xfrm>
          <a:prstGeom prst="rect">
            <a:avLst/>
          </a:prstGeom>
        </p:spPr>
      </p:pic>
      <p:sp>
        <p:nvSpPr>
          <p:cNvPr id="11" name="Text Placeholder 5">
            <a:extLst>
              <a:ext uri="{FF2B5EF4-FFF2-40B4-BE49-F238E27FC236}">
                <a16:creationId xmlns:a16="http://schemas.microsoft.com/office/drawing/2014/main" id="{D5C53C82-224D-4BE4-92C2-80287E39761B}"/>
              </a:ext>
            </a:extLst>
          </p:cNvPr>
          <p:cNvSpPr>
            <a:spLocks noGrp="1"/>
          </p:cNvSpPr>
          <p:nvPr>
            <p:ph type="body" sz="quarter" idx="11"/>
          </p:nvPr>
        </p:nvSpPr>
        <p:spPr>
          <a:xfrm>
            <a:off x="1320800" y="4284663"/>
            <a:ext cx="4954588" cy="1055687"/>
          </a:xfrm>
        </p:spPr>
        <p:txBody>
          <a:bodyPr/>
          <a:lstStyle>
            <a:lvl1pPr>
              <a:defRPr sz="2000">
                <a:solidFill>
                  <a:schemeClr val="bg1"/>
                </a:solidFill>
              </a:defRPr>
            </a:lvl1pPr>
          </a:lstStyle>
          <a:p>
            <a:pPr lvl="0"/>
            <a:r>
              <a:rPr lang="en-US"/>
              <a:t>Click to edit Master text styles</a:t>
            </a:r>
          </a:p>
        </p:txBody>
      </p:sp>
      <p:sp>
        <p:nvSpPr>
          <p:cNvPr id="8" name="Picture Placeholder 3">
            <a:extLst>
              <a:ext uri="{FF2B5EF4-FFF2-40B4-BE49-F238E27FC236}">
                <a16:creationId xmlns:a16="http://schemas.microsoft.com/office/drawing/2014/main" id="{46D7A398-33AA-4AF5-A5DB-02886135AC61}"/>
              </a:ext>
            </a:extLst>
          </p:cNvPr>
          <p:cNvSpPr>
            <a:spLocks noGrp="1"/>
          </p:cNvSpPr>
          <p:nvPr>
            <p:ph type="pic" sz="quarter" idx="10"/>
          </p:nvPr>
        </p:nvSpPr>
        <p:spPr>
          <a:xfrm>
            <a:off x="6781200" y="687600"/>
            <a:ext cx="5410800" cy="6170400"/>
          </a:xfrm>
          <a:no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12019586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43A9-3564-4F63-BA2E-A27814223C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464006-E8BA-4F06-ACE6-66E06A378F27}"/>
              </a:ext>
            </a:extLst>
          </p:cNvPr>
          <p:cNvSpPr>
            <a:spLocks noGrp="1"/>
          </p:cNvSpPr>
          <p:nvPr>
            <p:ph type="dt" sz="half" idx="10"/>
          </p:nvPr>
        </p:nvSpPr>
        <p:spPr/>
        <p:txBody>
          <a:bodyPr/>
          <a:lstStyle/>
          <a:p>
            <a:fld id="{C33EF90D-7467-4B4D-930E-1431D85FB35D}" type="datetimeFigureOut">
              <a:rPr lang="en-GB" smtClean="0"/>
              <a:t>21/11/2024</a:t>
            </a:fld>
            <a:endParaRPr lang="en-GB" dirty="0"/>
          </a:p>
        </p:txBody>
      </p:sp>
      <p:sp>
        <p:nvSpPr>
          <p:cNvPr id="4" name="Footer Placeholder 3">
            <a:extLst>
              <a:ext uri="{FF2B5EF4-FFF2-40B4-BE49-F238E27FC236}">
                <a16:creationId xmlns:a16="http://schemas.microsoft.com/office/drawing/2014/main" id="{4502CCF8-6C26-4BD8-9654-40EBD91BB5F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E565A25-FB0A-4A6B-8F89-E5F5508D05D9}"/>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389495945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D0E49-6959-4E7A-882B-2EE5DF99BC96}"/>
              </a:ext>
            </a:extLst>
          </p:cNvPr>
          <p:cNvSpPr>
            <a:spLocks noGrp="1"/>
          </p:cNvSpPr>
          <p:nvPr>
            <p:ph type="dt" sz="half" idx="10"/>
          </p:nvPr>
        </p:nvSpPr>
        <p:spPr/>
        <p:txBody>
          <a:bodyPr/>
          <a:lstStyle/>
          <a:p>
            <a:fld id="{C33EF90D-7467-4B4D-930E-1431D85FB35D}" type="datetimeFigureOut">
              <a:rPr lang="en-GB" smtClean="0"/>
              <a:t>21/11/2024</a:t>
            </a:fld>
            <a:endParaRPr lang="en-GB" dirty="0"/>
          </a:p>
        </p:txBody>
      </p:sp>
      <p:sp>
        <p:nvSpPr>
          <p:cNvPr id="3" name="Footer Placeholder 2">
            <a:extLst>
              <a:ext uri="{FF2B5EF4-FFF2-40B4-BE49-F238E27FC236}">
                <a16:creationId xmlns:a16="http://schemas.microsoft.com/office/drawing/2014/main" id="{657CA0F2-4678-4BCA-B096-24D698DECC0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73B8CE6-7B94-4BDF-8738-4A9B63A63CDF}"/>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172219309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cSld name="1_Title Slide">
    <p:bg>
      <p:bgPr>
        <a:solidFill>
          <a:schemeClr val="lt2"/>
        </a:solidFill>
        <a:effectLst/>
      </p:bgPr>
    </p:bg>
    <p:spTree>
      <p:nvGrpSpPr>
        <p:cNvPr id="1" name="Shape 13"/>
        <p:cNvGrpSpPr/>
        <p:nvPr/>
      </p:nvGrpSpPr>
      <p:grpSpPr>
        <a:xfrm>
          <a:off x="0" y="0"/>
          <a:ext cx="0" cy="0"/>
          <a:chOff x="0" y="0"/>
          <a:chExt cx="0" cy="0"/>
        </a:xfrm>
      </p:grpSpPr>
      <p:pic>
        <p:nvPicPr>
          <p:cNvPr id="14" name="Google Shape;14;p16"/>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15" name="Google Shape;15;p16"/>
          <p:cNvSpPr txBox="1">
            <a:spLocks noGrp="1"/>
          </p:cNvSpPr>
          <p:nvPr>
            <p:ph type="ctrTitle"/>
          </p:nvPr>
        </p:nvSpPr>
        <p:spPr>
          <a:xfrm>
            <a:off x="1321200" y="972000"/>
            <a:ext cx="4954188" cy="3312000"/>
          </a:xfrm>
          <a:prstGeom prst="rect">
            <a:avLst/>
          </a:prstGeom>
          <a:noFill/>
          <a:ln>
            <a:noFill/>
          </a:ln>
        </p:spPr>
        <p:txBody>
          <a:bodyPr spcFirstLastPara="1" wrap="square" lIns="0" tIns="0" rIns="0" bIns="0" anchor="ctr" anchorCtr="0">
            <a:noAutofit/>
          </a:bodyPr>
          <a:lstStyle>
            <a:lvl1pPr lvl="0" algn="l">
              <a:lnSpc>
                <a:spcPct val="95000"/>
              </a:lnSpc>
              <a:spcBef>
                <a:spcPts val="0"/>
              </a:spcBef>
              <a:spcAft>
                <a:spcPts val="0"/>
              </a:spcAft>
              <a:buClr>
                <a:schemeClr val="accent1"/>
              </a:buClr>
              <a:buSzPts val="5400"/>
              <a:buFont typeface="Work Sans Black"/>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6"/>
          <p:cNvSpPr>
            <a:spLocks noGrp="1"/>
          </p:cNvSpPr>
          <p:nvPr>
            <p:ph type="pic" idx="2"/>
          </p:nvPr>
        </p:nvSpPr>
        <p:spPr>
          <a:xfrm>
            <a:off x="6781200" y="687600"/>
            <a:ext cx="5410800" cy="6170400"/>
          </a:xfrm>
          <a:prstGeom prst="rect">
            <a:avLst/>
          </a:prstGeom>
          <a:noFill/>
          <a:ln>
            <a:noFill/>
          </a:ln>
        </p:spPr>
      </p:sp>
      <p:pic>
        <p:nvPicPr>
          <p:cNvPr id="17" name="Google Shape;17;p16" descr="Icon&#10;&#10;Description automatically generated"/>
          <p:cNvPicPr preferRelativeResize="0"/>
          <p:nvPr/>
        </p:nvPicPr>
        <p:blipFill rotWithShape="1">
          <a:blip r:embed="rId3">
            <a:alphaModFix/>
          </a:blip>
          <a:srcRect/>
          <a:stretch/>
        </p:blipFill>
        <p:spPr>
          <a:xfrm>
            <a:off x="1321200" y="5965483"/>
            <a:ext cx="2700000" cy="417757"/>
          </a:xfrm>
          <a:prstGeom prst="rect">
            <a:avLst/>
          </a:prstGeom>
          <a:noFill/>
          <a:ln>
            <a:noFill/>
          </a:ln>
        </p:spPr>
      </p:pic>
      <p:sp>
        <p:nvSpPr>
          <p:cNvPr id="18" name="Google Shape;18;p16"/>
          <p:cNvSpPr txBox="1">
            <a:spLocks noGrp="1"/>
          </p:cNvSpPr>
          <p:nvPr>
            <p:ph type="body" idx="1"/>
          </p:nvPr>
        </p:nvSpPr>
        <p:spPr>
          <a:xfrm>
            <a:off x="1320800" y="4284663"/>
            <a:ext cx="4954588" cy="10556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None/>
              <a:defRPr sz="2000"/>
            </a:lvl1pPr>
            <a:lvl2pPr marL="914400" lvl="1" indent="-228600" algn="l">
              <a:lnSpc>
                <a:spcPct val="100000"/>
              </a:lnSpc>
              <a:spcBef>
                <a:spcPts val="0"/>
              </a:spcBef>
              <a:spcAft>
                <a:spcPts val="0"/>
              </a:spcAft>
              <a:buClr>
                <a:schemeClr val="dk2"/>
              </a:buClr>
              <a:buSzPts val="1800"/>
              <a:buNone/>
              <a:defRPr/>
            </a:lvl2pPr>
            <a:lvl3pPr marL="1371600" lvl="2" indent="-228600" algn="l">
              <a:lnSpc>
                <a:spcPct val="100000"/>
              </a:lnSpc>
              <a:spcBef>
                <a:spcPts val="500"/>
              </a:spcBef>
              <a:spcAft>
                <a:spcPts val="0"/>
              </a:spcAft>
              <a:buClr>
                <a:schemeClr val="dk2"/>
              </a:buClr>
              <a:buSzPts val="1800"/>
              <a:buNone/>
              <a:defRPr/>
            </a:lvl3pPr>
            <a:lvl4pPr marL="1828800" lvl="3" indent="-388619" algn="l">
              <a:lnSpc>
                <a:spcPct val="100000"/>
              </a:lnSpc>
              <a:spcBef>
                <a:spcPts val="2835"/>
              </a:spcBef>
              <a:spcAft>
                <a:spcPts val="0"/>
              </a:spcAft>
              <a:buClr>
                <a:schemeClr val="dk2"/>
              </a:buClr>
              <a:buSzPts val="2520"/>
              <a:buChar char="•"/>
              <a:defRPr/>
            </a:lvl4pPr>
            <a:lvl5pPr marL="2286000" lvl="4" indent="-342900" algn="l">
              <a:lnSpc>
                <a:spcPct val="100000"/>
              </a:lnSpc>
              <a:spcBef>
                <a:spcPts val="1200"/>
              </a:spcBef>
              <a:spcAft>
                <a:spcPts val="0"/>
              </a:spcAft>
              <a:buClr>
                <a:schemeClr val="dk2"/>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353216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1604964"/>
            <a:ext cx="8118475" cy="4094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C33EF90D-7467-4B4D-930E-1431D85FB35D}" type="datetimeFigureOut">
              <a:rPr lang="en-GB" smtClean="0"/>
              <a:t>21/11/2024</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39901853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7455141"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1604964"/>
            <a:ext cx="7455141" cy="4094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8FCC9-BF00-41DA-9F14-DEDC6C997DD2}"/>
              </a:ext>
            </a:extLst>
          </p:cNvPr>
          <p:cNvSpPr>
            <a:spLocks noGrp="1"/>
          </p:cNvSpPr>
          <p:nvPr>
            <p:ph type="dt" sz="half" idx="10"/>
          </p:nvPr>
        </p:nvSpPr>
        <p:spPr/>
        <p:txBody>
          <a:bodyPr/>
          <a:lstStyle/>
          <a:p>
            <a:fld id="{C33EF90D-7467-4B4D-930E-1431D85FB35D}" type="datetimeFigureOut">
              <a:rPr lang="en-GB" smtClean="0"/>
              <a:t>21/11/2024</a:t>
            </a:fld>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845C3D-650F-4C33-896D-A3B63B63A667}"/>
              </a:ext>
            </a:extLst>
          </p:cNvPr>
          <p:cNvSpPr>
            <a:spLocks noGrp="1"/>
          </p:cNvSpPr>
          <p:nvPr>
            <p:ph type="sldNum" sz="quarter" idx="12"/>
          </p:nvPr>
        </p:nvSpPr>
        <p:spPr/>
        <p:txBody>
          <a:bodyPr/>
          <a:lstStyle/>
          <a:p>
            <a:fld id="{5B4A74C5-79B0-4340-9A8D-1CCBE3E8C644}" type="slidenum">
              <a:rPr lang="en-GB" smtClean="0"/>
              <a:t>‹#›</a:t>
            </a:fld>
            <a:endParaRPr lang="en-GB" dirty="0"/>
          </a:p>
        </p:txBody>
      </p:sp>
      <p:sp>
        <p:nvSpPr>
          <p:cNvPr id="7" name="Picture Placeholder 11">
            <a:extLst>
              <a:ext uri="{FF2B5EF4-FFF2-40B4-BE49-F238E27FC236}">
                <a16:creationId xmlns:a16="http://schemas.microsoft.com/office/drawing/2014/main" id="{A5101C3D-79CC-4B2C-9BC8-76D3F23EC3E2}"/>
              </a:ext>
            </a:extLst>
          </p:cNvPr>
          <p:cNvSpPr>
            <a:spLocks noGrp="1"/>
          </p:cNvSpPr>
          <p:nvPr>
            <p:ph type="pic" sz="quarter" idx="13"/>
          </p:nvPr>
        </p:nvSpPr>
        <p:spPr>
          <a:xfrm>
            <a:off x="8789988" y="0"/>
            <a:ext cx="3402012" cy="6172563"/>
          </a:xfrm>
          <a:solidFill>
            <a:schemeClr val="bg1"/>
          </a:solid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30802342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0A54-5B28-4308-9F4C-A89070E90C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02CCA4-3CB8-459B-8F0C-82B1623A942F}"/>
              </a:ext>
            </a:extLst>
          </p:cNvPr>
          <p:cNvSpPr>
            <a:spLocks noGrp="1"/>
          </p:cNvSpPr>
          <p:nvPr>
            <p:ph sz="half" idx="1"/>
          </p:nvPr>
        </p:nvSpPr>
        <p:spPr>
          <a:xfrm>
            <a:off x="668338" y="1604962"/>
            <a:ext cx="4743450" cy="409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57DC9AC-5058-43F9-9D95-42D4C6DCD43E}"/>
              </a:ext>
            </a:extLst>
          </p:cNvPr>
          <p:cNvSpPr>
            <a:spLocks noGrp="1"/>
          </p:cNvSpPr>
          <p:nvPr>
            <p:ph sz="half" idx="2"/>
          </p:nvPr>
        </p:nvSpPr>
        <p:spPr>
          <a:xfrm>
            <a:off x="5832475" y="1604963"/>
            <a:ext cx="5232400" cy="409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CC435D99-1BB5-44B7-B185-2BBEDCFC0E95}"/>
              </a:ext>
            </a:extLst>
          </p:cNvPr>
          <p:cNvSpPr>
            <a:spLocks noGrp="1"/>
          </p:cNvSpPr>
          <p:nvPr>
            <p:ph type="dt" sz="half" idx="10"/>
          </p:nvPr>
        </p:nvSpPr>
        <p:spPr/>
        <p:txBody>
          <a:bodyPr/>
          <a:lstStyle/>
          <a:p>
            <a:fld id="{C33EF90D-7467-4B4D-930E-1431D85FB35D}" type="datetimeFigureOut">
              <a:rPr lang="en-GB" smtClean="0"/>
              <a:t>21/11/2024</a:t>
            </a:fld>
            <a:endParaRPr lang="en-GB" dirty="0"/>
          </a:p>
        </p:txBody>
      </p:sp>
      <p:sp>
        <p:nvSpPr>
          <p:cNvPr id="6" name="Footer Placeholder 5">
            <a:extLst>
              <a:ext uri="{FF2B5EF4-FFF2-40B4-BE49-F238E27FC236}">
                <a16:creationId xmlns:a16="http://schemas.microsoft.com/office/drawing/2014/main" id="{710054B9-7099-4E51-9979-C9C71BE2270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399ACF2-B8F2-4F90-A83E-A29769948253}"/>
              </a:ext>
            </a:extLst>
          </p:cNvPr>
          <p:cNvSpPr>
            <a:spLocks noGrp="1"/>
          </p:cNvSpPr>
          <p:nvPr>
            <p:ph type="sldNum" sz="quarter" idx="12"/>
          </p:nvPr>
        </p:nvSpPr>
        <p:spPr/>
        <p:txBody>
          <a:bodyPr/>
          <a:lstStyle/>
          <a:p>
            <a:fld id="{5B4A74C5-79B0-4340-9A8D-1CCBE3E8C644}" type="slidenum">
              <a:rPr lang="en-GB" smtClean="0"/>
              <a:t>‹#›</a:t>
            </a:fld>
            <a:endParaRPr lang="en-GB" dirty="0"/>
          </a:p>
        </p:txBody>
      </p:sp>
    </p:spTree>
    <p:extLst>
      <p:ext uri="{BB962C8B-B14F-4D97-AF65-F5344CB8AC3E}">
        <p14:creationId xmlns:p14="http://schemas.microsoft.com/office/powerpoint/2010/main" val="36911525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08A4D5-D748-4972-9E39-CA40358BAE3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931"/>
            <a:ext cx="12196800" cy="6865200"/>
          </a:xfrm>
          <a:prstGeom prst="rect">
            <a:avLst/>
          </a:prstGeom>
        </p:spPr>
      </p:pic>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5160962"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2024062"/>
            <a:ext cx="5160962" cy="36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dirty="0"/>
          </a:p>
        </p:txBody>
      </p:sp>
      <p:pic>
        <p:nvPicPr>
          <p:cNvPr id="9" name="Picture 8" descr="Icon&#10;&#10;Description automatically generated">
            <a:extLst>
              <a:ext uri="{FF2B5EF4-FFF2-40B4-BE49-F238E27FC236}">
                <a16:creationId xmlns:a16="http://schemas.microsoft.com/office/drawing/2014/main" id="{E08B0770-C0DD-42A6-A2D4-ADBD33C44A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
        <p:nvSpPr>
          <p:cNvPr id="10" name="Picture Placeholder 3">
            <a:extLst>
              <a:ext uri="{FF2B5EF4-FFF2-40B4-BE49-F238E27FC236}">
                <a16:creationId xmlns:a16="http://schemas.microsoft.com/office/drawing/2014/main" id="{E039F6E0-C9F8-4A5F-B00D-48D64414BBE5}"/>
              </a:ext>
            </a:extLst>
          </p:cNvPr>
          <p:cNvSpPr>
            <a:spLocks noGrp="1"/>
          </p:cNvSpPr>
          <p:nvPr>
            <p:ph type="pic" sz="quarter" idx="10"/>
          </p:nvPr>
        </p:nvSpPr>
        <p:spPr>
          <a:xfrm>
            <a:off x="6777600" y="0"/>
            <a:ext cx="5414400" cy="6170400"/>
          </a:xfrm>
          <a:solidFill>
            <a:schemeClr val="bg1"/>
          </a:solidFill>
          <a:ln w="6350">
            <a:noFill/>
            <a:miter lim="800000"/>
          </a:ln>
        </p:spPr>
        <p:txBody>
          <a:bodyPr/>
          <a:lstStyle/>
          <a:p>
            <a:r>
              <a:rPr lang="en-US" dirty="0"/>
              <a:t>Click icon to add picture</a:t>
            </a:r>
            <a:endParaRPr lang="en-GB" dirty="0"/>
          </a:p>
        </p:txBody>
      </p:sp>
    </p:spTree>
    <p:extLst>
      <p:ext uri="{BB962C8B-B14F-4D97-AF65-F5344CB8AC3E}">
        <p14:creationId xmlns:p14="http://schemas.microsoft.com/office/powerpoint/2010/main" val="1968966553"/>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box Image">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id="{1D901099-0E85-45AB-AE0C-C3CF249CAD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5160962"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2024062"/>
            <a:ext cx="5160962" cy="36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dirty="0"/>
          </a:p>
        </p:txBody>
      </p:sp>
      <p:sp>
        <p:nvSpPr>
          <p:cNvPr id="12" name="Picture Placeholder 11">
            <a:extLst>
              <a:ext uri="{FF2B5EF4-FFF2-40B4-BE49-F238E27FC236}">
                <a16:creationId xmlns:a16="http://schemas.microsoft.com/office/drawing/2014/main" id="{BDC512D1-0303-4264-9089-ED980FE0F3C6}"/>
              </a:ext>
            </a:extLst>
          </p:cNvPr>
          <p:cNvSpPr>
            <a:spLocks noGrp="1"/>
          </p:cNvSpPr>
          <p:nvPr>
            <p:ph type="pic" sz="quarter" idx="12"/>
          </p:nvPr>
        </p:nvSpPr>
        <p:spPr>
          <a:xfrm>
            <a:off x="8807770" y="1375158"/>
            <a:ext cx="3384229" cy="3423600"/>
          </a:xfrm>
          <a:solidFill>
            <a:schemeClr val="bg1"/>
          </a:solidFill>
          <a:ln w="6350">
            <a:noFill/>
            <a:miter lim="800000"/>
          </a:ln>
        </p:spPr>
        <p:txBody>
          <a:bodyPr/>
          <a:lstStyle/>
          <a:p>
            <a:r>
              <a:rPr lang="en-US" dirty="0"/>
              <a:t>Click icon to add picture</a:t>
            </a:r>
            <a:endParaRPr lang="en-GB" dirty="0"/>
          </a:p>
        </p:txBody>
      </p:sp>
      <p:pic>
        <p:nvPicPr>
          <p:cNvPr id="9" name="Picture 8" descr="Icon&#10;&#10;Description automatically generated">
            <a:extLst>
              <a:ext uri="{FF2B5EF4-FFF2-40B4-BE49-F238E27FC236}">
                <a16:creationId xmlns:a16="http://schemas.microsoft.com/office/drawing/2014/main" id="{0C7A3FC3-8B50-4759-A7CD-3FEC5E1F4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Tree>
    <p:extLst>
      <p:ext uri="{BB962C8B-B14F-4D97-AF65-F5344CB8AC3E}">
        <p14:creationId xmlns:p14="http://schemas.microsoft.com/office/powerpoint/2010/main" val="2780338255"/>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and Sma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08A4D5-D748-4972-9E39-CA40358BAE3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931"/>
            <a:ext cx="12196800" cy="6865200"/>
          </a:xfrm>
          <a:prstGeom prst="rect">
            <a:avLst/>
          </a:prstGeom>
        </p:spPr>
      </p:pic>
      <p:sp>
        <p:nvSpPr>
          <p:cNvPr id="2" name="Title 1">
            <a:extLst>
              <a:ext uri="{FF2B5EF4-FFF2-40B4-BE49-F238E27FC236}">
                <a16:creationId xmlns:a16="http://schemas.microsoft.com/office/drawing/2014/main" id="{2627417E-3B96-499C-AC3A-CDF07AEF4BCB}"/>
              </a:ext>
            </a:extLst>
          </p:cNvPr>
          <p:cNvSpPr>
            <a:spLocks noGrp="1"/>
          </p:cNvSpPr>
          <p:nvPr>
            <p:ph type="title"/>
          </p:nvPr>
        </p:nvSpPr>
        <p:spPr>
          <a:xfrm>
            <a:off x="671513" y="728662"/>
            <a:ext cx="5160962" cy="87630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C92A555-CEFA-4D21-902E-3F719B31B369}"/>
              </a:ext>
            </a:extLst>
          </p:cNvPr>
          <p:cNvSpPr>
            <a:spLocks noGrp="1"/>
          </p:cNvSpPr>
          <p:nvPr>
            <p:ph idx="1"/>
          </p:nvPr>
        </p:nvSpPr>
        <p:spPr>
          <a:xfrm>
            <a:off x="671513" y="2024062"/>
            <a:ext cx="5160962" cy="367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09BFD4B9-FC69-49A8-A7F9-CDB9AF0F9C67}"/>
              </a:ext>
            </a:extLst>
          </p:cNvPr>
          <p:cNvSpPr>
            <a:spLocks noGrp="1"/>
          </p:cNvSpPr>
          <p:nvPr>
            <p:ph type="ftr" sz="quarter" idx="11"/>
          </p:nvPr>
        </p:nvSpPr>
        <p:spPr/>
        <p:txBody>
          <a:bodyPr/>
          <a:lstStyle/>
          <a:p>
            <a:endParaRPr lang="en-GB" dirty="0"/>
          </a:p>
        </p:txBody>
      </p:sp>
      <p:sp>
        <p:nvSpPr>
          <p:cNvPr id="12" name="Picture Placeholder 11">
            <a:extLst>
              <a:ext uri="{FF2B5EF4-FFF2-40B4-BE49-F238E27FC236}">
                <a16:creationId xmlns:a16="http://schemas.microsoft.com/office/drawing/2014/main" id="{BDC512D1-0303-4264-9089-ED980FE0F3C6}"/>
              </a:ext>
            </a:extLst>
          </p:cNvPr>
          <p:cNvSpPr>
            <a:spLocks noGrp="1"/>
          </p:cNvSpPr>
          <p:nvPr>
            <p:ph type="pic" sz="quarter" idx="12"/>
          </p:nvPr>
        </p:nvSpPr>
        <p:spPr>
          <a:xfrm>
            <a:off x="6777600" y="1378150"/>
            <a:ext cx="5414400" cy="4113490"/>
          </a:xfrm>
          <a:solidFill>
            <a:schemeClr val="bg1"/>
          </a:solidFill>
          <a:ln w="6350">
            <a:noFill/>
            <a:miter lim="800000"/>
          </a:ln>
        </p:spPr>
        <p:txBody>
          <a:bodyPr/>
          <a:lstStyle/>
          <a:p>
            <a:r>
              <a:rPr lang="en-US" dirty="0"/>
              <a:t>Click icon to add picture</a:t>
            </a:r>
            <a:endParaRPr lang="en-GB" dirty="0"/>
          </a:p>
        </p:txBody>
      </p:sp>
      <p:pic>
        <p:nvPicPr>
          <p:cNvPr id="9" name="Picture 8" descr="Icon&#10;&#10;Description automatically generated">
            <a:extLst>
              <a:ext uri="{FF2B5EF4-FFF2-40B4-BE49-F238E27FC236}">
                <a16:creationId xmlns:a16="http://schemas.microsoft.com/office/drawing/2014/main" id="{FD6D0A4D-1214-4EAD-9DF0-8E5C3E4D32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Tree>
    <p:extLst>
      <p:ext uri="{BB962C8B-B14F-4D97-AF65-F5344CB8AC3E}">
        <p14:creationId xmlns:p14="http://schemas.microsoft.com/office/powerpoint/2010/main" val="3746073554"/>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FCC279-822D-4577-B68E-D360ABC6CDCA}"/>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0" y="6172200"/>
            <a:ext cx="12196800" cy="686070"/>
          </a:xfrm>
          <a:prstGeom prst="rect">
            <a:avLst/>
          </a:prstGeom>
        </p:spPr>
      </p:pic>
      <p:sp>
        <p:nvSpPr>
          <p:cNvPr id="2" name="Title Placeholder 1">
            <a:extLst>
              <a:ext uri="{FF2B5EF4-FFF2-40B4-BE49-F238E27FC236}">
                <a16:creationId xmlns:a16="http://schemas.microsoft.com/office/drawing/2014/main" id="{947D5398-7070-473B-A412-A9AEA384C93D}"/>
              </a:ext>
            </a:extLst>
          </p:cNvPr>
          <p:cNvSpPr>
            <a:spLocks noGrp="1"/>
          </p:cNvSpPr>
          <p:nvPr>
            <p:ph type="title"/>
          </p:nvPr>
        </p:nvSpPr>
        <p:spPr>
          <a:xfrm>
            <a:off x="671513" y="728662"/>
            <a:ext cx="8118475" cy="876301"/>
          </a:xfrm>
          <a:prstGeom prst="rect">
            <a:avLst/>
          </a:prstGeom>
        </p:spPr>
        <p:txBody>
          <a:bodyPr vert="horz" lIns="0" tIns="0" rIns="0" bIns="0" rtlCol="0" anchor="t" anchorCtr="0">
            <a:noAutofit/>
          </a:bodyPr>
          <a:lstStyle/>
          <a:p>
            <a:r>
              <a:rPr lang="en-US" dirty="0"/>
              <a:t>Click to edit Master title</a:t>
            </a:r>
            <a:endParaRPr lang="en-GB" dirty="0"/>
          </a:p>
        </p:txBody>
      </p:sp>
      <p:sp>
        <p:nvSpPr>
          <p:cNvPr id="3" name="Text Placeholder 2">
            <a:extLst>
              <a:ext uri="{FF2B5EF4-FFF2-40B4-BE49-F238E27FC236}">
                <a16:creationId xmlns:a16="http://schemas.microsoft.com/office/drawing/2014/main" id="{ED47719C-7D6E-4EC3-9B77-5FE8197F9D7B}"/>
              </a:ext>
            </a:extLst>
          </p:cNvPr>
          <p:cNvSpPr>
            <a:spLocks noGrp="1"/>
          </p:cNvSpPr>
          <p:nvPr>
            <p:ph type="body" idx="1"/>
          </p:nvPr>
        </p:nvSpPr>
        <p:spPr>
          <a:xfrm>
            <a:off x="671513" y="1604964"/>
            <a:ext cx="10852150" cy="409416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71E4EEA-1D06-4A33-84C5-C0AB423854A0}"/>
              </a:ext>
            </a:extLst>
          </p:cNvPr>
          <p:cNvSpPr>
            <a:spLocks noGrp="1"/>
          </p:cNvSpPr>
          <p:nvPr>
            <p:ph type="dt" sz="half" idx="2"/>
          </p:nvPr>
        </p:nvSpPr>
        <p:spPr>
          <a:xfrm>
            <a:off x="8789988" y="5893304"/>
            <a:ext cx="2545480" cy="222249"/>
          </a:xfrm>
          <a:prstGeom prst="rect">
            <a:avLst/>
          </a:prstGeom>
        </p:spPr>
        <p:txBody>
          <a:bodyPr vert="horz" lIns="0" tIns="0" rIns="0" bIns="0" rtlCol="0" anchor="b" anchorCtr="0">
            <a:noAutofit/>
          </a:bodyPr>
          <a:lstStyle>
            <a:lvl1pPr algn="r">
              <a:lnSpc>
                <a:spcPct val="90000"/>
              </a:lnSpc>
              <a:spcBef>
                <a:spcPts val="0"/>
              </a:spcBef>
              <a:defRPr sz="900">
                <a:solidFill>
                  <a:schemeClr val="tx2"/>
                </a:solidFill>
              </a:defRPr>
            </a:lvl1pPr>
          </a:lstStyle>
          <a:p>
            <a:fld id="{C33EF90D-7467-4B4D-930E-1431D85FB35D}" type="datetimeFigureOut">
              <a:rPr lang="en-GB" smtClean="0"/>
              <a:pPr/>
              <a:t>21/11/2024</a:t>
            </a:fld>
            <a:endParaRPr lang="en-GB" dirty="0"/>
          </a:p>
        </p:txBody>
      </p:sp>
      <p:sp>
        <p:nvSpPr>
          <p:cNvPr id="5" name="Footer Placeholder 4">
            <a:extLst>
              <a:ext uri="{FF2B5EF4-FFF2-40B4-BE49-F238E27FC236}">
                <a16:creationId xmlns:a16="http://schemas.microsoft.com/office/drawing/2014/main" id="{00AF207B-B60F-4C7F-AA4F-411C5E312FDF}"/>
              </a:ext>
            </a:extLst>
          </p:cNvPr>
          <p:cNvSpPr>
            <a:spLocks noGrp="1"/>
          </p:cNvSpPr>
          <p:nvPr>
            <p:ph type="ftr" sz="quarter" idx="3"/>
          </p:nvPr>
        </p:nvSpPr>
        <p:spPr>
          <a:xfrm>
            <a:off x="671513" y="5893304"/>
            <a:ext cx="4740275" cy="222249"/>
          </a:xfrm>
          <a:prstGeom prst="rect">
            <a:avLst/>
          </a:prstGeom>
        </p:spPr>
        <p:txBody>
          <a:bodyPr vert="horz" lIns="0" tIns="0" rIns="0" bIns="0" rtlCol="0" anchor="b" anchorCtr="0">
            <a:noAutofit/>
          </a:bodyPr>
          <a:lstStyle>
            <a:lvl1pPr algn="l">
              <a:lnSpc>
                <a:spcPct val="90000"/>
              </a:lnSpc>
              <a:spcBef>
                <a:spcPts val="0"/>
              </a:spcBef>
              <a:defRPr sz="900">
                <a:solidFill>
                  <a:schemeClr val="tx2"/>
                </a:solidFill>
              </a:defRPr>
            </a:lvl1pPr>
          </a:lstStyle>
          <a:p>
            <a:endParaRPr lang="en-GB" sz="900" dirty="0"/>
          </a:p>
        </p:txBody>
      </p:sp>
      <p:sp>
        <p:nvSpPr>
          <p:cNvPr id="6" name="Slide Number Placeholder 5">
            <a:extLst>
              <a:ext uri="{FF2B5EF4-FFF2-40B4-BE49-F238E27FC236}">
                <a16:creationId xmlns:a16="http://schemas.microsoft.com/office/drawing/2014/main" id="{B3B18286-AFC3-45C1-9396-A22798BC906A}"/>
              </a:ext>
            </a:extLst>
          </p:cNvPr>
          <p:cNvSpPr>
            <a:spLocks noGrp="1"/>
          </p:cNvSpPr>
          <p:nvPr>
            <p:ph type="sldNum" sz="quarter" idx="4"/>
          </p:nvPr>
        </p:nvSpPr>
        <p:spPr>
          <a:xfrm>
            <a:off x="11335468" y="5893304"/>
            <a:ext cx="185019" cy="222249"/>
          </a:xfrm>
          <a:prstGeom prst="rect">
            <a:avLst/>
          </a:prstGeom>
        </p:spPr>
        <p:txBody>
          <a:bodyPr vert="horz" lIns="0" tIns="0" rIns="0" bIns="0" rtlCol="0" anchor="b" anchorCtr="0">
            <a:noAutofit/>
          </a:bodyPr>
          <a:lstStyle>
            <a:lvl1pPr algn="r">
              <a:lnSpc>
                <a:spcPct val="90000"/>
              </a:lnSpc>
              <a:spcBef>
                <a:spcPts val="0"/>
              </a:spcBef>
              <a:defRPr sz="900">
                <a:solidFill>
                  <a:schemeClr val="tx2"/>
                </a:solidFill>
              </a:defRPr>
            </a:lvl1pPr>
          </a:lstStyle>
          <a:p>
            <a:fld id="{5B4A74C5-79B0-4340-9A8D-1CCBE3E8C644}" type="slidenum">
              <a:rPr lang="en-GB" smtClean="0"/>
              <a:pPr/>
              <a:t>‹#›</a:t>
            </a:fld>
            <a:endParaRPr lang="en-GB" dirty="0"/>
          </a:p>
        </p:txBody>
      </p:sp>
      <p:pic>
        <p:nvPicPr>
          <p:cNvPr id="12" name="Picture 11" descr="Icon&#10;&#10;Description automatically generated">
            <a:extLst>
              <a:ext uri="{FF2B5EF4-FFF2-40B4-BE49-F238E27FC236}">
                <a16:creationId xmlns:a16="http://schemas.microsoft.com/office/drawing/2014/main" id="{8D1C5051-DBD2-47A6-AF28-FC9C2BC882D9}"/>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598424" y="6413302"/>
            <a:ext cx="1317600" cy="203865"/>
          </a:xfrm>
          <a:prstGeom prst="rect">
            <a:avLst/>
          </a:prstGeom>
        </p:spPr>
      </p:pic>
    </p:spTree>
    <p:extLst>
      <p:ext uri="{BB962C8B-B14F-4D97-AF65-F5344CB8AC3E}">
        <p14:creationId xmlns:p14="http://schemas.microsoft.com/office/powerpoint/2010/main" val="113259469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75" r:id="rId5"/>
    <p:sldLayoutId id="2147483652" r:id="rId6"/>
    <p:sldLayoutId id="2147483669" r:id="rId7"/>
    <p:sldLayoutId id="2147483674" r:id="rId8"/>
    <p:sldLayoutId id="2147483670" r:id="rId9"/>
    <p:sldLayoutId id="2147483671" r:id="rId10"/>
    <p:sldLayoutId id="2147483682" r:id="rId11"/>
    <p:sldLayoutId id="2147483668" r:id="rId12"/>
    <p:sldLayoutId id="2147483684" r:id="rId13"/>
    <p:sldLayoutId id="2147483685" r:id="rId14"/>
    <p:sldLayoutId id="2147483686" r:id="rId15"/>
    <p:sldLayoutId id="2147483687" r:id="rId16"/>
    <p:sldLayoutId id="2147483688" r:id="rId17"/>
    <p:sldLayoutId id="2147483689" r:id="rId18"/>
    <p:sldLayoutId id="2147483651" r:id="rId19"/>
    <p:sldLayoutId id="2147483665" r:id="rId20"/>
    <p:sldLayoutId id="2147483676" r:id="rId21"/>
    <p:sldLayoutId id="2147483666" r:id="rId22"/>
    <p:sldLayoutId id="2147483677" r:id="rId23"/>
    <p:sldLayoutId id="2147483678" r:id="rId24"/>
    <p:sldLayoutId id="2147483672" r:id="rId25"/>
    <p:sldLayoutId id="2147483679" r:id="rId26"/>
    <p:sldLayoutId id="2147483680" r:id="rId27"/>
    <p:sldLayoutId id="2147483673" r:id="rId28"/>
    <p:sldLayoutId id="2147483681" r:id="rId29"/>
    <p:sldLayoutId id="2147483654" r:id="rId30"/>
    <p:sldLayoutId id="2147483655" r:id="rId31"/>
    <p:sldLayoutId id="2147483690" r:id="rId32"/>
  </p:sldLayoutIdLst>
  <p:transition>
    <p:fade/>
  </p:transition>
  <p:txStyles>
    <p:title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36"/>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3" pos="423" userDrawn="1">
          <p15:clr>
            <a:srgbClr val="F26B43"/>
          </p15:clr>
        </p15:guide>
        <p15:guide id="5" orient="horz" pos="459" userDrawn="1">
          <p15:clr>
            <a:srgbClr val="F26B43"/>
          </p15:clr>
        </p15:guide>
        <p15:guide id="6" orient="horz" pos="3590" userDrawn="1">
          <p15:clr>
            <a:srgbClr val="F26B43"/>
          </p15:clr>
        </p15:guide>
        <p15:guide id="7" orient="horz" pos="1011" userDrawn="1">
          <p15:clr>
            <a:srgbClr val="F26B43"/>
          </p15:clr>
        </p15:guide>
        <p15:guide id="8" pos="3409" userDrawn="1">
          <p15:clr>
            <a:srgbClr val="F26B43"/>
          </p15:clr>
        </p15:guide>
        <p15:guide id="9" pos="6970" userDrawn="1">
          <p15:clr>
            <a:srgbClr val="F26B43"/>
          </p15:clr>
        </p15:guide>
        <p15:guide id="10" pos="7259" userDrawn="1">
          <p15:clr>
            <a:srgbClr val="F26B43"/>
          </p15:clr>
        </p15:guide>
        <p15:guide id="11" pos="5537" userDrawn="1">
          <p15:clr>
            <a:srgbClr val="F26B43"/>
          </p15:clr>
        </p15:guide>
        <p15:guide id="12" pos="3674" userDrawn="1">
          <p15:clr>
            <a:srgbClr val="F26B43"/>
          </p15:clr>
        </p15:guide>
        <p15:guide id="13"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4A5_B97FD937.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540_ED22F401.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1431_6CC31EB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486_5EE3F0AA.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microsoft.com/office/2018/10/relationships/comments" Target="../comments/modernComment_1488_B7B7478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3D_959347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489_2D57DEFE.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7.png"/><Relationship Id="rId4" Type="http://schemas.openxmlformats.org/officeDocument/2006/relationships/diagramLayout" Target="../diagrams/layout1.xml"/><Relationship Id="rId9" Type="http://schemas.openxmlformats.org/officeDocument/2006/relationships/image" Target="../media/image7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0.jp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490_1D90125C.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7.jpg"/></Relationships>
</file>

<file path=ppt/slides/_rels/slide4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jpg"/><Relationship Id="rId2" Type="http://schemas.microsoft.com/office/2018/10/relationships/comments" Target="../comments/modernComment_13E_7CEE3C1E.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07.jpg"/><Relationship Id="rId2" Type="http://schemas.microsoft.com/office/2018/10/relationships/comments" Target="../comments/modernComment_1494_3BFF3F1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8/10/relationships/comments" Target="../comments/modernComment_1495_E48936D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diagramData" Target="../diagrams/data2.xml"/><Relationship Id="rId7" Type="http://schemas.microsoft.com/office/2007/relationships/diagramDrawing" Target="../diagrams/drawing2.xml"/><Relationship Id="rId2" Type="http://schemas.microsoft.com/office/2018/10/relationships/comments" Target="../comments/modernComment_1496_A6EC6B5C.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10.png"/><Relationship Id="rId4" Type="http://schemas.openxmlformats.org/officeDocument/2006/relationships/diagramLayout" Target="../diagrams/layout2.xml"/><Relationship Id="rId9"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microsoft.com/office/2018/10/relationships/comments" Target="../comments/modernComment_145_D8074A9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microsoft.com/office/2018/10/relationships/comments" Target="../comments/modernComment_14A7_84273B3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jpg"/><Relationship Id="rId2" Type="http://schemas.microsoft.com/office/2018/10/relationships/comments" Target="../comments/modernComment_139_BD7417C0.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png"/><Relationship Id="rId4" Type="http://schemas.openxmlformats.org/officeDocument/2006/relationships/image" Target="../media/image23.svg"/><Relationship Id="rId9" Type="http://schemas.openxmlformats.org/officeDocument/2006/relationships/image" Target="../media/image35.jpg"/></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5.svg"/><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4.xml"/><Relationship Id="rId4" Type="http://schemas.openxmlformats.org/officeDocument/2006/relationships/image" Target="../media/image132.jpeg"/></Relationships>
</file>

<file path=ppt/slides/_rels/slide74.xml.rels><?xml version="1.0" encoding="UTF-8" standalone="yes"?>
<Relationships xmlns="http://schemas.openxmlformats.org/package/2006/relationships"><Relationship Id="rId3" Type="http://schemas.microsoft.com/office/2018/10/relationships/comments" Target="../comments/modernComment_1499_6F7448AA.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microsoft.com/office/2018/10/relationships/comments" Target="../comments/modernComment_14C1_43642A6C.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microsoft.com/office/2018/10/relationships/comments" Target="../comments/modernComment_14C2_3CF862F1.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14C3_3B39CAF6.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37_E94CCF7E.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קבוצה 7">
            <a:extLst>
              <a:ext uri="{FF2B5EF4-FFF2-40B4-BE49-F238E27FC236}">
                <a16:creationId xmlns:a16="http://schemas.microsoft.com/office/drawing/2014/main" id="{58FAD386-D234-4A88-9CE6-A159C29AEC09}"/>
              </a:ext>
            </a:extLst>
          </p:cNvPr>
          <p:cNvGrpSpPr/>
          <p:nvPr/>
        </p:nvGrpSpPr>
        <p:grpSpPr>
          <a:xfrm>
            <a:off x="2897077" y="65787"/>
            <a:ext cx="9218428" cy="6494802"/>
            <a:chOff x="85060" y="-258565"/>
            <a:chExt cx="10100930" cy="7116565"/>
          </a:xfrm>
        </p:grpSpPr>
        <p:pic>
          <p:nvPicPr>
            <p:cNvPr id="4" name="תמונה 3">
              <a:extLst>
                <a:ext uri="{FF2B5EF4-FFF2-40B4-BE49-F238E27FC236}">
                  <a16:creationId xmlns:a16="http://schemas.microsoft.com/office/drawing/2014/main" id="{2F140806-B075-2C86-5131-3C4354000466}"/>
                </a:ext>
              </a:extLst>
            </p:cNvPr>
            <p:cNvPicPr>
              <a:picLocks noChangeAspect="1"/>
            </p:cNvPicPr>
            <p:nvPr/>
          </p:nvPicPr>
          <p:blipFill>
            <a:blip r:embed="rId2"/>
            <a:stretch>
              <a:fillRect/>
            </a:stretch>
          </p:blipFill>
          <p:spPr>
            <a:xfrm>
              <a:off x="85060" y="-258565"/>
              <a:ext cx="10100930" cy="7116565"/>
            </a:xfrm>
            <a:prstGeom prst="rect">
              <a:avLst/>
            </a:prstGeom>
          </p:spPr>
        </p:pic>
        <p:sp>
          <p:nvSpPr>
            <p:cNvPr id="6" name="מלבן 5">
              <a:extLst>
                <a:ext uri="{FF2B5EF4-FFF2-40B4-BE49-F238E27FC236}">
                  <a16:creationId xmlns:a16="http://schemas.microsoft.com/office/drawing/2014/main" id="{2EAD260E-8FE7-148B-6711-C51A02D730C5}"/>
                </a:ext>
              </a:extLst>
            </p:cNvPr>
            <p:cNvSpPr/>
            <p:nvPr/>
          </p:nvSpPr>
          <p:spPr>
            <a:xfrm>
              <a:off x="1265274" y="1424763"/>
              <a:ext cx="7524714" cy="3657600"/>
            </a:xfrm>
            <a:prstGeom prst="rect">
              <a:avLst/>
            </a:prstGeom>
            <a:solidFill>
              <a:srgbClr val="2FB782"/>
            </a:solidFill>
            <a:ln>
              <a:solidFill>
                <a:srgbClr val="2FB782"/>
              </a:solid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תיבת טקסט 6">
              <a:extLst>
                <a:ext uri="{FF2B5EF4-FFF2-40B4-BE49-F238E27FC236}">
                  <a16:creationId xmlns:a16="http://schemas.microsoft.com/office/drawing/2014/main" id="{F450119F-2614-584E-9716-FF3D00E755A8}"/>
                </a:ext>
              </a:extLst>
            </p:cNvPr>
            <p:cNvSpPr txBox="1"/>
            <p:nvPr/>
          </p:nvSpPr>
          <p:spPr>
            <a:xfrm>
              <a:off x="2083981" y="1765005"/>
              <a:ext cx="6432698" cy="3200400"/>
            </a:xfrm>
            <a:prstGeom prst="rect">
              <a:avLst/>
            </a:prstGeom>
            <a:noFill/>
          </p:spPr>
          <p:txBody>
            <a:bodyPr wrap="square" lIns="0" tIns="0" rIns="0" bIns="0" rtlCol="1">
              <a:noAutofit/>
            </a:bodyPr>
            <a:lstStyle/>
            <a:p>
              <a:pPr algn="ctr">
                <a:lnSpc>
                  <a:spcPct val="100000"/>
                </a:lnSpc>
              </a:pP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Summary of the “Network Cities” Program</a:t>
              </a:r>
              <a:b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Cycle 1</a:t>
              </a:r>
              <a:endParaRPr lang="he-IL"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he-IL" sz="4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he-IL" sz="4000" dirty="0">
                  <a:solidFill>
                    <a:schemeClr val="bg1"/>
                  </a:solidFill>
                  <a:latin typeface="Calibri" panose="020F0502020204030204" pitchFamily="34" charset="0"/>
                  <a:ea typeface="Calibri" panose="020F0502020204030204" pitchFamily="34" charset="0"/>
                  <a:cs typeface="Calibri" panose="020F0502020204030204" pitchFamily="34" charset="0"/>
                </a:rPr>
                <a:t>2023-2024</a:t>
              </a:r>
            </a:p>
          </p:txBody>
        </p:sp>
      </p:grpSp>
      <p:sp>
        <p:nvSpPr>
          <p:cNvPr id="9" name="Title 1">
            <a:extLst>
              <a:ext uri="{FF2B5EF4-FFF2-40B4-BE49-F238E27FC236}">
                <a16:creationId xmlns:a16="http://schemas.microsoft.com/office/drawing/2014/main" id="{80A58C6A-41AE-4D22-4A2C-26CFB6BAD91E}"/>
              </a:ext>
            </a:extLst>
          </p:cNvPr>
          <p:cNvSpPr txBox="1">
            <a:spLocks/>
          </p:cNvSpPr>
          <p:nvPr/>
        </p:nvSpPr>
        <p:spPr>
          <a:xfrm>
            <a:off x="309967" y="297411"/>
            <a:ext cx="2587110"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lnSpc>
                <a:spcPct val="100000"/>
              </a:lnSpc>
            </a:pPr>
            <a:r>
              <a:rPr lang="en-US" sz="3200" b="1" dirty="0">
                <a:latin typeface="Assistant ExtraBold" pitchFamily="2" charset="-79"/>
                <a:cs typeface="Assistant ExtraBold" pitchFamily="2" charset="-79"/>
              </a:rPr>
              <a:t>Document contents</a:t>
            </a:r>
            <a:br>
              <a:rPr lang="en-US" sz="3200" b="1" dirty="0">
                <a:latin typeface="Assistant ExtraBold" pitchFamily="2" charset="-79"/>
                <a:cs typeface="Assistant ExtraBold" pitchFamily="2" charset="-79"/>
              </a:rPr>
            </a:br>
            <a:endParaRPr lang="he-IL" sz="2400" dirty="0">
              <a:latin typeface="Assistant" panose="00000500000000000000" pitchFamily="2" charset="-79"/>
              <a:cs typeface="Assistant" panose="00000500000000000000" pitchFamily="2" charset="-79"/>
            </a:endParaRPr>
          </a:p>
        </p:txBody>
      </p:sp>
      <p:sp>
        <p:nvSpPr>
          <p:cNvPr id="3" name="תיבת טקסט 2">
            <a:extLst>
              <a:ext uri="{FF2B5EF4-FFF2-40B4-BE49-F238E27FC236}">
                <a16:creationId xmlns:a16="http://schemas.microsoft.com/office/drawing/2014/main" id="{9DC5775F-3FFB-8852-6C32-50C240A6BA3D}"/>
              </a:ext>
            </a:extLst>
          </p:cNvPr>
          <p:cNvSpPr txBox="1"/>
          <p:nvPr/>
        </p:nvSpPr>
        <p:spPr>
          <a:xfrm>
            <a:off x="88305" y="1485013"/>
            <a:ext cx="3636442" cy="3737754"/>
          </a:xfrm>
          <a:prstGeom prst="rect">
            <a:avLst/>
          </a:prstGeom>
          <a:noFill/>
        </p:spPr>
        <p:txBody>
          <a:bodyPr wrap="square">
            <a:spAutoFit/>
          </a:bodyPr>
          <a:lstStyle/>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Project goals</a:t>
            </a:r>
          </a:p>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Participating local authorities</a:t>
            </a:r>
            <a:endParaRPr lang="he-IL" sz="2000" dirty="0">
              <a:latin typeface="Assistant" panose="00000500000000000000" pitchFamily="2" charset="-79"/>
              <a:cs typeface="Assistant" panose="00000500000000000000" pitchFamily="2" charset="-79"/>
            </a:endParaRPr>
          </a:p>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Program content</a:t>
            </a:r>
            <a:endParaRPr lang="he-IL" sz="2000" dirty="0">
              <a:latin typeface="Assistant" panose="00000500000000000000" pitchFamily="2" charset="-79"/>
              <a:cs typeface="Assistant" panose="00000500000000000000" pitchFamily="2" charset="-79"/>
            </a:endParaRPr>
          </a:p>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Pilot projects in local authorities</a:t>
            </a:r>
            <a:endParaRPr lang="he-IL" sz="2000" dirty="0">
              <a:latin typeface="Assistant" panose="00000500000000000000" pitchFamily="2" charset="-79"/>
              <a:cs typeface="Assistant" panose="00000500000000000000" pitchFamily="2" charset="-79"/>
            </a:endParaRPr>
          </a:p>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Feedback</a:t>
            </a:r>
            <a:endParaRPr lang="he-IL" sz="2000" dirty="0">
              <a:latin typeface="Assistant" panose="00000500000000000000" pitchFamily="2" charset="-79"/>
              <a:cs typeface="Assistant" panose="00000500000000000000" pitchFamily="2" charset="-79"/>
            </a:endParaRPr>
          </a:p>
          <a:p>
            <a:pPr marL="342900" indent="-342900">
              <a:lnSpc>
                <a:spcPct val="150000"/>
              </a:lnSpc>
              <a:buFont typeface="+mj-lt"/>
              <a:buAutoNum type="arabicPeriod"/>
            </a:pPr>
            <a:r>
              <a:rPr lang="en-US" sz="2000" dirty="0">
                <a:latin typeface="Assistant" panose="00000500000000000000" pitchFamily="2" charset="-79"/>
                <a:cs typeface="Assistant" panose="00000500000000000000" pitchFamily="2" charset="-79"/>
              </a:rPr>
              <a:t>Team insights</a:t>
            </a:r>
            <a:endParaRPr lang="he-IL" sz="2000"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62105626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962661" y="610734"/>
            <a:ext cx="718612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he-IL" b="1" dirty="0">
                <a:solidFill>
                  <a:schemeClr val="bg1"/>
                </a:solidFill>
                <a:latin typeface="Assistant ExtraBold" pitchFamily="2" charset="-79"/>
                <a:cs typeface="Assistant ExtraBold" pitchFamily="2" charset="-79"/>
              </a:rPr>
              <a:t>3</a:t>
            </a:r>
            <a:r>
              <a:rPr lang="en-US" b="1" dirty="0">
                <a:solidFill>
                  <a:schemeClr val="bg1"/>
                </a:solidFill>
                <a:latin typeface="Assistant ExtraBold" pitchFamily="2" charset="-79"/>
                <a:cs typeface="Assistant ExtraBold" pitchFamily="2" charset="-79"/>
              </a:rPr>
              <a:t>.  Program Content</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80372614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graphicFrame>
        <p:nvGraphicFramePr>
          <p:cNvPr id="363" name="טבלה 3"/>
          <p:cNvGraphicFramePr/>
          <p:nvPr>
            <p:extLst>
              <p:ext uri="{D42A27DB-BD31-4B8C-83A1-F6EECF244321}">
                <p14:modId xmlns:p14="http://schemas.microsoft.com/office/powerpoint/2010/main" val="3288758190"/>
              </p:ext>
            </p:extLst>
          </p:nvPr>
        </p:nvGraphicFramePr>
        <p:xfrm>
          <a:off x="589280" y="728663"/>
          <a:ext cx="10032310" cy="6626362"/>
        </p:xfrm>
        <a:graphic>
          <a:graphicData uri="http://schemas.openxmlformats.org/drawingml/2006/table">
            <a:tbl>
              <a:tblPr rtl="1"/>
              <a:tblGrid>
                <a:gridCol w="4322390">
                  <a:extLst>
                    <a:ext uri="{9D8B030D-6E8A-4147-A177-3AD203B41FA5}">
                      <a16:colId xmlns:a16="http://schemas.microsoft.com/office/drawing/2014/main" val="20000"/>
                    </a:ext>
                  </a:extLst>
                </a:gridCol>
                <a:gridCol w="2153920">
                  <a:extLst>
                    <a:ext uri="{9D8B030D-6E8A-4147-A177-3AD203B41FA5}">
                      <a16:colId xmlns:a16="http://schemas.microsoft.com/office/drawing/2014/main" val="20001"/>
                    </a:ext>
                  </a:extLst>
                </a:gridCol>
                <a:gridCol w="2468880">
                  <a:extLst>
                    <a:ext uri="{9D8B030D-6E8A-4147-A177-3AD203B41FA5}">
                      <a16:colId xmlns:a16="http://schemas.microsoft.com/office/drawing/2014/main" val="20002"/>
                    </a:ext>
                  </a:extLst>
                </a:gridCol>
                <a:gridCol w="1087120">
                  <a:extLst>
                    <a:ext uri="{9D8B030D-6E8A-4147-A177-3AD203B41FA5}">
                      <a16:colId xmlns:a16="http://schemas.microsoft.com/office/drawing/2014/main" val="20003"/>
                    </a:ext>
                  </a:extLst>
                </a:gridCol>
              </a:tblGrid>
              <a:tr h="491349">
                <a:tc>
                  <a:txBody>
                    <a:bodyPr/>
                    <a:lstStyle/>
                    <a:p>
                      <a:pPr algn="ctr">
                        <a:defRPr sz="1800"/>
                      </a:pPr>
                      <a:r>
                        <a:rPr lang="en-US" sz="2000" b="1" dirty="0">
                          <a:latin typeface="Assistant" panose="00000500000000000000" pitchFamily="2" charset="-79"/>
                          <a:ea typeface="Calibri"/>
                          <a:cs typeface="Assistant" panose="00000500000000000000" pitchFamily="2" charset="-79"/>
                          <a:sym typeface="Calibri"/>
                        </a:rPr>
                        <a:t>Topic</a:t>
                      </a:r>
                      <a:endParaRPr sz="2000" b="1" dirty="0">
                        <a:latin typeface="Assistant" panose="00000500000000000000" pitchFamily="2" charset="-79"/>
                        <a:ea typeface="Calibri"/>
                        <a:cs typeface="Assistant" panose="00000500000000000000" pitchFamily="2" charset="-79"/>
                        <a:sym typeface="Calibri"/>
                      </a:endParaRPr>
                    </a:p>
                  </a:txBody>
                  <a:tcPr marL="45720" marR="45720" horzOverflow="overflow">
                    <a:solidFill>
                      <a:srgbClr val="7FDDB7"/>
                    </a:solidFill>
                  </a:tcPr>
                </a:tc>
                <a:tc>
                  <a:txBody>
                    <a:bodyPr/>
                    <a:lstStyle/>
                    <a:p>
                      <a:pPr algn="ctr">
                        <a:defRPr sz="1800"/>
                      </a:pPr>
                      <a:r>
                        <a:rPr lang="en-US" sz="2000" b="1" dirty="0">
                          <a:latin typeface="Assistant" panose="00000500000000000000" pitchFamily="2" charset="-79"/>
                          <a:ea typeface="Calibri"/>
                          <a:cs typeface="Assistant" panose="00000500000000000000" pitchFamily="2" charset="-79"/>
                          <a:sym typeface="Calibri"/>
                        </a:rPr>
                        <a:t>Date</a:t>
                      </a:r>
                      <a:endParaRPr sz="2000" b="1" dirty="0">
                        <a:latin typeface="Assistant" panose="00000500000000000000" pitchFamily="2" charset="-79"/>
                        <a:ea typeface="Calibri"/>
                        <a:cs typeface="Assistant" panose="00000500000000000000" pitchFamily="2" charset="-79"/>
                        <a:sym typeface="Calibri"/>
                      </a:endParaRPr>
                    </a:p>
                  </a:txBody>
                  <a:tcPr marL="45720" marR="45720" horzOverflow="overflow">
                    <a:solidFill>
                      <a:srgbClr val="7FDDB7"/>
                    </a:solidFill>
                  </a:tcPr>
                </a:tc>
                <a:tc>
                  <a:txBody>
                    <a:bodyPr/>
                    <a:lstStyle/>
                    <a:p>
                      <a:pPr algn="ctr">
                        <a:defRPr sz="1800"/>
                      </a:pPr>
                      <a:r>
                        <a:rPr lang="en-US" sz="2000" b="1" dirty="0">
                          <a:latin typeface="Assistant" panose="00000500000000000000" pitchFamily="2" charset="-79"/>
                          <a:ea typeface="Calibri"/>
                          <a:cs typeface="Assistant" panose="00000500000000000000" pitchFamily="2" charset="-79"/>
                          <a:sym typeface="Calibri"/>
                        </a:rPr>
                        <a:t>Location</a:t>
                      </a:r>
                      <a:endParaRPr sz="2000" b="1" dirty="0">
                        <a:latin typeface="Assistant" panose="00000500000000000000" pitchFamily="2" charset="-79"/>
                        <a:ea typeface="Calibri"/>
                        <a:cs typeface="Assistant" panose="00000500000000000000" pitchFamily="2" charset="-79"/>
                        <a:sym typeface="Calibri"/>
                      </a:endParaRPr>
                    </a:p>
                  </a:txBody>
                  <a:tcPr marL="45720" marR="45720" horzOverflow="overflow">
                    <a:solidFill>
                      <a:srgbClr val="7FDDB7"/>
                    </a:solidFill>
                  </a:tcPr>
                </a:tc>
                <a:tc>
                  <a:txBody>
                    <a:bodyPr/>
                    <a:lstStyle/>
                    <a:p>
                      <a:pPr algn="ctr">
                        <a:defRPr sz="1800"/>
                      </a:pPr>
                      <a:r>
                        <a:rPr lang="en-US" sz="2000" b="1" dirty="0">
                          <a:latin typeface="Assistant" panose="00000500000000000000" pitchFamily="2" charset="-79"/>
                          <a:ea typeface="Calibri"/>
                          <a:cs typeface="Assistant" panose="00000500000000000000" pitchFamily="2" charset="-79"/>
                          <a:sym typeface="Calibri"/>
                        </a:rPr>
                        <a:t>Meeting</a:t>
                      </a:r>
                      <a:endParaRPr sz="2000" b="1" dirty="0">
                        <a:latin typeface="Assistant" panose="00000500000000000000" pitchFamily="2" charset="-79"/>
                        <a:ea typeface="Calibri"/>
                        <a:cs typeface="Assistant" panose="00000500000000000000" pitchFamily="2" charset="-79"/>
                        <a:sym typeface="Calibri"/>
                      </a:endParaRPr>
                    </a:p>
                  </a:txBody>
                  <a:tcPr marL="45720" marR="45720" horzOverflow="overflow">
                    <a:solidFill>
                      <a:srgbClr val="7FDDB7"/>
                    </a:solidFill>
                  </a:tcPr>
                </a:tc>
                <a:extLst>
                  <a:ext uri="{0D108BD9-81ED-4DB2-BD59-A6C34878D82A}">
                    <a16:rowId xmlns:a16="http://schemas.microsoft.com/office/drawing/2014/main" val="10000"/>
                  </a:ext>
                </a:extLst>
              </a:tr>
              <a:tr h="697694">
                <a:tc>
                  <a:txBody>
                    <a:bodyPr/>
                    <a:lstStyle/>
                    <a:p>
                      <a:pPr algn="l" rtl="0">
                        <a:defRPr sz="1800"/>
                      </a:pPr>
                      <a:r>
                        <a:rPr lang="en-US" sz="1600" b="1" dirty="0">
                          <a:latin typeface="Assistant" panose="00000500000000000000" pitchFamily="2" charset="-79"/>
                          <a:ea typeface="Calibri"/>
                          <a:cs typeface="Assistant" panose="00000500000000000000" pitchFamily="2" charset="-79"/>
                          <a:sym typeface="Calibri"/>
                        </a:rPr>
                        <a:t>Urban95: Introduction to the program</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1</a:t>
                      </a:r>
                      <a:r>
                        <a:rPr sz="1600" dirty="0">
                          <a:latin typeface="Assistant" panose="00000500000000000000" pitchFamily="2" charset="-79"/>
                          <a:ea typeface="Calibri"/>
                          <a:cs typeface="Assistant" panose="00000500000000000000" pitchFamily="2" charset="-79"/>
                          <a:sym typeface="Calibri"/>
                        </a:rPr>
                        <a:t>5/06/23</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Tel Aviv</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1</a:t>
                      </a:r>
                    </a:p>
                  </a:txBody>
                  <a:tcPr marL="45720" marR="45720" horzOverflow="overflow"/>
                </a:tc>
                <a:extLst>
                  <a:ext uri="{0D108BD9-81ED-4DB2-BD59-A6C34878D82A}">
                    <a16:rowId xmlns:a16="http://schemas.microsoft.com/office/drawing/2014/main" val="10001"/>
                  </a:ext>
                </a:extLst>
              </a:tr>
              <a:tr h="697694">
                <a:tc>
                  <a:txBody>
                    <a:bodyPr/>
                    <a:lstStyle/>
                    <a:p>
                      <a:pPr algn="l" rtl="0">
                        <a:defRPr sz="1600" b="1">
                          <a:latin typeface="Calibri"/>
                          <a:ea typeface="Calibri"/>
                          <a:cs typeface="Calibri"/>
                          <a:sym typeface="Calibri"/>
                        </a:defRPr>
                      </a:pPr>
                      <a:r>
                        <a:rPr lang="en-US" sz="1600" dirty="0">
                          <a:latin typeface="Assistant" panose="00000500000000000000" pitchFamily="2" charset="-79"/>
                          <a:ea typeface="+mj-ea"/>
                          <a:cs typeface="Assistant" panose="00000500000000000000" pitchFamily="2" charset="-79"/>
                          <a:sym typeface="Helvetica"/>
                        </a:rPr>
                        <a:t>Integrating the Urban95 perspective in the city</a:t>
                      </a:r>
                      <a:endParaRPr sz="1600" dirty="0">
                        <a:latin typeface="Assistant" panose="00000500000000000000" pitchFamily="2" charset="-79"/>
                        <a:ea typeface="+mj-ea"/>
                        <a:cs typeface="Assistant" panose="00000500000000000000" pitchFamily="2" charset="-79"/>
                        <a:sym typeface="Helvetica"/>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11/07/23</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Tel Aviv-Jaffa</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2</a:t>
                      </a:r>
                    </a:p>
                  </a:txBody>
                  <a:tcPr marL="45720" marR="45720" horzOverflow="overflow"/>
                </a:tc>
                <a:extLst>
                  <a:ext uri="{0D108BD9-81ED-4DB2-BD59-A6C34878D82A}">
                    <a16:rowId xmlns:a16="http://schemas.microsoft.com/office/drawing/2014/main" val="10002"/>
                  </a:ext>
                </a:extLst>
              </a:tr>
              <a:tr h="445334">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Adapting the content for young children</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12/09/23</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Beit Shemesh</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3</a:t>
                      </a:r>
                    </a:p>
                  </a:txBody>
                  <a:tcPr marL="45720" marR="45720" horzOverflow="overflow"/>
                </a:tc>
                <a:extLst>
                  <a:ext uri="{0D108BD9-81ED-4DB2-BD59-A6C34878D82A}">
                    <a16:rowId xmlns:a16="http://schemas.microsoft.com/office/drawing/2014/main" val="10003"/>
                  </a:ext>
                </a:extLst>
              </a:tr>
              <a:tr h="445334">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Community resilience</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22/11/23</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Zoom</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4</a:t>
                      </a:r>
                    </a:p>
                  </a:txBody>
                  <a:tcPr marL="45720" marR="45720" horzOverflow="overflow"/>
                </a:tc>
                <a:extLst>
                  <a:ext uri="{0D108BD9-81ED-4DB2-BD59-A6C34878D82A}">
                    <a16:rowId xmlns:a16="http://schemas.microsoft.com/office/drawing/2014/main" val="10004"/>
                  </a:ext>
                </a:extLst>
              </a:tr>
              <a:tr h="445334">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Community activity and residents’ initiatives</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19/12/23</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Pardes Hana</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5</a:t>
                      </a:r>
                    </a:p>
                  </a:txBody>
                  <a:tcPr marL="45720" marR="45720" horzOverflow="overflow"/>
                </a:tc>
                <a:extLst>
                  <a:ext uri="{0D108BD9-81ED-4DB2-BD59-A6C34878D82A}">
                    <a16:rowId xmlns:a16="http://schemas.microsoft.com/office/drawing/2014/main" val="10005"/>
                  </a:ext>
                </a:extLst>
              </a:tr>
              <a:tr h="445334">
                <a:tc>
                  <a:txBody>
                    <a:bodyPr/>
                    <a:lstStyle/>
                    <a:p>
                      <a:pPr algn="l" rtl="0">
                        <a:defRPr sz="1800"/>
                      </a:pPr>
                      <a:r>
                        <a:rPr lang="en-US" sz="1600" b="1" dirty="0">
                          <a:latin typeface="Assistant" panose="00000500000000000000" pitchFamily="2" charset="-79"/>
                          <a:ea typeface="Calibri"/>
                          <a:cs typeface="Assistant" panose="00000500000000000000" pitchFamily="2" charset="-79"/>
                          <a:sym typeface="Calibri"/>
                        </a:rPr>
                        <a:t>Developing and supporting a pilot project in preparation for the peak meeting</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January-February</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Urban95 Network City</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600">
                          <a:latin typeface="Calibri"/>
                          <a:ea typeface="Calibri"/>
                          <a:cs typeface="Calibri"/>
                          <a:sym typeface="Calibri"/>
                        </a:defRPr>
                      </a:pPr>
                      <a:r>
                        <a:rPr lang="en-US" sz="1600" dirty="0">
                          <a:latin typeface="Assistant" panose="00000500000000000000" pitchFamily="2" charset="-79"/>
                          <a:cs typeface="Assistant" panose="00000500000000000000" pitchFamily="2" charset="-79"/>
                        </a:rPr>
                        <a:t>6-8</a:t>
                      </a:r>
                      <a:endParaRPr sz="1600" dirty="0">
                        <a:latin typeface="Assistant" panose="00000500000000000000" pitchFamily="2" charset="-79"/>
                        <a:cs typeface="Assistant" panose="00000500000000000000" pitchFamily="2" charset="-79"/>
                      </a:endParaRPr>
                    </a:p>
                  </a:txBody>
                  <a:tcPr marL="45720" marR="45720" horzOverflow="overflow"/>
                </a:tc>
                <a:extLst>
                  <a:ext uri="{0D108BD9-81ED-4DB2-BD59-A6C34878D82A}">
                    <a16:rowId xmlns:a16="http://schemas.microsoft.com/office/drawing/2014/main" val="10006"/>
                  </a:ext>
                </a:extLst>
              </a:tr>
              <a:tr h="909381">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Public space as a space for generating initiatives, community activity, and integrating tools for change leaders</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07/03/24</a:t>
                      </a:r>
                    </a:p>
                  </a:txBody>
                  <a:tcPr marL="45720" marR="4572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600" dirty="0">
                          <a:latin typeface="Assistant" panose="00000500000000000000" pitchFamily="2" charset="-79"/>
                          <a:ea typeface="Calibri"/>
                          <a:cs typeface="Assistant" panose="00000500000000000000" pitchFamily="2" charset="-79"/>
                          <a:sym typeface="Calibri"/>
                        </a:rPr>
                        <a:t>Baqa al-Gharbiyye</a:t>
                      </a:r>
                    </a:p>
                    <a:p>
                      <a:pPr algn="l">
                        <a:defRPr sz="1800"/>
                      </a:pPr>
                      <a:endParaRPr lang="en-US"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9</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extLst>
                  <a:ext uri="{0D108BD9-81ED-4DB2-BD59-A6C34878D82A}">
                    <a16:rowId xmlns:a16="http://schemas.microsoft.com/office/drawing/2014/main" val="10007"/>
                  </a:ext>
                </a:extLst>
              </a:tr>
              <a:tr h="445334">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Storytelling in the daycare center model</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02/05/25</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Tirat Carmel</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10</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extLst>
                  <a:ext uri="{0D108BD9-81ED-4DB2-BD59-A6C34878D82A}">
                    <a16:rowId xmlns:a16="http://schemas.microsoft.com/office/drawing/2014/main" val="10008"/>
                  </a:ext>
                </a:extLst>
              </a:tr>
              <a:tr h="445334">
                <a:tc>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Peak meeting</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sz="1600" dirty="0">
                          <a:latin typeface="Assistant" panose="00000500000000000000" pitchFamily="2" charset="-79"/>
                          <a:ea typeface="Calibri"/>
                          <a:cs typeface="Assistant" panose="00000500000000000000" pitchFamily="2" charset="-79"/>
                          <a:sym typeface="Calibri"/>
                        </a:rPr>
                        <a:t>02/07/24</a:t>
                      </a:r>
                    </a:p>
                  </a:txBody>
                  <a:tcPr marL="45720" marR="45720" horzOverflow="overflow"/>
                </a:tc>
                <a:tc>
                  <a:txBody>
                    <a:bodyPr/>
                    <a:lstStyle/>
                    <a:p>
                      <a:pPr algn="l">
                        <a:defRPr sz="1800"/>
                      </a:pPr>
                      <a:r>
                        <a:rPr lang="en-US" sz="1600" dirty="0">
                          <a:latin typeface="Assistant" panose="00000500000000000000" pitchFamily="2" charset="-79"/>
                          <a:ea typeface="Calibri"/>
                          <a:cs typeface="Assistant" panose="00000500000000000000" pitchFamily="2" charset="-79"/>
                          <a:sym typeface="Calibri"/>
                        </a:rPr>
                        <a:t>Ven Leer Institute </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11</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extLst>
                  <a:ext uri="{0D108BD9-81ED-4DB2-BD59-A6C34878D82A}">
                    <a16:rowId xmlns:a16="http://schemas.microsoft.com/office/drawing/2014/main" val="10009"/>
                  </a:ext>
                </a:extLst>
              </a:tr>
              <a:tr h="445334">
                <a:tc gridSpan="3">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Individual mentoring sessions with each local authority in preparation for a meeting of the management</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hMerge="1">
                  <a:txBody>
                    <a:bodyPr/>
                    <a:lstStyle/>
                    <a:p>
                      <a:pPr algn="l">
                        <a:defRPr sz="1800"/>
                      </a:pP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hMerge="1">
                  <a:txBody>
                    <a:bodyPr/>
                    <a:lstStyle/>
                    <a:p>
                      <a:pPr algn="ctr">
                        <a:defRPr sz="1800"/>
                      </a:pPr>
                      <a:endParaRPr sz="1600" dirty="0">
                        <a:latin typeface="Calibri"/>
                        <a:ea typeface="Calibri"/>
                        <a:cs typeface="Calibri"/>
                        <a:sym typeface="Calibri"/>
                      </a:endParaRPr>
                    </a:p>
                  </a:txBody>
                  <a:tcPr marL="45720" marR="45720" horzOverflow="overflow"/>
                </a:tc>
                <a:tc>
                  <a:txBody>
                    <a:bodyPr/>
                    <a:lstStyle/>
                    <a:p>
                      <a:pPr algn="ctr">
                        <a:defRPr sz="1800"/>
                      </a:pPr>
                      <a:r>
                        <a:rPr lang="en-US" sz="1600" dirty="0">
                          <a:latin typeface="Assistant" panose="00000500000000000000" pitchFamily="2" charset="-79"/>
                          <a:ea typeface="Calibri"/>
                          <a:cs typeface="Assistant" panose="00000500000000000000" pitchFamily="2" charset="-79"/>
                          <a:sym typeface="Calibri"/>
                        </a:rPr>
                        <a:t>12-13</a:t>
                      </a:r>
                      <a:endParaRPr sz="1600" dirty="0">
                        <a:latin typeface="Assistant" panose="00000500000000000000" pitchFamily="2" charset="-79"/>
                        <a:ea typeface="Calibri"/>
                        <a:cs typeface="Assistant" panose="00000500000000000000" pitchFamily="2" charset="-79"/>
                        <a:sym typeface="Calibri"/>
                      </a:endParaRPr>
                    </a:p>
                  </a:txBody>
                  <a:tcPr marL="45720" marR="45720" horzOverflow="overflow"/>
                </a:tc>
                <a:extLst>
                  <a:ext uri="{0D108BD9-81ED-4DB2-BD59-A6C34878D82A}">
                    <a16:rowId xmlns:a16="http://schemas.microsoft.com/office/drawing/2014/main" val="1860262816"/>
                  </a:ext>
                </a:extLst>
              </a:tr>
              <a:tr h="445334">
                <a:tc gridSpan="3">
                  <a:txBody>
                    <a:bodyPr/>
                    <a:lstStyle/>
                    <a:p>
                      <a:pPr algn="l">
                        <a:defRPr sz="1800"/>
                      </a:pPr>
                      <a:r>
                        <a:rPr lang="en-US" sz="1600" b="1" dirty="0">
                          <a:latin typeface="Assistant" panose="00000500000000000000" pitchFamily="2" charset="-79"/>
                          <a:ea typeface="Calibri"/>
                          <a:cs typeface="Assistant" panose="00000500000000000000" pitchFamily="2" charset="-79"/>
                          <a:sym typeface="Calibri"/>
                        </a:rPr>
                        <a:t>Concluding meeting of the program led by the city administration</a:t>
                      </a: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hMerge="1">
                  <a:txBody>
                    <a:bodyPr/>
                    <a:lstStyle/>
                    <a:p>
                      <a:pPr algn="l">
                        <a:defRPr sz="1800"/>
                      </a:pPr>
                      <a:endParaRPr sz="1600" b="1" dirty="0">
                        <a:latin typeface="Assistant" panose="00000500000000000000" pitchFamily="2" charset="-79"/>
                        <a:ea typeface="Calibri"/>
                        <a:cs typeface="Assistant" panose="00000500000000000000" pitchFamily="2" charset="-79"/>
                        <a:sym typeface="Calibri"/>
                      </a:endParaRPr>
                    </a:p>
                  </a:txBody>
                  <a:tcPr marL="45720" marR="45720" horzOverflow="overflow"/>
                </a:tc>
                <a:tc hMerge="1">
                  <a:txBody>
                    <a:bodyPr/>
                    <a:lstStyle/>
                    <a:p>
                      <a:pPr rtl="1"/>
                      <a:endParaRPr lang="he-IL"/>
                    </a:p>
                  </a:txBody>
                  <a:tcPr/>
                </a:tc>
                <a:tc>
                  <a:txBody>
                    <a:bodyPr/>
                    <a:lstStyle/>
                    <a:p>
                      <a:pPr rtl="1"/>
                      <a:r>
                        <a:rPr lang="en-US" sz="1600" b="0" dirty="0">
                          <a:latin typeface="Assistant" panose="00000500000000000000" pitchFamily="2" charset="-79"/>
                          <a:ea typeface="Calibri"/>
                          <a:cs typeface="Assistant" panose="00000500000000000000" pitchFamily="2" charset="-79"/>
                          <a:sym typeface="Calibri"/>
                        </a:rPr>
                        <a:t>14</a:t>
                      </a:r>
                      <a:endParaRPr lang="he-IL" dirty="0"/>
                    </a:p>
                  </a:txBody>
                  <a:tcPr marL="45720" marR="45720" horzOverflow="overflow"/>
                </a:tc>
                <a:extLst>
                  <a:ext uri="{0D108BD9-81ED-4DB2-BD59-A6C34878D82A}">
                    <a16:rowId xmlns:a16="http://schemas.microsoft.com/office/drawing/2014/main" val="3566130314"/>
                  </a:ext>
                </a:extLst>
              </a:tr>
            </a:tbl>
          </a:graphicData>
        </a:graphic>
      </p:graphicFrame>
      <p:sp>
        <p:nvSpPr>
          <p:cNvPr id="2" name="Title 1">
            <a:extLst>
              <a:ext uri="{FF2B5EF4-FFF2-40B4-BE49-F238E27FC236}">
                <a16:creationId xmlns:a16="http://schemas.microsoft.com/office/drawing/2014/main" id="{06D9388F-6A70-FA27-4D69-8F8E7E6E3E6B}"/>
              </a:ext>
            </a:extLst>
          </p:cNvPr>
          <p:cNvSpPr txBox="1">
            <a:spLocks/>
          </p:cNvSpPr>
          <p:nvPr/>
        </p:nvSpPr>
        <p:spPr>
          <a:xfrm>
            <a:off x="479419" y="198285"/>
            <a:ext cx="718612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latin typeface="Assistant ExtraBold" pitchFamily="2" charset="-79"/>
                <a:cs typeface="Assistant ExtraBold" pitchFamily="2" charset="-79"/>
              </a:rPr>
              <a:t>3. Program content</a:t>
            </a:r>
            <a:endParaRPr lang="en-GB" b="1" dirty="0">
              <a:latin typeface="Assistant ExtraBold" pitchFamily="2" charset="-79"/>
              <a:cs typeface="Assistant ExtraBold" pitchFamily="2" charset="-79"/>
            </a:endParaRPr>
          </a:p>
        </p:txBody>
      </p:sp>
    </p:spTree>
    <p:extLst>
      <p:ext uri="{BB962C8B-B14F-4D97-AF65-F5344CB8AC3E}">
        <p14:creationId xmlns:p14="http://schemas.microsoft.com/office/powerpoint/2010/main" val="10353109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3" name="תמונה 2">
            <a:extLst>
              <a:ext uri="{FF2B5EF4-FFF2-40B4-BE49-F238E27FC236}">
                <a16:creationId xmlns:a16="http://schemas.microsoft.com/office/drawing/2014/main" id="{CED6E889-F60B-B74D-62B6-CD0FA3362121}"/>
              </a:ext>
            </a:extLst>
          </p:cNvPr>
          <p:cNvPicPr>
            <a:picLocks noChangeAspect="1"/>
          </p:cNvPicPr>
          <p:nvPr/>
        </p:nvPicPr>
        <p:blipFill>
          <a:blip r:embed="rId3"/>
          <a:stretch>
            <a:fillRect/>
          </a:stretch>
        </p:blipFill>
        <p:spPr>
          <a:xfrm>
            <a:off x="7192297" y="-148855"/>
            <a:ext cx="4999703" cy="6858000"/>
          </a:xfrm>
          <a:prstGeom prst="rect">
            <a:avLst/>
          </a:prstGeom>
        </p:spPr>
      </p:pic>
      <p:pic>
        <p:nvPicPr>
          <p:cNvPr id="14" name="תמונה 13" descr="תמונה שמכילה לבוש, עץ, בחוץ, הנעלה&#10;&#10;התיאור נוצר באופן אוטומטי">
            <a:extLst>
              <a:ext uri="{FF2B5EF4-FFF2-40B4-BE49-F238E27FC236}">
                <a16:creationId xmlns:a16="http://schemas.microsoft.com/office/drawing/2014/main" id="{2FBFC69A-5C55-B9AB-F46D-DFD7D2785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81" y="914401"/>
            <a:ext cx="7491682" cy="5618762"/>
          </a:xfrm>
          <a:prstGeom prst="rect">
            <a:avLst/>
          </a:prstGeom>
        </p:spPr>
      </p:pic>
    </p:spTree>
    <p:extLst>
      <p:ext uri="{BB962C8B-B14F-4D97-AF65-F5344CB8AC3E}">
        <p14:creationId xmlns:p14="http://schemas.microsoft.com/office/powerpoint/2010/main" val="137895748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4" name="תמונה 3">
            <a:extLst>
              <a:ext uri="{FF2B5EF4-FFF2-40B4-BE49-F238E27FC236}">
                <a16:creationId xmlns:a16="http://schemas.microsoft.com/office/drawing/2014/main" id="{AD96213B-DE8F-F5B0-C541-E92DF75C225B}"/>
              </a:ext>
            </a:extLst>
          </p:cNvPr>
          <p:cNvPicPr>
            <a:picLocks noChangeAspect="1"/>
          </p:cNvPicPr>
          <p:nvPr/>
        </p:nvPicPr>
        <p:blipFill>
          <a:blip r:embed="rId3"/>
          <a:stretch>
            <a:fillRect/>
          </a:stretch>
        </p:blipFill>
        <p:spPr>
          <a:xfrm>
            <a:off x="7432159" y="0"/>
            <a:ext cx="4759842" cy="6867063"/>
          </a:xfrm>
          <a:prstGeom prst="rect">
            <a:avLst/>
          </a:prstGeom>
        </p:spPr>
      </p:pic>
      <p:pic>
        <p:nvPicPr>
          <p:cNvPr id="6" name="תמונה 5" descr="תמונה שמכילה קיר, בתוך מבנה, עיצוב פנים, שעון&#10;&#10;התיאור נוצר באופן אוטומטי">
            <a:extLst>
              <a:ext uri="{FF2B5EF4-FFF2-40B4-BE49-F238E27FC236}">
                <a16:creationId xmlns:a16="http://schemas.microsoft.com/office/drawing/2014/main" id="{A18657E4-B9AD-3BAF-7DEC-30C558955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808" y="728663"/>
            <a:ext cx="7947488" cy="5295014"/>
          </a:xfrm>
          <a:prstGeom prst="rect">
            <a:avLst/>
          </a:prstGeom>
        </p:spPr>
      </p:pic>
    </p:spTree>
    <p:extLst>
      <p:ext uri="{BB962C8B-B14F-4D97-AF65-F5344CB8AC3E}">
        <p14:creationId xmlns:p14="http://schemas.microsoft.com/office/powerpoint/2010/main" val="36449910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12" name="תמונה 11">
            <a:extLst>
              <a:ext uri="{FF2B5EF4-FFF2-40B4-BE49-F238E27FC236}">
                <a16:creationId xmlns:a16="http://schemas.microsoft.com/office/drawing/2014/main" id="{0C1F5551-8F9A-DC5A-B712-DFEED55CB426}"/>
              </a:ext>
            </a:extLst>
          </p:cNvPr>
          <p:cNvPicPr>
            <a:picLocks noChangeAspect="1"/>
          </p:cNvPicPr>
          <p:nvPr/>
        </p:nvPicPr>
        <p:blipFill>
          <a:blip r:embed="rId3"/>
          <a:stretch>
            <a:fillRect/>
          </a:stretch>
        </p:blipFill>
        <p:spPr>
          <a:xfrm>
            <a:off x="7098734" y="0"/>
            <a:ext cx="5093266" cy="6858000"/>
          </a:xfrm>
          <a:prstGeom prst="rect">
            <a:avLst/>
          </a:prstGeom>
        </p:spPr>
      </p:pic>
      <p:pic>
        <p:nvPicPr>
          <p:cNvPr id="3" name="תמונה 2">
            <a:extLst>
              <a:ext uri="{FF2B5EF4-FFF2-40B4-BE49-F238E27FC236}">
                <a16:creationId xmlns:a16="http://schemas.microsoft.com/office/drawing/2014/main" id="{EC0EF95A-42E8-B054-5148-94F340589E9A}"/>
              </a:ext>
            </a:extLst>
          </p:cNvPr>
          <p:cNvPicPr>
            <a:picLocks noChangeAspect="1"/>
          </p:cNvPicPr>
          <p:nvPr/>
        </p:nvPicPr>
        <p:blipFill>
          <a:blip r:embed="rId4"/>
          <a:stretch>
            <a:fillRect/>
          </a:stretch>
        </p:blipFill>
        <p:spPr>
          <a:xfrm>
            <a:off x="-191386" y="968541"/>
            <a:ext cx="7735487" cy="5667708"/>
          </a:xfrm>
          <a:prstGeom prst="rect">
            <a:avLst/>
          </a:prstGeom>
        </p:spPr>
      </p:pic>
    </p:spTree>
    <p:extLst>
      <p:ext uri="{BB962C8B-B14F-4D97-AF65-F5344CB8AC3E}">
        <p14:creationId xmlns:p14="http://schemas.microsoft.com/office/powerpoint/2010/main" val="26861767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6" name="תמונה 5" descr="תמונה שמכילה טקסט, לבוש, צילום מסך, אדם&#10;&#10;התיאור נוצר באופן אוטומטי">
            <a:extLst>
              <a:ext uri="{FF2B5EF4-FFF2-40B4-BE49-F238E27FC236}">
                <a16:creationId xmlns:a16="http://schemas.microsoft.com/office/drawing/2014/main" id="{98B42CE1-8116-7F74-E102-E83DEF5CA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46" y="938323"/>
            <a:ext cx="4981354" cy="4981354"/>
          </a:xfrm>
          <a:prstGeom prst="rect">
            <a:avLst/>
          </a:prstGeom>
        </p:spPr>
      </p:pic>
      <p:grpSp>
        <p:nvGrpSpPr>
          <p:cNvPr id="5" name="קבוצה 4">
            <a:extLst>
              <a:ext uri="{FF2B5EF4-FFF2-40B4-BE49-F238E27FC236}">
                <a16:creationId xmlns:a16="http://schemas.microsoft.com/office/drawing/2014/main" id="{3EA8AF1C-6F6E-72DA-BE6E-6A107A272686}"/>
              </a:ext>
            </a:extLst>
          </p:cNvPr>
          <p:cNvGrpSpPr/>
          <p:nvPr/>
        </p:nvGrpSpPr>
        <p:grpSpPr>
          <a:xfrm>
            <a:off x="1211221" y="-127585"/>
            <a:ext cx="4275180" cy="7113170"/>
            <a:chOff x="956039" y="-298427"/>
            <a:chExt cx="5019457" cy="8351520"/>
          </a:xfrm>
        </p:grpSpPr>
        <p:pic>
          <p:nvPicPr>
            <p:cNvPr id="3" name="תמונה 2" descr="תמונה שמכילה טקסט, פני אדם, צילום מסך, אדם&#10;&#10;התיאור נוצר באופן אוטומטי">
              <a:extLst>
                <a:ext uri="{FF2B5EF4-FFF2-40B4-BE49-F238E27FC236}">
                  <a16:creationId xmlns:a16="http://schemas.microsoft.com/office/drawing/2014/main" id="{6D31D72F-A570-BA20-41B4-AB1E082226F5}"/>
                </a:ext>
              </a:extLst>
            </p:cNvPr>
            <p:cNvPicPr>
              <a:picLocks noChangeAspect="1"/>
            </p:cNvPicPr>
            <p:nvPr/>
          </p:nvPicPr>
          <p:blipFill rotWithShape="1">
            <a:blip r:embed="rId4">
              <a:extLst>
                <a:ext uri="{28A0092B-C50C-407E-A947-70E740481C1C}">
                  <a14:useLocalDpi xmlns:a14="http://schemas.microsoft.com/office/drawing/2010/main" val="0"/>
                </a:ext>
              </a:extLst>
            </a:blip>
            <a:srcRect l="59142"/>
            <a:stretch/>
          </p:blipFill>
          <p:spPr>
            <a:xfrm>
              <a:off x="956039" y="3877333"/>
              <a:ext cx="4981355" cy="4175760"/>
            </a:xfrm>
            <a:prstGeom prst="rect">
              <a:avLst/>
            </a:prstGeom>
          </p:spPr>
        </p:pic>
        <p:pic>
          <p:nvPicPr>
            <p:cNvPr id="4" name="תמונה 3">
              <a:extLst>
                <a:ext uri="{FF2B5EF4-FFF2-40B4-BE49-F238E27FC236}">
                  <a16:creationId xmlns:a16="http://schemas.microsoft.com/office/drawing/2014/main" id="{9412C9B7-F495-0AB1-983A-3D7A8206AD2A}"/>
                </a:ext>
              </a:extLst>
            </p:cNvPr>
            <p:cNvPicPr>
              <a:picLocks noChangeAspect="1"/>
            </p:cNvPicPr>
            <p:nvPr/>
          </p:nvPicPr>
          <p:blipFill rotWithShape="1">
            <a:blip r:embed="rId4">
              <a:extLst>
                <a:ext uri="{28A0092B-C50C-407E-A947-70E740481C1C}">
                  <a14:useLocalDpi xmlns:a14="http://schemas.microsoft.com/office/drawing/2010/main" val="0"/>
                </a:ext>
              </a:extLst>
            </a:blip>
            <a:srcRect l="8241" r="50901"/>
            <a:stretch/>
          </p:blipFill>
          <p:spPr>
            <a:xfrm>
              <a:off x="994141" y="-298427"/>
              <a:ext cx="4981355" cy="4175760"/>
            </a:xfrm>
            <a:prstGeom prst="rect">
              <a:avLst/>
            </a:prstGeom>
          </p:spPr>
        </p:pic>
      </p:grpSp>
    </p:spTree>
    <p:extLst>
      <p:ext uri="{BB962C8B-B14F-4D97-AF65-F5344CB8AC3E}">
        <p14:creationId xmlns:p14="http://schemas.microsoft.com/office/powerpoint/2010/main" val="34903747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5" name="תמונה 4">
            <a:extLst>
              <a:ext uri="{FF2B5EF4-FFF2-40B4-BE49-F238E27FC236}">
                <a16:creationId xmlns:a16="http://schemas.microsoft.com/office/drawing/2014/main" id="{6BE3800D-D97A-AAA8-DC44-001FD2AE7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32" y="0"/>
            <a:ext cx="4658868" cy="6858000"/>
          </a:xfrm>
          <a:prstGeom prst="rect">
            <a:avLst/>
          </a:prstGeom>
        </p:spPr>
      </p:pic>
      <p:sp>
        <p:nvSpPr>
          <p:cNvPr id="4" name="מציין מיקום תוכן 3">
            <a:extLst>
              <a:ext uri="{FF2B5EF4-FFF2-40B4-BE49-F238E27FC236}">
                <a16:creationId xmlns:a16="http://schemas.microsoft.com/office/drawing/2014/main" id="{EB85B2CC-3BB0-C497-6429-98BAD66EFB20}"/>
              </a:ext>
            </a:extLst>
          </p:cNvPr>
          <p:cNvSpPr>
            <a:spLocks noGrp="1"/>
          </p:cNvSpPr>
          <p:nvPr>
            <p:ph idx="1"/>
          </p:nvPr>
        </p:nvSpPr>
        <p:spPr/>
        <p:txBody>
          <a:bodyPr/>
          <a:lstStyle/>
          <a:p>
            <a:endParaRPr lang="he-IL" dirty="0"/>
          </a:p>
        </p:txBody>
      </p:sp>
      <p:pic>
        <p:nvPicPr>
          <p:cNvPr id="6" name="תמונה 5" descr="תמונה שמכילה לבוש, אדם, הנעלה, ג'ינס&#10;&#10;התיאור נוצר באופן אוטומטי">
            <a:extLst>
              <a:ext uri="{FF2B5EF4-FFF2-40B4-BE49-F238E27FC236}">
                <a16:creationId xmlns:a16="http://schemas.microsoft.com/office/drawing/2014/main" id="{F8282DB5-50B3-7A16-2D6B-72BE660BEF05}"/>
              </a:ext>
            </a:extLst>
          </p:cNvPr>
          <p:cNvPicPr>
            <a:picLocks noChangeAspect="1"/>
          </p:cNvPicPr>
          <p:nvPr/>
        </p:nvPicPr>
        <p:blipFill rotWithShape="1">
          <a:blip r:embed="rId4">
            <a:extLst>
              <a:ext uri="{28A0092B-C50C-407E-A947-70E740481C1C}">
                <a14:useLocalDpi xmlns:a14="http://schemas.microsoft.com/office/drawing/2010/main" val="0"/>
              </a:ext>
            </a:extLst>
          </a:blip>
          <a:srcRect l="3074" t="20713" r="3164"/>
          <a:stretch/>
        </p:blipFill>
        <p:spPr>
          <a:xfrm>
            <a:off x="0" y="2024062"/>
            <a:ext cx="7763354" cy="3249601"/>
          </a:xfrm>
          <a:prstGeom prst="rect">
            <a:avLst/>
          </a:prstGeom>
        </p:spPr>
      </p:pic>
    </p:spTree>
    <p:extLst>
      <p:ext uri="{BB962C8B-B14F-4D97-AF65-F5344CB8AC3E}">
        <p14:creationId xmlns:p14="http://schemas.microsoft.com/office/powerpoint/2010/main" val="36281260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4" name="תמונה 3">
            <a:extLst>
              <a:ext uri="{FF2B5EF4-FFF2-40B4-BE49-F238E27FC236}">
                <a16:creationId xmlns:a16="http://schemas.microsoft.com/office/drawing/2014/main" id="{B2E0A933-A0A2-81C1-FCC9-62A74F532F6D}"/>
              </a:ext>
            </a:extLst>
          </p:cNvPr>
          <p:cNvPicPr>
            <a:picLocks noChangeAspect="1"/>
          </p:cNvPicPr>
          <p:nvPr/>
        </p:nvPicPr>
        <p:blipFill>
          <a:blip r:embed="rId3"/>
          <a:stretch>
            <a:fillRect/>
          </a:stretch>
        </p:blipFill>
        <p:spPr>
          <a:xfrm>
            <a:off x="7666075" y="61064"/>
            <a:ext cx="4525926" cy="6658233"/>
          </a:xfrm>
          <a:prstGeom prst="rect">
            <a:avLst/>
          </a:prstGeom>
        </p:spPr>
      </p:pic>
      <p:sp>
        <p:nvSpPr>
          <p:cNvPr id="7" name="מציין מיקום תוכן 6">
            <a:extLst>
              <a:ext uri="{FF2B5EF4-FFF2-40B4-BE49-F238E27FC236}">
                <a16:creationId xmlns:a16="http://schemas.microsoft.com/office/drawing/2014/main" id="{9346A25D-A8A7-CD8A-127F-4431298349EC}"/>
              </a:ext>
            </a:extLst>
          </p:cNvPr>
          <p:cNvSpPr>
            <a:spLocks noGrp="1"/>
          </p:cNvSpPr>
          <p:nvPr>
            <p:ph idx="1"/>
          </p:nvPr>
        </p:nvSpPr>
        <p:spPr/>
        <p:txBody>
          <a:bodyPr/>
          <a:lstStyle/>
          <a:p>
            <a:endParaRPr lang="he-IL" dirty="0"/>
          </a:p>
        </p:txBody>
      </p:sp>
      <p:pic>
        <p:nvPicPr>
          <p:cNvPr id="11" name="תמונה 10">
            <a:extLst>
              <a:ext uri="{FF2B5EF4-FFF2-40B4-BE49-F238E27FC236}">
                <a16:creationId xmlns:a16="http://schemas.microsoft.com/office/drawing/2014/main" id="{7222A272-B3DB-0E96-22F4-09C47C3D59C6}"/>
              </a:ext>
            </a:extLst>
          </p:cNvPr>
          <p:cNvPicPr>
            <a:picLocks noChangeAspect="1"/>
          </p:cNvPicPr>
          <p:nvPr/>
        </p:nvPicPr>
        <p:blipFill>
          <a:blip r:embed="rId4"/>
          <a:stretch>
            <a:fillRect/>
          </a:stretch>
        </p:blipFill>
        <p:spPr>
          <a:xfrm>
            <a:off x="-968170" y="237679"/>
            <a:ext cx="8440328" cy="6382641"/>
          </a:xfrm>
          <a:prstGeom prst="rect">
            <a:avLst/>
          </a:prstGeom>
        </p:spPr>
      </p:pic>
    </p:spTree>
    <p:extLst>
      <p:ext uri="{BB962C8B-B14F-4D97-AF65-F5344CB8AC3E}">
        <p14:creationId xmlns:p14="http://schemas.microsoft.com/office/powerpoint/2010/main" val="24294844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טקסט, צילום מסך, פרסום אונליין, אתר&#10;&#10;התיאור נוצר באופן אוטומטי">
            <a:extLst>
              <a:ext uri="{FF2B5EF4-FFF2-40B4-BE49-F238E27FC236}">
                <a16:creationId xmlns:a16="http://schemas.microsoft.com/office/drawing/2014/main" id="{28A0EBF2-958C-A4B4-B463-FFD48B4F2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77" y="0"/>
            <a:ext cx="4852035" cy="6858000"/>
          </a:xfrm>
          <a:prstGeom prst="rect">
            <a:avLst/>
          </a:prstGeom>
        </p:spPr>
      </p:pic>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3"/>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13" name="תמונה 12" descr="תמונה שמכילה לבוש, אדם, בחוץ, עץ&#10;&#10;התיאור נוצר באופן אוטומטי">
            <a:extLst>
              <a:ext uri="{FF2B5EF4-FFF2-40B4-BE49-F238E27FC236}">
                <a16:creationId xmlns:a16="http://schemas.microsoft.com/office/drawing/2014/main" id="{F46719C4-17E8-A983-EBD0-0029174D1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88" y="499730"/>
            <a:ext cx="7811385" cy="5858539"/>
          </a:xfrm>
          <a:prstGeom prst="rect">
            <a:avLst/>
          </a:prstGeom>
        </p:spPr>
      </p:pic>
    </p:spTree>
    <p:extLst>
      <p:ext uri="{BB962C8B-B14F-4D97-AF65-F5344CB8AC3E}">
        <p14:creationId xmlns:p14="http://schemas.microsoft.com/office/powerpoint/2010/main" val="34486224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A44F27-40D0-5045-BA7B-A8669C52AE7E}"/>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84140D62-2035-8440-8F37-1E4C3D9E4A45}"/>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r" rtl="1">
              <a:buFont typeface="Calibri" panose="020B0604020202020204" pitchFamily="34" charset="0"/>
              <a:buChar char="-"/>
            </a:pPr>
            <a:endParaRPr lang="he" sz="2400" b="1" dirty="0">
              <a:latin typeface="Assistant SemiBold"/>
              <a:cs typeface="Assistant SemiBold"/>
            </a:endParaRPr>
          </a:p>
        </p:txBody>
      </p:sp>
      <p:pic>
        <p:nvPicPr>
          <p:cNvPr id="3" name="תמונה 2" descr="תמונה שמכילה טקסט, צילום מסך, פרסום אונליין, אתר&#10;&#10;התיאור נוצר באופן אוטומטי">
            <a:extLst>
              <a:ext uri="{FF2B5EF4-FFF2-40B4-BE49-F238E27FC236}">
                <a16:creationId xmlns:a16="http://schemas.microsoft.com/office/drawing/2014/main" id="{5FD8C19C-40CD-6030-966E-5EF4426D7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20" y="0"/>
            <a:ext cx="4850780" cy="6858000"/>
          </a:xfrm>
          <a:prstGeom prst="rect">
            <a:avLst/>
          </a:prstGeom>
        </p:spPr>
      </p:pic>
      <p:pic>
        <p:nvPicPr>
          <p:cNvPr id="359" name="מפגש סום.jpeg" descr="מפגש סום.jpeg"/>
          <p:cNvPicPr>
            <a:picLocks noChangeAspect="1"/>
          </p:cNvPicPr>
          <p:nvPr/>
        </p:nvPicPr>
        <p:blipFill>
          <a:blip r:embed="rId4"/>
          <a:srcRect l="3943" t="1071" b="1071"/>
          <a:stretch>
            <a:fillRect/>
          </a:stretch>
        </p:blipFill>
        <p:spPr>
          <a:xfrm>
            <a:off x="0" y="1122543"/>
            <a:ext cx="7589803" cy="5156337"/>
          </a:xfrm>
          <a:prstGeom prst="rect">
            <a:avLst/>
          </a:prstGeom>
          <a:ln w="12700">
            <a:miter lim="400000"/>
          </a:ln>
        </p:spPr>
      </p:pic>
    </p:spTree>
    <p:extLst>
      <p:ext uri="{BB962C8B-B14F-4D97-AF65-F5344CB8AC3E}">
        <p14:creationId xmlns:p14="http://schemas.microsoft.com/office/powerpoint/2010/main" val="27840648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A58C6A-41AE-4D22-4A2C-26CFB6BAD91E}"/>
              </a:ext>
            </a:extLst>
          </p:cNvPr>
          <p:cNvSpPr txBox="1">
            <a:spLocks/>
          </p:cNvSpPr>
          <p:nvPr/>
        </p:nvSpPr>
        <p:spPr>
          <a:xfrm>
            <a:off x="1361440" y="652749"/>
            <a:ext cx="10692337"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lnSpc>
                <a:spcPct val="150000"/>
              </a:lnSpc>
            </a:pPr>
            <a:br>
              <a:rPr lang="en-US" sz="3200" b="1" dirty="0">
                <a:latin typeface="Assistant ExtraBold" pitchFamily="2" charset="-79"/>
                <a:cs typeface="Assistant ExtraBold" pitchFamily="2" charset="-79"/>
              </a:rPr>
            </a:br>
            <a:endParaRPr lang="he-IL" sz="1600" dirty="0">
              <a:latin typeface="Assistant" panose="00000500000000000000" pitchFamily="2" charset="-79"/>
              <a:cs typeface="Assistant" panose="00000500000000000000" pitchFamily="2" charset="-79"/>
            </a:endParaRPr>
          </a:p>
          <a:p>
            <a:pPr algn="ctr" rtl="1"/>
            <a:endParaRPr lang="he-IL" sz="2400" dirty="0">
              <a:latin typeface="Assistant" panose="00000500000000000000" pitchFamily="2" charset="-79"/>
              <a:cs typeface="Assistant" panose="00000500000000000000" pitchFamily="2" charset="-79"/>
            </a:endParaRPr>
          </a:p>
        </p:txBody>
      </p:sp>
      <p:sp>
        <p:nvSpPr>
          <p:cNvPr id="3" name="Title 1">
            <a:extLst>
              <a:ext uri="{FF2B5EF4-FFF2-40B4-BE49-F238E27FC236}">
                <a16:creationId xmlns:a16="http://schemas.microsoft.com/office/drawing/2014/main" id="{A53543BB-16A5-F653-DC02-82E408E95B8A}"/>
              </a:ext>
            </a:extLst>
          </p:cNvPr>
          <p:cNvSpPr txBox="1">
            <a:spLocks/>
          </p:cNvSpPr>
          <p:nvPr/>
        </p:nvSpPr>
        <p:spPr>
          <a:xfrm>
            <a:off x="153584" y="143067"/>
            <a:ext cx="280053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r>
              <a:rPr lang="en-US" b="1" dirty="0">
                <a:latin typeface="Assistant ExtraBold" pitchFamily="2" charset="-79"/>
                <a:cs typeface="Assistant ExtraBold" pitchFamily="2" charset="-79"/>
              </a:rPr>
              <a:t>Background</a:t>
            </a:r>
            <a:endParaRPr lang="en-GB" b="1" dirty="0">
              <a:latin typeface="Assistant ExtraBold" pitchFamily="2" charset="-79"/>
              <a:cs typeface="Assistant ExtraBold" pitchFamily="2" charset="-79"/>
            </a:endParaRPr>
          </a:p>
        </p:txBody>
      </p:sp>
      <p:sp>
        <p:nvSpPr>
          <p:cNvPr id="10" name="תיבת טקסט 9">
            <a:extLst>
              <a:ext uri="{FF2B5EF4-FFF2-40B4-BE49-F238E27FC236}">
                <a16:creationId xmlns:a16="http://schemas.microsoft.com/office/drawing/2014/main" id="{3D397076-F910-572A-D2EA-93F8FD719A3A}"/>
              </a:ext>
            </a:extLst>
          </p:cNvPr>
          <p:cNvSpPr txBox="1"/>
          <p:nvPr/>
        </p:nvSpPr>
        <p:spPr>
          <a:xfrm>
            <a:off x="176626" y="652748"/>
            <a:ext cx="5919374" cy="6507744"/>
          </a:xfrm>
          <a:prstGeom prst="rect">
            <a:avLst/>
          </a:prstGeom>
          <a:noFill/>
        </p:spPr>
        <p:txBody>
          <a:bodyPr wrap="square">
            <a:spAutoFit/>
          </a:bodyPr>
          <a:lstStyle/>
          <a:p>
            <a:pPr algn="l">
              <a:lnSpc>
                <a:spcPct val="150000"/>
              </a:lnSpc>
            </a:pPr>
            <a:r>
              <a:rPr lang="en-US" sz="2000" dirty="0">
                <a:latin typeface="Assistant" panose="00000500000000000000" pitchFamily="2" charset="-79"/>
                <a:cs typeface="Assistant" panose="00000500000000000000" pitchFamily="2" charset="-79"/>
              </a:rPr>
              <a:t>1. During the year in which the program took place, two significant events affected the number of participating local authorities, the composition of participants, their shared experience, and everyone’s emotional state.</a:t>
            </a:r>
          </a:p>
          <a:p>
            <a:pPr marL="457200" indent="4763" algn="l">
              <a:lnSpc>
                <a:spcPct val="150000"/>
              </a:lnSpc>
              <a:buAutoNum type="alphaUcPeriod"/>
            </a:pPr>
            <a:r>
              <a:rPr lang="en-US" sz="2000" dirty="0">
                <a:latin typeface="Assistant" panose="00000500000000000000" pitchFamily="2" charset="-79"/>
                <a:cs typeface="Assistant" panose="00000500000000000000" pitchFamily="2" charset="-79"/>
              </a:rPr>
              <a:t> October 7 and the Swords of Iron War</a:t>
            </a:r>
          </a:p>
          <a:p>
            <a:pPr marL="457200" indent="4763" algn="l">
              <a:lnSpc>
                <a:spcPct val="150000"/>
              </a:lnSpc>
              <a:buAutoNum type="alphaUcPeriod"/>
            </a:pPr>
            <a:r>
              <a:rPr lang="en-US" sz="2000" dirty="0">
                <a:latin typeface="Assistant" panose="00000500000000000000" pitchFamily="2" charset="-79"/>
                <a:cs typeface="Assistant" panose="00000500000000000000" pitchFamily="2" charset="-79"/>
              </a:rPr>
              <a:t> Elections in the local authorities</a:t>
            </a:r>
          </a:p>
          <a:p>
            <a:pPr marL="60325" indent="-60325" algn="l">
              <a:lnSpc>
                <a:spcPct val="150000"/>
              </a:lnSpc>
            </a:pPr>
            <a:r>
              <a:rPr lang="en-US" sz="2000" dirty="0">
                <a:latin typeface="Assistant" panose="00000500000000000000" pitchFamily="2" charset="-79"/>
                <a:cs typeface="Assistant" panose="00000500000000000000" pitchFamily="2" charset="-79"/>
              </a:rPr>
              <a:t>Nevertheless, attendance at each meeting was high and there were open and sensitive discussions about the complex social situation.</a:t>
            </a:r>
          </a:p>
          <a:p>
            <a:pPr marL="60325" indent="-60325" algn="l">
              <a:lnSpc>
                <a:spcPct val="150000"/>
              </a:lnSpc>
            </a:pPr>
            <a:r>
              <a:rPr lang="en-US" sz="2000" dirty="0">
                <a:latin typeface="Assistant" panose="00000500000000000000" pitchFamily="2" charset="-79"/>
                <a:cs typeface="Assistant" panose="00000500000000000000" pitchFamily="2" charset="-79"/>
              </a:rPr>
              <a:t>2. There were changes in the team during the program’s duration.</a:t>
            </a:r>
            <a:endParaRPr lang="he-IL" sz="2000" dirty="0">
              <a:latin typeface="Assistant" panose="00000500000000000000" pitchFamily="2" charset="-79"/>
              <a:cs typeface="Assistant" panose="00000500000000000000" pitchFamily="2" charset="-79"/>
            </a:endParaRPr>
          </a:p>
          <a:p>
            <a:pPr algn="r" rtl="1">
              <a:lnSpc>
                <a:spcPct val="150000"/>
              </a:lnSpc>
            </a:pPr>
            <a:br>
              <a:rPr lang="en-US" sz="2000" dirty="0">
                <a:latin typeface="Assistant" panose="00000500000000000000" pitchFamily="2" charset="-79"/>
                <a:cs typeface="Assistant" panose="00000500000000000000" pitchFamily="2" charset="-79"/>
              </a:rPr>
            </a:br>
            <a:endParaRPr lang="he-IL" sz="2000" dirty="0">
              <a:latin typeface="Assistant" panose="00000500000000000000" pitchFamily="2" charset="-79"/>
              <a:cs typeface="Assistant" panose="00000500000000000000" pitchFamily="2" charset="-79"/>
            </a:endParaRPr>
          </a:p>
        </p:txBody>
      </p:sp>
      <p:pic>
        <p:nvPicPr>
          <p:cNvPr id="12" name="תמונה 11">
            <a:extLst>
              <a:ext uri="{FF2B5EF4-FFF2-40B4-BE49-F238E27FC236}">
                <a16:creationId xmlns:a16="http://schemas.microsoft.com/office/drawing/2014/main" id="{8F4339FA-4051-7ADB-C4C1-FED683C1404B}"/>
              </a:ext>
            </a:extLst>
          </p:cNvPr>
          <p:cNvPicPr>
            <a:picLocks noChangeAspect="1"/>
          </p:cNvPicPr>
          <p:nvPr/>
        </p:nvPicPr>
        <p:blipFill>
          <a:blip r:embed="rId3"/>
          <a:stretch>
            <a:fillRect/>
          </a:stretch>
        </p:blipFill>
        <p:spPr>
          <a:xfrm>
            <a:off x="6214072" y="652749"/>
            <a:ext cx="5824344" cy="3943566"/>
          </a:xfrm>
          <a:prstGeom prst="rect">
            <a:avLst/>
          </a:prstGeom>
        </p:spPr>
      </p:pic>
    </p:spTree>
    <p:extLst>
      <p:ext uri="{BB962C8B-B14F-4D97-AF65-F5344CB8AC3E}">
        <p14:creationId xmlns:p14="http://schemas.microsoft.com/office/powerpoint/2010/main" val="3112163639"/>
      </p:ext>
    </p:extLst>
  </p:cSld>
  <p:clrMapOvr>
    <a:masterClrMapping/>
  </p:clrMapOvr>
  <p:transition>
    <p:fade/>
  </p:transition>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733425" y="801234"/>
            <a:ext cx="10760544"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solidFill>
                  <a:schemeClr val="bg1"/>
                </a:solidFill>
                <a:latin typeface="Assistant ExtraBold" pitchFamily="2" charset="-79"/>
                <a:cs typeface="Assistant ExtraBold" pitchFamily="2" charset="-79"/>
              </a:rPr>
              <a:t>4. Pilot Projects in the Local Authorities</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34629036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של תמונה 4" descr="תמונה שמכילה לבוש, רהיטים, אדם, בתוך מבנה&#10;&#10;התיאור נוצר באופן אוטומטי">
            <a:extLst>
              <a:ext uri="{FF2B5EF4-FFF2-40B4-BE49-F238E27FC236}">
                <a16:creationId xmlns:a16="http://schemas.microsoft.com/office/drawing/2014/main" id="{1A23F545-199B-8EAB-EA51-5C6CC3A7B85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4" r="404" b="8734"/>
          <a:stretch/>
        </p:blipFill>
        <p:spPr>
          <a:xfrm>
            <a:off x="1135982" y="2024063"/>
            <a:ext cx="5392218" cy="3715658"/>
          </a:xfrm>
        </p:spPr>
      </p:pic>
      <p:sp>
        <p:nvSpPr>
          <p:cNvPr id="3" name="Title 1">
            <a:extLst>
              <a:ext uri="{FF2B5EF4-FFF2-40B4-BE49-F238E27FC236}">
                <a16:creationId xmlns:a16="http://schemas.microsoft.com/office/drawing/2014/main" id="{6D0FC0A3-6E2E-469F-B1CE-DD0D7237F2D7}"/>
              </a:ext>
            </a:extLst>
          </p:cNvPr>
          <p:cNvSpPr>
            <a:spLocks noGrp="1"/>
          </p:cNvSpPr>
          <p:nvPr>
            <p:ph type="ctrTitle"/>
          </p:nvPr>
        </p:nvSpPr>
        <p:spPr>
          <a:xfrm>
            <a:off x="6799782" y="-127928"/>
            <a:ext cx="5392218" cy="3312000"/>
          </a:xfrm>
        </p:spPr>
        <p:txBody>
          <a:bodyPr/>
          <a:lstStyle/>
          <a:p>
            <a:pPr algn="ctr" rtl="1"/>
            <a:r>
              <a:rPr lang="en-US" b="1" dirty="0">
                <a:latin typeface="Assistant ExtraBold"/>
                <a:cs typeface="Assistant ExtraBold"/>
              </a:rPr>
              <a:t>The City of Lod</a:t>
            </a:r>
            <a:endParaRPr lang="he-IL" sz="2800" dirty="0">
              <a:solidFill>
                <a:schemeClr val="tx1"/>
              </a:solidFill>
              <a:latin typeface="Assistant" pitchFamily="2" charset="-79"/>
              <a:cs typeface="Assistant" pitchFamily="2" charset="-79"/>
            </a:endParaRPr>
          </a:p>
        </p:txBody>
      </p:sp>
      <p:pic>
        <p:nvPicPr>
          <p:cNvPr id="9" name="תמונה 8" descr="תמונה שמכילה טקסט, צילום מסך, עיצוב&#10;&#10;התיאור נוצר באופן אוטומטי">
            <a:extLst>
              <a:ext uri="{FF2B5EF4-FFF2-40B4-BE49-F238E27FC236}">
                <a16:creationId xmlns:a16="http://schemas.microsoft.com/office/drawing/2014/main" id="{93C14550-D9CE-8E05-F735-7DD77C42C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991" y="2024063"/>
            <a:ext cx="5263784" cy="3715658"/>
          </a:xfrm>
          <a:prstGeom prst="rect">
            <a:avLst/>
          </a:prstGeom>
        </p:spPr>
      </p:pic>
    </p:spTree>
    <p:extLst>
      <p:ext uri="{BB962C8B-B14F-4D97-AF65-F5344CB8AC3E}">
        <p14:creationId xmlns:p14="http://schemas.microsoft.com/office/powerpoint/2010/main" val="9472840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מלבן 17">
            <a:extLst>
              <a:ext uri="{FF2B5EF4-FFF2-40B4-BE49-F238E27FC236}">
                <a16:creationId xmlns:a16="http://schemas.microsoft.com/office/drawing/2014/main" id="{C67F6040-813F-B1CF-4B73-4051A5F0DDF8}"/>
              </a:ext>
            </a:extLst>
          </p:cNvPr>
          <p:cNvSpPr/>
          <p:nvPr/>
        </p:nvSpPr>
        <p:spPr>
          <a:xfrm>
            <a:off x="1166587" y="1682482"/>
            <a:ext cx="4738913" cy="1340167"/>
          </a:xfrm>
          <a:prstGeom prst="rect">
            <a:avLst/>
          </a:prstGeom>
          <a:solidFill>
            <a:schemeClr val="bg1">
              <a:lumMod val="95000"/>
            </a:schemeClr>
          </a:solid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0740BF08-036A-A5AC-B5C7-9461D5296167}"/>
              </a:ext>
            </a:extLst>
          </p:cNvPr>
          <p:cNvSpPr txBox="1"/>
          <p:nvPr/>
        </p:nvSpPr>
        <p:spPr>
          <a:xfrm>
            <a:off x="1371599" y="1839397"/>
            <a:ext cx="2704554" cy="923330"/>
          </a:xfrm>
          <a:prstGeom prst="rect">
            <a:avLst/>
          </a:prstGeom>
          <a:noFill/>
        </p:spPr>
        <p:txBody>
          <a:bodyPr wrap="square" rtlCol="1">
            <a:spAutoFit/>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Yoni Tari</a:t>
            </a:r>
            <a:endParaRPr lang="he-IL" b="1"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Deputy Director,</a:t>
            </a:r>
          </a:p>
          <a:p>
            <a:pPr algn="l"/>
            <a:r>
              <a:rPr lang="en-US" dirty="0">
                <a:latin typeface="Calibri" panose="020F0502020204030204" pitchFamily="34" charset="0"/>
                <a:ea typeface="Calibri" panose="020F0502020204030204" pitchFamily="34" charset="0"/>
                <a:cs typeface="Calibri" panose="020F0502020204030204" pitchFamily="34" charset="0"/>
              </a:rPr>
              <a:t>Operations Division</a:t>
            </a: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6" name="תמונה 5" descr="תמונה שמכילה פני אדם, לבוש, אדם, איש&#10;&#10;התיאור נוצר באופן אוטומטי">
            <a:extLst>
              <a:ext uri="{FF2B5EF4-FFF2-40B4-BE49-F238E27FC236}">
                <a16:creationId xmlns:a16="http://schemas.microsoft.com/office/drawing/2014/main" id="{2479083E-41B5-FFE6-5546-E12375B421B6}"/>
              </a:ext>
            </a:extLst>
          </p:cNvPr>
          <p:cNvPicPr>
            <a:picLocks noChangeAspect="1"/>
          </p:cNvPicPr>
          <p:nvPr/>
        </p:nvPicPr>
        <p:blipFill rotWithShape="1">
          <a:blip r:embed="rId2"/>
          <a:srcRect l="19158" r="12170"/>
          <a:stretch/>
        </p:blipFill>
        <p:spPr>
          <a:xfrm>
            <a:off x="4624708" y="2118627"/>
            <a:ext cx="771951" cy="833772"/>
          </a:xfrm>
          <a:prstGeom prst="rect">
            <a:avLst/>
          </a:prstGeom>
          <a:solidFill>
            <a:schemeClr val="bg1">
              <a:lumMod val="95000"/>
            </a:schemeClr>
          </a:solidFill>
          <a:ln w="38100">
            <a:noFill/>
          </a:ln>
        </p:spPr>
      </p:pic>
      <p:sp>
        <p:nvSpPr>
          <p:cNvPr id="7" name="מלבן 6">
            <a:extLst>
              <a:ext uri="{FF2B5EF4-FFF2-40B4-BE49-F238E27FC236}">
                <a16:creationId xmlns:a16="http://schemas.microsoft.com/office/drawing/2014/main" id="{CC460689-EABE-E8C8-72B2-99344371EA83}"/>
              </a:ext>
            </a:extLst>
          </p:cNvPr>
          <p:cNvSpPr/>
          <p:nvPr/>
        </p:nvSpPr>
        <p:spPr>
          <a:xfrm>
            <a:off x="1166587" y="3083104"/>
            <a:ext cx="4738913" cy="1188393"/>
          </a:xfrm>
          <a:prstGeom prst="rect">
            <a:avLst/>
          </a:prstGeom>
          <a:solidFill>
            <a:schemeClr val="bg1">
              <a:lumMod val="95000"/>
            </a:schemeClr>
          </a:solid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53CD154D-1135-D7AD-4A89-6D0345AFD937}"/>
              </a:ext>
            </a:extLst>
          </p:cNvPr>
          <p:cNvSpPr txBox="1"/>
          <p:nvPr/>
        </p:nvSpPr>
        <p:spPr>
          <a:xfrm>
            <a:off x="1288026" y="3036414"/>
            <a:ext cx="2965399" cy="1200329"/>
          </a:xfrm>
          <a:prstGeom prst="rect">
            <a:avLst/>
          </a:prstGeom>
          <a:noFill/>
        </p:spPr>
        <p:txBody>
          <a:bodyPr wrap="square" rtlCol="1">
            <a:spAutoFit/>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Yuval Shtalrid</a:t>
            </a:r>
            <a:endParaRPr lang="he-IL" b="1"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Director of the Strategic Planning, Transportation, and Engineering Department</a:t>
            </a: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a:extLst>
              <a:ext uri="{FF2B5EF4-FFF2-40B4-BE49-F238E27FC236}">
                <a16:creationId xmlns:a16="http://schemas.microsoft.com/office/drawing/2014/main" id="{4052F493-3639-E1F7-D5A0-B3736907D79D}"/>
              </a:ext>
            </a:extLst>
          </p:cNvPr>
          <p:cNvPicPr>
            <a:picLocks noChangeAspect="1"/>
          </p:cNvPicPr>
          <p:nvPr/>
        </p:nvPicPr>
        <p:blipFill rotWithShape="1">
          <a:blip r:embed="rId3"/>
          <a:srcRect t="46" b="46"/>
          <a:stretch/>
        </p:blipFill>
        <p:spPr>
          <a:xfrm>
            <a:off x="4573257" y="3283126"/>
            <a:ext cx="771951" cy="833772"/>
          </a:xfrm>
          <a:prstGeom prst="rect">
            <a:avLst/>
          </a:prstGeom>
          <a:solidFill>
            <a:schemeClr val="bg1">
              <a:lumMod val="95000"/>
            </a:schemeClr>
          </a:solidFill>
          <a:ln w="38100">
            <a:noFill/>
          </a:ln>
        </p:spPr>
      </p:pic>
      <p:cxnSp>
        <p:nvCxnSpPr>
          <p:cNvPr id="10" name="מחבר ישר 9">
            <a:extLst>
              <a:ext uri="{FF2B5EF4-FFF2-40B4-BE49-F238E27FC236}">
                <a16:creationId xmlns:a16="http://schemas.microsoft.com/office/drawing/2014/main" id="{56245D49-9D3B-05CF-C6D2-CE71ADF33623}"/>
              </a:ext>
            </a:extLst>
          </p:cNvPr>
          <p:cNvCxnSpPr>
            <a:cxnSpLocks/>
          </p:cNvCxnSpPr>
          <p:nvPr/>
        </p:nvCxnSpPr>
        <p:spPr>
          <a:xfrm>
            <a:off x="4196193" y="3188562"/>
            <a:ext cx="0" cy="998585"/>
          </a:xfrm>
          <a:prstGeom prst="line">
            <a:avLst/>
          </a:prstGeom>
          <a:no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cxnSp>
      <p:sp>
        <p:nvSpPr>
          <p:cNvPr id="11" name="מלבן 10">
            <a:extLst>
              <a:ext uri="{FF2B5EF4-FFF2-40B4-BE49-F238E27FC236}">
                <a16:creationId xmlns:a16="http://schemas.microsoft.com/office/drawing/2014/main" id="{11DE1847-2BE3-75CF-70B1-2F73078FCA19}"/>
              </a:ext>
            </a:extLst>
          </p:cNvPr>
          <p:cNvSpPr/>
          <p:nvPr/>
        </p:nvSpPr>
        <p:spPr>
          <a:xfrm>
            <a:off x="1166587" y="4271497"/>
            <a:ext cx="4738912" cy="1340167"/>
          </a:xfrm>
          <a:prstGeom prst="rect">
            <a:avLst/>
          </a:prstGeom>
          <a:solidFill>
            <a:schemeClr val="bg1">
              <a:lumMod val="95000"/>
            </a:schemeClr>
          </a:solid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27DEA385-43D4-AF63-AAF0-0CE19415ACDE}"/>
              </a:ext>
            </a:extLst>
          </p:cNvPr>
          <p:cNvSpPr txBox="1"/>
          <p:nvPr/>
        </p:nvSpPr>
        <p:spPr>
          <a:xfrm>
            <a:off x="1288026" y="4331952"/>
            <a:ext cx="2843959" cy="1200329"/>
          </a:xfrm>
          <a:prstGeom prst="rect">
            <a:avLst/>
          </a:prstGeom>
          <a:noFill/>
        </p:spPr>
        <p:txBody>
          <a:bodyPr wrap="square" rtlCol="1">
            <a:spAutoFit/>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Miri Malak</a:t>
            </a:r>
            <a:endParaRPr lang="he-IL" b="1"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Director for the Early Childhood Branch of the Welfare Department</a:t>
            </a: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13" name="תמונה 12">
            <a:extLst>
              <a:ext uri="{FF2B5EF4-FFF2-40B4-BE49-F238E27FC236}">
                <a16:creationId xmlns:a16="http://schemas.microsoft.com/office/drawing/2014/main" id="{4140E980-CB0F-9290-FA4A-445A203F6C18}"/>
              </a:ext>
            </a:extLst>
          </p:cNvPr>
          <p:cNvPicPr>
            <a:picLocks noChangeAspect="1"/>
          </p:cNvPicPr>
          <p:nvPr/>
        </p:nvPicPr>
        <p:blipFill rotWithShape="1">
          <a:blip r:embed="rId4"/>
          <a:srcRect l="206" r="206"/>
          <a:stretch/>
        </p:blipFill>
        <p:spPr>
          <a:xfrm>
            <a:off x="4573257" y="4447625"/>
            <a:ext cx="771951" cy="833772"/>
          </a:xfrm>
          <a:prstGeom prst="rect">
            <a:avLst/>
          </a:prstGeom>
          <a:solidFill>
            <a:schemeClr val="bg1">
              <a:lumMod val="95000"/>
            </a:schemeClr>
          </a:solidFill>
          <a:ln w="38100">
            <a:noFill/>
          </a:ln>
        </p:spPr>
      </p:pic>
      <p:cxnSp>
        <p:nvCxnSpPr>
          <p:cNvPr id="14" name="מחבר ישר 13">
            <a:extLst>
              <a:ext uri="{FF2B5EF4-FFF2-40B4-BE49-F238E27FC236}">
                <a16:creationId xmlns:a16="http://schemas.microsoft.com/office/drawing/2014/main" id="{19A21D03-F3D4-DD18-B130-25A56A0F51FE}"/>
              </a:ext>
            </a:extLst>
          </p:cNvPr>
          <p:cNvCxnSpPr>
            <a:cxnSpLocks/>
          </p:cNvCxnSpPr>
          <p:nvPr/>
        </p:nvCxnSpPr>
        <p:spPr>
          <a:xfrm>
            <a:off x="4196193" y="4353061"/>
            <a:ext cx="0" cy="998585"/>
          </a:xfrm>
          <a:prstGeom prst="line">
            <a:avLst/>
          </a:prstGeom>
          <a:no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cxnSp>
      <p:cxnSp>
        <p:nvCxnSpPr>
          <p:cNvPr id="19" name="מחבר ישר 18">
            <a:extLst>
              <a:ext uri="{FF2B5EF4-FFF2-40B4-BE49-F238E27FC236}">
                <a16:creationId xmlns:a16="http://schemas.microsoft.com/office/drawing/2014/main" id="{143358E2-3CE2-C0B0-5B5A-1638879E6D24}"/>
              </a:ext>
            </a:extLst>
          </p:cNvPr>
          <p:cNvCxnSpPr>
            <a:cxnSpLocks/>
          </p:cNvCxnSpPr>
          <p:nvPr/>
        </p:nvCxnSpPr>
        <p:spPr>
          <a:xfrm>
            <a:off x="4196193" y="1839397"/>
            <a:ext cx="0" cy="998585"/>
          </a:xfrm>
          <a:prstGeom prst="line">
            <a:avLst/>
          </a:prstGeom>
          <a:noFill/>
          <a:ln w="57150">
            <a:solidFill>
              <a:srgbClr val="008EAF"/>
            </a:solidFill>
          </a:ln>
        </p:spPr>
        <p:style>
          <a:lnRef idx="2">
            <a:schemeClr val="accent1">
              <a:shade val="15000"/>
            </a:schemeClr>
          </a:lnRef>
          <a:fillRef idx="1">
            <a:schemeClr val="accent1"/>
          </a:fillRef>
          <a:effectRef idx="0">
            <a:schemeClr val="accent1"/>
          </a:effectRef>
          <a:fontRef idx="minor">
            <a:schemeClr val="lt1"/>
          </a:fontRef>
        </p:style>
      </p:cxnSp>
      <p:sp>
        <p:nvSpPr>
          <p:cNvPr id="15" name="Title 1">
            <a:extLst>
              <a:ext uri="{FF2B5EF4-FFF2-40B4-BE49-F238E27FC236}">
                <a16:creationId xmlns:a16="http://schemas.microsoft.com/office/drawing/2014/main" id="{F54FFE58-8714-4E4A-7F20-CDC4B34E53A9}"/>
              </a:ext>
            </a:extLst>
          </p:cNvPr>
          <p:cNvSpPr>
            <a:spLocks noGrp="1"/>
          </p:cNvSpPr>
          <p:nvPr>
            <p:ph type="ctrTitle"/>
          </p:nvPr>
        </p:nvSpPr>
        <p:spPr>
          <a:xfrm>
            <a:off x="6799782" y="-127928"/>
            <a:ext cx="5392218" cy="3312000"/>
          </a:xfrm>
        </p:spPr>
        <p:txBody>
          <a:bodyPr/>
          <a:lstStyle/>
          <a:p>
            <a:pPr algn="ctr" rtl="1"/>
            <a:r>
              <a:rPr lang="en-US" b="1" dirty="0">
                <a:latin typeface="Assistant ExtraBold"/>
                <a:cs typeface="Assistant ExtraBold"/>
              </a:rPr>
              <a:t>Lod Municipality Team</a:t>
            </a:r>
            <a:endParaRPr lang="he-IL" sz="2800"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22511762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221072" y="290511"/>
            <a:ext cx="8118475" cy="876301"/>
          </a:xfrm>
        </p:spPr>
        <p:txBody>
          <a:bodyPr vert="horz" lIns="0" tIns="0" rIns="0" bIns="0" rtlCol="0" anchor="t" anchorCtr="0">
            <a:normAutofit fontScale="90000"/>
          </a:bodyPr>
          <a:lstStyle/>
          <a:p>
            <a:pPr algn="l"/>
            <a:r>
              <a:rPr lang="en-US" sz="4800" b="1" dirty="0">
                <a:latin typeface="Assistant ExtraBold"/>
                <a:cs typeface="Assistant ExtraBold"/>
              </a:rPr>
              <a:t>Presentation on Pilot Projects</a:t>
            </a:r>
            <a:endParaRPr lang="he-IL" sz="4800" b="1" dirty="0">
              <a:latin typeface="Assistant ExtraBold"/>
              <a:cs typeface="Assistant ExtraBold"/>
            </a:endParaRPr>
          </a:p>
        </p:txBody>
      </p:sp>
      <p:sp>
        <p:nvSpPr>
          <p:cNvPr id="4" name="תיבת טקסט 3">
            <a:extLst>
              <a:ext uri="{FF2B5EF4-FFF2-40B4-BE49-F238E27FC236}">
                <a16:creationId xmlns:a16="http://schemas.microsoft.com/office/drawing/2014/main" id="{EB7F88CB-6AA1-B9AA-CA5A-A8CD670F715F}"/>
              </a:ext>
            </a:extLst>
          </p:cNvPr>
          <p:cNvSpPr txBox="1"/>
          <p:nvPr/>
        </p:nvSpPr>
        <p:spPr>
          <a:xfrm>
            <a:off x="0" y="1013260"/>
            <a:ext cx="6381617" cy="4831480"/>
          </a:xfrm>
          <a:prstGeom prst="rect">
            <a:avLst/>
          </a:prstGeom>
          <a:solidFill>
            <a:schemeClr val="bg2"/>
          </a:solidFill>
          <a:ln w="6350">
            <a:solidFill>
              <a:schemeClr val="accent1"/>
            </a:solidFill>
            <a:miter lim="800000"/>
          </a:ln>
        </p:spPr>
        <p:txBody>
          <a:bodyPr vert="horz" lIns="684000" tIns="360000" rIns="360000" bIns="72000" rtlCol="0" anchor="t" anchorCtr="0">
            <a:normAutofit fontScale="85000" lnSpcReduction="20000"/>
          </a:bodyPr>
          <a:lstStyle/>
          <a:p>
            <a:pPr lvl="0" algn="l">
              <a:lnSpc>
                <a:spcPct val="90000"/>
              </a:lnSpc>
              <a:spcAft>
                <a:spcPts val="800"/>
              </a:spcAft>
            </a:pPr>
            <a:r>
              <a:rPr lang="en-US" sz="2000" b="1" dirty="0">
                <a:solidFill>
                  <a:srgbClr val="1AAA67"/>
                </a:solidFill>
                <a:latin typeface="Assistant" panose="00000500000000000000" pitchFamily="2" charset="-79"/>
                <a:ea typeface="Calibri" panose="020F0502020204030204" pitchFamily="34" charset="0"/>
                <a:cs typeface="Assistant" panose="00000500000000000000" pitchFamily="2" charset="-79"/>
              </a:rPr>
              <a:t>Development of a work mechanism in the local authority for planning and constructing public spaces on behalf of young children and their parents in the city of Lod. </a:t>
            </a:r>
          </a:p>
          <a:p>
            <a:pPr lvl="0" algn="l">
              <a:lnSpc>
                <a:spcPct val="90000"/>
              </a:lnSpc>
              <a:spcAft>
                <a:spcPts val="800"/>
              </a:spcAft>
            </a:pPr>
            <a:endPar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endParaRPr>
          </a:p>
          <a:p>
            <a:pPr lvl="0" algn="l">
              <a:lnSpc>
                <a:spcPct val="90000"/>
              </a:lnSpc>
              <a:spcAft>
                <a:spcPts val="800"/>
              </a:spcAft>
            </a:pPr>
            <a:r>
              <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rPr>
              <a:t>The pilot has three stages:</a:t>
            </a:r>
            <a:endParaRPr lang="en-US" b="1" dirty="0">
              <a:solidFill>
                <a:schemeClr val="tx2"/>
              </a:solidFill>
              <a:effectLst/>
              <a:latin typeface="Assistant" panose="00000500000000000000" pitchFamily="2" charset="-79"/>
              <a:ea typeface="Calibri" panose="020F0502020204030204" pitchFamily="34" charset="0"/>
              <a:cs typeface="Assistant" panose="00000500000000000000" pitchFamily="2" charset="-79"/>
            </a:endParaRPr>
          </a:p>
          <a:p>
            <a:pPr marL="342900" lvl="0" indent="-342900" algn="l">
              <a:lnSpc>
                <a:spcPct val="90000"/>
              </a:lnSpc>
              <a:spcAft>
                <a:spcPts val="800"/>
              </a:spcAft>
              <a:buFont typeface="+mj-lt"/>
              <a:buAutoNum type="arabicPeriod"/>
            </a:pPr>
            <a:r>
              <a:rPr lang="en-US" b="1" dirty="0">
                <a:solidFill>
                  <a:schemeClr val="tx2"/>
                </a:solidFill>
                <a:effectLst/>
                <a:latin typeface="Assistant" panose="00000500000000000000" pitchFamily="2" charset="-79"/>
                <a:ea typeface="Calibri" panose="020F0502020204030204" pitchFamily="34" charset="0"/>
                <a:cs typeface="Assistant" panose="00000500000000000000" pitchFamily="2" charset="-79"/>
              </a:rPr>
              <a:t>Training </a:t>
            </a:r>
            <a:r>
              <a:rPr lang="en-US" dirty="0">
                <a:solidFill>
                  <a:schemeClr val="tx2"/>
                </a:solidFill>
                <a:effectLst/>
                <a:latin typeface="Assistant" panose="00000500000000000000" pitchFamily="2" charset="-79"/>
                <a:ea typeface="Calibri" panose="020F0502020204030204" pitchFamily="34" charset="0"/>
                <a:cs typeface="Assistant" panose="00000500000000000000" pitchFamily="2" charset="-79"/>
              </a:rPr>
              <a:t>for municipal employees who interface with the field of early childhood.</a:t>
            </a:r>
          </a:p>
          <a:p>
            <a:pPr marL="342900" lvl="0" indent="-342900" algn="l">
              <a:lnSpc>
                <a:spcPct val="90000"/>
              </a:lnSpc>
              <a:spcAft>
                <a:spcPts val="800"/>
              </a:spcAft>
              <a:buFont typeface="+mj-lt"/>
              <a:buAutoNum type="arabicPeriod"/>
            </a:pPr>
            <a:r>
              <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rPr>
              <a:t>Establishing an interdepartmental work team </a:t>
            </a:r>
            <a:r>
              <a:rPr lang="en-US" dirty="0">
                <a:solidFill>
                  <a:schemeClr val="tx2"/>
                </a:solidFill>
                <a:latin typeface="Assistant" panose="00000500000000000000" pitchFamily="2" charset="-79"/>
                <a:ea typeface="Calibri" panose="020F0502020204030204" pitchFamily="34" charset="0"/>
                <a:cs typeface="Assistant" panose="00000500000000000000" pitchFamily="2" charset="-79"/>
              </a:rPr>
              <a:t>and creating work routines for planning and construction (a municipal work mechanism).</a:t>
            </a:r>
          </a:p>
          <a:p>
            <a:pPr marL="342900" lvl="0" indent="-342900" algn="l">
              <a:lnSpc>
                <a:spcPct val="90000"/>
              </a:lnSpc>
              <a:spcAft>
                <a:spcPts val="800"/>
              </a:spcAft>
              <a:buFont typeface="+mj-lt"/>
              <a:buAutoNum type="arabicPeriod"/>
            </a:pPr>
            <a:r>
              <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rPr>
              <a:t>Incorporating early childhood-oriented thinking into the work plans</a:t>
            </a:r>
            <a:r>
              <a:rPr lang="en-US" dirty="0">
                <a:solidFill>
                  <a:schemeClr val="tx2"/>
                </a:solidFill>
                <a:latin typeface="Assistant" panose="00000500000000000000" pitchFamily="2" charset="-79"/>
                <a:ea typeface="Calibri" panose="020F0502020204030204" pitchFamily="34" charset="0"/>
                <a:cs typeface="Assistant" panose="00000500000000000000" pitchFamily="2" charset="-79"/>
              </a:rPr>
              <a:t> of the various municipal departments.</a:t>
            </a:r>
            <a:br>
              <a:rPr lang="en-US" dirty="0">
                <a:solidFill>
                  <a:schemeClr val="tx2"/>
                </a:solidFill>
                <a:latin typeface="Assistant" panose="00000500000000000000" pitchFamily="2" charset="-79"/>
                <a:ea typeface="Calibri" panose="020F0502020204030204" pitchFamily="34" charset="0"/>
                <a:cs typeface="Assistant" panose="00000500000000000000" pitchFamily="2" charset="-79"/>
              </a:rPr>
            </a:br>
            <a:endParaRPr lang="en-US" dirty="0">
              <a:solidFill>
                <a:schemeClr val="tx2"/>
              </a:solidFill>
              <a:latin typeface="Assistant" panose="00000500000000000000" pitchFamily="2" charset="-79"/>
              <a:ea typeface="Calibri" panose="020F0502020204030204" pitchFamily="34" charset="0"/>
              <a:cs typeface="Assistant" panose="00000500000000000000" pitchFamily="2" charset="-79"/>
            </a:endParaRPr>
          </a:p>
          <a:p>
            <a:pPr lvl="0" algn="l">
              <a:lnSpc>
                <a:spcPct val="90000"/>
              </a:lnSpc>
              <a:spcAft>
                <a:spcPts val="800"/>
              </a:spcAft>
            </a:pPr>
            <a:r>
              <a:rPr lang="en-US" b="1" dirty="0">
                <a:solidFill>
                  <a:schemeClr val="tx2"/>
                </a:solidFill>
                <a:effectLst/>
                <a:latin typeface="Assistant" panose="00000500000000000000" pitchFamily="2" charset="-79"/>
                <a:ea typeface="Calibri" panose="020F0502020204030204" pitchFamily="34" charset="0"/>
                <a:cs typeface="Assistant" panose="00000500000000000000" pitchFamily="2" charset="-79"/>
              </a:rPr>
              <a:t>Program goals:</a:t>
            </a:r>
          </a:p>
          <a:p>
            <a:pPr marL="342900" lvl="0" indent="-342900" algn="l">
              <a:lnSpc>
                <a:spcPct val="90000"/>
              </a:lnSpc>
              <a:spcAft>
                <a:spcPts val="800"/>
              </a:spcAft>
              <a:buFont typeface="+mj-lt"/>
              <a:buAutoNum type="arabicPeriod"/>
            </a:pPr>
            <a:r>
              <a:rPr lang="en-US" b="1" dirty="0">
                <a:solidFill>
                  <a:schemeClr val="tx2"/>
                </a:solidFill>
                <a:effectLst/>
                <a:latin typeface="Assistant" panose="00000500000000000000" pitchFamily="2" charset="-79"/>
                <a:ea typeface="Calibri" panose="020F0502020204030204" pitchFamily="34" charset="0"/>
                <a:cs typeface="Assistant" panose="00000500000000000000" pitchFamily="2" charset="-79"/>
              </a:rPr>
              <a:t>Raising awareness of the importance of early childhood with an emphasis on public spaces.</a:t>
            </a:r>
          </a:p>
          <a:p>
            <a:pPr marL="342900" lvl="0" indent="-342900" algn="l">
              <a:lnSpc>
                <a:spcPct val="90000"/>
              </a:lnSpc>
              <a:spcAft>
                <a:spcPts val="800"/>
              </a:spcAft>
              <a:buFont typeface="+mj-lt"/>
              <a:buAutoNum type="arabicPeriod"/>
            </a:pPr>
            <a:r>
              <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rPr>
              <a:t>Recruiting </a:t>
            </a:r>
            <a:r>
              <a:rPr lang="en-US" b="1" dirty="0">
                <a:solidFill>
                  <a:schemeClr val="tx2"/>
                </a:solidFill>
                <a:effectLst/>
                <a:latin typeface="Assistant" panose="00000500000000000000" pitchFamily="2" charset="-79"/>
                <a:ea typeface="Calibri" panose="020F0502020204030204" pitchFamily="34" charset="0"/>
                <a:cs typeface="Assistant" panose="00000500000000000000" pitchFamily="2" charset="-79"/>
              </a:rPr>
              <a:t>partners into the process.</a:t>
            </a:r>
          </a:p>
          <a:p>
            <a:pPr marL="342900" lvl="0" indent="-342900" algn="l">
              <a:lnSpc>
                <a:spcPct val="90000"/>
              </a:lnSpc>
              <a:spcAft>
                <a:spcPts val="800"/>
              </a:spcAft>
              <a:buFont typeface="+mj-lt"/>
              <a:buAutoNum type="arabicPeriod"/>
            </a:pPr>
            <a:r>
              <a:rPr lang="en-US" b="1" dirty="0">
                <a:solidFill>
                  <a:schemeClr val="tx2"/>
                </a:solidFill>
                <a:latin typeface="Assistant" panose="00000500000000000000" pitchFamily="2" charset="-79"/>
                <a:ea typeface="Calibri" panose="020F0502020204030204" pitchFamily="34" charset="0"/>
                <a:cs typeface="Assistant" panose="00000500000000000000" pitchFamily="2" charset="-79"/>
              </a:rPr>
              <a:t>Creating regulated work routines to promote cooperative planning.</a:t>
            </a:r>
          </a:p>
        </p:txBody>
      </p:sp>
      <p:pic>
        <p:nvPicPr>
          <p:cNvPr id="5" name="תמונה 4" descr="תמונה שמכילה כסא, לבוש, רהיטים, בתוך מבנה&#10;&#10;התיאור נוצר באופן אוטומטי">
            <a:extLst>
              <a:ext uri="{FF2B5EF4-FFF2-40B4-BE49-F238E27FC236}">
                <a16:creationId xmlns:a16="http://schemas.microsoft.com/office/drawing/2014/main" id="{2E358C69-37B4-4261-F236-950BBE7EDD5B}"/>
              </a:ext>
            </a:extLst>
          </p:cNvPr>
          <p:cNvPicPr>
            <a:picLocks noChangeAspect="1"/>
          </p:cNvPicPr>
          <p:nvPr/>
        </p:nvPicPr>
        <p:blipFill rotWithShape="1">
          <a:blip r:embed="rId2">
            <a:extLst>
              <a:ext uri="{28A0092B-C50C-407E-A947-70E740481C1C}">
                <a14:useLocalDpi xmlns:a14="http://schemas.microsoft.com/office/drawing/2010/main" val="0"/>
              </a:ext>
            </a:extLst>
          </a:blip>
          <a:srcRect b="6098"/>
          <a:stretch/>
        </p:blipFill>
        <p:spPr>
          <a:xfrm>
            <a:off x="6381617" y="1013260"/>
            <a:ext cx="5902260" cy="4677928"/>
          </a:xfrm>
          <a:prstGeom prst="rect">
            <a:avLst/>
          </a:prstGeom>
          <a:noFill/>
          <a:ln w="6350">
            <a:solidFill>
              <a:schemeClr val="accent1"/>
            </a:solidFill>
            <a:miter lim="800000"/>
          </a:ln>
        </p:spPr>
      </p:pic>
    </p:spTree>
    <p:extLst>
      <p:ext uri="{BB962C8B-B14F-4D97-AF65-F5344CB8AC3E}">
        <p14:creationId xmlns:p14="http://schemas.microsoft.com/office/powerpoint/2010/main" val="35083702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304537" y="152400"/>
            <a:ext cx="4055807" cy="876301"/>
          </a:xfrm>
        </p:spPr>
        <p:txBody>
          <a:bodyPr anchor="t">
            <a:normAutofit fontScale="90000"/>
          </a:bodyPr>
          <a:lstStyle/>
          <a:p>
            <a:pPr algn="r" rtl="1"/>
            <a:r>
              <a:rPr lang="en-US" sz="4800" b="1" dirty="0">
                <a:latin typeface="Assistant ExtraBold"/>
                <a:cs typeface="Assistant ExtraBold"/>
              </a:rPr>
              <a:t>Needs and Data</a:t>
            </a:r>
            <a:endParaRPr lang="he-IL" sz="4800" b="1" dirty="0">
              <a:latin typeface="Assistant ExtraBold"/>
              <a:cs typeface="Assistant ExtraBold"/>
            </a:endParaRPr>
          </a:p>
        </p:txBody>
      </p:sp>
      <p:sp>
        <p:nvSpPr>
          <p:cNvPr id="4" name="Content Placeholder 3">
            <a:extLst>
              <a:ext uri="{FF2B5EF4-FFF2-40B4-BE49-F238E27FC236}">
                <a16:creationId xmlns:a16="http://schemas.microsoft.com/office/drawing/2014/main" id="{4859DFAC-9896-886E-1DB5-7937E86C9809}"/>
              </a:ext>
            </a:extLst>
          </p:cNvPr>
          <p:cNvSpPr>
            <a:spLocks noGrp="1"/>
          </p:cNvSpPr>
          <p:nvPr>
            <p:ph sz="half" idx="1"/>
          </p:nvPr>
        </p:nvSpPr>
        <p:spPr>
          <a:xfrm>
            <a:off x="152400" y="1028702"/>
            <a:ext cx="8055418" cy="4762494"/>
          </a:xfrm>
        </p:spPr>
        <p:txBody>
          <a:bodyPr anchor="t">
            <a:normAutofit/>
          </a:bodyPr>
          <a:lstStyle/>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Young children (birth-6 years) constitute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14.4%</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of the city's population.</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Only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28.1%</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of children aged birth-3 are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in supervised settings</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The remainder are in unsupervised settings or the family home</a:t>
            </a:r>
            <a:r>
              <a:rPr lang="he-IL"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About</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16% </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of children between the ages of birth and 6 are defined as</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at-risk children </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and are known by the Welfare Department.</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Lod is a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cultural mosaic</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and the city’s facilities and services require geographical and cultural adaptation</a:t>
            </a:r>
            <a:r>
              <a:rPr lang="he-IL"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In the municipal system, the early childhood department is under the supervision of the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Department for Social Integration</a:t>
            </a: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 Since daycare centers were transferred to the Ministry of Education, the most significant interface is with the </a:t>
            </a:r>
            <a:r>
              <a:rPr lang="en-US" sz="2000" b="1"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Education Department</a:t>
            </a:r>
            <a:r>
              <a:rPr lang="he-IL"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By 2030, some 50,000 new residents are expected to settle in Lod.</a:t>
            </a:r>
          </a:p>
          <a:p>
            <a:pPr marL="285750" indent="-285750" algn="l">
              <a:spcAft>
                <a:spcPts val="600"/>
              </a:spcAft>
              <a:buFont typeface="Arial" panose="020B0604020202020204" pitchFamily="34" charset="0"/>
              <a:buChar char="•"/>
            </a:pPr>
            <a:r>
              <a:rPr lang="en-US" sz="2000" kern="100" dirty="0">
                <a:solidFill>
                  <a:schemeClr val="tx1"/>
                </a:solidFill>
                <a:latin typeface="Assistant" panose="00000500000000000000" pitchFamily="2" charset="-79"/>
                <a:ea typeface="Calibri" panose="020F0502020204030204" pitchFamily="34" charset="0"/>
                <a:cs typeface="Assistant" panose="00000500000000000000" pitchFamily="2" charset="-79"/>
              </a:rPr>
              <a:t>Every year, on average, there are about 500 children aged 0-3 in families new to the city, and a total of about 3150 additional children.</a:t>
            </a:r>
            <a:endParaRPr lang="he-IL" kern="100" dirty="0">
              <a:highlight>
                <a:srgbClr val="008080"/>
              </a:highlight>
              <a:latin typeface="Assistant" panose="00000500000000000000" pitchFamily="2" charset="-79"/>
              <a:cs typeface="Assistant" panose="00000500000000000000" pitchFamily="2" charset="-79"/>
            </a:endParaRPr>
          </a:p>
        </p:txBody>
      </p:sp>
      <p:pic>
        <p:nvPicPr>
          <p:cNvPr id="8" name="Picture 5">
            <a:extLst>
              <a:ext uri="{FF2B5EF4-FFF2-40B4-BE49-F238E27FC236}">
                <a16:creationId xmlns:a16="http://schemas.microsoft.com/office/drawing/2014/main" id="{16148A89-48DE-8629-91B6-CF60F6EB3607}"/>
              </a:ext>
            </a:extLst>
          </p:cNvPr>
          <p:cNvPicPr>
            <a:picLocks noChangeAspect="1"/>
          </p:cNvPicPr>
          <p:nvPr/>
        </p:nvPicPr>
        <p:blipFill>
          <a:blip r:embed="rId3"/>
          <a:stretch>
            <a:fillRect/>
          </a:stretch>
        </p:blipFill>
        <p:spPr>
          <a:xfrm>
            <a:off x="8288593" y="217675"/>
            <a:ext cx="4055807" cy="2925069"/>
          </a:xfrm>
          <a:prstGeom prst="rect">
            <a:avLst/>
          </a:prstGeom>
        </p:spPr>
      </p:pic>
      <p:sp>
        <p:nvSpPr>
          <p:cNvPr id="9" name="Rectangle 1">
            <a:extLst>
              <a:ext uri="{FF2B5EF4-FFF2-40B4-BE49-F238E27FC236}">
                <a16:creationId xmlns:a16="http://schemas.microsoft.com/office/drawing/2014/main" id="{3A39F942-7716-3A9E-1F29-319D8BDD753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dirty="0"/>
          </a:p>
        </p:txBody>
      </p:sp>
      <p:sp>
        <p:nvSpPr>
          <p:cNvPr id="10" name="Rectangle 2">
            <a:extLst>
              <a:ext uri="{FF2B5EF4-FFF2-40B4-BE49-F238E27FC236}">
                <a16:creationId xmlns:a16="http://schemas.microsoft.com/office/drawing/2014/main" id="{3E27B36B-BE72-0A99-FB72-97E1D9AA863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dirty="0"/>
          </a:p>
        </p:txBody>
      </p:sp>
      <p:sp>
        <p:nvSpPr>
          <p:cNvPr id="11" name="Rectangle 3">
            <a:extLst>
              <a:ext uri="{FF2B5EF4-FFF2-40B4-BE49-F238E27FC236}">
                <a16:creationId xmlns:a16="http://schemas.microsoft.com/office/drawing/2014/main" id="{28884321-5B0F-3ED2-D024-FF6841CCABFF}"/>
              </a:ext>
            </a:extLst>
          </p:cNvPr>
          <p:cNvSpPr>
            <a:spLocks noChangeArrowheads="1"/>
          </p:cNvSpPr>
          <p:nvPr/>
        </p:nvSpPr>
        <p:spPr bwMode="auto">
          <a:xfrm flipV="1">
            <a:off x="693174" y="3555289"/>
            <a:ext cx="4055807" cy="265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dirty="0"/>
          </a:p>
        </p:txBody>
      </p:sp>
      <p:pic>
        <p:nvPicPr>
          <p:cNvPr id="13" name="Picture 5">
            <a:extLst>
              <a:ext uri="{FF2B5EF4-FFF2-40B4-BE49-F238E27FC236}">
                <a16:creationId xmlns:a16="http://schemas.microsoft.com/office/drawing/2014/main" id="{ADDFB4DB-86C5-AF3E-1C87-5375B3FB4EB3}"/>
              </a:ext>
            </a:extLst>
          </p:cNvPr>
          <p:cNvPicPr>
            <a:picLocks noChangeAspect="1"/>
          </p:cNvPicPr>
          <p:nvPr/>
        </p:nvPicPr>
        <p:blipFill>
          <a:blip r:embed="rId4"/>
          <a:stretch>
            <a:fillRect/>
          </a:stretch>
        </p:blipFill>
        <p:spPr>
          <a:xfrm>
            <a:off x="8360086" y="2830282"/>
            <a:ext cx="3679645" cy="3549993"/>
          </a:xfrm>
          <a:prstGeom prst="rect">
            <a:avLst/>
          </a:prstGeom>
        </p:spPr>
      </p:pic>
      <p:sp>
        <p:nvSpPr>
          <p:cNvPr id="3" name="TextBox 2">
            <a:extLst>
              <a:ext uri="{FF2B5EF4-FFF2-40B4-BE49-F238E27FC236}">
                <a16:creationId xmlns:a16="http://schemas.microsoft.com/office/drawing/2014/main" id="{5357AA24-F7B4-C0B9-8993-D6EBDEA60A9F}"/>
              </a:ext>
            </a:extLst>
          </p:cNvPr>
          <p:cNvSpPr txBox="1"/>
          <p:nvPr/>
        </p:nvSpPr>
        <p:spPr>
          <a:xfrm>
            <a:off x="10774680" y="1680210"/>
            <a:ext cx="788670" cy="518155"/>
          </a:xfrm>
          <a:prstGeom prst="rect">
            <a:avLst/>
          </a:prstGeom>
          <a:noFill/>
        </p:spPr>
        <p:txBody>
          <a:bodyPr wrap="square" lIns="0" tIns="0" rIns="0" bIns="0" rtlCol="0">
            <a:noAutofit/>
          </a:bodyPr>
          <a:lstStyle/>
          <a:p>
            <a:pPr algn="l">
              <a:lnSpc>
                <a:spcPct val="100000"/>
              </a:lnSpc>
            </a:pPr>
            <a:endParaRPr lang="en-US" sz="1600" dirty="0">
              <a:solidFill>
                <a:schemeClr val="tx2"/>
              </a:solidFill>
            </a:endParaRPr>
          </a:p>
        </p:txBody>
      </p:sp>
    </p:spTree>
    <p:extLst>
      <p:ext uri="{BB962C8B-B14F-4D97-AF65-F5344CB8AC3E}">
        <p14:creationId xmlns:p14="http://schemas.microsoft.com/office/powerpoint/2010/main" val="39784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4483-57B6-9D47-91C0-8502D6AEEE06}"/>
              </a:ext>
            </a:extLst>
          </p:cNvPr>
          <p:cNvSpPr>
            <a:spLocks noGrp="1"/>
          </p:cNvSpPr>
          <p:nvPr>
            <p:ph type="title"/>
          </p:nvPr>
        </p:nvSpPr>
        <p:spPr>
          <a:xfrm>
            <a:off x="279320" y="191722"/>
            <a:ext cx="11548885" cy="1217889"/>
          </a:xfrm>
        </p:spPr>
        <p:txBody>
          <a:bodyPr>
            <a:noAutofit/>
          </a:bodyPr>
          <a:lstStyle/>
          <a:p>
            <a:pPr algn="l"/>
            <a:r>
              <a:rPr lang="en-US" sz="3600" b="1" dirty="0">
                <a:latin typeface="Assistant ExtraBold"/>
                <a:cs typeface="Assistant ExtraBold"/>
              </a:rPr>
              <a:t>The strategic “roof agreement” of 2017 for major development of the city in the coming years</a:t>
            </a:r>
            <a:endParaRPr lang="en-IL" sz="3600" dirty="0">
              <a:latin typeface="Assistant" panose="00000500000000000000" pitchFamily="2" charset="-79"/>
              <a:cs typeface="Assistant" panose="00000500000000000000" pitchFamily="2" charset="-79"/>
            </a:endParaRPr>
          </a:p>
        </p:txBody>
      </p:sp>
      <p:pic>
        <p:nvPicPr>
          <p:cNvPr id="12" name="תמונה 11">
            <a:extLst>
              <a:ext uri="{FF2B5EF4-FFF2-40B4-BE49-F238E27FC236}">
                <a16:creationId xmlns:a16="http://schemas.microsoft.com/office/drawing/2014/main" id="{3D12AF36-7025-E8F5-4FC1-BDC64B402C41}"/>
              </a:ext>
            </a:extLst>
          </p:cNvPr>
          <p:cNvPicPr>
            <a:picLocks noChangeAspect="1"/>
          </p:cNvPicPr>
          <p:nvPr/>
        </p:nvPicPr>
        <p:blipFill>
          <a:blip r:embed="rId3"/>
          <a:stretch>
            <a:fillRect/>
          </a:stretch>
        </p:blipFill>
        <p:spPr>
          <a:xfrm>
            <a:off x="2006600" y="1409611"/>
            <a:ext cx="8387879" cy="4965700"/>
          </a:xfrm>
          <a:prstGeom prst="rect">
            <a:avLst/>
          </a:prstGeom>
        </p:spPr>
      </p:pic>
      <p:sp>
        <p:nvSpPr>
          <p:cNvPr id="14" name="תיבת טקסט 13">
            <a:extLst>
              <a:ext uri="{FF2B5EF4-FFF2-40B4-BE49-F238E27FC236}">
                <a16:creationId xmlns:a16="http://schemas.microsoft.com/office/drawing/2014/main" id="{5B74DED4-00DE-FE15-775F-F6A758F8FE03}"/>
              </a:ext>
            </a:extLst>
          </p:cNvPr>
          <p:cNvSpPr txBox="1"/>
          <p:nvPr/>
        </p:nvSpPr>
        <p:spPr>
          <a:xfrm>
            <a:off x="-4876801" y="6488668"/>
            <a:ext cx="1077685" cy="369332"/>
          </a:xfrm>
          <a:prstGeom prst="rect">
            <a:avLst/>
          </a:prstGeom>
          <a:noFill/>
        </p:spPr>
        <p:txBody>
          <a:bodyPr wrap="square">
            <a:spAutoFit/>
          </a:bodyPr>
          <a:lstStyle/>
          <a:p>
            <a:pPr algn="r" rtl="1"/>
            <a:r>
              <a:rPr lang="he-IL" dirty="0"/>
              <a:t>תוספתיים</a:t>
            </a:r>
          </a:p>
        </p:txBody>
      </p:sp>
      <p:sp>
        <p:nvSpPr>
          <p:cNvPr id="5" name="TextBox 4">
            <a:extLst>
              <a:ext uri="{FF2B5EF4-FFF2-40B4-BE49-F238E27FC236}">
                <a16:creationId xmlns:a16="http://schemas.microsoft.com/office/drawing/2014/main" id="{5AFEF650-4BEA-529B-7279-EDDC373FF434}"/>
              </a:ext>
            </a:extLst>
          </p:cNvPr>
          <p:cNvSpPr txBox="1"/>
          <p:nvPr/>
        </p:nvSpPr>
        <p:spPr>
          <a:xfrm>
            <a:off x="8519160" y="1744980"/>
            <a:ext cx="914400" cy="914400"/>
          </a:xfrm>
          <a:prstGeom prst="rect">
            <a:avLst/>
          </a:prstGeom>
          <a:noFill/>
        </p:spPr>
        <p:txBody>
          <a:bodyPr wrap="none" lIns="0" tIns="0" rIns="0" bIns="0" rtlCol="0">
            <a:noAutofit/>
          </a:bodyPr>
          <a:lstStyle/>
          <a:p>
            <a:pPr algn="l">
              <a:lnSpc>
                <a:spcPct val="100000"/>
              </a:lnSpc>
            </a:pPr>
            <a:r>
              <a:rPr lang="en-US" sz="1600" dirty="0">
                <a:solidFill>
                  <a:schemeClr val="tx2"/>
                </a:solidFill>
              </a:rPr>
              <a:t>LOD</a:t>
            </a:r>
          </a:p>
        </p:txBody>
      </p:sp>
    </p:spTree>
    <p:extLst>
      <p:ext uri="{BB962C8B-B14F-4D97-AF65-F5344CB8AC3E}">
        <p14:creationId xmlns:p14="http://schemas.microsoft.com/office/powerpoint/2010/main" val="1824726709"/>
      </p:ext>
    </p:extLst>
  </p:cSld>
  <p:clrMapOvr>
    <a:masterClrMapping/>
  </p:clrMapOvr>
  <p:transition>
    <p:fade/>
  </p:transition>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1040F-F090-7B9F-E311-F1741685C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125"/>
            <a:ext cx="8671344" cy="6127750"/>
          </a:xfrm>
          <a:prstGeom prst="rect">
            <a:avLst/>
          </a:prstGeom>
        </p:spPr>
      </p:pic>
      <p:sp>
        <p:nvSpPr>
          <p:cNvPr id="5" name="Rectangle 4">
            <a:extLst>
              <a:ext uri="{FF2B5EF4-FFF2-40B4-BE49-F238E27FC236}">
                <a16:creationId xmlns:a16="http://schemas.microsoft.com/office/drawing/2014/main" id="{9C50E01E-C58C-1B30-0026-E9BDC7F2E809}"/>
              </a:ext>
            </a:extLst>
          </p:cNvPr>
          <p:cNvSpPr/>
          <p:nvPr/>
        </p:nvSpPr>
        <p:spPr>
          <a:xfrm>
            <a:off x="8464206" y="122593"/>
            <a:ext cx="3511554" cy="574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Assistant"/>
              <a:ea typeface="+mn-ea"/>
              <a:cs typeface="Assistant"/>
            </a:endParaRPr>
          </a:p>
        </p:txBody>
      </p:sp>
      <p:sp>
        <p:nvSpPr>
          <p:cNvPr id="3" name="Title 1">
            <a:extLst>
              <a:ext uri="{FF2B5EF4-FFF2-40B4-BE49-F238E27FC236}">
                <a16:creationId xmlns:a16="http://schemas.microsoft.com/office/drawing/2014/main" id="{D97DCD6E-01A5-8247-FC96-B77E8471EE3D}"/>
              </a:ext>
            </a:extLst>
          </p:cNvPr>
          <p:cNvSpPr txBox="1">
            <a:spLocks/>
          </p:cNvSpPr>
          <p:nvPr/>
        </p:nvSpPr>
        <p:spPr>
          <a:xfrm>
            <a:off x="7534276" y="277451"/>
            <a:ext cx="4678364" cy="699956"/>
          </a:xfrm>
          <a:prstGeom prst="rect">
            <a:avLst/>
          </a:prstGeom>
          <a:solidFill>
            <a:schemeClr val="accent1"/>
          </a:solidFill>
        </p:spPr>
        <p:txBody>
          <a:bodyPr anchor="ctr">
            <a:normAutofit fontScale="75000" lnSpcReduction="20000"/>
          </a:bodyPr>
          <a:lstStyle>
            <a:lvl1pPr algn="r" defTabSz="914400" rtl="1" eaLnBrk="1" latinLnBrk="0" hangingPunct="1">
              <a:lnSpc>
                <a:spcPct val="90000"/>
              </a:lnSpc>
              <a:spcBef>
                <a:spcPct val="0"/>
              </a:spcBef>
              <a:buNone/>
              <a:defRPr sz="3600" kern="1200">
                <a:solidFill>
                  <a:schemeClr val="bg1"/>
                </a:solidFill>
                <a:latin typeface="+mj-lt"/>
                <a:ea typeface="+mj-ea"/>
                <a:cs typeface="+mj-cs"/>
              </a:defRPr>
            </a:lvl1pPr>
          </a:lstStyle>
          <a:p>
            <a:pPr algn="ctr"/>
            <a:r>
              <a:rPr lang="he-IL" dirty="0"/>
              <a:t> </a:t>
            </a:r>
            <a:r>
              <a:rPr lang="en-US" dirty="0"/>
              <a:t>A complete urban makeover</a:t>
            </a:r>
            <a:endParaRPr lang="he-IL" sz="3300" dirty="0"/>
          </a:p>
        </p:txBody>
      </p:sp>
      <p:sp>
        <p:nvSpPr>
          <p:cNvPr id="12" name="Content Placeholder 2">
            <a:extLst>
              <a:ext uri="{FF2B5EF4-FFF2-40B4-BE49-F238E27FC236}">
                <a16:creationId xmlns:a16="http://schemas.microsoft.com/office/drawing/2014/main" id="{6229A924-FDA5-EA67-7F02-8A6F483E89D0}"/>
              </a:ext>
            </a:extLst>
          </p:cNvPr>
          <p:cNvSpPr txBox="1">
            <a:spLocks/>
          </p:cNvSpPr>
          <p:nvPr/>
        </p:nvSpPr>
        <p:spPr>
          <a:xfrm>
            <a:off x="7927801" y="1191113"/>
            <a:ext cx="4399219" cy="4351338"/>
          </a:xfrm>
          <a:prstGeom prst="rect">
            <a:avLst/>
          </a:prstGeom>
        </p:spPr>
        <p:txBody>
          <a:bodyPr>
            <a:normAutofit/>
          </a:bodyPr>
          <a:lstStyle>
            <a:lvl1pPr marL="228600" indent="-228600" algn="r" defTabSz="914400" rtl="1" eaLnBrk="1" latinLnBrk="0" hangingPunct="1">
              <a:lnSpc>
                <a:spcPct val="90000"/>
              </a:lnSpc>
              <a:spcBef>
                <a:spcPts val="1000"/>
              </a:spcBef>
              <a:buFontTx/>
              <a:buBlip>
                <a:blip r:embed="rId4"/>
              </a:buBlip>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Tx/>
              <a:buBlip>
                <a:blip r:embed="rId4"/>
              </a:buBlip>
              <a:defRPr sz="22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Tx/>
              <a:buBlip>
                <a:blip r:embed="rId4"/>
              </a:buBlip>
              <a:defRPr sz="22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Tx/>
              <a:buBlip>
                <a:blip r:embed="rId4"/>
              </a:buBlip>
              <a:defRPr sz="22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Tx/>
              <a:buBlip>
                <a:blip r:embed="rId4"/>
              </a:buBlip>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pPr>
            <a:r>
              <a:rPr lang="en-US" sz="2800" dirty="0">
                <a:latin typeface="Assistant" panose="00000500000000000000" pitchFamily="2" charset="-79"/>
                <a:ea typeface="Calibri" panose="020F0502020204030204" pitchFamily="34" charset="0"/>
                <a:cs typeface="Assistant" panose="00000500000000000000" pitchFamily="2" charset="-79"/>
              </a:rPr>
              <a:t>86% of the city's area is covered in detailed plans</a:t>
            </a:r>
            <a:endParaRPr lang="en-IL" sz="2800" dirty="0">
              <a:latin typeface="Assistant" panose="00000500000000000000" pitchFamily="2" charset="-79"/>
              <a:ea typeface="Calibri" panose="020F0502020204030204" pitchFamily="34" charset="0"/>
              <a:cs typeface="Assistant" panose="00000500000000000000" pitchFamily="2" charset="-79"/>
            </a:endParaRPr>
          </a:p>
        </p:txBody>
      </p:sp>
    </p:spTree>
    <p:extLst>
      <p:ext uri="{BB962C8B-B14F-4D97-AF65-F5344CB8AC3E}">
        <p14:creationId xmlns:p14="http://schemas.microsoft.com/office/powerpoint/2010/main" val="42418258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לבוש, בתוך מבנה, אדם, אנשים&#10;&#10;התיאור נוצר באופן אוטומטי">
            <a:extLst>
              <a:ext uri="{FF2B5EF4-FFF2-40B4-BE49-F238E27FC236}">
                <a16:creationId xmlns:a16="http://schemas.microsoft.com/office/drawing/2014/main" id="{6F63411E-DCBA-3362-28AA-7202A4CA6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691" y="2903089"/>
            <a:ext cx="4433309" cy="3324982"/>
          </a:xfrm>
          <a:prstGeom prst="rect">
            <a:avLst/>
          </a:prstGeom>
        </p:spPr>
      </p:pic>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94624" y="191778"/>
            <a:ext cx="10404068" cy="876301"/>
          </a:xfrm>
        </p:spPr>
        <p:txBody>
          <a:bodyPr/>
          <a:lstStyle/>
          <a:p>
            <a:pPr algn="l"/>
            <a:r>
              <a:rPr lang="en-US" b="1" dirty="0">
                <a:latin typeface="Assistant ExtraBold"/>
                <a:cs typeface="Assistant ExtraBold"/>
              </a:rPr>
              <a:t>Partnerships</a:t>
            </a:r>
            <a:endParaRPr lang="he-IL" b="1" dirty="0">
              <a:latin typeface="Assistant ExtraBold"/>
              <a:cs typeface="Assistant ExtraBold"/>
            </a:endParaRPr>
          </a:p>
        </p:txBody>
      </p:sp>
      <p:sp>
        <p:nvSpPr>
          <p:cNvPr id="4" name="תיבת טקסט 3">
            <a:extLst>
              <a:ext uri="{FF2B5EF4-FFF2-40B4-BE49-F238E27FC236}">
                <a16:creationId xmlns:a16="http://schemas.microsoft.com/office/drawing/2014/main" id="{98F3DAA6-C059-55E7-7192-686CAFDB6DF5}"/>
              </a:ext>
            </a:extLst>
          </p:cNvPr>
          <p:cNvSpPr txBox="1"/>
          <p:nvPr/>
        </p:nvSpPr>
        <p:spPr>
          <a:xfrm>
            <a:off x="126285" y="733426"/>
            <a:ext cx="7493716" cy="4507764"/>
          </a:xfrm>
          <a:prstGeom prst="rect">
            <a:avLst/>
          </a:prstGeom>
          <a:noFill/>
        </p:spPr>
        <p:txBody>
          <a:bodyPr wrap="none" lIns="0" tIns="0" rIns="0" bIns="0" rtlCol="1">
            <a:noAutofit/>
          </a:bodyPr>
          <a:lstStyle/>
          <a:p>
            <a:pPr indent="57150" algn="l">
              <a:lnSpc>
                <a:spcPct val="100000"/>
              </a:lnSpc>
            </a:pPr>
            <a:r>
              <a:rPr lang="en-US" sz="2000" b="1" dirty="0">
                <a:solidFill>
                  <a:srgbClr val="00B0F0"/>
                </a:solidFill>
                <a:latin typeface="Calibri" panose="020F0502020204030204" pitchFamily="34" charset="0"/>
                <a:ea typeface="Calibri" panose="020F0502020204030204" pitchFamily="34" charset="0"/>
                <a:cs typeface="Calibri" panose="020F0502020204030204" pitchFamily="34" charset="0"/>
              </a:rPr>
              <a:t>Departments and Divisions of the Lod Municipality that are partners </a:t>
            </a:r>
          </a:p>
          <a:p>
            <a:pPr indent="57150" algn="l">
              <a:lnSpc>
                <a:spcPct val="100000"/>
              </a:lnSpc>
            </a:pPr>
            <a:r>
              <a:rPr lang="en-US" sz="2000" b="1" dirty="0">
                <a:solidFill>
                  <a:srgbClr val="00B0F0"/>
                </a:solidFill>
                <a:latin typeface="Calibri" panose="020F0502020204030204" pitchFamily="34" charset="0"/>
                <a:ea typeface="Calibri" panose="020F0502020204030204" pitchFamily="34" charset="0"/>
                <a:cs typeface="Calibri" panose="020F0502020204030204" pitchFamily="34" charset="0"/>
              </a:rPr>
              <a:t>in the program implementation:</a:t>
            </a:r>
          </a:p>
          <a:p>
            <a:pPr indent="57150"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Director General’s Office, Engineering Administration, </a:t>
            </a:r>
          </a:p>
          <a:p>
            <a:pPr indent="57150"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Operations Department, Treasury, Community Division, </a:t>
            </a:r>
          </a:p>
          <a:p>
            <a:pPr indent="57150"/>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Legal Department, Department of Projects, Security, Culture Department, </a:t>
            </a:r>
          </a:p>
          <a:p>
            <a:pPr indent="57150"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Environmental Quality Department</a:t>
            </a:r>
            <a:endParaRPr lang="he-IL"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indent="57150" algn="l">
              <a:lnSpc>
                <a:spcPct val="100000"/>
              </a:lnSpc>
            </a:pPr>
            <a:endParaRPr lang="he-IL"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indent="57150" algn="l">
              <a:lnSpc>
                <a:spcPct val="100000"/>
              </a:lnSpc>
            </a:pP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Other involved agencies:</a:t>
            </a:r>
            <a:endParaRPr lang="he-IL" sz="20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indent="57150"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HaZira Project, Lod Economic Company, Association of Community Centers,</a:t>
            </a:r>
          </a:p>
          <a:p>
            <a:pPr indent="57150"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the Dorot Library, muni100 Project, Mixed Cities Projects, </a:t>
            </a:r>
          </a:p>
          <a:p>
            <a:pPr indent="57150" algn="l">
              <a:lnSpc>
                <a:spcPct val="100000"/>
              </a:lnSpc>
            </a:pPr>
            <a:r>
              <a:rPr lang="en-US" i="0" dirty="0">
                <a:effectLst/>
                <a:latin typeface="Calibri" panose="020F0502020204030204" pitchFamily="34" charset="0"/>
                <a:cs typeface="Calibri" panose="020F0502020204030204" pitchFamily="34" charset="0"/>
              </a:rPr>
              <a:t>360</a:t>
            </a:r>
            <a:r>
              <a:rPr lang="en-US" i="0" baseline="30000" dirty="0">
                <a:effectLst/>
                <a:latin typeface="Calibri" panose="020F0502020204030204" pitchFamily="34" charset="0"/>
                <a:cs typeface="Calibri" panose="020F0502020204030204" pitchFamily="34" charset="0"/>
              </a:rPr>
              <a:t>o</a:t>
            </a:r>
            <a:r>
              <a:rPr lang="en-US" i="0" dirty="0">
                <a:effectLst/>
                <a:latin typeface="Calibri" panose="020F0502020204030204" pitchFamily="34" charset="0"/>
                <a:cs typeface="Calibri" panose="020F0502020204030204" pitchFamily="34" charset="0"/>
              </a:rPr>
              <a:t> National Program for Children and Youth at Risk, government agencies</a:t>
            </a:r>
            <a:endParaRPr lang="en-US" dirty="0">
              <a:latin typeface="Calibri" panose="020F0502020204030204" pitchFamily="34" charset="0"/>
              <a:ea typeface="Calibri" panose="020F0502020204030204" pitchFamily="34" charset="0"/>
              <a:cs typeface="Calibri" panose="020F0502020204030204" pitchFamily="34" charset="0"/>
            </a:endParaRPr>
          </a:p>
          <a:p>
            <a:pPr algn="l">
              <a:lnSpc>
                <a:spcPct val="100000"/>
              </a:lnSpc>
            </a:pPr>
            <a:endParaRPr lang="he-IL" sz="20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algn="l">
              <a:lnSpc>
                <a:spcPct val="100000"/>
              </a:lnSpc>
            </a:pPr>
            <a:r>
              <a:rPr lang="en-US" sz="20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Other involved entities</a:t>
            </a:r>
            <a:r>
              <a:rPr lang="he-IL" sz="2000" b="1" dirty="0">
                <a:solidFill>
                  <a:srgbClr val="00B0F0"/>
                </a:solidFill>
                <a:latin typeface="Calibri" panose="020F0502020204030204" pitchFamily="34" charset="0"/>
                <a:ea typeface="Calibri" panose="020F0502020204030204" pitchFamily="34" charset="0"/>
                <a:cs typeface="Calibri" panose="020F0502020204030204" pitchFamily="34" charset="0"/>
              </a:rPr>
              <a:t>:</a:t>
            </a:r>
          </a:p>
          <a:p>
            <a:pPr algn="l"/>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The Ministry of Health’s Tipat Halav (family health clinics), </a:t>
            </a:r>
          </a:p>
          <a:p>
            <a:pPr algn="l"/>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Pesher-Association of Welfare Development Services. </a:t>
            </a:r>
          </a:p>
          <a:p>
            <a:pPr algn="l"/>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The voluntary sector: the Joint, the Rashi Foundation, Yad HaNadiv, </a:t>
            </a:r>
          </a:p>
          <a:p>
            <a:pPr algn="l"/>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associations of daycare centers, Israeli Green Building Council, Urban95 team,</a:t>
            </a:r>
          </a:p>
          <a:p>
            <a:pPr algn="l"/>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parents and residents.</a:t>
            </a:r>
          </a:p>
          <a:p>
            <a:pPr algn="l">
              <a:lnSpc>
                <a:spcPct val="100000"/>
              </a:lnSpc>
            </a:pPr>
            <a:endParaRPr lang="he-IL" sz="1600" dirty="0">
              <a:solidFill>
                <a:schemeClr val="tx2"/>
              </a:solidFill>
            </a:endParaRPr>
          </a:p>
        </p:txBody>
      </p:sp>
      <p:pic>
        <p:nvPicPr>
          <p:cNvPr id="8" name="תמונה 7">
            <a:extLst>
              <a:ext uri="{FF2B5EF4-FFF2-40B4-BE49-F238E27FC236}">
                <a16:creationId xmlns:a16="http://schemas.microsoft.com/office/drawing/2014/main" id="{5C14AD26-9390-DBCA-82C0-CC69E445B30F}"/>
              </a:ext>
            </a:extLst>
          </p:cNvPr>
          <p:cNvPicPr>
            <a:picLocks noChangeAspect="1"/>
          </p:cNvPicPr>
          <p:nvPr/>
        </p:nvPicPr>
        <p:blipFill rotWithShape="1">
          <a:blip r:embed="rId5"/>
          <a:srcRect l="7074" t="1868" r="5656"/>
          <a:stretch/>
        </p:blipFill>
        <p:spPr>
          <a:xfrm>
            <a:off x="9119419" y="120866"/>
            <a:ext cx="2826339" cy="2782223"/>
          </a:xfrm>
          <a:prstGeom prst="rect">
            <a:avLst/>
          </a:prstGeom>
        </p:spPr>
      </p:pic>
    </p:spTree>
    <p:extLst>
      <p:ext uri="{BB962C8B-B14F-4D97-AF65-F5344CB8AC3E}">
        <p14:creationId xmlns:p14="http://schemas.microsoft.com/office/powerpoint/2010/main" val="1591996586"/>
      </p:ext>
    </p:extLst>
  </p:cSld>
  <p:clrMapOvr>
    <a:masterClrMapping/>
  </p:clrMapOvr>
  <p:transition>
    <p:fade/>
  </p:transition>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274843" y="353575"/>
            <a:ext cx="8118475" cy="876301"/>
          </a:xfrm>
        </p:spPr>
        <p:txBody>
          <a:bodyPr anchor="t">
            <a:normAutofit/>
          </a:bodyPr>
          <a:lstStyle/>
          <a:p>
            <a:pPr algn="l"/>
            <a:r>
              <a:rPr lang="en-US" sz="4300" b="1" dirty="0">
                <a:latin typeface="Assistant ExtraBold"/>
                <a:cs typeface="Assistant ExtraBold"/>
              </a:rPr>
              <a:t>Target Audiences</a:t>
            </a:r>
            <a:endParaRPr lang="he-IL" sz="4300" b="1" dirty="0">
              <a:latin typeface="Assistant ExtraBold"/>
              <a:cs typeface="Assistant ExtraBold"/>
            </a:endParaRPr>
          </a:p>
        </p:txBody>
      </p:sp>
      <p:pic>
        <p:nvPicPr>
          <p:cNvPr id="6" name="Picture 5" descr="איש אחד בקהל">
            <a:extLst>
              <a:ext uri="{FF2B5EF4-FFF2-40B4-BE49-F238E27FC236}">
                <a16:creationId xmlns:a16="http://schemas.microsoft.com/office/drawing/2014/main" id="{07795F15-8799-D683-9E87-D5B7E14D55FE}"/>
              </a:ext>
            </a:extLst>
          </p:cNvPr>
          <p:cNvPicPr>
            <a:picLocks noChangeAspect="1"/>
          </p:cNvPicPr>
          <p:nvPr/>
        </p:nvPicPr>
        <p:blipFill rotWithShape="1">
          <a:blip r:embed="rId2"/>
          <a:srcRect l="17374" r="9183"/>
          <a:stretch/>
        </p:blipFill>
        <p:spPr>
          <a:xfrm>
            <a:off x="-28624" y="1585914"/>
            <a:ext cx="4267249" cy="4357686"/>
          </a:xfrm>
          <a:prstGeom prst="rect">
            <a:avLst/>
          </a:prstGeom>
          <a:noFill/>
          <a:ln w="6350">
            <a:solidFill>
              <a:schemeClr val="accent1"/>
            </a:solidFill>
            <a:miter lim="800000"/>
          </a:ln>
        </p:spPr>
      </p:pic>
      <p:sp>
        <p:nvSpPr>
          <p:cNvPr id="4" name="Content Placeholder 3">
            <a:extLst>
              <a:ext uri="{FF2B5EF4-FFF2-40B4-BE49-F238E27FC236}">
                <a16:creationId xmlns:a16="http://schemas.microsoft.com/office/drawing/2014/main" id="{70A30FFE-F6F5-A5FA-58DC-414ECF94C07C}"/>
              </a:ext>
            </a:extLst>
          </p:cNvPr>
          <p:cNvSpPr>
            <a:spLocks noGrp="1"/>
          </p:cNvSpPr>
          <p:nvPr>
            <p:ph idx="11"/>
          </p:nvPr>
        </p:nvSpPr>
        <p:spPr>
          <a:xfrm>
            <a:off x="4238625" y="1585914"/>
            <a:ext cx="7791449" cy="4357686"/>
          </a:xfrm>
        </p:spPr>
        <p:txBody>
          <a:bodyPr anchor="t">
            <a:normAutofit fontScale="25000" lnSpcReduction="20000"/>
          </a:bodyPr>
          <a:lstStyle/>
          <a:p>
            <a:pPr>
              <a:lnSpc>
                <a:spcPct val="90000"/>
              </a:lnSpc>
              <a:spcAft>
                <a:spcPts val="600"/>
              </a:spcAft>
            </a:pPr>
            <a:r>
              <a:rPr lang="en-US" sz="7200" b="1" dirty="0">
                <a:latin typeface="Calibri" panose="020F0502020204030204" pitchFamily="34" charset="0"/>
                <a:ea typeface="Calibri" panose="020F0502020204030204" pitchFamily="34" charset="0"/>
                <a:cs typeface="Calibri" panose="020F0502020204030204" pitchFamily="34" charset="0"/>
              </a:rPr>
              <a:t>The pilot will focus on:</a:t>
            </a:r>
            <a:endParaRPr lang="he-IL" sz="72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20000"/>
              </a:lnSpc>
              <a:spcAft>
                <a:spcPts val="600"/>
              </a:spcAft>
              <a:buFont typeface="+mj-lt"/>
              <a:buAutoNum type="arabicPeriod"/>
            </a:pPr>
            <a:r>
              <a:rPr lang="en-US" sz="7200" b="1" dirty="0">
                <a:latin typeface="Calibri" panose="020F0502020204030204" pitchFamily="34" charset="0"/>
                <a:ea typeface="Calibri" panose="020F0502020204030204" pitchFamily="34" charset="0"/>
                <a:cs typeface="Calibri" panose="020F0502020204030204" pitchFamily="34" charset="0"/>
              </a:rPr>
              <a:t>Municipal employees</a:t>
            </a:r>
            <a:r>
              <a:rPr lang="en-US" sz="7200" dirty="0">
                <a:latin typeface="Calibri" panose="020F0502020204030204" pitchFamily="34" charset="0"/>
                <a:ea typeface="Calibri" panose="020F0502020204030204" pitchFamily="34" charset="0"/>
                <a:cs typeface="Calibri" panose="020F0502020204030204" pitchFamily="34" charset="0"/>
              </a:rPr>
              <a:t>: out of the desire to create an in-depth and long-term process, we are investing in the training of municipal employees in all departments involved in the field of early childhood in the public space. We aim to assimilate this issue into the work processes for the planning of public spaces and to expand the circle of involved partners in the field.</a:t>
            </a:r>
            <a:r>
              <a:rPr lang="he-IL" sz="7200" dirty="0">
                <a:latin typeface="Calibri" panose="020F0502020204030204" pitchFamily="34" charset="0"/>
                <a:ea typeface="Calibri" panose="020F0502020204030204" pitchFamily="34" charset="0"/>
                <a:cs typeface="Calibri" panose="020F0502020204030204" pitchFamily="34" charset="0"/>
              </a:rPr>
              <a:t>  </a:t>
            </a:r>
            <a:endParaRPr lang="en-US" sz="7200" dirty="0">
              <a:latin typeface="Calibri" panose="020F0502020204030204" pitchFamily="34" charset="0"/>
              <a:ea typeface="Calibri" panose="020F0502020204030204" pitchFamily="34" charset="0"/>
              <a:cs typeface="Calibri" panose="020F0502020204030204" pitchFamily="34" charset="0"/>
            </a:endParaRPr>
          </a:p>
          <a:p>
            <a:pPr marL="342900">
              <a:lnSpc>
                <a:spcPct val="120000"/>
              </a:lnSpc>
              <a:spcAft>
                <a:spcPts val="600"/>
              </a:spcAft>
            </a:pPr>
            <a:r>
              <a:rPr lang="en-US" sz="7200" dirty="0">
                <a:latin typeface="Calibri" panose="020F0502020204030204" pitchFamily="34" charset="0"/>
                <a:ea typeface="Calibri" panose="020F0502020204030204" pitchFamily="34" charset="0"/>
                <a:cs typeface="Calibri" panose="020F0502020204030204" pitchFamily="34" charset="0"/>
              </a:rPr>
              <a:t>The intention is for each department to know how to integrate the topic of early childhood into their routine activities and to work in synergy and cooperatively with other municipal departments.</a:t>
            </a:r>
          </a:p>
          <a:p>
            <a:pPr>
              <a:lnSpc>
                <a:spcPct val="120000"/>
              </a:lnSpc>
            </a:pPr>
            <a:endParaRPr lang="he-IL" sz="720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600"/>
              </a:spcAft>
            </a:pPr>
            <a:r>
              <a:rPr lang="en-US" sz="7200" b="1" dirty="0">
                <a:latin typeface="Calibri" panose="020F0502020204030204" pitchFamily="34" charset="0"/>
                <a:ea typeface="Calibri" panose="020F0502020204030204" pitchFamily="34" charset="0"/>
                <a:cs typeface="Calibri" panose="020F0502020204030204" pitchFamily="34" charset="0"/>
              </a:rPr>
              <a:t>2. Other urban partners involved in the field of early childhood.</a:t>
            </a:r>
            <a:endParaRPr lang="he-IL" sz="7200" dirty="0"/>
          </a:p>
          <a:p>
            <a:pPr rtl="1">
              <a:lnSpc>
                <a:spcPct val="90000"/>
              </a:lnSpc>
              <a:spcAft>
                <a:spcPts val="600"/>
              </a:spcAft>
            </a:pPr>
            <a:endParaRPr lang="he-IL" sz="1400" dirty="0"/>
          </a:p>
          <a:p>
            <a:pPr rtl="1">
              <a:lnSpc>
                <a:spcPct val="90000"/>
              </a:lnSpc>
              <a:spcAft>
                <a:spcPts val="600"/>
              </a:spcAft>
            </a:pPr>
            <a:endParaRPr lang="he-IL" sz="1400" dirty="0"/>
          </a:p>
        </p:txBody>
      </p:sp>
    </p:spTree>
    <p:extLst>
      <p:ext uri="{BB962C8B-B14F-4D97-AF65-F5344CB8AC3E}">
        <p14:creationId xmlns:p14="http://schemas.microsoft.com/office/powerpoint/2010/main" val="5199809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465773" y="157162"/>
            <a:ext cx="11650027" cy="985838"/>
          </a:xfrm>
        </p:spPr>
        <p:txBody>
          <a:bodyPr vert="horz" lIns="0" tIns="0" rIns="0" bIns="0" rtlCol="0" anchor="t" anchorCtr="0">
            <a:normAutofit/>
          </a:bodyPr>
          <a:lstStyle/>
          <a:p>
            <a:r>
              <a:rPr lang="en-US" sz="4300" b="1" dirty="0">
                <a:latin typeface="Assistant ExtraBold"/>
                <a:cs typeface="Assistant ExtraBold"/>
              </a:rPr>
              <a:t>Gathering resources </a:t>
            </a:r>
            <a:br>
              <a:rPr lang="en-US" sz="4300" b="1" dirty="0">
                <a:latin typeface="Assistant ExtraBold"/>
                <a:cs typeface="Assistant ExtraBold"/>
              </a:rPr>
            </a:br>
            <a:r>
              <a:rPr lang="en-US" sz="2200" b="1" dirty="0">
                <a:latin typeface="Assistant ExtraBold"/>
                <a:cs typeface="Assistant ExtraBold"/>
              </a:rPr>
              <a:t>(existing programs, government offices, donations, community resources, etc.)</a:t>
            </a:r>
            <a:endParaRPr lang="he-IL" sz="2200" dirty="0">
              <a:latin typeface="Assistant" panose="00000500000000000000" pitchFamily="2" charset="-79"/>
              <a:cs typeface="Assistant" panose="00000500000000000000" pitchFamily="2" charset="-79"/>
            </a:endParaRPr>
          </a:p>
        </p:txBody>
      </p:sp>
      <p:pic>
        <p:nvPicPr>
          <p:cNvPr id="10" name="Picture 4" descr="פאזל לבן עם חתיכה אדומה אחת">
            <a:extLst>
              <a:ext uri="{FF2B5EF4-FFF2-40B4-BE49-F238E27FC236}">
                <a16:creationId xmlns:a16="http://schemas.microsoft.com/office/drawing/2014/main" id="{6AA7F792-F167-0E43-3AD6-3213BE046790}"/>
              </a:ext>
            </a:extLst>
          </p:cNvPr>
          <p:cNvPicPr>
            <a:picLocks noChangeAspect="1"/>
          </p:cNvPicPr>
          <p:nvPr/>
        </p:nvPicPr>
        <p:blipFill rotWithShape="1">
          <a:blip r:embed="rId3"/>
          <a:srcRect l="9494" r="7891" b="1"/>
          <a:stretch/>
        </p:blipFill>
        <p:spPr>
          <a:xfrm>
            <a:off x="20" y="2024064"/>
            <a:ext cx="6095980" cy="4150518"/>
          </a:xfrm>
          <a:prstGeom prst="rect">
            <a:avLst/>
          </a:prstGeom>
          <a:noFill/>
          <a:ln w="6350">
            <a:solidFill>
              <a:schemeClr val="accent1"/>
            </a:solidFill>
            <a:miter lim="800000"/>
          </a:ln>
        </p:spPr>
      </p:pic>
      <p:sp>
        <p:nvSpPr>
          <p:cNvPr id="3" name="תיבת טקסט 2">
            <a:extLst>
              <a:ext uri="{FF2B5EF4-FFF2-40B4-BE49-F238E27FC236}">
                <a16:creationId xmlns:a16="http://schemas.microsoft.com/office/drawing/2014/main" id="{522FDAD2-B306-88FA-7CE9-00115947AB06}"/>
              </a:ext>
            </a:extLst>
          </p:cNvPr>
          <p:cNvSpPr txBox="1"/>
          <p:nvPr/>
        </p:nvSpPr>
        <p:spPr>
          <a:xfrm>
            <a:off x="6096000" y="2024063"/>
            <a:ext cx="6086873" cy="4150517"/>
          </a:xfrm>
          <a:prstGeom prst="rect">
            <a:avLst/>
          </a:prstGeom>
          <a:solidFill>
            <a:schemeClr val="bg2"/>
          </a:solidFill>
          <a:ln w="6350">
            <a:solidFill>
              <a:schemeClr val="accent1"/>
            </a:solidFill>
            <a:miter lim="800000"/>
          </a:ln>
        </p:spPr>
        <p:txBody>
          <a:bodyPr vert="horz" lIns="684000" tIns="360000" rIns="360000" bIns="72000" rtlCol="0" anchor="t" anchorCtr="0">
            <a:normAutofit lnSpcReduction="10000"/>
          </a:bodyPr>
          <a:lstStyle/>
          <a:p>
            <a:pPr marL="285750" indent="-285750" algn="l">
              <a:spcAft>
                <a:spcPts val="6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A training day and professional work processes in the Urban95 program</a:t>
            </a:r>
          </a:p>
          <a:p>
            <a:pPr marL="285750" indent="-285750" algn="l">
              <a:spcAft>
                <a:spcPts val="6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Continued cooperation with the 360 ​​program</a:t>
            </a:r>
          </a:p>
          <a:p>
            <a:pPr marL="285750" indent="-285750" algn="l">
              <a:spcAft>
                <a:spcPts val="6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Cooperation with the Joint’s muni100 program and the Ministry of the Interior’s HaZira project. </a:t>
            </a:r>
          </a:p>
          <a:p>
            <a:pPr marL="285750" indent="-285750" algn="l">
              <a:spcAft>
                <a:spcPts val="6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An invitation for proposals for mixed cities (topic of parental guidance) </a:t>
            </a:r>
          </a:p>
          <a:p>
            <a:pPr marL="285750" indent="-285750" algn="l">
              <a:spcAft>
                <a:spcPts val="6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Calibri" panose="020F0502020204030204" pitchFamily="34" charset="0"/>
              </a:rPr>
              <a:t>Invitations for proposals</a:t>
            </a:r>
          </a:p>
          <a:p>
            <a:pPr marL="285750" indent="-285750" algn="l">
              <a:spcAft>
                <a:spcPts val="600"/>
              </a:spcAft>
              <a:buFont typeface="Arial" panose="020B0604020202020204" pitchFamily="34" charset="0"/>
              <a:buChar char="•"/>
            </a:pPr>
            <a:endParaRPr lang="he-IL" sz="2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endParaRPr lang="he-IL" sz="2200" dirty="0">
              <a:solidFill>
                <a:schemeClr val="tx2"/>
              </a:solidFill>
              <a:latin typeface="Assistant" pitchFamily="2" charset="-79"/>
              <a:cs typeface="Assistant" pitchFamily="2" charset="-79"/>
            </a:endParaRPr>
          </a:p>
          <a:p>
            <a:pPr>
              <a:spcAft>
                <a:spcPts val="600"/>
              </a:spcAft>
            </a:pPr>
            <a:endParaRPr lang="en-US" sz="2200" dirty="0">
              <a:solidFill>
                <a:schemeClr val="tx2"/>
              </a:solidFill>
              <a:latin typeface="Assistant" pitchFamily="2" charset="-79"/>
              <a:cs typeface="Assistant" pitchFamily="2" charset="-79"/>
            </a:endParaRPr>
          </a:p>
        </p:txBody>
      </p:sp>
    </p:spTree>
    <p:extLst>
      <p:ext uri="{BB962C8B-B14F-4D97-AF65-F5344CB8AC3E}">
        <p14:creationId xmlns:p14="http://schemas.microsoft.com/office/powerpoint/2010/main" val="3082241920"/>
      </p:ext>
    </p:extLst>
  </p:cSld>
  <p:clrMapOvr>
    <a:masterClrMapping/>
  </p:clrMapOvr>
  <p:transition>
    <p:fade/>
  </p:transition>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735965" y="763134"/>
            <a:ext cx="9503409" cy="951366"/>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solidFill>
                  <a:schemeClr val="bg1"/>
                </a:solidFill>
                <a:latin typeface="Assistant ExtraBold" pitchFamily="2" charset="-79"/>
                <a:cs typeface="Assistant ExtraBold" pitchFamily="2" charset="-79"/>
              </a:rPr>
              <a:t>1. Goals of the Network Cities Program</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2945571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201644" y="469751"/>
            <a:ext cx="11860730" cy="876301"/>
          </a:xfrm>
        </p:spPr>
        <p:txBody>
          <a:bodyPr/>
          <a:lstStyle/>
          <a:p>
            <a:pPr algn="l"/>
            <a:r>
              <a:rPr lang="en-US" b="1" dirty="0">
                <a:latin typeface="Assistant ExtraBold"/>
                <a:cs typeface="Assistant ExtraBold"/>
              </a:rPr>
              <a:t>Leading Change </a:t>
            </a:r>
            <a:br>
              <a:rPr lang="en-US" b="1" dirty="0">
                <a:latin typeface="Assistant ExtraBold"/>
                <a:cs typeface="Assistant ExtraBold"/>
              </a:rPr>
            </a:br>
            <a:r>
              <a:rPr lang="en-US" sz="2000" b="1" dirty="0">
                <a:latin typeface="Assistant ExtraBold"/>
                <a:cs typeface="Assistant ExtraBold"/>
              </a:rPr>
              <a:t>How will we create change? What are the perceptual and behavioral tools?</a:t>
            </a:r>
            <a:endParaRPr lang="he-IL" sz="2000" dirty="0">
              <a:latin typeface="Assistant ExtraBold"/>
              <a:cs typeface="Assistant ExtraBold"/>
            </a:endParaRPr>
          </a:p>
        </p:txBody>
      </p:sp>
      <p:sp>
        <p:nvSpPr>
          <p:cNvPr id="3" name="תיבת טקסט 2">
            <a:extLst>
              <a:ext uri="{FF2B5EF4-FFF2-40B4-BE49-F238E27FC236}">
                <a16:creationId xmlns:a16="http://schemas.microsoft.com/office/drawing/2014/main" id="{5B04AAB9-C46B-70B7-5E59-4D3AA5F806D1}"/>
              </a:ext>
            </a:extLst>
          </p:cNvPr>
          <p:cNvSpPr txBox="1"/>
          <p:nvPr/>
        </p:nvSpPr>
        <p:spPr>
          <a:xfrm>
            <a:off x="1507885" y="1467761"/>
            <a:ext cx="4469447" cy="1713727"/>
          </a:xfrm>
          <a:prstGeom prst="rect">
            <a:avLst/>
          </a:prstGeom>
          <a:noFill/>
        </p:spPr>
        <p:txBody>
          <a:bodyPr wrap="none" lIns="0" tIns="0" rIns="0" bIns="0" rtlCol="1">
            <a:noAutofit/>
          </a:bodyPr>
          <a:lstStyle/>
          <a:p>
            <a:pPr algn="l">
              <a:lnSpc>
                <a:spcPct val="100000"/>
              </a:lnSpc>
            </a:pPr>
            <a:r>
              <a:rPr lang="en-US" sz="1600" b="1" dirty="0">
                <a:solidFill>
                  <a:schemeClr val="tx2"/>
                </a:solidFill>
                <a:latin typeface="Assistant" pitchFamily="2" charset="-79"/>
                <a:cs typeface="Assistant" pitchFamily="2" charset="-79"/>
              </a:rPr>
              <a:t>Training. The training day </a:t>
            </a:r>
            <a:r>
              <a:rPr lang="en-US" sz="1600" dirty="0">
                <a:solidFill>
                  <a:schemeClr val="tx2"/>
                </a:solidFill>
                <a:latin typeface="Assistant" pitchFamily="2" charset="-79"/>
                <a:cs typeface="Assistant" pitchFamily="2" charset="-79"/>
              </a:rPr>
              <a:t>gave participants </a:t>
            </a:r>
          </a:p>
          <a:p>
            <a:pPr algn="l">
              <a:lnSpc>
                <a:spcPct val="100000"/>
              </a:lnSpc>
            </a:pPr>
            <a:r>
              <a:rPr lang="en-US" sz="1600" dirty="0">
                <a:solidFill>
                  <a:schemeClr val="tx2"/>
                </a:solidFill>
                <a:latin typeface="Assistant" pitchFamily="2" charset="-79"/>
                <a:cs typeface="Assistant" pitchFamily="2" charset="-79"/>
              </a:rPr>
              <a:t>background knowledge about strengthening </a:t>
            </a:r>
          </a:p>
          <a:p>
            <a:pPr algn="l">
              <a:lnSpc>
                <a:spcPct val="100000"/>
              </a:lnSpc>
            </a:pPr>
            <a:r>
              <a:rPr lang="en-US" sz="1600" dirty="0">
                <a:solidFill>
                  <a:schemeClr val="tx2"/>
                </a:solidFill>
                <a:latin typeface="Assistant" pitchFamily="2" charset="-79"/>
                <a:cs typeface="Assistant" pitchFamily="2" charset="-79"/>
              </a:rPr>
              <a:t>the parent-child relationship and how this is </a:t>
            </a:r>
          </a:p>
          <a:p>
            <a:pPr algn="l">
              <a:lnSpc>
                <a:spcPct val="100000"/>
              </a:lnSpc>
            </a:pPr>
            <a:r>
              <a:rPr lang="en-US" sz="1600" dirty="0">
                <a:solidFill>
                  <a:schemeClr val="tx2"/>
                </a:solidFill>
                <a:latin typeface="Assistant" pitchFamily="2" charset="-79"/>
                <a:cs typeface="Assistant" pitchFamily="2" charset="-79"/>
              </a:rPr>
              <a:t>essential for the benefit of early childhood </a:t>
            </a:r>
          </a:p>
          <a:p>
            <a:pPr algn="l">
              <a:lnSpc>
                <a:spcPct val="100000"/>
              </a:lnSpc>
            </a:pPr>
            <a:r>
              <a:rPr lang="en-US" sz="1600" dirty="0">
                <a:solidFill>
                  <a:schemeClr val="tx2"/>
                </a:solidFill>
                <a:latin typeface="Assistant" pitchFamily="2" charset="-79"/>
                <a:cs typeface="Assistant" pitchFamily="2" charset="-79"/>
              </a:rPr>
              <a:t>development. </a:t>
            </a:r>
            <a:r>
              <a:rPr lang="en-US" sz="1600" b="1" dirty="0">
                <a:solidFill>
                  <a:schemeClr val="tx2"/>
                </a:solidFill>
                <a:latin typeface="Assistant" pitchFamily="2" charset="-79"/>
                <a:cs typeface="Assistant" pitchFamily="2" charset="-79"/>
              </a:rPr>
              <a:t>Data and illustrative examples</a:t>
            </a:r>
          </a:p>
          <a:p>
            <a:pPr algn="l">
              <a:lnSpc>
                <a:spcPct val="100000"/>
              </a:lnSpc>
            </a:pPr>
            <a:r>
              <a:rPr lang="en-US" sz="1600" dirty="0">
                <a:solidFill>
                  <a:schemeClr val="tx2"/>
                </a:solidFill>
                <a:latin typeface="Assistant" pitchFamily="2" charset="-79"/>
                <a:cs typeface="Assistant" pitchFamily="2" charset="-79"/>
              </a:rPr>
              <a:t>from similar places in other cities that underwent </a:t>
            </a:r>
          </a:p>
          <a:p>
            <a:pPr algn="l">
              <a:lnSpc>
                <a:spcPct val="100000"/>
              </a:lnSpc>
            </a:pPr>
            <a:r>
              <a:rPr lang="en-US" sz="1600" dirty="0">
                <a:solidFill>
                  <a:schemeClr val="tx2"/>
                </a:solidFill>
                <a:latin typeface="Assistant" pitchFamily="2" charset="-79"/>
                <a:cs typeface="Assistant" pitchFamily="2" charset="-79"/>
              </a:rPr>
              <a:t>planning were presented to connect participants with </a:t>
            </a:r>
          </a:p>
          <a:p>
            <a:pPr algn="l">
              <a:lnSpc>
                <a:spcPct val="100000"/>
              </a:lnSpc>
            </a:pPr>
            <a:r>
              <a:rPr lang="en-US" sz="1600" dirty="0">
                <a:solidFill>
                  <a:schemeClr val="tx2"/>
                </a:solidFill>
                <a:latin typeface="Assistant" pitchFamily="2" charset="-79"/>
                <a:cs typeface="Assistant" pitchFamily="2" charset="-79"/>
              </a:rPr>
              <a:t>the idea and </a:t>
            </a:r>
            <a:r>
              <a:rPr lang="en-US" sz="1600" b="1" dirty="0">
                <a:solidFill>
                  <a:schemeClr val="tx2"/>
                </a:solidFill>
                <a:latin typeface="Assistant" pitchFamily="2" charset="-79"/>
                <a:cs typeface="Assistant" pitchFamily="2" charset="-79"/>
              </a:rPr>
              <a:t>“whet their appetite” </a:t>
            </a:r>
            <a:r>
              <a:rPr lang="en-US" sz="1600" dirty="0">
                <a:solidFill>
                  <a:schemeClr val="tx2"/>
                </a:solidFill>
                <a:latin typeface="Assistant" pitchFamily="2" charset="-79"/>
                <a:cs typeface="Assistant" pitchFamily="2" charset="-79"/>
              </a:rPr>
              <a:t>to undertake </a:t>
            </a:r>
          </a:p>
          <a:p>
            <a:pPr algn="l">
              <a:lnSpc>
                <a:spcPct val="100000"/>
              </a:lnSpc>
            </a:pPr>
            <a:r>
              <a:rPr lang="en-US" sz="1600" dirty="0">
                <a:solidFill>
                  <a:schemeClr val="tx2"/>
                </a:solidFill>
                <a:latin typeface="Assistant" pitchFamily="2" charset="-79"/>
                <a:cs typeface="Assistant" pitchFamily="2" charset="-79"/>
              </a:rPr>
              <a:t>similar planning. </a:t>
            </a:r>
            <a:endParaRPr lang="he-IL" sz="1600" dirty="0">
              <a:solidFill>
                <a:schemeClr val="tx2"/>
              </a:solidFill>
              <a:latin typeface="Assistant" pitchFamily="2" charset="-79"/>
              <a:cs typeface="Assistant" pitchFamily="2" charset="-79"/>
            </a:endParaRPr>
          </a:p>
        </p:txBody>
      </p:sp>
      <p:sp>
        <p:nvSpPr>
          <p:cNvPr id="4" name="תיבת טקסט 3">
            <a:extLst>
              <a:ext uri="{FF2B5EF4-FFF2-40B4-BE49-F238E27FC236}">
                <a16:creationId xmlns:a16="http://schemas.microsoft.com/office/drawing/2014/main" id="{AFEC0156-8C92-8C4F-8854-FC649A3FC96F}"/>
              </a:ext>
            </a:extLst>
          </p:cNvPr>
          <p:cNvSpPr txBox="1"/>
          <p:nvPr/>
        </p:nvSpPr>
        <p:spPr>
          <a:xfrm>
            <a:off x="7809482" y="3733364"/>
            <a:ext cx="4369061" cy="1493078"/>
          </a:xfrm>
          <a:prstGeom prst="rect">
            <a:avLst/>
          </a:prstGeom>
          <a:noFill/>
        </p:spPr>
        <p:txBody>
          <a:bodyPr wrap="none" lIns="0" tIns="0" rIns="0" bIns="0" rtlCol="1">
            <a:noAutofit/>
          </a:bodyPr>
          <a:lstStyle/>
          <a:p>
            <a:pPr algn="l">
              <a:lnSpc>
                <a:spcPct val="100000"/>
              </a:lnSpc>
            </a:pPr>
            <a:r>
              <a:rPr lang="en-US" sz="1600" b="1" dirty="0">
                <a:solidFill>
                  <a:schemeClr val="tx2"/>
                </a:solidFill>
                <a:latin typeface="Assistant" pitchFamily="2" charset="-79"/>
                <a:cs typeface="Assistant" pitchFamily="2" charset="-79"/>
              </a:rPr>
              <a:t>Knowledge will be applied to carry out </a:t>
            </a:r>
          </a:p>
          <a:p>
            <a:pPr algn="l">
              <a:lnSpc>
                <a:spcPct val="100000"/>
              </a:lnSpc>
            </a:pPr>
            <a:r>
              <a:rPr lang="en-US" sz="1600" b="1" dirty="0">
                <a:solidFill>
                  <a:schemeClr val="tx2"/>
                </a:solidFill>
                <a:latin typeface="Assistant" pitchFamily="2" charset="-79"/>
                <a:cs typeface="Assistant" pitchFamily="2" charset="-79"/>
              </a:rPr>
              <a:t>departmental projects </a:t>
            </a:r>
            <a:r>
              <a:rPr lang="en-US" sz="1600" dirty="0">
                <a:solidFill>
                  <a:schemeClr val="tx2"/>
                </a:solidFill>
                <a:latin typeface="Assistant" pitchFamily="2" charset="-79"/>
                <a:cs typeface="Assistant" pitchFamily="2" charset="-79"/>
              </a:rPr>
              <a:t>with municipal </a:t>
            </a:r>
          </a:p>
          <a:p>
            <a:pPr algn="l">
              <a:lnSpc>
                <a:spcPct val="100000"/>
              </a:lnSpc>
            </a:pPr>
            <a:r>
              <a:rPr lang="en-US" sz="1600" dirty="0">
                <a:solidFill>
                  <a:schemeClr val="tx2"/>
                </a:solidFill>
                <a:latin typeface="Assistant" pitchFamily="2" charset="-79"/>
                <a:cs typeface="Assistant" pitchFamily="2" charset="-79"/>
              </a:rPr>
              <a:t>cooperation and following the Urban95 approach.</a:t>
            </a:r>
            <a:endParaRPr lang="he-IL" dirty="0">
              <a:solidFill>
                <a:schemeClr val="tx2"/>
              </a:solidFill>
              <a:latin typeface="Assistant" pitchFamily="2" charset="-79"/>
              <a:cs typeface="Assistant" pitchFamily="2" charset="-79"/>
            </a:endParaRPr>
          </a:p>
          <a:p>
            <a:pPr algn="r" rtl="1">
              <a:lnSpc>
                <a:spcPct val="100000"/>
              </a:lnSpc>
            </a:pPr>
            <a:endParaRPr lang="he-IL" sz="1600" dirty="0">
              <a:solidFill>
                <a:schemeClr val="tx2"/>
              </a:solidFill>
              <a:latin typeface="Assistant" pitchFamily="2" charset="-79"/>
              <a:cs typeface="Assistant" pitchFamily="2" charset="-79"/>
            </a:endParaRPr>
          </a:p>
        </p:txBody>
      </p:sp>
      <p:sp>
        <p:nvSpPr>
          <p:cNvPr id="5" name="תיבת טקסט 4">
            <a:extLst>
              <a:ext uri="{FF2B5EF4-FFF2-40B4-BE49-F238E27FC236}">
                <a16:creationId xmlns:a16="http://schemas.microsoft.com/office/drawing/2014/main" id="{D34C2810-2F82-53EE-6C86-3FF238B4CD4B}"/>
              </a:ext>
            </a:extLst>
          </p:cNvPr>
          <p:cNvSpPr txBox="1"/>
          <p:nvPr/>
        </p:nvSpPr>
        <p:spPr>
          <a:xfrm>
            <a:off x="7815526" y="1447123"/>
            <a:ext cx="2679700" cy="1493078"/>
          </a:xfrm>
          <a:prstGeom prst="rect">
            <a:avLst/>
          </a:prstGeom>
          <a:noFill/>
        </p:spPr>
        <p:txBody>
          <a:bodyPr wrap="none" lIns="0" tIns="0" rIns="0" bIns="0" rtlCol="1">
            <a:noAutofit/>
          </a:bodyPr>
          <a:lstStyle/>
          <a:p>
            <a:pPr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Professionals will meet for </a:t>
            </a: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quarterly training</a:t>
            </a:r>
          </a:p>
          <a:p>
            <a:pPr algn="l">
              <a:lnSpc>
                <a:spcPct val="100000"/>
              </a:lnSpc>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on early childhood</a:t>
            </a: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 and to strengthen </a:t>
            </a:r>
          </a:p>
          <a:p>
            <a:pPr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interpersonal ties between officials in the</a:t>
            </a:r>
          </a:p>
          <a:p>
            <a:pPr algn="l">
              <a:lnSpc>
                <a:spcPct val="100000"/>
              </a:lnSpc>
            </a:pPr>
            <a:r>
              <a:rPr lang="en-US" dirty="0">
                <a:solidFill>
                  <a:schemeClr val="tx2"/>
                </a:solidFill>
                <a:latin typeface="Calibri" panose="020F0502020204030204" pitchFamily="34" charset="0"/>
                <a:ea typeface="Calibri" panose="020F0502020204030204" pitchFamily="34" charset="0"/>
                <a:cs typeface="Calibri" panose="020F0502020204030204" pitchFamily="34" charset="0"/>
              </a:rPr>
              <a:t>local authority.</a:t>
            </a:r>
            <a:endParaRPr lang="he-IL"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5">
            <a:extLst>
              <a:ext uri="{FF2B5EF4-FFF2-40B4-BE49-F238E27FC236}">
                <a16:creationId xmlns:a16="http://schemas.microsoft.com/office/drawing/2014/main" id="{C9791B4D-81B1-78E6-6B18-9F52636D0616}"/>
              </a:ext>
            </a:extLst>
          </p:cNvPr>
          <p:cNvSpPr txBox="1"/>
          <p:nvPr/>
        </p:nvSpPr>
        <p:spPr>
          <a:xfrm>
            <a:off x="1466690" y="3990916"/>
            <a:ext cx="4562922" cy="1493078"/>
          </a:xfrm>
          <a:prstGeom prst="rect">
            <a:avLst/>
          </a:prstGeom>
          <a:noFill/>
        </p:spPr>
        <p:txBody>
          <a:bodyPr wrap="none" lIns="0" tIns="0" rIns="0" bIns="0" rtlCol="1">
            <a:noAutofit/>
          </a:bodyPr>
          <a:lstStyle/>
          <a:p>
            <a:pPr algn="l">
              <a:lnSpc>
                <a:spcPct val="100000"/>
              </a:lnSpc>
            </a:pPr>
            <a:r>
              <a:rPr lang="en-US" sz="1600" b="1" dirty="0">
                <a:solidFill>
                  <a:schemeClr val="tx2"/>
                </a:solidFill>
                <a:latin typeface="Assistant" pitchFamily="2" charset="-79"/>
                <a:cs typeface="Assistant" pitchFamily="2" charset="-79"/>
              </a:rPr>
              <a:t>Round table. </a:t>
            </a:r>
            <a:r>
              <a:rPr lang="en-US" sz="1600" dirty="0">
                <a:solidFill>
                  <a:schemeClr val="tx2"/>
                </a:solidFill>
                <a:latin typeface="Assistant" pitchFamily="2" charset="-79"/>
                <a:cs typeface="Assistant" pitchFamily="2" charset="-79"/>
              </a:rPr>
              <a:t>The second meeting will be </a:t>
            </a:r>
          </a:p>
          <a:p>
            <a:pPr algn="l">
              <a:lnSpc>
                <a:spcPct val="100000"/>
              </a:lnSpc>
            </a:pPr>
            <a:r>
              <a:rPr lang="en-US" sz="1600" dirty="0">
                <a:solidFill>
                  <a:schemeClr val="tx2"/>
                </a:solidFill>
                <a:latin typeface="Assistant" pitchFamily="2" charset="-79"/>
                <a:cs typeface="Assistant" pitchFamily="2" charset="-79"/>
              </a:rPr>
              <a:t>dedicated to </a:t>
            </a:r>
            <a:r>
              <a:rPr lang="en-US" sz="1600" b="1" dirty="0">
                <a:solidFill>
                  <a:schemeClr val="tx2"/>
                </a:solidFill>
                <a:latin typeface="Assistant" pitchFamily="2" charset="-79"/>
                <a:cs typeface="Assistant" pitchFamily="2" charset="-79"/>
              </a:rPr>
              <a:t>setting up a round table and writing a</a:t>
            </a:r>
          </a:p>
          <a:p>
            <a:pPr algn="l">
              <a:lnSpc>
                <a:spcPct val="100000"/>
              </a:lnSpc>
            </a:pPr>
            <a:r>
              <a:rPr lang="en-US" sz="1600" b="1" dirty="0">
                <a:solidFill>
                  <a:schemeClr val="tx2"/>
                </a:solidFill>
                <a:latin typeface="Assistant" pitchFamily="2" charset="-79"/>
                <a:cs typeface="Assistant" pitchFamily="2" charset="-79"/>
              </a:rPr>
              <a:t>practical work procedure </a:t>
            </a:r>
            <a:r>
              <a:rPr lang="en-US" sz="1600" dirty="0">
                <a:solidFill>
                  <a:schemeClr val="tx2"/>
                </a:solidFill>
                <a:latin typeface="Assistant" pitchFamily="2" charset="-79"/>
                <a:cs typeface="Assistant" pitchFamily="2" charset="-79"/>
              </a:rPr>
              <a:t>for planning public spaces </a:t>
            </a:r>
          </a:p>
          <a:p>
            <a:pPr algn="l">
              <a:lnSpc>
                <a:spcPct val="100000"/>
              </a:lnSpc>
            </a:pPr>
            <a:r>
              <a:rPr lang="en-US" sz="1600" dirty="0">
                <a:solidFill>
                  <a:schemeClr val="tx2"/>
                </a:solidFill>
                <a:latin typeface="Assistant" pitchFamily="2" charset="-79"/>
                <a:cs typeface="Assistant" pitchFamily="2" charset="-79"/>
              </a:rPr>
              <a:t>adapted to young children, with a broad view of all</a:t>
            </a:r>
          </a:p>
          <a:p>
            <a:pPr algn="l">
              <a:lnSpc>
                <a:spcPct val="100000"/>
              </a:lnSpc>
            </a:pPr>
            <a:r>
              <a:rPr lang="en-US" sz="1600" dirty="0">
                <a:solidFill>
                  <a:schemeClr val="tx2"/>
                </a:solidFill>
                <a:latin typeface="Assistant" pitchFamily="2" charset="-79"/>
                <a:cs typeface="Assistant" pitchFamily="2" charset="-79"/>
              </a:rPr>
              <a:t>aspects of the issue and all project partners.</a:t>
            </a:r>
            <a:endParaRPr lang="he-IL" sz="1600" dirty="0">
              <a:solidFill>
                <a:schemeClr val="tx2"/>
              </a:solidFill>
              <a:latin typeface="Assistant" pitchFamily="2" charset="-79"/>
              <a:cs typeface="Assistant" pitchFamily="2" charset="-79"/>
            </a:endParaRPr>
          </a:p>
        </p:txBody>
      </p:sp>
      <p:sp>
        <p:nvSpPr>
          <p:cNvPr id="9" name="אליפסה 8">
            <a:extLst>
              <a:ext uri="{FF2B5EF4-FFF2-40B4-BE49-F238E27FC236}">
                <a16:creationId xmlns:a16="http://schemas.microsoft.com/office/drawing/2014/main" id="{DEDE7C27-C451-EEEF-7E24-1531F815054D}"/>
              </a:ext>
            </a:extLst>
          </p:cNvPr>
          <p:cNvSpPr/>
          <p:nvPr/>
        </p:nvSpPr>
        <p:spPr>
          <a:xfrm>
            <a:off x="539116" y="1469973"/>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r>
              <a:rPr lang="he-IL" sz="1600" dirty="0">
                <a:solidFill>
                  <a:schemeClr val="bg1"/>
                </a:solidFill>
              </a:rPr>
              <a:t>1</a:t>
            </a:r>
          </a:p>
        </p:txBody>
      </p:sp>
      <p:sp>
        <p:nvSpPr>
          <p:cNvPr id="11" name="תיבת טקסט 10">
            <a:extLst>
              <a:ext uri="{FF2B5EF4-FFF2-40B4-BE49-F238E27FC236}">
                <a16:creationId xmlns:a16="http://schemas.microsoft.com/office/drawing/2014/main" id="{02718760-2FBD-D7E6-C81A-F1E4504053F0}"/>
              </a:ext>
            </a:extLst>
          </p:cNvPr>
          <p:cNvSpPr txBox="1"/>
          <p:nvPr/>
        </p:nvSpPr>
        <p:spPr>
          <a:xfrm>
            <a:off x="260952" y="2193662"/>
            <a:ext cx="1009436" cy="369332"/>
          </a:xfrm>
          <a:prstGeom prst="rect">
            <a:avLst/>
          </a:prstGeom>
          <a:noFill/>
        </p:spPr>
        <p:txBody>
          <a:bodyPr wrap="square">
            <a:spAutoFit/>
          </a:bodyPr>
          <a:lstStyle/>
          <a:p>
            <a:pPr algn="r" rtl="1"/>
            <a:r>
              <a:rPr lang="en-US" b="1" dirty="0">
                <a:latin typeface="Calibri" panose="020F0502020204030204" pitchFamily="34" charset="0"/>
                <a:ea typeface="Calibri" panose="020F0502020204030204" pitchFamily="34" charset="0"/>
                <a:cs typeface="Calibri" panose="020F0502020204030204" pitchFamily="34" charset="0"/>
              </a:rPr>
              <a:t>Training</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2" name="אליפסה 11">
            <a:extLst>
              <a:ext uri="{FF2B5EF4-FFF2-40B4-BE49-F238E27FC236}">
                <a16:creationId xmlns:a16="http://schemas.microsoft.com/office/drawing/2014/main" id="{221B6065-0BB9-4CD8-BB23-B5E9C6B54751}"/>
              </a:ext>
            </a:extLst>
          </p:cNvPr>
          <p:cNvSpPr/>
          <p:nvPr/>
        </p:nvSpPr>
        <p:spPr>
          <a:xfrm>
            <a:off x="517196" y="3776774"/>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r>
              <a:rPr lang="he-IL" sz="1600" dirty="0">
                <a:solidFill>
                  <a:schemeClr val="bg1"/>
                </a:solidFill>
              </a:rPr>
              <a:t>2</a:t>
            </a:r>
          </a:p>
        </p:txBody>
      </p:sp>
      <p:sp>
        <p:nvSpPr>
          <p:cNvPr id="13" name="תיבת טקסט 12">
            <a:extLst>
              <a:ext uri="{FF2B5EF4-FFF2-40B4-BE49-F238E27FC236}">
                <a16:creationId xmlns:a16="http://schemas.microsoft.com/office/drawing/2014/main" id="{8F769A4A-91A0-C814-0AEA-41661FD43082}"/>
              </a:ext>
            </a:extLst>
          </p:cNvPr>
          <p:cNvSpPr txBox="1"/>
          <p:nvPr/>
        </p:nvSpPr>
        <p:spPr>
          <a:xfrm>
            <a:off x="440763" y="4498110"/>
            <a:ext cx="871220" cy="646331"/>
          </a:xfrm>
          <a:prstGeom prst="rect">
            <a:avLst/>
          </a:prstGeom>
          <a:noFill/>
        </p:spPr>
        <p:txBody>
          <a:bodyPr wrap="square">
            <a:spAutoFit/>
          </a:bodyPr>
          <a:lstStyle/>
          <a:p>
            <a:pPr algn="ctr" rtl="1"/>
            <a:r>
              <a:rPr lang="en-US" b="1" dirty="0">
                <a:latin typeface="Calibri" panose="020F0502020204030204" pitchFamily="34" charset="0"/>
                <a:ea typeface="Calibri" panose="020F0502020204030204" pitchFamily="34" charset="0"/>
                <a:cs typeface="Calibri" panose="020F0502020204030204" pitchFamily="34" charset="0"/>
              </a:rPr>
              <a:t>Round Table</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4" name="אליפסה 13">
            <a:extLst>
              <a:ext uri="{FF2B5EF4-FFF2-40B4-BE49-F238E27FC236}">
                <a16:creationId xmlns:a16="http://schemas.microsoft.com/office/drawing/2014/main" id="{0E8A826A-9D1E-907E-75F5-D54AF3FEB2EC}"/>
              </a:ext>
            </a:extLst>
          </p:cNvPr>
          <p:cNvSpPr/>
          <p:nvPr/>
        </p:nvSpPr>
        <p:spPr>
          <a:xfrm>
            <a:off x="6599507" y="1462663"/>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r>
              <a:rPr lang="en-US" sz="1600" dirty="0">
                <a:solidFill>
                  <a:schemeClr val="bg1"/>
                </a:solidFill>
              </a:rPr>
              <a:t>3</a:t>
            </a:r>
            <a:endParaRPr lang="he-IL" sz="1600" dirty="0">
              <a:solidFill>
                <a:schemeClr val="bg1"/>
              </a:solidFill>
            </a:endParaRPr>
          </a:p>
        </p:txBody>
      </p:sp>
      <p:sp>
        <p:nvSpPr>
          <p:cNvPr id="15" name="תיבת טקסט 14">
            <a:extLst>
              <a:ext uri="{FF2B5EF4-FFF2-40B4-BE49-F238E27FC236}">
                <a16:creationId xmlns:a16="http://schemas.microsoft.com/office/drawing/2014/main" id="{DFFA8E41-A6C3-7B7F-66BD-2B1526533E3B}"/>
              </a:ext>
            </a:extLst>
          </p:cNvPr>
          <p:cNvSpPr txBox="1"/>
          <p:nvPr/>
        </p:nvSpPr>
        <p:spPr>
          <a:xfrm>
            <a:off x="6339025" y="2142476"/>
            <a:ext cx="1312785" cy="646331"/>
          </a:xfrm>
          <a:prstGeom prst="rect">
            <a:avLst/>
          </a:prstGeom>
          <a:noFill/>
        </p:spPr>
        <p:txBody>
          <a:bodyPr wrap="square">
            <a:spAutoFit/>
          </a:bodyPr>
          <a:lstStyle/>
          <a:p>
            <a:pPr algn="ctr" rtl="1"/>
            <a:r>
              <a:rPr lang="en-US" b="1" dirty="0">
                <a:latin typeface="Calibri" panose="020F0502020204030204" pitchFamily="34" charset="0"/>
                <a:ea typeface="Calibri" panose="020F0502020204030204" pitchFamily="34" charset="0"/>
                <a:cs typeface="Calibri" panose="020F0502020204030204" pitchFamily="34" charset="0"/>
              </a:rPr>
              <a:t>Integrating thinking</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6" name="אליפסה 15">
            <a:extLst>
              <a:ext uri="{FF2B5EF4-FFF2-40B4-BE49-F238E27FC236}">
                <a16:creationId xmlns:a16="http://schemas.microsoft.com/office/drawing/2014/main" id="{7CB37140-D9BE-E034-F54E-EB56018120D8}"/>
              </a:ext>
            </a:extLst>
          </p:cNvPr>
          <p:cNvSpPr/>
          <p:nvPr/>
        </p:nvSpPr>
        <p:spPr>
          <a:xfrm>
            <a:off x="6599507" y="3749154"/>
            <a:ext cx="640080" cy="64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r>
              <a:rPr lang="en-US" sz="1600" dirty="0">
                <a:solidFill>
                  <a:schemeClr val="bg1"/>
                </a:solidFill>
              </a:rPr>
              <a:t>4</a:t>
            </a:r>
            <a:endParaRPr lang="he-IL" sz="1600" dirty="0">
              <a:solidFill>
                <a:schemeClr val="bg1"/>
              </a:solidFill>
            </a:endParaRPr>
          </a:p>
        </p:txBody>
      </p:sp>
      <p:sp>
        <p:nvSpPr>
          <p:cNvPr id="17" name="תיבת טקסט 16">
            <a:extLst>
              <a:ext uri="{FF2B5EF4-FFF2-40B4-BE49-F238E27FC236}">
                <a16:creationId xmlns:a16="http://schemas.microsoft.com/office/drawing/2014/main" id="{95CCDBB9-68F6-6835-2672-80933BF6989C}"/>
              </a:ext>
            </a:extLst>
          </p:cNvPr>
          <p:cNvSpPr txBox="1"/>
          <p:nvPr/>
        </p:nvSpPr>
        <p:spPr>
          <a:xfrm>
            <a:off x="6339025" y="4479903"/>
            <a:ext cx="1312784" cy="646331"/>
          </a:xfrm>
          <a:prstGeom prst="rect">
            <a:avLst/>
          </a:prstGeom>
          <a:noFill/>
        </p:spPr>
        <p:txBody>
          <a:bodyPr wrap="square">
            <a:spAutoFit/>
          </a:bodyPr>
          <a:lstStyle/>
          <a:p>
            <a:pPr algn="ctr" rtl="1"/>
            <a:r>
              <a:rPr lang="en-US" b="1" dirty="0">
                <a:latin typeface="Calibri" panose="020F0502020204030204" pitchFamily="34" charset="0"/>
                <a:ea typeface="Calibri" panose="020F0502020204030204" pitchFamily="34" charset="0"/>
                <a:cs typeface="Calibri" panose="020F0502020204030204" pitchFamily="34" charset="0"/>
              </a:rPr>
              <a:t>Applying knowledge</a:t>
            </a:r>
            <a:endParaRPr lang="he-I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841076"/>
      </p:ext>
    </p:extLst>
  </p:cSld>
  <p:clrMapOvr>
    <a:masterClrMapping/>
  </p:clrMapOvr>
  <p:transition>
    <p:fade/>
  </p:transition>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506820" y="304135"/>
            <a:ext cx="10404068" cy="876301"/>
          </a:xfrm>
        </p:spPr>
        <p:txBody>
          <a:bodyPr/>
          <a:lstStyle/>
          <a:p>
            <a:pPr algn="l"/>
            <a:r>
              <a:rPr lang="en-US" b="1" dirty="0">
                <a:latin typeface="Assistant ExtraBold"/>
                <a:cs typeface="Assistant ExtraBold"/>
              </a:rPr>
              <a:t>Stages of the pilot projects </a:t>
            </a:r>
            <a:br>
              <a:rPr lang="en-US" b="1" dirty="0">
                <a:latin typeface="Assistant ExtraBold"/>
                <a:cs typeface="Assistant ExtraBold"/>
              </a:rPr>
            </a:br>
            <a:r>
              <a:rPr lang="en-US" sz="2400" b="1" dirty="0">
                <a:latin typeface="Assistant ExtraBold"/>
                <a:cs typeface="Assistant ExtraBold"/>
              </a:rPr>
              <a:t>(the pilot stages and long-term thinking)</a:t>
            </a:r>
            <a:endParaRPr lang="he-IL" sz="2400" dirty="0">
              <a:latin typeface="Assistant ExtraBold"/>
              <a:cs typeface="Assistant ExtraBold"/>
            </a:endParaRPr>
          </a:p>
        </p:txBody>
      </p:sp>
      <p:graphicFrame>
        <p:nvGraphicFramePr>
          <p:cNvPr id="3" name="Diagram 2">
            <a:extLst>
              <a:ext uri="{FF2B5EF4-FFF2-40B4-BE49-F238E27FC236}">
                <a16:creationId xmlns:a16="http://schemas.microsoft.com/office/drawing/2014/main" id="{58F04EE5-606D-4EBE-F935-A805758CD918}"/>
              </a:ext>
            </a:extLst>
          </p:cNvPr>
          <p:cNvGraphicFramePr/>
          <p:nvPr>
            <p:extLst>
              <p:ext uri="{D42A27DB-BD31-4B8C-83A1-F6EECF244321}">
                <p14:modId xmlns:p14="http://schemas.microsoft.com/office/powerpoint/2010/main" val="59792809"/>
              </p:ext>
            </p:extLst>
          </p:nvPr>
        </p:nvGraphicFramePr>
        <p:xfrm>
          <a:off x="2452255" y="35073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B231EA7-0B2C-9EBA-64AE-EAEFDEA8B9F4}"/>
              </a:ext>
            </a:extLst>
          </p:cNvPr>
          <p:cNvSpPr txBox="1"/>
          <p:nvPr/>
        </p:nvSpPr>
        <p:spPr>
          <a:xfrm>
            <a:off x="8118762" y="2499791"/>
            <a:ext cx="1699491" cy="1120556"/>
          </a:xfrm>
          <a:prstGeom prst="rect">
            <a:avLst/>
          </a:prstGeom>
          <a:noFill/>
        </p:spPr>
        <p:txBody>
          <a:bodyPr wrap="square" lIns="0" tIns="0" rIns="0" bIns="0" rtlCol="0">
            <a:noAutofit/>
          </a:bodyPr>
          <a:lstStyle/>
          <a:p>
            <a:pPr algn="ctr">
              <a:lnSpc>
                <a:spcPct val="100000"/>
              </a:lnSpc>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Stage 1:</a:t>
            </a:r>
            <a:endPar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Professional training</a:t>
            </a:r>
            <a:endParaRPr lang="he-IL"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A1EB87D-9B28-1F40-6ECB-726167757495}"/>
              </a:ext>
            </a:extLst>
          </p:cNvPr>
          <p:cNvSpPr txBox="1"/>
          <p:nvPr/>
        </p:nvSpPr>
        <p:spPr>
          <a:xfrm>
            <a:off x="5514396" y="2499790"/>
            <a:ext cx="1699491" cy="1294287"/>
          </a:xfrm>
          <a:prstGeom prst="rect">
            <a:avLst/>
          </a:prstGeom>
          <a:noFill/>
        </p:spPr>
        <p:txBody>
          <a:bodyPr wrap="square" lIns="0" tIns="0" rIns="0" bIns="0" rtlCol="0">
            <a:noAutofit/>
          </a:bodyPr>
          <a:lstStyle/>
          <a:p>
            <a:pPr algn="ctr">
              <a:lnSpc>
                <a:spcPct val="100000"/>
              </a:lnSpc>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Stage 2:</a:t>
            </a:r>
            <a:endParaRPr lang="he-IL"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Developing a work mechanism</a:t>
            </a:r>
            <a:endParaRPr lang="he-IL"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AB53F37-D725-6640-3A5E-FC462164040C}"/>
              </a:ext>
            </a:extLst>
          </p:cNvPr>
          <p:cNvSpPr txBox="1"/>
          <p:nvPr/>
        </p:nvSpPr>
        <p:spPr>
          <a:xfrm>
            <a:off x="3036880" y="2287527"/>
            <a:ext cx="1846983" cy="1120556"/>
          </a:xfrm>
          <a:prstGeom prst="rect">
            <a:avLst/>
          </a:prstGeom>
          <a:noFill/>
        </p:spPr>
        <p:txBody>
          <a:bodyPr wrap="square" lIns="0" tIns="0" rIns="0" bIns="0" rtlCol="0">
            <a:noAutofit/>
          </a:bodyPr>
          <a:lstStyle/>
          <a:p>
            <a:pPr algn="ctr">
              <a:lnSpc>
                <a:spcPct val="100000"/>
              </a:lnSpc>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Stage 3:</a:t>
            </a:r>
          </a:p>
          <a:p>
            <a:pPr algn="ctr">
              <a:lnSpc>
                <a:spcPct val="100000"/>
              </a:lnSpc>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Project implementation and execution in the departments</a:t>
            </a:r>
            <a:endParaRPr lang="he-IL"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5DE0BF7E-3D07-341E-FCBE-BFF0764FE077}"/>
              </a:ext>
            </a:extLst>
          </p:cNvPr>
          <p:cNvSpPr txBox="1"/>
          <p:nvPr/>
        </p:nvSpPr>
        <p:spPr>
          <a:xfrm>
            <a:off x="7875910" y="4007100"/>
            <a:ext cx="914400" cy="914400"/>
          </a:xfrm>
          <a:prstGeom prst="rect">
            <a:avLst/>
          </a:prstGeom>
          <a:noFill/>
        </p:spPr>
        <p:txBody>
          <a:bodyPr wrap="none" lIns="0" tIns="0" rIns="0" bIns="0" rtlCol="1">
            <a:noAutofit/>
          </a:bodyPr>
          <a:lstStyle/>
          <a:p>
            <a:pPr algn="l">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Training day for about 30 professionals</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AA9A6A82-87AD-469D-CAAC-832633207EE3}"/>
              </a:ext>
            </a:extLst>
          </p:cNvPr>
          <p:cNvSpPr txBox="1"/>
          <p:nvPr/>
        </p:nvSpPr>
        <p:spPr>
          <a:xfrm>
            <a:off x="3580568" y="4057974"/>
            <a:ext cx="914400" cy="914400"/>
          </a:xfrm>
          <a:prstGeom prst="rect">
            <a:avLst/>
          </a:prstGeom>
          <a:noFill/>
        </p:spPr>
        <p:txBody>
          <a:bodyPr wrap="none" lIns="0" tIns="0" rIns="0" bIns="0" rtlCol="1">
            <a:noAutofit/>
          </a:bodyPr>
          <a:lstStyle/>
          <a:p>
            <a:pPr algn="l">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Round table for about 10 professionals</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גרפיקה 9" descr="תיבת סימון עם v קו מיתאר">
            <a:extLst>
              <a:ext uri="{FF2B5EF4-FFF2-40B4-BE49-F238E27FC236}">
                <a16:creationId xmlns:a16="http://schemas.microsoft.com/office/drawing/2014/main" id="{C188D357-CDAA-5C6B-726A-B3394A7247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1307" y="1585390"/>
            <a:ext cx="914400" cy="914400"/>
          </a:xfrm>
          <a:prstGeom prst="rect">
            <a:avLst/>
          </a:prstGeom>
        </p:spPr>
      </p:pic>
      <p:sp>
        <p:nvSpPr>
          <p:cNvPr id="11" name="תיבת טקסט 10">
            <a:extLst>
              <a:ext uri="{FF2B5EF4-FFF2-40B4-BE49-F238E27FC236}">
                <a16:creationId xmlns:a16="http://schemas.microsoft.com/office/drawing/2014/main" id="{3C100537-74FC-DD47-439B-7A6B154C01EF}"/>
              </a:ext>
            </a:extLst>
          </p:cNvPr>
          <p:cNvSpPr txBox="1"/>
          <p:nvPr/>
        </p:nvSpPr>
        <p:spPr>
          <a:xfrm>
            <a:off x="8333110" y="1452448"/>
            <a:ext cx="1592289" cy="369332"/>
          </a:xfrm>
          <a:prstGeom prst="rect">
            <a:avLst/>
          </a:prstGeom>
          <a:noFill/>
        </p:spPr>
        <p:txBody>
          <a:bodyPr wrap="square">
            <a:spAutoFit/>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May </a:t>
            </a:r>
            <a:r>
              <a:rPr lang="he-IL" sz="1800" b="1" dirty="0">
                <a:latin typeface="Calibri" panose="020F0502020204030204" pitchFamily="34" charset="0"/>
                <a:ea typeface="Calibri" panose="020F0502020204030204" pitchFamily="34" charset="0"/>
                <a:cs typeface="Calibri" panose="020F0502020204030204" pitchFamily="34" charset="0"/>
              </a:rPr>
              <a:t>2024</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C3779F40-64B2-7432-FA2D-AFF526A74938}"/>
              </a:ext>
            </a:extLst>
          </p:cNvPr>
          <p:cNvSpPr txBox="1"/>
          <p:nvPr/>
        </p:nvSpPr>
        <p:spPr>
          <a:xfrm>
            <a:off x="5971991" y="1452448"/>
            <a:ext cx="1592289" cy="646331"/>
          </a:xfrm>
          <a:prstGeom prst="rect">
            <a:avLst/>
          </a:prstGeom>
          <a:noFill/>
        </p:spPr>
        <p:txBody>
          <a:bodyPr wrap="square">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Fourth quarter 2024</a:t>
            </a: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3" name="תיבת טקסט 12">
            <a:extLst>
              <a:ext uri="{FF2B5EF4-FFF2-40B4-BE49-F238E27FC236}">
                <a16:creationId xmlns:a16="http://schemas.microsoft.com/office/drawing/2014/main" id="{F062AE63-1698-61A6-CEE6-4A4AC9F40482}"/>
              </a:ext>
            </a:extLst>
          </p:cNvPr>
          <p:cNvSpPr txBox="1"/>
          <p:nvPr/>
        </p:nvSpPr>
        <p:spPr>
          <a:xfrm>
            <a:off x="3070692" y="1452448"/>
            <a:ext cx="1592289" cy="369332"/>
          </a:xfrm>
          <a:prstGeom prst="rect">
            <a:avLst/>
          </a:prstGeom>
          <a:noFill/>
        </p:spPr>
        <p:txBody>
          <a:bodyPr wrap="square">
            <a:spAutoFit/>
          </a:bodyPr>
          <a:lstStyle/>
          <a:p>
            <a:pPr algn="r" rtl="1"/>
            <a:r>
              <a:rPr lang="he-IL" b="1" dirty="0">
                <a:latin typeface="Calibri" panose="020F0502020204030204" pitchFamily="34" charset="0"/>
                <a:ea typeface="Calibri" panose="020F0502020204030204" pitchFamily="34" charset="0"/>
                <a:cs typeface="Calibri" panose="020F0502020204030204" pitchFamily="34" charset="0"/>
              </a:rPr>
              <a:t>2025</a:t>
            </a:r>
            <a:endParaRPr lang="he-IL" dirty="0">
              <a:latin typeface="Calibri" panose="020F0502020204030204" pitchFamily="34" charset="0"/>
              <a:ea typeface="Calibri" panose="020F0502020204030204" pitchFamily="34" charset="0"/>
              <a:cs typeface="Calibri" panose="020F0502020204030204" pitchFamily="34" charset="0"/>
            </a:endParaRPr>
          </a:p>
        </p:txBody>
      </p:sp>
      <p:pic>
        <p:nvPicPr>
          <p:cNvPr id="20" name="תמונה 19" descr="תמונה שמכילה טקסט, צילום מסך, עיצוב&#10;&#10;התיאור נוצר באופן אוטומטי">
            <a:extLst>
              <a:ext uri="{FF2B5EF4-FFF2-40B4-BE49-F238E27FC236}">
                <a16:creationId xmlns:a16="http://schemas.microsoft.com/office/drawing/2014/main" id="{2C04350D-8B9E-2E95-2B92-433AB82D380F}"/>
              </a:ext>
            </a:extLst>
          </p:cNvPr>
          <p:cNvPicPr>
            <a:picLocks noChangeAspect="1"/>
          </p:cNvPicPr>
          <p:nvPr/>
        </p:nvPicPr>
        <p:blipFill rotWithShape="1">
          <a:blip r:embed="rId10"/>
          <a:srcRect l="19002" t="65839" r="16637" b="10730"/>
          <a:stretch/>
        </p:blipFill>
        <p:spPr>
          <a:xfrm flipH="1">
            <a:off x="3560064" y="4515175"/>
            <a:ext cx="5265281" cy="1606924"/>
          </a:xfrm>
          <a:prstGeom prst="rect">
            <a:avLst/>
          </a:prstGeom>
        </p:spPr>
      </p:pic>
    </p:spTree>
    <p:extLst>
      <p:ext uri="{BB962C8B-B14F-4D97-AF65-F5344CB8AC3E}">
        <p14:creationId xmlns:p14="http://schemas.microsoft.com/office/powerpoint/2010/main" val="760733438"/>
      </p:ext>
    </p:extLst>
  </p:cSld>
  <p:clrMapOvr>
    <a:masterClrMapping/>
  </p:clrMapOvr>
  <p:transition>
    <p:fade/>
  </p:transition>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281395" y="535579"/>
            <a:ext cx="10404068" cy="554447"/>
          </a:xfrm>
        </p:spPr>
        <p:txBody>
          <a:bodyPr/>
          <a:lstStyle/>
          <a:p>
            <a:pPr algn="l">
              <a:lnSpc>
                <a:spcPct val="100000"/>
              </a:lnSpc>
            </a:pPr>
            <a:br>
              <a:rPr lang="he-IL" sz="4000" b="1"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Cooperation between all local authority entities involved with the issue.</a:t>
            </a:r>
            <a:br>
              <a:rPr lang="he-IL" sz="1500"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Raanan Seton economic company: </a:t>
            </a:r>
            <a:r>
              <a:rPr lang="en-US" sz="1500" dirty="0">
                <a:latin typeface="Calibri" panose="020F0502020204030204" pitchFamily="34" charset="0"/>
                <a:ea typeface="Calibri" panose="020F0502020204030204" pitchFamily="34" charset="0"/>
                <a:cs typeface="Calibri" panose="020F0502020204030204" pitchFamily="34" charset="0"/>
              </a:rPr>
              <a:t>"It is important that this economic company is involved. We have the budgets, and it is important that the content is linked to the activities we carry out."</a:t>
            </a:r>
            <a:br>
              <a:rPr lang="he-IL"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br>
              <a:rPr lang="he-IL" sz="1500" b="1"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Thinking that includes and considers urban areas:</a:t>
            </a:r>
            <a:br>
              <a:rPr lang="he-IL" sz="1500" dirty="0">
                <a:latin typeface="Calibri" panose="020F0502020204030204" pitchFamily="34" charset="0"/>
                <a:ea typeface="Calibri" panose="020F0502020204030204" pitchFamily="34" charset="0"/>
                <a:cs typeface="Calibri" panose="020F0502020204030204" pitchFamily="34" charset="0"/>
              </a:rPr>
            </a:br>
            <a:r>
              <a:rPr lang="en-US"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"There is a lack of cohesive thinking that puts us all at the same table.”</a:t>
            </a:r>
            <a:br>
              <a:rPr lang="en-US"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"If we work correctly and cooperatively as a local authority, we will save money for the local authority."</a:t>
            </a:r>
            <a:br>
              <a:rPr lang="he-IL" sz="1500" dirty="0">
                <a:latin typeface="Calibri" panose="020F0502020204030204" pitchFamily="34" charset="0"/>
                <a:ea typeface="Calibri" panose="020F0502020204030204" pitchFamily="34" charset="0"/>
                <a:cs typeface="Calibri" panose="020F0502020204030204" pitchFamily="34" charset="0"/>
              </a:rPr>
            </a:br>
            <a:br>
              <a:rPr lang="he-IL" sz="1500"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The importance of mapping needs and public participation:</a:t>
            </a:r>
            <a:br>
              <a:rPr lang="he-IL" sz="1500"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Amelia Kodish - city library director</a:t>
            </a:r>
            <a:r>
              <a:rPr lang="en-US" sz="1500" dirty="0">
                <a:latin typeface="Calibri" panose="020F0502020204030204" pitchFamily="34" charset="0"/>
                <a:ea typeface="Calibri" panose="020F0502020204030204" pitchFamily="34" charset="0"/>
                <a:cs typeface="Calibri" panose="020F0502020204030204" pitchFamily="34" charset="0"/>
              </a:rPr>
              <a:t>: "From the public’s point of view, it's a sense of feeling seen."</a:t>
            </a:r>
            <a:br>
              <a:rPr lang="en-US" sz="1500" dirty="0">
                <a:latin typeface="Calibri" panose="020F0502020204030204" pitchFamily="34" charset="0"/>
                <a:ea typeface="Calibri" panose="020F0502020204030204" pitchFamily="34" charset="0"/>
                <a:cs typeface="Calibri" panose="020F0502020204030204" pitchFamily="34" charset="0"/>
              </a:rPr>
            </a:br>
            <a:br>
              <a:rPr lang="en-US" sz="1500"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The importance of introducing concepts of developmental thinking into public spaces and their development:</a:t>
            </a:r>
            <a:br>
              <a:rPr lang="he-IL" sz="1500"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Helen Jacobson - Pesher Association of Welfare Development Services</a:t>
            </a:r>
            <a:r>
              <a:rPr lang="en-US" sz="1500" dirty="0">
                <a:latin typeface="Calibri" panose="020F0502020204030204" pitchFamily="34" charset="0"/>
                <a:ea typeface="Calibri" panose="020F0502020204030204" pitchFamily="34" charset="0"/>
                <a:cs typeface="Calibri" panose="020F0502020204030204" pitchFamily="34" charset="0"/>
              </a:rPr>
              <a:t>: "It is important to introduce developmental thinking that conveys independence and success to children, such as water faucets that children can turn on themselves by pressing a button (not by turning a faucet).”</a:t>
            </a:r>
            <a:br>
              <a:rPr lang="en-US"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br>
              <a:rPr lang="he-IL" sz="1500" b="1" dirty="0">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The importance of public spaces for encouraging creativity:</a:t>
            </a:r>
            <a:br>
              <a:rPr lang="he-IL"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500" dirty="0">
                <a:latin typeface="Calibri" panose="020F0502020204030204" pitchFamily="34" charset="0"/>
                <a:ea typeface="Calibri" panose="020F0502020204030204" pitchFamily="34" charset="0"/>
                <a:cs typeface="Calibri" panose="020F0502020204030204" pitchFamily="34" charset="0"/>
              </a:rPr>
              <a:t>Keren Shalom-social worker: "Public spaces should teach creativity. Simplicity is genius."</a:t>
            </a:r>
            <a:br>
              <a:rPr lang="he-IL"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Establishing the place of young children in the local authority: </a:t>
            </a:r>
            <a:br>
              <a:rPr lang="he-IL" sz="15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500" b="1" dirty="0">
                <a:latin typeface="Calibri" panose="020F0502020204030204" pitchFamily="34" charset="0"/>
                <a:ea typeface="Calibri" panose="020F0502020204030204" pitchFamily="34" charset="0"/>
                <a:cs typeface="Calibri" panose="020F0502020204030204" pitchFamily="34" charset="0"/>
              </a:rPr>
              <a:t>Moriah Abramowitz - Parent mentor at the Welfare Department</a:t>
            </a:r>
            <a:r>
              <a:rPr lang="en-US" sz="1500" dirty="0">
                <a:latin typeface="Calibri" panose="020F0502020204030204" pitchFamily="34" charset="0"/>
                <a:ea typeface="Calibri" panose="020F0502020204030204" pitchFamily="34" charset="0"/>
                <a:cs typeface="Calibri" panose="020F0502020204030204" pitchFamily="34" charset="0"/>
              </a:rPr>
              <a:t>: “Children from birth to three years old are ‘invisible’.”</a:t>
            </a:r>
            <a:br>
              <a:rPr lang="he-IL" sz="1500" b="1" dirty="0">
                <a:solidFill>
                  <a:schemeClr val="accent1">
                    <a:lumMod val="50000"/>
                  </a:schemeClr>
                </a:solidFill>
                <a:latin typeface="Assistant" pitchFamily="2" charset="-79"/>
                <a:cs typeface="Assistant" pitchFamily="2" charset="-79"/>
              </a:rPr>
            </a:br>
            <a:br>
              <a:rPr lang="he-IL" sz="1800" b="1" dirty="0">
                <a:solidFill>
                  <a:schemeClr val="accent1">
                    <a:lumMod val="50000"/>
                  </a:schemeClr>
                </a:solidFill>
                <a:latin typeface="Assistant" pitchFamily="2" charset="-79"/>
                <a:cs typeface="Assistant" pitchFamily="2" charset="-79"/>
              </a:rPr>
            </a:br>
            <a:endParaRPr lang="he-IL" sz="1800" b="1" dirty="0">
              <a:solidFill>
                <a:schemeClr val="accent1">
                  <a:lumMod val="50000"/>
                </a:schemeClr>
              </a:solidFill>
              <a:latin typeface="Assistant" pitchFamily="2" charset="-79"/>
              <a:cs typeface="Assistant" pitchFamily="2" charset="-79"/>
            </a:endParaRPr>
          </a:p>
        </p:txBody>
      </p:sp>
      <p:sp>
        <p:nvSpPr>
          <p:cNvPr id="3" name="תיבת טקסט 2">
            <a:extLst>
              <a:ext uri="{FF2B5EF4-FFF2-40B4-BE49-F238E27FC236}">
                <a16:creationId xmlns:a16="http://schemas.microsoft.com/office/drawing/2014/main" id="{875EB929-D7B4-2538-BE3F-FBD59A5EE942}"/>
              </a:ext>
            </a:extLst>
          </p:cNvPr>
          <p:cNvSpPr txBox="1"/>
          <p:nvPr/>
        </p:nvSpPr>
        <p:spPr>
          <a:xfrm>
            <a:off x="123825" y="78379"/>
            <a:ext cx="11295063" cy="914400"/>
          </a:xfrm>
          <a:prstGeom prst="rect">
            <a:avLst/>
          </a:prstGeom>
          <a:noFill/>
        </p:spPr>
        <p:txBody>
          <a:bodyPr wrap="none" lIns="0" tIns="0" rIns="0" bIns="0" rtlCol="1">
            <a:noAutofit/>
          </a:bodyPr>
          <a:lstStyle/>
          <a:p>
            <a:pPr algn="l"/>
            <a:r>
              <a:rPr lang="en-US" sz="3800" b="1" dirty="0">
                <a:solidFill>
                  <a:schemeClr val="accent1"/>
                </a:solidFill>
                <a:latin typeface="Assistant ExtraBold"/>
                <a:ea typeface="+mj-ea"/>
                <a:cs typeface="Assistant ExtraBold"/>
              </a:rPr>
              <a:t>Insights from the opening conference </a:t>
            </a:r>
          </a:p>
          <a:p>
            <a:pPr algn="l"/>
            <a:r>
              <a:rPr lang="en-US" sz="1600" b="1" dirty="0">
                <a:solidFill>
                  <a:schemeClr val="accent1"/>
                </a:solidFill>
                <a:latin typeface="Assistant ExtraBold"/>
                <a:ea typeface="+mj-ea"/>
                <a:cs typeface="Assistant ExtraBold"/>
              </a:rPr>
              <a:t>The meeting was attended by about 20 participants with seniority of 1-5 years in various municipal departments</a:t>
            </a:r>
            <a:endParaRPr lang="he-IL" sz="1600" b="1" dirty="0">
              <a:solidFill>
                <a:schemeClr val="accent1"/>
              </a:solidFill>
              <a:latin typeface="Assistant ExtraBold"/>
              <a:ea typeface="+mj-ea"/>
              <a:cs typeface="Assistant ExtraBold"/>
            </a:endParaRPr>
          </a:p>
        </p:txBody>
      </p:sp>
    </p:spTree>
    <p:extLst>
      <p:ext uri="{BB962C8B-B14F-4D97-AF65-F5344CB8AC3E}">
        <p14:creationId xmlns:p14="http://schemas.microsoft.com/office/powerpoint/2010/main" val="41463848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90500" y="407657"/>
            <a:ext cx="11149476" cy="876301"/>
          </a:xfrm>
        </p:spPr>
        <p:txBody>
          <a:bodyPr/>
          <a:lstStyle/>
          <a:p>
            <a:pPr algn="l"/>
            <a:r>
              <a:rPr lang="en-US" sz="2400" b="1" dirty="0">
                <a:latin typeface="Assistant ExtraBold"/>
                <a:cs typeface="Assistant ExtraBold"/>
              </a:rPr>
              <a:t>Impact of the training session and metrics for the continuation of the process</a:t>
            </a:r>
            <a:endParaRPr lang="he-IL" sz="2400" dirty="0">
              <a:latin typeface="Assistant ExtraBold"/>
              <a:cs typeface="Assistant ExtraBold"/>
            </a:endParaRPr>
          </a:p>
        </p:txBody>
      </p:sp>
      <p:sp>
        <p:nvSpPr>
          <p:cNvPr id="3" name="תיבת טקסט 2">
            <a:extLst>
              <a:ext uri="{FF2B5EF4-FFF2-40B4-BE49-F238E27FC236}">
                <a16:creationId xmlns:a16="http://schemas.microsoft.com/office/drawing/2014/main" id="{D8902BA3-6AD4-D286-7889-3916C0D144EA}"/>
              </a:ext>
            </a:extLst>
          </p:cNvPr>
          <p:cNvSpPr txBox="1"/>
          <p:nvPr/>
        </p:nvSpPr>
        <p:spPr>
          <a:xfrm>
            <a:off x="8407598" y="2291753"/>
            <a:ext cx="3784402" cy="1560443"/>
          </a:xfrm>
          <a:prstGeom prst="rect">
            <a:avLst/>
          </a:prstGeom>
          <a:noFill/>
        </p:spPr>
        <p:txBody>
          <a:bodyPr wrap="none" lIns="0" tIns="0" rIns="0" bIns="0" rtlCol="1">
            <a:noAutofit/>
          </a:bodyPr>
          <a:lstStyle/>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a:p>
            <a:pPr marL="285750" indent="-285750" algn="r" rtl="1">
              <a:lnSpc>
                <a:spcPct val="100000"/>
              </a:lnSpc>
              <a:buFont typeface="Arial" panose="020B0604020202020204" pitchFamily="34" charset="0"/>
              <a:buChar char="•"/>
            </a:pPr>
            <a:endParaRPr lang="he-IL" sz="1600" dirty="0">
              <a:solidFill>
                <a:schemeClr val="tx2"/>
              </a:solidFill>
              <a:latin typeface="Assistant" pitchFamily="2" charset="-79"/>
              <a:cs typeface="Assistant" pitchFamily="2" charset="-79"/>
            </a:endParaRPr>
          </a:p>
        </p:txBody>
      </p:sp>
      <p:pic>
        <p:nvPicPr>
          <p:cNvPr id="6" name="גרפיקה 5" descr="לוח עם פריטים מסומנים ב- v קו מיתאר">
            <a:extLst>
              <a:ext uri="{FF2B5EF4-FFF2-40B4-BE49-F238E27FC236}">
                <a16:creationId xmlns:a16="http://schemas.microsoft.com/office/drawing/2014/main" id="{CC210E56-ED9B-2080-59F8-5121F6D7F9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7464" y="1095206"/>
            <a:ext cx="914400" cy="914400"/>
          </a:xfrm>
          <a:prstGeom prst="rect">
            <a:avLst/>
          </a:prstGeom>
        </p:spPr>
      </p:pic>
      <p:sp>
        <p:nvSpPr>
          <p:cNvPr id="8" name="תיבת טקסט 7">
            <a:extLst>
              <a:ext uri="{FF2B5EF4-FFF2-40B4-BE49-F238E27FC236}">
                <a16:creationId xmlns:a16="http://schemas.microsoft.com/office/drawing/2014/main" id="{44669D2D-07C4-930E-CCF9-F63BE633341A}"/>
              </a:ext>
            </a:extLst>
          </p:cNvPr>
          <p:cNvSpPr txBox="1"/>
          <p:nvPr/>
        </p:nvSpPr>
        <p:spPr>
          <a:xfrm>
            <a:off x="8572778" y="2158546"/>
            <a:ext cx="2767197" cy="1323439"/>
          </a:xfrm>
          <a:prstGeom prst="rect">
            <a:avLst/>
          </a:prstGeom>
          <a:noFill/>
        </p:spPr>
        <p:txBody>
          <a:bodyPr wrap="square">
            <a:spAutoFit/>
          </a:bodyPr>
          <a:lstStyle/>
          <a:p>
            <a:pPr algn="ctr">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There was a high level of responsiveness from professionals in the local authority from all departments and divisions</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גרפיקה 9" descr="קשר בחבל קו מיתאר">
            <a:extLst>
              <a:ext uri="{FF2B5EF4-FFF2-40B4-BE49-F238E27FC236}">
                <a16:creationId xmlns:a16="http://schemas.microsoft.com/office/drawing/2014/main" id="{C32B1548-0498-F7DE-C07C-87533BDB85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3262" y="967498"/>
            <a:ext cx="914400" cy="914400"/>
          </a:xfrm>
          <a:prstGeom prst="rect">
            <a:avLst/>
          </a:prstGeom>
        </p:spPr>
      </p:pic>
      <p:sp>
        <p:nvSpPr>
          <p:cNvPr id="11" name="תיבת טקסט 10">
            <a:extLst>
              <a:ext uri="{FF2B5EF4-FFF2-40B4-BE49-F238E27FC236}">
                <a16:creationId xmlns:a16="http://schemas.microsoft.com/office/drawing/2014/main" id="{4EB19F22-A47B-AD63-40D3-4A5773653A49}"/>
              </a:ext>
            </a:extLst>
          </p:cNvPr>
          <p:cNvSpPr txBox="1"/>
          <p:nvPr/>
        </p:nvSpPr>
        <p:spPr>
          <a:xfrm>
            <a:off x="6320398" y="2036314"/>
            <a:ext cx="2004610" cy="1815882"/>
          </a:xfrm>
          <a:prstGeom prst="rect">
            <a:avLst/>
          </a:prstGeom>
          <a:noFill/>
        </p:spPr>
        <p:txBody>
          <a:bodyPr wrap="square">
            <a:spAutoFit/>
          </a:bodyPr>
          <a:lstStyle/>
          <a:p>
            <a:pPr algn="ctr" rtl="1"/>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Initial interpersonal contacts were made among professionals in the local authority who address the subject of early childhood</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תיבת טקסט 13">
            <a:extLst>
              <a:ext uri="{FF2B5EF4-FFF2-40B4-BE49-F238E27FC236}">
                <a16:creationId xmlns:a16="http://schemas.microsoft.com/office/drawing/2014/main" id="{9CFBF19C-18FA-E337-CED0-1BDE02BF06E7}"/>
              </a:ext>
            </a:extLst>
          </p:cNvPr>
          <p:cNvSpPr txBox="1"/>
          <p:nvPr/>
        </p:nvSpPr>
        <p:spPr>
          <a:xfrm>
            <a:off x="3249537" y="1906935"/>
            <a:ext cx="2640723" cy="1815882"/>
          </a:xfrm>
          <a:prstGeom prst="rect">
            <a:avLst/>
          </a:prstGeom>
          <a:noFill/>
        </p:spPr>
        <p:txBody>
          <a:bodyPr wrap="square">
            <a:spAutoFit/>
          </a:bodyPr>
          <a:lstStyle/>
          <a:p>
            <a:pPr algn="ct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A seed was sown regarding the importance of an ongoing connection between the entities dealing with implementation and planning and the entities dealing with education and community</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תיבת טקסט 15">
            <a:extLst>
              <a:ext uri="{FF2B5EF4-FFF2-40B4-BE49-F238E27FC236}">
                <a16:creationId xmlns:a16="http://schemas.microsoft.com/office/drawing/2014/main" id="{B902EBB6-77F5-6775-8CD3-3A4B67F91B24}"/>
              </a:ext>
            </a:extLst>
          </p:cNvPr>
          <p:cNvSpPr txBox="1"/>
          <p:nvPr/>
        </p:nvSpPr>
        <p:spPr>
          <a:xfrm>
            <a:off x="830984" y="1941506"/>
            <a:ext cx="1988416" cy="1569660"/>
          </a:xfrm>
          <a:prstGeom prst="rect">
            <a:avLst/>
          </a:prstGeom>
          <a:noFill/>
        </p:spPr>
        <p:txBody>
          <a:bodyPr wrap="square">
            <a:spAutoFit/>
          </a:bodyPr>
          <a:lstStyle/>
          <a:p>
            <a:pPr algn="ctr">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Awareness of the importance and criticality of investing in young children and their families has increased</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גרפיקה 17" descr="זרעי נבטים קו מיתאר">
            <a:extLst>
              <a:ext uri="{FF2B5EF4-FFF2-40B4-BE49-F238E27FC236}">
                <a16:creationId xmlns:a16="http://schemas.microsoft.com/office/drawing/2014/main" id="{CA40C652-1188-DEDA-E455-8FF097D6D2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9210" y="919566"/>
            <a:ext cx="914400" cy="914400"/>
          </a:xfrm>
          <a:prstGeom prst="rect">
            <a:avLst/>
          </a:prstGeom>
        </p:spPr>
      </p:pic>
      <p:pic>
        <p:nvPicPr>
          <p:cNvPr id="20" name="גרפיקה 19" descr="תינוק חסידה קו מיתאר">
            <a:extLst>
              <a:ext uri="{FF2B5EF4-FFF2-40B4-BE49-F238E27FC236}">
                <a16:creationId xmlns:a16="http://schemas.microsoft.com/office/drawing/2014/main" id="{DCF2D402-BB51-94E8-69C1-E8CB36DE6C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48287" y="960254"/>
            <a:ext cx="914400" cy="914400"/>
          </a:xfrm>
          <a:prstGeom prst="rect">
            <a:avLst/>
          </a:prstGeom>
        </p:spPr>
      </p:pic>
      <p:sp>
        <p:nvSpPr>
          <p:cNvPr id="4" name="תיבת טקסט 3">
            <a:extLst>
              <a:ext uri="{FF2B5EF4-FFF2-40B4-BE49-F238E27FC236}">
                <a16:creationId xmlns:a16="http://schemas.microsoft.com/office/drawing/2014/main" id="{C217F39D-42E9-BF19-7C85-2FFA3EDC6129}"/>
              </a:ext>
            </a:extLst>
          </p:cNvPr>
          <p:cNvSpPr txBox="1"/>
          <p:nvPr/>
        </p:nvSpPr>
        <p:spPr>
          <a:xfrm>
            <a:off x="522272" y="3915004"/>
            <a:ext cx="10328608" cy="1754326"/>
          </a:xfrm>
          <a:prstGeom prst="rect">
            <a:avLst/>
          </a:prstGeom>
          <a:noFill/>
        </p:spPr>
        <p:txBody>
          <a:bodyPr wrap="square">
            <a:spAutoFit/>
          </a:bodyPr>
          <a:lstStyle/>
          <a:p>
            <a:pPr algn="r" rtl="1"/>
            <a:endParaRPr lang="he-IL" sz="1600" dirty="0"/>
          </a:p>
          <a:p>
            <a:pPr algn="l"/>
            <a:r>
              <a:rPr lang="en-US" sz="2000" b="1" dirty="0">
                <a:latin typeface="Calibri" panose="020F0502020204030204" pitchFamily="34" charset="0"/>
                <a:ea typeface="Calibri" panose="020F0502020204030204" pitchFamily="34" charset="0"/>
                <a:cs typeface="Calibri" panose="020F0502020204030204" pitchFamily="34" charset="0"/>
              </a:rPr>
              <a:t>Metrics for evaluation</a:t>
            </a:r>
            <a:endParaRPr lang="he-IL" sz="200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Measuring the effectiveness of the cooperative work among professionals via feedback.</a:t>
            </a:r>
          </a:p>
          <a:p>
            <a:pPr marL="285750" indent="-285750" algn="l">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Assessing the number of joint projects carried out over the course of two years according to the budgetary situation.</a:t>
            </a:r>
          </a:p>
          <a:p>
            <a:pPr marL="285750" indent="-285750" algn="l">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After implementation, it will be possible to assess residents' satisfaction with the project.</a:t>
            </a:r>
          </a:p>
        </p:txBody>
      </p:sp>
    </p:spTree>
    <p:extLst>
      <p:ext uri="{BB962C8B-B14F-4D97-AF65-F5344CB8AC3E}">
        <p14:creationId xmlns:p14="http://schemas.microsoft.com/office/powerpoint/2010/main" val="2257438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80975" y="442898"/>
            <a:ext cx="11241541" cy="876301"/>
          </a:xfrm>
        </p:spPr>
        <p:txBody>
          <a:bodyPr/>
          <a:lstStyle/>
          <a:p>
            <a:pPr algn="l"/>
            <a:r>
              <a:rPr lang="en-US" b="1" dirty="0">
                <a:latin typeface="Assistant ExtraBold"/>
                <a:cs typeface="Assistant ExtraBold"/>
              </a:rPr>
              <a:t>Transparency </a:t>
            </a:r>
            <a:r>
              <a:rPr lang="en-US" sz="2800" b="1" dirty="0">
                <a:latin typeface="Assistant ExtraBold"/>
                <a:cs typeface="Assistant ExtraBold"/>
              </a:rPr>
              <a:t>(to the public and to municipal authorities)</a:t>
            </a:r>
            <a:endParaRPr lang="he-IL" sz="2800" dirty="0">
              <a:latin typeface="Assistant ExtraBold"/>
              <a:cs typeface="Assistant ExtraBold"/>
            </a:endParaRPr>
          </a:p>
        </p:txBody>
      </p:sp>
      <p:sp>
        <p:nvSpPr>
          <p:cNvPr id="3" name="תיבת טקסט 2">
            <a:extLst>
              <a:ext uri="{FF2B5EF4-FFF2-40B4-BE49-F238E27FC236}">
                <a16:creationId xmlns:a16="http://schemas.microsoft.com/office/drawing/2014/main" id="{9F4CA309-BBE0-D50B-B50D-14FB5FE34588}"/>
              </a:ext>
            </a:extLst>
          </p:cNvPr>
          <p:cNvSpPr txBox="1"/>
          <p:nvPr/>
        </p:nvSpPr>
        <p:spPr>
          <a:xfrm>
            <a:off x="135890" y="898026"/>
            <a:ext cx="11774170" cy="1258433"/>
          </a:xfrm>
          <a:prstGeom prst="rect">
            <a:avLst/>
          </a:prstGeom>
          <a:noFill/>
        </p:spPr>
        <p:txBody>
          <a:bodyPr wrap="none" lIns="0" tIns="0" rIns="0" bIns="0" rtlCol="1">
            <a:noAutofit/>
          </a:bodyPr>
          <a:lstStyle/>
          <a:p>
            <a:pPr algn="r" rtl="1">
              <a:lnSpc>
                <a:spcPct val="100000"/>
              </a:lnSpc>
            </a:pPr>
            <a:endParaRPr lang="he-IL"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l">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Throughout the process, spokespeople will publicize the project in all municipal media </a:t>
            </a:r>
            <a:r>
              <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website, newsletter, Facebook, the written press). </a:t>
            </a:r>
          </a:p>
          <a:p>
            <a:pPr algn="l">
              <a:lnSpc>
                <a:spcPct val="100000"/>
              </a:lnSpc>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Procedures will be uploaded as shared Teams files and distributed by email. </a:t>
            </a:r>
            <a:endParaRPr lang="he-IL"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r" rtl="1">
              <a:lnSpc>
                <a:spcPct val="100000"/>
              </a:lnSpc>
            </a:pPr>
            <a:endParaRPr lang="he-IL" sz="1600" dirty="0">
              <a:solidFill>
                <a:schemeClr val="tx2"/>
              </a:solidFill>
            </a:endParaRPr>
          </a:p>
          <a:p>
            <a:pPr algn="r" rtl="1">
              <a:lnSpc>
                <a:spcPct val="100000"/>
              </a:lnSpc>
            </a:pPr>
            <a:endParaRPr lang="he-IL" sz="1600" dirty="0">
              <a:solidFill>
                <a:schemeClr val="tx2"/>
              </a:solidFill>
            </a:endParaRPr>
          </a:p>
        </p:txBody>
      </p:sp>
      <p:grpSp>
        <p:nvGrpSpPr>
          <p:cNvPr id="4" name="קבוצה 3">
            <a:extLst>
              <a:ext uri="{FF2B5EF4-FFF2-40B4-BE49-F238E27FC236}">
                <a16:creationId xmlns:a16="http://schemas.microsoft.com/office/drawing/2014/main" id="{183FC5E8-1B1A-CA27-A84F-37C3E908840D}"/>
              </a:ext>
            </a:extLst>
          </p:cNvPr>
          <p:cNvGrpSpPr/>
          <p:nvPr/>
        </p:nvGrpSpPr>
        <p:grpSpPr>
          <a:xfrm>
            <a:off x="-35837" y="2340429"/>
            <a:ext cx="12056900" cy="3773608"/>
            <a:chOff x="-1188470" y="1979674"/>
            <a:chExt cx="13209533" cy="4134363"/>
          </a:xfrm>
        </p:grpSpPr>
        <p:pic>
          <p:nvPicPr>
            <p:cNvPr id="7" name="תמונה 6">
              <a:extLst>
                <a:ext uri="{FF2B5EF4-FFF2-40B4-BE49-F238E27FC236}">
                  <a16:creationId xmlns:a16="http://schemas.microsoft.com/office/drawing/2014/main" id="{98EA6D88-C40D-365A-7E9F-753EE8ED7978}"/>
                </a:ext>
              </a:extLst>
            </p:cNvPr>
            <p:cNvPicPr>
              <a:picLocks noChangeAspect="1"/>
            </p:cNvPicPr>
            <p:nvPr/>
          </p:nvPicPr>
          <p:blipFill>
            <a:blip r:embed="rId2"/>
            <a:stretch>
              <a:fillRect/>
            </a:stretch>
          </p:blipFill>
          <p:spPr>
            <a:xfrm>
              <a:off x="-1188470" y="1979674"/>
              <a:ext cx="4134363" cy="4134363"/>
            </a:xfrm>
            <a:prstGeom prst="rect">
              <a:avLst/>
            </a:prstGeom>
          </p:spPr>
        </p:pic>
        <p:pic>
          <p:nvPicPr>
            <p:cNvPr id="9" name="תמונה 8" descr="תמונה שמכילה טקסט, צילום מסך, לבוש, אדם&#10;&#10;התיאור נוצר באופן אוטומטי">
              <a:extLst>
                <a:ext uri="{FF2B5EF4-FFF2-40B4-BE49-F238E27FC236}">
                  <a16:creationId xmlns:a16="http://schemas.microsoft.com/office/drawing/2014/main" id="{31D91CBC-78A4-54CC-BDF1-682F6CC5C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178" y="2017774"/>
              <a:ext cx="5774408" cy="4096263"/>
            </a:xfrm>
            <a:prstGeom prst="rect">
              <a:avLst/>
            </a:prstGeom>
          </p:spPr>
        </p:pic>
        <p:pic>
          <p:nvPicPr>
            <p:cNvPr id="11" name="תמונה 10">
              <a:extLst>
                <a:ext uri="{FF2B5EF4-FFF2-40B4-BE49-F238E27FC236}">
                  <a16:creationId xmlns:a16="http://schemas.microsoft.com/office/drawing/2014/main" id="{10728D92-95ED-9181-4323-CBAC65FA13C6}"/>
                </a:ext>
              </a:extLst>
            </p:cNvPr>
            <p:cNvPicPr>
              <a:picLocks noChangeAspect="1"/>
            </p:cNvPicPr>
            <p:nvPr/>
          </p:nvPicPr>
          <p:blipFill rotWithShape="1">
            <a:blip r:embed="rId4"/>
            <a:srcRect l="43008" t="13184" r="26320"/>
            <a:stretch/>
          </p:blipFill>
          <p:spPr>
            <a:xfrm>
              <a:off x="8948871" y="1979674"/>
              <a:ext cx="3072192" cy="4134363"/>
            </a:xfrm>
            <a:prstGeom prst="rect">
              <a:avLst/>
            </a:prstGeom>
          </p:spPr>
        </p:pic>
      </p:grpSp>
    </p:spTree>
    <p:extLst>
      <p:ext uri="{BB962C8B-B14F-4D97-AF65-F5344CB8AC3E}">
        <p14:creationId xmlns:p14="http://schemas.microsoft.com/office/powerpoint/2010/main" val="413385788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1"/>
          <p:cNvSpPr txBox="1">
            <a:spLocks noGrp="1"/>
          </p:cNvSpPr>
          <p:nvPr>
            <p:ph type="ctrTitle"/>
          </p:nvPr>
        </p:nvSpPr>
        <p:spPr>
          <a:xfrm>
            <a:off x="848442" y="1773000"/>
            <a:ext cx="5300898" cy="3312000"/>
          </a:xfrm>
          <a:prstGeom prst="rect">
            <a:avLst/>
          </a:prstGeom>
          <a:noFill/>
          <a:ln>
            <a:noFill/>
          </a:ln>
        </p:spPr>
        <p:txBody>
          <a:bodyPr spcFirstLastPara="1" wrap="square" lIns="0" tIns="0" rIns="0" bIns="0" anchor="ctr" anchorCtr="0">
            <a:noAutofit/>
          </a:bodyPr>
          <a:lstStyle/>
          <a:p>
            <a:pPr marL="0" lvl="0" indent="0" algn="l">
              <a:lnSpc>
                <a:spcPct val="95000"/>
              </a:lnSpc>
              <a:spcBef>
                <a:spcPts val="0"/>
              </a:spcBef>
              <a:spcAft>
                <a:spcPts val="0"/>
              </a:spcAft>
              <a:buClr>
                <a:schemeClr val="accent1"/>
              </a:buClr>
              <a:buSzPts val="5400"/>
              <a:buFont typeface="Assistant ExtraBold"/>
              <a:buNone/>
            </a:pPr>
            <a:r>
              <a:rPr lang="en-US" b="1" dirty="0">
                <a:latin typeface="Assistant ExtraBold"/>
                <a:ea typeface="Assistant ExtraBold"/>
                <a:cs typeface="Assistant ExtraBold"/>
                <a:sym typeface="Assistant ExtraBold"/>
              </a:rPr>
              <a:t>In Our Courtyard</a:t>
            </a:r>
            <a:br>
              <a:rPr lang="en-US" b="1" dirty="0">
                <a:latin typeface="Assistant ExtraBold"/>
                <a:ea typeface="Assistant ExtraBold"/>
                <a:cs typeface="Assistant ExtraBold"/>
                <a:sym typeface="Assistant ExtraBold"/>
              </a:rPr>
            </a:br>
            <a:br>
              <a:rPr lang="en-US" b="1" dirty="0">
                <a:latin typeface="Assistant ExtraBold"/>
                <a:ea typeface="Assistant ExtraBold"/>
                <a:cs typeface="Assistant ExtraBold"/>
                <a:sym typeface="Assistant ExtraBold"/>
              </a:rPr>
            </a:br>
            <a:r>
              <a:rPr lang="en-US" sz="4000" b="1" dirty="0">
                <a:latin typeface="Assistant ExtraBold"/>
                <a:ea typeface="Assistant ExtraBold"/>
                <a:cs typeface="Assistant ExtraBold"/>
                <a:sym typeface="Assistant ExtraBold"/>
              </a:rPr>
              <a:t>Baqa al-Gharbiyye</a:t>
            </a:r>
            <a:br>
              <a:rPr lang="en-US" b="1" dirty="0">
                <a:latin typeface="Assistant ExtraBold"/>
                <a:ea typeface="Assistant ExtraBold"/>
                <a:cs typeface="Assistant ExtraBold"/>
                <a:sym typeface="Assistant ExtraBold"/>
              </a:rPr>
            </a:br>
            <a:br>
              <a:rPr lang="en-US" b="1" dirty="0">
                <a:latin typeface="Assistant ExtraBold"/>
                <a:ea typeface="Assistant ExtraBold"/>
                <a:cs typeface="Assistant ExtraBold"/>
                <a:sym typeface="Assistant ExtraBold"/>
              </a:rPr>
            </a:br>
            <a:br>
              <a:rPr lang="iw-IL" b="1" dirty="0">
                <a:latin typeface="Assistant ExtraBold"/>
                <a:ea typeface="Assistant ExtraBold"/>
                <a:cs typeface="Assistant ExtraBold"/>
                <a:sym typeface="Assistant ExtraBold"/>
              </a:rPr>
            </a:br>
            <a:r>
              <a:rPr lang="iw-IL" b="1" dirty="0">
                <a:latin typeface="Assistant ExtraBold"/>
                <a:ea typeface="Assistant ExtraBold"/>
                <a:cs typeface="Assistant ExtraBold"/>
                <a:sym typeface="Assistant ExtraBold"/>
              </a:rPr>
              <a:t>   </a:t>
            </a:r>
            <a:endParaRPr sz="2800" dirty="0">
              <a:solidFill>
                <a:schemeClr val="dk1"/>
              </a:solidFill>
              <a:latin typeface="Assistant"/>
              <a:ea typeface="Assistant"/>
              <a:cs typeface="Assistant"/>
              <a:sym typeface="Assistant"/>
            </a:endParaRPr>
          </a:p>
        </p:txBody>
      </p:sp>
      <p:pic>
        <p:nvPicPr>
          <p:cNvPr id="4" name="Google Shape;218;p3">
            <a:extLst>
              <a:ext uri="{FF2B5EF4-FFF2-40B4-BE49-F238E27FC236}">
                <a16:creationId xmlns:a16="http://schemas.microsoft.com/office/drawing/2014/main" id="{ADED96A3-3902-49A2-B898-A0005D538C67}"/>
              </a:ext>
            </a:extLst>
          </p:cNvPr>
          <p:cNvPicPr preferRelativeResize="0"/>
          <p:nvPr/>
        </p:nvPicPr>
        <p:blipFill rotWithShape="1">
          <a:blip r:embed="rId3">
            <a:alphaModFix/>
          </a:blip>
          <a:srcRect l="21645" r="16578"/>
          <a:stretch/>
        </p:blipFill>
        <p:spPr>
          <a:xfrm>
            <a:off x="6389371" y="787241"/>
            <a:ext cx="5802630" cy="5283517"/>
          </a:xfrm>
          <a:prstGeom prst="rect">
            <a:avLst/>
          </a:prstGeom>
          <a:noFill/>
          <a:ln>
            <a:noFill/>
          </a:ln>
        </p:spPr>
      </p:pic>
      <p:pic>
        <p:nvPicPr>
          <p:cNvPr id="5" name="תמונה 4" descr="תמונה שמכילה פוסטר, עיצוב גרפי, גרפיקה, טקסט&#10;&#10;התיאור נוצר באופן אוטומטי">
            <a:extLst>
              <a:ext uri="{FF2B5EF4-FFF2-40B4-BE49-F238E27FC236}">
                <a16:creationId xmlns:a16="http://schemas.microsoft.com/office/drawing/2014/main" id="{DE78CDD2-789F-036D-1817-B9952D80E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127" y="5433572"/>
            <a:ext cx="800817" cy="1025046"/>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
          <p:cNvSpPr txBox="1">
            <a:spLocks noGrp="1"/>
          </p:cNvSpPr>
          <p:nvPr>
            <p:ph type="ctrTitle"/>
          </p:nvPr>
        </p:nvSpPr>
        <p:spPr>
          <a:xfrm>
            <a:off x="6838541" y="1604963"/>
            <a:ext cx="4954188" cy="3312000"/>
          </a:xfrm>
          <a:prstGeom prst="rect">
            <a:avLst/>
          </a:prstGeom>
          <a:noFill/>
          <a:ln>
            <a:noFill/>
          </a:ln>
        </p:spPr>
        <p:txBody>
          <a:bodyPr spcFirstLastPara="1" wrap="square" lIns="0" tIns="0" rIns="0" bIns="0" anchor="ctr" anchorCtr="0">
            <a:noAutofit/>
          </a:bodyPr>
          <a:lstStyle/>
          <a:p>
            <a:pPr marL="0" lvl="0" indent="0" algn="ctr" rtl="1">
              <a:lnSpc>
                <a:spcPct val="95000"/>
              </a:lnSpc>
              <a:spcBef>
                <a:spcPts val="0"/>
              </a:spcBef>
              <a:spcAft>
                <a:spcPts val="0"/>
              </a:spcAft>
              <a:buClr>
                <a:schemeClr val="accent1"/>
              </a:buClr>
              <a:buSzPts val="5400"/>
              <a:buFont typeface="Assistant ExtraBold"/>
              <a:buNone/>
            </a:pPr>
            <a:r>
              <a:rPr lang="en-US" b="1" dirty="0">
                <a:latin typeface="Assistant ExtraBold"/>
                <a:ea typeface="Assistant ExtraBold"/>
                <a:cs typeface="Assistant ExtraBold"/>
                <a:sym typeface="Assistant ExtraBold"/>
              </a:rPr>
              <a:t>Municipal Team</a:t>
            </a:r>
            <a:endParaRPr dirty="0"/>
          </a:p>
        </p:txBody>
      </p:sp>
      <p:sp>
        <p:nvSpPr>
          <p:cNvPr id="211" name="Google Shape;211;p2"/>
          <p:cNvSpPr txBox="1"/>
          <p:nvPr/>
        </p:nvSpPr>
        <p:spPr>
          <a:xfrm>
            <a:off x="542925" y="75105"/>
            <a:ext cx="5934075" cy="441117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US" sz="2400" b="1" dirty="0">
                <a:solidFill>
                  <a:schemeClr val="dk2"/>
                </a:solidFill>
                <a:latin typeface="Assistant"/>
                <a:ea typeface="Assistant"/>
                <a:cs typeface="Assistant"/>
                <a:sym typeface="Assistant"/>
              </a:rPr>
              <a:t>Municipal team</a:t>
            </a:r>
            <a:endParaRPr sz="2400" b="1" dirty="0">
              <a:solidFill>
                <a:schemeClr val="dk2"/>
              </a:solidFill>
              <a:latin typeface="Assistant"/>
              <a:ea typeface="Assistant"/>
              <a:cs typeface="Assistant"/>
              <a:sym typeface="Assistant"/>
            </a:endParaRPr>
          </a:p>
          <a:p>
            <a:pPr algn="ctr"/>
            <a:r>
              <a:rPr lang="iw-IL" dirty="0">
                <a:solidFill>
                  <a:schemeClr val="dk2"/>
                </a:solidFill>
                <a:latin typeface="Assistant"/>
                <a:ea typeface="Assistant"/>
                <a:cs typeface="Assistant"/>
                <a:sym typeface="Assistant"/>
              </a:rPr>
              <a:t> </a:t>
            </a:r>
            <a:r>
              <a:rPr lang="en-US" sz="1600" dirty="0">
                <a:solidFill>
                  <a:schemeClr val="dk2"/>
                </a:solidFill>
                <a:sym typeface="Assistant"/>
              </a:rPr>
              <a:t>Ziad Ghanem</a:t>
            </a:r>
            <a:r>
              <a:rPr lang="en-US" sz="1600" dirty="0">
                <a:latin typeface="Assistant" panose="00000500000000000000" pitchFamily="2" charset="-79"/>
                <a:cs typeface="Assistant" panose="00000500000000000000" pitchFamily="2" charset="-79"/>
                <a:sym typeface="Assistant"/>
              </a:rPr>
              <a:t>--</a:t>
            </a:r>
            <a:r>
              <a:rPr lang="iw-IL" sz="1600" dirty="0">
                <a:solidFill>
                  <a:schemeClr val="dk2"/>
                </a:solidFill>
                <a:latin typeface="Assistant"/>
                <a:ea typeface="Assistant"/>
                <a:cs typeface="Assistant"/>
                <a:sym typeface="Assistant"/>
              </a:rPr>
              <a:t>Urban95</a:t>
            </a:r>
            <a:r>
              <a:rPr lang="en-US" sz="1600" dirty="0">
                <a:solidFill>
                  <a:schemeClr val="dk2"/>
                </a:solidFill>
                <a:latin typeface="Assistant"/>
                <a:ea typeface="Assistant"/>
                <a:cs typeface="Assistant"/>
                <a:sym typeface="Assistant"/>
              </a:rPr>
              <a:t> project leader</a:t>
            </a:r>
            <a:endParaRPr sz="1600" dirty="0">
              <a:solidFill>
                <a:schemeClr val="dk2"/>
              </a:solidFill>
              <a:latin typeface="Assistant"/>
              <a:ea typeface="Assistant"/>
              <a:cs typeface="Assistant"/>
              <a:sym typeface="Assistant"/>
            </a:endParaRPr>
          </a:p>
          <a:p>
            <a:pPr marL="0" lvl="0" indent="0" algn="ctr">
              <a:spcBef>
                <a:spcPts val="0"/>
              </a:spcBef>
              <a:spcAft>
                <a:spcPts val="0"/>
              </a:spcAft>
              <a:buNone/>
            </a:pPr>
            <a:r>
              <a:rPr lang="iw-IL" sz="1600" dirty="0">
                <a:solidFill>
                  <a:schemeClr val="dk2"/>
                </a:solidFill>
                <a:highlight>
                  <a:srgbClr val="FFFF00"/>
                </a:highlight>
                <a:latin typeface="Assistant"/>
                <a:ea typeface="Assistant"/>
                <a:cs typeface="Assistant"/>
                <a:sym typeface="Assistant"/>
              </a:rPr>
              <a:t>מרוות שתיווי </a:t>
            </a:r>
            <a:r>
              <a:rPr lang="iw-IL" sz="1600" dirty="0">
                <a:solidFill>
                  <a:schemeClr val="dk2"/>
                </a:solidFill>
                <a:latin typeface="Assistant"/>
                <a:ea typeface="Assistant"/>
                <a:cs typeface="Assistant"/>
                <a:sym typeface="Assistant"/>
              </a:rPr>
              <a:t>–</a:t>
            </a:r>
            <a:endParaRPr lang="en-US" sz="1600" dirty="0">
              <a:solidFill>
                <a:schemeClr val="dk2"/>
              </a:solidFill>
              <a:latin typeface="Assistant"/>
              <a:ea typeface="Assistant"/>
              <a:cs typeface="Assistant"/>
              <a:sym typeface="Assistant"/>
            </a:endParaRPr>
          </a:p>
          <a:p>
            <a:pPr marL="0" lvl="0" indent="0" algn="ctr">
              <a:spcBef>
                <a:spcPts val="0"/>
              </a:spcBef>
              <a:spcAft>
                <a:spcPts val="0"/>
              </a:spcAft>
              <a:buNone/>
            </a:pPr>
            <a:r>
              <a:rPr lang="en-US" sz="1600" dirty="0">
                <a:solidFill>
                  <a:schemeClr val="dk2"/>
                </a:solidFill>
                <a:latin typeface="Assistant"/>
                <a:ea typeface="Assistant"/>
                <a:cs typeface="Assistant"/>
                <a:sym typeface="Assistant"/>
              </a:rPr>
              <a:t>Deputy engineer in Baqa</a:t>
            </a:r>
          </a:p>
          <a:p>
            <a:pPr algn="ctr"/>
            <a:r>
              <a:rPr lang="en-US" sz="1600" b="0" i="0" kern="1200" dirty="0">
                <a:solidFill>
                  <a:schemeClr val="tx1"/>
                </a:solidFill>
                <a:effectLst/>
                <a:latin typeface="+mn-lt"/>
                <a:ea typeface="+mn-ea"/>
                <a:cs typeface="+mn-cs"/>
              </a:rPr>
              <a:t>Razan Masrwe</a:t>
            </a:r>
            <a:endParaRPr lang="he-IL" sz="1600" dirty="0">
              <a:latin typeface="Assistant" panose="00000500000000000000" pitchFamily="2" charset="-79"/>
              <a:cs typeface="Assistant" panose="00000500000000000000" pitchFamily="2" charset="-79"/>
            </a:endParaRPr>
          </a:p>
          <a:p>
            <a:pPr marL="0" lvl="0" indent="0" algn="ctr">
              <a:spcBef>
                <a:spcPts val="0"/>
              </a:spcBef>
              <a:spcAft>
                <a:spcPts val="0"/>
              </a:spcAft>
              <a:buNone/>
            </a:pPr>
            <a:r>
              <a:rPr lang="en-US" sz="1600" dirty="0">
                <a:solidFill>
                  <a:schemeClr val="dk2"/>
                </a:solidFill>
                <a:latin typeface="Assistant"/>
                <a:ea typeface="Assistant"/>
                <a:cs typeface="Assistant"/>
                <a:sym typeface="Assistant"/>
              </a:rPr>
              <a:t>Representative of the Department of Education of the Municipality of Baqa</a:t>
            </a:r>
          </a:p>
          <a:p>
            <a:pPr algn="ctr"/>
            <a:r>
              <a:rPr lang="iw-IL" sz="1600" dirty="0">
                <a:solidFill>
                  <a:schemeClr val="dk2"/>
                </a:solidFill>
                <a:highlight>
                  <a:srgbClr val="FFFF00"/>
                </a:highlight>
                <a:latin typeface="Assistant"/>
                <a:ea typeface="Assistant"/>
                <a:cs typeface="Assistant"/>
                <a:sym typeface="Assistant"/>
              </a:rPr>
              <a:t>וופא מסואסי- </a:t>
            </a:r>
            <a:endParaRPr lang="en-US" sz="1600" dirty="0">
              <a:solidFill>
                <a:schemeClr val="dk2"/>
              </a:solidFill>
              <a:highlight>
                <a:srgbClr val="FFFF00"/>
              </a:highlight>
              <a:latin typeface="Assistant"/>
              <a:ea typeface="Assistant"/>
              <a:cs typeface="Assistant"/>
              <a:sym typeface="Assistan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dk2"/>
                </a:solidFill>
                <a:sym typeface="Assistant"/>
              </a:rPr>
              <a:t>Director in the municipal government responsible for children aged 0-3</a:t>
            </a:r>
            <a:br>
              <a:rPr lang="en-US" b="1" dirty="0">
                <a:solidFill>
                  <a:schemeClr val="dk2"/>
                </a:solidFill>
                <a:latin typeface="Assistant"/>
                <a:ea typeface="Assistant"/>
                <a:cs typeface="Assistant"/>
                <a:sym typeface="Assistant"/>
              </a:rPr>
            </a:br>
            <a:endParaRPr b="1" dirty="0">
              <a:solidFill>
                <a:schemeClr val="dk2"/>
              </a:solidFill>
              <a:latin typeface="Assistant"/>
              <a:ea typeface="Assistant"/>
              <a:cs typeface="Assistant"/>
              <a:sym typeface="Assistant"/>
            </a:endParaRPr>
          </a:p>
          <a:p>
            <a:pPr marL="0" lvl="0" indent="0" algn="ctr" rtl="1">
              <a:spcBef>
                <a:spcPts val="0"/>
              </a:spcBef>
              <a:spcAft>
                <a:spcPts val="0"/>
              </a:spcAft>
              <a:buNone/>
            </a:pPr>
            <a:r>
              <a:rPr lang="en-US" sz="2400" b="1" dirty="0">
                <a:solidFill>
                  <a:schemeClr val="dk2"/>
                </a:solidFill>
                <a:latin typeface="Assistant"/>
                <a:ea typeface="Assistant"/>
                <a:cs typeface="Assistant"/>
                <a:sym typeface="Assistant"/>
              </a:rPr>
              <a:t>Community center team</a:t>
            </a:r>
            <a:endParaRPr sz="2400" b="1" dirty="0">
              <a:solidFill>
                <a:schemeClr val="dk2"/>
              </a:solidFill>
              <a:latin typeface="Assistant"/>
              <a:ea typeface="Assistant"/>
              <a:cs typeface="Assistant"/>
              <a:sym typeface="Assistant"/>
            </a:endParaRPr>
          </a:p>
          <a:p>
            <a:pPr marL="0" lvl="0" indent="0" algn="ctr" rtl="1">
              <a:spcBef>
                <a:spcPts val="0"/>
              </a:spcBef>
              <a:spcAft>
                <a:spcPts val="0"/>
              </a:spcAft>
              <a:buNone/>
            </a:pPr>
            <a:r>
              <a:rPr lang="iw-IL" dirty="0">
                <a:solidFill>
                  <a:schemeClr val="dk2"/>
                </a:solidFill>
                <a:highlight>
                  <a:srgbClr val="FFFF00"/>
                </a:highlight>
                <a:latin typeface="Assistant"/>
                <a:ea typeface="Assistant"/>
                <a:cs typeface="Assistant"/>
                <a:sym typeface="Assistant"/>
              </a:rPr>
              <a:t>עביר גנאיים</a:t>
            </a:r>
            <a:endParaRPr lang="en-US" dirty="0">
              <a:solidFill>
                <a:schemeClr val="dk2"/>
              </a:solidFill>
              <a:highlight>
                <a:srgbClr val="FFFF00"/>
              </a:highlight>
              <a:latin typeface="Assistant"/>
              <a:ea typeface="Assistant"/>
              <a:cs typeface="Assistant"/>
              <a:sym typeface="Assistant"/>
            </a:endParaRPr>
          </a:p>
          <a:p>
            <a:pPr marL="0" lvl="0" indent="0" algn="ctr">
              <a:spcBef>
                <a:spcPts val="0"/>
              </a:spcBef>
              <a:spcAft>
                <a:spcPts val="0"/>
              </a:spcAft>
              <a:buNone/>
            </a:pPr>
            <a:r>
              <a:rPr lang="en-US" sz="1600" dirty="0">
                <a:solidFill>
                  <a:schemeClr val="dk2"/>
                </a:solidFill>
                <a:latin typeface="Assistant"/>
                <a:ea typeface="Assistant"/>
                <a:cs typeface="Assistant"/>
                <a:sym typeface="Assistant"/>
              </a:rPr>
              <a:t>Community center director and pilot project leader</a:t>
            </a:r>
          </a:p>
          <a:p>
            <a:pPr marL="0" lvl="0" indent="0" algn="ctr">
              <a:spcBef>
                <a:spcPts val="0"/>
              </a:spcBef>
              <a:spcAft>
                <a:spcPts val="0"/>
              </a:spcAft>
              <a:buNone/>
            </a:pPr>
            <a:r>
              <a:rPr lang="iw-IL" sz="1600" dirty="0">
                <a:solidFill>
                  <a:schemeClr val="dk2"/>
                </a:solidFill>
                <a:highlight>
                  <a:srgbClr val="FFFF00"/>
                </a:highlight>
                <a:latin typeface="Assistant"/>
                <a:ea typeface="Assistant"/>
                <a:cs typeface="Assistant"/>
                <a:sym typeface="Assistant"/>
              </a:rPr>
              <a:t>אסל עלוש </a:t>
            </a:r>
            <a:endParaRPr lang="en-US" sz="1600" dirty="0">
              <a:solidFill>
                <a:schemeClr val="dk2"/>
              </a:solidFill>
              <a:highlight>
                <a:srgbClr val="FFFF00"/>
              </a:highlight>
              <a:latin typeface="Assistant"/>
              <a:ea typeface="Assistant"/>
              <a:cs typeface="Assistant"/>
              <a:sym typeface="Assistant"/>
            </a:endParaRPr>
          </a:p>
          <a:p>
            <a:pPr marL="0" lvl="0" indent="0" algn="ctr">
              <a:spcBef>
                <a:spcPts val="0"/>
              </a:spcBef>
              <a:spcAft>
                <a:spcPts val="0"/>
              </a:spcAft>
              <a:buNone/>
            </a:pPr>
            <a:r>
              <a:rPr lang="en-US" sz="1600" dirty="0">
                <a:solidFill>
                  <a:schemeClr val="dk2"/>
                </a:solidFill>
                <a:latin typeface="Assistant"/>
                <a:ea typeface="Assistant"/>
                <a:cs typeface="Assistant"/>
                <a:sym typeface="Assistant"/>
              </a:rPr>
              <a:t>Resource development</a:t>
            </a:r>
          </a:p>
          <a:p>
            <a:pPr marL="0" lvl="0" indent="0" algn="ctr">
              <a:spcBef>
                <a:spcPts val="0"/>
              </a:spcBef>
              <a:spcAft>
                <a:spcPts val="0"/>
              </a:spcAft>
              <a:buNone/>
            </a:pPr>
            <a:r>
              <a:rPr lang="iw-IL" sz="1600" dirty="0">
                <a:solidFill>
                  <a:schemeClr val="dk2"/>
                </a:solidFill>
                <a:highlight>
                  <a:srgbClr val="FFFF00"/>
                </a:highlight>
                <a:latin typeface="Assistant"/>
                <a:ea typeface="Assistant"/>
                <a:cs typeface="Assistant"/>
                <a:sym typeface="Assistant"/>
              </a:rPr>
              <a:t>סחר עויסאת</a:t>
            </a:r>
            <a:endParaRPr lang="en-US" sz="1600" dirty="0">
              <a:solidFill>
                <a:schemeClr val="dk2"/>
              </a:solidFill>
              <a:highlight>
                <a:srgbClr val="FFFF00"/>
              </a:highlight>
              <a:latin typeface="Assistant"/>
              <a:ea typeface="Assistant"/>
              <a:cs typeface="Assistant"/>
              <a:sym typeface="Assistant"/>
            </a:endParaRPr>
          </a:p>
          <a:p>
            <a:pPr marL="0" lvl="0" indent="0" algn="ctr">
              <a:spcBef>
                <a:spcPts val="0"/>
              </a:spcBef>
              <a:spcAft>
                <a:spcPts val="0"/>
              </a:spcAft>
              <a:buNone/>
            </a:pPr>
            <a:r>
              <a:rPr lang="iw-IL" sz="1600" dirty="0">
                <a:solidFill>
                  <a:schemeClr val="dk2"/>
                </a:solidFill>
                <a:latin typeface="Assistant"/>
                <a:ea typeface="Assistant"/>
                <a:cs typeface="Assistant"/>
                <a:sym typeface="Assistant"/>
              </a:rPr>
              <a:t> </a:t>
            </a:r>
            <a:r>
              <a:rPr lang="en-US" sz="1600" dirty="0">
                <a:solidFill>
                  <a:schemeClr val="dk2"/>
                </a:solidFill>
                <a:latin typeface="Assistant"/>
                <a:ea typeface="Assistant"/>
                <a:cs typeface="Assistant"/>
                <a:sym typeface="Assistant"/>
              </a:rPr>
              <a:t>Community center</a:t>
            </a:r>
            <a:r>
              <a:rPr lang="iw-IL" sz="1600" dirty="0">
                <a:solidFill>
                  <a:schemeClr val="dk2"/>
                </a:solidFill>
                <a:latin typeface="Assistant"/>
                <a:ea typeface="Assistant"/>
                <a:cs typeface="Assistant"/>
                <a:sym typeface="Assistant"/>
              </a:rPr>
              <a:t> </a:t>
            </a:r>
            <a:r>
              <a:rPr lang="en-US" sz="1600" dirty="0">
                <a:solidFill>
                  <a:schemeClr val="dk2"/>
                </a:solidFill>
                <a:latin typeface="Assistant"/>
                <a:ea typeface="Assistant"/>
                <a:cs typeface="Assistant"/>
                <a:sym typeface="Assistant"/>
              </a:rPr>
              <a:t>representative for young children</a:t>
            </a:r>
            <a:endParaRPr sz="1600" dirty="0">
              <a:solidFill>
                <a:schemeClr val="dk2"/>
              </a:solidFill>
              <a:latin typeface="Assistant"/>
              <a:ea typeface="Assistant"/>
              <a:cs typeface="Assistant"/>
              <a:sym typeface="Assistant"/>
            </a:endParaRPr>
          </a:p>
          <a:p>
            <a:pPr marL="0" lvl="0" indent="0" algn="ctr">
              <a:spcBef>
                <a:spcPts val="0"/>
              </a:spcBef>
              <a:spcAft>
                <a:spcPts val="0"/>
              </a:spcAft>
              <a:buNone/>
            </a:pPr>
            <a:r>
              <a:rPr lang="iw-IL" sz="1600" dirty="0">
                <a:solidFill>
                  <a:schemeClr val="dk2"/>
                </a:solidFill>
                <a:highlight>
                  <a:srgbClr val="FFFF00"/>
                </a:highlight>
                <a:latin typeface="Assistant"/>
                <a:ea typeface="Assistant"/>
                <a:cs typeface="Assistant"/>
                <a:sym typeface="Assistant"/>
              </a:rPr>
              <a:t>לינא מוואסי </a:t>
            </a:r>
            <a:endParaRPr lang="en-US" sz="1600" dirty="0">
              <a:solidFill>
                <a:schemeClr val="dk2"/>
              </a:solidFill>
              <a:highlight>
                <a:srgbClr val="FFFF00"/>
              </a:highlight>
              <a:latin typeface="Assistant"/>
              <a:ea typeface="Assistant"/>
              <a:cs typeface="Assistant"/>
              <a:sym typeface="Assistant"/>
            </a:endParaRPr>
          </a:p>
          <a:p>
            <a:pPr marL="0" lvl="0" indent="0" algn="ctr">
              <a:spcBef>
                <a:spcPts val="0"/>
              </a:spcBef>
              <a:spcAft>
                <a:spcPts val="0"/>
              </a:spcAft>
              <a:buNone/>
            </a:pPr>
            <a:r>
              <a:rPr lang="en-US" sz="1600" dirty="0">
                <a:solidFill>
                  <a:schemeClr val="dk2"/>
                </a:solidFill>
                <a:latin typeface="Assistant"/>
                <a:ea typeface="Assistant"/>
                <a:cs typeface="Assistant"/>
                <a:sym typeface="Assistant"/>
              </a:rPr>
              <a:t> Community center representative for young children</a:t>
            </a:r>
          </a:p>
          <a:p>
            <a:pPr marL="0" lvl="0" indent="0" algn="ctr" rtl="1">
              <a:spcBef>
                <a:spcPts val="0"/>
              </a:spcBef>
              <a:spcAft>
                <a:spcPts val="0"/>
              </a:spcAft>
              <a:buNone/>
            </a:pPr>
            <a:endParaRPr sz="1900" b="1" dirty="0">
              <a:solidFill>
                <a:schemeClr val="dk2"/>
              </a:solidFill>
              <a:latin typeface="Work Sans"/>
              <a:ea typeface="Work Sans"/>
              <a:cs typeface="Work Sans"/>
              <a:sym typeface="Work Sans"/>
            </a:endParaRPr>
          </a:p>
          <a:p>
            <a:pPr marL="0" lvl="0" indent="0" algn="r" rtl="1">
              <a:spcBef>
                <a:spcPts val="0"/>
              </a:spcBef>
              <a:spcAft>
                <a:spcPts val="0"/>
              </a:spcAft>
              <a:buNone/>
            </a:pPr>
            <a:endParaRPr sz="1600" dirty="0">
              <a:solidFill>
                <a:schemeClr val="dk2"/>
              </a:solidFill>
              <a:latin typeface="Work Sans"/>
              <a:ea typeface="Work Sans"/>
              <a:cs typeface="Work Sans"/>
              <a:sym typeface="Work Sans"/>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
          <p:cNvSpPr txBox="1">
            <a:spLocks noGrp="1"/>
          </p:cNvSpPr>
          <p:nvPr>
            <p:ph type="title"/>
          </p:nvPr>
        </p:nvSpPr>
        <p:spPr>
          <a:xfrm>
            <a:off x="534987" y="290512"/>
            <a:ext cx="10371138"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From training to practice:</a:t>
            </a:r>
            <a:endParaRPr dirty="0"/>
          </a:p>
        </p:txBody>
      </p:sp>
      <p:sp>
        <p:nvSpPr>
          <p:cNvPr id="217" name="Google Shape;217;p3"/>
          <p:cNvSpPr txBox="1"/>
          <p:nvPr/>
        </p:nvSpPr>
        <p:spPr>
          <a:xfrm>
            <a:off x="534986" y="752475"/>
            <a:ext cx="10971214" cy="876300"/>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pPr>
            <a:r>
              <a:rPr lang="en-US" sz="2700" b="1" dirty="0">
                <a:solidFill>
                  <a:schemeClr val="dk2"/>
                </a:solidFill>
                <a:latin typeface="Assistant"/>
                <a:ea typeface="Assistant"/>
                <a:cs typeface="Assistant"/>
                <a:sym typeface="Assistant"/>
              </a:rPr>
              <a:t>Renovation of the community center courtyard and opening it to the general public in the afternoons</a:t>
            </a:r>
            <a:endParaRPr sz="1600" dirty="0">
              <a:solidFill>
                <a:schemeClr val="dk2"/>
              </a:solidFill>
              <a:latin typeface="Work Sans"/>
              <a:ea typeface="Work Sans"/>
              <a:cs typeface="Work Sans"/>
              <a:sym typeface="Work Sans"/>
            </a:endParaRPr>
          </a:p>
        </p:txBody>
      </p:sp>
      <p:pic>
        <p:nvPicPr>
          <p:cNvPr id="218" name="Google Shape;218;p3"/>
          <p:cNvPicPr preferRelativeResize="0"/>
          <p:nvPr/>
        </p:nvPicPr>
        <p:blipFill>
          <a:blip r:embed="rId3">
            <a:alphaModFix/>
          </a:blip>
          <a:stretch>
            <a:fillRect/>
          </a:stretch>
        </p:blipFill>
        <p:spPr>
          <a:xfrm>
            <a:off x="4783947" y="1936422"/>
            <a:ext cx="6940968" cy="3904308"/>
          </a:xfrm>
          <a:prstGeom prst="rect">
            <a:avLst/>
          </a:prstGeom>
          <a:noFill/>
          <a:ln>
            <a:noFill/>
          </a:ln>
        </p:spPr>
      </p:pic>
      <p:pic>
        <p:nvPicPr>
          <p:cNvPr id="219" name="Google Shape;219;p3"/>
          <p:cNvPicPr preferRelativeResize="0"/>
          <p:nvPr/>
        </p:nvPicPr>
        <p:blipFill>
          <a:blip r:embed="rId4">
            <a:alphaModFix/>
          </a:blip>
          <a:stretch>
            <a:fillRect/>
          </a:stretch>
        </p:blipFill>
        <p:spPr>
          <a:xfrm>
            <a:off x="775710" y="1936422"/>
            <a:ext cx="3890349" cy="3996749"/>
          </a:xfrm>
          <a:prstGeom prst="rect">
            <a:avLst/>
          </a:prstGeom>
          <a:noFill/>
          <a:ln>
            <a:no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278220" y="195263"/>
            <a:ext cx="11418480" cy="1027906"/>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sz="2800" b="1" dirty="0">
                <a:latin typeface="Assistant ExtraBold"/>
                <a:ea typeface="Assistant ExtraBold"/>
                <a:cs typeface="Assistant ExtraBold"/>
                <a:sym typeface="Assistant ExtraBold"/>
              </a:rPr>
              <a:t>Why did we choose the community center courtyard as a pilot project</a:t>
            </a:r>
            <a:r>
              <a:rPr lang="he-IL" b="1" dirty="0">
                <a:latin typeface="Assistant ExtraBold"/>
                <a:ea typeface="Assistant ExtraBold"/>
                <a:cs typeface="Assistant ExtraBold"/>
                <a:sym typeface="Assistant ExtraBold"/>
              </a:rPr>
              <a:t>?</a:t>
            </a:r>
            <a:endParaRPr dirty="0"/>
          </a:p>
        </p:txBody>
      </p:sp>
      <p:sp>
        <p:nvSpPr>
          <p:cNvPr id="225" name="Google Shape;225;p4"/>
          <p:cNvSpPr txBox="1">
            <a:spLocks noGrp="1"/>
          </p:cNvSpPr>
          <p:nvPr>
            <p:ph type="body" idx="1"/>
          </p:nvPr>
        </p:nvSpPr>
        <p:spPr>
          <a:xfrm>
            <a:off x="172084" y="744935"/>
            <a:ext cx="6195379" cy="4094162"/>
          </a:xfrm>
          <a:prstGeom prst="rect">
            <a:avLst/>
          </a:prstGeom>
          <a:noFill/>
          <a:ln>
            <a:noFill/>
          </a:ln>
        </p:spPr>
        <p:txBody>
          <a:bodyPr spcFirstLastPara="1" wrap="square" lIns="0" tIns="0" rIns="0" bIns="0" anchor="t" anchorCtr="0">
            <a:noAutofit/>
          </a:bodyPr>
          <a:lstStyle/>
          <a:p>
            <a:pPr marL="457200" lvl="0" indent="-361950" algn="l">
              <a:lnSpc>
                <a:spcPct val="150000"/>
              </a:lnSpc>
              <a:spcBef>
                <a:spcPts val="0"/>
              </a:spcBef>
              <a:spcAft>
                <a:spcPts val="0"/>
              </a:spcAft>
              <a:buSzPts val="2100"/>
              <a:buFont typeface="Assistant"/>
              <a:buAutoNum type="arabicPeriod"/>
            </a:pPr>
            <a:r>
              <a:rPr lang="en-US" sz="1800" b="1" dirty="0">
                <a:latin typeface="Assistant"/>
                <a:ea typeface="Assistant"/>
                <a:cs typeface="Assistant"/>
                <a:sym typeface="Assistant"/>
              </a:rPr>
              <a:t>Lack of public parks </a:t>
            </a:r>
            <a:r>
              <a:rPr lang="en-US" sz="1800" dirty="0">
                <a:latin typeface="Assistant"/>
                <a:ea typeface="Assistant"/>
                <a:cs typeface="Assistant"/>
                <a:sym typeface="Assistant"/>
              </a:rPr>
              <a:t>in the area: there are six public parks in the city with a total size of 9.1 km.</a:t>
            </a:r>
          </a:p>
          <a:p>
            <a:pPr marL="457200" lvl="0" indent="-361950" algn="l">
              <a:lnSpc>
                <a:spcPct val="150000"/>
              </a:lnSpc>
              <a:spcBef>
                <a:spcPts val="0"/>
              </a:spcBef>
              <a:spcAft>
                <a:spcPts val="0"/>
              </a:spcAft>
              <a:buSzPts val="2100"/>
              <a:buFont typeface="Assistant"/>
              <a:buAutoNum type="arabicPeriod"/>
            </a:pPr>
            <a:r>
              <a:rPr lang="en-US" sz="1800" dirty="0">
                <a:latin typeface="Assistant"/>
                <a:ea typeface="Assistant"/>
                <a:cs typeface="Assistant"/>
                <a:sym typeface="Assistant"/>
              </a:rPr>
              <a:t>The community center is an </a:t>
            </a:r>
            <a:r>
              <a:rPr lang="en-US" sz="1800" b="1" dirty="0">
                <a:latin typeface="Assistant"/>
                <a:ea typeface="Assistant"/>
                <a:cs typeface="Assistant"/>
                <a:sym typeface="Assistant"/>
              </a:rPr>
              <a:t>activity locus for the community </a:t>
            </a:r>
            <a:r>
              <a:rPr lang="en-US" sz="1800" dirty="0">
                <a:latin typeface="Assistant"/>
                <a:ea typeface="Assistant"/>
                <a:cs typeface="Assistant"/>
                <a:sym typeface="Assistant"/>
              </a:rPr>
              <a:t>and especially for young children; about 150 children come to the center every day</a:t>
            </a:r>
          </a:p>
          <a:p>
            <a:pPr marL="457200" lvl="0" indent="-361950" algn="l">
              <a:lnSpc>
                <a:spcPct val="150000"/>
              </a:lnSpc>
              <a:spcBef>
                <a:spcPts val="0"/>
              </a:spcBef>
              <a:spcAft>
                <a:spcPts val="0"/>
              </a:spcAft>
              <a:buSzPts val="2100"/>
              <a:buFont typeface="Assistant"/>
              <a:buAutoNum type="arabicPeriod"/>
            </a:pPr>
            <a:r>
              <a:rPr lang="en-US" sz="1800" dirty="0">
                <a:latin typeface="Assistant"/>
                <a:ea typeface="Assistant"/>
                <a:cs typeface="Assistant"/>
                <a:sym typeface="Assistant"/>
              </a:rPr>
              <a:t>The center is close to many kindergartens/daycare centers and offers a </a:t>
            </a:r>
            <a:r>
              <a:rPr lang="en-US" sz="1800" b="1" dirty="0">
                <a:latin typeface="Assistant"/>
                <a:ea typeface="Assistant"/>
                <a:cs typeface="Assistant"/>
                <a:sym typeface="Assistant"/>
              </a:rPr>
              <a:t>solution for the afternoon (after school) hours</a:t>
            </a:r>
            <a:r>
              <a:rPr lang="en-US" sz="1800" dirty="0">
                <a:latin typeface="Assistant"/>
                <a:ea typeface="Assistant"/>
                <a:cs typeface="Assistant"/>
                <a:sym typeface="Assistant"/>
              </a:rPr>
              <a:t>.</a:t>
            </a:r>
          </a:p>
          <a:p>
            <a:pPr marL="457200" lvl="0" indent="-361950" algn="l">
              <a:lnSpc>
                <a:spcPct val="150000"/>
              </a:lnSpc>
              <a:spcBef>
                <a:spcPts val="0"/>
              </a:spcBef>
              <a:spcAft>
                <a:spcPts val="0"/>
              </a:spcAft>
              <a:buSzPts val="2100"/>
              <a:buFont typeface="Assistant"/>
              <a:buAutoNum type="arabicPeriod"/>
            </a:pPr>
            <a:r>
              <a:rPr lang="en-US" sz="1800" dirty="0">
                <a:latin typeface="Assistant"/>
                <a:ea typeface="Assistant"/>
                <a:cs typeface="Assistant"/>
                <a:sym typeface="Assistant"/>
              </a:rPr>
              <a:t>The community center is supervised and managed. This </a:t>
            </a:r>
            <a:r>
              <a:rPr lang="en-US" sz="1800" b="1" dirty="0">
                <a:latin typeface="Assistant"/>
                <a:ea typeface="Assistant"/>
                <a:cs typeface="Assistant"/>
                <a:sym typeface="Assistant"/>
              </a:rPr>
              <a:t>solution was suggested by “Ima/Abba” as a pilot project and for ongoing support</a:t>
            </a:r>
            <a:r>
              <a:rPr lang="en-US" sz="1800" dirty="0">
                <a:latin typeface="Assistant"/>
                <a:ea typeface="Assistant"/>
                <a:cs typeface="Assistant"/>
                <a:sym typeface="Assistant"/>
              </a:rPr>
              <a:t>.</a:t>
            </a:r>
          </a:p>
          <a:p>
            <a:pPr marL="457200" lvl="0" indent="-361950" algn="l">
              <a:lnSpc>
                <a:spcPct val="150000"/>
              </a:lnSpc>
              <a:spcBef>
                <a:spcPts val="0"/>
              </a:spcBef>
              <a:spcAft>
                <a:spcPts val="0"/>
              </a:spcAft>
              <a:buSzPts val="2100"/>
              <a:buFont typeface="Assistant"/>
              <a:buAutoNum type="arabicPeriod"/>
            </a:pPr>
            <a:r>
              <a:rPr lang="en-US" sz="1800" dirty="0">
                <a:latin typeface="Assistant"/>
                <a:cs typeface="Assistant"/>
                <a:sym typeface="Assistant"/>
              </a:rPr>
              <a:t>The courtyard park offers an opportunity to strengthen the sense of </a:t>
            </a:r>
            <a:r>
              <a:rPr lang="en-US" sz="1800" b="1" dirty="0">
                <a:latin typeface="Assistant"/>
                <a:cs typeface="Assistant"/>
                <a:sym typeface="Assistant"/>
              </a:rPr>
              <a:t>belonging, community, and connections </a:t>
            </a:r>
            <a:r>
              <a:rPr lang="en-US" sz="1800" dirty="0">
                <a:latin typeface="Assistant"/>
                <a:cs typeface="Assistant"/>
                <a:sym typeface="Assistant"/>
              </a:rPr>
              <a:t>among people in the neighborhood.</a:t>
            </a:r>
            <a:endParaRPr sz="1900" b="1" dirty="0">
              <a:latin typeface="Assistant"/>
              <a:ea typeface="Assistant"/>
              <a:cs typeface="Assistant"/>
              <a:sym typeface="Assistant"/>
            </a:endParaRPr>
          </a:p>
          <a:p>
            <a:pPr marL="0" lvl="0" indent="0" algn="r" rtl="1">
              <a:lnSpc>
                <a:spcPct val="100000"/>
              </a:lnSpc>
              <a:spcBef>
                <a:spcPts val="0"/>
              </a:spcBef>
              <a:spcAft>
                <a:spcPts val="0"/>
              </a:spcAft>
              <a:buNone/>
            </a:pPr>
            <a:endParaRPr dirty="0"/>
          </a:p>
        </p:txBody>
      </p:sp>
      <p:pic>
        <p:nvPicPr>
          <p:cNvPr id="3" name="תמונה 2">
            <a:extLst>
              <a:ext uri="{FF2B5EF4-FFF2-40B4-BE49-F238E27FC236}">
                <a16:creationId xmlns:a16="http://schemas.microsoft.com/office/drawing/2014/main" id="{5EEB85C3-5CEE-ED65-A7ED-639464E02B66}"/>
              </a:ext>
            </a:extLst>
          </p:cNvPr>
          <p:cNvPicPr>
            <a:picLocks noChangeAspect="1"/>
          </p:cNvPicPr>
          <p:nvPr/>
        </p:nvPicPr>
        <p:blipFill>
          <a:blip r:embed="rId3"/>
          <a:stretch>
            <a:fillRect/>
          </a:stretch>
        </p:blipFill>
        <p:spPr>
          <a:xfrm>
            <a:off x="6826720" y="921544"/>
            <a:ext cx="5087060" cy="4782217"/>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txBox="1">
            <a:spLocks noGrp="1"/>
          </p:cNvSpPr>
          <p:nvPr>
            <p:ph type="title"/>
          </p:nvPr>
        </p:nvSpPr>
        <p:spPr>
          <a:xfrm>
            <a:off x="6943724" y="728663"/>
            <a:ext cx="4576764"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Target audiences</a:t>
            </a:r>
            <a:endParaRPr dirty="0">
              <a:latin typeface="Assistant ExtraBold"/>
              <a:ea typeface="Assistant ExtraBold"/>
              <a:cs typeface="Assistant ExtraBold"/>
              <a:sym typeface="Assistant ExtraBold"/>
            </a:endParaRPr>
          </a:p>
        </p:txBody>
      </p:sp>
      <p:sp>
        <p:nvSpPr>
          <p:cNvPr id="231" name="Google Shape;231;p5"/>
          <p:cNvSpPr txBox="1">
            <a:spLocks noGrp="1"/>
          </p:cNvSpPr>
          <p:nvPr>
            <p:ph type="body" idx="1"/>
          </p:nvPr>
        </p:nvSpPr>
        <p:spPr>
          <a:xfrm>
            <a:off x="6943725" y="1540669"/>
            <a:ext cx="4576763" cy="4094162"/>
          </a:xfrm>
          <a:prstGeom prst="rect">
            <a:avLst/>
          </a:prstGeom>
          <a:noFill/>
          <a:ln>
            <a:noFill/>
          </a:ln>
        </p:spPr>
        <p:txBody>
          <a:bodyPr spcFirstLastPara="1" wrap="square" lIns="0" tIns="0" rIns="0" bIns="0" anchor="t" anchorCtr="0">
            <a:noAutofit/>
          </a:bodyPr>
          <a:lstStyle/>
          <a:p>
            <a:pPr marL="742950" lvl="0" indent="-285750" algn="l">
              <a:lnSpc>
                <a:spcPct val="200000"/>
              </a:lnSpc>
              <a:spcBef>
                <a:spcPts val="0"/>
              </a:spcBef>
              <a:spcAft>
                <a:spcPts val="0"/>
              </a:spcAft>
              <a:buFont typeface="Arial" panose="020B0604020202020204" pitchFamily="34" charset="0"/>
              <a:buChar char="•"/>
            </a:pPr>
            <a:r>
              <a:rPr lang="en-US" dirty="0"/>
              <a:t>Parents and children who use the community center’s services</a:t>
            </a:r>
          </a:p>
          <a:p>
            <a:pPr marL="742950" lvl="0" indent="-285750" algn="l">
              <a:lnSpc>
                <a:spcPct val="200000"/>
              </a:lnSpc>
              <a:spcBef>
                <a:spcPts val="0"/>
              </a:spcBef>
              <a:spcAft>
                <a:spcPts val="0"/>
              </a:spcAft>
              <a:buFont typeface="Arial" panose="020B0604020202020204" pitchFamily="34" charset="0"/>
              <a:buChar char="•"/>
            </a:pPr>
            <a:r>
              <a:rPr lang="en-US" dirty="0"/>
              <a:t>Mothers on maternity leave</a:t>
            </a:r>
          </a:p>
          <a:p>
            <a:pPr marL="742950" lvl="0" indent="-285750" algn="l">
              <a:lnSpc>
                <a:spcPct val="200000"/>
              </a:lnSpc>
              <a:spcBef>
                <a:spcPts val="0"/>
              </a:spcBef>
              <a:spcAft>
                <a:spcPts val="0"/>
              </a:spcAft>
              <a:buFont typeface="Arial" panose="020B0604020202020204" pitchFamily="34" charset="0"/>
              <a:buChar char="•"/>
            </a:pPr>
            <a:r>
              <a:rPr lang="en-US" dirty="0"/>
              <a:t>Neighborhood residents</a:t>
            </a:r>
          </a:p>
          <a:p>
            <a:pPr marL="742950" lvl="0" indent="-285750" algn="l">
              <a:lnSpc>
                <a:spcPct val="200000"/>
              </a:lnSpc>
              <a:spcBef>
                <a:spcPts val="0"/>
              </a:spcBef>
              <a:spcAft>
                <a:spcPts val="0"/>
              </a:spcAft>
              <a:buFont typeface="Arial" panose="020B0604020202020204" pitchFamily="34" charset="0"/>
              <a:buChar char="•"/>
            </a:pPr>
            <a:r>
              <a:rPr lang="en-US" dirty="0"/>
              <a:t>Young children in the city</a:t>
            </a:r>
          </a:p>
          <a:p>
            <a:pPr marL="742950" lvl="0" indent="-285750" algn="l">
              <a:lnSpc>
                <a:spcPct val="200000"/>
              </a:lnSpc>
              <a:spcBef>
                <a:spcPts val="0"/>
              </a:spcBef>
              <a:spcAft>
                <a:spcPts val="0"/>
              </a:spcAft>
              <a:buFont typeface="Arial" panose="020B0604020202020204" pitchFamily="34" charset="0"/>
              <a:buChar char="•"/>
            </a:pPr>
            <a:r>
              <a:rPr lang="en-US" dirty="0"/>
              <a:t>Youth: Recruitment for activity</a:t>
            </a:r>
            <a:endParaRPr dirty="0"/>
          </a:p>
          <a:p>
            <a:pPr marL="457200" lvl="0" indent="0" algn="r" rtl="1">
              <a:lnSpc>
                <a:spcPct val="100000"/>
              </a:lnSpc>
              <a:spcBef>
                <a:spcPts val="0"/>
              </a:spcBef>
              <a:spcAft>
                <a:spcPts val="0"/>
              </a:spcAft>
              <a:buNone/>
            </a:pPr>
            <a:endParaRPr dirty="0"/>
          </a:p>
        </p:txBody>
      </p:sp>
      <p:pic>
        <p:nvPicPr>
          <p:cNvPr id="232" name="Google Shape;232;p5"/>
          <p:cNvPicPr preferRelativeResize="0"/>
          <p:nvPr/>
        </p:nvPicPr>
        <p:blipFill>
          <a:blip r:embed="rId3">
            <a:alphaModFix/>
          </a:blip>
          <a:stretch>
            <a:fillRect/>
          </a:stretch>
        </p:blipFill>
        <p:spPr>
          <a:xfrm>
            <a:off x="307410" y="751523"/>
            <a:ext cx="6406418" cy="5377814"/>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6">
            <a:extLst>
              <a:ext uri="{FF2B5EF4-FFF2-40B4-BE49-F238E27FC236}">
                <a16:creationId xmlns:a16="http://schemas.microsoft.com/office/drawing/2014/main" id="{B702D369-9611-4B0E-C6F9-17E3DB862029}"/>
              </a:ext>
            </a:extLst>
          </p:cNvPr>
          <p:cNvSpPr txBox="1">
            <a:spLocks/>
          </p:cNvSpPr>
          <p:nvPr/>
        </p:nvSpPr>
        <p:spPr>
          <a:xfrm>
            <a:off x="425318" y="3561068"/>
            <a:ext cx="3699008" cy="162053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en-US" sz="2000" b="1" dirty="0">
                <a:latin typeface="Assistant SemiBold" pitchFamily="2" charset="-79"/>
                <a:cs typeface="Assistant SemiBold" pitchFamily="2" charset="-79"/>
              </a:rPr>
              <a:t>Peer learning and </a:t>
            </a:r>
          </a:p>
          <a:p>
            <a:pPr algn="ctr" rtl="1"/>
            <a:r>
              <a:rPr lang="en-US" sz="2000" b="1" dirty="0">
                <a:latin typeface="Assistant SemiBold" pitchFamily="2" charset="-79"/>
                <a:cs typeface="Assistant SemiBold" pitchFamily="2" charset="-79"/>
              </a:rPr>
              <a:t>forming a community of local authorities connected with Urban95, Israel, and the world.</a:t>
            </a:r>
            <a:endParaRPr lang="he-IL" sz="2000" dirty="0">
              <a:latin typeface="Assistant" panose="00000500000000000000" pitchFamily="2" charset="-79"/>
              <a:cs typeface="Assistant" panose="00000500000000000000" pitchFamily="2" charset="-79"/>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425317" y="648834"/>
            <a:ext cx="10985633" cy="914400"/>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ctr"/>
            <a:r>
              <a:rPr lang="en-US" b="1" dirty="0">
                <a:latin typeface="Assistant ExtraBold" pitchFamily="2" charset="-79"/>
                <a:cs typeface="Assistant ExtraBold" pitchFamily="2" charset="-79"/>
              </a:rPr>
              <a:t>Goals of the Network Cities Program</a:t>
            </a:r>
            <a:endParaRPr lang="en-GB" b="1" dirty="0">
              <a:latin typeface="Assistant ExtraBold" pitchFamily="2" charset="-79"/>
              <a:cs typeface="Assistant ExtraBold" pitchFamily="2" charset="-79"/>
            </a:endParaRPr>
          </a:p>
        </p:txBody>
      </p:sp>
      <p:sp>
        <p:nvSpPr>
          <p:cNvPr id="15" name="Content Placeholder 6">
            <a:extLst>
              <a:ext uri="{FF2B5EF4-FFF2-40B4-BE49-F238E27FC236}">
                <a16:creationId xmlns:a16="http://schemas.microsoft.com/office/drawing/2014/main" id="{618C76E3-5B8F-ABE3-0AD8-F1B0709061D2}"/>
              </a:ext>
            </a:extLst>
          </p:cNvPr>
          <p:cNvSpPr>
            <a:spLocks noGrp="1"/>
          </p:cNvSpPr>
          <p:nvPr>
            <p:ph idx="1"/>
          </p:nvPr>
        </p:nvSpPr>
        <p:spPr>
          <a:xfrm>
            <a:off x="8690504" y="3578890"/>
            <a:ext cx="3076178" cy="1240760"/>
          </a:xfrm>
        </p:spPr>
        <p:txBody>
          <a:bodyPr/>
          <a:lstStyle/>
          <a:p>
            <a:pPr algn="ctr" rtl="1"/>
            <a:r>
              <a:rPr lang="en-US" sz="2000" b="1" dirty="0">
                <a:latin typeface="Assistant SemiBold" pitchFamily="2" charset="-79"/>
                <a:cs typeface="Assistant SemiBold" pitchFamily="2" charset="-79"/>
              </a:rPr>
              <a:t>Creating a toolbox of actions that promote a child-friendly environment.</a:t>
            </a:r>
            <a:endParaRPr lang="he-IL" sz="2000" dirty="0">
              <a:latin typeface="Assistant" panose="00000500000000000000" pitchFamily="2" charset="-79"/>
              <a:cs typeface="Assistant" panose="00000500000000000000" pitchFamily="2" charset="-79"/>
            </a:endParaRPr>
          </a:p>
        </p:txBody>
      </p:sp>
      <p:sp>
        <p:nvSpPr>
          <p:cNvPr id="17" name="Content Placeholder 6">
            <a:extLst>
              <a:ext uri="{FF2B5EF4-FFF2-40B4-BE49-F238E27FC236}">
                <a16:creationId xmlns:a16="http://schemas.microsoft.com/office/drawing/2014/main" id="{9A8DBF38-1D8D-70C7-5E03-0615447F7AD3}"/>
              </a:ext>
            </a:extLst>
          </p:cNvPr>
          <p:cNvSpPr txBox="1">
            <a:spLocks/>
          </p:cNvSpPr>
          <p:nvPr/>
        </p:nvSpPr>
        <p:spPr>
          <a:xfrm>
            <a:off x="4581525" y="3557329"/>
            <a:ext cx="3600450" cy="18242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latin typeface="Assistant SemiBold" pitchFamily="2" charset="-79"/>
                <a:cs typeface="Assistant SemiBold" pitchFamily="2" charset="-79"/>
              </a:rPr>
              <a:t>Establishing a cross-organizational professional team from each local authority and supporting every participant to be a change leader.</a:t>
            </a:r>
            <a:endParaRPr lang="he-IL" sz="2000" dirty="0">
              <a:latin typeface="Assistant" panose="00000500000000000000" pitchFamily="2" charset="-79"/>
              <a:cs typeface="Assistant" panose="00000500000000000000" pitchFamily="2" charset="-79"/>
            </a:endParaRPr>
          </a:p>
        </p:txBody>
      </p:sp>
      <p:pic>
        <p:nvPicPr>
          <p:cNvPr id="19" name="גרפיקה 18" descr="לחיים קו מיתאר">
            <a:extLst>
              <a:ext uri="{FF2B5EF4-FFF2-40B4-BE49-F238E27FC236}">
                <a16:creationId xmlns:a16="http://schemas.microsoft.com/office/drawing/2014/main" id="{CA2D3DFA-68A0-6876-ADED-64CAA6040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7442" y="2514600"/>
            <a:ext cx="914400" cy="914400"/>
          </a:xfrm>
          <a:prstGeom prst="rect">
            <a:avLst/>
          </a:prstGeom>
        </p:spPr>
      </p:pic>
      <p:pic>
        <p:nvPicPr>
          <p:cNvPr id="21" name="גרפיקה 20" descr="חיבורים קו מיתאר">
            <a:extLst>
              <a:ext uri="{FF2B5EF4-FFF2-40B4-BE49-F238E27FC236}">
                <a16:creationId xmlns:a16="http://schemas.microsoft.com/office/drawing/2014/main" id="{1E4E23FD-F136-9A0C-A45A-43CE305A35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2013" y="2519916"/>
            <a:ext cx="914400" cy="914400"/>
          </a:xfrm>
          <a:prstGeom prst="rect">
            <a:avLst/>
          </a:prstGeom>
        </p:spPr>
      </p:pic>
      <p:pic>
        <p:nvPicPr>
          <p:cNvPr id="23" name="גרפיקה 22" descr="להב מסור קו מיתאר">
            <a:extLst>
              <a:ext uri="{FF2B5EF4-FFF2-40B4-BE49-F238E27FC236}">
                <a16:creationId xmlns:a16="http://schemas.microsoft.com/office/drawing/2014/main" id="{F2C8F74A-BF8E-BDC5-5046-F336A4B3B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9540" y="2514600"/>
            <a:ext cx="914400" cy="914400"/>
          </a:xfrm>
          <a:prstGeom prst="rect">
            <a:avLst/>
          </a:prstGeom>
        </p:spPr>
      </p:pic>
    </p:spTree>
    <p:extLst>
      <p:ext uri="{BB962C8B-B14F-4D97-AF65-F5344CB8AC3E}">
        <p14:creationId xmlns:p14="http://schemas.microsoft.com/office/powerpoint/2010/main" val="252399724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title"/>
          </p:nvPr>
        </p:nvSpPr>
        <p:spPr>
          <a:xfrm>
            <a:off x="1116420" y="728663"/>
            <a:ext cx="10404068"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Partners</a:t>
            </a:r>
            <a:endParaRPr dirty="0"/>
          </a:p>
        </p:txBody>
      </p:sp>
      <p:pic>
        <p:nvPicPr>
          <p:cNvPr id="238" name="Google Shape;238;p6"/>
          <p:cNvPicPr preferRelativeResize="0"/>
          <p:nvPr/>
        </p:nvPicPr>
        <p:blipFill rotWithShape="1">
          <a:blip r:embed="rId4">
            <a:alphaModFix/>
          </a:blip>
          <a:srcRect/>
          <a:stretch/>
        </p:blipFill>
        <p:spPr>
          <a:xfrm>
            <a:off x="6881812" y="482414"/>
            <a:ext cx="5137337" cy="4496172"/>
          </a:xfrm>
          <a:prstGeom prst="rect">
            <a:avLst/>
          </a:prstGeom>
          <a:noFill/>
          <a:ln>
            <a:noFill/>
          </a:ln>
        </p:spPr>
      </p:pic>
      <p:sp>
        <p:nvSpPr>
          <p:cNvPr id="239" name="Google Shape;239;p6"/>
          <p:cNvSpPr txBox="1"/>
          <p:nvPr/>
        </p:nvSpPr>
        <p:spPr>
          <a:xfrm>
            <a:off x="950589" y="1248975"/>
            <a:ext cx="4359600" cy="4496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a:spcBef>
                <a:spcPts val="0"/>
              </a:spcBef>
              <a:spcAft>
                <a:spcPts val="0"/>
              </a:spcAft>
              <a:buNone/>
            </a:pPr>
            <a:r>
              <a:rPr lang="en-US" sz="1900" b="1" dirty="0">
                <a:solidFill>
                  <a:schemeClr val="dk2"/>
                </a:solidFill>
                <a:latin typeface="Assistant"/>
                <a:ea typeface="Assistant"/>
                <a:cs typeface="Assistant"/>
                <a:sym typeface="Assistant"/>
              </a:rPr>
              <a:t>Core Partners</a:t>
            </a:r>
            <a:r>
              <a:rPr lang="iw-IL" sz="1900" b="1" dirty="0">
                <a:solidFill>
                  <a:schemeClr val="dk2"/>
                </a:solidFill>
                <a:latin typeface="Assistant"/>
                <a:ea typeface="Assistant"/>
                <a:cs typeface="Assistant"/>
                <a:sym typeface="Assistant"/>
              </a:rPr>
              <a:t>:</a:t>
            </a:r>
            <a:endParaRPr sz="1900" b="1"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dirty="0">
                <a:solidFill>
                  <a:schemeClr val="dk2"/>
                </a:solidFill>
                <a:latin typeface="Assistant"/>
                <a:ea typeface="Assistant"/>
                <a:cs typeface="Assistant"/>
                <a:sym typeface="Assistant"/>
              </a:rPr>
              <a:t>Community centers</a:t>
            </a:r>
            <a:endParaRPr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dirty="0">
                <a:solidFill>
                  <a:schemeClr val="dk2"/>
                </a:solidFill>
                <a:latin typeface="Assistant"/>
                <a:ea typeface="Assistant"/>
                <a:cs typeface="Assistant"/>
                <a:sym typeface="Assistant"/>
              </a:rPr>
              <a:t>Engineering Department</a:t>
            </a:r>
            <a:endParaRPr dirty="0">
              <a:solidFill>
                <a:schemeClr val="dk2"/>
              </a:solidFill>
              <a:latin typeface="Assistant"/>
              <a:ea typeface="Assistant"/>
              <a:cs typeface="Assistant"/>
              <a:sym typeface="Assistant"/>
            </a:endParaRPr>
          </a:p>
          <a:p>
            <a:pPr marL="457200" indent="-349250">
              <a:buClr>
                <a:schemeClr val="dk2"/>
              </a:buClr>
              <a:buSzPts val="1900"/>
              <a:buFont typeface="Assistant"/>
              <a:buChar char="-"/>
            </a:pPr>
            <a:r>
              <a:rPr lang="en-US" dirty="0">
                <a:solidFill>
                  <a:schemeClr val="dk2"/>
                </a:solidFill>
                <a:sym typeface="Assistant"/>
              </a:rPr>
              <a:t>City Improvement Department</a:t>
            </a:r>
            <a:endParaRPr lang="iw-IL" dirty="0">
              <a:solidFill>
                <a:schemeClr val="dk2"/>
              </a:solidFill>
              <a:latin typeface="Assistant" panose="00000500000000000000" pitchFamily="2" charset="-79"/>
              <a:ea typeface="Assistant"/>
              <a:cs typeface="Assistant" panose="00000500000000000000" pitchFamily="2" charset="-79"/>
              <a:sym typeface="Assistant"/>
            </a:endParaRPr>
          </a:p>
          <a:p>
            <a:pPr marL="457200" lvl="0" indent="-349250" algn="l">
              <a:spcBef>
                <a:spcPts val="0"/>
              </a:spcBef>
              <a:spcAft>
                <a:spcPts val="0"/>
              </a:spcAft>
              <a:buClr>
                <a:schemeClr val="dk2"/>
              </a:buClr>
              <a:buSzPts val="1900"/>
              <a:buFont typeface="Assistant"/>
              <a:buChar char="-"/>
            </a:pPr>
            <a:r>
              <a:rPr lang="en-US" dirty="0">
                <a:solidFill>
                  <a:schemeClr val="dk2"/>
                </a:solidFill>
                <a:latin typeface="Assistant"/>
                <a:ea typeface="Assistant"/>
                <a:cs typeface="Assistant"/>
                <a:sym typeface="Assistant"/>
              </a:rPr>
              <a:t>Departments for young children</a:t>
            </a:r>
            <a:endParaRPr dirty="0">
              <a:solidFill>
                <a:schemeClr val="dk2"/>
              </a:solidFill>
              <a:latin typeface="Assistant"/>
              <a:ea typeface="Assistant"/>
              <a:cs typeface="Assistant"/>
              <a:sym typeface="Assistant"/>
            </a:endParaRPr>
          </a:p>
          <a:p>
            <a:pPr marL="457200" lvl="0" indent="0" algn="l">
              <a:spcBef>
                <a:spcPts val="0"/>
              </a:spcBef>
              <a:spcAft>
                <a:spcPts val="0"/>
              </a:spcAft>
              <a:buNone/>
            </a:pPr>
            <a:endParaRPr dirty="0">
              <a:solidFill>
                <a:schemeClr val="dk2"/>
              </a:solidFill>
              <a:latin typeface="Assistant"/>
              <a:ea typeface="Assistant"/>
              <a:cs typeface="Assistant"/>
              <a:sym typeface="Assistant"/>
            </a:endParaRPr>
          </a:p>
          <a:p>
            <a:pPr marL="0" lvl="0" indent="0" algn="l">
              <a:spcBef>
                <a:spcPts val="0"/>
              </a:spcBef>
              <a:spcAft>
                <a:spcPts val="0"/>
              </a:spcAft>
              <a:buNone/>
            </a:pPr>
            <a:r>
              <a:rPr lang="en-US" sz="1900" b="1" dirty="0">
                <a:solidFill>
                  <a:schemeClr val="dk2"/>
                </a:solidFill>
                <a:latin typeface="Assistant"/>
                <a:ea typeface="Assistant"/>
                <a:cs typeface="Assistant"/>
                <a:sym typeface="Assistant"/>
              </a:rPr>
              <a:t>Active Partners</a:t>
            </a:r>
            <a:r>
              <a:rPr lang="iw-IL" sz="1900" b="1" dirty="0">
                <a:solidFill>
                  <a:schemeClr val="dk2"/>
                </a:solidFill>
                <a:latin typeface="Assistant"/>
                <a:ea typeface="Assistant"/>
                <a:cs typeface="Assistant"/>
                <a:sym typeface="Assistant"/>
              </a:rPr>
              <a:t>:</a:t>
            </a:r>
            <a:endParaRPr sz="1900" b="1"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Groups of volunteer retirees</a:t>
            </a:r>
            <a:endParaRPr sz="1900"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Groups of participating parents</a:t>
            </a:r>
            <a:endParaRPr sz="1900"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Youth groups</a:t>
            </a:r>
            <a:endParaRPr sz="1900"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Tnuva: “A Home to Grow Well”</a:t>
            </a:r>
            <a:endParaRPr sz="1900" dirty="0">
              <a:solidFill>
                <a:schemeClr val="dk2"/>
              </a:solidFill>
              <a:latin typeface="Assistant"/>
              <a:ea typeface="Assistant"/>
              <a:cs typeface="Assistant"/>
              <a:sym typeface="Assistant"/>
            </a:endParaRPr>
          </a:p>
          <a:p>
            <a:pPr marL="0" lvl="0" indent="0" algn="l">
              <a:spcBef>
                <a:spcPts val="0"/>
              </a:spcBef>
              <a:spcAft>
                <a:spcPts val="0"/>
              </a:spcAft>
              <a:buNone/>
            </a:pPr>
            <a:r>
              <a:rPr lang="en-US" sz="1900" b="1" dirty="0">
                <a:solidFill>
                  <a:schemeClr val="dk2"/>
                </a:solidFill>
                <a:latin typeface="Assistant"/>
                <a:ea typeface="Assistant"/>
                <a:cs typeface="Assistant"/>
                <a:sym typeface="Assistant"/>
              </a:rPr>
              <a:t>Informed Partners:</a:t>
            </a: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City government spokespeople</a:t>
            </a:r>
            <a:endParaRPr lang="he-IL" sz="1900" dirty="0">
              <a:solidFill>
                <a:schemeClr val="dk2"/>
              </a:solidFill>
              <a:latin typeface="Assistant"/>
              <a:ea typeface="Assistant"/>
              <a:cs typeface="Assistant"/>
              <a:sym typeface="Assistant"/>
            </a:endParaRPr>
          </a:p>
          <a:p>
            <a:pPr marL="457200" lvl="0" indent="-349250" algn="l">
              <a:spcBef>
                <a:spcPts val="0"/>
              </a:spcBef>
              <a:spcAft>
                <a:spcPts val="0"/>
              </a:spcAft>
              <a:buClr>
                <a:schemeClr val="dk2"/>
              </a:buClr>
              <a:buSzPts val="1900"/>
              <a:buFont typeface="Assistant"/>
              <a:buChar char="-"/>
            </a:pPr>
            <a:r>
              <a:rPr lang="en-US" sz="1900" dirty="0">
                <a:solidFill>
                  <a:schemeClr val="dk2"/>
                </a:solidFill>
                <a:latin typeface="Assistant"/>
                <a:ea typeface="Assistant"/>
                <a:cs typeface="Assistant"/>
                <a:sym typeface="Assistant"/>
              </a:rPr>
              <a:t>Community center spokespeople</a:t>
            </a:r>
            <a:endParaRPr sz="1900" dirty="0">
              <a:solidFill>
                <a:schemeClr val="dk2"/>
              </a:solidFill>
              <a:latin typeface="Assistant"/>
              <a:ea typeface="Assistant"/>
              <a:cs typeface="Assistant"/>
              <a:sym typeface="Assistant"/>
            </a:endParaRPr>
          </a:p>
          <a:p>
            <a:pPr marL="457200" lvl="0" indent="0" algn="r" rtl="1">
              <a:spcBef>
                <a:spcPts val="0"/>
              </a:spcBef>
              <a:spcAft>
                <a:spcPts val="0"/>
              </a:spcAft>
              <a:buNone/>
            </a:pPr>
            <a:endParaRPr sz="1600" dirty="0">
              <a:solidFill>
                <a:schemeClr val="dk2"/>
              </a:solidFill>
              <a:latin typeface="Work Sans"/>
              <a:ea typeface="Work Sans"/>
              <a:cs typeface="Work Sans"/>
              <a:sym typeface="Work Sans"/>
            </a:endParaRPr>
          </a:p>
        </p:txBody>
      </p:sp>
    </p:spTree>
  </p:cSld>
  <p:clrMapOvr>
    <a:masterClrMapping/>
  </p:clrMapOvr>
  <p:transition>
    <p:fade/>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9"/>
          <p:cNvSpPr txBox="1">
            <a:spLocks noGrp="1"/>
          </p:cNvSpPr>
          <p:nvPr>
            <p:ph type="title"/>
          </p:nvPr>
        </p:nvSpPr>
        <p:spPr>
          <a:xfrm>
            <a:off x="1116420" y="728663"/>
            <a:ext cx="10404068" cy="876301"/>
          </a:xfrm>
          <a:prstGeom prst="rect">
            <a:avLst/>
          </a:prstGeom>
          <a:noFill/>
          <a:ln>
            <a:noFill/>
          </a:ln>
        </p:spPr>
        <p:txBody>
          <a:bodyPr spcFirstLastPara="1" wrap="square" lIns="0" tIns="0" rIns="0" bIns="0" anchor="t" anchorCtr="0">
            <a:noAutofit/>
          </a:bodyPr>
          <a:lstStyle/>
          <a:p>
            <a:pPr marL="0" lvl="0" indent="0" algn="ctr">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Pilot Project Stages</a:t>
            </a:r>
            <a:endParaRPr dirty="0"/>
          </a:p>
        </p:txBody>
      </p:sp>
      <p:grpSp>
        <p:nvGrpSpPr>
          <p:cNvPr id="257" name="Google Shape;257;p9"/>
          <p:cNvGrpSpPr/>
          <p:nvPr/>
        </p:nvGrpSpPr>
        <p:grpSpPr>
          <a:xfrm>
            <a:off x="2832532" y="1336322"/>
            <a:ext cx="8120856" cy="1249362"/>
            <a:chOff x="2451207" y="2365110"/>
            <a:chExt cx="8120856" cy="1249362"/>
          </a:xfrm>
        </p:grpSpPr>
        <p:sp>
          <p:nvSpPr>
            <p:cNvPr id="258" name="Google Shape;258;p9"/>
            <p:cNvSpPr/>
            <p:nvPr/>
          </p:nvSpPr>
          <p:spPr>
            <a:xfrm rot="10800000">
              <a:off x="2451207" y="2365110"/>
              <a:ext cx="3123406" cy="1249362"/>
            </a:xfrm>
            <a:prstGeom prst="homePlate">
              <a:avLst>
                <a:gd name="adj" fmla="val 50000"/>
              </a:avLst>
            </a:prstGeom>
            <a:solidFill>
              <a:srgbClr val="30BD8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9"/>
            <p:cNvSpPr txBox="1"/>
            <p:nvPr/>
          </p:nvSpPr>
          <p:spPr>
            <a:xfrm rot="10800000">
              <a:off x="2763547" y="2365110"/>
              <a:ext cx="2811066" cy="1249362"/>
            </a:xfrm>
            <a:prstGeom prst="rect">
              <a:avLst/>
            </a:prstGeom>
            <a:noFill/>
            <a:ln>
              <a:noFill/>
            </a:ln>
          </p:spPr>
          <p:txBody>
            <a:bodyPr spcFirstLastPara="1" wrap="square" lIns="346700" tIns="173350" rIns="86675" bIns="173350" anchor="ctr" anchorCtr="0">
              <a:noAutofit/>
            </a:bodyPr>
            <a:lstStyle/>
            <a:p>
              <a:pPr marL="0" marR="0" lvl="0" indent="0" algn="ctr" rtl="0">
                <a:lnSpc>
                  <a:spcPct val="90000"/>
                </a:lnSpc>
                <a:spcBef>
                  <a:spcPts val="0"/>
                </a:spcBef>
                <a:spcAft>
                  <a:spcPts val="0"/>
                </a:spcAft>
                <a:buNone/>
              </a:pPr>
              <a:endParaRPr sz="6500" b="0" i="0" u="none" strike="noStrike" cap="none" dirty="0">
                <a:solidFill>
                  <a:schemeClr val="lt1"/>
                </a:solidFill>
                <a:latin typeface="Work Sans"/>
                <a:ea typeface="Work Sans"/>
                <a:cs typeface="Work Sans"/>
                <a:sym typeface="Work Sans"/>
              </a:endParaRPr>
            </a:p>
          </p:txBody>
        </p:sp>
        <p:sp>
          <p:nvSpPr>
            <p:cNvPr id="260" name="Google Shape;260;p9"/>
            <p:cNvSpPr/>
            <p:nvPr/>
          </p:nvSpPr>
          <p:spPr>
            <a:xfrm rot="10800000">
              <a:off x="4949932" y="2365110"/>
              <a:ext cx="3123406" cy="1249362"/>
            </a:xfrm>
            <a:prstGeom prst="chevron">
              <a:avLst>
                <a:gd name="adj" fmla="val 50000"/>
              </a:avLst>
            </a:prstGeom>
            <a:solidFill>
              <a:srgbClr val="30BD8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9"/>
            <p:cNvSpPr txBox="1"/>
            <p:nvPr/>
          </p:nvSpPr>
          <p:spPr>
            <a:xfrm rot="10800000">
              <a:off x="5574613" y="2365110"/>
              <a:ext cx="1874044" cy="1249362"/>
            </a:xfrm>
            <a:prstGeom prst="rect">
              <a:avLst/>
            </a:prstGeom>
            <a:noFill/>
            <a:ln>
              <a:noFill/>
            </a:ln>
          </p:spPr>
          <p:txBody>
            <a:bodyPr spcFirstLastPara="1" wrap="square" lIns="260025" tIns="173350" rIns="86675" bIns="173350" anchor="ctr" anchorCtr="0">
              <a:noAutofit/>
            </a:bodyPr>
            <a:lstStyle/>
            <a:p>
              <a:pPr marL="0" marR="0" lvl="0" indent="0" algn="ctr" rtl="0">
                <a:lnSpc>
                  <a:spcPct val="90000"/>
                </a:lnSpc>
                <a:spcBef>
                  <a:spcPts val="0"/>
                </a:spcBef>
                <a:spcAft>
                  <a:spcPts val="0"/>
                </a:spcAft>
                <a:buNone/>
              </a:pPr>
              <a:endParaRPr sz="6500" b="0" i="0" u="none" strike="noStrike" cap="none" dirty="0">
                <a:solidFill>
                  <a:schemeClr val="lt1"/>
                </a:solidFill>
                <a:latin typeface="Work Sans"/>
                <a:ea typeface="Work Sans"/>
                <a:cs typeface="Work Sans"/>
                <a:sym typeface="Work Sans"/>
              </a:endParaRPr>
            </a:p>
          </p:txBody>
        </p:sp>
        <p:sp>
          <p:nvSpPr>
            <p:cNvPr id="262" name="Google Shape;262;p9"/>
            <p:cNvSpPr/>
            <p:nvPr/>
          </p:nvSpPr>
          <p:spPr>
            <a:xfrm rot="10800000">
              <a:off x="7448657" y="2365110"/>
              <a:ext cx="3123406" cy="1249362"/>
            </a:xfrm>
            <a:prstGeom prst="chevron">
              <a:avLst>
                <a:gd name="adj" fmla="val 50000"/>
              </a:avLst>
            </a:prstGeom>
            <a:solidFill>
              <a:srgbClr val="30BD8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9"/>
            <p:cNvSpPr txBox="1"/>
            <p:nvPr/>
          </p:nvSpPr>
          <p:spPr>
            <a:xfrm rot="10800000">
              <a:off x="8073338" y="2365110"/>
              <a:ext cx="1874044" cy="1249362"/>
            </a:xfrm>
            <a:prstGeom prst="rect">
              <a:avLst/>
            </a:prstGeom>
            <a:noFill/>
            <a:ln>
              <a:noFill/>
            </a:ln>
          </p:spPr>
          <p:txBody>
            <a:bodyPr spcFirstLastPara="1" wrap="square" lIns="260025" tIns="173350" rIns="86675" bIns="173350" anchor="ctr" anchorCtr="0">
              <a:noAutofit/>
            </a:bodyPr>
            <a:lstStyle/>
            <a:p>
              <a:pPr marL="0" marR="0" lvl="0" indent="0" algn="ctr" rtl="0">
                <a:lnSpc>
                  <a:spcPct val="90000"/>
                </a:lnSpc>
                <a:spcBef>
                  <a:spcPts val="0"/>
                </a:spcBef>
                <a:spcAft>
                  <a:spcPts val="0"/>
                </a:spcAft>
                <a:buNone/>
              </a:pPr>
              <a:endParaRPr sz="6500" b="0" i="0" u="none" strike="noStrike" cap="none" dirty="0">
                <a:solidFill>
                  <a:schemeClr val="lt1"/>
                </a:solidFill>
                <a:latin typeface="Work Sans"/>
                <a:ea typeface="Work Sans"/>
                <a:cs typeface="Work Sans"/>
                <a:sym typeface="Work Sans"/>
              </a:endParaRPr>
            </a:p>
          </p:txBody>
        </p:sp>
      </p:grpSp>
      <p:sp>
        <p:nvSpPr>
          <p:cNvPr id="264" name="Google Shape;264;p9"/>
          <p:cNvSpPr txBox="1"/>
          <p:nvPr/>
        </p:nvSpPr>
        <p:spPr>
          <a:xfrm>
            <a:off x="5749271" y="1497716"/>
            <a:ext cx="1699500" cy="1120500"/>
          </a:xfrm>
          <a:prstGeom prst="rect">
            <a:avLst/>
          </a:prstGeom>
          <a:noFill/>
          <a:ln>
            <a:noFill/>
          </a:ln>
        </p:spPr>
        <p:txBody>
          <a:bodyPr spcFirstLastPara="1" wrap="square" lIns="0" tIns="0" rIns="0" bIns="0" anchor="t" anchorCtr="0">
            <a:noAutofit/>
          </a:bodyPr>
          <a:lstStyle/>
          <a:p>
            <a:pPr marL="0" lvl="0" indent="0" algn="ctr">
              <a:buFont typeface="Arial"/>
              <a:buNone/>
            </a:pPr>
            <a:r>
              <a:rPr lang="en-US" b="1" dirty="0">
                <a:solidFill>
                  <a:schemeClr val="lt1"/>
                </a:solidFill>
                <a:latin typeface="Assistant" panose="00000500000000000000" pitchFamily="2" charset="-79"/>
                <a:cs typeface="Assistant" panose="00000500000000000000" pitchFamily="2" charset="-79"/>
                <a:sym typeface="Work Sans"/>
              </a:rPr>
              <a:t>Stage 2:</a:t>
            </a:r>
          </a:p>
          <a:p>
            <a:pPr marL="0" lvl="0" indent="0" algn="ctr">
              <a:buFont typeface="Arial"/>
              <a:buNone/>
            </a:pPr>
            <a:r>
              <a:rPr lang="en-US" b="1" dirty="0">
                <a:solidFill>
                  <a:schemeClr val="lt1"/>
                </a:solidFill>
                <a:latin typeface="Assistant" panose="00000500000000000000" pitchFamily="2" charset="-79"/>
                <a:cs typeface="Assistant" panose="00000500000000000000" pitchFamily="2" charset="-79"/>
                <a:sym typeface="Work Sans"/>
              </a:rPr>
              <a:t>Planning the park</a:t>
            </a:r>
            <a:endParaRPr b="1" dirty="0">
              <a:solidFill>
                <a:schemeClr val="lt1"/>
              </a:solidFill>
              <a:latin typeface="Assistant" panose="00000500000000000000" pitchFamily="2" charset="-79"/>
              <a:cs typeface="Assistant" panose="00000500000000000000" pitchFamily="2" charset="-79"/>
            </a:endParaRPr>
          </a:p>
        </p:txBody>
      </p:sp>
      <p:sp>
        <p:nvSpPr>
          <p:cNvPr id="265" name="Google Shape;265;p9"/>
          <p:cNvSpPr txBox="1"/>
          <p:nvPr/>
        </p:nvSpPr>
        <p:spPr>
          <a:xfrm>
            <a:off x="3316171" y="1497716"/>
            <a:ext cx="1847100" cy="1120500"/>
          </a:xfrm>
          <a:prstGeom prst="rect">
            <a:avLst/>
          </a:prstGeom>
          <a:noFill/>
          <a:ln>
            <a:noFill/>
          </a:ln>
        </p:spPr>
        <p:txBody>
          <a:bodyPr spcFirstLastPara="1" wrap="square" lIns="0" tIns="0" rIns="0" bIns="0" anchor="t" anchorCtr="0">
            <a:noAutofit/>
          </a:bodyPr>
          <a:lstStyle/>
          <a:p>
            <a:pPr algn="ctr"/>
            <a:r>
              <a:rPr lang="en-US" b="1" dirty="0">
                <a:solidFill>
                  <a:schemeClr val="lt1"/>
                </a:solidFill>
                <a:latin typeface="Assistant" panose="00000500000000000000" pitchFamily="2" charset="-79"/>
                <a:cs typeface="Assistant" panose="00000500000000000000" pitchFamily="2" charset="-79"/>
                <a:sym typeface="Work Sans"/>
              </a:rPr>
              <a:t>Stage 3: </a:t>
            </a:r>
          </a:p>
          <a:p>
            <a:pPr algn="ctr"/>
            <a:r>
              <a:rPr lang="en-US" b="1" dirty="0">
                <a:solidFill>
                  <a:schemeClr val="lt1"/>
                </a:solidFill>
                <a:latin typeface="Assistant" panose="00000500000000000000" pitchFamily="2" charset="-79"/>
                <a:cs typeface="Assistant" panose="00000500000000000000" pitchFamily="2" charset="-79"/>
                <a:sym typeface="Work Sans"/>
              </a:rPr>
              <a:t>Implementation in the field</a:t>
            </a:r>
            <a:endParaRPr b="1" dirty="0">
              <a:solidFill>
                <a:schemeClr val="lt1"/>
              </a:solidFill>
              <a:latin typeface="Assistant" panose="00000500000000000000" pitchFamily="2" charset="-79"/>
              <a:cs typeface="Assistant" panose="00000500000000000000" pitchFamily="2" charset="-79"/>
            </a:endParaRPr>
          </a:p>
        </p:txBody>
      </p:sp>
      <p:sp>
        <p:nvSpPr>
          <p:cNvPr id="266" name="Google Shape;266;p9"/>
          <p:cNvSpPr txBox="1"/>
          <p:nvPr/>
        </p:nvSpPr>
        <p:spPr>
          <a:xfrm>
            <a:off x="96820" y="2918591"/>
            <a:ext cx="11811896" cy="2608376"/>
          </a:xfrm>
          <a:prstGeom prst="rect">
            <a:avLst/>
          </a:prstGeom>
          <a:noFill/>
          <a:ln>
            <a:noFill/>
          </a:ln>
        </p:spPr>
        <p:txBody>
          <a:bodyPr spcFirstLastPara="1" wrap="square" lIns="91425" tIns="91425" rIns="91425" bIns="91425" anchor="t" anchorCtr="0">
            <a:spAutoFit/>
          </a:bodyPr>
          <a:lstStyle/>
          <a:p>
            <a:pPr marL="434975" lvl="0" indent="-342900" algn="l">
              <a:lnSpc>
                <a:spcPct val="150000"/>
              </a:lnSpc>
              <a:spcBef>
                <a:spcPts val="0"/>
              </a:spcBef>
              <a:spcAft>
                <a:spcPts val="0"/>
              </a:spcAft>
              <a:buClr>
                <a:schemeClr val="dk1"/>
              </a:buClr>
              <a:buSzPts val="1400"/>
              <a:buFont typeface="Arial" panose="020B0604020202020204" pitchFamily="34" charset="0"/>
              <a:buChar char="•"/>
            </a:pPr>
            <a:r>
              <a:rPr lang="en-US" sz="2100" b="1" dirty="0">
                <a:solidFill>
                  <a:schemeClr val="dk1"/>
                </a:solidFill>
                <a:highlight>
                  <a:schemeClr val="lt1"/>
                </a:highlight>
                <a:latin typeface="Assistant"/>
                <a:cs typeface="Assistant"/>
                <a:sym typeface="Assistant"/>
              </a:rPr>
              <a:t>Stage 1- </a:t>
            </a:r>
            <a:r>
              <a:rPr lang="en-US" sz="2100" dirty="0">
                <a:solidFill>
                  <a:schemeClr val="dk1"/>
                </a:solidFill>
                <a:highlight>
                  <a:schemeClr val="lt1"/>
                </a:highlight>
                <a:latin typeface="Assistant"/>
                <a:cs typeface="Assistant"/>
                <a:sym typeface="Assistant"/>
              </a:rPr>
              <a:t>Mapping needs through questionnaires, a focus group, and training for early childhood caregivers and childcare workers.</a:t>
            </a:r>
          </a:p>
          <a:p>
            <a:pPr marL="434975" lvl="0" indent="-342900" algn="l">
              <a:lnSpc>
                <a:spcPct val="150000"/>
              </a:lnSpc>
              <a:spcBef>
                <a:spcPts val="0"/>
              </a:spcBef>
              <a:spcAft>
                <a:spcPts val="0"/>
              </a:spcAft>
              <a:buClr>
                <a:schemeClr val="dk1"/>
              </a:buClr>
              <a:buSzPts val="1400"/>
              <a:buFont typeface="Arial" panose="020B0604020202020204" pitchFamily="34" charset="0"/>
              <a:buChar char="•"/>
            </a:pPr>
            <a:r>
              <a:rPr lang="en-US" sz="2100" b="1" dirty="0">
                <a:solidFill>
                  <a:schemeClr val="dk1"/>
                </a:solidFill>
                <a:highlight>
                  <a:schemeClr val="lt1"/>
                </a:highlight>
                <a:latin typeface="Assistant"/>
                <a:cs typeface="Assistant"/>
                <a:sym typeface="Assistant"/>
              </a:rPr>
              <a:t>Stage 2- </a:t>
            </a:r>
            <a:r>
              <a:rPr lang="en-US" sz="2100" dirty="0">
                <a:solidFill>
                  <a:schemeClr val="dk1"/>
                </a:solidFill>
                <a:highlight>
                  <a:schemeClr val="lt1"/>
                </a:highlight>
                <a:latin typeface="Assistant"/>
                <a:cs typeface="Assistant"/>
                <a:sym typeface="Assistant"/>
              </a:rPr>
              <a:t>Park planning led by the city's engineering team and reflecting the needs that were raised.</a:t>
            </a:r>
          </a:p>
          <a:p>
            <a:pPr marL="434975" lvl="0" indent="-342900" algn="l">
              <a:lnSpc>
                <a:spcPct val="150000"/>
              </a:lnSpc>
              <a:spcBef>
                <a:spcPts val="0"/>
              </a:spcBef>
              <a:spcAft>
                <a:spcPts val="0"/>
              </a:spcAft>
              <a:buClr>
                <a:schemeClr val="dk1"/>
              </a:buClr>
              <a:buSzPts val="1400"/>
              <a:buFont typeface="Arial" panose="020B0604020202020204" pitchFamily="34" charset="0"/>
              <a:buChar char="•"/>
            </a:pPr>
            <a:r>
              <a:rPr lang="en-US" sz="2100" b="1" dirty="0">
                <a:solidFill>
                  <a:schemeClr val="dk1"/>
                </a:solidFill>
                <a:highlight>
                  <a:schemeClr val="lt1"/>
                </a:highlight>
                <a:latin typeface="Assistant"/>
                <a:cs typeface="Assistant"/>
                <a:sym typeface="Assistant"/>
              </a:rPr>
              <a:t>Stage 3- </a:t>
            </a:r>
            <a:r>
              <a:rPr lang="en-US" sz="2100" dirty="0">
                <a:solidFill>
                  <a:schemeClr val="dk1"/>
                </a:solidFill>
                <a:highlight>
                  <a:schemeClr val="lt1"/>
                </a:highlight>
                <a:latin typeface="Assistant"/>
                <a:cs typeface="Assistant"/>
                <a:sym typeface="Assistant"/>
              </a:rPr>
              <a:t>Carrying out the renovation in the area. </a:t>
            </a:r>
          </a:p>
          <a:p>
            <a:pPr marL="434975" lvl="0" indent="-342900" algn="l">
              <a:lnSpc>
                <a:spcPct val="150000"/>
              </a:lnSpc>
              <a:spcBef>
                <a:spcPts val="0"/>
              </a:spcBef>
              <a:spcAft>
                <a:spcPts val="0"/>
              </a:spcAft>
              <a:buClr>
                <a:schemeClr val="dk1"/>
              </a:buClr>
              <a:buSzPts val="1400"/>
              <a:buFont typeface="Arial" panose="020B0604020202020204" pitchFamily="34" charset="0"/>
              <a:buChar char="•"/>
            </a:pPr>
            <a:r>
              <a:rPr lang="en-US" sz="2100" b="1" dirty="0">
                <a:solidFill>
                  <a:schemeClr val="dk1"/>
                </a:solidFill>
                <a:highlight>
                  <a:schemeClr val="lt1"/>
                </a:highlight>
                <a:latin typeface="Assistant"/>
                <a:cs typeface="Assistant"/>
                <a:sym typeface="Assistant"/>
              </a:rPr>
              <a:t>Stage 4- </a:t>
            </a:r>
            <a:r>
              <a:rPr lang="en-US" sz="2100" dirty="0">
                <a:solidFill>
                  <a:schemeClr val="dk1"/>
                </a:solidFill>
                <a:highlight>
                  <a:schemeClr val="lt1"/>
                </a:highlight>
                <a:latin typeface="Assistant"/>
                <a:cs typeface="Assistant"/>
                <a:sym typeface="Assistant"/>
              </a:rPr>
              <a:t>Content-based activities in the park.</a:t>
            </a:r>
            <a:endParaRPr sz="2100" dirty="0">
              <a:solidFill>
                <a:schemeClr val="dk1"/>
              </a:solidFill>
              <a:latin typeface="Assistant"/>
              <a:ea typeface="Assistant"/>
              <a:cs typeface="Assistant"/>
              <a:sym typeface="Assistant"/>
            </a:endParaRPr>
          </a:p>
        </p:txBody>
      </p:sp>
      <p:grpSp>
        <p:nvGrpSpPr>
          <p:cNvPr id="267" name="Google Shape;267;p9"/>
          <p:cNvGrpSpPr/>
          <p:nvPr/>
        </p:nvGrpSpPr>
        <p:grpSpPr>
          <a:xfrm>
            <a:off x="297563" y="1333347"/>
            <a:ext cx="9731416" cy="1284869"/>
            <a:chOff x="-34012" y="2365035"/>
            <a:chExt cx="9731416" cy="1284869"/>
          </a:xfrm>
        </p:grpSpPr>
        <p:sp>
          <p:nvSpPr>
            <p:cNvPr id="268" name="Google Shape;268;p9"/>
            <p:cNvSpPr txBox="1"/>
            <p:nvPr/>
          </p:nvSpPr>
          <p:spPr>
            <a:xfrm>
              <a:off x="7997913" y="2529348"/>
              <a:ext cx="1699491" cy="1120556"/>
            </a:xfrm>
            <a:prstGeom prst="rect">
              <a:avLst/>
            </a:prstGeom>
            <a:noFill/>
            <a:ln>
              <a:noFill/>
            </a:ln>
          </p:spPr>
          <p:txBody>
            <a:bodyPr spcFirstLastPara="1" wrap="square" lIns="0" tIns="0" rIns="0" bIns="0" anchor="t" anchorCtr="0">
              <a:noAutofit/>
            </a:bodyPr>
            <a:lstStyle/>
            <a:p>
              <a:pPr algn="ctr"/>
              <a:r>
                <a:rPr lang="en-US" b="1" dirty="0">
                  <a:solidFill>
                    <a:schemeClr val="lt1"/>
                  </a:solidFill>
                  <a:latin typeface="Assistant" panose="00000500000000000000" pitchFamily="2" charset="-79"/>
                  <a:cs typeface="Assistant" panose="00000500000000000000" pitchFamily="2" charset="-79"/>
                  <a:sym typeface="Work Sans"/>
                </a:rPr>
                <a:t>Stage 1:</a:t>
              </a:r>
            </a:p>
            <a:p>
              <a:pPr algn="ctr"/>
              <a:r>
                <a:rPr lang="en-US" b="1" dirty="0">
                  <a:solidFill>
                    <a:schemeClr val="lt1"/>
                  </a:solidFill>
                  <a:latin typeface="Assistant" panose="00000500000000000000" pitchFamily="2" charset="-79"/>
                  <a:cs typeface="Assistant" panose="00000500000000000000" pitchFamily="2" charset="-79"/>
                  <a:sym typeface="Work Sans"/>
                </a:rPr>
                <a:t>Mapping needs</a:t>
              </a:r>
              <a:endParaRPr b="1" dirty="0">
                <a:solidFill>
                  <a:schemeClr val="lt1"/>
                </a:solidFill>
                <a:latin typeface="Assistant" panose="00000500000000000000" pitchFamily="2" charset="-79"/>
                <a:cs typeface="Assistant" panose="00000500000000000000" pitchFamily="2" charset="-79"/>
              </a:endParaRPr>
            </a:p>
          </p:txBody>
        </p:sp>
        <p:sp>
          <p:nvSpPr>
            <p:cNvPr id="269" name="Google Shape;269;p9"/>
            <p:cNvSpPr/>
            <p:nvPr/>
          </p:nvSpPr>
          <p:spPr>
            <a:xfrm rot="10800000">
              <a:off x="-34012" y="2365035"/>
              <a:ext cx="3123300" cy="1249500"/>
            </a:xfrm>
            <a:prstGeom prst="chevron">
              <a:avLst>
                <a:gd name="adj" fmla="val 50000"/>
              </a:avLst>
            </a:prstGeom>
            <a:solidFill>
              <a:srgbClr val="30BD8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70" name="Google Shape;270;p9"/>
          <p:cNvSpPr txBox="1"/>
          <p:nvPr/>
        </p:nvSpPr>
        <p:spPr>
          <a:xfrm>
            <a:off x="883317" y="1347056"/>
            <a:ext cx="1847100" cy="11205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None/>
            </a:pPr>
            <a:r>
              <a:rPr lang="en-US" b="1" i="0" u="none" strike="noStrike" cap="none" dirty="0">
                <a:solidFill>
                  <a:schemeClr val="lt1"/>
                </a:solidFill>
                <a:latin typeface="Assistant" panose="00000500000000000000" pitchFamily="2" charset="-79"/>
                <a:ea typeface="Work Sans"/>
                <a:cs typeface="Assistant" panose="00000500000000000000" pitchFamily="2" charset="-79"/>
                <a:sym typeface="Work Sans"/>
              </a:rPr>
              <a:t>Stage 4:</a:t>
            </a:r>
          </a:p>
          <a:p>
            <a:pPr marL="0" marR="0" lvl="0" indent="0" algn="ctr">
              <a:lnSpc>
                <a:spcPct val="100000"/>
              </a:lnSpc>
              <a:spcBef>
                <a:spcPts val="0"/>
              </a:spcBef>
              <a:spcAft>
                <a:spcPts val="0"/>
              </a:spcAft>
              <a:buNone/>
            </a:pPr>
            <a:r>
              <a:rPr lang="en-US" b="1" dirty="0">
                <a:solidFill>
                  <a:schemeClr val="lt1"/>
                </a:solidFill>
                <a:latin typeface="Assistant" panose="00000500000000000000" pitchFamily="2" charset="-79"/>
                <a:cs typeface="Assistant" panose="00000500000000000000" pitchFamily="2" charset="-79"/>
                <a:sym typeface="Work Sans"/>
              </a:rPr>
              <a:t>Content-based activities in the park</a:t>
            </a:r>
            <a:endParaRPr dirty="0">
              <a:latin typeface="Assistant" panose="00000500000000000000" pitchFamily="2" charset="-79"/>
              <a:cs typeface="Assistant" panose="00000500000000000000" pitchFamily="2" charset="-79"/>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title"/>
          </p:nvPr>
        </p:nvSpPr>
        <p:spPr>
          <a:xfrm>
            <a:off x="331270" y="387960"/>
            <a:ext cx="11860730"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Change makers</a:t>
            </a:r>
            <a:endParaRPr dirty="0"/>
          </a:p>
        </p:txBody>
      </p:sp>
      <p:sp>
        <p:nvSpPr>
          <p:cNvPr id="251" name="Google Shape;251;p8"/>
          <p:cNvSpPr txBox="1"/>
          <p:nvPr/>
        </p:nvSpPr>
        <p:spPr>
          <a:xfrm>
            <a:off x="202377" y="940895"/>
            <a:ext cx="7091307" cy="4007623"/>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None/>
            </a:pPr>
            <a:r>
              <a:rPr lang="en-US" sz="2000" b="1" dirty="0">
                <a:solidFill>
                  <a:schemeClr val="dk2"/>
                </a:solidFill>
                <a:latin typeface="Assistant"/>
                <a:ea typeface="Assistant"/>
                <a:cs typeface="Assistant"/>
                <a:sym typeface="Assistant"/>
              </a:rPr>
              <a:t>Stage 1: </a:t>
            </a:r>
            <a:r>
              <a:rPr lang="en-US" sz="2000" dirty="0">
                <a:solidFill>
                  <a:schemeClr val="dk2"/>
                </a:solidFill>
                <a:latin typeface="Assistant"/>
                <a:ea typeface="Assistant"/>
                <a:cs typeface="Assistant"/>
                <a:sym typeface="Assistant"/>
              </a:rPr>
              <a:t>Public participation in decision-making processes: Reaching out to parents and neighborhood residents and encouraging children’s participation to bring about a perceptual and behavioral change regarding the use of public spaces in the city; implementing public education regarding spending time in public spaces and improving walkability so that neighborhood residents will come by foot.</a:t>
            </a:r>
          </a:p>
          <a:p>
            <a:pPr marL="0" lvl="0" indent="0" algn="l">
              <a:lnSpc>
                <a:spcPct val="150000"/>
              </a:lnSpc>
              <a:spcBef>
                <a:spcPts val="0"/>
              </a:spcBef>
              <a:spcAft>
                <a:spcPts val="0"/>
              </a:spcAft>
              <a:buNone/>
            </a:pPr>
            <a:endParaRPr sz="900" dirty="0">
              <a:solidFill>
                <a:schemeClr val="dk2"/>
              </a:solidFill>
              <a:latin typeface="Assistant"/>
              <a:ea typeface="Assistant"/>
              <a:cs typeface="Assistant"/>
              <a:sym typeface="Assistant"/>
            </a:endParaRPr>
          </a:p>
          <a:p>
            <a:pPr marL="0" lvl="0" indent="0" algn="l">
              <a:spcBef>
                <a:spcPts val="0"/>
              </a:spcBef>
              <a:spcAft>
                <a:spcPts val="0"/>
              </a:spcAft>
              <a:buNone/>
            </a:pPr>
            <a:r>
              <a:rPr lang="en-US" sz="2000" b="1" dirty="0">
                <a:solidFill>
                  <a:schemeClr val="dk2"/>
                </a:solidFill>
                <a:latin typeface="Assistant"/>
                <a:ea typeface="Assistant"/>
                <a:cs typeface="Assistant"/>
                <a:sym typeface="Assistant"/>
              </a:rPr>
              <a:t>Stage 2: </a:t>
            </a:r>
            <a:r>
              <a:rPr lang="en-US" sz="2000" dirty="0">
                <a:solidFill>
                  <a:schemeClr val="dk2"/>
                </a:solidFill>
                <a:latin typeface="Assistant"/>
                <a:ea typeface="Assistant"/>
                <a:cs typeface="Assistant"/>
                <a:sym typeface="Assistant"/>
              </a:rPr>
              <a:t>Involving the public in activities and encouraging initiatives to transform people from service consumers into partners in leading and driving the services, while looking to the future to replicate the model in other neighborhoods in the city.</a:t>
            </a:r>
          </a:p>
          <a:p>
            <a:pPr marL="0" lvl="0" indent="0" algn="l">
              <a:spcBef>
                <a:spcPts val="0"/>
              </a:spcBef>
              <a:spcAft>
                <a:spcPts val="0"/>
              </a:spcAft>
              <a:buNone/>
            </a:pPr>
            <a:endParaRPr sz="2000" dirty="0">
              <a:solidFill>
                <a:schemeClr val="dk2"/>
              </a:solidFill>
              <a:latin typeface="Assistant"/>
              <a:ea typeface="Assistant"/>
              <a:cs typeface="Assistant"/>
              <a:sym typeface="Assistant"/>
            </a:endParaRPr>
          </a:p>
          <a:p>
            <a:pPr marL="0" lvl="0" indent="0" algn="l">
              <a:spcBef>
                <a:spcPts val="0"/>
              </a:spcBef>
              <a:spcAft>
                <a:spcPts val="0"/>
              </a:spcAft>
              <a:buNone/>
            </a:pPr>
            <a:r>
              <a:rPr lang="en-US" sz="2000" b="1" dirty="0">
                <a:solidFill>
                  <a:schemeClr val="dk2"/>
                </a:solidFill>
                <a:latin typeface="Assistant"/>
                <a:ea typeface="Assistant"/>
                <a:cs typeface="Assistant"/>
                <a:sym typeface="Assistant"/>
              </a:rPr>
              <a:t>Stage 3: </a:t>
            </a:r>
            <a:r>
              <a:rPr lang="en-US" sz="2000" dirty="0">
                <a:solidFill>
                  <a:schemeClr val="dk2"/>
                </a:solidFill>
                <a:latin typeface="Assistant"/>
                <a:ea typeface="Assistant"/>
                <a:cs typeface="Assistant"/>
                <a:sym typeface="Assistant"/>
              </a:rPr>
              <a:t>Partnerships, community renovation work in the park; public participation in decision-making beginning at the planning stage</a:t>
            </a:r>
            <a:r>
              <a:rPr lang="en-US" sz="2000" b="1" dirty="0">
                <a:solidFill>
                  <a:schemeClr val="dk2"/>
                </a:solidFill>
                <a:latin typeface="Assistant"/>
                <a:ea typeface="Assistant"/>
                <a:cs typeface="Assistant"/>
                <a:sym typeface="Assistant"/>
              </a:rPr>
              <a:t>.</a:t>
            </a:r>
            <a:endParaRPr sz="2000" dirty="0">
              <a:solidFill>
                <a:schemeClr val="dk2"/>
              </a:solidFill>
              <a:latin typeface="Assistant"/>
              <a:ea typeface="Assistant"/>
              <a:cs typeface="Assistant"/>
              <a:sym typeface="Assistant"/>
            </a:endParaRPr>
          </a:p>
        </p:txBody>
      </p:sp>
      <p:pic>
        <p:nvPicPr>
          <p:cNvPr id="3" name="תמונה 2">
            <a:extLst>
              <a:ext uri="{FF2B5EF4-FFF2-40B4-BE49-F238E27FC236}">
                <a16:creationId xmlns:a16="http://schemas.microsoft.com/office/drawing/2014/main" id="{0D59CD15-65F2-CF52-3CF2-ACFD62D0EE7C}"/>
              </a:ext>
            </a:extLst>
          </p:cNvPr>
          <p:cNvPicPr>
            <a:picLocks noChangeAspect="1"/>
          </p:cNvPicPr>
          <p:nvPr/>
        </p:nvPicPr>
        <p:blipFill>
          <a:blip r:embed="rId3"/>
          <a:stretch>
            <a:fillRect/>
          </a:stretch>
        </p:blipFill>
        <p:spPr>
          <a:xfrm>
            <a:off x="7447888" y="1066470"/>
            <a:ext cx="4744112" cy="4725059"/>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0"/>
          <p:cNvSpPr txBox="1">
            <a:spLocks noGrp="1"/>
          </p:cNvSpPr>
          <p:nvPr>
            <p:ph type="title"/>
          </p:nvPr>
        </p:nvSpPr>
        <p:spPr>
          <a:xfrm>
            <a:off x="317769" y="247426"/>
            <a:ext cx="10504423" cy="516367"/>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Assessment and </a:t>
            </a:r>
            <a:br>
              <a:rPr lang="en-US" b="1" dirty="0">
                <a:latin typeface="Assistant ExtraBold"/>
                <a:ea typeface="Assistant ExtraBold"/>
                <a:cs typeface="Assistant ExtraBold"/>
                <a:sym typeface="Assistant ExtraBold"/>
              </a:rPr>
            </a:br>
            <a:r>
              <a:rPr lang="en-US" b="1" dirty="0">
                <a:latin typeface="Assistant ExtraBold"/>
                <a:ea typeface="Assistant ExtraBold"/>
                <a:cs typeface="Assistant ExtraBold"/>
                <a:sym typeface="Assistant ExtraBold"/>
              </a:rPr>
              <a:t>measurement</a:t>
            </a:r>
            <a:endParaRPr dirty="0">
              <a:solidFill>
                <a:schemeClr val="dk1"/>
              </a:solidFill>
              <a:latin typeface="Assistant"/>
              <a:ea typeface="Assistant"/>
              <a:cs typeface="Assistant"/>
              <a:sym typeface="Assistant"/>
            </a:endParaRPr>
          </a:p>
        </p:txBody>
      </p:sp>
      <p:sp>
        <p:nvSpPr>
          <p:cNvPr id="276" name="Google Shape;276;p10"/>
          <p:cNvSpPr txBox="1"/>
          <p:nvPr/>
        </p:nvSpPr>
        <p:spPr>
          <a:xfrm>
            <a:off x="-116871" y="1635750"/>
            <a:ext cx="9807300" cy="3586500"/>
          </a:xfrm>
          <a:prstGeom prst="rect">
            <a:avLst/>
          </a:prstGeom>
          <a:noFill/>
          <a:ln>
            <a:noFill/>
          </a:ln>
        </p:spPr>
        <p:txBody>
          <a:bodyPr spcFirstLastPara="1" wrap="square" lIns="91425" tIns="91425" rIns="91425" bIns="91425" anchor="t" anchorCtr="0">
            <a:noAutofit/>
          </a:bodyPr>
          <a:lstStyle/>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Questionnaire for mapping needs </a:t>
            </a:r>
          </a:p>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Focus group for mothers</a:t>
            </a:r>
            <a:endParaRPr sz="2000" dirty="0">
              <a:solidFill>
                <a:schemeClr val="dk2"/>
              </a:solidFill>
              <a:latin typeface="Assistant"/>
              <a:ea typeface="Assistant"/>
              <a:cs typeface="Assistant"/>
              <a:sym typeface="Assistant"/>
            </a:endParaRPr>
          </a:p>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Participation of children</a:t>
            </a:r>
            <a:endParaRPr sz="2000" dirty="0">
              <a:solidFill>
                <a:schemeClr val="dk2"/>
              </a:solidFill>
              <a:latin typeface="Assistant"/>
              <a:ea typeface="Assistant"/>
              <a:cs typeface="Assistant"/>
              <a:sym typeface="Assistant"/>
            </a:endParaRPr>
          </a:p>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Observation of children’s participation</a:t>
            </a:r>
          </a:p>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Satisfaction questionnaire at the end of the process</a:t>
            </a:r>
          </a:p>
          <a:p>
            <a:pPr marL="457200" lvl="0" indent="-349250" algn="l">
              <a:lnSpc>
                <a:spcPct val="150000"/>
              </a:lnSpc>
              <a:spcBef>
                <a:spcPts val="0"/>
              </a:spcBef>
              <a:spcAft>
                <a:spcPts val="0"/>
              </a:spcAft>
              <a:buClr>
                <a:schemeClr val="dk2"/>
              </a:buClr>
              <a:buSzPts val="1900"/>
              <a:buFont typeface="Assistant"/>
              <a:buAutoNum type="arabicPeriod"/>
            </a:pPr>
            <a:r>
              <a:rPr lang="en-US" sz="2000" dirty="0">
                <a:solidFill>
                  <a:schemeClr val="dk2"/>
                </a:solidFill>
                <a:latin typeface="Assistant"/>
                <a:ea typeface="Assistant"/>
                <a:cs typeface="Assistant"/>
                <a:sym typeface="Assistant"/>
              </a:rPr>
              <a:t>Observation of activity in the park after the renovation</a:t>
            </a:r>
            <a:endParaRPr sz="2000" dirty="0">
              <a:solidFill>
                <a:schemeClr val="dk2"/>
              </a:solidFill>
              <a:latin typeface="Assistant"/>
              <a:ea typeface="Assistant"/>
              <a:cs typeface="Assistant"/>
              <a:sym typeface="Assistant"/>
            </a:endParaRPr>
          </a:p>
        </p:txBody>
      </p:sp>
      <p:pic>
        <p:nvPicPr>
          <p:cNvPr id="277" name="Google Shape;277;p10"/>
          <p:cNvPicPr preferRelativeResize="0"/>
          <p:nvPr/>
        </p:nvPicPr>
        <p:blipFill>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6644864" y="0"/>
            <a:ext cx="5702704" cy="7603594"/>
          </a:xfrm>
          <a:prstGeom prst="rect">
            <a:avLst/>
          </a:prstGeom>
          <a:noFill/>
          <a:ln>
            <a:noFill/>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1"/>
          <p:cNvSpPr txBox="1">
            <a:spLocks noGrp="1"/>
          </p:cNvSpPr>
          <p:nvPr>
            <p:ph type="title"/>
          </p:nvPr>
        </p:nvSpPr>
        <p:spPr>
          <a:xfrm>
            <a:off x="427931" y="339730"/>
            <a:ext cx="10404068"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Impact</a:t>
            </a:r>
            <a:endParaRPr dirty="0">
              <a:latin typeface="Assistant ExtraBold"/>
              <a:ea typeface="Assistant ExtraBold"/>
              <a:cs typeface="Assistant ExtraBold"/>
              <a:sym typeface="Assistant ExtraBold"/>
            </a:endParaRPr>
          </a:p>
        </p:txBody>
      </p:sp>
      <p:pic>
        <p:nvPicPr>
          <p:cNvPr id="284" name="Google Shape;284;p11"/>
          <p:cNvPicPr preferRelativeResize="0"/>
          <p:nvPr/>
        </p:nvPicPr>
        <p:blipFill>
          <a:blip r:embed="rId3">
            <a:alphaModFix/>
          </a:blip>
          <a:stretch>
            <a:fillRect/>
          </a:stretch>
        </p:blipFill>
        <p:spPr>
          <a:xfrm>
            <a:off x="7655169" y="1216031"/>
            <a:ext cx="4317140" cy="4037006"/>
          </a:xfrm>
          <a:prstGeom prst="rect">
            <a:avLst/>
          </a:prstGeom>
          <a:noFill/>
          <a:ln>
            <a:noFill/>
          </a:ln>
        </p:spPr>
      </p:pic>
      <p:sp>
        <p:nvSpPr>
          <p:cNvPr id="5" name="תיבת טקסט 4">
            <a:extLst>
              <a:ext uri="{FF2B5EF4-FFF2-40B4-BE49-F238E27FC236}">
                <a16:creationId xmlns:a16="http://schemas.microsoft.com/office/drawing/2014/main" id="{31FD3FF0-9C2C-5DFF-491C-E65AFE4DE0BE}"/>
              </a:ext>
            </a:extLst>
          </p:cNvPr>
          <p:cNvSpPr txBox="1"/>
          <p:nvPr/>
        </p:nvSpPr>
        <p:spPr>
          <a:xfrm>
            <a:off x="96818" y="991976"/>
            <a:ext cx="7315201" cy="3970318"/>
          </a:xfrm>
          <a:prstGeom prst="rect">
            <a:avLst/>
          </a:prstGeom>
          <a:noFill/>
        </p:spPr>
        <p:txBody>
          <a:bodyPr wrap="square">
            <a:spAutoFit/>
          </a:bodyPr>
          <a:lstStyle/>
          <a:p>
            <a:pPr marL="431800" lvl="0" indent="-342900" algn="l">
              <a:lnSpc>
                <a:spcPct val="100000"/>
              </a:lnSpc>
              <a:spcBef>
                <a:spcPts val="0"/>
              </a:spcBef>
              <a:spcAft>
                <a:spcPts val="0"/>
              </a:spcAft>
              <a:buSzPts val="2200"/>
              <a:buFont typeface="Wingdings" panose="05000000000000000000" pitchFamily="2" charset="2"/>
              <a:buChar char="§"/>
            </a:pPr>
            <a:r>
              <a:rPr lang="en-US" sz="2400" dirty="0">
                <a:latin typeface="Assistant"/>
                <a:ea typeface="Assistant"/>
                <a:cs typeface="Assistant"/>
                <a:sym typeface="Assistant"/>
              </a:rPr>
              <a:t>A model that can be replicated in other neighborhoods</a:t>
            </a:r>
          </a:p>
          <a:p>
            <a:pPr marL="431800" lvl="0" indent="-342900" algn="l">
              <a:lnSpc>
                <a:spcPct val="100000"/>
              </a:lnSpc>
              <a:spcBef>
                <a:spcPts val="0"/>
              </a:spcBef>
              <a:spcAft>
                <a:spcPts val="0"/>
              </a:spcAft>
              <a:buSzPts val="2200"/>
              <a:buFont typeface="Wingdings" panose="05000000000000000000" pitchFamily="2" charset="2"/>
              <a:buChar char="§"/>
            </a:pPr>
            <a:r>
              <a:rPr lang="en-US" sz="2400" dirty="0">
                <a:latin typeface="Assistant"/>
                <a:ea typeface="Assistant"/>
                <a:cs typeface="Assistant"/>
                <a:sym typeface="Assistant"/>
              </a:rPr>
              <a:t>Small changes that create a large perceptual change</a:t>
            </a:r>
          </a:p>
          <a:p>
            <a:pPr marL="431800" lvl="0" indent="-342900" algn="l">
              <a:lnSpc>
                <a:spcPct val="100000"/>
              </a:lnSpc>
              <a:spcBef>
                <a:spcPts val="0"/>
              </a:spcBef>
              <a:spcAft>
                <a:spcPts val="0"/>
              </a:spcAft>
              <a:buSzPts val="2200"/>
              <a:buFont typeface="Wingdings" panose="05000000000000000000" pitchFamily="2" charset="2"/>
              <a:buChar char="§"/>
            </a:pPr>
            <a:r>
              <a:rPr lang="en-US" sz="2400" dirty="0">
                <a:latin typeface="Assistant"/>
                <a:ea typeface="Assistant"/>
                <a:cs typeface="Assistant"/>
                <a:sym typeface="Assistant"/>
              </a:rPr>
              <a:t>Recruitment for community work</a:t>
            </a:r>
          </a:p>
          <a:p>
            <a:pPr marL="431800" lvl="0" indent="-342900" algn="l">
              <a:lnSpc>
                <a:spcPct val="100000"/>
              </a:lnSpc>
              <a:spcBef>
                <a:spcPts val="0"/>
              </a:spcBef>
              <a:spcAft>
                <a:spcPts val="0"/>
              </a:spcAft>
              <a:buSzPts val="2200"/>
              <a:buFont typeface="Wingdings" panose="05000000000000000000" pitchFamily="2" charset="2"/>
              <a:buChar char="§"/>
            </a:pPr>
            <a:r>
              <a:rPr lang="en-US" sz="2400" dirty="0">
                <a:latin typeface="Assistant"/>
                <a:ea typeface="Assistant"/>
                <a:cs typeface="Assistant"/>
                <a:sym typeface="Assistant"/>
              </a:rPr>
              <a:t>Expanding the audience of visitors to the community center</a:t>
            </a:r>
          </a:p>
          <a:p>
            <a:pPr marL="431800" lvl="0" indent="-342900" algn="l">
              <a:lnSpc>
                <a:spcPct val="100000"/>
              </a:lnSpc>
              <a:spcBef>
                <a:spcPts val="0"/>
              </a:spcBef>
              <a:spcAft>
                <a:spcPts val="0"/>
              </a:spcAft>
              <a:buSzPts val="2200"/>
              <a:buFont typeface="Wingdings" panose="05000000000000000000" pitchFamily="2" charset="2"/>
              <a:buChar char="§"/>
            </a:pPr>
            <a:endParaRPr lang="en-US" sz="2400" b="1" dirty="0">
              <a:solidFill>
                <a:schemeClr val="dk2"/>
              </a:solidFill>
              <a:latin typeface="Assistant"/>
              <a:ea typeface="Assistant"/>
              <a:cs typeface="Assistant"/>
              <a:sym typeface="Assistant"/>
            </a:endParaRPr>
          </a:p>
          <a:p>
            <a:pPr marL="546100" lvl="0" indent="-457200" algn="l">
              <a:lnSpc>
                <a:spcPct val="100000"/>
              </a:lnSpc>
              <a:spcBef>
                <a:spcPts val="0"/>
              </a:spcBef>
              <a:spcAft>
                <a:spcPts val="0"/>
              </a:spcAft>
              <a:buSzPts val="2200"/>
              <a:buFont typeface="Wingdings" panose="05000000000000000000" pitchFamily="2" charset="2"/>
              <a:buChar char="§"/>
            </a:pPr>
            <a:r>
              <a:rPr lang="en-US" sz="2800" b="1" dirty="0">
                <a:solidFill>
                  <a:schemeClr val="dk2"/>
                </a:solidFill>
                <a:latin typeface="Assistant"/>
                <a:ea typeface="Assistant"/>
                <a:cs typeface="Assistant"/>
                <a:sym typeface="Assistant"/>
              </a:rPr>
              <a:t>Cooperation between municipal departments and community centers</a:t>
            </a:r>
          </a:p>
          <a:p>
            <a:pPr marL="546100" lvl="0" indent="-457200" algn="l">
              <a:lnSpc>
                <a:spcPct val="100000"/>
              </a:lnSpc>
              <a:spcBef>
                <a:spcPts val="0"/>
              </a:spcBef>
              <a:spcAft>
                <a:spcPts val="0"/>
              </a:spcAft>
              <a:buSzPts val="2200"/>
              <a:buFont typeface="Wingdings" panose="05000000000000000000" pitchFamily="2" charset="2"/>
              <a:buChar char="§"/>
            </a:pPr>
            <a:r>
              <a:rPr lang="en-US" sz="2800" b="1" dirty="0">
                <a:solidFill>
                  <a:schemeClr val="dk2"/>
                </a:solidFill>
                <a:latin typeface="Assistant"/>
                <a:ea typeface="Assistant"/>
                <a:cs typeface="Assistant"/>
                <a:sym typeface="Assistant"/>
              </a:rPr>
              <a:t>Young children as a new target audience</a:t>
            </a:r>
            <a:r>
              <a:rPr lang="iw-IL" sz="2800" dirty="0">
                <a:latin typeface="Assistant"/>
                <a:ea typeface="Assistant"/>
                <a:cs typeface="Assistant"/>
                <a:sym typeface="Assistant"/>
              </a:rPr>
              <a:t> </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1116420" y="728663"/>
            <a:ext cx="10404068" cy="876301"/>
          </a:xfrm>
          <a:prstGeom prst="rect">
            <a:avLst/>
          </a:prstGeom>
          <a:noFill/>
          <a:ln>
            <a:noFill/>
          </a:ln>
        </p:spPr>
        <p:txBody>
          <a:bodyPr spcFirstLastPara="1" wrap="square" lIns="0" tIns="0" rIns="0" bIns="0" anchor="t" anchorCtr="0">
            <a:noAutofit/>
          </a:bodyPr>
          <a:lstStyle/>
          <a:p>
            <a:pPr marL="0" lvl="0" indent="0" algn="l">
              <a:lnSpc>
                <a:spcPct val="90000"/>
              </a:lnSpc>
              <a:spcBef>
                <a:spcPts val="0"/>
              </a:spcBef>
              <a:spcAft>
                <a:spcPts val="0"/>
              </a:spcAft>
              <a:buClr>
                <a:schemeClr val="accent1"/>
              </a:buClr>
              <a:buSzPts val="3800"/>
              <a:buFont typeface="Assistant ExtraBold"/>
              <a:buNone/>
            </a:pPr>
            <a:r>
              <a:rPr lang="en-US" b="1" dirty="0">
                <a:latin typeface="Assistant ExtraBold"/>
                <a:ea typeface="Assistant ExtraBold"/>
                <a:cs typeface="Assistant ExtraBold"/>
                <a:sym typeface="Assistant ExtraBold"/>
              </a:rPr>
              <a:t>Insights from the pilot project</a:t>
            </a:r>
            <a:endParaRPr dirty="0"/>
          </a:p>
        </p:txBody>
      </p:sp>
      <p:sp>
        <p:nvSpPr>
          <p:cNvPr id="297" name="Google Shape;297;p13"/>
          <p:cNvSpPr txBox="1"/>
          <p:nvPr/>
        </p:nvSpPr>
        <p:spPr>
          <a:xfrm>
            <a:off x="671512" y="1448240"/>
            <a:ext cx="10204538" cy="4681097"/>
          </a:xfrm>
          <a:prstGeom prst="rect">
            <a:avLst/>
          </a:prstGeom>
          <a:noFill/>
          <a:ln>
            <a:noFill/>
          </a:ln>
        </p:spPr>
        <p:txBody>
          <a:bodyPr spcFirstLastPara="1" wrap="square" lIns="91425" tIns="91425" rIns="91425" bIns="91425" anchor="t" anchorCtr="0">
            <a:noAutofit/>
          </a:bodyPr>
          <a:lstStyle/>
          <a:p>
            <a:pPr marL="457200" lvl="0" indent="-349250" algn="l">
              <a:lnSpc>
                <a:spcPct val="150000"/>
              </a:lnSpc>
              <a:spcBef>
                <a:spcPts val="0"/>
              </a:spcBef>
              <a:spcAft>
                <a:spcPts val="0"/>
              </a:spcAft>
              <a:buClr>
                <a:schemeClr val="dk2"/>
              </a:buClr>
              <a:buSzPts val="1900"/>
              <a:buFont typeface="Assistant"/>
              <a:buChar char="-"/>
            </a:pPr>
            <a:r>
              <a:rPr lang="en-US" sz="2000" b="1" dirty="0">
                <a:solidFill>
                  <a:schemeClr val="dk2"/>
                </a:solidFill>
                <a:latin typeface="Assistant"/>
                <a:ea typeface="Assistant"/>
                <a:cs typeface="Assistant"/>
                <a:sym typeface="Assistant"/>
              </a:rPr>
              <a:t>First stages</a:t>
            </a:r>
            <a:r>
              <a:rPr lang="iw-IL" sz="2000" b="1" dirty="0">
                <a:solidFill>
                  <a:schemeClr val="dk2"/>
                </a:solidFill>
                <a:latin typeface="Assistant"/>
                <a:ea typeface="Assistant"/>
                <a:cs typeface="Assistant"/>
                <a:sym typeface="Assistant"/>
              </a:rPr>
              <a:t>:</a:t>
            </a:r>
            <a:br>
              <a:rPr lang="iw-IL" sz="2000" dirty="0">
                <a:solidFill>
                  <a:schemeClr val="dk2"/>
                </a:solidFill>
                <a:latin typeface="Assistant"/>
                <a:ea typeface="Assistant"/>
                <a:cs typeface="Assistant"/>
                <a:sym typeface="Assistant"/>
              </a:rPr>
            </a:br>
            <a:r>
              <a:rPr lang="iw-IL" sz="2000" dirty="0">
                <a:solidFill>
                  <a:schemeClr val="dk2"/>
                </a:solidFill>
                <a:latin typeface="Assistant"/>
                <a:ea typeface="Assistant"/>
                <a:cs typeface="Assistant"/>
                <a:sym typeface="Assistant"/>
              </a:rPr>
              <a:t>1</a:t>
            </a:r>
            <a:r>
              <a:rPr lang="en-US" sz="2000" dirty="0">
                <a:solidFill>
                  <a:schemeClr val="dk2"/>
                </a:solidFill>
                <a:latin typeface="Assistant"/>
                <a:ea typeface="Assistant"/>
                <a:cs typeface="Assistant"/>
                <a:sym typeface="Assistant"/>
              </a:rPr>
              <a:t> . Relatively large natural dropout rate necessitating significant recruitment.</a:t>
            </a:r>
            <a:br>
              <a:rPr lang="iw-IL" sz="2000" dirty="0">
                <a:solidFill>
                  <a:schemeClr val="dk2"/>
                </a:solidFill>
                <a:latin typeface="Assistant"/>
                <a:ea typeface="Assistant"/>
                <a:cs typeface="Assistant"/>
                <a:sym typeface="Assistant"/>
              </a:rPr>
            </a:br>
            <a:r>
              <a:rPr lang="iw-IL" sz="2000" dirty="0">
                <a:solidFill>
                  <a:schemeClr val="dk2"/>
                </a:solidFill>
                <a:latin typeface="Assistant"/>
                <a:ea typeface="Assistant"/>
                <a:cs typeface="Assistant"/>
                <a:sym typeface="Assistant"/>
              </a:rPr>
              <a:t>2. </a:t>
            </a:r>
            <a:r>
              <a:rPr lang="en-US" sz="2000" dirty="0">
                <a:solidFill>
                  <a:schemeClr val="dk2"/>
                </a:solidFill>
                <a:latin typeface="Assistant"/>
                <a:ea typeface="Assistant"/>
                <a:cs typeface="Assistant"/>
                <a:sym typeface="Assistant"/>
              </a:rPr>
              <a:t>Environmental barriers beyond the scope of the pilot (multisystem view)</a:t>
            </a:r>
            <a:br>
              <a:rPr lang="iw-IL" sz="2000" dirty="0">
                <a:solidFill>
                  <a:schemeClr val="dk2"/>
                </a:solidFill>
                <a:latin typeface="Assistant"/>
                <a:ea typeface="Assistant"/>
                <a:cs typeface="Assistant"/>
                <a:sym typeface="Assistant"/>
              </a:rPr>
            </a:br>
            <a:r>
              <a:rPr lang="iw-IL" sz="2000" dirty="0">
                <a:solidFill>
                  <a:schemeClr val="dk2"/>
                </a:solidFill>
                <a:latin typeface="Assistant"/>
                <a:ea typeface="Assistant"/>
                <a:cs typeface="Assistant"/>
                <a:sym typeface="Assistant"/>
              </a:rPr>
              <a:t>3. </a:t>
            </a:r>
            <a:r>
              <a:rPr lang="en-US" sz="2000" dirty="0">
                <a:solidFill>
                  <a:schemeClr val="dk2"/>
                </a:solidFill>
                <a:latin typeface="Assistant"/>
                <a:ea typeface="Assistant"/>
                <a:cs typeface="Assistant"/>
                <a:sym typeface="Assistant"/>
              </a:rPr>
              <a:t>The community center staff members were responsible for carrying out the pilot project with full coordination and cooperation with the municipal team, as needed.</a:t>
            </a:r>
          </a:p>
          <a:p>
            <a:pPr marL="457200" lvl="0" indent="-349250" algn="l">
              <a:lnSpc>
                <a:spcPct val="150000"/>
              </a:lnSpc>
              <a:spcBef>
                <a:spcPts val="0"/>
              </a:spcBef>
              <a:spcAft>
                <a:spcPts val="0"/>
              </a:spcAft>
              <a:buClr>
                <a:schemeClr val="dk2"/>
              </a:buClr>
              <a:buSzPts val="1900"/>
              <a:buFont typeface="Assistant"/>
              <a:buChar char="-"/>
            </a:pPr>
            <a:r>
              <a:rPr lang="en-US" sz="2000" dirty="0">
                <a:solidFill>
                  <a:schemeClr val="dk2"/>
                </a:solidFill>
                <a:latin typeface="Assistant"/>
                <a:ea typeface="Assistant"/>
                <a:cs typeface="Assistant"/>
                <a:sym typeface="Assistant"/>
              </a:rPr>
              <a:t>4. Effective use of space and relatively low costs</a:t>
            </a:r>
          </a:p>
          <a:p>
            <a:pPr marL="457200" lvl="0" indent="-349250" algn="l">
              <a:lnSpc>
                <a:spcPct val="150000"/>
              </a:lnSpc>
              <a:spcBef>
                <a:spcPts val="0"/>
              </a:spcBef>
              <a:spcAft>
                <a:spcPts val="0"/>
              </a:spcAft>
              <a:buClr>
                <a:schemeClr val="dk2"/>
              </a:buClr>
              <a:buSzPts val="1900"/>
              <a:buFont typeface="Assistant"/>
              <a:buChar char="-"/>
            </a:pPr>
            <a:r>
              <a:rPr lang="en-US" sz="2000" b="1" dirty="0">
                <a:solidFill>
                  <a:schemeClr val="dk2"/>
                </a:solidFill>
                <a:latin typeface="Assistant"/>
                <a:ea typeface="Assistant"/>
                <a:cs typeface="Assistant"/>
                <a:sym typeface="Assistant"/>
              </a:rPr>
              <a:t>The LSE</a:t>
            </a:r>
            <a:r>
              <a:rPr lang="he-IL" sz="2000" b="1" dirty="0">
                <a:solidFill>
                  <a:schemeClr val="dk2"/>
                </a:solidFill>
                <a:latin typeface="Assistant"/>
                <a:ea typeface="Assistant"/>
                <a:cs typeface="Assistant"/>
                <a:sym typeface="Assistant"/>
              </a:rPr>
              <a:t>  </a:t>
            </a:r>
            <a:r>
              <a:rPr lang="en-US" sz="2000" b="1" dirty="0">
                <a:solidFill>
                  <a:schemeClr val="dk2"/>
                </a:solidFill>
                <a:latin typeface="Assistant"/>
                <a:ea typeface="Assistant"/>
                <a:cs typeface="Assistant"/>
                <a:sym typeface="Assistant"/>
              </a:rPr>
              <a:t>London</a:t>
            </a:r>
            <a:r>
              <a:rPr lang="iw-IL" sz="2000" b="1" dirty="0">
                <a:solidFill>
                  <a:schemeClr val="dk2"/>
                </a:solidFill>
                <a:latin typeface="Assistant"/>
                <a:ea typeface="Assistant"/>
                <a:cs typeface="Assistant"/>
                <a:sym typeface="Assistant"/>
              </a:rPr>
              <a:t> </a:t>
            </a:r>
            <a:r>
              <a:rPr lang="en-US" sz="2000" b="1" dirty="0">
                <a:solidFill>
                  <a:schemeClr val="dk2"/>
                </a:solidFill>
                <a:latin typeface="Assistant"/>
                <a:ea typeface="Assistant"/>
                <a:cs typeface="Assistant"/>
                <a:sym typeface="Assistant"/>
              </a:rPr>
              <a:t>course </a:t>
            </a:r>
            <a:r>
              <a:rPr lang="iw-IL" sz="2000" dirty="0">
                <a:solidFill>
                  <a:schemeClr val="dk2"/>
                </a:solidFill>
                <a:latin typeface="Assistant"/>
                <a:ea typeface="Assistant"/>
                <a:cs typeface="Assistant"/>
                <a:sym typeface="Assistant"/>
              </a:rPr>
              <a:t>–</a:t>
            </a:r>
            <a:r>
              <a:rPr lang="en-US" sz="2000" dirty="0">
                <a:solidFill>
                  <a:schemeClr val="dk2"/>
                </a:solidFill>
                <a:latin typeface="Assistant"/>
                <a:ea typeface="Assistant"/>
                <a:cs typeface="Assistant"/>
                <a:sym typeface="Assistant"/>
              </a:rPr>
              <a:t> provided tools for making small changes in the public space and making knowledge accessible to the public</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0FC0A3-6E2E-469F-B1CE-DD0D7237F2D7}"/>
              </a:ext>
            </a:extLst>
          </p:cNvPr>
          <p:cNvSpPr>
            <a:spLocks noGrp="1"/>
          </p:cNvSpPr>
          <p:nvPr>
            <p:ph type="ctrTitle"/>
          </p:nvPr>
        </p:nvSpPr>
        <p:spPr>
          <a:xfrm>
            <a:off x="1141812" y="1554930"/>
            <a:ext cx="5312776" cy="3312000"/>
          </a:xfrm>
        </p:spPr>
        <p:txBody>
          <a:bodyPr/>
          <a:lstStyle/>
          <a:p>
            <a:pPr algn="ctr" rtl="1"/>
            <a:r>
              <a:rPr lang="en-US" sz="4800" b="1" dirty="0">
                <a:latin typeface="Assistant ExtraBold"/>
                <a:cs typeface="Assistant ExtraBold"/>
              </a:rPr>
              <a:t>Tirat Carmel</a:t>
            </a:r>
            <a:br>
              <a:rPr lang="en-US" sz="4800" b="1" dirty="0">
                <a:latin typeface="Assistant ExtraBold"/>
                <a:cs typeface="Assistant ExtraBold"/>
              </a:rPr>
            </a:br>
            <a:r>
              <a:rPr lang="en-US" sz="4800" b="1" dirty="0">
                <a:latin typeface="Assistant ExtraBold"/>
                <a:cs typeface="Assistant ExtraBold"/>
              </a:rPr>
              <a:t>Network Cities Training</a:t>
            </a:r>
            <a:br>
              <a:rPr lang="en-US" sz="4800" b="1" dirty="0">
                <a:latin typeface="Assistant ExtraBold"/>
                <a:cs typeface="Assistant ExtraBold"/>
              </a:rPr>
            </a:br>
            <a:r>
              <a:rPr lang="en-US" sz="4800" b="1" dirty="0">
                <a:solidFill>
                  <a:schemeClr val="accent2">
                    <a:lumMod val="75000"/>
                  </a:schemeClr>
                </a:solidFill>
                <a:latin typeface="Assistant ExtraBold"/>
                <a:cs typeface="Assistant ExtraBold"/>
              </a:rPr>
              <a:t>“HaYam” Project:</a:t>
            </a:r>
            <a:br>
              <a:rPr lang="he-IL" sz="4800" b="1" dirty="0">
                <a:solidFill>
                  <a:schemeClr val="accent2">
                    <a:lumMod val="75000"/>
                  </a:schemeClr>
                </a:solidFill>
                <a:latin typeface="Assistant ExtraBold"/>
                <a:cs typeface="Assistant ExtraBold"/>
              </a:rPr>
            </a:br>
            <a:r>
              <a:rPr lang="en-US" sz="4800" b="1" dirty="0">
                <a:solidFill>
                  <a:schemeClr val="accent2">
                    <a:lumMod val="75000"/>
                  </a:schemeClr>
                </a:solidFill>
                <a:latin typeface="Assistant ExtraBold"/>
                <a:cs typeface="Assistant ExtraBold"/>
              </a:rPr>
              <a:t>Parents, children, and educators</a:t>
            </a:r>
            <a:br>
              <a:rPr lang="he-IL" b="1" dirty="0">
                <a:latin typeface="Assistant ExtraBold"/>
                <a:cs typeface="Assistant ExtraBold"/>
              </a:rPr>
            </a:br>
            <a:r>
              <a:rPr lang="he-IL" b="1" dirty="0">
                <a:latin typeface="Assistant ExtraBold"/>
                <a:cs typeface="Assistant ExtraBold"/>
              </a:rPr>
              <a:t>   </a:t>
            </a:r>
            <a:endParaRPr lang="he-IL" sz="2800" dirty="0">
              <a:solidFill>
                <a:schemeClr val="tx1"/>
              </a:solidFill>
              <a:latin typeface="Assistant" pitchFamily="2" charset="-79"/>
              <a:cs typeface="Assistant" pitchFamily="2" charset="-79"/>
            </a:endParaRPr>
          </a:p>
        </p:txBody>
      </p:sp>
      <p:pic>
        <p:nvPicPr>
          <p:cNvPr id="9" name="מציין מיקום של תמונה 8">
            <a:extLst>
              <a:ext uri="{FF2B5EF4-FFF2-40B4-BE49-F238E27FC236}">
                <a16:creationId xmlns:a16="http://schemas.microsoft.com/office/drawing/2014/main" id="{A428F587-1895-CB53-3764-C62D7D424AF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121" r="17121"/>
          <a:stretch>
            <a:fillRect/>
          </a:stretch>
        </p:blipFill>
        <p:spPr>
          <a:xfrm>
            <a:off x="6781200" y="240930"/>
            <a:ext cx="5410800" cy="6170400"/>
          </a:xfrm>
        </p:spPr>
      </p:pic>
    </p:spTree>
    <p:extLst>
      <p:ext uri="{BB962C8B-B14F-4D97-AF65-F5344CB8AC3E}">
        <p14:creationId xmlns:p14="http://schemas.microsoft.com/office/powerpoint/2010/main" val="495981148"/>
      </p:ext>
    </p:extLst>
  </p:cSld>
  <p:clrMapOvr>
    <a:masterClrMapping/>
  </p:clrMapOvr>
  <p:transition>
    <p:fade/>
  </p:transition>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0FC0A3-6E2E-469F-B1CE-DD0D7237F2D7}"/>
              </a:ext>
            </a:extLst>
          </p:cNvPr>
          <p:cNvSpPr>
            <a:spLocks noGrp="1"/>
          </p:cNvSpPr>
          <p:nvPr>
            <p:ph type="ctrTitle"/>
          </p:nvPr>
        </p:nvSpPr>
        <p:spPr>
          <a:xfrm>
            <a:off x="1161402" y="234022"/>
            <a:ext cx="4954188" cy="1887578"/>
          </a:xfrm>
        </p:spPr>
        <p:txBody>
          <a:bodyPr/>
          <a:lstStyle/>
          <a:p>
            <a:pPr algn="ctr" rtl="1"/>
            <a:r>
              <a:rPr lang="en-US" sz="3600" b="1" dirty="0">
                <a:latin typeface="Assistant ExtraBold"/>
                <a:cs typeface="Assistant ExtraBold"/>
              </a:rPr>
              <a:t>Municipal Team</a:t>
            </a:r>
            <a:br>
              <a:rPr lang="he-IL" b="1" dirty="0">
                <a:latin typeface="Assistant ExtraBold"/>
                <a:cs typeface="Assistant ExtraBold"/>
              </a:rPr>
            </a:br>
            <a:r>
              <a:rPr lang="en-US" sz="2400" b="1" dirty="0">
                <a:latin typeface="Assistant ExtraBold"/>
                <a:cs typeface="Assistant ExtraBold"/>
              </a:rPr>
              <a:t>A team of professionals working in the field of early childhood alongside a team focused on community relations</a:t>
            </a:r>
            <a:br>
              <a:rPr lang="he-IL" sz="2400" b="1" dirty="0">
                <a:latin typeface="Assistant ExtraBold"/>
                <a:cs typeface="Assistant ExtraBold"/>
              </a:rPr>
            </a:br>
            <a:endParaRPr lang="he-IL" sz="2400" b="1" dirty="0">
              <a:latin typeface="Assistant ExtraBold"/>
              <a:cs typeface="Assistant ExtraBold"/>
            </a:endParaRPr>
          </a:p>
        </p:txBody>
      </p:sp>
      <p:sp>
        <p:nvSpPr>
          <p:cNvPr id="2" name="Rectangle 4"/>
          <p:cNvSpPr>
            <a:spLocks noChangeArrowheads="1"/>
          </p:cNvSpPr>
          <p:nvPr/>
        </p:nvSpPr>
        <p:spPr bwMode="auto">
          <a:xfrm>
            <a:off x="6003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he-IL" dirty="0"/>
          </a:p>
        </p:txBody>
      </p:sp>
      <p:pic>
        <p:nvPicPr>
          <p:cNvPr id="4" name="תמונה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76" y="2215933"/>
            <a:ext cx="4899937" cy="3674953"/>
          </a:xfrm>
          <a:prstGeom prst="rect">
            <a:avLst/>
          </a:prstGeom>
        </p:spPr>
      </p:pic>
      <p:grpSp>
        <p:nvGrpSpPr>
          <p:cNvPr id="27" name="קבוצה 26"/>
          <p:cNvGrpSpPr/>
          <p:nvPr/>
        </p:nvGrpSpPr>
        <p:grpSpPr>
          <a:xfrm>
            <a:off x="7003777" y="3282467"/>
            <a:ext cx="4954188" cy="3366441"/>
            <a:chOff x="6845321" y="3289647"/>
            <a:chExt cx="4954188" cy="3366441"/>
          </a:xfrm>
        </p:grpSpPr>
        <p:pic>
          <p:nvPicPr>
            <p:cNvPr id="26" name="תמונה 25">
              <a:extLst>
                <a:ext uri="{FF2B5EF4-FFF2-40B4-BE49-F238E27FC236}">
                  <a16:creationId xmlns:a16="http://schemas.microsoft.com/office/drawing/2014/main" id="{87CD27A5-326D-96EC-EF90-14F129E76E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7076" y="5080043"/>
              <a:ext cx="715109" cy="827650"/>
            </a:xfrm>
            <a:prstGeom prst="rect">
              <a:avLst/>
            </a:prstGeom>
          </p:spPr>
        </p:pic>
        <p:grpSp>
          <p:nvGrpSpPr>
            <p:cNvPr id="25" name="קבוצה 24"/>
            <p:cNvGrpSpPr/>
            <p:nvPr/>
          </p:nvGrpSpPr>
          <p:grpSpPr>
            <a:xfrm>
              <a:off x="6845321" y="3289647"/>
              <a:ext cx="4954188" cy="3366441"/>
              <a:chOff x="6845321" y="3270793"/>
              <a:chExt cx="4954188" cy="3366441"/>
            </a:xfrm>
          </p:grpSpPr>
          <p:grpSp>
            <p:nvGrpSpPr>
              <p:cNvPr id="23" name="קבוצה 22"/>
              <p:cNvGrpSpPr/>
              <p:nvPr/>
            </p:nvGrpSpPr>
            <p:grpSpPr>
              <a:xfrm>
                <a:off x="7141850" y="5890979"/>
                <a:ext cx="4495056" cy="746255"/>
                <a:chOff x="6749721" y="1837317"/>
                <a:chExt cx="4495056" cy="746255"/>
              </a:xfrm>
            </p:grpSpPr>
            <p:sp>
              <p:nvSpPr>
                <p:cNvPr id="16" name="תיבת טקסט 2"/>
                <p:cNvSpPr txBox="1"/>
                <p:nvPr/>
              </p:nvSpPr>
              <p:spPr>
                <a:xfrm>
                  <a:off x="6749721" y="1845012"/>
                  <a:ext cx="1944183" cy="738560"/>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400" dirty="0">
                      <a:solidFill>
                        <a:srgbClr val="1F497D"/>
                      </a:solidFill>
                      <a:effectLst/>
                      <a:latin typeface="Assistant" pitchFamily="2" charset="-79"/>
                      <a:ea typeface="Calibri" panose="020F0502020204030204" pitchFamily="34" charset="0"/>
                      <a:cs typeface="Assistant" pitchFamily="2" charset="-79"/>
                    </a:rPr>
                    <a:t>Director of the municipal partnership</a:t>
                  </a:r>
                  <a:endParaRPr lang="en-US" sz="1100" dirty="0">
                    <a:effectLst/>
                    <a:latin typeface="Assistant" pitchFamily="2" charset="-79"/>
                    <a:ea typeface="Calibri" panose="020F0502020204030204" pitchFamily="34" charset="0"/>
                    <a:cs typeface="Assistant" pitchFamily="2" charset="-79"/>
                  </a:endParaRPr>
                </a:p>
              </p:txBody>
            </p:sp>
            <p:sp>
              <p:nvSpPr>
                <p:cNvPr id="17" name="תיבת טקסט 2"/>
                <p:cNvSpPr txBox="1"/>
                <p:nvPr/>
              </p:nvSpPr>
              <p:spPr>
                <a:xfrm>
                  <a:off x="9376997" y="1844725"/>
                  <a:ext cx="1867780" cy="729174"/>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400" dirty="0">
                      <a:solidFill>
                        <a:srgbClr val="1F497D"/>
                      </a:solidFill>
                      <a:effectLst/>
                      <a:latin typeface="Assistant" pitchFamily="2" charset="-79"/>
                      <a:ea typeface="Calibri" panose="020F0502020204030204" pitchFamily="34" charset="0"/>
                      <a:cs typeface="Assistant" pitchFamily="2" charset="-79"/>
                    </a:rPr>
                    <a:t>Dr. Anat Bar - director of the early childhood department</a:t>
                  </a:r>
                  <a:endParaRPr lang="en-US" sz="1100" dirty="0">
                    <a:effectLst/>
                    <a:latin typeface="Assistant" pitchFamily="2" charset="-79"/>
                    <a:ea typeface="Calibri" panose="020F0502020204030204" pitchFamily="34" charset="0"/>
                    <a:cs typeface="Assistant" pitchFamily="2" charset="-79"/>
                  </a:endParaRPr>
                </a:p>
              </p:txBody>
            </p:sp>
            <p:pic>
              <p:nvPicPr>
                <p:cNvPr id="5" name="תמונה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3904" y="1837317"/>
                  <a:ext cx="685451" cy="744204"/>
                </a:xfrm>
                <a:prstGeom prst="rect">
                  <a:avLst/>
                </a:prstGeom>
              </p:spPr>
            </p:pic>
          </p:grpSp>
          <p:grpSp>
            <p:nvGrpSpPr>
              <p:cNvPr id="7" name="קבוצה 6"/>
              <p:cNvGrpSpPr/>
              <p:nvPr/>
            </p:nvGrpSpPr>
            <p:grpSpPr>
              <a:xfrm>
                <a:off x="6845321" y="3270793"/>
                <a:ext cx="4954188" cy="2625454"/>
                <a:chOff x="6476042" y="1600984"/>
                <a:chExt cx="4954188" cy="2625454"/>
              </a:xfrm>
            </p:grpSpPr>
            <p:grpSp>
              <p:nvGrpSpPr>
                <p:cNvPr id="8" name="קבוצה 7"/>
                <p:cNvGrpSpPr/>
                <p:nvPr/>
              </p:nvGrpSpPr>
              <p:grpSpPr>
                <a:xfrm>
                  <a:off x="8634096" y="2564440"/>
                  <a:ext cx="2650584" cy="845794"/>
                  <a:chOff x="-110690" y="602112"/>
                  <a:chExt cx="2650584" cy="845794"/>
                </a:xfrm>
              </p:grpSpPr>
              <p:pic>
                <p:nvPicPr>
                  <p:cNvPr id="10" name="תמונה 9" descr="C:\Users\admin\Pictures\WhatsApp Image 2024-06-03 at 12.09.59.jpe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90" y="621371"/>
                    <a:ext cx="926889" cy="826535"/>
                  </a:xfrm>
                  <a:prstGeom prst="rect">
                    <a:avLst/>
                  </a:prstGeom>
                  <a:noFill/>
                  <a:ln>
                    <a:noFill/>
                  </a:ln>
                </p:spPr>
              </p:pic>
              <p:sp>
                <p:nvSpPr>
                  <p:cNvPr id="11" name="תיבת טקסט 5"/>
                  <p:cNvSpPr txBox="1"/>
                  <p:nvPr/>
                </p:nvSpPr>
                <p:spPr>
                  <a:xfrm>
                    <a:off x="625369" y="602112"/>
                    <a:ext cx="1914525" cy="818848"/>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Zehava Ovadia - Director of daycare and early childhood department</a:t>
                    </a:r>
                    <a:endParaRPr lang="en-US" sz="1200" dirty="0">
                      <a:effectLst/>
                      <a:latin typeface="Assistant" pitchFamily="2" charset="-79"/>
                      <a:ea typeface="Calibri" panose="020F0502020204030204" pitchFamily="34" charset="0"/>
                      <a:cs typeface="Assistant" pitchFamily="2" charset="-79"/>
                    </a:endParaRPr>
                  </a:p>
                </p:txBody>
              </p:sp>
            </p:grpSp>
            <p:sp>
              <p:nvSpPr>
                <p:cNvPr id="15" name="תיבת טקסט 2"/>
                <p:cNvSpPr txBox="1"/>
                <p:nvPr/>
              </p:nvSpPr>
              <p:spPr>
                <a:xfrm>
                  <a:off x="6786613" y="2589216"/>
                  <a:ext cx="1914525" cy="830818"/>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600" dirty="0">
                      <a:solidFill>
                        <a:srgbClr val="1F497D"/>
                      </a:solidFill>
                      <a:effectLst/>
                      <a:latin typeface="Assistant" pitchFamily="2" charset="-79"/>
                      <a:ea typeface="Calibri" panose="020F0502020204030204" pitchFamily="34" charset="0"/>
                      <a:cs typeface="Assistant" pitchFamily="2" charset="-79"/>
                    </a:rPr>
                    <a:t>Project coordinator</a:t>
                  </a:r>
                  <a:endParaRPr lang="en-US" sz="1200" dirty="0">
                    <a:effectLst/>
                    <a:latin typeface="Assistant" pitchFamily="2" charset="-79"/>
                    <a:ea typeface="Calibri" panose="020F0502020204030204" pitchFamily="34" charset="0"/>
                    <a:cs typeface="Assistant" pitchFamily="2" charset="-79"/>
                  </a:endParaRPr>
                </a:p>
              </p:txBody>
            </p:sp>
            <p:sp>
              <p:nvSpPr>
                <p:cNvPr id="18" name="תיבת טקסט 2"/>
                <p:cNvSpPr txBox="1"/>
                <p:nvPr/>
              </p:nvSpPr>
              <p:spPr>
                <a:xfrm>
                  <a:off x="6783272" y="3430395"/>
                  <a:ext cx="1914525" cy="793910"/>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400" dirty="0">
                      <a:solidFill>
                        <a:srgbClr val="1F497D"/>
                      </a:solidFill>
                      <a:latin typeface="Assistant" pitchFamily="2" charset="-79"/>
                      <a:ea typeface="Calibri" panose="020F0502020204030204" pitchFamily="34" charset="0"/>
                      <a:cs typeface="Assistant" pitchFamily="2" charset="-79"/>
                    </a:rPr>
                    <a:t>Partner in developing and evaluating the program</a:t>
                  </a:r>
                </a:p>
              </p:txBody>
            </p:sp>
            <p:sp>
              <p:nvSpPr>
                <p:cNvPr id="19" name="תיבת טקסט 2"/>
                <p:cNvSpPr txBox="1"/>
                <p:nvPr/>
              </p:nvSpPr>
              <p:spPr>
                <a:xfrm>
                  <a:off x="9385681" y="3383288"/>
                  <a:ext cx="1881946" cy="843150"/>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Amit Lieber – Daycare manager for the Tirat Carmel community center</a:t>
                  </a:r>
                  <a:endParaRPr lang="en-US" sz="1200" dirty="0">
                    <a:effectLst/>
                    <a:latin typeface="Assistant" pitchFamily="2" charset="-79"/>
                    <a:ea typeface="Calibri" panose="020F0502020204030204" pitchFamily="34" charset="0"/>
                    <a:cs typeface="Assistant" pitchFamily="2" charset="-79"/>
                  </a:endParaRPr>
                </a:p>
              </p:txBody>
            </p:sp>
            <p:sp>
              <p:nvSpPr>
                <p:cNvPr id="22" name="Title 1">
                  <a:extLst>
                    <a:ext uri="{FF2B5EF4-FFF2-40B4-BE49-F238E27FC236}">
                      <a16:creationId xmlns:a16="http://schemas.microsoft.com/office/drawing/2014/main" id="{6D0FC0A3-6E2E-469F-B1CE-DD0D7237F2D7}"/>
                    </a:ext>
                  </a:extLst>
                </p:cNvPr>
                <p:cNvSpPr txBox="1">
                  <a:spLocks/>
                </p:cNvSpPr>
                <p:nvPr/>
              </p:nvSpPr>
              <p:spPr>
                <a:xfrm>
                  <a:off x="6476042" y="1600984"/>
                  <a:ext cx="4954188" cy="1887578"/>
                </a:xfrm>
                <a:prstGeom prst="rect">
                  <a:avLst/>
                </a:prstGeom>
              </p:spPr>
              <p:txBody>
                <a:bodyPr vert="horz" lIns="0" tIns="0" rIns="0" bIns="0" rtlCol="0" anchor="ctr" anchorCtr="0">
                  <a:noAutofit/>
                </a:bodyPr>
                <a:lstStyle>
                  <a:lvl1pPr algn="l" defTabSz="914400" rtl="0" eaLnBrk="1" latinLnBrk="0" hangingPunct="1">
                    <a:lnSpc>
                      <a:spcPct val="95000"/>
                    </a:lnSpc>
                    <a:spcBef>
                      <a:spcPts val="0"/>
                    </a:spcBef>
                    <a:buNone/>
                    <a:defRPr sz="5400" kern="1200">
                      <a:solidFill>
                        <a:schemeClr val="accent1"/>
                      </a:solidFill>
                      <a:latin typeface="+mj-lt"/>
                      <a:ea typeface="+mj-ea"/>
                      <a:cs typeface="+mj-cs"/>
                    </a:defRPr>
                  </a:lvl1pPr>
                </a:lstStyle>
                <a:p>
                  <a:pPr algn="ctr" rtl="1"/>
                  <a:r>
                    <a:rPr lang="en-US" sz="1800" b="1" dirty="0">
                      <a:latin typeface="Assistant ExtraBold"/>
                      <a:cs typeface="Assistant ExtraBold"/>
                    </a:rPr>
                    <a:t>Content development team</a:t>
                  </a:r>
                  <a:br>
                    <a:rPr lang="he-IL" sz="3600" b="1" dirty="0">
                      <a:latin typeface="Assistant" pitchFamily="2" charset="-79"/>
                      <a:cs typeface="Assistant" pitchFamily="2" charset="-79"/>
                    </a:rPr>
                  </a:br>
                  <a:endParaRPr lang="he-IL" sz="3600" b="1" dirty="0">
                    <a:latin typeface="Assistant" pitchFamily="2" charset="-79"/>
                    <a:cs typeface="Assistant" pitchFamily="2" charset="-79"/>
                  </a:endParaRPr>
                </a:p>
              </p:txBody>
            </p:sp>
          </p:grpSp>
        </p:grpSp>
      </p:grpSp>
      <p:sp>
        <p:nvSpPr>
          <p:cNvPr id="28" name="Title 1">
            <a:extLst>
              <a:ext uri="{FF2B5EF4-FFF2-40B4-BE49-F238E27FC236}">
                <a16:creationId xmlns:a16="http://schemas.microsoft.com/office/drawing/2014/main" id="{6D0FC0A3-6E2E-469F-B1CE-DD0D7237F2D7}"/>
              </a:ext>
            </a:extLst>
          </p:cNvPr>
          <p:cNvSpPr txBox="1">
            <a:spLocks/>
          </p:cNvSpPr>
          <p:nvPr/>
        </p:nvSpPr>
        <p:spPr>
          <a:xfrm>
            <a:off x="7046380" y="-49035"/>
            <a:ext cx="4868981" cy="1170096"/>
          </a:xfrm>
          <a:prstGeom prst="rect">
            <a:avLst/>
          </a:prstGeom>
        </p:spPr>
        <p:txBody>
          <a:bodyPr vert="horz" lIns="0" tIns="0" rIns="0" bIns="0" rtlCol="0" anchor="ctr" anchorCtr="0">
            <a:noAutofit/>
          </a:bodyPr>
          <a:lstStyle>
            <a:lvl1pPr algn="l" defTabSz="914400" rtl="0" eaLnBrk="1" latinLnBrk="0" hangingPunct="1">
              <a:lnSpc>
                <a:spcPct val="95000"/>
              </a:lnSpc>
              <a:spcBef>
                <a:spcPts val="0"/>
              </a:spcBef>
              <a:buNone/>
              <a:defRPr sz="5400" kern="1200">
                <a:solidFill>
                  <a:schemeClr val="accent1"/>
                </a:solidFill>
                <a:latin typeface="+mj-lt"/>
                <a:ea typeface="+mj-ea"/>
                <a:cs typeface="+mj-cs"/>
              </a:defRPr>
            </a:lvl1pPr>
          </a:lstStyle>
          <a:p>
            <a:pPr algn="ctr" rtl="1"/>
            <a:r>
              <a:rPr lang="en-US" sz="3600" b="1" dirty="0">
                <a:latin typeface="Assistant ExtraBold"/>
                <a:cs typeface="Assistant ExtraBold"/>
              </a:rPr>
              <a:t>Community Team</a:t>
            </a:r>
            <a:endParaRPr lang="he-IL" sz="3600" b="1" dirty="0">
              <a:latin typeface="Assistant ExtraBold"/>
              <a:cs typeface="Assistant ExtraBold"/>
            </a:endParaRPr>
          </a:p>
          <a:p>
            <a:pPr algn="ctr" rtl="1"/>
            <a:r>
              <a:rPr lang="en-US" sz="1800" b="1" dirty="0">
                <a:latin typeface="Assistant ExtraBold"/>
                <a:cs typeface="Assistant ExtraBold"/>
              </a:rPr>
              <a:t>Participants of the Urban95 training in Israel</a:t>
            </a:r>
            <a:endParaRPr lang="he-IL" sz="1800" b="1" dirty="0">
              <a:latin typeface="Assistant ExtraBold"/>
              <a:cs typeface="Assistant ExtraBold"/>
            </a:endParaRPr>
          </a:p>
        </p:txBody>
      </p:sp>
      <p:grpSp>
        <p:nvGrpSpPr>
          <p:cNvPr id="30" name="קבוצה 29"/>
          <p:cNvGrpSpPr/>
          <p:nvPr/>
        </p:nvGrpSpPr>
        <p:grpSpPr>
          <a:xfrm>
            <a:off x="9114943" y="2201445"/>
            <a:ext cx="2800418" cy="776127"/>
            <a:chOff x="89555" y="1455824"/>
            <a:chExt cx="3065709" cy="869146"/>
          </a:xfrm>
        </p:grpSpPr>
        <p:sp>
          <p:nvSpPr>
            <p:cNvPr id="38" name="תיבת טקסט 2"/>
            <p:cNvSpPr txBox="1"/>
            <p:nvPr/>
          </p:nvSpPr>
          <p:spPr>
            <a:xfrm>
              <a:off x="870942" y="1455824"/>
              <a:ext cx="2284322" cy="845025"/>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Naomi Aldes - Director of the Innovation Hub: Center for Entrepreneurship and Technology</a:t>
              </a:r>
              <a:endParaRPr lang="en-US" sz="1200" dirty="0">
                <a:effectLst/>
                <a:latin typeface="Assistant" pitchFamily="2" charset="-79"/>
                <a:ea typeface="Calibri" panose="020F0502020204030204" pitchFamily="34" charset="0"/>
                <a:cs typeface="Assistant" pitchFamily="2" charset="-79"/>
              </a:endParaRPr>
            </a:p>
          </p:txBody>
        </p:sp>
        <p:pic>
          <p:nvPicPr>
            <p:cNvPr id="37" name="תמונה 36" descr="C:\Users\admin\AppData\Local\Microsoft\Windows\INetCache\Content.Word\IMG-20230219-WA0009.jpg"/>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9555" y="1515661"/>
              <a:ext cx="760516" cy="809309"/>
            </a:xfrm>
            <a:prstGeom prst="rect">
              <a:avLst/>
            </a:prstGeom>
            <a:noFill/>
            <a:ln>
              <a:noFill/>
            </a:ln>
          </p:spPr>
        </p:pic>
      </p:grpSp>
      <p:sp>
        <p:nvSpPr>
          <p:cNvPr id="31" name="תיבת טקסט 2"/>
          <p:cNvSpPr txBox="1"/>
          <p:nvPr/>
        </p:nvSpPr>
        <p:spPr>
          <a:xfrm>
            <a:off x="6797316" y="2232209"/>
            <a:ext cx="2303938" cy="726283"/>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latin typeface="Assistant" pitchFamily="2" charset="-79"/>
                <a:ea typeface="Calibri" panose="020F0502020204030204" pitchFamily="34" charset="0"/>
                <a:cs typeface="Assistant" pitchFamily="2" charset="-79"/>
              </a:rPr>
              <a:t>Participant in planning and leading marketing and public relations for the program</a:t>
            </a:r>
          </a:p>
        </p:txBody>
      </p:sp>
      <p:sp>
        <p:nvSpPr>
          <p:cNvPr id="32" name="תיבת טקסט 2"/>
          <p:cNvSpPr txBox="1"/>
          <p:nvPr/>
        </p:nvSpPr>
        <p:spPr>
          <a:xfrm>
            <a:off x="9820131" y="1375547"/>
            <a:ext cx="2086648" cy="826535"/>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Hagit Lieberman - Deputy Director of Community Relations Division</a:t>
            </a:r>
            <a:endParaRPr lang="en-US" sz="1200" dirty="0">
              <a:effectLst/>
              <a:latin typeface="Assistant" pitchFamily="2" charset="-79"/>
              <a:ea typeface="Calibri" panose="020F0502020204030204" pitchFamily="34" charset="0"/>
              <a:cs typeface="Assistant" pitchFamily="2" charset="-79"/>
            </a:endParaRPr>
          </a:p>
        </p:txBody>
      </p:sp>
      <p:sp>
        <p:nvSpPr>
          <p:cNvPr id="33" name="תיבת טקסט 2"/>
          <p:cNvSpPr txBox="1"/>
          <p:nvPr/>
        </p:nvSpPr>
        <p:spPr>
          <a:xfrm>
            <a:off x="6820183" y="1399918"/>
            <a:ext cx="2267381" cy="850403"/>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Coordination and communication between the Tirat Carmel municipality and the Urban95 management</a:t>
            </a:r>
            <a:endParaRPr lang="he-IL" sz="1200" dirty="0">
              <a:solidFill>
                <a:srgbClr val="1F497D"/>
              </a:solidFill>
              <a:effectLst/>
              <a:latin typeface="Assistant" pitchFamily="2" charset="-79"/>
              <a:ea typeface="Calibri" panose="020F0502020204030204" pitchFamily="34" charset="0"/>
              <a:cs typeface="Assistant" pitchFamily="2" charset="-79"/>
            </a:endParaRPr>
          </a:p>
        </p:txBody>
      </p:sp>
      <p:pic>
        <p:nvPicPr>
          <p:cNvPr id="34" name="תמונה 33"/>
          <p:cNvPicPr>
            <a:picLocks noChangeAspect="1"/>
          </p:cNvPicPr>
          <p:nvPr/>
        </p:nvPicPr>
        <p:blipFill>
          <a:blip r:embed="rId7"/>
          <a:stretch>
            <a:fillRect/>
          </a:stretch>
        </p:blipFill>
        <p:spPr>
          <a:xfrm>
            <a:off x="9106629" y="1430105"/>
            <a:ext cx="712631" cy="726283"/>
          </a:xfrm>
          <a:prstGeom prst="rect">
            <a:avLst/>
          </a:prstGeom>
        </p:spPr>
      </p:pic>
      <p:sp>
        <p:nvSpPr>
          <p:cNvPr id="35" name="תיבת טקסט 2"/>
          <p:cNvSpPr txBox="1"/>
          <p:nvPr/>
        </p:nvSpPr>
        <p:spPr>
          <a:xfrm>
            <a:off x="6790421" y="2963052"/>
            <a:ext cx="2305457" cy="666800"/>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400" dirty="0">
                <a:solidFill>
                  <a:srgbClr val="1F497D"/>
                </a:solidFill>
                <a:latin typeface="Assistant" pitchFamily="2" charset="-79"/>
                <a:ea typeface="Calibri" panose="020F0502020204030204" pitchFamily="34" charset="0"/>
                <a:cs typeface="Assistant" pitchFamily="2" charset="-79"/>
              </a:rPr>
              <a:t>Partner in planning and developing the program</a:t>
            </a:r>
          </a:p>
        </p:txBody>
      </p:sp>
      <p:sp>
        <p:nvSpPr>
          <p:cNvPr id="36" name="תיבת טקסט 2"/>
          <p:cNvSpPr txBox="1"/>
          <p:nvPr/>
        </p:nvSpPr>
        <p:spPr>
          <a:xfrm>
            <a:off x="9819260" y="2967986"/>
            <a:ext cx="2096101" cy="826535"/>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spcAft>
                <a:spcPts val="0"/>
              </a:spcAft>
            </a:pPr>
            <a:r>
              <a:rPr lang="en-US" sz="1200" dirty="0">
                <a:solidFill>
                  <a:srgbClr val="1F497D"/>
                </a:solidFill>
                <a:effectLst/>
                <a:latin typeface="Assistant" pitchFamily="2" charset="-79"/>
                <a:ea typeface="Calibri" panose="020F0502020204030204" pitchFamily="34" charset="0"/>
                <a:cs typeface="Assistant" pitchFamily="2" charset="-79"/>
              </a:rPr>
              <a:t>Inbar Berger - Community coordinator, Innovation Hub: Center for Entrepreneurship and Technology</a:t>
            </a:r>
            <a:endParaRPr lang="en-US" sz="1200" dirty="0">
              <a:effectLst/>
              <a:latin typeface="Assistant" pitchFamily="2" charset="-79"/>
              <a:ea typeface="Calibri" panose="020F0502020204030204" pitchFamily="34" charset="0"/>
              <a:cs typeface="Assistant" pitchFamily="2" charset="-79"/>
            </a:endParaRPr>
          </a:p>
        </p:txBody>
      </p:sp>
      <p:pic>
        <p:nvPicPr>
          <p:cNvPr id="9" name="תמונה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26213" y="3003609"/>
            <a:ext cx="683435" cy="626178"/>
          </a:xfrm>
          <a:prstGeom prst="rect">
            <a:avLst/>
          </a:prstGeom>
        </p:spPr>
      </p:pic>
    </p:spTree>
    <p:extLst>
      <p:ext uri="{BB962C8B-B14F-4D97-AF65-F5344CB8AC3E}">
        <p14:creationId xmlns:p14="http://schemas.microsoft.com/office/powerpoint/2010/main" val="228361985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5854" y="1097281"/>
            <a:ext cx="4381362" cy="3125584"/>
          </a:xfrm>
          <a:prstGeom prst="rect">
            <a:avLst/>
          </a:prstGeom>
          <a:effectLst>
            <a:glow rad="444500">
              <a:schemeClr val="accent1">
                <a:alpha val="81000"/>
              </a:schemeClr>
            </a:glow>
          </a:effectLst>
        </p:spPr>
      </p:pic>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775854" y="220980"/>
            <a:ext cx="10404068" cy="876301"/>
          </a:xfrm>
        </p:spPr>
        <p:txBody>
          <a:bodyPr/>
          <a:lstStyle/>
          <a:p>
            <a:pPr algn="l"/>
            <a:r>
              <a:rPr lang="en-US" b="1" dirty="0">
                <a:latin typeface="Assistant ExtraBold"/>
                <a:cs typeface="Assistant ExtraBold"/>
              </a:rPr>
              <a:t>Needs and Data</a:t>
            </a:r>
            <a:endParaRPr lang="he-IL" sz="2800" dirty="0">
              <a:latin typeface="Assistant ExtraBold"/>
              <a:cs typeface="Assistant ExtraBold"/>
            </a:endParaRPr>
          </a:p>
        </p:txBody>
      </p:sp>
      <p:sp>
        <p:nvSpPr>
          <p:cNvPr id="4" name="Content Placeholder 3">
            <a:extLst>
              <a:ext uri="{FF2B5EF4-FFF2-40B4-BE49-F238E27FC236}">
                <a16:creationId xmlns:a16="http://schemas.microsoft.com/office/drawing/2014/main" id="{4859DFAC-9896-886E-1DB5-7937E86C9809}"/>
              </a:ext>
            </a:extLst>
          </p:cNvPr>
          <p:cNvSpPr>
            <a:spLocks noGrp="1"/>
          </p:cNvSpPr>
          <p:nvPr>
            <p:ph idx="1"/>
          </p:nvPr>
        </p:nvSpPr>
        <p:spPr>
          <a:xfrm>
            <a:off x="5507914" y="1011219"/>
            <a:ext cx="6562166" cy="4542954"/>
          </a:xfrm>
        </p:spPr>
        <p:txBody>
          <a:bodyPr/>
          <a:lstStyle/>
          <a:p>
            <a:pPr marL="457200" indent="-457200" algn="l">
              <a:buFont typeface="Arial" panose="020B0604020202020204" pitchFamily="34" charset="0"/>
              <a:buChar char="•"/>
            </a:pPr>
            <a:r>
              <a:rPr lang="en-US" sz="2800" dirty="0">
                <a:solidFill>
                  <a:srgbClr val="0070C0"/>
                </a:solidFill>
                <a:latin typeface="Assistant" pitchFamily="2" charset="-79"/>
                <a:cs typeface="Assistant" pitchFamily="2" charset="-79"/>
              </a:rPr>
              <a:t>Current figures for dropout among primary daycare center educators is 20%</a:t>
            </a:r>
          </a:p>
          <a:p>
            <a:pPr marL="457200" indent="-457200" algn="l">
              <a:buFont typeface="Arial" panose="020B0604020202020204" pitchFamily="34" charset="0"/>
              <a:buChar char="•"/>
            </a:pPr>
            <a:r>
              <a:rPr lang="en-US" sz="2800" dirty="0">
                <a:solidFill>
                  <a:srgbClr val="0070C0"/>
                </a:solidFill>
                <a:latin typeface="Assistant" pitchFamily="2" charset="-79"/>
                <a:cs typeface="Assistant" pitchFamily="2" charset="-79"/>
              </a:rPr>
              <a:t>Lack of primary daycare center educators currently stands at 27% </a:t>
            </a:r>
          </a:p>
          <a:p>
            <a:pPr marL="457200" indent="-457200" algn="l">
              <a:buFont typeface="Arial" panose="020B0604020202020204" pitchFamily="34" charset="0"/>
              <a:buChar char="•"/>
            </a:pPr>
            <a:endParaRPr lang="he-IL" sz="2800" dirty="0">
              <a:solidFill>
                <a:srgbClr val="0070C0"/>
              </a:solidFill>
              <a:latin typeface="Assistant" pitchFamily="2" charset="-79"/>
              <a:cs typeface="Assistant" pitchFamily="2" charset="-79"/>
            </a:endParaRPr>
          </a:p>
          <a:p>
            <a:pPr algn="ctr" rtl="1"/>
            <a:r>
              <a:rPr lang="en-US" sz="2000" dirty="0">
                <a:solidFill>
                  <a:srgbClr val="0070C0"/>
                </a:solidFill>
                <a:latin typeface="Assistant" pitchFamily="2" charset="-79"/>
                <a:cs typeface="Assistant" pitchFamily="2" charset="-79"/>
              </a:rPr>
              <a:t>"Parents don't appreciate me and if I'm sick there's no substitute”</a:t>
            </a:r>
          </a:p>
          <a:p>
            <a:pPr algn="ctr" rtl="1"/>
            <a:r>
              <a:rPr lang="en-US" sz="2000" dirty="0">
                <a:solidFill>
                  <a:srgbClr val="0070C0"/>
                </a:solidFill>
                <a:latin typeface="Assistant" pitchFamily="2" charset="-79"/>
                <a:cs typeface="Assistant" pitchFamily="2" charset="-79"/>
              </a:rPr>
              <a:t>"There is no fund for professional training and the salary is as low as working in the supermarket.”</a:t>
            </a:r>
          </a:p>
          <a:p>
            <a:pPr algn="ctr" rtl="1"/>
            <a:r>
              <a:rPr lang="en-US" sz="2000" dirty="0">
                <a:solidFill>
                  <a:srgbClr val="0070C0"/>
                </a:solidFill>
                <a:latin typeface="Assistant" pitchFamily="2" charset="-79"/>
                <a:cs typeface="Assistant" pitchFamily="2" charset="-79"/>
              </a:rPr>
              <a:t>“The parents don't appreciate the work; they think I'm a babysitter."</a:t>
            </a:r>
            <a:endParaRPr lang="en-US" sz="2800" dirty="0">
              <a:solidFill>
                <a:srgbClr val="0070C0"/>
              </a:solidFill>
              <a:latin typeface="Assistant" pitchFamily="2" charset="-79"/>
              <a:cs typeface="Assistant" pitchFamily="2" charset="-79"/>
            </a:endParaRPr>
          </a:p>
        </p:txBody>
      </p:sp>
    </p:spTree>
    <p:extLst>
      <p:ext uri="{BB962C8B-B14F-4D97-AF65-F5344CB8AC3E}">
        <p14:creationId xmlns:p14="http://schemas.microsoft.com/office/powerpoint/2010/main" val="336114532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59324" y="829305"/>
            <a:ext cx="6757843" cy="4543562"/>
          </a:xfrm>
        </p:spPr>
        <p:txBody>
          <a:bodyPr/>
          <a:lstStyle/>
          <a:p>
            <a:r>
              <a:rPr lang="en-US" sz="3600" b="1" dirty="0">
                <a:latin typeface="Assistant" pitchFamily="2" charset="-79"/>
                <a:cs typeface="Assistant" pitchFamily="2" charset="-79"/>
              </a:rPr>
              <a:t>What are our goals</a:t>
            </a:r>
            <a:r>
              <a:rPr lang="he-IL" sz="3600" b="1" dirty="0">
                <a:latin typeface="Assistant" pitchFamily="2" charset="-79"/>
                <a:cs typeface="Assistant" pitchFamily="2" charset="-79"/>
              </a:rPr>
              <a:t>?</a:t>
            </a:r>
            <a:br>
              <a:rPr lang="he-IL" b="1" dirty="0">
                <a:latin typeface="Assistant ExtraBold"/>
                <a:cs typeface="Assistant ExtraBold"/>
              </a:rPr>
            </a:br>
            <a:r>
              <a:rPr lang="en-US" sz="2400" b="1" dirty="0">
                <a:solidFill>
                  <a:schemeClr val="accent2">
                    <a:lumMod val="75000"/>
                  </a:schemeClr>
                </a:solidFill>
                <a:latin typeface="Assistant" pitchFamily="2" charset="-79"/>
                <a:cs typeface="Assistant" pitchFamily="2" charset="-79"/>
              </a:rPr>
              <a:t>With educators:</a:t>
            </a:r>
            <a:br>
              <a:rPr lang="en-US" sz="2400" b="1" dirty="0">
                <a:solidFill>
                  <a:schemeClr val="accent2">
                    <a:lumMod val="75000"/>
                  </a:schemeClr>
                </a:solidFill>
                <a:latin typeface="Assistant" pitchFamily="2" charset="-79"/>
                <a:cs typeface="Assistant" pitchFamily="2" charset="-79"/>
              </a:rPr>
            </a:br>
            <a:r>
              <a:rPr lang="en-US" sz="2000" dirty="0">
                <a:solidFill>
                  <a:schemeClr val="accent2">
                    <a:lumMod val="75000"/>
                  </a:schemeClr>
                </a:solidFill>
                <a:latin typeface="Assistant" pitchFamily="2" charset="-79"/>
                <a:cs typeface="Assistant" pitchFamily="2" charset="-79"/>
              </a:rPr>
              <a:t>* </a:t>
            </a:r>
            <a:r>
              <a:rPr lang="en-US" sz="1800" dirty="0">
                <a:solidFill>
                  <a:schemeClr val="accent2">
                    <a:lumMod val="75000"/>
                  </a:schemeClr>
                </a:solidFill>
                <a:latin typeface="Assistant" pitchFamily="2" charset="-79"/>
                <a:cs typeface="Assistant" pitchFamily="2" charset="-79"/>
              </a:rPr>
              <a:t>Enhancing the profession’s value</a:t>
            </a:r>
            <a:r>
              <a:rPr lang="he-IL" sz="1800" dirty="0">
                <a:solidFill>
                  <a:schemeClr val="accent2">
                    <a:lumMod val="75000"/>
                  </a:schemeClr>
                </a:solidFill>
                <a:latin typeface="Assistant" pitchFamily="2" charset="-79"/>
                <a:cs typeface="Assistant" pitchFamily="2" charset="-79"/>
              </a:rPr>
              <a:t>.</a:t>
            </a:r>
            <a:br>
              <a:rPr lang="en-US" sz="18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*Making the staff familiar with and connected to the families of the children in the classroom. </a:t>
            </a:r>
            <a:br>
              <a:rPr lang="en-US" sz="18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*Maintaining high-quality work over the long term.</a:t>
            </a:r>
            <a:br>
              <a:rPr lang="en-US" sz="18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*Preventing professional burnout.</a:t>
            </a:r>
            <a:br>
              <a:rPr lang="en-US" sz="1800" dirty="0">
                <a:solidFill>
                  <a:schemeClr val="accent2">
                    <a:lumMod val="75000"/>
                  </a:schemeClr>
                </a:solidFill>
                <a:latin typeface="Assistant" pitchFamily="2" charset="-79"/>
                <a:cs typeface="Assistant" pitchFamily="2" charset="-79"/>
              </a:rPr>
            </a:br>
            <a:br>
              <a:rPr lang="en-US" sz="2400" dirty="0">
                <a:solidFill>
                  <a:schemeClr val="accent2">
                    <a:lumMod val="75000"/>
                  </a:schemeClr>
                </a:solidFill>
                <a:latin typeface="Assistant" pitchFamily="2" charset="-79"/>
                <a:cs typeface="Assistant" pitchFamily="2" charset="-79"/>
              </a:rPr>
            </a:br>
            <a:r>
              <a:rPr lang="en-US" sz="2400" b="1" dirty="0">
                <a:solidFill>
                  <a:schemeClr val="accent2">
                    <a:lumMod val="75000"/>
                  </a:schemeClr>
                </a:solidFill>
                <a:latin typeface="Assistant" pitchFamily="2" charset="-79"/>
                <a:cs typeface="Assistant" pitchFamily="2" charset="-79"/>
              </a:rPr>
              <a:t>With parents:</a:t>
            </a:r>
            <a:br>
              <a:rPr lang="he-IL" sz="24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 Raising parents' awareness of the value of the educational framework</a:t>
            </a:r>
            <a:r>
              <a:rPr lang="he-IL" sz="1800" dirty="0">
                <a:solidFill>
                  <a:schemeClr val="accent2">
                    <a:lumMod val="75000"/>
                  </a:schemeClr>
                </a:solidFill>
                <a:latin typeface="Assistant" pitchFamily="2" charset="-79"/>
                <a:cs typeface="Assistant" pitchFamily="2" charset="-79"/>
              </a:rPr>
              <a:t>.</a:t>
            </a:r>
            <a:br>
              <a:rPr lang="en-US" sz="18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*Giving parents ideas for quality time and activities at home. </a:t>
            </a:r>
            <a:br>
              <a:rPr lang="en-US" sz="2000" dirty="0">
                <a:solidFill>
                  <a:schemeClr val="accent2">
                    <a:lumMod val="75000"/>
                  </a:schemeClr>
                </a:solidFill>
                <a:latin typeface="Assistant" pitchFamily="2" charset="-79"/>
                <a:cs typeface="Assistant" pitchFamily="2" charset="-79"/>
              </a:rPr>
            </a:br>
            <a:br>
              <a:rPr lang="he-IL" sz="2400" dirty="0">
                <a:solidFill>
                  <a:schemeClr val="accent2">
                    <a:lumMod val="75000"/>
                  </a:schemeClr>
                </a:solidFill>
                <a:latin typeface="Assistant" pitchFamily="2" charset="-79"/>
                <a:cs typeface="Assistant" pitchFamily="2" charset="-79"/>
              </a:rPr>
            </a:br>
            <a:r>
              <a:rPr lang="en-US" sz="2400" b="1" dirty="0">
                <a:solidFill>
                  <a:schemeClr val="accent2">
                    <a:lumMod val="75000"/>
                  </a:schemeClr>
                </a:solidFill>
                <a:latin typeface="Assistant" pitchFamily="2" charset="-79"/>
                <a:cs typeface="Assistant" pitchFamily="2" charset="-79"/>
              </a:rPr>
              <a:t>With children</a:t>
            </a:r>
            <a:r>
              <a:rPr lang="he-IL" sz="2400" b="1" dirty="0">
                <a:solidFill>
                  <a:schemeClr val="accent2">
                    <a:lumMod val="75000"/>
                  </a:schemeClr>
                </a:solidFill>
                <a:latin typeface="Assistant" pitchFamily="2" charset="-79"/>
                <a:cs typeface="Assistant" pitchFamily="2" charset="-79"/>
              </a:rPr>
              <a:t>:</a:t>
            </a:r>
            <a:br>
              <a:rPr lang="he-IL" sz="2400" b="1" dirty="0">
                <a:solidFill>
                  <a:schemeClr val="accent2">
                    <a:lumMod val="75000"/>
                  </a:schemeClr>
                </a:solidFill>
                <a:latin typeface="Assistant" pitchFamily="2" charset="-79"/>
                <a:cs typeface="Assistant" pitchFamily="2" charset="-79"/>
              </a:rPr>
            </a:br>
            <a:r>
              <a:rPr lang="he-IL" sz="1800" dirty="0">
                <a:solidFill>
                  <a:schemeClr val="accent2">
                    <a:lumMod val="75000"/>
                  </a:schemeClr>
                </a:solidFill>
                <a:latin typeface="Assistant" pitchFamily="2" charset="-79"/>
                <a:cs typeface="Assistant" pitchFamily="2" charset="-79"/>
              </a:rPr>
              <a:t>*</a:t>
            </a:r>
            <a:r>
              <a:rPr lang="en-US" sz="1800" dirty="0">
                <a:solidFill>
                  <a:schemeClr val="accent2">
                    <a:lumMod val="75000"/>
                  </a:schemeClr>
                </a:solidFill>
                <a:latin typeface="Assistant" pitchFamily="2" charset="-79"/>
                <a:cs typeface="Assistant" pitchFamily="2" charset="-79"/>
              </a:rPr>
              <a:t> Enabling them to share their familiar daycare center environment with their parents.</a:t>
            </a:r>
            <a:br>
              <a:rPr lang="en-US" sz="1800" dirty="0">
                <a:solidFill>
                  <a:schemeClr val="accent2">
                    <a:lumMod val="75000"/>
                  </a:schemeClr>
                </a:solidFill>
                <a:latin typeface="Assistant" pitchFamily="2" charset="-79"/>
                <a:cs typeface="Assistant" pitchFamily="2" charset="-79"/>
              </a:rPr>
            </a:br>
            <a:r>
              <a:rPr lang="en-US" sz="1800" dirty="0">
                <a:solidFill>
                  <a:schemeClr val="accent2">
                    <a:lumMod val="75000"/>
                  </a:schemeClr>
                </a:solidFill>
                <a:latin typeface="Assistant" pitchFamily="2" charset="-79"/>
                <a:cs typeface="Assistant" pitchFamily="2" charset="-79"/>
              </a:rPr>
              <a:t>*Strengthening the children’s relationship with the daycare staff and with their parents</a:t>
            </a:r>
            <a:r>
              <a:rPr lang="he-IL" sz="1800" dirty="0">
                <a:solidFill>
                  <a:schemeClr val="accent2">
                    <a:lumMod val="75000"/>
                  </a:schemeClr>
                </a:solidFill>
                <a:latin typeface="Assistant" pitchFamily="2" charset="-79"/>
                <a:cs typeface="Assistant" pitchFamily="2" charset="-79"/>
              </a:rPr>
              <a:t>.</a:t>
            </a:r>
            <a:br>
              <a:rPr lang="he-IL" sz="1800" b="1" dirty="0">
                <a:latin typeface="Assistant" pitchFamily="2" charset="-79"/>
                <a:cs typeface="Assistant" pitchFamily="2" charset="-79"/>
              </a:rPr>
            </a:br>
            <a:endParaRPr lang="he-IL" sz="1800" b="1" dirty="0">
              <a:solidFill>
                <a:schemeClr val="accent2">
                  <a:lumMod val="75000"/>
                </a:schemeClr>
              </a:solidFill>
              <a:latin typeface="Assistant" pitchFamily="2" charset="-79"/>
              <a:cs typeface="Assistant" pitchFamily="2" charset="-79"/>
            </a:endParaRPr>
          </a:p>
        </p:txBody>
      </p:sp>
      <p:sp>
        <p:nvSpPr>
          <p:cNvPr id="3" name="Title 1">
            <a:extLst>
              <a:ext uri="{FF2B5EF4-FFF2-40B4-BE49-F238E27FC236}">
                <a16:creationId xmlns:a16="http://schemas.microsoft.com/office/drawing/2014/main" id="{49F9235C-0E02-4E9E-AC89-20527190D719}"/>
              </a:ext>
            </a:extLst>
          </p:cNvPr>
          <p:cNvSpPr txBox="1">
            <a:spLocks/>
          </p:cNvSpPr>
          <p:nvPr/>
        </p:nvSpPr>
        <p:spPr>
          <a:xfrm>
            <a:off x="159324" y="154150"/>
            <a:ext cx="11513562" cy="1003069"/>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sz="2400" b="1" dirty="0">
                <a:latin typeface="Assistant" pitchFamily="2" charset="-79"/>
                <a:cs typeface="Assistant" pitchFamily="2" charset="-79"/>
              </a:rPr>
              <a:t>Meeting the area’s needs - “HaYam” program for parents, children, and educators</a:t>
            </a:r>
          </a:p>
          <a:p>
            <a:pPr algn="l"/>
            <a:r>
              <a:rPr lang="en-US" sz="2000" b="1" dirty="0">
                <a:solidFill>
                  <a:schemeClr val="accent2">
                    <a:lumMod val="75000"/>
                  </a:schemeClr>
                </a:solidFill>
                <a:latin typeface="Assistant" pitchFamily="2" charset="-79"/>
                <a:cs typeface="Assistant" pitchFamily="2" charset="-79"/>
              </a:rPr>
              <a:t>Daycare center educators lead small group activities and workshops for children and their parents</a:t>
            </a:r>
          </a:p>
        </p:txBody>
      </p:sp>
      <p:pic>
        <p:nvPicPr>
          <p:cNvPr id="4" name="תמונה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03749" y="1367765"/>
            <a:ext cx="5071045" cy="3988194"/>
          </a:xfrm>
          <a:prstGeom prst="rect">
            <a:avLst/>
          </a:prstGeom>
        </p:spPr>
      </p:pic>
    </p:spTree>
    <p:extLst>
      <p:ext uri="{BB962C8B-B14F-4D97-AF65-F5344CB8AC3E}">
        <p14:creationId xmlns:p14="http://schemas.microsoft.com/office/powerpoint/2010/main" val="17409869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7401DA-2375-3048-BCF5-A49B7C50989F}"/>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29153E0E-76B5-5448-90EF-05C9C6CCE55F}"/>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3"/>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he" sz="2400" b="1" dirty="0">
              <a:latin typeface="Assistant SemiBold"/>
              <a:cs typeface="Assistant SemiBold"/>
            </a:endParaRPr>
          </a:p>
        </p:txBody>
      </p:sp>
      <p:sp>
        <p:nvSpPr>
          <p:cNvPr id="15" name="Content Placeholder 6">
            <a:extLst>
              <a:ext uri="{FF2B5EF4-FFF2-40B4-BE49-F238E27FC236}">
                <a16:creationId xmlns:a16="http://schemas.microsoft.com/office/drawing/2014/main" id="{73F4E41A-F4A2-2ED1-4039-061A72E68778}"/>
              </a:ext>
            </a:extLst>
          </p:cNvPr>
          <p:cNvSpPr>
            <a:spLocks noGrp="1"/>
          </p:cNvSpPr>
          <p:nvPr>
            <p:ph idx="1"/>
          </p:nvPr>
        </p:nvSpPr>
        <p:spPr>
          <a:xfrm>
            <a:off x="363686" y="2027690"/>
            <a:ext cx="3027214" cy="1412211"/>
          </a:xfrm>
        </p:spPr>
        <p:txBody>
          <a:bodyPr/>
          <a:lstStyle/>
          <a:p>
            <a:pPr algn="ctr"/>
            <a:r>
              <a:rPr lang="en-US" sz="2000" b="1" dirty="0">
                <a:latin typeface="Assistant SemiBold" pitchFamily="2" charset="-79"/>
                <a:cs typeface="Assistant SemiBold" pitchFamily="2" charset="-79"/>
              </a:rPr>
              <a:t>Creating a toolbox of actions that promote a child-friendly urban environment.</a:t>
            </a:r>
            <a:endParaRPr lang="he-IL" sz="2000" dirty="0">
              <a:latin typeface="Assistant" panose="00000500000000000000" pitchFamily="2" charset="-79"/>
              <a:cs typeface="Assistant" panose="00000500000000000000" pitchFamily="2" charset="-79"/>
            </a:endParaRPr>
          </a:p>
        </p:txBody>
      </p:sp>
      <p:pic>
        <p:nvPicPr>
          <p:cNvPr id="16" name="גרפיקה 15" descr="להב מסור קו מיתאר">
            <a:extLst>
              <a:ext uri="{FF2B5EF4-FFF2-40B4-BE49-F238E27FC236}">
                <a16:creationId xmlns:a16="http://schemas.microsoft.com/office/drawing/2014/main" id="{43A9D918-96ED-6425-FE38-BDE890E69A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0093" y="961615"/>
            <a:ext cx="914400" cy="914400"/>
          </a:xfrm>
          <a:prstGeom prst="rect">
            <a:avLst/>
          </a:prstGeom>
        </p:spPr>
      </p:pic>
      <p:sp>
        <p:nvSpPr>
          <p:cNvPr id="17" name="Title 1">
            <a:extLst>
              <a:ext uri="{FF2B5EF4-FFF2-40B4-BE49-F238E27FC236}">
                <a16:creationId xmlns:a16="http://schemas.microsoft.com/office/drawing/2014/main" id="{B294E76C-8CFD-79CC-44E2-0E9E27596794}"/>
              </a:ext>
            </a:extLst>
          </p:cNvPr>
          <p:cNvSpPr txBox="1">
            <a:spLocks/>
          </p:cNvSpPr>
          <p:nvPr/>
        </p:nvSpPr>
        <p:spPr>
          <a:xfrm>
            <a:off x="227925" y="66040"/>
            <a:ext cx="4495801" cy="1299027"/>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latin typeface="Assistant ExtraBold" pitchFamily="2" charset="-79"/>
                <a:cs typeface="Assistant ExtraBold" pitchFamily="2" charset="-79"/>
              </a:rPr>
              <a:t>Network Cities</a:t>
            </a:r>
            <a:endParaRPr lang="en-GB" b="1" dirty="0">
              <a:latin typeface="Assistant ExtraBold" pitchFamily="2" charset="-79"/>
              <a:cs typeface="Assistant ExtraBold" pitchFamily="2" charset="-79"/>
            </a:endParaRPr>
          </a:p>
        </p:txBody>
      </p:sp>
      <p:grpSp>
        <p:nvGrpSpPr>
          <p:cNvPr id="2" name="קבוצה 1">
            <a:extLst>
              <a:ext uri="{FF2B5EF4-FFF2-40B4-BE49-F238E27FC236}">
                <a16:creationId xmlns:a16="http://schemas.microsoft.com/office/drawing/2014/main" id="{D5E4CC81-88E3-EFF4-C5EF-0B7610DE7C18}"/>
              </a:ext>
            </a:extLst>
          </p:cNvPr>
          <p:cNvGrpSpPr/>
          <p:nvPr/>
        </p:nvGrpSpPr>
        <p:grpSpPr>
          <a:xfrm>
            <a:off x="4032099" y="131738"/>
            <a:ext cx="7652452" cy="5566423"/>
            <a:chOff x="156800" y="376907"/>
            <a:chExt cx="8728789" cy="6349355"/>
          </a:xfrm>
        </p:grpSpPr>
        <p:pic>
          <p:nvPicPr>
            <p:cNvPr id="3" name="תמונה 2">
              <a:extLst>
                <a:ext uri="{FF2B5EF4-FFF2-40B4-BE49-F238E27FC236}">
                  <a16:creationId xmlns:a16="http://schemas.microsoft.com/office/drawing/2014/main" id="{AA5EAD89-13A5-D17B-3155-A1736BA0DBC9}"/>
                </a:ext>
              </a:extLst>
            </p:cNvPr>
            <p:cNvPicPr>
              <a:picLocks noChangeAspect="1"/>
            </p:cNvPicPr>
            <p:nvPr/>
          </p:nvPicPr>
          <p:blipFill>
            <a:blip r:embed="rId6"/>
            <a:stretch>
              <a:fillRect/>
            </a:stretch>
          </p:blipFill>
          <p:spPr>
            <a:xfrm>
              <a:off x="156800" y="376907"/>
              <a:ext cx="4060533" cy="3517046"/>
            </a:xfrm>
            <a:prstGeom prst="rect">
              <a:avLst/>
            </a:prstGeom>
          </p:spPr>
        </p:pic>
        <p:pic>
          <p:nvPicPr>
            <p:cNvPr id="11" name="תמונה 10" descr="תמונה שמכילה טקסט, צילום מסך, גופן&#10;&#10;התיאור נוצר באופן אוטומטי">
              <a:extLst>
                <a:ext uri="{FF2B5EF4-FFF2-40B4-BE49-F238E27FC236}">
                  <a16:creationId xmlns:a16="http://schemas.microsoft.com/office/drawing/2014/main" id="{62608B8A-0E4D-FB02-3520-A277C2D55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00" y="3982026"/>
              <a:ext cx="4060532" cy="2687630"/>
            </a:xfrm>
            <a:prstGeom prst="rect">
              <a:avLst/>
            </a:prstGeom>
            <a:ln>
              <a:solidFill>
                <a:srgbClr val="2FB782"/>
              </a:solidFill>
            </a:ln>
          </p:spPr>
        </p:pic>
        <p:pic>
          <p:nvPicPr>
            <p:cNvPr id="30" name="תמונה 29">
              <a:extLst>
                <a:ext uri="{FF2B5EF4-FFF2-40B4-BE49-F238E27FC236}">
                  <a16:creationId xmlns:a16="http://schemas.microsoft.com/office/drawing/2014/main" id="{3E18CD2E-C149-9BEB-B2B3-0FA43AAA1C05}"/>
                </a:ext>
              </a:extLst>
            </p:cNvPr>
            <p:cNvPicPr>
              <a:picLocks noChangeAspect="1"/>
            </p:cNvPicPr>
            <p:nvPr/>
          </p:nvPicPr>
          <p:blipFill>
            <a:blip r:embed="rId8"/>
            <a:stretch>
              <a:fillRect/>
            </a:stretch>
          </p:blipFill>
          <p:spPr>
            <a:xfrm>
              <a:off x="4302392" y="376907"/>
              <a:ext cx="4583197" cy="3475942"/>
            </a:xfrm>
            <a:prstGeom prst="rect">
              <a:avLst/>
            </a:prstGeom>
            <a:ln>
              <a:solidFill>
                <a:schemeClr val="accent1"/>
              </a:solidFill>
            </a:ln>
          </p:spPr>
        </p:pic>
        <p:pic>
          <p:nvPicPr>
            <p:cNvPr id="32" name="תמונה 31">
              <a:extLst>
                <a:ext uri="{FF2B5EF4-FFF2-40B4-BE49-F238E27FC236}">
                  <a16:creationId xmlns:a16="http://schemas.microsoft.com/office/drawing/2014/main" id="{5ED10BE1-135F-13BA-FC6D-5058417B0BBD}"/>
                </a:ext>
              </a:extLst>
            </p:cNvPr>
            <p:cNvPicPr>
              <a:picLocks noChangeAspect="1"/>
            </p:cNvPicPr>
            <p:nvPr/>
          </p:nvPicPr>
          <p:blipFill>
            <a:blip r:embed="rId9"/>
            <a:stretch>
              <a:fillRect/>
            </a:stretch>
          </p:blipFill>
          <p:spPr>
            <a:xfrm>
              <a:off x="4302393" y="3982026"/>
              <a:ext cx="4583196" cy="2744236"/>
            </a:xfrm>
            <a:prstGeom prst="rect">
              <a:avLst/>
            </a:prstGeom>
            <a:ln>
              <a:solidFill>
                <a:schemeClr val="accent1"/>
              </a:solidFill>
            </a:ln>
          </p:spPr>
        </p:pic>
      </p:grpSp>
    </p:spTree>
    <p:extLst>
      <p:ext uri="{BB962C8B-B14F-4D97-AF65-F5344CB8AC3E}">
        <p14:creationId xmlns:p14="http://schemas.microsoft.com/office/powerpoint/2010/main" val="2095987742"/>
      </p:ext>
    </p:extLst>
  </p:cSld>
  <p:clrMapOvr>
    <a:masterClrMapping/>
  </p:clrMapOvr>
  <p:transition>
    <p:fade/>
  </p:transition>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320354" y="240637"/>
            <a:ext cx="10404068" cy="876301"/>
          </a:xfrm>
        </p:spPr>
        <p:txBody>
          <a:bodyPr/>
          <a:lstStyle/>
          <a:p>
            <a:pPr algn="l"/>
            <a:r>
              <a:rPr lang="en-US" b="1" dirty="0">
                <a:latin typeface="Assistant ExtraBold"/>
                <a:cs typeface="Assistant ExtraBold"/>
              </a:rPr>
              <a:t>Target audiences for the training process</a:t>
            </a:r>
            <a:endParaRPr lang="he-IL" dirty="0">
              <a:latin typeface="Assistant ExtraBold"/>
              <a:cs typeface="Assistant ExtraBold"/>
            </a:endParaRPr>
          </a:p>
        </p:txBody>
      </p:sp>
      <p:sp>
        <p:nvSpPr>
          <p:cNvPr id="4" name="Content Placeholder 3">
            <a:extLst>
              <a:ext uri="{FF2B5EF4-FFF2-40B4-BE49-F238E27FC236}">
                <a16:creationId xmlns:a16="http://schemas.microsoft.com/office/drawing/2014/main" id="{70A30FFE-F6F5-A5FA-58DC-414ECF94C07C}"/>
              </a:ext>
            </a:extLst>
          </p:cNvPr>
          <p:cNvSpPr>
            <a:spLocks noGrp="1"/>
          </p:cNvSpPr>
          <p:nvPr>
            <p:ph idx="1"/>
          </p:nvPr>
        </p:nvSpPr>
        <p:spPr>
          <a:xfrm>
            <a:off x="197550" y="1202923"/>
            <a:ext cx="7558714" cy="4143628"/>
          </a:xfrm>
        </p:spPr>
        <p:txBody>
          <a:bodyPr/>
          <a:lstStyle/>
          <a:p>
            <a:pPr marL="342900" indent="-342900" algn="l">
              <a:buFont typeface="Arial" panose="020B0604020202020204" pitchFamily="34" charset="0"/>
              <a:buChar char="•"/>
            </a:pPr>
            <a:r>
              <a:rPr lang="en-US" sz="2800" dirty="0">
                <a:solidFill>
                  <a:schemeClr val="accent2">
                    <a:lumMod val="75000"/>
                  </a:schemeClr>
                </a:solidFill>
                <a:latin typeface="Assistant" pitchFamily="2" charset="-79"/>
                <a:ea typeface="+mj-ea"/>
                <a:cs typeface="Assistant" pitchFamily="2" charset="-79"/>
              </a:rPr>
              <a:t>Primary educators in the daycare center who hold a teaching certificate.</a:t>
            </a:r>
            <a:endParaRPr lang="he-IL" sz="2800" dirty="0">
              <a:solidFill>
                <a:schemeClr val="accent2">
                  <a:lumMod val="75000"/>
                </a:schemeClr>
              </a:solidFill>
              <a:latin typeface="Assistant" pitchFamily="2" charset="-79"/>
              <a:ea typeface="+mj-ea"/>
              <a:cs typeface="Assistant" pitchFamily="2" charset="-79"/>
            </a:endParaRPr>
          </a:p>
          <a:p>
            <a:pPr marL="342900" indent="-342900" algn="l">
              <a:buFont typeface="Arial" panose="020B0604020202020204" pitchFamily="34" charset="0"/>
              <a:buChar char="•"/>
            </a:pPr>
            <a:r>
              <a:rPr lang="en-US" sz="2800" dirty="0">
                <a:solidFill>
                  <a:schemeClr val="accent2">
                    <a:lumMod val="75000"/>
                  </a:schemeClr>
                </a:solidFill>
                <a:latin typeface="Assistant" pitchFamily="2" charset="-79"/>
                <a:ea typeface="+mj-ea"/>
                <a:cs typeface="Assistant" pitchFamily="2" charset="-79"/>
              </a:rPr>
              <a:t>The pilot will include 10 educators (14 registered)</a:t>
            </a:r>
            <a:r>
              <a:rPr lang="he-IL" sz="2800" dirty="0">
                <a:solidFill>
                  <a:schemeClr val="accent2">
                    <a:lumMod val="75000"/>
                  </a:schemeClr>
                </a:solidFill>
                <a:latin typeface="Assistant" pitchFamily="2" charset="-79"/>
                <a:ea typeface="+mj-ea"/>
                <a:cs typeface="Assistant" pitchFamily="2" charset="-79"/>
              </a:rPr>
              <a:t>.</a:t>
            </a:r>
            <a:endParaRPr lang="en-US" sz="2800" dirty="0">
              <a:solidFill>
                <a:schemeClr val="accent2">
                  <a:lumMod val="75000"/>
                </a:schemeClr>
              </a:solidFill>
              <a:latin typeface="Assistant" pitchFamily="2" charset="-79"/>
              <a:ea typeface="+mj-ea"/>
              <a:cs typeface="Assistant" pitchFamily="2" charset="-79"/>
            </a:endParaRPr>
          </a:p>
          <a:p>
            <a:pPr marL="342900" indent="-342900" algn="l">
              <a:buFont typeface="Arial" panose="020B0604020202020204" pitchFamily="34" charset="0"/>
              <a:buChar char="•"/>
            </a:pPr>
            <a:r>
              <a:rPr lang="en-US" sz="2800" dirty="0">
                <a:solidFill>
                  <a:schemeClr val="accent2">
                    <a:lumMod val="75000"/>
                  </a:schemeClr>
                </a:solidFill>
                <a:latin typeface="Assistant" pitchFamily="2" charset="-79"/>
                <a:ea typeface="+mj-ea"/>
                <a:cs typeface="Assistant" pitchFamily="2" charset="-79"/>
              </a:rPr>
              <a:t>Content topics in the field of parent-child relationships.</a:t>
            </a:r>
          </a:p>
          <a:p>
            <a:pPr marL="342900" indent="-342900" algn="l">
              <a:buFont typeface="Arial" panose="020B0604020202020204" pitchFamily="34" charset="0"/>
              <a:buChar char="•"/>
            </a:pPr>
            <a:r>
              <a:rPr lang="en-US" sz="2800" dirty="0">
                <a:solidFill>
                  <a:schemeClr val="accent2">
                    <a:lumMod val="75000"/>
                  </a:schemeClr>
                </a:solidFill>
                <a:latin typeface="Assistant" pitchFamily="2" charset="-79"/>
                <a:ea typeface="+mj-ea"/>
                <a:cs typeface="Assistant" pitchFamily="2" charset="-79"/>
              </a:rPr>
              <a:t>Theory and experiential processes.</a:t>
            </a:r>
          </a:p>
          <a:p>
            <a:pPr algn="ctr"/>
            <a:endParaRPr lang="en-US" sz="2800" b="1" dirty="0">
              <a:solidFill>
                <a:schemeClr val="accent2">
                  <a:lumMod val="75000"/>
                </a:schemeClr>
              </a:solidFill>
              <a:latin typeface="Assistant" pitchFamily="2" charset="-79"/>
              <a:ea typeface="+mj-ea"/>
              <a:cs typeface="Assistant" pitchFamily="2" charset="-79"/>
            </a:endParaRPr>
          </a:p>
          <a:p>
            <a:pPr algn="ctr"/>
            <a:r>
              <a:rPr lang="en-US" sz="2800" b="1" dirty="0">
                <a:solidFill>
                  <a:schemeClr val="accent2">
                    <a:lumMod val="75000"/>
                  </a:schemeClr>
                </a:solidFill>
                <a:latin typeface="Assistant" pitchFamily="2" charset="-79"/>
                <a:ea typeface="+mj-ea"/>
                <a:cs typeface="Assistant" pitchFamily="2" charset="-79"/>
              </a:rPr>
              <a:t>Perceptual and behavioral change</a:t>
            </a:r>
            <a:endParaRPr lang="he-IL" sz="2800" dirty="0">
              <a:solidFill>
                <a:schemeClr val="accent2">
                  <a:lumMod val="75000"/>
                </a:schemeClr>
              </a:solidFill>
              <a:latin typeface="Assistant" pitchFamily="2" charset="-79"/>
              <a:ea typeface="+mj-ea"/>
              <a:cs typeface="Assistant" pitchFamily="2" charset="-79"/>
            </a:endParaRPr>
          </a:p>
          <a:p>
            <a:pPr marL="342900" indent="-342900" algn="r" rtl="1">
              <a:buFont typeface="Arial" panose="020B0604020202020204" pitchFamily="34" charset="0"/>
              <a:buChar char="•"/>
            </a:pPr>
            <a:endParaRPr lang="he-IL" sz="2800" dirty="0">
              <a:solidFill>
                <a:schemeClr val="accent2">
                  <a:lumMod val="75000"/>
                </a:schemeClr>
              </a:solidFill>
              <a:latin typeface="Assistant" pitchFamily="2" charset="-79"/>
              <a:ea typeface="+mj-ea"/>
              <a:cs typeface="Assistant" pitchFamily="2" charset="-79"/>
            </a:endParaRPr>
          </a:p>
          <a:p>
            <a:pPr marL="342900" indent="-342900" algn="r" rtl="1">
              <a:buFont typeface="Arial" panose="020B0604020202020204" pitchFamily="34" charset="0"/>
              <a:buChar char="•"/>
            </a:pPr>
            <a:endParaRPr lang="he-IL" sz="2800" dirty="0">
              <a:solidFill>
                <a:schemeClr val="accent2">
                  <a:lumMod val="75000"/>
                </a:schemeClr>
              </a:solidFill>
              <a:latin typeface="Assistant" pitchFamily="2" charset="-79"/>
              <a:ea typeface="+mj-ea"/>
              <a:cs typeface="Assistant" pitchFamily="2" charset="-79"/>
            </a:endParaRPr>
          </a:p>
          <a:p>
            <a:pPr algn="ctr" rtl="1"/>
            <a:endParaRPr lang="he-IL" sz="2800" dirty="0">
              <a:solidFill>
                <a:schemeClr val="accent2">
                  <a:lumMod val="75000"/>
                </a:schemeClr>
              </a:solidFill>
              <a:latin typeface="Assistant" pitchFamily="2" charset="-79"/>
              <a:ea typeface="+mj-ea"/>
              <a:cs typeface="Assistant" pitchFamily="2" charset="-79"/>
            </a:endParaRPr>
          </a:p>
          <a:p>
            <a:pPr marL="342900" indent="-342900" algn="r" rtl="1">
              <a:buFont typeface="Arial" panose="020B0604020202020204" pitchFamily="34" charset="0"/>
              <a:buChar char="•"/>
            </a:pPr>
            <a:endParaRPr lang="he-IL" sz="2400" dirty="0">
              <a:solidFill>
                <a:schemeClr val="accent2">
                  <a:lumMod val="75000"/>
                </a:schemeClr>
              </a:solidFill>
              <a:latin typeface="Assistant" pitchFamily="2" charset="-79"/>
              <a:ea typeface="+mj-ea"/>
              <a:cs typeface="Assistant" pitchFamily="2" charset="-79"/>
            </a:endParaRPr>
          </a:p>
          <a:p>
            <a:pPr marL="342900" indent="-342900" algn="r" rtl="1">
              <a:buFont typeface="Arial" panose="020B0604020202020204" pitchFamily="34" charset="0"/>
              <a:buChar char="•"/>
            </a:pPr>
            <a:endParaRPr lang="he-IL" sz="2400" dirty="0">
              <a:solidFill>
                <a:schemeClr val="accent2">
                  <a:lumMod val="75000"/>
                </a:schemeClr>
              </a:solidFill>
              <a:latin typeface="Assistant" pitchFamily="2" charset="-79"/>
              <a:ea typeface="+mj-ea"/>
              <a:cs typeface="Assistant" pitchFamily="2" charset="-79"/>
            </a:endParaRPr>
          </a:p>
          <a:p>
            <a:pPr marL="342900" indent="-342900" algn="r" rtl="1">
              <a:buFont typeface="Arial" panose="020B0604020202020204" pitchFamily="34" charset="0"/>
              <a:buChar char="•"/>
            </a:pPr>
            <a:endParaRPr lang="en-US" sz="2400" b="1" dirty="0">
              <a:solidFill>
                <a:schemeClr val="accent2">
                  <a:lumMod val="75000"/>
                </a:schemeClr>
              </a:solidFill>
              <a:latin typeface="Assistant ExtraBold"/>
              <a:ea typeface="+mj-ea"/>
              <a:cs typeface="Assistant ExtraBold"/>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743" y="1032059"/>
            <a:ext cx="4023707" cy="4046854"/>
          </a:xfrm>
          <a:prstGeom prst="rect">
            <a:avLst/>
          </a:prstGeom>
          <a:effectLst>
            <a:glow rad="152400">
              <a:schemeClr val="accent2">
                <a:lumMod val="50000"/>
                <a:alpha val="40000"/>
              </a:schemeClr>
            </a:glow>
          </a:effectLst>
        </p:spPr>
      </p:pic>
    </p:spTree>
    <p:extLst>
      <p:ext uri="{BB962C8B-B14F-4D97-AF65-F5344CB8AC3E}">
        <p14:creationId xmlns:p14="http://schemas.microsoft.com/office/powerpoint/2010/main" val="1006583569"/>
      </p:ext>
    </p:extLst>
  </p:cSld>
  <p:clrMapOvr>
    <a:masterClrMapping/>
  </p:clrMapOvr>
  <p:transition>
    <p:fade/>
  </p:transition>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484094" y="391408"/>
            <a:ext cx="10813940" cy="716045"/>
          </a:xfrm>
        </p:spPr>
        <p:txBody>
          <a:bodyPr/>
          <a:lstStyle/>
          <a:p>
            <a:pPr algn="l"/>
            <a:r>
              <a:rPr lang="en-US" b="1" dirty="0">
                <a:latin typeface="Assistant ExtraBold"/>
                <a:cs typeface="Assistant ExtraBold"/>
              </a:rPr>
              <a:t>Partnerships and pooling resources</a:t>
            </a:r>
            <a:endParaRPr lang="he-IL" b="1" dirty="0">
              <a:latin typeface="Assistant ExtraBold"/>
              <a:cs typeface="Assistant ExtraBold"/>
            </a:endParaRPr>
          </a:p>
        </p:txBody>
      </p:sp>
      <p:pic>
        <p:nvPicPr>
          <p:cNvPr id="5" name="Picture 4">
            <a:extLst>
              <a:ext uri="{FF2B5EF4-FFF2-40B4-BE49-F238E27FC236}">
                <a16:creationId xmlns:a16="http://schemas.microsoft.com/office/drawing/2014/main" id="{F4B4838D-D718-7B4C-B55D-C938F932E1B9}"/>
              </a:ext>
            </a:extLst>
          </p:cNvPr>
          <p:cNvPicPr>
            <a:picLocks noChangeAspect="1"/>
          </p:cNvPicPr>
          <p:nvPr/>
        </p:nvPicPr>
        <p:blipFill rotWithShape="1">
          <a:blip r:embed="rId3"/>
          <a:srcRect l="-2755" t="3846" r="2755" b="-1198"/>
          <a:stretch/>
        </p:blipFill>
        <p:spPr>
          <a:xfrm>
            <a:off x="5596748" y="1340646"/>
            <a:ext cx="6238327" cy="4663861"/>
          </a:xfrm>
          <a:prstGeom prst="rect">
            <a:avLst/>
          </a:prstGeom>
        </p:spPr>
      </p:pic>
      <p:sp>
        <p:nvSpPr>
          <p:cNvPr id="4" name="Title 1">
            <a:extLst>
              <a:ext uri="{FF2B5EF4-FFF2-40B4-BE49-F238E27FC236}">
                <a16:creationId xmlns:a16="http://schemas.microsoft.com/office/drawing/2014/main" id="{49F9235C-0E02-4E9E-AC89-20527190D719}"/>
              </a:ext>
            </a:extLst>
          </p:cNvPr>
          <p:cNvSpPr txBox="1">
            <a:spLocks/>
          </p:cNvSpPr>
          <p:nvPr/>
        </p:nvSpPr>
        <p:spPr>
          <a:xfrm>
            <a:off x="484094" y="1107453"/>
            <a:ext cx="4970033" cy="466387"/>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sz="1800" b="1" dirty="0">
                <a:solidFill>
                  <a:schemeClr val="accent2">
                    <a:lumMod val="75000"/>
                  </a:schemeClr>
                </a:solidFill>
                <a:latin typeface="Assistant ExtraBold"/>
                <a:cs typeface="Assistant ExtraBold"/>
              </a:rPr>
              <a:t>Cross-organizational divisions and departments</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Department of Education, Early Childhood Division</a:t>
            </a:r>
            <a:r>
              <a:rPr lang="he-IL" sz="2400" dirty="0">
                <a:solidFill>
                  <a:schemeClr val="accent2">
                    <a:lumMod val="75000"/>
                  </a:schemeClr>
                </a:solidFill>
                <a:latin typeface="Assistant" pitchFamily="2" charset="-79"/>
                <a:cs typeface="Assistant" pitchFamily="2" charset="-79"/>
              </a:rPr>
              <a:t>.</a:t>
            </a:r>
            <a:r>
              <a:rPr lang="en-US" sz="2400" dirty="0">
                <a:solidFill>
                  <a:schemeClr val="accent2">
                    <a:lumMod val="75000"/>
                  </a:schemeClr>
                </a:solidFill>
                <a:latin typeface="Assistant" pitchFamily="2" charset="-79"/>
                <a:cs typeface="Assistant" pitchFamily="2" charset="-79"/>
              </a:rPr>
              <a:t> </a:t>
            </a:r>
            <a:endParaRPr lang="he-IL" sz="2400" dirty="0">
              <a:solidFill>
                <a:schemeClr val="accent2">
                  <a:lumMod val="75000"/>
                </a:schemeClr>
              </a:solidFill>
              <a:latin typeface="Assistant" pitchFamily="2" charset="-79"/>
              <a:cs typeface="Assistant" pitchFamily="2" charset="-79"/>
            </a:endParaRP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Daycare centers</a:t>
            </a:r>
            <a:endParaRPr lang="he-IL" sz="2400" dirty="0">
              <a:solidFill>
                <a:schemeClr val="accent2">
                  <a:lumMod val="75000"/>
                </a:schemeClr>
              </a:solidFill>
              <a:latin typeface="Assistant" pitchFamily="2" charset="-79"/>
              <a:cs typeface="Assistant" pitchFamily="2" charset="-79"/>
            </a:endParaRP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HaPaot Early Childhood Developmental Center</a:t>
            </a:r>
            <a:r>
              <a:rPr lang="he-IL" sz="2400" dirty="0">
                <a:solidFill>
                  <a:schemeClr val="accent2">
                    <a:lumMod val="75000"/>
                  </a:schemeClr>
                </a:solidFill>
                <a:latin typeface="Assistant" pitchFamily="2" charset="-79"/>
                <a:cs typeface="Assistant" pitchFamily="2" charset="-79"/>
              </a:rPr>
              <a:t>		</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Division for Community Relations</a:t>
            </a:r>
            <a:endParaRPr lang="he-IL" sz="2400" dirty="0">
              <a:solidFill>
                <a:schemeClr val="accent2">
                  <a:lumMod val="75000"/>
                </a:schemeClr>
              </a:solidFill>
              <a:latin typeface="Assistant" pitchFamily="2" charset="-79"/>
              <a:cs typeface="Assistant" pitchFamily="2" charset="-79"/>
            </a:endParaRP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Innovation Hub: Center for Entrepreneurship and Technology</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Tirat Carmel Community Center for Young Children and their Families</a:t>
            </a:r>
          </a:p>
          <a:p>
            <a:pPr lvl="0" algn="l">
              <a:lnSpc>
                <a:spcPct val="100000"/>
              </a:lnSpc>
            </a:pPr>
            <a:r>
              <a:rPr lang="en-US" sz="2800" b="1" dirty="0">
                <a:solidFill>
                  <a:srgbClr val="4DC6F3">
                    <a:lumMod val="75000"/>
                  </a:srgbClr>
                </a:solidFill>
                <a:latin typeface="Assistant" pitchFamily="2" charset="-79"/>
                <a:ea typeface="+mn-ea"/>
                <a:cs typeface="Assistant" pitchFamily="2" charset="-79"/>
              </a:rPr>
              <a:t>Project support and guidance</a:t>
            </a:r>
          </a:p>
          <a:p>
            <a:pPr marL="342900" lvl="0" indent="-342900" algn="l">
              <a:lnSpc>
                <a:spcPct val="100000"/>
              </a:lnSpc>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Urban95</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Israel Green Building Council</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INSEAD School of Business</a:t>
            </a:r>
          </a:p>
          <a:p>
            <a:pPr marL="342900" indent="-342900" algn="l">
              <a:buFont typeface="Arial" panose="020B0604020202020204" pitchFamily="34" charset="0"/>
              <a:buChar char="•"/>
            </a:pPr>
            <a:r>
              <a:rPr lang="en-US" sz="2400" dirty="0">
                <a:solidFill>
                  <a:schemeClr val="accent2">
                    <a:lumMod val="75000"/>
                  </a:schemeClr>
                </a:solidFill>
                <a:latin typeface="Assistant" pitchFamily="2" charset="-79"/>
                <a:cs typeface="Assistant" pitchFamily="2" charset="-79"/>
              </a:rPr>
              <a:t>Van Leer Foundation</a:t>
            </a:r>
          </a:p>
          <a:p>
            <a:pPr algn="r" rtl="1"/>
            <a:endParaRPr lang="he-IL" sz="2400" dirty="0">
              <a:solidFill>
                <a:schemeClr val="accent2">
                  <a:lumMod val="75000"/>
                </a:schemeClr>
              </a:solidFill>
              <a:latin typeface="Assistant" pitchFamily="2" charset="-79"/>
              <a:cs typeface="Assistant" pitchFamily="2" charset="-79"/>
            </a:endParaRPr>
          </a:p>
          <a:p>
            <a:pPr algn="r" rtl="1"/>
            <a:endParaRPr lang="he-IL" sz="2800" b="1" dirty="0">
              <a:solidFill>
                <a:schemeClr val="accent2">
                  <a:lumMod val="75000"/>
                </a:schemeClr>
              </a:solidFill>
              <a:latin typeface="Assistant ExtraBold"/>
              <a:cs typeface="Assistant ExtraBold"/>
            </a:endParaRPr>
          </a:p>
          <a:p>
            <a:pPr algn="r" rtl="1"/>
            <a:endParaRPr lang="he-IL" sz="2800" b="1" dirty="0">
              <a:solidFill>
                <a:schemeClr val="accent2">
                  <a:lumMod val="75000"/>
                </a:schemeClr>
              </a:solidFill>
              <a:latin typeface="Assistant ExtraBold"/>
              <a:cs typeface="Assistant ExtraBold"/>
            </a:endParaRPr>
          </a:p>
        </p:txBody>
      </p:sp>
    </p:spTree>
    <p:extLst>
      <p:ext uri="{BB962C8B-B14F-4D97-AF65-F5344CB8AC3E}">
        <p14:creationId xmlns:p14="http://schemas.microsoft.com/office/powerpoint/2010/main" val="3834197712"/>
      </p:ext>
    </p:extLst>
  </p:cSld>
  <p:clrMapOvr>
    <a:masterClrMapping/>
  </p:clrMapOvr>
  <p:transition>
    <p:fade/>
  </p:transition>
  <p:extLst>
    <p:ext uri="{6950BFC3-D8DA-4A85-94F7-54DA5524770B}">
      <p188:commentRel xmlns:p188="http://schemas.microsoft.com/office/powerpoint/2018/8/main" r:id="rId2"/>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3461789" y="245548"/>
            <a:ext cx="8058699" cy="876301"/>
          </a:xfrm>
        </p:spPr>
        <p:txBody>
          <a:bodyPr/>
          <a:lstStyle/>
          <a:p>
            <a:pPr algn="ctr"/>
            <a:r>
              <a:rPr lang="en-US" b="1" dirty="0">
                <a:latin typeface="Assistant ExtraBold"/>
                <a:cs typeface="Assistant ExtraBold"/>
              </a:rPr>
              <a:t>Project Stages</a:t>
            </a:r>
            <a:endParaRPr lang="he-IL" sz="2800" dirty="0">
              <a:latin typeface="Assistant ExtraBold"/>
              <a:cs typeface="Assistant ExtraBold"/>
            </a:endParaRPr>
          </a:p>
        </p:txBody>
      </p:sp>
      <p:graphicFrame>
        <p:nvGraphicFramePr>
          <p:cNvPr id="3" name="Diagram 2">
            <a:extLst>
              <a:ext uri="{FF2B5EF4-FFF2-40B4-BE49-F238E27FC236}">
                <a16:creationId xmlns:a16="http://schemas.microsoft.com/office/drawing/2014/main" id="{58F04EE5-606D-4EBE-F935-A805758CD918}"/>
              </a:ext>
            </a:extLst>
          </p:cNvPr>
          <p:cNvGraphicFramePr/>
          <p:nvPr>
            <p:extLst>
              <p:ext uri="{D42A27DB-BD31-4B8C-83A1-F6EECF244321}">
                <p14:modId xmlns:p14="http://schemas.microsoft.com/office/powerpoint/2010/main" val="57370722"/>
              </p:ext>
            </p:extLst>
          </p:nvPr>
        </p:nvGraphicFramePr>
        <p:xfrm>
          <a:off x="3102761" y="-93394"/>
          <a:ext cx="8321245" cy="3965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B231EA7-0B2C-9EBA-64AE-EAEFDEA8B9F4}"/>
              </a:ext>
            </a:extLst>
          </p:cNvPr>
          <p:cNvSpPr txBox="1"/>
          <p:nvPr/>
        </p:nvSpPr>
        <p:spPr>
          <a:xfrm>
            <a:off x="9338312" y="1426092"/>
            <a:ext cx="1500590" cy="1051149"/>
          </a:xfrm>
          <a:prstGeom prst="rect">
            <a:avLst/>
          </a:prstGeom>
          <a:noFill/>
        </p:spPr>
        <p:txBody>
          <a:bodyPr wrap="square" lIns="0" tIns="0" rIns="0" bIns="0" rtlCol="0">
            <a:noAutofit/>
          </a:bodyPr>
          <a:lstStyle/>
          <a:p>
            <a:pPr algn="ctr">
              <a:lnSpc>
                <a:spcPct val="100000"/>
              </a:lnSpc>
            </a:pPr>
            <a:r>
              <a:rPr lang="en-US" sz="1200" b="1" dirty="0">
                <a:solidFill>
                  <a:schemeClr val="bg1"/>
                </a:solidFill>
                <a:latin typeface="Assistant" pitchFamily="2" charset="-79"/>
                <a:cs typeface="Assistant" pitchFamily="2" charset="-79"/>
              </a:rPr>
              <a:t>Stage 1:</a:t>
            </a:r>
          </a:p>
          <a:p>
            <a:pPr algn="ctr">
              <a:lnSpc>
                <a:spcPct val="100000"/>
              </a:lnSpc>
            </a:pPr>
            <a:r>
              <a:rPr lang="en-US" sz="1200" b="1" dirty="0">
                <a:solidFill>
                  <a:schemeClr val="bg1"/>
                </a:solidFill>
                <a:latin typeface="Assistant" pitchFamily="2" charset="-79"/>
                <a:cs typeface="Assistant" pitchFamily="2" charset="-79"/>
              </a:rPr>
              <a:t> Interviews and recruiting participants </a:t>
            </a:r>
          </a:p>
          <a:p>
            <a:pPr algn="ctr">
              <a:lnSpc>
                <a:spcPct val="100000"/>
              </a:lnSpc>
            </a:pPr>
            <a:r>
              <a:rPr lang="en-US" sz="1200" b="1" dirty="0">
                <a:solidFill>
                  <a:schemeClr val="bg1"/>
                </a:solidFill>
                <a:latin typeface="Assistant" pitchFamily="2" charset="-79"/>
                <a:cs typeface="Assistant" pitchFamily="2" charset="-79"/>
              </a:rPr>
              <a:t>April-May 2024</a:t>
            </a:r>
            <a:endParaRPr lang="he-IL" sz="1200" b="1" dirty="0">
              <a:solidFill>
                <a:schemeClr val="bg1"/>
              </a:solidFill>
              <a:latin typeface="Assistant" pitchFamily="2" charset="-79"/>
              <a:cs typeface="Assistant" pitchFamily="2" charset="-79"/>
            </a:endParaRPr>
          </a:p>
        </p:txBody>
      </p:sp>
      <p:sp>
        <p:nvSpPr>
          <p:cNvPr id="6" name="TextBox 5">
            <a:extLst>
              <a:ext uri="{FF2B5EF4-FFF2-40B4-BE49-F238E27FC236}">
                <a16:creationId xmlns:a16="http://schemas.microsoft.com/office/drawing/2014/main" id="{CA1EB87D-9B28-1F40-6ECB-726167757495}"/>
              </a:ext>
            </a:extLst>
          </p:cNvPr>
          <p:cNvSpPr txBox="1"/>
          <p:nvPr/>
        </p:nvSpPr>
        <p:spPr>
          <a:xfrm>
            <a:off x="7263383" y="1460791"/>
            <a:ext cx="1699491" cy="1120556"/>
          </a:xfrm>
          <a:prstGeom prst="rect">
            <a:avLst/>
          </a:prstGeom>
          <a:noFill/>
        </p:spPr>
        <p:txBody>
          <a:bodyPr wrap="square" lIns="0" tIns="0" rIns="0" bIns="0" rtlCol="0">
            <a:noAutofit/>
          </a:bodyPr>
          <a:lstStyle/>
          <a:p>
            <a:pPr algn="ctr">
              <a:lnSpc>
                <a:spcPct val="100000"/>
              </a:lnSpc>
            </a:pPr>
            <a:r>
              <a:rPr lang="en-US" sz="1200" b="1" dirty="0">
                <a:solidFill>
                  <a:schemeClr val="bg1"/>
                </a:solidFill>
                <a:latin typeface="Assistant" pitchFamily="2" charset="-79"/>
                <a:cs typeface="Assistant" pitchFamily="2" charset="-79"/>
              </a:rPr>
              <a:t>Stage 2: </a:t>
            </a:r>
          </a:p>
          <a:p>
            <a:pPr algn="ctr">
              <a:lnSpc>
                <a:spcPct val="100000"/>
              </a:lnSpc>
            </a:pPr>
            <a:r>
              <a:rPr lang="en-US" sz="1200" b="1" dirty="0">
                <a:solidFill>
                  <a:schemeClr val="bg1"/>
                </a:solidFill>
                <a:latin typeface="Assistant" pitchFamily="2" charset="-79"/>
                <a:cs typeface="Assistant" pitchFamily="2" charset="-79"/>
              </a:rPr>
              <a:t>Participation in the training</a:t>
            </a:r>
          </a:p>
          <a:p>
            <a:pPr algn="ctr">
              <a:lnSpc>
                <a:spcPct val="100000"/>
              </a:lnSpc>
            </a:pPr>
            <a:r>
              <a:rPr lang="en-US" sz="1200" b="1" dirty="0">
                <a:solidFill>
                  <a:schemeClr val="bg1"/>
                </a:solidFill>
                <a:latin typeface="Assistant" pitchFamily="2" charset="-79"/>
                <a:cs typeface="Assistant" pitchFamily="2" charset="-79"/>
              </a:rPr>
              <a:t>June - July 2024</a:t>
            </a:r>
            <a:endParaRPr lang="he-IL" sz="1200" b="1" dirty="0">
              <a:solidFill>
                <a:schemeClr val="bg1"/>
              </a:solidFill>
              <a:latin typeface="Assistant" pitchFamily="2" charset="-79"/>
              <a:cs typeface="Assistant" pitchFamily="2" charset="-79"/>
            </a:endParaRPr>
          </a:p>
          <a:p>
            <a:pPr algn="r" rtl="1">
              <a:lnSpc>
                <a:spcPct val="100000"/>
              </a:lnSpc>
            </a:pPr>
            <a:endParaRPr lang="he-IL" sz="1200" b="1" dirty="0">
              <a:solidFill>
                <a:schemeClr val="bg1"/>
              </a:solidFill>
              <a:latin typeface="Assistant" pitchFamily="2" charset="-79"/>
              <a:cs typeface="Assistant" pitchFamily="2" charset="-79"/>
            </a:endParaRPr>
          </a:p>
        </p:txBody>
      </p:sp>
      <p:sp>
        <p:nvSpPr>
          <p:cNvPr id="9" name="TextBox 8">
            <a:extLst>
              <a:ext uri="{FF2B5EF4-FFF2-40B4-BE49-F238E27FC236}">
                <a16:creationId xmlns:a16="http://schemas.microsoft.com/office/drawing/2014/main" id="{6AB53F37-D725-6640-3A5E-FC462164040C}"/>
              </a:ext>
            </a:extLst>
          </p:cNvPr>
          <p:cNvSpPr txBox="1"/>
          <p:nvPr/>
        </p:nvSpPr>
        <p:spPr>
          <a:xfrm>
            <a:off x="5201082" y="1460791"/>
            <a:ext cx="1846983" cy="1725281"/>
          </a:xfrm>
          <a:prstGeom prst="rect">
            <a:avLst/>
          </a:prstGeom>
          <a:noFill/>
        </p:spPr>
        <p:txBody>
          <a:bodyPr wrap="square" lIns="0" tIns="0" rIns="0" bIns="0" rtlCol="0">
            <a:noAutofit/>
          </a:bodyPr>
          <a:lstStyle/>
          <a:p>
            <a:pPr algn="ctr">
              <a:lnSpc>
                <a:spcPct val="100000"/>
              </a:lnSpc>
            </a:pPr>
            <a:r>
              <a:rPr lang="en-US" sz="1200" b="1" dirty="0">
                <a:solidFill>
                  <a:schemeClr val="bg1"/>
                </a:solidFill>
                <a:latin typeface="Assistant" pitchFamily="2" charset="-79"/>
                <a:cs typeface="Assistant" pitchFamily="2" charset="-79"/>
              </a:rPr>
              <a:t>Stage 3: </a:t>
            </a:r>
          </a:p>
          <a:p>
            <a:pPr algn="ctr">
              <a:lnSpc>
                <a:spcPct val="100000"/>
              </a:lnSpc>
            </a:pPr>
            <a:r>
              <a:rPr lang="en-US" sz="1200" b="1" dirty="0">
                <a:solidFill>
                  <a:schemeClr val="bg1"/>
                </a:solidFill>
                <a:latin typeface="Assistant" pitchFamily="2" charset="-79"/>
                <a:cs typeface="Assistant" pitchFamily="2" charset="-79"/>
              </a:rPr>
              <a:t>Administering the program with group training</a:t>
            </a:r>
          </a:p>
          <a:p>
            <a:pPr algn="ctr">
              <a:lnSpc>
                <a:spcPct val="100000"/>
              </a:lnSpc>
            </a:pPr>
            <a:r>
              <a:rPr lang="en-US" sz="1200" b="1" dirty="0">
                <a:solidFill>
                  <a:schemeClr val="bg1"/>
                </a:solidFill>
                <a:latin typeface="Assistant" pitchFamily="2" charset="-79"/>
                <a:cs typeface="Assistant" pitchFamily="2" charset="-79"/>
              </a:rPr>
              <a:t>2024 academic year</a:t>
            </a:r>
            <a:endParaRPr lang="he-IL" sz="1200" b="1" dirty="0">
              <a:solidFill>
                <a:schemeClr val="bg1"/>
              </a:solidFill>
              <a:latin typeface="Assistant" pitchFamily="2" charset="-79"/>
              <a:cs typeface="Assistant" pitchFamily="2" charset="-79"/>
            </a:endParaRPr>
          </a:p>
        </p:txBody>
      </p:sp>
      <p:pic>
        <p:nvPicPr>
          <p:cNvPr id="5" name="תמונה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754" y="901930"/>
            <a:ext cx="2693324" cy="6733310"/>
          </a:xfrm>
          <a:prstGeom prst="rect">
            <a:avLst/>
          </a:prstGeom>
        </p:spPr>
      </p:pic>
      <p:sp>
        <p:nvSpPr>
          <p:cNvPr id="12" name="TextBox 11">
            <a:extLst>
              <a:ext uri="{FF2B5EF4-FFF2-40B4-BE49-F238E27FC236}">
                <a16:creationId xmlns:a16="http://schemas.microsoft.com/office/drawing/2014/main" id="{5B231EA7-0B2C-9EBA-64AE-EAEFDEA8B9F4}"/>
              </a:ext>
            </a:extLst>
          </p:cNvPr>
          <p:cNvSpPr txBox="1"/>
          <p:nvPr/>
        </p:nvSpPr>
        <p:spPr>
          <a:xfrm>
            <a:off x="7390566" y="3956227"/>
            <a:ext cx="2073728" cy="1223237"/>
          </a:xfrm>
          <a:prstGeom prst="rect">
            <a:avLst/>
          </a:prstGeom>
          <a:noFill/>
        </p:spPr>
        <p:txBody>
          <a:bodyPr wrap="square" lIns="0" tIns="0" rIns="0" bIns="0" rtlCol="0">
            <a:noAutofit/>
          </a:bodyPr>
          <a:lstStyle/>
          <a:p>
            <a:pPr algn="r" rtl="1">
              <a:lnSpc>
                <a:spcPct val="100000"/>
              </a:lnSpc>
            </a:pPr>
            <a:r>
              <a:rPr lang="he-IL" sz="2000" b="1" dirty="0">
                <a:solidFill>
                  <a:schemeClr val="bg1"/>
                </a:solidFill>
                <a:latin typeface="Assistant" pitchFamily="2" charset="-79"/>
                <a:cs typeface="Assistant" pitchFamily="2" charset="-79"/>
              </a:rPr>
              <a:t>מילוי שאלון עמדות </a:t>
            </a:r>
          </a:p>
          <a:p>
            <a:pPr algn="r" rtl="1">
              <a:lnSpc>
                <a:spcPct val="100000"/>
              </a:lnSpc>
            </a:pPr>
            <a:r>
              <a:rPr lang="he-IL" sz="2000" b="1" dirty="0">
                <a:solidFill>
                  <a:schemeClr val="bg1"/>
                </a:solidFill>
                <a:latin typeface="Assistant" pitchFamily="2" charset="-79"/>
                <a:cs typeface="Assistant" pitchFamily="2" charset="-79"/>
              </a:rPr>
              <a:t>ע"י משתתפות הקורס לפני תחילת הקור</a:t>
            </a:r>
          </a:p>
        </p:txBody>
      </p:sp>
      <p:sp>
        <p:nvSpPr>
          <p:cNvPr id="13" name="TextBox 12">
            <a:extLst>
              <a:ext uri="{FF2B5EF4-FFF2-40B4-BE49-F238E27FC236}">
                <a16:creationId xmlns:a16="http://schemas.microsoft.com/office/drawing/2014/main" id="{6AB53F37-D725-6640-3A5E-FC462164040C}"/>
              </a:ext>
            </a:extLst>
          </p:cNvPr>
          <p:cNvSpPr txBox="1"/>
          <p:nvPr/>
        </p:nvSpPr>
        <p:spPr>
          <a:xfrm>
            <a:off x="3461789" y="3850426"/>
            <a:ext cx="1846983" cy="1120556"/>
          </a:xfrm>
          <a:prstGeom prst="rect">
            <a:avLst/>
          </a:prstGeom>
          <a:noFill/>
        </p:spPr>
        <p:txBody>
          <a:bodyPr wrap="square" lIns="0" tIns="0" rIns="0" bIns="0" rtlCol="0">
            <a:noAutofit/>
          </a:bodyPr>
          <a:lstStyle/>
          <a:p>
            <a:pPr algn="r" rtl="1">
              <a:lnSpc>
                <a:spcPct val="100000"/>
              </a:lnSpc>
            </a:pPr>
            <a:r>
              <a:rPr lang="he-IL" sz="2000" b="1" dirty="0">
                <a:solidFill>
                  <a:schemeClr val="bg1"/>
                </a:solidFill>
                <a:latin typeface="Assistant" pitchFamily="2" charset="-79"/>
                <a:cs typeface="Assistant" pitchFamily="2" charset="-79"/>
              </a:rPr>
              <a:t>שלב ד: מילוי שאלון עמדות עם סיום הפעילויות </a:t>
            </a:r>
          </a:p>
        </p:txBody>
      </p:sp>
      <p:sp>
        <p:nvSpPr>
          <p:cNvPr id="18" name="TextBox 17">
            <a:extLst>
              <a:ext uri="{FF2B5EF4-FFF2-40B4-BE49-F238E27FC236}">
                <a16:creationId xmlns:a16="http://schemas.microsoft.com/office/drawing/2014/main" id="{6AB53F37-D725-6640-3A5E-FC462164040C}"/>
              </a:ext>
            </a:extLst>
          </p:cNvPr>
          <p:cNvSpPr txBox="1"/>
          <p:nvPr/>
        </p:nvSpPr>
        <p:spPr>
          <a:xfrm>
            <a:off x="3815367" y="4058908"/>
            <a:ext cx="1846983" cy="1120556"/>
          </a:xfrm>
          <a:prstGeom prst="rect">
            <a:avLst/>
          </a:prstGeom>
          <a:noFill/>
        </p:spPr>
        <p:txBody>
          <a:bodyPr wrap="square" lIns="0" tIns="0" rIns="0" bIns="0" rtlCol="0">
            <a:noAutofit/>
          </a:bodyPr>
          <a:lstStyle/>
          <a:p>
            <a:pPr algn="r" rtl="1">
              <a:lnSpc>
                <a:spcPct val="100000"/>
              </a:lnSpc>
            </a:pPr>
            <a:r>
              <a:rPr lang="he-IL" sz="2000" b="1" dirty="0">
                <a:solidFill>
                  <a:schemeClr val="bg1"/>
                </a:solidFill>
                <a:latin typeface="Assistant" pitchFamily="2" charset="-79"/>
                <a:cs typeface="Assistant" pitchFamily="2" charset="-79"/>
              </a:rPr>
              <a:t>שלב ד: מילוי שאלון עמדות עם סיום הפעילויות </a:t>
            </a:r>
          </a:p>
        </p:txBody>
      </p:sp>
      <p:sp>
        <p:nvSpPr>
          <p:cNvPr id="19" name="TextBox 18">
            <a:extLst>
              <a:ext uri="{FF2B5EF4-FFF2-40B4-BE49-F238E27FC236}">
                <a16:creationId xmlns:a16="http://schemas.microsoft.com/office/drawing/2014/main" id="{6AB53F37-D725-6640-3A5E-FC462164040C}"/>
              </a:ext>
            </a:extLst>
          </p:cNvPr>
          <p:cNvSpPr txBox="1"/>
          <p:nvPr/>
        </p:nvSpPr>
        <p:spPr>
          <a:xfrm>
            <a:off x="3317560" y="1494286"/>
            <a:ext cx="1710412" cy="1120556"/>
          </a:xfrm>
          <a:prstGeom prst="rect">
            <a:avLst/>
          </a:prstGeom>
          <a:noFill/>
        </p:spPr>
        <p:txBody>
          <a:bodyPr wrap="square" lIns="0" tIns="0" rIns="0" bIns="0" rtlCol="0">
            <a:noAutofit/>
          </a:bodyPr>
          <a:lstStyle/>
          <a:p>
            <a:pPr algn="ctr">
              <a:lnSpc>
                <a:spcPct val="100000"/>
              </a:lnSpc>
            </a:pPr>
            <a:r>
              <a:rPr lang="en-US" sz="1200" b="1" dirty="0">
                <a:solidFill>
                  <a:schemeClr val="bg1"/>
                </a:solidFill>
                <a:latin typeface="Assistant" pitchFamily="2" charset="-79"/>
                <a:cs typeface="Assistant" pitchFamily="2" charset="-79"/>
              </a:rPr>
              <a:t>Stage 4: </a:t>
            </a:r>
          </a:p>
          <a:p>
            <a:pPr algn="ctr">
              <a:lnSpc>
                <a:spcPct val="100000"/>
              </a:lnSpc>
            </a:pPr>
            <a:r>
              <a:rPr lang="en-US" sz="1200" b="1" dirty="0">
                <a:solidFill>
                  <a:schemeClr val="bg1"/>
                </a:solidFill>
                <a:latin typeface="Assistant" pitchFamily="2" charset="-79"/>
                <a:cs typeface="Assistant" pitchFamily="2" charset="-79"/>
              </a:rPr>
              <a:t>Summary of the project and evaluation data</a:t>
            </a:r>
          </a:p>
          <a:p>
            <a:pPr algn="ctr">
              <a:lnSpc>
                <a:spcPct val="100000"/>
              </a:lnSpc>
            </a:pPr>
            <a:r>
              <a:rPr lang="en-US" sz="1200" b="1" dirty="0">
                <a:solidFill>
                  <a:schemeClr val="bg1"/>
                </a:solidFill>
                <a:latin typeface="Assistant" pitchFamily="2" charset="-79"/>
                <a:cs typeface="Assistant" pitchFamily="2" charset="-79"/>
              </a:rPr>
              <a:t>June 2025</a:t>
            </a:r>
            <a:endParaRPr lang="he-IL" sz="1200" b="1" dirty="0">
              <a:solidFill>
                <a:schemeClr val="bg1"/>
              </a:solidFill>
              <a:latin typeface="Assistant" pitchFamily="2" charset="-79"/>
              <a:cs typeface="Assistant" pitchFamily="2" charset="-79"/>
            </a:endParaRPr>
          </a:p>
        </p:txBody>
      </p:sp>
      <p:pic>
        <p:nvPicPr>
          <p:cNvPr id="14" name="תמונה 13"/>
          <p:cNvPicPr>
            <a:picLocks noChangeAspect="1"/>
          </p:cNvPicPr>
          <p:nvPr/>
        </p:nvPicPr>
        <p:blipFill rotWithShape="1">
          <a:blip r:embed="rId9">
            <a:extLst>
              <a:ext uri="{28A0092B-C50C-407E-A947-70E740481C1C}">
                <a14:useLocalDpi xmlns:a14="http://schemas.microsoft.com/office/drawing/2010/main" val="0"/>
              </a:ext>
            </a:extLst>
          </a:blip>
          <a:srcRect l="16934" t="2066" r="15071" b="15840"/>
          <a:stretch/>
        </p:blipFill>
        <p:spPr>
          <a:xfrm>
            <a:off x="3342998" y="2499922"/>
            <a:ext cx="3659010" cy="3821564"/>
          </a:xfrm>
          <a:prstGeom prst="rect">
            <a:avLst/>
          </a:prstGeom>
        </p:spPr>
      </p:pic>
      <p:pic>
        <p:nvPicPr>
          <p:cNvPr id="15" name="תמונה 14"/>
          <p:cNvPicPr>
            <a:picLocks noChangeAspect="1"/>
          </p:cNvPicPr>
          <p:nvPr/>
        </p:nvPicPr>
        <p:blipFill rotWithShape="1">
          <a:blip r:embed="rId10">
            <a:extLst>
              <a:ext uri="{28A0092B-C50C-407E-A947-70E740481C1C}">
                <a14:useLocalDpi xmlns:a14="http://schemas.microsoft.com/office/drawing/2010/main" val="0"/>
              </a:ext>
            </a:extLst>
          </a:blip>
          <a:srcRect l="16249" t="2156" r="13400" b="19216"/>
          <a:stretch/>
        </p:blipFill>
        <p:spPr>
          <a:xfrm>
            <a:off x="7119838" y="2497958"/>
            <a:ext cx="4304168" cy="3467048"/>
          </a:xfrm>
          <a:prstGeom prst="rect">
            <a:avLst/>
          </a:prstGeom>
        </p:spPr>
      </p:pic>
    </p:spTree>
    <p:extLst>
      <p:ext uri="{BB962C8B-B14F-4D97-AF65-F5344CB8AC3E}">
        <p14:creationId xmlns:p14="http://schemas.microsoft.com/office/powerpoint/2010/main" val="2800511836"/>
      </p:ext>
    </p:extLst>
  </p:cSld>
  <p:clrMapOvr>
    <a:masterClrMapping/>
  </p:clrMapOvr>
  <p:transition>
    <p:fade/>
  </p:transition>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83686" y="269555"/>
            <a:ext cx="10404068" cy="876301"/>
          </a:xfrm>
        </p:spPr>
        <p:txBody>
          <a:bodyPr/>
          <a:lstStyle/>
          <a:p>
            <a:pPr algn="ctr"/>
            <a:r>
              <a:rPr lang="en-US" b="1" dirty="0">
                <a:latin typeface="Assistant ExtraBold"/>
                <a:cs typeface="Assistant ExtraBold"/>
              </a:rPr>
              <a:t>Measurement and Evaluation</a:t>
            </a:r>
            <a:br>
              <a:rPr lang="he-IL" b="1" dirty="0">
                <a:latin typeface="Assistant ExtraBold"/>
                <a:cs typeface="Assistant ExtraBold"/>
              </a:rPr>
            </a:br>
            <a:br>
              <a:rPr lang="he-IL" b="1" dirty="0">
                <a:latin typeface="Assistant ExtraBold"/>
                <a:cs typeface="Assistant ExtraBold"/>
              </a:rPr>
            </a:br>
            <a:endParaRPr lang="he-IL" b="1" dirty="0">
              <a:solidFill>
                <a:schemeClr val="tx1"/>
              </a:solidFill>
              <a:latin typeface="Assistant" pitchFamily="2" charset="-79"/>
              <a:cs typeface="Assistant" pitchFamily="2" charset="-79"/>
            </a:endParaRPr>
          </a:p>
        </p:txBody>
      </p:sp>
      <p:grpSp>
        <p:nvGrpSpPr>
          <p:cNvPr id="4" name="קבוצה 3"/>
          <p:cNvGrpSpPr/>
          <p:nvPr/>
        </p:nvGrpSpPr>
        <p:grpSpPr>
          <a:xfrm>
            <a:off x="7995061" y="4764462"/>
            <a:ext cx="3525427" cy="1410170"/>
            <a:chOff x="2502296" y="2084652"/>
            <a:chExt cx="3123406" cy="1249362"/>
          </a:xfrm>
          <a:solidFill>
            <a:srgbClr val="1AAA67"/>
          </a:solidFill>
        </p:grpSpPr>
        <p:sp>
          <p:nvSpPr>
            <p:cNvPr id="5" name="סוגר זוויתי 4"/>
            <p:cNvSpPr/>
            <p:nvPr/>
          </p:nvSpPr>
          <p:spPr>
            <a:xfrm rot="10800000">
              <a:off x="2502296" y="2084652"/>
              <a:ext cx="3123406" cy="1249362"/>
            </a:xfrm>
            <a:prstGeom prst="chevron">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e-IL" dirty="0"/>
            </a:p>
          </p:txBody>
        </p:sp>
        <p:sp>
          <p:nvSpPr>
            <p:cNvPr id="6" name="סוגר זוויתי 4"/>
            <p:cNvSpPr txBox="1"/>
            <p:nvPr/>
          </p:nvSpPr>
          <p:spPr>
            <a:xfrm rot="10800000">
              <a:off x="3126977" y="2084652"/>
              <a:ext cx="1874044" cy="124936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60033" tIns="173355" rIns="86678" bIns="173355" numCol="1" spcCol="1270" anchor="ctr" anchorCtr="0">
              <a:noAutofit/>
            </a:bodyPr>
            <a:lstStyle/>
            <a:p>
              <a:pPr lvl="0" algn="ctr" defTabSz="2889250">
                <a:lnSpc>
                  <a:spcPct val="90000"/>
                </a:lnSpc>
                <a:spcBef>
                  <a:spcPct val="0"/>
                </a:spcBef>
                <a:spcAft>
                  <a:spcPct val="35000"/>
                </a:spcAft>
              </a:pPr>
              <a:endParaRPr lang="en-US" sz="6500" kern="1200" dirty="0"/>
            </a:p>
          </p:txBody>
        </p:sp>
      </p:grpSp>
      <p:sp>
        <p:nvSpPr>
          <p:cNvPr id="7" name="TextBox 6">
            <a:extLst>
              <a:ext uri="{FF2B5EF4-FFF2-40B4-BE49-F238E27FC236}">
                <a16:creationId xmlns:a16="http://schemas.microsoft.com/office/drawing/2014/main" id="{5B231EA7-0B2C-9EBA-64AE-EAEFDEA8B9F4}"/>
              </a:ext>
            </a:extLst>
          </p:cNvPr>
          <p:cNvSpPr txBox="1"/>
          <p:nvPr/>
        </p:nvSpPr>
        <p:spPr>
          <a:xfrm>
            <a:off x="8700146" y="4857927"/>
            <a:ext cx="2195661" cy="1223237"/>
          </a:xfrm>
          <a:prstGeom prst="rect">
            <a:avLst/>
          </a:prstGeom>
          <a:solidFill>
            <a:srgbClr val="1AAA67"/>
          </a:solidFill>
          <a:ln>
            <a:noFill/>
          </a:ln>
        </p:spPr>
        <p:txBody>
          <a:bodyPr wrap="square" lIns="0" tIns="0" rIns="0" bIns="0" rtlCol="0">
            <a:noAutofit/>
          </a:bodyPr>
          <a:lstStyle/>
          <a:p>
            <a:pPr algn="ctr" rtl="1">
              <a:lnSpc>
                <a:spcPct val="100000"/>
              </a:lnSpc>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Participants complete an attitudinal questionnaire before and after the course</a:t>
            </a:r>
            <a:endParaRPr lang="he-IL"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קבוצה 7"/>
          <p:cNvGrpSpPr/>
          <p:nvPr/>
        </p:nvGrpSpPr>
        <p:grpSpPr>
          <a:xfrm>
            <a:off x="4704051" y="4857927"/>
            <a:ext cx="2813613" cy="1316704"/>
            <a:chOff x="2381" y="2231496"/>
            <a:chExt cx="2389187" cy="955675"/>
          </a:xfrm>
          <a:solidFill>
            <a:srgbClr val="1AAA67"/>
          </a:solidFill>
        </p:grpSpPr>
        <p:sp>
          <p:nvSpPr>
            <p:cNvPr id="9" name="מחומש 8"/>
            <p:cNvSpPr/>
            <p:nvPr/>
          </p:nvSpPr>
          <p:spPr>
            <a:xfrm rot="10800000">
              <a:off x="2381" y="2231496"/>
              <a:ext cx="2389187" cy="955675"/>
            </a:xfrm>
            <a:prstGeom prst="homePlate">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he-IL" dirty="0"/>
            </a:p>
          </p:txBody>
        </p:sp>
        <p:sp>
          <p:nvSpPr>
            <p:cNvPr id="10" name="מחומש 4"/>
            <p:cNvSpPr txBox="1"/>
            <p:nvPr/>
          </p:nvSpPr>
          <p:spPr>
            <a:xfrm rot="10800000">
              <a:off x="241300" y="2231496"/>
              <a:ext cx="2150268" cy="9556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66700" tIns="133350" rIns="66675" bIns="133350" numCol="1" spcCol="1270" anchor="ctr" anchorCtr="0">
              <a:noAutofit/>
            </a:bodyPr>
            <a:lstStyle/>
            <a:p>
              <a:pPr lvl="0" algn="ctr" defTabSz="2222500">
                <a:lnSpc>
                  <a:spcPct val="90000"/>
                </a:lnSpc>
                <a:spcBef>
                  <a:spcPct val="0"/>
                </a:spcBef>
                <a:spcAft>
                  <a:spcPct val="35000"/>
                </a:spcAft>
              </a:pPr>
              <a:endParaRPr lang="en-US" sz="5000" kern="1200" dirty="0"/>
            </a:p>
          </p:txBody>
        </p:sp>
      </p:grpSp>
      <p:sp>
        <p:nvSpPr>
          <p:cNvPr id="11" name="TextBox 10">
            <a:extLst>
              <a:ext uri="{FF2B5EF4-FFF2-40B4-BE49-F238E27FC236}">
                <a16:creationId xmlns:a16="http://schemas.microsoft.com/office/drawing/2014/main" id="{6AB53F37-D725-6640-3A5E-FC462164040C}"/>
              </a:ext>
            </a:extLst>
          </p:cNvPr>
          <p:cNvSpPr txBox="1"/>
          <p:nvPr/>
        </p:nvSpPr>
        <p:spPr>
          <a:xfrm>
            <a:off x="5151119" y="4958294"/>
            <a:ext cx="2138857" cy="1120557"/>
          </a:xfrm>
          <a:prstGeom prst="rect">
            <a:avLst/>
          </a:prstGeom>
          <a:solidFill>
            <a:srgbClr val="1AAA67"/>
          </a:solidFill>
          <a:ln>
            <a:noFill/>
          </a:ln>
        </p:spPr>
        <p:txBody>
          <a:bodyPr wrap="square" lIns="0" tIns="0" rIns="0" bIns="0" rtlCol="0">
            <a:noAutofit/>
          </a:bodyPr>
          <a:lstStyle/>
          <a:p>
            <a:pPr algn="ctr" rtl="1"/>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Parents complete a satisfaction questionnaire</a:t>
            </a:r>
            <a:endParaRPr lang="he-IL"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תמונה 12"/>
          <p:cNvPicPr>
            <a:picLocks noChangeAspect="1"/>
          </p:cNvPicPr>
          <p:nvPr/>
        </p:nvPicPr>
        <p:blipFill rotWithShape="1">
          <a:blip r:embed="rId2">
            <a:extLst>
              <a:ext uri="{28A0092B-C50C-407E-A947-70E740481C1C}">
                <a14:useLocalDpi xmlns:a14="http://schemas.microsoft.com/office/drawing/2010/main" val="0"/>
              </a:ext>
            </a:extLst>
          </a:blip>
          <a:srcRect l="19170" t="1753" r="14318" b="14773"/>
          <a:stretch/>
        </p:blipFill>
        <p:spPr>
          <a:xfrm>
            <a:off x="6142722" y="1543458"/>
            <a:ext cx="5674374" cy="3218688"/>
          </a:xfrm>
          <a:prstGeom prst="rect">
            <a:avLst/>
          </a:prstGeom>
        </p:spPr>
      </p:pic>
      <p:sp>
        <p:nvSpPr>
          <p:cNvPr id="16" name="TextBox 15">
            <a:extLst>
              <a:ext uri="{FF2B5EF4-FFF2-40B4-BE49-F238E27FC236}">
                <a16:creationId xmlns:a16="http://schemas.microsoft.com/office/drawing/2014/main" id="{6AB53F37-D725-6640-3A5E-FC462164040C}"/>
              </a:ext>
            </a:extLst>
          </p:cNvPr>
          <p:cNvSpPr txBox="1"/>
          <p:nvPr/>
        </p:nvSpPr>
        <p:spPr>
          <a:xfrm>
            <a:off x="1850722" y="4790927"/>
            <a:ext cx="1846983" cy="1316705"/>
          </a:xfrm>
          <a:prstGeom prst="rect">
            <a:avLst/>
          </a:prstGeom>
          <a:solidFill>
            <a:srgbClr val="1AAA67"/>
          </a:solidFill>
          <a:ln>
            <a:noFill/>
          </a:ln>
        </p:spPr>
        <p:txBody>
          <a:bodyPr wrap="square" lIns="0" tIns="0" rIns="0" bIns="0" rtlCol="0">
            <a:noAutofit/>
          </a:bodyPr>
          <a:lstStyle/>
          <a:p>
            <a:pPr algn="ctr" rtl="1">
              <a:lnSpc>
                <a:spcPct val="100000"/>
              </a:lnSpc>
            </a:pPr>
            <a:endParaRPr lang="he-IL" sz="2000" b="1" dirty="0">
              <a:solidFill>
                <a:schemeClr val="bg1"/>
              </a:solidFill>
            </a:endParaRPr>
          </a:p>
          <a:p>
            <a:pPr algn="ctr" rtl="1">
              <a:lnSpc>
                <a:spcPct val="100000"/>
              </a:lnSpc>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Observations of the training process</a:t>
            </a:r>
            <a:endParaRPr lang="he-IL"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תמונה 13"/>
          <p:cNvPicPr>
            <a:picLocks noChangeAspect="1"/>
          </p:cNvPicPr>
          <p:nvPr/>
        </p:nvPicPr>
        <p:blipFill rotWithShape="1">
          <a:blip r:embed="rId3">
            <a:extLst>
              <a:ext uri="{28A0092B-C50C-407E-A947-70E740481C1C}">
                <a14:useLocalDpi xmlns:a14="http://schemas.microsoft.com/office/drawing/2010/main" val="0"/>
              </a:ext>
            </a:extLst>
          </a:blip>
          <a:srcRect t="9515"/>
          <a:stretch/>
        </p:blipFill>
        <p:spPr>
          <a:xfrm>
            <a:off x="-52200" y="1700745"/>
            <a:ext cx="6163057" cy="2912434"/>
          </a:xfrm>
          <a:prstGeom prst="rect">
            <a:avLst/>
          </a:prstGeom>
        </p:spPr>
      </p:pic>
    </p:spTree>
    <p:extLst>
      <p:ext uri="{BB962C8B-B14F-4D97-AF65-F5344CB8AC3E}">
        <p14:creationId xmlns:p14="http://schemas.microsoft.com/office/powerpoint/2010/main" val="359518489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ctr"/>
            <a:r>
              <a:rPr lang="en-US" b="1" dirty="0">
                <a:latin typeface="Assistant ExtraBold"/>
                <a:cs typeface="Assistant ExtraBold"/>
              </a:rPr>
              <a:t>Impact</a:t>
            </a:r>
            <a:endParaRPr lang="he-IL" dirty="0"/>
          </a:p>
        </p:txBody>
      </p:sp>
      <p:sp>
        <p:nvSpPr>
          <p:cNvPr id="3" name="מציין מיקום תוכן 2"/>
          <p:cNvSpPr>
            <a:spLocks noGrp="1"/>
          </p:cNvSpPr>
          <p:nvPr>
            <p:ph idx="1"/>
          </p:nvPr>
        </p:nvSpPr>
        <p:spPr>
          <a:xfrm>
            <a:off x="671513" y="1604964"/>
            <a:ext cx="10617171" cy="4094162"/>
          </a:xfrm>
        </p:spPr>
        <p:txBody>
          <a:bodyPr/>
          <a:lstStyle/>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Improving the set of services available for young children in the local authority.</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Expanding the pilot project to other daycare centers in the local authority.</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10-15 educators in daycare centers will acquire new knowledge about parent-child relationships and new ways of communicating with groups of parents.</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200 children will participate in small developmental groups with their parents in the daycare center, giving them quality time with their parents in the daycare center where they spend many hours each week.</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To expand the circle of influence, multiple educational frameworks will be exposed to the program and will be inspired by learning new ways of working.</a:t>
            </a: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en-US" sz="2400" dirty="0">
              <a:solidFill>
                <a:srgbClr val="0070C0"/>
              </a:solidFill>
            </a:endParaRPr>
          </a:p>
          <a:p>
            <a:endParaRPr lang="he-IL" sz="2000" dirty="0"/>
          </a:p>
        </p:txBody>
      </p:sp>
    </p:spTree>
    <p:extLst>
      <p:ext uri="{BB962C8B-B14F-4D97-AF65-F5344CB8AC3E}">
        <p14:creationId xmlns:p14="http://schemas.microsoft.com/office/powerpoint/2010/main" val="170934232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ctr"/>
            <a:r>
              <a:rPr lang="en-US" b="1" dirty="0">
                <a:latin typeface="Assistant ExtraBold"/>
                <a:cs typeface="Assistant ExtraBold"/>
              </a:rPr>
              <a:t>Insights from HaYam</a:t>
            </a:r>
            <a:endParaRPr lang="he-IL" dirty="0"/>
          </a:p>
        </p:txBody>
      </p:sp>
      <p:sp>
        <p:nvSpPr>
          <p:cNvPr id="3" name="מציין מיקום תוכן 2"/>
          <p:cNvSpPr>
            <a:spLocks noGrp="1"/>
          </p:cNvSpPr>
          <p:nvPr>
            <p:ph idx="1"/>
          </p:nvPr>
        </p:nvSpPr>
        <p:spPr>
          <a:xfrm>
            <a:off x="671513" y="1604963"/>
            <a:ext cx="10617171" cy="5850085"/>
          </a:xfrm>
        </p:spPr>
        <p:txBody>
          <a:bodyPr/>
          <a:lstStyle/>
          <a:p>
            <a:r>
              <a:rPr lang="en-US" sz="2400" dirty="0">
                <a:solidFill>
                  <a:srgbClr val="0070C0"/>
                </a:solidFill>
                <a:latin typeface="Assistant" pitchFamily="2" charset="-79"/>
                <a:cs typeface="Assistant" pitchFamily="2" charset="-79"/>
              </a:rPr>
              <a:t>The importance of:</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Parents' participation in kindergartens/preschools and public spaces.</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Recruiting department managers and creating a trust-based relationship to catalyze municipal activity.</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Dissemination and distribution of information and motivating municipal employees and city residents to take action.</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Clearly defining and delineating between the duties of the various departments in the local authority.</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Using measurement, evaluation, and assessment tools.</a:t>
            </a:r>
          </a:p>
          <a:p>
            <a:pPr marL="342900" indent="-342900" algn="l">
              <a:buFont typeface="Arial" panose="020B0604020202020204" pitchFamily="34" charset="0"/>
              <a:buChar char="•"/>
            </a:pPr>
            <a:r>
              <a:rPr lang="en-US" sz="2400" dirty="0">
                <a:solidFill>
                  <a:srgbClr val="0070C0"/>
                </a:solidFill>
                <a:latin typeface="Assistant" pitchFamily="2" charset="-79"/>
                <a:cs typeface="Assistant" pitchFamily="2" charset="-79"/>
              </a:rPr>
              <a:t>Gaining insights from this comprehensive urban plan for a project with a real impact on the city.</a:t>
            </a:r>
          </a:p>
          <a:p>
            <a:pPr marL="342900" indent="-342900" algn="l">
              <a:buFont typeface="Arial" panose="020B0604020202020204" pitchFamily="34" charset="0"/>
              <a:buChar char="•"/>
            </a:pPr>
            <a:endParaRPr lang="en-US" sz="2400" dirty="0">
              <a:solidFill>
                <a:srgbClr val="0070C0"/>
              </a:solidFill>
              <a:latin typeface="Assistant" pitchFamily="2" charset="-79"/>
              <a:cs typeface="Assistant" pitchFamily="2" charset="-79"/>
            </a:endParaRPr>
          </a:p>
          <a:p>
            <a:pPr marL="342900" indent="-342900" algn="l">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algn="r" rtl="1"/>
            <a:endParaRPr lang="en-US" sz="2400" dirty="0">
              <a:solidFill>
                <a:srgbClr val="0070C0"/>
              </a:solidFill>
            </a:endParaRPr>
          </a:p>
          <a:p>
            <a:endParaRPr lang="he-IL" sz="2000" dirty="0"/>
          </a:p>
        </p:txBody>
      </p:sp>
    </p:spTree>
    <p:extLst>
      <p:ext uri="{BB962C8B-B14F-4D97-AF65-F5344CB8AC3E}">
        <p14:creationId xmlns:p14="http://schemas.microsoft.com/office/powerpoint/2010/main" val="3624356497"/>
      </p:ext>
    </p:extLst>
  </p:cSld>
  <p:clrMapOvr>
    <a:masterClrMapping/>
  </p:clrMapOvr>
  <p:transition>
    <p:fade/>
  </p:transition>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5" name="תמונה 4">
            <a:extLst>
              <a:ext uri="{FF2B5EF4-FFF2-40B4-BE49-F238E27FC236}">
                <a16:creationId xmlns:a16="http://schemas.microsoft.com/office/drawing/2014/main" id="{1A108843-14D4-9C0A-2841-C5638FE3500E}"/>
              </a:ext>
            </a:extLst>
          </p:cNvPr>
          <p:cNvPicPr>
            <a:picLocks noChangeAspect="1"/>
          </p:cNvPicPr>
          <p:nvPr/>
        </p:nvPicPr>
        <p:blipFill>
          <a:blip r:embed="rId3"/>
          <a:stretch>
            <a:fillRect/>
          </a:stretch>
        </p:blipFill>
        <p:spPr>
          <a:xfrm>
            <a:off x="-110115" y="0"/>
            <a:ext cx="12302116" cy="6858000"/>
          </a:xfrm>
          <a:prstGeom prst="rect">
            <a:avLst/>
          </a:prstGeom>
        </p:spPr>
      </p:pic>
    </p:spTree>
    <p:extLst>
      <p:ext uri="{BB962C8B-B14F-4D97-AF65-F5344CB8AC3E}">
        <p14:creationId xmlns:p14="http://schemas.microsoft.com/office/powerpoint/2010/main" val="2217163572"/>
      </p:ext>
    </p:extLst>
  </p:cSld>
  <p:clrMapOvr>
    <a:masterClrMapping/>
  </p:clrMapOvr>
  <p:transition>
    <p:fade/>
  </p:transition>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4" name="תמונה 3">
            <a:extLst>
              <a:ext uri="{FF2B5EF4-FFF2-40B4-BE49-F238E27FC236}">
                <a16:creationId xmlns:a16="http://schemas.microsoft.com/office/drawing/2014/main" id="{F073021D-B868-0C1F-5067-437AFE7530CC}"/>
              </a:ext>
            </a:extLst>
          </p:cNvPr>
          <p:cNvPicPr>
            <a:picLocks noChangeAspect="1"/>
          </p:cNvPicPr>
          <p:nvPr/>
        </p:nvPicPr>
        <p:blipFill>
          <a:blip r:embed="rId2"/>
          <a:stretch>
            <a:fillRect/>
          </a:stretch>
        </p:blipFill>
        <p:spPr>
          <a:xfrm>
            <a:off x="-1" y="0"/>
            <a:ext cx="12416233" cy="6746240"/>
          </a:xfrm>
          <a:prstGeom prst="rect">
            <a:avLst/>
          </a:prstGeom>
        </p:spPr>
      </p:pic>
    </p:spTree>
    <p:extLst>
      <p:ext uri="{BB962C8B-B14F-4D97-AF65-F5344CB8AC3E}">
        <p14:creationId xmlns:p14="http://schemas.microsoft.com/office/powerpoint/2010/main" val="392464449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5" name="תמונה 4">
            <a:extLst>
              <a:ext uri="{FF2B5EF4-FFF2-40B4-BE49-F238E27FC236}">
                <a16:creationId xmlns:a16="http://schemas.microsoft.com/office/drawing/2014/main" id="{AEC9C4E7-E98F-A4FD-5688-5C1ADE823D23}"/>
              </a:ext>
            </a:extLst>
          </p:cNvPr>
          <p:cNvPicPr>
            <a:picLocks noChangeAspect="1"/>
          </p:cNvPicPr>
          <p:nvPr/>
        </p:nvPicPr>
        <p:blipFill>
          <a:blip r:embed="rId2"/>
          <a:stretch>
            <a:fillRect/>
          </a:stretch>
        </p:blipFill>
        <p:spPr>
          <a:xfrm>
            <a:off x="0" y="0"/>
            <a:ext cx="12164475" cy="6858000"/>
          </a:xfrm>
          <a:prstGeom prst="rect">
            <a:avLst/>
          </a:prstGeom>
        </p:spPr>
      </p:pic>
    </p:spTree>
    <p:extLst>
      <p:ext uri="{BB962C8B-B14F-4D97-AF65-F5344CB8AC3E}">
        <p14:creationId xmlns:p14="http://schemas.microsoft.com/office/powerpoint/2010/main" val="89479977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4" name="תמונה 3">
            <a:extLst>
              <a:ext uri="{FF2B5EF4-FFF2-40B4-BE49-F238E27FC236}">
                <a16:creationId xmlns:a16="http://schemas.microsoft.com/office/drawing/2014/main" id="{08F77C33-D017-B333-7BA3-59643EF0413A}"/>
              </a:ext>
            </a:extLst>
          </p:cNvPr>
          <p:cNvPicPr>
            <a:picLocks noChangeAspect="1"/>
          </p:cNvPicPr>
          <p:nvPr/>
        </p:nvPicPr>
        <p:blipFill>
          <a:blip r:embed="rId2"/>
          <a:stretch>
            <a:fillRect/>
          </a:stretch>
        </p:blipFill>
        <p:spPr>
          <a:xfrm>
            <a:off x="0" y="31960"/>
            <a:ext cx="11988800" cy="6794080"/>
          </a:xfrm>
          <a:prstGeom prst="rect">
            <a:avLst/>
          </a:prstGeom>
        </p:spPr>
      </p:pic>
    </p:spTree>
    <p:extLst>
      <p:ext uri="{BB962C8B-B14F-4D97-AF65-F5344CB8AC3E}">
        <p14:creationId xmlns:p14="http://schemas.microsoft.com/office/powerpoint/2010/main" val="6821502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גרפיקה 5" descr="לחיים קו מיתאר">
            <a:extLst>
              <a:ext uri="{FF2B5EF4-FFF2-40B4-BE49-F238E27FC236}">
                <a16:creationId xmlns:a16="http://schemas.microsoft.com/office/drawing/2014/main" id="{2C96CDAD-32C3-F6E8-D301-FDBB79FFE3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4149" y="1101911"/>
            <a:ext cx="914400" cy="914400"/>
          </a:xfrm>
          <a:prstGeom prst="rect">
            <a:avLst/>
          </a:prstGeom>
        </p:spPr>
      </p:pic>
      <p:sp>
        <p:nvSpPr>
          <p:cNvPr id="2" name="Content Placeholder 6">
            <a:extLst>
              <a:ext uri="{FF2B5EF4-FFF2-40B4-BE49-F238E27FC236}">
                <a16:creationId xmlns:a16="http://schemas.microsoft.com/office/drawing/2014/main" id="{0B7C7EFE-CD75-DA6E-9D4A-E954D8D1E8F9}"/>
              </a:ext>
            </a:extLst>
          </p:cNvPr>
          <p:cNvSpPr txBox="1">
            <a:spLocks/>
          </p:cNvSpPr>
          <p:nvPr/>
        </p:nvSpPr>
        <p:spPr>
          <a:xfrm>
            <a:off x="166885" y="2186574"/>
            <a:ext cx="3689153" cy="201395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5"/>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latin typeface="Assistant SemiBold" pitchFamily="2" charset="-79"/>
                <a:cs typeface="Assistant SemiBold" pitchFamily="2" charset="-79"/>
              </a:rPr>
              <a:t>Establishing a cross-organizational professional team from each local authority, </a:t>
            </a:r>
          </a:p>
          <a:p>
            <a:pPr algn="ctr"/>
            <a:r>
              <a:rPr lang="en-US" sz="2000" b="1" dirty="0">
                <a:latin typeface="Assistant SemiBold" pitchFamily="2" charset="-79"/>
                <a:cs typeface="Assistant SemiBold" pitchFamily="2" charset="-79"/>
              </a:rPr>
              <a:t>and supporting every participant to be a change leader.</a:t>
            </a:r>
            <a:endParaRPr lang="he-IL" sz="2000" dirty="0">
              <a:latin typeface="Assistant" panose="00000500000000000000" pitchFamily="2" charset="-79"/>
              <a:cs typeface="Assistant" panose="00000500000000000000" pitchFamily="2" charset="-79"/>
            </a:endParaRPr>
          </a:p>
        </p:txBody>
      </p:sp>
      <p:sp>
        <p:nvSpPr>
          <p:cNvPr id="7" name="Title 1">
            <a:extLst>
              <a:ext uri="{FF2B5EF4-FFF2-40B4-BE49-F238E27FC236}">
                <a16:creationId xmlns:a16="http://schemas.microsoft.com/office/drawing/2014/main" id="{8B7401DA-2375-3048-BCF5-A49B7C50989F}"/>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29153E0E-76B5-5448-90EF-05C9C6CCE55F}"/>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5"/>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he" sz="2400" b="1" dirty="0">
              <a:latin typeface="Assistant SemiBold"/>
              <a:cs typeface="Assistant SemiBold"/>
            </a:endParaRPr>
          </a:p>
        </p:txBody>
      </p:sp>
      <p:sp>
        <p:nvSpPr>
          <p:cNvPr id="17" name="Title 1">
            <a:extLst>
              <a:ext uri="{FF2B5EF4-FFF2-40B4-BE49-F238E27FC236}">
                <a16:creationId xmlns:a16="http://schemas.microsoft.com/office/drawing/2014/main" id="{B294E76C-8CFD-79CC-44E2-0E9E27596794}"/>
              </a:ext>
            </a:extLst>
          </p:cNvPr>
          <p:cNvSpPr txBox="1">
            <a:spLocks/>
          </p:cNvSpPr>
          <p:nvPr/>
        </p:nvSpPr>
        <p:spPr>
          <a:xfrm>
            <a:off x="371474" y="215252"/>
            <a:ext cx="3514725" cy="914400"/>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latin typeface="Assistant ExtraBold" pitchFamily="2" charset="-79"/>
                <a:cs typeface="Assistant ExtraBold" pitchFamily="2" charset="-79"/>
              </a:rPr>
              <a:t>Network Cities</a:t>
            </a:r>
            <a:endParaRPr lang="en-GB" b="1" dirty="0">
              <a:latin typeface="Assistant ExtraBold" pitchFamily="2" charset="-79"/>
              <a:cs typeface="Assistant ExtraBold" pitchFamily="2" charset="-79"/>
            </a:endParaRPr>
          </a:p>
        </p:txBody>
      </p:sp>
      <p:grpSp>
        <p:nvGrpSpPr>
          <p:cNvPr id="3" name="קבוצה 2">
            <a:extLst>
              <a:ext uri="{FF2B5EF4-FFF2-40B4-BE49-F238E27FC236}">
                <a16:creationId xmlns:a16="http://schemas.microsoft.com/office/drawing/2014/main" id="{D14AF2B3-7EC2-F790-CAC7-664999596E7E}"/>
              </a:ext>
            </a:extLst>
          </p:cNvPr>
          <p:cNvGrpSpPr/>
          <p:nvPr/>
        </p:nvGrpSpPr>
        <p:grpSpPr>
          <a:xfrm>
            <a:off x="4019913" y="215252"/>
            <a:ext cx="7800613" cy="5526443"/>
            <a:chOff x="113413" y="702809"/>
            <a:chExt cx="8133505" cy="5762285"/>
          </a:xfrm>
        </p:grpSpPr>
        <p:pic>
          <p:nvPicPr>
            <p:cNvPr id="20" name="תמונה 19" descr="תמונה שמכילה בתוך מבנה, לבוש, קיר, רהיטים&#10;&#10;התיאור נוצר באופן אוטומטי">
              <a:extLst>
                <a:ext uri="{FF2B5EF4-FFF2-40B4-BE49-F238E27FC236}">
                  <a16:creationId xmlns:a16="http://schemas.microsoft.com/office/drawing/2014/main" id="{4E220947-D21F-258B-7F33-648197FFB601}"/>
                </a:ext>
              </a:extLst>
            </p:cNvPr>
            <p:cNvPicPr>
              <a:picLocks noChangeAspect="1"/>
            </p:cNvPicPr>
            <p:nvPr/>
          </p:nvPicPr>
          <p:blipFill rotWithShape="1">
            <a:blip r:embed="rId6">
              <a:extLst>
                <a:ext uri="{28A0092B-C50C-407E-A947-70E740481C1C}">
                  <a14:useLocalDpi xmlns:a14="http://schemas.microsoft.com/office/drawing/2010/main" val="0"/>
                </a:ext>
              </a:extLst>
            </a:blip>
            <a:srcRect t="18832"/>
            <a:stretch/>
          </p:blipFill>
          <p:spPr>
            <a:xfrm>
              <a:off x="125219" y="3631495"/>
              <a:ext cx="4654744" cy="2833599"/>
            </a:xfrm>
            <a:prstGeom prst="rect">
              <a:avLst/>
            </a:prstGeom>
          </p:spPr>
        </p:pic>
        <p:pic>
          <p:nvPicPr>
            <p:cNvPr id="22" name="תמונה 21" descr="תמונה שמכילה לבוש, אדם, פני אדם, כתב יד&#10;&#10;התיאור נוצר באופן אוטומטי">
              <a:extLst>
                <a:ext uri="{FF2B5EF4-FFF2-40B4-BE49-F238E27FC236}">
                  <a16:creationId xmlns:a16="http://schemas.microsoft.com/office/drawing/2014/main" id="{C0679A5F-BD77-4E41-C4A2-39E8CC06D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13" y="702809"/>
              <a:ext cx="3846588" cy="2884941"/>
            </a:xfrm>
            <a:prstGeom prst="rect">
              <a:avLst/>
            </a:prstGeom>
          </p:spPr>
        </p:pic>
        <p:pic>
          <p:nvPicPr>
            <p:cNvPr id="24" name="תמונה 23">
              <a:extLst>
                <a:ext uri="{FF2B5EF4-FFF2-40B4-BE49-F238E27FC236}">
                  <a16:creationId xmlns:a16="http://schemas.microsoft.com/office/drawing/2014/main" id="{7CCBCC26-F274-3D3C-2BD5-115B2FB15FE1}"/>
                </a:ext>
              </a:extLst>
            </p:cNvPr>
            <p:cNvPicPr>
              <a:picLocks noChangeAspect="1"/>
            </p:cNvPicPr>
            <p:nvPr/>
          </p:nvPicPr>
          <p:blipFill>
            <a:blip r:embed="rId8"/>
            <a:stretch>
              <a:fillRect/>
            </a:stretch>
          </p:blipFill>
          <p:spPr>
            <a:xfrm>
              <a:off x="4035053" y="702809"/>
              <a:ext cx="4147103" cy="2884941"/>
            </a:xfrm>
            <a:prstGeom prst="rect">
              <a:avLst/>
            </a:prstGeom>
          </p:spPr>
        </p:pic>
        <p:pic>
          <p:nvPicPr>
            <p:cNvPr id="4" name="תמונה 3">
              <a:extLst>
                <a:ext uri="{FF2B5EF4-FFF2-40B4-BE49-F238E27FC236}">
                  <a16:creationId xmlns:a16="http://schemas.microsoft.com/office/drawing/2014/main" id="{77CBF1F2-FCD5-A6A9-81AE-73DEEC1C7086}"/>
                </a:ext>
              </a:extLst>
            </p:cNvPr>
            <p:cNvPicPr>
              <a:picLocks noChangeAspect="1"/>
            </p:cNvPicPr>
            <p:nvPr/>
          </p:nvPicPr>
          <p:blipFill rotWithShape="1">
            <a:blip r:embed="rId9">
              <a:extLst>
                <a:ext uri="{28A0092B-C50C-407E-A947-70E740481C1C}">
                  <a14:useLocalDpi xmlns:a14="http://schemas.microsoft.com/office/drawing/2010/main" val="0"/>
                </a:ext>
              </a:extLst>
            </a:blip>
            <a:srcRect l="9380" t="14910" r="10620" b="12533"/>
            <a:stretch/>
          </p:blipFill>
          <p:spPr>
            <a:xfrm rot="16200000">
              <a:off x="5108751" y="3326926"/>
              <a:ext cx="2840868" cy="3435467"/>
            </a:xfrm>
            <a:prstGeom prst="rect">
              <a:avLst/>
            </a:prstGeom>
          </p:spPr>
        </p:pic>
      </p:grpSp>
    </p:spTree>
    <p:extLst>
      <p:ext uri="{BB962C8B-B14F-4D97-AF65-F5344CB8AC3E}">
        <p14:creationId xmlns:p14="http://schemas.microsoft.com/office/powerpoint/2010/main" val="3178502080"/>
      </p:ext>
    </p:extLst>
  </p:cSld>
  <p:clrMapOvr>
    <a:masterClrMapping/>
  </p:clrMapOvr>
  <p:transition>
    <p:fade/>
  </p:transition>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5" name="תמונה 4">
            <a:extLst>
              <a:ext uri="{FF2B5EF4-FFF2-40B4-BE49-F238E27FC236}">
                <a16:creationId xmlns:a16="http://schemas.microsoft.com/office/drawing/2014/main" id="{480E554B-610C-98A2-1DA1-B37152ECB93E}"/>
              </a:ext>
            </a:extLst>
          </p:cNvPr>
          <p:cNvPicPr>
            <a:picLocks noChangeAspect="1"/>
          </p:cNvPicPr>
          <p:nvPr/>
        </p:nvPicPr>
        <p:blipFill>
          <a:blip r:embed="rId2"/>
          <a:stretch>
            <a:fillRect/>
          </a:stretch>
        </p:blipFill>
        <p:spPr>
          <a:xfrm>
            <a:off x="0" y="147286"/>
            <a:ext cx="11911835" cy="6710714"/>
          </a:xfrm>
          <a:prstGeom prst="rect">
            <a:avLst/>
          </a:prstGeom>
        </p:spPr>
      </p:pic>
    </p:spTree>
    <p:extLst>
      <p:ext uri="{BB962C8B-B14F-4D97-AF65-F5344CB8AC3E}">
        <p14:creationId xmlns:p14="http://schemas.microsoft.com/office/powerpoint/2010/main" val="342686186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תובנות תוכנית הים </a:t>
            </a:r>
            <a:endParaRPr lang="he-IL" dirty="0"/>
          </a:p>
        </p:txBody>
      </p:sp>
      <p:pic>
        <p:nvPicPr>
          <p:cNvPr id="4" name="תמונה 3">
            <a:extLst>
              <a:ext uri="{FF2B5EF4-FFF2-40B4-BE49-F238E27FC236}">
                <a16:creationId xmlns:a16="http://schemas.microsoft.com/office/drawing/2014/main" id="{E78D3E08-A349-F313-3DBA-7154219BB591}"/>
              </a:ext>
            </a:extLst>
          </p:cNvPr>
          <p:cNvPicPr>
            <a:picLocks noChangeAspect="1"/>
          </p:cNvPicPr>
          <p:nvPr/>
        </p:nvPicPr>
        <p:blipFill>
          <a:blip r:embed="rId2"/>
          <a:stretch>
            <a:fillRect/>
          </a:stretch>
        </p:blipFill>
        <p:spPr>
          <a:xfrm>
            <a:off x="0" y="0"/>
            <a:ext cx="12204915" cy="6858000"/>
          </a:xfrm>
          <a:prstGeom prst="rect">
            <a:avLst/>
          </a:prstGeom>
        </p:spPr>
      </p:pic>
    </p:spTree>
    <p:extLst>
      <p:ext uri="{BB962C8B-B14F-4D97-AF65-F5344CB8AC3E}">
        <p14:creationId xmlns:p14="http://schemas.microsoft.com/office/powerpoint/2010/main" val="147728765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561EB73-E507-C825-D74E-048FBA4A7644}"/>
              </a:ext>
            </a:extLst>
          </p:cNvPr>
          <p:cNvPicPr>
            <a:picLocks noChangeAspect="1"/>
          </p:cNvPicPr>
          <p:nvPr/>
        </p:nvPicPr>
        <p:blipFill>
          <a:blip r:embed="rId2"/>
          <a:stretch>
            <a:fillRect/>
          </a:stretch>
        </p:blipFill>
        <p:spPr>
          <a:xfrm>
            <a:off x="-65505" y="1474931"/>
            <a:ext cx="6161505" cy="4032276"/>
          </a:xfrm>
          <a:prstGeom prst="rect">
            <a:avLst/>
          </a:prstGeom>
        </p:spPr>
      </p:pic>
      <p:pic>
        <p:nvPicPr>
          <p:cNvPr id="9" name="תמונה 8">
            <a:extLst>
              <a:ext uri="{FF2B5EF4-FFF2-40B4-BE49-F238E27FC236}">
                <a16:creationId xmlns:a16="http://schemas.microsoft.com/office/drawing/2014/main" id="{1FBF56EC-0BE9-7CE2-AF03-124D7D61CC1D}"/>
              </a:ext>
            </a:extLst>
          </p:cNvPr>
          <p:cNvPicPr>
            <a:picLocks noChangeAspect="1"/>
          </p:cNvPicPr>
          <p:nvPr/>
        </p:nvPicPr>
        <p:blipFill>
          <a:blip r:embed="rId3"/>
          <a:stretch>
            <a:fillRect/>
          </a:stretch>
        </p:blipFill>
        <p:spPr>
          <a:xfrm>
            <a:off x="6217920" y="1474931"/>
            <a:ext cx="5974080" cy="3908137"/>
          </a:xfrm>
          <a:prstGeom prst="rect">
            <a:avLst/>
          </a:prstGeom>
        </p:spPr>
      </p:pic>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r>
              <a:rPr lang="en-US" b="1" dirty="0">
                <a:latin typeface="Assistant ExtraBold"/>
                <a:cs typeface="Assistant ExtraBold"/>
              </a:rPr>
              <a:t>Existing Services in the City</a:t>
            </a:r>
            <a:endParaRPr lang="he-IL" dirty="0"/>
          </a:p>
        </p:txBody>
      </p:sp>
    </p:spTree>
    <p:extLst>
      <p:ext uri="{BB962C8B-B14F-4D97-AF65-F5344CB8AC3E}">
        <p14:creationId xmlns:p14="http://schemas.microsoft.com/office/powerpoint/2010/main" val="169957355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שירותים קיימים בעיר</a:t>
            </a:r>
            <a:endParaRPr lang="he-IL" dirty="0"/>
          </a:p>
        </p:txBody>
      </p:sp>
      <p:pic>
        <p:nvPicPr>
          <p:cNvPr id="3" name="תמונה 2">
            <a:extLst>
              <a:ext uri="{FF2B5EF4-FFF2-40B4-BE49-F238E27FC236}">
                <a16:creationId xmlns:a16="http://schemas.microsoft.com/office/drawing/2014/main" id="{F8EDF382-9BB7-5851-6C14-4360284FE69F}"/>
              </a:ext>
            </a:extLst>
          </p:cNvPr>
          <p:cNvPicPr>
            <a:picLocks noChangeAspect="1"/>
          </p:cNvPicPr>
          <p:nvPr/>
        </p:nvPicPr>
        <p:blipFill>
          <a:blip r:embed="rId2"/>
          <a:stretch>
            <a:fillRect/>
          </a:stretch>
        </p:blipFill>
        <p:spPr>
          <a:xfrm>
            <a:off x="0" y="0"/>
            <a:ext cx="12270117" cy="6858000"/>
          </a:xfrm>
          <a:prstGeom prst="rect">
            <a:avLst/>
          </a:prstGeom>
        </p:spPr>
      </p:pic>
    </p:spTree>
    <p:extLst>
      <p:ext uri="{BB962C8B-B14F-4D97-AF65-F5344CB8AC3E}">
        <p14:creationId xmlns:p14="http://schemas.microsoft.com/office/powerpoint/2010/main" val="377737268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שירותים קיימים בעיר</a:t>
            </a:r>
            <a:endParaRPr lang="he-IL" dirty="0"/>
          </a:p>
        </p:txBody>
      </p:sp>
      <p:pic>
        <p:nvPicPr>
          <p:cNvPr id="4" name="תמונה 3">
            <a:extLst>
              <a:ext uri="{FF2B5EF4-FFF2-40B4-BE49-F238E27FC236}">
                <a16:creationId xmlns:a16="http://schemas.microsoft.com/office/drawing/2014/main" id="{989A686A-6281-AB1A-ABCA-9342DFC7E20F}"/>
              </a:ext>
            </a:extLst>
          </p:cNvPr>
          <p:cNvPicPr>
            <a:picLocks noChangeAspect="1"/>
          </p:cNvPicPr>
          <p:nvPr/>
        </p:nvPicPr>
        <p:blipFill>
          <a:blip r:embed="rId2"/>
          <a:stretch>
            <a:fillRect/>
          </a:stretch>
        </p:blipFill>
        <p:spPr>
          <a:xfrm>
            <a:off x="-1" y="0"/>
            <a:ext cx="12131867" cy="6675120"/>
          </a:xfrm>
          <a:prstGeom prst="rect">
            <a:avLst/>
          </a:prstGeom>
        </p:spPr>
      </p:pic>
    </p:spTree>
    <p:extLst>
      <p:ext uri="{BB962C8B-B14F-4D97-AF65-F5344CB8AC3E}">
        <p14:creationId xmlns:p14="http://schemas.microsoft.com/office/powerpoint/2010/main" val="72289942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3988834-2EF5-9059-3140-60067127A8E4}"/>
              </a:ext>
            </a:extLst>
          </p:cNvPr>
          <p:cNvPicPr>
            <a:picLocks noChangeAspect="1"/>
          </p:cNvPicPr>
          <p:nvPr/>
        </p:nvPicPr>
        <p:blipFill>
          <a:blip r:embed="rId2"/>
          <a:stretch>
            <a:fillRect/>
          </a:stretch>
        </p:blipFill>
        <p:spPr>
          <a:xfrm>
            <a:off x="0" y="0"/>
            <a:ext cx="12151278" cy="6746240"/>
          </a:xfrm>
          <a:prstGeom prst="rect">
            <a:avLst/>
          </a:prstGeom>
        </p:spPr>
      </p:pic>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הפיילוט</a:t>
            </a:r>
            <a:endParaRPr lang="he-IL" dirty="0"/>
          </a:p>
        </p:txBody>
      </p:sp>
    </p:spTree>
    <p:extLst>
      <p:ext uri="{BB962C8B-B14F-4D97-AF65-F5344CB8AC3E}">
        <p14:creationId xmlns:p14="http://schemas.microsoft.com/office/powerpoint/2010/main" val="268517962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הפיילוט</a:t>
            </a:r>
            <a:endParaRPr lang="he-IL" dirty="0"/>
          </a:p>
        </p:txBody>
      </p:sp>
      <p:pic>
        <p:nvPicPr>
          <p:cNvPr id="4" name="תמונה 3">
            <a:extLst>
              <a:ext uri="{FF2B5EF4-FFF2-40B4-BE49-F238E27FC236}">
                <a16:creationId xmlns:a16="http://schemas.microsoft.com/office/drawing/2014/main" id="{654E0CF3-FBCA-1E23-096D-73B3CDD05005}"/>
              </a:ext>
            </a:extLst>
          </p:cNvPr>
          <p:cNvPicPr>
            <a:picLocks noChangeAspect="1"/>
          </p:cNvPicPr>
          <p:nvPr/>
        </p:nvPicPr>
        <p:blipFill>
          <a:blip r:embed="rId2"/>
          <a:stretch>
            <a:fillRect/>
          </a:stretch>
        </p:blipFill>
        <p:spPr>
          <a:xfrm>
            <a:off x="-39018" y="0"/>
            <a:ext cx="12129418" cy="6847252"/>
          </a:xfrm>
          <a:prstGeom prst="rect">
            <a:avLst/>
          </a:prstGeom>
        </p:spPr>
      </p:pic>
    </p:spTree>
    <p:extLst>
      <p:ext uri="{BB962C8B-B14F-4D97-AF65-F5344CB8AC3E}">
        <p14:creationId xmlns:p14="http://schemas.microsoft.com/office/powerpoint/2010/main" val="171291259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הפיילוט</a:t>
            </a:r>
            <a:endParaRPr lang="he-IL" dirty="0"/>
          </a:p>
        </p:txBody>
      </p:sp>
      <p:pic>
        <p:nvPicPr>
          <p:cNvPr id="3" name="תמונה 2">
            <a:extLst>
              <a:ext uri="{FF2B5EF4-FFF2-40B4-BE49-F238E27FC236}">
                <a16:creationId xmlns:a16="http://schemas.microsoft.com/office/drawing/2014/main" id="{45286101-E368-B445-1688-FC25EF3C4A97}"/>
              </a:ext>
            </a:extLst>
          </p:cNvPr>
          <p:cNvPicPr>
            <a:picLocks noChangeAspect="1"/>
          </p:cNvPicPr>
          <p:nvPr/>
        </p:nvPicPr>
        <p:blipFill>
          <a:blip r:embed="rId2"/>
          <a:stretch>
            <a:fillRect/>
          </a:stretch>
        </p:blipFill>
        <p:spPr>
          <a:xfrm>
            <a:off x="0" y="0"/>
            <a:ext cx="12264024" cy="6858000"/>
          </a:xfrm>
          <a:prstGeom prst="rect">
            <a:avLst/>
          </a:prstGeom>
        </p:spPr>
      </p:pic>
    </p:spTree>
    <p:extLst>
      <p:ext uri="{BB962C8B-B14F-4D97-AF65-F5344CB8AC3E}">
        <p14:creationId xmlns:p14="http://schemas.microsoft.com/office/powerpoint/2010/main" val="150836030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הפיילוט</a:t>
            </a:r>
            <a:endParaRPr lang="he-IL" dirty="0"/>
          </a:p>
        </p:txBody>
      </p:sp>
      <p:pic>
        <p:nvPicPr>
          <p:cNvPr id="4" name="תמונה 3">
            <a:extLst>
              <a:ext uri="{FF2B5EF4-FFF2-40B4-BE49-F238E27FC236}">
                <a16:creationId xmlns:a16="http://schemas.microsoft.com/office/drawing/2014/main" id="{2EE749F3-EE02-0E7E-5C3B-AA09B92FC41D}"/>
              </a:ext>
            </a:extLst>
          </p:cNvPr>
          <p:cNvPicPr>
            <a:picLocks noChangeAspect="1"/>
          </p:cNvPicPr>
          <p:nvPr/>
        </p:nvPicPr>
        <p:blipFill>
          <a:blip r:embed="rId2"/>
          <a:stretch>
            <a:fillRect/>
          </a:stretch>
        </p:blipFill>
        <p:spPr>
          <a:xfrm>
            <a:off x="-1" y="0"/>
            <a:ext cx="12440093" cy="6858000"/>
          </a:xfrm>
          <a:prstGeom prst="rect">
            <a:avLst/>
          </a:prstGeom>
        </p:spPr>
      </p:pic>
    </p:spTree>
    <p:extLst>
      <p:ext uri="{BB962C8B-B14F-4D97-AF65-F5344CB8AC3E}">
        <p14:creationId xmlns:p14="http://schemas.microsoft.com/office/powerpoint/2010/main" val="2309858886"/>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671513" y="728662"/>
            <a:ext cx="10617171" cy="876301"/>
          </a:xfrm>
        </p:spPr>
        <p:txBody>
          <a:bodyPr/>
          <a:lstStyle/>
          <a:p>
            <a:pPr algn="r"/>
            <a:r>
              <a:rPr lang="he-IL" b="1" dirty="0">
                <a:latin typeface="Assistant ExtraBold"/>
                <a:cs typeface="Assistant ExtraBold"/>
              </a:rPr>
              <a:t>הפיילוט</a:t>
            </a:r>
            <a:endParaRPr lang="he-IL" dirty="0"/>
          </a:p>
        </p:txBody>
      </p:sp>
      <p:pic>
        <p:nvPicPr>
          <p:cNvPr id="3" name="תמונה 2">
            <a:extLst>
              <a:ext uri="{FF2B5EF4-FFF2-40B4-BE49-F238E27FC236}">
                <a16:creationId xmlns:a16="http://schemas.microsoft.com/office/drawing/2014/main" id="{E7E24120-F9C5-9310-B3DA-9EC05E46F1E5}"/>
              </a:ext>
            </a:extLst>
          </p:cNvPr>
          <p:cNvPicPr>
            <a:picLocks noChangeAspect="1"/>
          </p:cNvPicPr>
          <p:nvPr/>
        </p:nvPicPr>
        <p:blipFill>
          <a:blip r:embed="rId2"/>
          <a:stretch>
            <a:fillRect/>
          </a:stretch>
        </p:blipFill>
        <p:spPr>
          <a:xfrm>
            <a:off x="-1" y="0"/>
            <a:ext cx="12258275" cy="6776720"/>
          </a:xfrm>
          <a:prstGeom prst="rect">
            <a:avLst/>
          </a:prstGeom>
        </p:spPr>
      </p:pic>
    </p:spTree>
    <p:extLst>
      <p:ext uri="{BB962C8B-B14F-4D97-AF65-F5344CB8AC3E}">
        <p14:creationId xmlns:p14="http://schemas.microsoft.com/office/powerpoint/2010/main" val="2736270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97B5A576-7CF7-9F6D-B01C-395582C40882}"/>
              </a:ext>
            </a:extLst>
          </p:cNvPr>
          <p:cNvSpPr txBox="1">
            <a:spLocks/>
          </p:cNvSpPr>
          <p:nvPr/>
        </p:nvSpPr>
        <p:spPr>
          <a:xfrm>
            <a:off x="179078" y="2134356"/>
            <a:ext cx="3375373" cy="76961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r>
              <a:rPr lang="en-US" sz="2000" b="1" dirty="0">
                <a:latin typeface="Assistant SemiBold" pitchFamily="2" charset="-79"/>
                <a:cs typeface="Assistant SemiBold" pitchFamily="2" charset="-79"/>
              </a:rPr>
              <a:t>Peer learning and </a:t>
            </a:r>
          </a:p>
          <a:p>
            <a:pPr algn="ctr" rtl="1"/>
            <a:r>
              <a:rPr lang="en-US" sz="2000" b="1" dirty="0">
                <a:latin typeface="Assistant SemiBold" pitchFamily="2" charset="-79"/>
                <a:cs typeface="Assistant SemiBold" pitchFamily="2" charset="-79"/>
              </a:rPr>
              <a:t>forming a community of local authorities connected with Urban95, Israel, and the world.</a:t>
            </a:r>
            <a:endParaRPr lang="he-IL" sz="2000" dirty="0">
              <a:latin typeface="Assistant" panose="00000500000000000000" pitchFamily="2" charset="-79"/>
              <a:cs typeface="Assistant" panose="00000500000000000000" pitchFamily="2" charset="-79"/>
            </a:endParaRPr>
          </a:p>
        </p:txBody>
      </p:sp>
      <p:pic>
        <p:nvPicPr>
          <p:cNvPr id="4" name="גרפיקה 3" descr="חיבורים קו מיתאר">
            <a:extLst>
              <a:ext uri="{FF2B5EF4-FFF2-40B4-BE49-F238E27FC236}">
                <a16:creationId xmlns:a16="http://schemas.microsoft.com/office/drawing/2014/main" id="{34B341DC-0F74-F9F2-E804-FB4EAD2BD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7271" y="1009915"/>
            <a:ext cx="914400" cy="914400"/>
          </a:xfrm>
          <a:prstGeom prst="rect">
            <a:avLst/>
          </a:prstGeom>
        </p:spPr>
      </p:pic>
      <p:sp>
        <p:nvSpPr>
          <p:cNvPr id="7" name="Title 1">
            <a:extLst>
              <a:ext uri="{FF2B5EF4-FFF2-40B4-BE49-F238E27FC236}">
                <a16:creationId xmlns:a16="http://schemas.microsoft.com/office/drawing/2014/main" id="{8B7401DA-2375-3048-BCF5-A49B7C50989F}"/>
              </a:ext>
            </a:extLst>
          </p:cNvPr>
          <p:cNvSpPr txBox="1">
            <a:spLocks/>
          </p:cNvSpPr>
          <p:nvPr/>
        </p:nvSpPr>
        <p:spPr>
          <a:xfrm>
            <a:off x="1320799" y="728663"/>
            <a:ext cx="6805856"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r" rtl="1"/>
            <a:endParaRPr lang="he-IL" b="1" dirty="0">
              <a:latin typeface="Assistant ExtraBold"/>
              <a:cs typeface="Assistant ExtraBold"/>
            </a:endParaRPr>
          </a:p>
        </p:txBody>
      </p:sp>
      <p:sp>
        <p:nvSpPr>
          <p:cNvPr id="10" name="Content Placeholder 2">
            <a:extLst>
              <a:ext uri="{FF2B5EF4-FFF2-40B4-BE49-F238E27FC236}">
                <a16:creationId xmlns:a16="http://schemas.microsoft.com/office/drawing/2014/main" id="{29153E0E-76B5-5448-90EF-05C9C6CCE55F}"/>
              </a:ext>
            </a:extLst>
          </p:cNvPr>
          <p:cNvSpPr txBox="1">
            <a:spLocks/>
          </p:cNvSpPr>
          <p:nvPr/>
        </p:nvSpPr>
        <p:spPr>
          <a:xfrm>
            <a:off x="1320799" y="1973942"/>
            <a:ext cx="6805855" cy="37242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2000" b="0" kern="1200">
                <a:solidFill>
                  <a:schemeClr val="tx2"/>
                </a:solidFill>
                <a:latin typeface="Work Sans ExtraBold" panose="00000900000000000000" pitchFamily="2" charset="0"/>
                <a:ea typeface="+mn-ea"/>
                <a:cs typeface="+mn-cs"/>
              </a:defRPr>
            </a:lvl2pPr>
            <a:lvl3pPr marL="0" indent="0" algn="l" defTabSz="914400" rtl="0" eaLnBrk="1" latinLnBrk="0" hangingPunct="1">
              <a:lnSpc>
                <a:spcPct val="100000"/>
              </a:lnSpc>
              <a:spcBef>
                <a:spcPts val="0"/>
              </a:spcBef>
              <a:spcAft>
                <a:spcPts val="2835"/>
              </a:spcAft>
              <a:buFont typeface="Arial" panose="020B0604020202020204" pitchFamily="34" charset="0"/>
              <a:buNone/>
              <a:defRPr sz="2000" kern="1200">
                <a:solidFill>
                  <a:schemeClr val="tx2"/>
                </a:solidFill>
                <a:latin typeface="Work Sans Medium" panose="00000600000000000000" pitchFamily="2" charset="0"/>
                <a:ea typeface="+mn-ea"/>
                <a:cs typeface="+mn-cs"/>
              </a:defRPr>
            </a:lvl3pPr>
            <a:lvl4pPr marL="453600" indent="-453600" algn="l" defTabSz="914400" rtl="0" eaLnBrk="1" latinLnBrk="0" hangingPunct="1">
              <a:lnSpc>
                <a:spcPct val="100000"/>
              </a:lnSpc>
              <a:spcBef>
                <a:spcPts val="0"/>
              </a:spcBef>
              <a:spcAft>
                <a:spcPts val="1200"/>
              </a:spcAft>
              <a:buSzPct val="140000"/>
              <a:buFontTx/>
              <a:buBlip>
                <a:blip r:embed="rId2"/>
              </a:buBlip>
              <a:defRPr sz="1600" kern="1200">
                <a:solidFill>
                  <a:schemeClr val="tx2"/>
                </a:solidFill>
                <a:latin typeface="+mn-lt"/>
                <a:ea typeface="+mn-ea"/>
                <a:cs typeface="+mn-cs"/>
              </a:defRPr>
            </a:lvl4pPr>
            <a:lvl5pPr marL="907200" indent="-453600" algn="l" defTabSz="914400" rtl="0" eaLnBrk="1" latinLnBrk="0" hangingPunct="1">
              <a:lnSpc>
                <a:spcPct val="100000"/>
              </a:lnSpc>
              <a:spcBef>
                <a:spcPts val="0"/>
              </a:spcBef>
              <a:spcAft>
                <a:spcPts val="1200"/>
              </a:spcAft>
              <a:buFont typeface="Work Sans" panose="00000500000000000000" pitchFamily="2"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endParaRPr lang="he" sz="2400" b="1" dirty="0">
              <a:latin typeface="Assistant SemiBold"/>
              <a:cs typeface="Assistant SemiBold"/>
            </a:endParaRPr>
          </a:p>
        </p:txBody>
      </p:sp>
      <p:sp>
        <p:nvSpPr>
          <p:cNvPr id="17" name="Title 1">
            <a:extLst>
              <a:ext uri="{FF2B5EF4-FFF2-40B4-BE49-F238E27FC236}">
                <a16:creationId xmlns:a16="http://schemas.microsoft.com/office/drawing/2014/main" id="{B294E76C-8CFD-79CC-44E2-0E9E27596794}"/>
              </a:ext>
            </a:extLst>
          </p:cNvPr>
          <p:cNvSpPr txBox="1">
            <a:spLocks/>
          </p:cNvSpPr>
          <p:nvPr/>
        </p:nvSpPr>
        <p:spPr>
          <a:xfrm>
            <a:off x="435993" y="283538"/>
            <a:ext cx="5410801"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latin typeface="Assistant ExtraBold" pitchFamily="2" charset="-79"/>
                <a:cs typeface="Assistant ExtraBold" pitchFamily="2" charset="-79"/>
              </a:rPr>
              <a:t>Network Cities</a:t>
            </a:r>
            <a:endParaRPr lang="en-GB" b="1" dirty="0">
              <a:latin typeface="Assistant ExtraBold" pitchFamily="2" charset="-79"/>
              <a:cs typeface="Assistant ExtraBold" pitchFamily="2" charset="-79"/>
            </a:endParaRPr>
          </a:p>
        </p:txBody>
      </p:sp>
      <p:pic>
        <p:nvPicPr>
          <p:cNvPr id="18" name="תמונה 17">
            <a:extLst>
              <a:ext uri="{FF2B5EF4-FFF2-40B4-BE49-F238E27FC236}">
                <a16:creationId xmlns:a16="http://schemas.microsoft.com/office/drawing/2014/main" id="{E27B342D-5540-8F48-4853-18DD5FCF7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375" y="102476"/>
            <a:ext cx="4833377" cy="4833377"/>
          </a:xfrm>
          <a:prstGeom prst="rect">
            <a:avLst/>
          </a:prstGeom>
          <a:ln>
            <a:solidFill>
              <a:schemeClr val="accent1"/>
            </a:solidFill>
          </a:ln>
        </p:spPr>
      </p:pic>
      <p:grpSp>
        <p:nvGrpSpPr>
          <p:cNvPr id="2" name="קבוצה 1">
            <a:extLst>
              <a:ext uri="{FF2B5EF4-FFF2-40B4-BE49-F238E27FC236}">
                <a16:creationId xmlns:a16="http://schemas.microsoft.com/office/drawing/2014/main" id="{B1710B8B-4933-7E4C-605E-103B4B4AFA77}"/>
              </a:ext>
            </a:extLst>
          </p:cNvPr>
          <p:cNvGrpSpPr/>
          <p:nvPr/>
        </p:nvGrpSpPr>
        <p:grpSpPr>
          <a:xfrm>
            <a:off x="69249" y="4073272"/>
            <a:ext cx="4833377" cy="1774813"/>
            <a:chOff x="-43872" y="1660554"/>
            <a:chExt cx="8734682" cy="3789407"/>
          </a:xfrm>
        </p:grpSpPr>
        <p:pic>
          <p:nvPicPr>
            <p:cNvPr id="8" name="תמונה 7" descr="תמונה שמכילה טקסט, צילום מסך, מפה&#10;&#10;התיאור נוצר באופן אוטומטי">
              <a:extLst>
                <a:ext uri="{FF2B5EF4-FFF2-40B4-BE49-F238E27FC236}">
                  <a16:creationId xmlns:a16="http://schemas.microsoft.com/office/drawing/2014/main" id="{86395126-440A-DE14-BE5C-9E9EC9E81B4A}"/>
                </a:ext>
              </a:extLst>
            </p:cNvPr>
            <p:cNvPicPr>
              <a:picLocks noChangeAspect="1"/>
            </p:cNvPicPr>
            <p:nvPr/>
          </p:nvPicPr>
          <p:blipFill rotWithShape="1">
            <a:blip r:embed="rId6">
              <a:extLst>
                <a:ext uri="{28A0092B-C50C-407E-A947-70E740481C1C}">
                  <a14:useLocalDpi xmlns:a14="http://schemas.microsoft.com/office/drawing/2010/main" val="0"/>
                </a:ext>
              </a:extLst>
            </a:blip>
            <a:srcRect l="18187" r="16758"/>
            <a:stretch/>
          </p:blipFill>
          <p:spPr>
            <a:xfrm>
              <a:off x="3848410" y="1660554"/>
              <a:ext cx="4842400" cy="3777622"/>
            </a:xfrm>
            <a:prstGeom prst="rect">
              <a:avLst/>
            </a:prstGeom>
            <a:ln>
              <a:solidFill>
                <a:schemeClr val="accent1"/>
              </a:solidFill>
            </a:ln>
          </p:spPr>
        </p:pic>
        <p:pic>
          <p:nvPicPr>
            <p:cNvPr id="6" name="תמונה 5">
              <a:extLst>
                <a:ext uri="{FF2B5EF4-FFF2-40B4-BE49-F238E27FC236}">
                  <a16:creationId xmlns:a16="http://schemas.microsoft.com/office/drawing/2014/main" id="{AA04062E-053A-D2B0-8271-A6CABBE10E37}"/>
                </a:ext>
              </a:extLst>
            </p:cNvPr>
            <p:cNvPicPr>
              <a:picLocks noChangeAspect="1"/>
            </p:cNvPicPr>
            <p:nvPr/>
          </p:nvPicPr>
          <p:blipFill rotWithShape="1">
            <a:blip r:embed="rId7"/>
            <a:srcRect l="16255" r="9838"/>
            <a:stretch/>
          </p:blipFill>
          <p:spPr>
            <a:xfrm>
              <a:off x="-43872" y="1677535"/>
              <a:ext cx="3808969" cy="3772426"/>
            </a:xfrm>
            <a:prstGeom prst="rect">
              <a:avLst/>
            </a:prstGeom>
            <a:ln>
              <a:solidFill>
                <a:schemeClr val="accent1"/>
              </a:solidFill>
            </a:ln>
          </p:spPr>
        </p:pic>
      </p:grpSp>
      <p:pic>
        <p:nvPicPr>
          <p:cNvPr id="16" name="Picture 20" descr="Logo">
            <a:extLst>
              <a:ext uri="{FF2B5EF4-FFF2-40B4-BE49-F238E27FC236}">
                <a16:creationId xmlns:a16="http://schemas.microsoft.com/office/drawing/2014/main" id="{7D6CB00F-4F5A-A047-6C4E-F29FFBDFCDE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14416" y="5506997"/>
            <a:ext cx="2149919" cy="97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77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כותרת 1">
            <a:extLst>
              <a:ext uri="{FF2B5EF4-FFF2-40B4-BE49-F238E27FC236}">
                <a16:creationId xmlns:a16="http://schemas.microsoft.com/office/drawing/2014/main" id="{41655356-49B9-B7A8-A92F-3A4C1769BFA7}"/>
              </a:ext>
            </a:extLst>
          </p:cNvPr>
          <p:cNvSpPr>
            <a:spLocks noGrp="1"/>
          </p:cNvSpPr>
          <p:nvPr>
            <p:ph type="title"/>
          </p:nvPr>
        </p:nvSpPr>
        <p:spPr>
          <a:xfrm>
            <a:off x="5128260" y="362903"/>
            <a:ext cx="6160424" cy="876301"/>
          </a:xfrm>
        </p:spPr>
        <p:txBody>
          <a:bodyPr/>
          <a:lstStyle/>
          <a:p>
            <a:pPr algn="just"/>
            <a:r>
              <a:rPr lang="en-US" b="1" dirty="0">
                <a:latin typeface="Assistant ExtraBold"/>
                <a:cs typeface="Assistant ExtraBold"/>
              </a:rPr>
              <a:t>The Pilot Project</a:t>
            </a:r>
            <a:endParaRPr lang="he-IL" dirty="0"/>
          </a:p>
        </p:txBody>
      </p:sp>
      <p:sp>
        <p:nvSpPr>
          <p:cNvPr id="2" name="מציין מיקום תוכן 2">
            <a:extLst>
              <a:ext uri="{FF2B5EF4-FFF2-40B4-BE49-F238E27FC236}">
                <a16:creationId xmlns:a16="http://schemas.microsoft.com/office/drawing/2014/main" id="{222BB223-BF58-27F4-C4B4-FFB9937EE599}"/>
              </a:ext>
            </a:extLst>
          </p:cNvPr>
          <p:cNvSpPr>
            <a:spLocks noGrp="1"/>
          </p:cNvSpPr>
          <p:nvPr>
            <p:ph idx="1"/>
          </p:nvPr>
        </p:nvSpPr>
        <p:spPr>
          <a:xfrm>
            <a:off x="5029200" y="931546"/>
            <a:ext cx="7063740" cy="4094162"/>
          </a:xfrm>
        </p:spPr>
        <p:txBody>
          <a:bodyPr/>
          <a:lstStyle/>
          <a:p>
            <a:pPr marL="457200" indent="-457200" algn="l">
              <a:buFont typeface="+mj-lt"/>
              <a:buAutoNum type="arabicPeriod"/>
            </a:pPr>
            <a:r>
              <a:rPr lang="en-US" sz="2400" b="1" dirty="0">
                <a:solidFill>
                  <a:srgbClr val="0070C0"/>
                </a:solidFill>
                <a:latin typeface="Assistant" pitchFamily="2" charset="-79"/>
                <a:cs typeface="Assistant" pitchFamily="2" charset="-79"/>
              </a:rPr>
              <a:t>Community</a:t>
            </a:r>
            <a:r>
              <a:rPr lang="en-US" sz="2400" dirty="0">
                <a:solidFill>
                  <a:srgbClr val="0070C0"/>
                </a:solidFill>
                <a:latin typeface="Assistant" pitchFamily="2" charset="-79"/>
                <a:cs typeface="Assistant" pitchFamily="2" charset="-79"/>
              </a:rPr>
              <a:t> - A community event in the city, offering guidance to parents and young children.</a:t>
            </a:r>
          </a:p>
          <a:p>
            <a:pPr marL="457200" indent="-457200" algn="l">
              <a:buFont typeface="+mj-lt"/>
              <a:buAutoNum type="arabicPeriod"/>
            </a:pPr>
            <a:r>
              <a:rPr lang="en-US" sz="2400" b="1" dirty="0">
                <a:solidFill>
                  <a:srgbClr val="0070C0"/>
                </a:solidFill>
                <a:latin typeface="Assistant" pitchFamily="2" charset="-79"/>
                <a:cs typeface="Assistant" pitchFamily="2" charset="-79"/>
              </a:rPr>
              <a:t>Development</a:t>
            </a:r>
            <a:r>
              <a:rPr lang="en-US" sz="2400" dirty="0">
                <a:solidFill>
                  <a:srgbClr val="0070C0"/>
                </a:solidFill>
                <a:latin typeface="Assistant" pitchFamily="2" charset="-79"/>
                <a:cs typeface="Assistant" pitchFamily="2" charset="-79"/>
              </a:rPr>
              <a:t> - Updating a program for developmental games.</a:t>
            </a:r>
          </a:p>
          <a:p>
            <a:pPr marL="457200" indent="-457200" algn="l">
              <a:buFont typeface="+mj-lt"/>
              <a:buAutoNum type="arabicPeriod"/>
            </a:pPr>
            <a:r>
              <a:rPr lang="en-US" sz="2400" b="1" dirty="0">
                <a:solidFill>
                  <a:srgbClr val="0070C0"/>
                </a:solidFill>
                <a:latin typeface="Assistant" pitchFamily="2" charset="-79"/>
                <a:cs typeface="Assistant" pitchFamily="2" charset="-79"/>
              </a:rPr>
              <a:t>Local authority </a:t>
            </a:r>
            <a:r>
              <a:rPr lang="en-US" sz="2400" dirty="0">
                <a:solidFill>
                  <a:srgbClr val="0070C0"/>
                </a:solidFill>
                <a:latin typeface="Assistant" pitchFamily="2" charset="-79"/>
                <a:cs typeface="Assistant" pitchFamily="2" charset="-79"/>
              </a:rPr>
              <a:t>– Municipal forum to promote early childhood.</a:t>
            </a:r>
          </a:p>
          <a:p>
            <a:pPr marL="342900" indent="-342900" algn="l">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marL="342900" indent="-342900" algn="r" rtl="1">
              <a:buFont typeface="Arial" panose="020B0604020202020204" pitchFamily="34" charset="0"/>
              <a:buChar char="•"/>
            </a:pPr>
            <a:endParaRPr lang="he-IL" sz="2400" dirty="0">
              <a:solidFill>
                <a:srgbClr val="0070C0"/>
              </a:solidFill>
              <a:latin typeface="Assistant" pitchFamily="2" charset="-79"/>
              <a:cs typeface="Assistant" pitchFamily="2" charset="-79"/>
            </a:endParaRPr>
          </a:p>
          <a:p>
            <a:pPr algn="r" rtl="1"/>
            <a:endParaRPr lang="en-US" sz="2400" dirty="0">
              <a:solidFill>
                <a:srgbClr val="0070C0"/>
              </a:solidFill>
            </a:endParaRPr>
          </a:p>
          <a:p>
            <a:endParaRPr lang="he-IL" sz="2000" dirty="0"/>
          </a:p>
        </p:txBody>
      </p:sp>
      <p:pic>
        <p:nvPicPr>
          <p:cNvPr id="5" name="תמונה 4">
            <a:extLst>
              <a:ext uri="{FF2B5EF4-FFF2-40B4-BE49-F238E27FC236}">
                <a16:creationId xmlns:a16="http://schemas.microsoft.com/office/drawing/2014/main" id="{3CD7E485-3A9C-8E98-B26F-77A44E0ED1E1}"/>
              </a:ext>
            </a:extLst>
          </p:cNvPr>
          <p:cNvPicPr>
            <a:picLocks noChangeAspect="1"/>
          </p:cNvPicPr>
          <p:nvPr/>
        </p:nvPicPr>
        <p:blipFill>
          <a:blip r:embed="rId2"/>
          <a:stretch>
            <a:fillRect/>
          </a:stretch>
        </p:blipFill>
        <p:spPr>
          <a:xfrm>
            <a:off x="6069811" y="3787124"/>
            <a:ext cx="4277321" cy="3947176"/>
          </a:xfrm>
          <a:prstGeom prst="rect">
            <a:avLst/>
          </a:prstGeom>
        </p:spPr>
      </p:pic>
      <p:pic>
        <p:nvPicPr>
          <p:cNvPr id="7" name="תמונה 6">
            <a:extLst>
              <a:ext uri="{FF2B5EF4-FFF2-40B4-BE49-F238E27FC236}">
                <a16:creationId xmlns:a16="http://schemas.microsoft.com/office/drawing/2014/main" id="{B9946CF9-815F-702B-B1C3-432415212700}"/>
              </a:ext>
            </a:extLst>
          </p:cNvPr>
          <p:cNvPicPr>
            <a:picLocks noChangeAspect="1"/>
          </p:cNvPicPr>
          <p:nvPr/>
        </p:nvPicPr>
        <p:blipFill>
          <a:blip r:embed="rId3"/>
          <a:stretch>
            <a:fillRect/>
          </a:stretch>
        </p:blipFill>
        <p:spPr>
          <a:xfrm>
            <a:off x="0" y="0"/>
            <a:ext cx="4887000" cy="6858000"/>
          </a:xfrm>
          <a:prstGeom prst="rect">
            <a:avLst/>
          </a:prstGeom>
        </p:spPr>
      </p:pic>
    </p:spTree>
    <p:extLst>
      <p:ext uri="{BB962C8B-B14F-4D97-AF65-F5344CB8AC3E}">
        <p14:creationId xmlns:p14="http://schemas.microsoft.com/office/powerpoint/2010/main" val="125188298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9906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802641" y="664074"/>
            <a:ext cx="718612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he-IL" b="1" dirty="0">
                <a:solidFill>
                  <a:schemeClr val="bg1"/>
                </a:solidFill>
                <a:latin typeface="Assistant ExtraBold" pitchFamily="2" charset="-79"/>
                <a:cs typeface="Assistant ExtraBold" pitchFamily="2" charset="-79"/>
              </a:rPr>
              <a:t>5</a:t>
            </a:r>
            <a:r>
              <a:rPr lang="en-US" b="1" dirty="0">
                <a:solidFill>
                  <a:schemeClr val="bg1"/>
                </a:solidFill>
                <a:latin typeface="Assistant ExtraBold" pitchFamily="2" charset="-79"/>
                <a:cs typeface="Assistant ExtraBold" pitchFamily="2" charset="-79"/>
              </a:rPr>
              <a:t>. Feedback</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59695227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97693-52AE-674E-8A0C-8A7D62C2DCBC}"/>
              </a:ext>
            </a:extLst>
          </p:cNvPr>
          <p:cNvSpPr txBox="1">
            <a:spLocks/>
          </p:cNvSpPr>
          <p:nvPr/>
        </p:nvSpPr>
        <p:spPr>
          <a:xfrm>
            <a:off x="886143" y="115435"/>
            <a:ext cx="10637520" cy="844686"/>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latin typeface="Assistant ExtraBold" pitchFamily="2" charset="-79"/>
                <a:cs typeface="Assistant ExtraBold" pitchFamily="2" charset="-79"/>
              </a:rPr>
              <a:t>Summary of feedback given in each session</a:t>
            </a:r>
            <a:endParaRPr lang="en-GB" b="1" dirty="0">
              <a:latin typeface="Assistant ExtraBold" pitchFamily="2" charset="-79"/>
              <a:cs typeface="Assistant ExtraBold" pitchFamily="2" charset="-79"/>
            </a:endParaRPr>
          </a:p>
        </p:txBody>
      </p:sp>
      <p:sp>
        <p:nvSpPr>
          <p:cNvPr id="3" name="תיבת טקסט 2">
            <a:extLst>
              <a:ext uri="{FF2B5EF4-FFF2-40B4-BE49-F238E27FC236}">
                <a16:creationId xmlns:a16="http://schemas.microsoft.com/office/drawing/2014/main" id="{6FBD34D5-F15F-6F96-2342-6CDE99B2DEA6}"/>
              </a:ext>
            </a:extLst>
          </p:cNvPr>
          <p:cNvSpPr txBox="1"/>
          <p:nvPr/>
        </p:nvSpPr>
        <p:spPr>
          <a:xfrm>
            <a:off x="579120" y="751344"/>
            <a:ext cx="10944543" cy="5078313"/>
          </a:xfrm>
          <a:prstGeom prst="rect">
            <a:avLst/>
          </a:prstGeom>
          <a:noFill/>
        </p:spPr>
        <p:txBody>
          <a:bodyPr wrap="square">
            <a:spAutoFit/>
          </a:bodyPr>
          <a:lstStyle/>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There was a high level of satisfaction with the format and length of the training sessions (lectures and tours).</a:t>
            </a:r>
          </a:p>
          <a:p>
            <a:pPr marL="285750" indent="-285750" algn="l">
              <a:buFont typeface="Courier New" panose="02070309020205020404" pitchFamily="49" charset="0"/>
              <a:buChar char="o"/>
            </a:pPr>
            <a:endParaRPr lang="en-US"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The training inspired and motivated the teams to promote early childhood in the city, as well as professional connections, a shared vocation, and peer learning.</a:t>
            </a:r>
          </a:p>
          <a:p>
            <a:pPr marL="285750" indent="-285750" algn="l">
              <a:buFont typeface="Courier New" panose="02070309020205020404" pitchFamily="49" charset="0"/>
              <a:buChar char="o"/>
            </a:pPr>
            <a:endParaRPr lang="he-IL"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The teams benefitted from the training. In addition to being inspired, they acquired practical knowledge and applicable tools. The more examples from the field, the more the teams learned and engaged with the program.</a:t>
            </a:r>
            <a:endParaRPr lang="he-IL"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endParaRPr lang="he-IL"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Most teams understand the importance of inter-departmental cooperation in the municipality and recruit other municipal partners to the program, for working and learning.</a:t>
            </a:r>
          </a:p>
          <a:p>
            <a:pPr marL="285750" indent="-285750" algn="l">
              <a:buFont typeface="Courier New" panose="02070309020205020404" pitchFamily="49" charset="0"/>
              <a:buChar char="o"/>
            </a:pPr>
            <a:endParaRPr lang="he-IL"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In terms of practical learning and applicable tools, it became evident that a face-to-face format is better than online meetings (only Meeting 4 took place online, due to the war).</a:t>
            </a:r>
            <a:br>
              <a:rPr lang="he-IL" dirty="0">
                <a:latin typeface="Assistant" panose="00000500000000000000" pitchFamily="2" charset="-79"/>
                <a:cs typeface="Assistant" panose="00000500000000000000" pitchFamily="2" charset="-79"/>
              </a:rPr>
            </a:br>
            <a:endParaRPr lang="he-IL" dirty="0">
              <a:latin typeface="Assistant" panose="00000500000000000000" pitchFamily="2" charset="-79"/>
              <a:cs typeface="Assistant" panose="00000500000000000000" pitchFamily="2" charset="-79"/>
            </a:endParaRPr>
          </a:p>
          <a:p>
            <a:pPr marL="285750" indent="-285750" algn="l">
              <a:buFont typeface="Courier New" panose="02070309020205020404" pitchFamily="49" charset="0"/>
              <a:buChar char="o"/>
            </a:pPr>
            <a:r>
              <a:rPr lang="en-US" dirty="0">
                <a:latin typeface="Assistant" panose="00000500000000000000" pitchFamily="2" charset="-79"/>
                <a:cs typeface="Assistant" panose="00000500000000000000" pitchFamily="2" charset="-79"/>
              </a:rPr>
              <a:t>Recommendations from the feedback: allocate more time for the teams to work with guidance from Urban95, provide more practical tools for implementation, and hold more discussions, sharing, and fruitful learning among the participants.</a:t>
            </a:r>
            <a:endParaRPr lang="he-IL" dirty="0">
              <a:latin typeface="Assistant" panose="00000500000000000000" pitchFamily="2" charset="-79"/>
              <a:cs typeface="Assistant" panose="00000500000000000000" pitchFamily="2" charset="-79"/>
            </a:endParaRPr>
          </a:p>
        </p:txBody>
      </p:sp>
    </p:spTree>
    <p:extLst>
      <p:ext uri="{BB962C8B-B14F-4D97-AF65-F5344CB8AC3E}">
        <p14:creationId xmlns:p14="http://schemas.microsoft.com/office/powerpoint/2010/main" val="166936902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descr="תמונה שמכילה לבוש, אדם, הנעלה, איש&#10;&#10;התיאור נוצר באופן אוטומטי">
            <a:extLst>
              <a:ext uri="{FF2B5EF4-FFF2-40B4-BE49-F238E27FC236}">
                <a16:creationId xmlns:a16="http://schemas.microsoft.com/office/drawing/2014/main" id="{6ED5510F-F7D5-5423-4E6B-59906CF920EE}"/>
              </a:ext>
            </a:extLst>
          </p:cNvPr>
          <p:cNvPicPr>
            <a:picLocks noChangeAspect="1"/>
          </p:cNvPicPr>
          <p:nvPr/>
        </p:nvPicPr>
        <p:blipFill rotWithShape="1">
          <a:blip r:embed="rId2">
            <a:extLst>
              <a:ext uri="{28A0092B-C50C-407E-A947-70E740481C1C}">
                <a14:useLocalDpi xmlns:a14="http://schemas.microsoft.com/office/drawing/2010/main" val="0"/>
              </a:ext>
            </a:extLst>
          </a:blip>
          <a:srcRect t="29235" b="2740"/>
          <a:stretch/>
        </p:blipFill>
        <p:spPr>
          <a:xfrm>
            <a:off x="1" y="2024062"/>
            <a:ext cx="4064400" cy="2073600"/>
          </a:xfrm>
          <a:prstGeom prst="rect">
            <a:avLst/>
          </a:prstGeom>
          <a:noFill/>
          <a:ln w="6350">
            <a:solidFill>
              <a:schemeClr val="accent1"/>
            </a:solidFill>
            <a:miter lim="800000"/>
          </a:ln>
        </p:spPr>
      </p:pic>
      <p:pic>
        <p:nvPicPr>
          <p:cNvPr id="6" name="תמונה 5" descr="תמונה שמכילה פני אדם, לבוש, אדם, טקסט&#10;&#10;התיאור נוצר באופן אוטומטי">
            <a:extLst>
              <a:ext uri="{FF2B5EF4-FFF2-40B4-BE49-F238E27FC236}">
                <a16:creationId xmlns:a16="http://schemas.microsoft.com/office/drawing/2014/main" id="{05AFDE06-16A4-6285-23D7-6443F1A65176}"/>
              </a:ext>
            </a:extLst>
          </p:cNvPr>
          <p:cNvPicPr>
            <a:picLocks noChangeAspect="1"/>
          </p:cNvPicPr>
          <p:nvPr/>
        </p:nvPicPr>
        <p:blipFill rotWithShape="1">
          <a:blip r:embed="rId3">
            <a:extLst>
              <a:ext uri="{28A0092B-C50C-407E-A947-70E740481C1C}">
                <a14:useLocalDpi xmlns:a14="http://schemas.microsoft.com/office/drawing/2010/main" val="0"/>
              </a:ext>
            </a:extLst>
          </a:blip>
          <a:srcRect t="9220"/>
          <a:stretch/>
        </p:blipFill>
        <p:spPr>
          <a:xfrm>
            <a:off x="4064398" y="2024056"/>
            <a:ext cx="4060800" cy="2073599"/>
          </a:xfrm>
          <a:prstGeom prst="rect">
            <a:avLst/>
          </a:prstGeom>
          <a:noFill/>
          <a:ln w="6350">
            <a:solidFill>
              <a:schemeClr val="accent1"/>
            </a:solidFill>
            <a:miter lim="800000"/>
          </a:ln>
        </p:spPr>
      </p:pic>
      <p:pic>
        <p:nvPicPr>
          <p:cNvPr id="12" name="תמונה 11" descr="תמונה שמכילה בחוץ, לבוש, אדם, שמיים&#10;&#10;התיאור נוצר באופן אוטומטי">
            <a:extLst>
              <a:ext uri="{FF2B5EF4-FFF2-40B4-BE49-F238E27FC236}">
                <a16:creationId xmlns:a16="http://schemas.microsoft.com/office/drawing/2014/main" id="{2DC4E07F-FF21-9D38-9C26-787A7FA8AE0C}"/>
              </a:ext>
            </a:extLst>
          </p:cNvPr>
          <p:cNvPicPr>
            <a:picLocks noChangeAspect="1"/>
          </p:cNvPicPr>
          <p:nvPr/>
        </p:nvPicPr>
        <p:blipFill rotWithShape="1">
          <a:blip r:embed="rId4">
            <a:extLst>
              <a:ext uri="{28A0092B-C50C-407E-A947-70E740481C1C}">
                <a14:useLocalDpi xmlns:a14="http://schemas.microsoft.com/office/drawing/2010/main" val="0"/>
              </a:ext>
            </a:extLst>
          </a:blip>
          <a:srcRect t="21312" b="40289"/>
          <a:stretch/>
        </p:blipFill>
        <p:spPr>
          <a:xfrm>
            <a:off x="8125199" y="2024060"/>
            <a:ext cx="4050008" cy="2073587"/>
          </a:xfrm>
          <a:prstGeom prst="rect">
            <a:avLst/>
          </a:prstGeom>
          <a:noFill/>
          <a:ln w="6350">
            <a:solidFill>
              <a:schemeClr val="accent1"/>
            </a:solidFill>
            <a:miter lim="800000"/>
          </a:ln>
        </p:spPr>
      </p:pic>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533401" y="110955"/>
            <a:ext cx="10873740" cy="876301"/>
          </a:xfrm>
        </p:spPr>
        <p:txBody>
          <a:bodyPr vert="horz" lIns="0" tIns="0" rIns="0" bIns="0" rtlCol="0" anchor="t" anchorCtr="0">
            <a:normAutofit fontScale="90000"/>
          </a:bodyPr>
          <a:lstStyle/>
          <a:p>
            <a:r>
              <a:rPr lang="en-US" b="1" dirty="0">
                <a:latin typeface="Assistant ExtraBold"/>
                <a:cs typeface="Assistant ExtraBold"/>
              </a:rPr>
              <a:t>Take-aways from the training program: The Lod Team</a:t>
            </a:r>
            <a:endParaRPr lang="he-IL" b="1" dirty="0">
              <a:latin typeface="Assistant ExtraBold"/>
              <a:cs typeface="Assistant ExtraBold"/>
            </a:endParaRPr>
          </a:p>
        </p:txBody>
      </p:sp>
      <p:sp>
        <p:nvSpPr>
          <p:cNvPr id="5" name="תיבת טקסט 4">
            <a:extLst>
              <a:ext uri="{FF2B5EF4-FFF2-40B4-BE49-F238E27FC236}">
                <a16:creationId xmlns:a16="http://schemas.microsoft.com/office/drawing/2014/main" id="{B80C3CF5-FA6D-DCC9-A9C2-AB2B8B69BA17}"/>
              </a:ext>
            </a:extLst>
          </p:cNvPr>
          <p:cNvSpPr txBox="1"/>
          <p:nvPr/>
        </p:nvSpPr>
        <p:spPr>
          <a:xfrm>
            <a:off x="0" y="4097662"/>
            <a:ext cx="4064400" cy="2076919"/>
          </a:xfrm>
          <a:prstGeom prst="rect">
            <a:avLst/>
          </a:prstGeom>
          <a:solidFill>
            <a:schemeClr val="bg2"/>
          </a:solidFill>
          <a:ln w="6350">
            <a:solidFill>
              <a:schemeClr val="accent1"/>
            </a:solidFill>
            <a:miter lim="800000"/>
          </a:ln>
        </p:spPr>
        <p:txBody>
          <a:bodyPr vert="horz" lIns="684000" tIns="360000" rIns="360000" bIns="72000" rtlCol="0" anchor="t" anchorCtr="0">
            <a:normAutofit lnSpcReduction="10000"/>
          </a:bodyPr>
          <a:lstStyle/>
          <a:p>
            <a:pPr algn="l">
              <a:lnSpc>
                <a:spcPct val="90000"/>
              </a:lnSpc>
              <a:spcAft>
                <a:spcPts val="600"/>
              </a:spcAft>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Inspiration and knowledge gained from peer learning. </a:t>
            </a:r>
          </a:p>
          <a:p>
            <a:pPr algn="l">
              <a:lnSpc>
                <a:spcPct val="90000"/>
              </a:lnSpc>
              <a:spcAft>
                <a:spcPts val="600"/>
              </a:spcAft>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Creative ideas in other cities in Israel and around the world.</a:t>
            </a:r>
          </a:p>
          <a:p>
            <a:pPr algn="l">
              <a:lnSpc>
                <a:spcPct val="90000"/>
              </a:lnSpc>
              <a:spcAft>
                <a:spcPts val="600"/>
              </a:spcAft>
            </a:pPr>
            <a:endParaRPr lang="en-US"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l">
              <a:lnSpc>
                <a:spcPct val="90000"/>
              </a:lnSpc>
              <a:spcAft>
                <a:spcPts val="600"/>
              </a:spcAft>
            </a:pPr>
            <a:r>
              <a:rPr lang="en-US" b="1" dirty="0">
                <a:solidFill>
                  <a:schemeClr val="tx2"/>
                </a:solidFill>
                <a:latin typeface="Calibri" panose="020F0502020204030204" pitchFamily="34" charset="0"/>
                <a:ea typeface="Calibri" panose="020F0502020204030204" pitchFamily="34" charset="0"/>
                <a:cs typeface="Calibri" panose="020F0502020204030204" pitchFamily="34" charset="0"/>
              </a:rPr>
              <a:t>Fun and motivation!</a:t>
            </a:r>
            <a:endParaRPr lang="he-IL" sz="1600" dirty="0">
              <a:solidFill>
                <a:schemeClr val="tx2"/>
              </a:solidFill>
            </a:endParaRPr>
          </a:p>
        </p:txBody>
      </p:sp>
      <p:sp>
        <p:nvSpPr>
          <p:cNvPr id="3" name="תיבת טקסט 2">
            <a:extLst>
              <a:ext uri="{FF2B5EF4-FFF2-40B4-BE49-F238E27FC236}">
                <a16:creationId xmlns:a16="http://schemas.microsoft.com/office/drawing/2014/main" id="{10983E5D-214F-BC4A-470E-D1C7E2A304EE}"/>
              </a:ext>
            </a:extLst>
          </p:cNvPr>
          <p:cNvSpPr txBox="1"/>
          <p:nvPr/>
        </p:nvSpPr>
        <p:spPr>
          <a:xfrm>
            <a:off x="4064400" y="4097660"/>
            <a:ext cx="4060800" cy="2076919"/>
          </a:xfrm>
          <a:prstGeom prst="rect">
            <a:avLst/>
          </a:prstGeom>
          <a:solidFill>
            <a:schemeClr val="bg2"/>
          </a:solidFill>
          <a:ln w="6350">
            <a:solidFill>
              <a:schemeClr val="accent1"/>
            </a:solidFill>
            <a:miter lim="800000"/>
          </a:ln>
        </p:spPr>
        <p:txBody>
          <a:bodyPr vert="horz" lIns="684000" tIns="360000" rIns="360000" bIns="72000" rtlCol="0" anchor="t" anchorCtr="0">
            <a:normAutofit/>
          </a:bodyPr>
          <a:lstStyle/>
          <a:p>
            <a:pPr>
              <a:lnSpc>
                <a:spcPct val="90000"/>
              </a:lnSpc>
              <a:spcAft>
                <a:spcPts val="600"/>
              </a:spcAft>
            </a:pPr>
            <a:endParaRPr lang="en-US" sz="1000" dirty="0">
              <a:solidFill>
                <a:schemeClr val="tx2"/>
              </a:solidFill>
            </a:endParaRPr>
          </a:p>
        </p:txBody>
      </p:sp>
      <p:sp>
        <p:nvSpPr>
          <p:cNvPr id="15" name="מציין מיקום תוכן 14">
            <a:extLst>
              <a:ext uri="{FF2B5EF4-FFF2-40B4-BE49-F238E27FC236}">
                <a16:creationId xmlns:a16="http://schemas.microsoft.com/office/drawing/2014/main" id="{8EE2597C-12CB-81BE-D02F-058B0638D8BD}"/>
              </a:ext>
            </a:extLst>
          </p:cNvPr>
          <p:cNvSpPr>
            <a:spLocks noGrp="1"/>
          </p:cNvSpPr>
          <p:nvPr>
            <p:ph idx="12"/>
          </p:nvPr>
        </p:nvSpPr>
        <p:spPr/>
        <p:txBody>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Strengthened awareness and understanding of the importance of investing in promoting early childhood development and the parent-child relationship.</a:t>
            </a:r>
            <a:endParaRPr lang="he-IL" sz="1800" dirty="0">
              <a:latin typeface="Calibri" panose="020F0502020204030204" pitchFamily="34" charset="0"/>
              <a:ea typeface="Calibri" panose="020F0502020204030204" pitchFamily="34" charset="0"/>
              <a:cs typeface="Calibri" panose="020F0502020204030204" pitchFamily="34" charset="0"/>
            </a:endParaRPr>
          </a:p>
        </p:txBody>
      </p:sp>
      <p:sp>
        <p:nvSpPr>
          <p:cNvPr id="7" name="תיבת טקסט 6">
            <a:extLst>
              <a:ext uri="{FF2B5EF4-FFF2-40B4-BE49-F238E27FC236}">
                <a16:creationId xmlns:a16="http://schemas.microsoft.com/office/drawing/2014/main" id="{99BF7FDD-6949-6314-4FC2-E853C9FC3F6F}"/>
              </a:ext>
            </a:extLst>
          </p:cNvPr>
          <p:cNvSpPr txBox="1"/>
          <p:nvPr/>
        </p:nvSpPr>
        <p:spPr>
          <a:xfrm>
            <a:off x="4128767" y="4158233"/>
            <a:ext cx="3921271" cy="2670218"/>
          </a:xfrm>
          <a:prstGeom prst="rect">
            <a:avLst/>
          </a:prstGeom>
          <a:noFill/>
        </p:spPr>
        <p:txBody>
          <a:bodyPr wrap="square">
            <a:spAutoFit/>
          </a:bodyPr>
          <a:lstStyle/>
          <a:p>
            <a:pPr marL="285750" indent="-285750" algn="l">
              <a:lnSpc>
                <a:spcPct val="110000"/>
              </a:lnSpc>
              <a:spcAft>
                <a:spcPts val="600"/>
              </a:spcAft>
              <a:buFont typeface="Arial" panose="020B0604020202020204" pitchFamily="34" charset="0"/>
              <a:buChar char="•"/>
            </a:pPr>
            <a:r>
              <a:rPr lang="en-US" sz="1600" b="1" dirty="0">
                <a:solidFill>
                  <a:schemeClr val="tx2"/>
                </a:solidFill>
                <a:latin typeface="Calibri" panose="020F0502020204030204" pitchFamily="34" charset="0"/>
                <a:ea typeface="Calibri" panose="020F0502020204030204" pitchFamily="34" charset="0"/>
                <a:cs typeface="Calibri" panose="020F0502020204030204" pitchFamily="34" charset="0"/>
              </a:rPr>
              <a:t>Familiarity with the field of early childhood and its applicability to work in my department (early childhood, engineering, operations).</a:t>
            </a:r>
          </a:p>
          <a:p>
            <a:pPr marL="285750" indent="-285750" algn="l">
              <a:lnSpc>
                <a:spcPct val="110000"/>
              </a:lnSpc>
              <a:spcAft>
                <a:spcPts val="600"/>
              </a:spcAft>
              <a:buFont typeface="Arial" panose="020B0604020202020204" pitchFamily="34" charset="0"/>
              <a:buChar char="•"/>
            </a:pPr>
            <a:r>
              <a:rPr lang="en-US" sz="1600" b="1" dirty="0">
                <a:solidFill>
                  <a:schemeClr val="tx2"/>
                </a:solidFill>
                <a:latin typeface="Calibri" panose="020F0502020204030204" pitchFamily="34" charset="0"/>
                <a:ea typeface="Calibri" panose="020F0502020204030204" pitchFamily="34" charset="0"/>
                <a:cs typeface="Calibri" panose="020F0502020204030204" pitchFamily="34" charset="0"/>
              </a:rPr>
              <a:t>Holistic thinking in promoting early childhood. </a:t>
            </a:r>
          </a:p>
          <a:p>
            <a:pPr marL="285750" indent="-285750" algn="l">
              <a:lnSpc>
                <a:spcPct val="110000"/>
              </a:lnSpc>
              <a:spcAft>
                <a:spcPts val="600"/>
              </a:spcAft>
              <a:buFont typeface="Arial" panose="020B0604020202020204" pitchFamily="34" charset="0"/>
              <a:buChar char="•"/>
            </a:pPr>
            <a:r>
              <a:rPr lang="en-US" sz="1600" b="1" dirty="0">
                <a:solidFill>
                  <a:schemeClr val="tx2"/>
                </a:solidFill>
                <a:latin typeface="Calibri" panose="020F0502020204030204" pitchFamily="34" charset="0"/>
                <a:ea typeface="Calibri" panose="020F0502020204030204" pitchFamily="34" charset="0"/>
                <a:cs typeface="Calibri" panose="020F0502020204030204" pitchFamily="34" charset="0"/>
              </a:rPr>
              <a:t>Acquaintances among team members from different departments deepened significantly.</a:t>
            </a:r>
            <a:endPar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709033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72720" y="258482"/>
            <a:ext cx="11722100" cy="1181101"/>
          </a:xfrm>
        </p:spPr>
        <p:txBody>
          <a:bodyPr/>
          <a:lstStyle/>
          <a:p>
            <a:pPr algn="l"/>
            <a:r>
              <a:rPr lang="en-US" sz="3200" b="1" dirty="0">
                <a:latin typeface="Assistant ExtraBold"/>
                <a:cs typeface="Assistant ExtraBold"/>
              </a:rPr>
              <a:t>Take-aways from the URBAN95 training program</a:t>
            </a:r>
            <a:endParaRPr lang="he-IL" sz="3200" b="1" dirty="0">
              <a:latin typeface="Assistant ExtraBold"/>
              <a:cs typeface="Assistant ExtraBold"/>
            </a:endParaRPr>
          </a:p>
        </p:txBody>
      </p:sp>
      <p:sp>
        <p:nvSpPr>
          <p:cNvPr id="3" name="מלבן 2"/>
          <p:cNvSpPr/>
          <p:nvPr/>
        </p:nvSpPr>
        <p:spPr>
          <a:xfrm>
            <a:off x="6096000" y="802865"/>
            <a:ext cx="5923280" cy="4339650"/>
          </a:xfrm>
          <a:prstGeom prst="rect">
            <a:avLst/>
          </a:prstGeom>
        </p:spPr>
        <p:txBody>
          <a:bodyPr wrap="square">
            <a:spAutoFit/>
          </a:bodyPr>
          <a:lstStyle/>
          <a:p>
            <a:pPr lvl="0" algn="l">
              <a:spcAft>
                <a:spcPts val="0"/>
              </a:spcAft>
            </a:pPr>
            <a:r>
              <a:rPr lang="en-US" sz="2400" b="1" dirty="0">
                <a:solidFill>
                  <a:srgbClr val="2FB782"/>
                </a:solidFill>
                <a:latin typeface="Assistant" pitchFamily="2" charset="-79"/>
                <a:ea typeface="+mj-ea"/>
                <a:cs typeface="Assistant" pitchFamily="2" charset="-79"/>
              </a:rPr>
              <a:t>Tirat Carmel Team</a:t>
            </a:r>
            <a:endParaRPr lang="he-IL" sz="2400" b="1" dirty="0">
              <a:solidFill>
                <a:srgbClr val="2FB782"/>
              </a:solidFill>
              <a:latin typeface="Assistant" pitchFamily="2" charset="-79"/>
              <a:ea typeface="+mj-ea"/>
              <a:cs typeface="Assistant" pitchFamily="2" charset="-79"/>
            </a:endParaRPr>
          </a:p>
          <a:p>
            <a:pPr marL="457200" lvl="0" indent="-457200" algn="l">
              <a:spcAft>
                <a:spcPts val="0"/>
              </a:spcAft>
              <a:buFont typeface="Arial" panose="020B0604020202020204" pitchFamily="34" charset="0"/>
              <a:buChar char="•"/>
            </a:pPr>
            <a:r>
              <a:rPr lang="en-US" dirty="0">
                <a:solidFill>
                  <a:srgbClr val="0070C0"/>
                </a:solidFill>
                <a:latin typeface="Assistant" pitchFamily="2" charset="-79"/>
                <a:ea typeface="+mj-ea"/>
                <a:cs typeface="Assistant" pitchFamily="2" charset="-79"/>
              </a:rPr>
              <a:t>Awareness of the critical impact on development at ages 0-3</a:t>
            </a:r>
          </a:p>
          <a:p>
            <a:pPr marL="457200" lvl="0" indent="-457200" algn="l">
              <a:spcAft>
                <a:spcPts val="0"/>
              </a:spcAft>
              <a:buFont typeface="Arial" panose="020B0604020202020204" pitchFamily="34" charset="0"/>
              <a:buChar char="•"/>
            </a:pPr>
            <a:r>
              <a:rPr lang="en-US" dirty="0">
                <a:solidFill>
                  <a:srgbClr val="0070C0"/>
                </a:solidFill>
                <a:latin typeface="Assistant" pitchFamily="2" charset="-79"/>
                <a:ea typeface="+mj-ea"/>
                <a:cs typeface="Assistant" pitchFamily="2" charset="-79"/>
              </a:rPr>
              <a:t>Awareness of the child's point of view in public spaces: low faucets, signage and guidance, ecological creative corners (sand and water), natural play environment (wooden play facilities set among trees, the “bird forest”).</a:t>
            </a:r>
            <a:endParaRPr lang="he-IL" dirty="0">
              <a:solidFill>
                <a:srgbClr val="0070C0"/>
              </a:solidFill>
              <a:latin typeface="Assistant" pitchFamily="2" charset="-79"/>
              <a:ea typeface="+mj-ea"/>
              <a:cs typeface="Assistant" pitchFamily="2" charset="-79"/>
            </a:endParaRPr>
          </a:p>
          <a:p>
            <a:pPr marL="457200" indent="-457200" algn="l">
              <a:buFont typeface="Arial" panose="020B0604020202020204" pitchFamily="34" charset="0"/>
              <a:buChar char="•"/>
            </a:pPr>
            <a:r>
              <a:rPr lang="en-US" dirty="0">
                <a:solidFill>
                  <a:srgbClr val="0070C0"/>
                </a:solidFill>
                <a:latin typeface="Assistant" pitchFamily="2" charset="-79"/>
                <a:cs typeface="Assistant" pitchFamily="2" charset="-79"/>
              </a:rPr>
              <a:t>Making municipal partners aware of the child's point of view</a:t>
            </a:r>
            <a:r>
              <a:rPr lang="he-IL" dirty="0">
                <a:solidFill>
                  <a:srgbClr val="0070C0"/>
                </a:solidFill>
                <a:latin typeface="Assistant" pitchFamily="2" charset="-79"/>
                <a:cs typeface="Assistant" pitchFamily="2" charset="-79"/>
              </a:rPr>
              <a:t> </a:t>
            </a:r>
          </a:p>
          <a:p>
            <a:pPr marL="457200" indent="-457200" algn="l">
              <a:buFont typeface="Arial" panose="020B0604020202020204" pitchFamily="34" charset="0"/>
              <a:buChar char="•"/>
            </a:pPr>
            <a:r>
              <a:rPr lang="en-US" dirty="0">
                <a:solidFill>
                  <a:srgbClr val="0070C0"/>
                </a:solidFill>
                <a:latin typeface="Assistant" pitchFamily="2" charset="-79"/>
                <a:cs typeface="Assistant" pitchFamily="2" charset="-79"/>
              </a:rPr>
              <a:t>Motivation for cooperative activity between the local authority and residents</a:t>
            </a:r>
          </a:p>
          <a:p>
            <a:pPr marL="457200" indent="-457200" algn="l">
              <a:buFont typeface="Arial" panose="020B0604020202020204" pitchFamily="34" charset="0"/>
              <a:buChar char="•"/>
            </a:pPr>
            <a:r>
              <a:rPr lang="en-US" dirty="0">
                <a:solidFill>
                  <a:srgbClr val="0070C0"/>
                </a:solidFill>
                <a:latin typeface="Assistant" pitchFamily="2" charset="-79"/>
                <a:ea typeface="+mj-ea"/>
                <a:cs typeface="Assistant" pitchFamily="2" charset="-79"/>
              </a:rPr>
              <a:t>Addressing challenges through discussion groups and round tables</a:t>
            </a:r>
          </a:p>
          <a:p>
            <a:pPr marL="457200" indent="-457200" algn="l">
              <a:buFont typeface="Arial" panose="020B0604020202020204" pitchFamily="34" charset="0"/>
              <a:buChar char="•"/>
            </a:pPr>
            <a:r>
              <a:rPr lang="en-US" dirty="0">
                <a:solidFill>
                  <a:srgbClr val="0070C0"/>
                </a:solidFill>
                <a:latin typeface="Assistant" pitchFamily="2" charset="-79"/>
                <a:ea typeface="+mj-ea"/>
                <a:cs typeface="Assistant" pitchFamily="2" charset="-79"/>
              </a:rPr>
              <a:t>A city that is good for children is good for everyone</a:t>
            </a:r>
            <a:endParaRPr lang="en-US" dirty="0">
              <a:solidFill>
                <a:srgbClr val="0070C0"/>
              </a:solidFill>
              <a:latin typeface="Assistant" pitchFamily="2" charset="-79"/>
              <a:ea typeface="Calibri" panose="020F0502020204030204" pitchFamily="34" charset="0"/>
              <a:cs typeface="Assistant" pitchFamily="2" charset="-79"/>
            </a:endParaRPr>
          </a:p>
        </p:txBody>
      </p:sp>
      <p:sp>
        <p:nvSpPr>
          <p:cNvPr id="4" name="מלבן 3">
            <a:extLst>
              <a:ext uri="{FF2B5EF4-FFF2-40B4-BE49-F238E27FC236}">
                <a16:creationId xmlns:a16="http://schemas.microsoft.com/office/drawing/2014/main" id="{8843E143-7FE8-00EA-950E-7EFA652A6752}"/>
              </a:ext>
            </a:extLst>
          </p:cNvPr>
          <p:cNvSpPr/>
          <p:nvPr/>
        </p:nvSpPr>
        <p:spPr>
          <a:xfrm>
            <a:off x="150157" y="849032"/>
            <a:ext cx="5797550" cy="2123658"/>
          </a:xfrm>
          <a:prstGeom prst="rect">
            <a:avLst/>
          </a:prstGeom>
        </p:spPr>
        <p:txBody>
          <a:bodyPr wrap="square">
            <a:spAutoFit/>
          </a:bodyPr>
          <a:lstStyle/>
          <a:p>
            <a:pPr lvl="0" algn="l">
              <a:spcAft>
                <a:spcPts val="0"/>
              </a:spcAft>
            </a:pPr>
            <a:r>
              <a:rPr lang="en-US" sz="2400" b="1" dirty="0">
                <a:solidFill>
                  <a:srgbClr val="2FB782"/>
                </a:solidFill>
                <a:latin typeface="Assistant" pitchFamily="2" charset="-79"/>
                <a:ea typeface="+mj-ea"/>
                <a:cs typeface="Assistant" pitchFamily="2" charset="-79"/>
              </a:rPr>
              <a:t>Baqa Team</a:t>
            </a:r>
            <a:endParaRPr lang="he-IL" sz="2400" b="1" dirty="0">
              <a:solidFill>
                <a:srgbClr val="2FB782"/>
              </a:solidFill>
              <a:latin typeface="Assistant" pitchFamily="2" charset="-79"/>
              <a:ea typeface="+mj-ea"/>
              <a:cs typeface="Assistant" pitchFamily="2" charset="-79"/>
            </a:endParaRPr>
          </a:p>
          <a:p>
            <a:pPr marL="457200" lvl="0" indent="-457200" algn="l">
              <a:spcAft>
                <a:spcPts val="0"/>
              </a:spcAft>
              <a:buFont typeface="Arial" panose="020B0604020202020204" pitchFamily="34" charset="0"/>
              <a:buChar char="•"/>
            </a:pPr>
            <a:r>
              <a:rPr lang="en-US" dirty="0">
                <a:solidFill>
                  <a:srgbClr val="0070C0"/>
                </a:solidFill>
                <a:latin typeface="Assistant" pitchFamily="2" charset="-79"/>
                <a:ea typeface="+mj-ea"/>
                <a:cs typeface="Assistant" pitchFamily="2" charset="-79"/>
              </a:rPr>
              <a:t>The training program provided theoretical understanding, practical knowledge, and individual skills that promote optimal action in the public realm, drive broad processes, and influence decision-making in the areas of community and early childhood.</a:t>
            </a:r>
            <a:r>
              <a:rPr lang="he-IL" dirty="0">
                <a:solidFill>
                  <a:srgbClr val="0070C0"/>
                </a:solidFill>
                <a:latin typeface="Assistant" pitchFamily="2" charset="-79"/>
                <a:ea typeface="+mj-ea"/>
                <a:cs typeface="Assistant" pitchFamily="2" charset="-79"/>
              </a:rPr>
              <a:t> </a:t>
            </a:r>
          </a:p>
          <a:p>
            <a:pPr lvl="0" algn="r" rtl="1">
              <a:spcAft>
                <a:spcPts val="0"/>
              </a:spcAft>
            </a:pPr>
            <a:endParaRPr lang="en-US" dirty="0">
              <a:solidFill>
                <a:srgbClr val="0070C0"/>
              </a:solidFill>
              <a:latin typeface="Assistant" pitchFamily="2" charset="-79"/>
              <a:ea typeface="Calibri" panose="020F0502020204030204" pitchFamily="34" charset="0"/>
              <a:cs typeface="Assistant" pitchFamily="2" charset="-79"/>
            </a:endParaRPr>
          </a:p>
        </p:txBody>
      </p:sp>
    </p:spTree>
    <p:extLst>
      <p:ext uri="{BB962C8B-B14F-4D97-AF65-F5344CB8AC3E}">
        <p14:creationId xmlns:p14="http://schemas.microsoft.com/office/powerpoint/2010/main" val="1869891754"/>
      </p:ext>
    </p:extLst>
  </p:cSld>
  <p:clrMapOvr>
    <a:masterClrMapping/>
  </p:clrMapOvr>
  <p:transition>
    <p:fade/>
  </p:transition>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1069341" y="511674"/>
            <a:ext cx="718612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solidFill>
                  <a:schemeClr val="bg1"/>
                </a:solidFill>
                <a:latin typeface="Assistant ExtraBold" pitchFamily="2" charset="-79"/>
                <a:cs typeface="Assistant ExtraBold" pitchFamily="2" charset="-79"/>
              </a:rPr>
              <a:t>6. Staff insights</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374455571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72720" y="728663"/>
            <a:ext cx="11347768" cy="876301"/>
          </a:xfrm>
        </p:spPr>
        <p:txBody>
          <a:bodyPr/>
          <a:lstStyle/>
          <a:p>
            <a:pPr algn="l"/>
            <a:r>
              <a:rPr lang="en-US" b="1" dirty="0">
                <a:latin typeface="Assistant ExtraBold"/>
                <a:cs typeface="Assistant ExtraBold"/>
              </a:rPr>
              <a:t>Teams’ strategic insights regarding the training</a:t>
            </a:r>
            <a:endParaRPr lang="he-IL" b="1" dirty="0">
              <a:latin typeface="Assistant ExtraBold"/>
              <a:cs typeface="Assistant ExtraBold"/>
            </a:endParaRPr>
          </a:p>
        </p:txBody>
      </p:sp>
      <p:sp>
        <p:nvSpPr>
          <p:cNvPr id="3" name="מלבן 2"/>
          <p:cNvSpPr/>
          <p:nvPr/>
        </p:nvSpPr>
        <p:spPr>
          <a:xfrm>
            <a:off x="388621" y="1239204"/>
            <a:ext cx="10761980" cy="7017306"/>
          </a:xfrm>
          <a:prstGeom prst="rect">
            <a:avLst/>
          </a:prstGeom>
        </p:spPr>
        <p:txBody>
          <a:bodyPr wrap="square">
            <a:spAutoFit/>
          </a:bodyPr>
          <a:lstStyle/>
          <a:p>
            <a:pPr lvl="0" algn="l">
              <a:spcAft>
                <a:spcPts val="0"/>
              </a:spcAft>
            </a:pPr>
            <a:r>
              <a:rPr lang="en-US" sz="2000" b="1" dirty="0">
                <a:effectLst/>
                <a:latin typeface="Assistant" panose="00000500000000000000" pitchFamily="2" charset="-79"/>
                <a:ea typeface="Aptos" panose="020B0004020202020204" pitchFamily="34" charset="0"/>
                <a:cs typeface="Assistant" panose="00000500000000000000" pitchFamily="2" charset="-79"/>
              </a:rPr>
              <a:t>Program structure</a:t>
            </a:r>
            <a:endParaRPr lang="en-US" sz="2000" b="1" dirty="0">
              <a:latin typeface="Assistant" panose="00000500000000000000" pitchFamily="2" charset="-79"/>
              <a:ea typeface="Aptos" panose="020B0004020202020204" pitchFamily="34" charset="0"/>
              <a:cs typeface="Assistant" panose="00000500000000000000" pitchFamily="2" charset="-79"/>
            </a:endParaRPr>
          </a:p>
          <a:p>
            <a:pPr marL="457200" lvl="0" indent="-457200" algn="l">
              <a:spcAft>
                <a:spcPts val="0"/>
              </a:spcAft>
              <a:buFont typeface="Arial" panose="020B0604020202020204" pitchFamily="34" charset="0"/>
              <a:buChar char="•"/>
            </a:pPr>
            <a:r>
              <a:rPr lang="en-US" sz="2000" dirty="0">
                <a:effectLst/>
                <a:latin typeface="Assistant" panose="00000500000000000000" pitchFamily="2" charset="-79"/>
                <a:ea typeface="Aptos" panose="020B0004020202020204" pitchFamily="34" charset="0"/>
                <a:cs typeface="Assistant" panose="00000500000000000000" pitchFamily="2" charset="-79"/>
              </a:rPr>
              <a:t>Create a process to funnel and filter the training. </a:t>
            </a:r>
          </a:p>
          <a:p>
            <a:pPr marL="457200" lvl="0" indent="-457200" algn="l">
              <a:spcAft>
                <a:spcPts val="0"/>
              </a:spcAft>
              <a:buFont typeface="Arial" panose="020B0604020202020204" pitchFamily="34" charset="0"/>
              <a:buChar char="•"/>
            </a:pPr>
            <a:r>
              <a:rPr lang="en-US" sz="2000" dirty="0">
                <a:effectLst/>
                <a:latin typeface="Assistant" panose="00000500000000000000" pitchFamily="2" charset="-79"/>
                <a:ea typeface="Aptos" panose="020B0004020202020204" pitchFamily="34" charset="0"/>
                <a:cs typeface="Assistant" panose="00000500000000000000" pitchFamily="2" charset="-79"/>
              </a:rPr>
              <a:t>The training should be divided into basic training and continued application, according to the team's abilities, motivation, and cooperation.</a:t>
            </a:r>
          </a:p>
          <a:p>
            <a:pPr marL="457200" lvl="0" indent="-457200" algn="l">
              <a:spcAft>
                <a:spcPts val="0"/>
              </a:spcAft>
              <a:buFont typeface="Arial" panose="020B0604020202020204" pitchFamily="34" charset="0"/>
              <a:buChar char="•"/>
            </a:pPr>
            <a:r>
              <a:rPr lang="en-US" sz="2000" dirty="0">
                <a:effectLst/>
                <a:latin typeface="Assistant" panose="00000500000000000000" pitchFamily="2" charset="-79"/>
                <a:ea typeface="Aptos" panose="020B0004020202020204" pitchFamily="34" charset="0"/>
                <a:cs typeface="Assistant" panose="00000500000000000000" pitchFamily="2" charset="-79"/>
              </a:rPr>
              <a:t>Create a graded distinction between programs for consideration as an “Urban95 city" reflecting the depth of training, the participants, and the impact of the process the city has undergone.</a:t>
            </a:r>
          </a:p>
          <a:p>
            <a:pPr lvl="0" algn="l">
              <a:spcAft>
                <a:spcPts val="0"/>
              </a:spcAft>
            </a:pPr>
            <a:r>
              <a:rPr lang="en-US" sz="2000" b="1" dirty="0">
                <a:effectLst/>
                <a:latin typeface="Assistant" panose="00000500000000000000" pitchFamily="2" charset="-79"/>
                <a:ea typeface="Aptos" panose="020B0004020202020204" pitchFamily="34" charset="0"/>
                <a:cs typeface="Assistant" panose="00000500000000000000" pitchFamily="2" charset="-79"/>
              </a:rPr>
              <a:t>Impact</a:t>
            </a:r>
            <a:r>
              <a:rPr lang="en-US" sz="2000" dirty="0">
                <a:effectLst/>
                <a:latin typeface="Assistant" panose="00000500000000000000" pitchFamily="2" charset="-79"/>
                <a:ea typeface="Aptos" panose="020B0004020202020204" pitchFamily="34" charset="0"/>
                <a:cs typeface="Assistant" panose="00000500000000000000" pitchFamily="2" charset="-79"/>
              </a:rPr>
              <a:t> </a:t>
            </a:r>
          </a:p>
          <a:p>
            <a:pPr marL="457200" lvl="0" indent="-457200" algn="l">
              <a:spcAft>
                <a:spcPts val="0"/>
              </a:spcAft>
              <a:buFont typeface="Arial" panose="020B0604020202020204" pitchFamily="34" charset="0"/>
              <a:buChar char="•"/>
            </a:pPr>
            <a:r>
              <a:rPr lang="en-US" sz="2000" dirty="0">
                <a:effectLst/>
                <a:latin typeface="Assistant" panose="00000500000000000000" pitchFamily="2" charset="-79"/>
                <a:ea typeface="Aptos" panose="020B0004020202020204" pitchFamily="34" charset="0"/>
                <a:cs typeface="Assistant" panose="00000500000000000000" pitchFamily="2" charset="-79"/>
              </a:rPr>
              <a:t>The teams’ work exposed other entities in the city to the importance of early childhood. These entities (i.e., the director of the library in Lod and the director of the early childhood department in Dimona) asked for guidance and support in adapting their services to young children. </a:t>
            </a:r>
          </a:p>
          <a:p>
            <a:pPr lvl="0" algn="l">
              <a:spcAft>
                <a:spcPts val="0"/>
              </a:spcAft>
            </a:pPr>
            <a:r>
              <a:rPr lang="en-US" sz="2000" b="1" dirty="0">
                <a:effectLst/>
                <a:latin typeface="Assistant" panose="00000500000000000000" pitchFamily="2" charset="-79"/>
                <a:ea typeface="Aptos" panose="020B0004020202020204" pitchFamily="34" charset="0"/>
                <a:cs typeface="Assistant" panose="00000500000000000000" pitchFamily="2" charset="-79"/>
              </a:rPr>
              <a:t>Content</a:t>
            </a:r>
            <a:r>
              <a:rPr lang="en-US" sz="2000" dirty="0">
                <a:effectLst/>
                <a:latin typeface="Assistant" panose="00000500000000000000" pitchFamily="2" charset="-79"/>
                <a:ea typeface="Aptos" panose="020B0004020202020204" pitchFamily="34" charset="0"/>
                <a:cs typeface="Assistant" panose="00000500000000000000" pitchFamily="2" charset="-79"/>
              </a:rPr>
              <a:t> </a:t>
            </a:r>
          </a:p>
          <a:p>
            <a:pPr marL="342900" lvl="0" indent="-342900" algn="l">
              <a:spcAft>
                <a:spcPts val="0"/>
              </a:spcAft>
              <a:buFont typeface="Arial" panose="020B0604020202020204" pitchFamily="34" charset="0"/>
              <a:buChar char="•"/>
            </a:pPr>
            <a:r>
              <a:rPr lang="en-US" sz="2000" i="1" dirty="0">
                <a:effectLst/>
                <a:latin typeface="Assistant" panose="00000500000000000000" pitchFamily="2" charset="-79"/>
                <a:ea typeface="Aptos" panose="020B0004020202020204" pitchFamily="34" charset="0"/>
                <a:cs typeface="Assistant" panose="00000500000000000000" pitchFamily="2" charset="-79"/>
              </a:rPr>
              <a:t>Measurement and evaluation in an experiential workshop</a:t>
            </a:r>
            <a:r>
              <a:rPr lang="en-US" sz="2000" dirty="0">
                <a:effectLst/>
                <a:latin typeface="Assistant" panose="00000500000000000000" pitchFamily="2" charset="-79"/>
                <a:ea typeface="Aptos" panose="020B0004020202020204" pitchFamily="34" charset="0"/>
                <a:cs typeface="Assistant" panose="00000500000000000000" pitchFamily="2" charset="-79"/>
              </a:rPr>
              <a:t>. </a:t>
            </a:r>
            <a:r>
              <a:rPr lang="en-US" sz="2000" dirty="0">
                <a:latin typeface="Assistant" panose="00000500000000000000" pitchFamily="2" charset="-79"/>
                <a:ea typeface="Aptos" panose="020B0004020202020204" pitchFamily="34" charset="0"/>
                <a:cs typeface="Assistant" panose="00000500000000000000" pitchFamily="2" charset="-79"/>
              </a:rPr>
              <a:t> </a:t>
            </a:r>
            <a:r>
              <a:rPr lang="en-US" sz="2000" dirty="0">
                <a:effectLst/>
                <a:latin typeface="Assistant" panose="00000500000000000000" pitchFamily="2" charset="-79"/>
                <a:ea typeface="Aptos" panose="020B0004020202020204" pitchFamily="34" charset="0"/>
                <a:cs typeface="Assistant" panose="00000500000000000000" pitchFamily="2" charset="-79"/>
              </a:rPr>
              <a:t>Show participants the measurements and evaluation data.</a:t>
            </a:r>
          </a:p>
          <a:p>
            <a:pPr marL="342900" lvl="0" indent="-342900" algn="l">
              <a:spcAft>
                <a:spcPts val="0"/>
              </a:spcAft>
              <a:buFont typeface="Arial" panose="020B0604020202020204" pitchFamily="34" charset="0"/>
              <a:buChar char="•"/>
            </a:pPr>
            <a:r>
              <a:rPr lang="en-US" sz="2000" dirty="0">
                <a:latin typeface="Assistant" panose="00000500000000000000" pitchFamily="2" charset="-79"/>
                <a:ea typeface="Aptos" panose="020B0004020202020204" pitchFamily="34" charset="0"/>
                <a:cs typeface="Assistant" panose="00000500000000000000" pitchFamily="2" charset="-79"/>
              </a:rPr>
              <a:t>P</a:t>
            </a:r>
            <a:r>
              <a:rPr lang="en-US" sz="2000" dirty="0">
                <a:effectLst/>
                <a:latin typeface="Assistant" panose="00000500000000000000" pitchFamily="2" charset="-79"/>
                <a:ea typeface="Aptos" panose="020B0004020202020204" pitchFamily="34" charset="0"/>
                <a:cs typeface="Assistant" panose="00000500000000000000" pitchFamily="2" charset="-79"/>
              </a:rPr>
              <a:t>ublic participation and children’s participation as a strategy.</a:t>
            </a:r>
          </a:p>
          <a:p>
            <a:pPr marL="342900" lvl="0" indent="-342900" algn="l">
              <a:spcAft>
                <a:spcPts val="0"/>
              </a:spcAft>
              <a:buFont typeface="Arial" panose="020B0604020202020204" pitchFamily="34" charset="0"/>
              <a:buChar char="•"/>
            </a:pPr>
            <a:r>
              <a:rPr lang="en-US" sz="2000" dirty="0">
                <a:latin typeface="Assistant" panose="00000500000000000000" pitchFamily="2" charset="-79"/>
                <a:ea typeface="Aptos" panose="020B0004020202020204" pitchFamily="34" charset="0"/>
                <a:cs typeface="Assistant" panose="00000500000000000000" pitchFamily="2" charset="-79"/>
              </a:rPr>
              <a:t>I</a:t>
            </a:r>
            <a:r>
              <a:rPr lang="en-US" sz="2000" dirty="0">
                <a:effectLst/>
                <a:latin typeface="Assistant" panose="00000500000000000000" pitchFamily="2" charset="-79"/>
                <a:ea typeface="Aptos" panose="020B0004020202020204" pitchFamily="34" charset="0"/>
                <a:cs typeface="Assistant" panose="00000500000000000000" pitchFamily="2" charset="-79"/>
              </a:rPr>
              <a:t>ssues related to walkability and mobility: streets, play streets, climate, shade and the heat crisis in Israel, data-based knowledge management, playing in the public space, and more.</a:t>
            </a:r>
            <a:br>
              <a:rPr lang="en-US" sz="2000" b="1" dirty="0">
                <a:effectLst/>
                <a:latin typeface="Assistant" panose="00000500000000000000" pitchFamily="2" charset="-79"/>
                <a:ea typeface="Aptos" panose="020B0004020202020204" pitchFamily="34" charset="0"/>
                <a:cs typeface="Assistant" panose="00000500000000000000" pitchFamily="2" charset="-79"/>
              </a:rPr>
            </a:br>
            <a:endParaRPr lang="he-IL" sz="2000" dirty="0">
              <a:effectLst/>
              <a:latin typeface="Assistant" panose="00000500000000000000" pitchFamily="2" charset="-79"/>
              <a:ea typeface="Aptos" panose="020B0004020202020204" pitchFamily="34" charset="0"/>
              <a:cs typeface="Assistant" panose="00000500000000000000" pitchFamily="2" charset="-79"/>
            </a:endParaRPr>
          </a:p>
          <a:p>
            <a:pPr marL="457200" lvl="0" indent="-457200" algn="l">
              <a:spcAft>
                <a:spcPts val="0"/>
              </a:spcAft>
              <a:buFont typeface="Arial" panose="020B0604020202020204" pitchFamily="34" charset="0"/>
              <a:buChar char="•"/>
            </a:pPr>
            <a:endParaRPr lang="he-IL" sz="2000" b="1" dirty="0">
              <a:latin typeface="Assistant" panose="00000500000000000000" pitchFamily="2" charset="-79"/>
              <a:ea typeface="Aptos" panose="020B0004020202020204" pitchFamily="34" charset="0"/>
              <a:cs typeface="Assistant" panose="00000500000000000000" pitchFamily="2" charset="-79"/>
            </a:endParaRPr>
          </a:p>
          <a:p>
            <a:pPr lvl="0" algn="l">
              <a:spcAft>
                <a:spcPts val="0"/>
              </a:spcAft>
            </a:pPr>
            <a:endParaRPr lang="he-IL" dirty="0">
              <a:latin typeface="Assistant" panose="00000500000000000000" pitchFamily="2" charset="-79"/>
              <a:cs typeface="Assistant" panose="00000500000000000000" pitchFamily="2" charset="-79"/>
            </a:endParaRPr>
          </a:p>
          <a:p>
            <a:pPr lvl="0" algn="r" rtl="1">
              <a:spcAft>
                <a:spcPts val="0"/>
              </a:spcAft>
            </a:pPr>
            <a:br>
              <a:rPr lang="en-US" b="1" dirty="0">
                <a:ea typeface="Aptos" panose="020B0004020202020204" pitchFamily="34" charset="0"/>
                <a:cs typeface="Calibri" panose="020F0502020204030204" pitchFamily="34" charset="0"/>
              </a:rPr>
            </a:br>
            <a:br>
              <a:rPr lang="en-US" b="1" dirty="0">
                <a:ea typeface="Aptos" panose="020B0004020202020204" pitchFamily="34" charset="0"/>
                <a:cs typeface="Calibri" panose="020F0502020204030204" pitchFamily="34" charset="0"/>
              </a:rPr>
            </a:br>
            <a:br>
              <a:rPr lang="he-IL" sz="1800" b="1" dirty="0">
                <a:effectLst/>
                <a:ea typeface="Aptos" panose="020B0004020202020204" pitchFamily="34" charset="0"/>
                <a:cs typeface="Calibri" panose="020F0502020204030204" pitchFamily="34" charset="0"/>
              </a:rPr>
            </a:br>
            <a:endParaRPr lang="en-US" dirty="0">
              <a:solidFill>
                <a:srgbClr val="0070C0"/>
              </a:solidFill>
              <a:latin typeface="Assistant" pitchFamily="2" charset="-79"/>
              <a:ea typeface="Calibri" panose="020F0502020204030204" pitchFamily="34" charset="0"/>
              <a:cs typeface="Assistant" pitchFamily="2" charset="-79"/>
            </a:endParaRPr>
          </a:p>
        </p:txBody>
      </p:sp>
    </p:spTree>
    <p:extLst>
      <p:ext uri="{BB962C8B-B14F-4D97-AF65-F5344CB8AC3E}">
        <p14:creationId xmlns:p14="http://schemas.microsoft.com/office/powerpoint/2010/main" val="1130637932"/>
      </p:ext>
    </p:extLst>
  </p:cSld>
  <p:clrMapOvr>
    <a:masterClrMapping/>
  </p:clrMapOvr>
  <p:transition>
    <p:fade/>
  </p:transition>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27000" y="340043"/>
            <a:ext cx="11347768" cy="876301"/>
          </a:xfrm>
        </p:spPr>
        <p:txBody>
          <a:bodyPr/>
          <a:lstStyle/>
          <a:p>
            <a:pPr algn="l"/>
            <a:r>
              <a:rPr lang="en-US" b="1" dirty="0">
                <a:latin typeface="Assistant ExtraBold"/>
                <a:cs typeface="Assistant ExtraBold"/>
              </a:rPr>
              <a:t>Teams’ strategic insights regarding the training</a:t>
            </a:r>
            <a:endParaRPr lang="he-IL" b="1" dirty="0">
              <a:latin typeface="Assistant ExtraBold"/>
              <a:cs typeface="Assistant ExtraBold"/>
            </a:endParaRPr>
          </a:p>
        </p:txBody>
      </p:sp>
      <p:sp>
        <p:nvSpPr>
          <p:cNvPr id="3" name="מלבן 2"/>
          <p:cNvSpPr/>
          <p:nvPr/>
        </p:nvSpPr>
        <p:spPr>
          <a:xfrm>
            <a:off x="330200" y="914084"/>
            <a:ext cx="10822601" cy="6832640"/>
          </a:xfrm>
          <a:prstGeom prst="rect">
            <a:avLst/>
          </a:prstGeom>
        </p:spPr>
        <p:txBody>
          <a:bodyPr wrap="square">
            <a:spAutoFit/>
          </a:bodyPr>
          <a:lstStyle/>
          <a:p>
            <a:pPr algn="l"/>
            <a:r>
              <a:rPr lang="en-US" sz="2000" b="1" dirty="0">
                <a:effectLst/>
                <a:latin typeface="Assistant" panose="00000500000000000000" pitchFamily="2" charset="-79"/>
                <a:ea typeface="Aptos" panose="020B0004020202020204" pitchFamily="34" charset="0"/>
                <a:cs typeface="Assistant" panose="00000500000000000000" pitchFamily="2" charset="-79"/>
              </a:rPr>
              <a:t>Methodology and content</a:t>
            </a:r>
            <a:r>
              <a:rPr lang="he-IL" sz="2000" b="1" dirty="0">
                <a:effectLst/>
                <a:latin typeface="Assistant" panose="00000500000000000000" pitchFamily="2" charset="-79"/>
                <a:ea typeface="Aptos" panose="020B0004020202020204" pitchFamily="34" charset="0"/>
                <a:cs typeface="Assistant" panose="00000500000000000000" pitchFamily="2" charset="-79"/>
              </a:rPr>
              <a:t>:</a:t>
            </a:r>
            <a:endParaRPr lang="en-US" sz="2000" b="1" dirty="0">
              <a:latin typeface="Assistant" panose="00000500000000000000" pitchFamily="2" charset="-79"/>
              <a:ea typeface="Aptos" panose="020B0004020202020204" pitchFamily="34" charset="0"/>
              <a:cs typeface="Assistant" panose="00000500000000000000" pitchFamily="2" charset="-79"/>
            </a:endParaRP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Each meeting should include a variety of methodologies. Avoid a series of presentations. Include experiential learning and team experiences in each meeting.</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Storytelling should be introduced and examined during earlier stages.</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Present challenges and discuss where the program fell short, not just successful test cases.</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Give the Dimona program operator the tools and ability to work with the suppliers - a checklist of working </a:t>
            </a:r>
            <a:r>
              <a:rPr lang="en-US" sz="1600" dirty="0">
                <a:latin typeface="Assistant" panose="00000500000000000000" pitchFamily="2" charset="-79"/>
                <a:ea typeface="Aptos" panose="020B0004020202020204" pitchFamily="34" charset="0"/>
                <a:cs typeface="Assistant" panose="00000500000000000000" pitchFamily="2" charset="-79"/>
              </a:rPr>
              <a:t>principles</a:t>
            </a:r>
            <a:r>
              <a:rPr lang="en-US" sz="1600" dirty="0">
                <a:effectLst/>
                <a:latin typeface="Assistant" panose="00000500000000000000" pitchFamily="2" charset="-79"/>
                <a:ea typeface="Aptos" panose="020B0004020202020204" pitchFamily="34" charset="0"/>
                <a:cs typeface="Assistant" panose="00000500000000000000" pitchFamily="2" charset="-79"/>
              </a:rPr>
              <a:t>.</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Empower the teams to present their work in the city (for example, have Yoni Tari from Lod talk about himself and his challenges).</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Evaluating each meeting was not reflective or experiential in determining what is important.</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Invest in a toolkit of knowledge products, such as guides for building playhouses, early childhood by the numbers, creating an urban forum, mapping stakeholders, etc. </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Send messages when new tools are received: Today three new tools are being introduced: .............. Specify in the message what tools they will receive.</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Balance knowledge-building training with practical experience in implementation and assimilation processes. The various tools must be modeled and made accessible so they can be "taken home" both as a presentation and as documents. Provide a toolkit of tools such as a public space evaluation indicator, measurement and evaluation, early childhood by the numbers, parent surveys, stakeholder mapping, etc.</a:t>
            </a:r>
          </a:p>
          <a:p>
            <a:pPr marL="457200" indent="-457200" algn="l">
              <a:buFont typeface="+mj-lt"/>
              <a:buAutoNum type="arabicPeriod"/>
            </a:pPr>
            <a:r>
              <a:rPr lang="en-US" sz="1600" dirty="0">
                <a:effectLst/>
                <a:latin typeface="Assistant" panose="00000500000000000000" pitchFamily="2" charset="-79"/>
                <a:ea typeface="Aptos" panose="020B0004020202020204" pitchFamily="34" charset="0"/>
                <a:cs typeface="Assistant" panose="00000500000000000000" pitchFamily="2" charset="-79"/>
              </a:rPr>
              <a:t>Create a language and graphic packaging for the training products such as announcements, agendas, and presentations, with visibility in every meeting (for example, by putting a branded sticker on “Flying Tiger” notebooks).</a:t>
            </a:r>
          </a:p>
          <a:p>
            <a:pPr algn="r" rtl="1"/>
            <a:endParaRPr lang="he-IL" sz="2000" dirty="0">
              <a:latin typeface="Assistant" panose="00000500000000000000" pitchFamily="2" charset="-79"/>
              <a:cs typeface="Assistant" panose="00000500000000000000" pitchFamily="2" charset="-79"/>
            </a:endParaRPr>
          </a:p>
          <a:p>
            <a:pPr algn="r" rtl="1"/>
            <a:endParaRPr lang="he-IL" sz="2000" dirty="0">
              <a:latin typeface="Assistant" panose="00000500000000000000" pitchFamily="2" charset="-79"/>
              <a:cs typeface="Assistant" panose="00000500000000000000" pitchFamily="2" charset="-79"/>
            </a:endParaRPr>
          </a:p>
          <a:p>
            <a:pPr marL="457200" lvl="0" indent="-457200" algn="r" rtl="1">
              <a:spcAft>
                <a:spcPts val="0"/>
              </a:spcAft>
              <a:buFont typeface="Arial" panose="020B0604020202020204" pitchFamily="34" charset="0"/>
              <a:buChar char="•"/>
            </a:pPr>
            <a:endParaRPr lang="he-IL" dirty="0">
              <a:latin typeface="Assistant" panose="00000500000000000000" pitchFamily="2" charset="-79"/>
              <a:cs typeface="Assistant" panose="00000500000000000000" pitchFamily="2" charset="-79"/>
            </a:endParaRPr>
          </a:p>
          <a:p>
            <a:pPr lvl="0" algn="r" rtl="1">
              <a:spcAft>
                <a:spcPts val="0"/>
              </a:spcAft>
            </a:pPr>
            <a:br>
              <a:rPr lang="en-US" b="1" dirty="0">
                <a:ea typeface="Aptos" panose="020B0004020202020204" pitchFamily="34" charset="0"/>
                <a:cs typeface="Calibri" panose="020F0502020204030204" pitchFamily="34" charset="0"/>
              </a:rPr>
            </a:br>
            <a:br>
              <a:rPr lang="en-US" b="1" dirty="0">
                <a:ea typeface="Aptos" panose="020B0004020202020204" pitchFamily="34" charset="0"/>
                <a:cs typeface="Calibri" panose="020F0502020204030204" pitchFamily="34" charset="0"/>
              </a:rPr>
            </a:br>
            <a:br>
              <a:rPr lang="he-IL" sz="1800" b="1" dirty="0">
                <a:effectLst/>
                <a:ea typeface="Aptos" panose="020B0004020202020204" pitchFamily="34" charset="0"/>
                <a:cs typeface="Calibri" panose="020F0502020204030204" pitchFamily="34" charset="0"/>
              </a:rPr>
            </a:br>
            <a:endParaRPr lang="en-US" dirty="0">
              <a:solidFill>
                <a:srgbClr val="0070C0"/>
              </a:solidFill>
              <a:latin typeface="Assistant" pitchFamily="2" charset="-79"/>
              <a:ea typeface="Calibri" panose="020F0502020204030204" pitchFamily="34" charset="0"/>
              <a:cs typeface="Assistant" pitchFamily="2" charset="-79"/>
            </a:endParaRPr>
          </a:p>
        </p:txBody>
      </p:sp>
    </p:spTree>
    <p:extLst>
      <p:ext uri="{BB962C8B-B14F-4D97-AF65-F5344CB8AC3E}">
        <p14:creationId xmlns:p14="http://schemas.microsoft.com/office/powerpoint/2010/main" val="1022911217"/>
      </p:ext>
    </p:extLst>
  </p:cSld>
  <p:clrMapOvr>
    <a:masterClrMapping/>
  </p:clrMapOvr>
  <p:transition>
    <p:fade/>
  </p:transition>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235C-0E02-4E9E-AC89-20527190D719}"/>
              </a:ext>
            </a:extLst>
          </p:cNvPr>
          <p:cNvSpPr>
            <a:spLocks noGrp="1"/>
          </p:cNvSpPr>
          <p:nvPr>
            <p:ph type="title"/>
          </p:nvPr>
        </p:nvSpPr>
        <p:spPr>
          <a:xfrm>
            <a:off x="149860" y="286703"/>
            <a:ext cx="11347768" cy="876301"/>
          </a:xfrm>
        </p:spPr>
        <p:txBody>
          <a:bodyPr/>
          <a:lstStyle/>
          <a:p>
            <a:pPr algn="l"/>
            <a:r>
              <a:rPr lang="en-US" b="1" dirty="0">
                <a:latin typeface="Assistant ExtraBold"/>
                <a:cs typeface="Assistant ExtraBold"/>
              </a:rPr>
              <a:t>The teams’ strategic insights regarding the training</a:t>
            </a:r>
            <a:endParaRPr lang="he-IL" b="1" dirty="0">
              <a:latin typeface="Assistant ExtraBold"/>
              <a:cs typeface="Assistant ExtraBold"/>
            </a:endParaRPr>
          </a:p>
        </p:txBody>
      </p:sp>
      <p:sp>
        <p:nvSpPr>
          <p:cNvPr id="3" name="מלבן 2"/>
          <p:cNvSpPr/>
          <p:nvPr/>
        </p:nvSpPr>
        <p:spPr>
          <a:xfrm>
            <a:off x="337820" y="980124"/>
            <a:ext cx="10822601" cy="8833187"/>
          </a:xfrm>
          <a:prstGeom prst="rect">
            <a:avLst/>
          </a:prstGeom>
        </p:spPr>
        <p:txBody>
          <a:bodyPr wrap="square">
            <a:spAutoFit/>
          </a:bodyPr>
          <a:lstStyle/>
          <a:p>
            <a:pPr algn="l"/>
            <a:r>
              <a:rPr lang="en-US" sz="2000" b="1" dirty="0">
                <a:latin typeface="Assistant" panose="00000500000000000000" pitchFamily="2" charset="-79"/>
                <a:ea typeface="Aptos" panose="020B0004020202020204" pitchFamily="34" charset="0"/>
                <a:cs typeface="Assistant" panose="00000500000000000000" pitchFamily="2" charset="-79"/>
              </a:rPr>
              <a:t>Mentoring</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Build a database of professionals who "speak Urban": consultants, operators, landscape architects, etc.</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The projects in Arab society require closer mentoring and fewer initiatives. Their team perceives that the value of the investment is low in relation to our requests: “You invest </a:t>
            </a:r>
            <a:r>
              <a:rPr lang="he-IL" sz="2000" dirty="0">
                <a:latin typeface="Assistant" panose="00000500000000000000" pitchFamily="2" charset="-79"/>
                <a:ea typeface="Aptos" panose="020B0004020202020204" pitchFamily="34" charset="0"/>
                <a:cs typeface="Assistant" panose="00000500000000000000" pitchFamily="2" charset="-79"/>
              </a:rPr>
              <a:t>₪</a:t>
            </a:r>
            <a:r>
              <a:rPr lang="en-US" sz="2000" dirty="0">
                <a:latin typeface="Assistant" panose="00000500000000000000" pitchFamily="2" charset="-79"/>
                <a:ea typeface="Aptos" panose="020B0004020202020204" pitchFamily="34" charset="0"/>
                <a:cs typeface="Assistant" panose="00000500000000000000" pitchFamily="2" charset="-79"/>
              </a:rPr>
              <a:t> 20,000 and expect a park to be built, but you are living in a fantasy.”</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It is essential to organize some mentoring sessions in the local authority not only online.</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The mentoring team must be professionally guided: the desired outcome for each meeting; clearly defined guidelines for mentoring.</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Provide a budget for breakfast for the in-person meetings.</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Develop a program format: times, budget, coordination of expectations</a:t>
            </a:r>
          </a:p>
          <a:p>
            <a:pPr marL="457200" indent="-457200" algn="l">
              <a:buFont typeface="+mj-lt"/>
              <a:buAutoNum type="arabicPeriod"/>
            </a:pPr>
            <a:endParaRPr lang="en-US" sz="2000" dirty="0">
              <a:latin typeface="Assistant" panose="00000500000000000000" pitchFamily="2" charset="-79"/>
              <a:ea typeface="Aptos" panose="020B0004020202020204" pitchFamily="34" charset="0"/>
              <a:cs typeface="Assistant" panose="00000500000000000000" pitchFamily="2" charset="-79"/>
            </a:endParaRPr>
          </a:p>
          <a:p>
            <a:pPr algn="l"/>
            <a:r>
              <a:rPr lang="en-US" sz="2000" b="1" dirty="0">
                <a:latin typeface="Assistant" panose="00000500000000000000" pitchFamily="2" charset="-79"/>
                <a:ea typeface="Aptos" panose="020B0004020202020204" pitchFamily="34" charset="0"/>
                <a:cs typeface="Assistant" panose="00000500000000000000" pitchFamily="2" charset="-79"/>
              </a:rPr>
              <a:t>Teams</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Team composition: ensure there are a variety of team members from different units in the municipality.</a:t>
            </a:r>
          </a:p>
          <a:p>
            <a:pPr marL="457200" indent="-457200" algn="l">
              <a:buFont typeface="+mj-lt"/>
              <a:buAutoNum type="arabicPeriod"/>
            </a:pPr>
            <a:r>
              <a:rPr lang="en-US" sz="2000" dirty="0">
                <a:latin typeface="Assistant" panose="00000500000000000000" pitchFamily="2" charset="-79"/>
                <a:ea typeface="Aptos" panose="020B0004020202020204" pitchFamily="34" charset="0"/>
                <a:cs typeface="Assistant" panose="00000500000000000000" pitchFamily="2" charset="-79"/>
              </a:rPr>
              <a:t>Clarify responsibilities and leadership within the team.</a:t>
            </a:r>
            <a:endParaRPr lang="he-IL" sz="2000" dirty="0">
              <a:latin typeface="Assistant" panose="00000500000000000000" pitchFamily="2" charset="-79"/>
              <a:ea typeface="Aptos" panose="020B0004020202020204" pitchFamily="34" charset="0"/>
              <a:cs typeface="Assistant" panose="00000500000000000000" pitchFamily="2" charset="-79"/>
            </a:endParaRPr>
          </a:p>
          <a:p>
            <a:pPr algn="r" rtl="1"/>
            <a:br>
              <a:rPr lang="he-IL" sz="1800" dirty="0">
                <a:effectLst/>
                <a:latin typeface="Calibri" panose="020F0502020204030204" pitchFamily="34" charset="0"/>
                <a:ea typeface="Aptos" panose="020B0004020202020204" pitchFamily="34" charset="0"/>
              </a:rPr>
            </a:br>
            <a:br>
              <a:rPr lang="he-IL" sz="1800" dirty="0">
                <a:effectLst/>
                <a:latin typeface="Calibri" panose="020F0502020204030204" pitchFamily="34" charset="0"/>
                <a:ea typeface="Aptos" panose="020B0004020202020204" pitchFamily="34" charset="0"/>
              </a:rPr>
            </a:br>
            <a:endParaRPr lang="he-IL" sz="2000" dirty="0">
              <a:latin typeface="Assistant" panose="00000500000000000000" pitchFamily="2" charset="-79"/>
              <a:ea typeface="Aptos" panose="020B0004020202020204" pitchFamily="34" charset="0"/>
              <a:cs typeface="Assistant" panose="00000500000000000000" pitchFamily="2" charset="-79"/>
            </a:endParaRPr>
          </a:p>
          <a:p>
            <a:pPr marL="457200" indent="-457200" algn="r" rtl="1">
              <a:buFont typeface="Arial" panose="020B0604020202020204" pitchFamily="34" charset="0"/>
              <a:buChar char="•"/>
            </a:pPr>
            <a:endParaRPr lang="he-IL" sz="2000" dirty="0">
              <a:latin typeface="Assistant" panose="00000500000000000000" pitchFamily="2" charset="-79"/>
              <a:ea typeface="Aptos" panose="020B0004020202020204" pitchFamily="34" charset="0"/>
              <a:cs typeface="Assistant" panose="00000500000000000000" pitchFamily="2" charset="-79"/>
            </a:endParaRPr>
          </a:p>
          <a:p>
            <a:pPr marL="457200" indent="-457200" algn="r" rtl="1">
              <a:buFont typeface="Arial" panose="020B0604020202020204" pitchFamily="34" charset="0"/>
              <a:buChar char="•"/>
            </a:pPr>
            <a:endParaRPr lang="he-IL" sz="2000" dirty="0">
              <a:latin typeface="Assistant" panose="00000500000000000000" pitchFamily="2" charset="-79"/>
              <a:ea typeface="Aptos" panose="020B0004020202020204" pitchFamily="34" charset="0"/>
              <a:cs typeface="Assistant" panose="00000500000000000000" pitchFamily="2" charset="-79"/>
            </a:endParaRPr>
          </a:p>
          <a:p>
            <a:pPr marL="457200" indent="-457200" algn="r" rtl="1">
              <a:buFont typeface="Arial" panose="020B0604020202020204" pitchFamily="34" charset="0"/>
              <a:buChar char="•"/>
            </a:pPr>
            <a:endParaRPr lang="he-IL" sz="2000" dirty="0">
              <a:effectLst/>
              <a:latin typeface="Assistant" panose="00000500000000000000" pitchFamily="2" charset="-79"/>
              <a:ea typeface="Aptos" panose="020B0004020202020204" pitchFamily="34" charset="0"/>
              <a:cs typeface="Assistant" panose="00000500000000000000" pitchFamily="2" charset="-79"/>
            </a:endParaRPr>
          </a:p>
          <a:p>
            <a:pPr algn="r" rtl="1"/>
            <a:endParaRPr lang="he-IL" sz="2000" dirty="0">
              <a:latin typeface="Assistant" panose="00000500000000000000" pitchFamily="2" charset="-79"/>
              <a:cs typeface="Assistant" panose="00000500000000000000" pitchFamily="2" charset="-79"/>
            </a:endParaRPr>
          </a:p>
          <a:p>
            <a:pPr algn="r" rtl="1"/>
            <a:endParaRPr lang="he-IL" sz="2000" dirty="0">
              <a:latin typeface="Assistant" panose="00000500000000000000" pitchFamily="2" charset="-79"/>
              <a:cs typeface="Assistant" panose="00000500000000000000" pitchFamily="2" charset="-79"/>
            </a:endParaRPr>
          </a:p>
          <a:p>
            <a:pPr marL="457200" lvl="0" indent="-457200" algn="r" rtl="1">
              <a:spcAft>
                <a:spcPts val="0"/>
              </a:spcAft>
              <a:buFont typeface="Arial" panose="020B0604020202020204" pitchFamily="34" charset="0"/>
              <a:buChar char="•"/>
            </a:pPr>
            <a:endParaRPr lang="he-IL" dirty="0">
              <a:latin typeface="Assistant" panose="00000500000000000000" pitchFamily="2" charset="-79"/>
              <a:cs typeface="Assistant" panose="00000500000000000000" pitchFamily="2" charset="-79"/>
            </a:endParaRPr>
          </a:p>
          <a:p>
            <a:pPr lvl="0" algn="r" rtl="1">
              <a:spcAft>
                <a:spcPts val="0"/>
              </a:spcAft>
            </a:pPr>
            <a:br>
              <a:rPr lang="en-US" b="1" dirty="0">
                <a:ea typeface="Aptos" panose="020B0004020202020204" pitchFamily="34" charset="0"/>
                <a:cs typeface="Calibri" panose="020F0502020204030204" pitchFamily="34" charset="0"/>
              </a:rPr>
            </a:br>
            <a:br>
              <a:rPr lang="en-US" b="1" dirty="0">
                <a:ea typeface="Aptos" panose="020B0004020202020204" pitchFamily="34" charset="0"/>
                <a:cs typeface="Calibri" panose="020F0502020204030204" pitchFamily="34" charset="0"/>
              </a:rPr>
            </a:br>
            <a:br>
              <a:rPr lang="he-IL" sz="1800" b="1" dirty="0">
                <a:effectLst/>
                <a:ea typeface="Aptos" panose="020B0004020202020204" pitchFamily="34" charset="0"/>
                <a:cs typeface="Calibri" panose="020F0502020204030204" pitchFamily="34" charset="0"/>
              </a:rPr>
            </a:br>
            <a:endParaRPr lang="en-US" dirty="0">
              <a:solidFill>
                <a:srgbClr val="0070C0"/>
              </a:solidFill>
              <a:latin typeface="Assistant" pitchFamily="2" charset="-79"/>
              <a:ea typeface="Calibri" panose="020F0502020204030204" pitchFamily="34" charset="0"/>
              <a:cs typeface="Assistant" pitchFamily="2" charset="-79"/>
            </a:endParaRPr>
          </a:p>
        </p:txBody>
      </p:sp>
    </p:spTree>
    <p:extLst>
      <p:ext uri="{BB962C8B-B14F-4D97-AF65-F5344CB8AC3E}">
        <p14:creationId xmlns:p14="http://schemas.microsoft.com/office/powerpoint/2010/main" val="993643254"/>
      </p:ext>
    </p:extLst>
  </p:cSld>
  <p:clrMapOvr>
    <a:masterClrMapping/>
  </p:clrMapOvr>
  <p:transition>
    <p:fade/>
  </p:transition>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F140806-B075-2C86-5131-3C4354000466}"/>
              </a:ext>
            </a:extLst>
          </p:cNvPr>
          <p:cNvPicPr>
            <a:picLocks noChangeAspect="1"/>
          </p:cNvPicPr>
          <p:nvPr/>
        </p:nvPicPr>
        <p:blipFill>
          <a:blip r:embed="rId2"/>
          <a:stretch>
            <a:fillRect/>
          </a:stretch>
        </p:blipFill>
        <p:spPr>
          <a:xfrm>
            <a:off x="1383017" y="0"/>
            <a:ext cx="8796593" cy="6197600"/>
          </a:xfrm>
          <a:prstGeom prst="rect">
            <a:avLst/>
          </a:prstGeom>
        </p:spPr>
      </p:pic>
    </p:spTree>
    <p:extLst>
      <p:ext uri="{BB962C8B-B14F-4D97-AF65-F5344CB8AC3E}">
        <p14:creationId xmlns:p14="http://schemas.microsoft.com/office/powerpoint/2010/main" val="35863736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2D2E468-9AB2-162D-8D68-E4120D85DC8D}"/>
              </a:ext>
            </a:extLst>
          </p:cNvPr>
          <p:cNvSpPr/>
          <p:nvPr/>
        </p:nvSpPr>
        <p:spPr>
          <a:xfrm>
            <a:off x="0" y="0"/>
            <a:ext cx="1234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100000"/>
              </a:lnSpc>
            </a:pPr>
            <a:endParaRPr lang="he-IL" sz="1600" dirty="0">
              <a:solidFill>
                <a:schemeClr val="bg1"/>
              </a:solidFill>
            </a:endParaRPr>
          </a:p>
        </p:txBody>
      </p:sp>
      <p:sp>
        <p:nvSpPr>
          <p:cNvPr id="7" name="Title 1">
            <a:extLst>
              <a:ext uri="{FF2B5EF4-FFF2-40B4-BE49-F238E27FC236}">
                <a16:creationId xmlns:a16="http://schemas.microsoft.com/office/drawing/2014/main" id="{A2697693-52AE-674E-8A0C-8A7D62C2DCBC}"/>
              </a:ext>
            </a:extLst>
          </p:cNvPr>
          <p:cNvSpPr txBox="1">
            <a:spLocks/>
          </p:cNvSpPr>
          <p:nvPr/>
        </p:nvSpPr>
        <p:spPr>
          <a:xfrm>
            <a:off x="800966" y="801234"/>
            <a:ext cx="7186128" cy="876301"/>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b="1" dirty="0">
                <a:solidFill>
                  <a:schemeClr val="bg1"/>
                </a:solidFill>
                <a:latin typeface="Assistant ExtraBold" pitchFamily="2" charset="-79"/>
                <a:cs typeface="Assistant ExtraBold" pitchFamily="2" charset="-79"/>
              </a:rPr>
              <a:t>2. Participating Local Authorities</a:t>
            </a:r>
            <a:endParaRPr lang="en-GB" b="1" dirty="0">
              <a:solidFill>
                <a:schemeClr val="bg1"/>
              </a:solidFill>
              <a:latin typeface="Assistant ExtraBold" pitchFamily="2" charset="-79"/>
              <a:cs typeface="Assistant ExtraBold" pitchFamily="2" charset="-79"/>
            </a:endParaRPr>
          </a:p>
        </p:txBody>
      </p:sp>
    </p:spTree>
    <p:extLst>
      <p:ext uri="{BB962C8B-B14F-4D97-AF65-F5344CB8AC3E}">
        <p14:creationId xmlns:p14="http://schemas.microsoft.com/office/powerpoint/2010/main" val="17786243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697693-52AE-674E-8A0C-8A7D62C2DCBC}"/>
              </a:ext>
            </a:extLst>
          </p:cNvPr>
          <p:cNvSpPr txBox="1">
            <a:spLocks/>
          </p:cNvSpPr>
          <p:nvPr/>
        </p:nvSpPr>
        <p:spPr>
          <a:xfrm>
            <a:off x="302344" y="359108"/>
            <a:ext cx="11584856" cy="784250"/>
          </a:xfrm>
          <a:prstGeom prst="rect">
            <a:avLst/>
          </a:prstGeom>
        </p:spPr>
        <p:txBody>
          <a:bodyPr vert="horz" lIns="0" tIns="0" rIns="0" bIns="0" rtlCol="0" anchor="t" anchorCtr="0">
            <a:noAutofit/>
          </a:bodyPr>
          <a:lstStyle>
            <a:lvl1pPr algn="l" defTabSz="914400" rtl="0" eaLnBrk="1" latinLnBrk="0" hangingPunct="1">
              <a:lnSpc>
                <a:spcPct val="90000"/>
              </a:lnSpc>
              <a:spcBef>
                <a:spcPts val="0"/>
              </a:spcBef>
              <a:buNone/>
              <a:defRPr sz="3800" kern="1200">
                <a:solidFill>
                  <a:schemeClr val="accent1"/>
                </a:solidFill>
                <a:latin typeface="+mj-lt"/>
                <a:ea typeface="+mj-ea"/>
                <a:cs typeface="+mj-cs"/>
              </a:defRPr>
            </a:lvl1pPr>
          </a:lstStyle>
          <a:p>
            <a:pPr algn="l"/>
            <a:r>
              <a:rPr lang="en-US" sz="2400" b="1" dirty="0">
                <a:latin typeface="Assistant ExtraBold" pitchFamily="2" charset="-79"/>
                <a:cs typeface="Assistant ExtraBold" pitchFamily="2" charset="-79"/>
              </a:rPr>
              <a:t>The Four Participating Local Authorities and the Composition of the Participants</a:t>
            </a:r>
            <a:endParaRPr lang="en-GB" sz="2400" b="1" dirty="0">
              <a:latin typeface="Assistant ExtraBold" pitchFamily="2" charset="-79"/>
              <a:cs typeface="Assistant ExtraBold" pitchFamily="2" charset="-79"/>
            </a:endParaRPr>
          </a:p>
        </p:txBody>
      </p:sp>
      <p:pic>
        <p:nvPicPr>
          <p:cNvPr id="234" name="תמונה 233" descr="תמונה שמכילה פוסטר, עיצוב גרפי, גרפיקה, טקסט&#10;&#10;התיאור נוצר באופן אוטומטי">
            <a:extLst>
              <a:ext uri="{FF2B5EF4-FFF2-40B4-BE49-F238E27FC236}">
                <a16:creationId xmlns:a16="http://schemas.microsoft.com/office/drawing/2014/main" id="{C3035F33-5A7B-2E04-7D4A-EACA80F23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623" y="2024063"/>
            <a:ext cx="1565522" cy="2003869"/>
          </a:xfrm>
          <a:prstGeom prst="rect">
            <a:avLst/>
          </a:prstGeom>
        </p:spPr>
      </p:pic>
      <p:pic>
        <p:nvPicPr>
          <p:cNvPr id="238" name="תמונה 237" descr="תמונה שמכילה סמל, לוגו, גופן, סימן&#10;&#10;התיאור נוצר באופן אוטומטי">
            <a:extLst>
              <a:ext uri="{FF2B5EF4-FFF2-40B4-BE49-F238E27FC236}">
                <a16:creationId xmlns:a16="http://schemas.microsoft.com/office/drawing/2014/main" id="{D4156413-8DF4-C3C6-3B67-13E8D39B9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116" y="4072104"/>
            <a:ext cx="1275759" cy="1642539"/>
          </a:xfrm>
          <a:prstGeom prst="rect">
            <a:avLst/>
          </a:prstGeom>
        </p:spPr>
      </p:pic>
      <p:pic>
        <p:nvPicPr>
          <p:cNvPr id="240" name="תמונה 239" descr="תמונה שמכילה טקסט, פוסטר, עיצוב גרפי, גרפיקה&#10;&#10;התיאור נוצר באופן אוטומטי">
            <a:extLst>
              <a:ext uri="{FF2B5EF4-FFF2-40B4-BE49-F238E27FC236}">
                <a16:creationId xmlns:a16="http://schemas.microsoft.com/office/drawing/2014/main" id="{221B23F8-2BD6-860E-3AAF-EFDC65FB3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6694" y="2089336"/>
            <a:ext cx="1142195" cy="1581938"/>
          </a:xfrm>
          <a:prstGeom prst="rect">
            <a:avLst/>
          </a:prstGeom>
        </p:spPr>
      </p:pic>
      <p:pic>
        <p:nvPicPr>
          <p:cNvPr id="245" name="תמונה 244" descr="תמונה שמכילה טקסט, פוסטר, אומנות קליפיפם, איור&#10;&#10;התיאור נוצר באופן אוטומטי">
            <a:extLst>
              <a:ext uri="{FF2B5EF4-FFF2-40B4-BE49-F238E27FC236}">
                <a16:creationId xmlns:a16="http://schemas.microsoft.com/office/drawing/2014/main" id="{820A4DCA-EBBC-B830-1FC4-61B52E39B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7184" y="4132705"/>
            <a:ext cx="1283359" cy="1581938"/>
          </a:xfrm>
          <a:prstGeom prst="rect">
            <a:avLst/>
          </a:prstGeom>
        </p:spPr>
      </p:pic>
      <p:graphicFrame>
        <p:nvGraphicFramePr>
          <p:cNvPr id="2" name="טבלה 1">
            <a:extLst>
              <a:ext uri="{FF2B5EF4-FFF2-40B4-BE49-F238E27FC236}">
                <a16:creationId xmlns:a16="http://schemas.microsoft.com/office/drawing/2014/main" id="{8FE76F2D-0596-C5B9-B3B8-FEE54A69FBB0}"/>
              </a:ext>
            </a:extLst>
          </p:cNvPr>
          <p:cNvGraphicFramePr>
            <a:graphicFrameLocks noGrp="1"/>
          </p:cNvGraphicFramePr>
          <p:nvPr>
            <p:extLst>
              <p:ext uri="{D42A27DB-BD31-4B8C-83A1-F6EECF244321}">
                <p14:modId xmlns:p14="http://schemas.microsoft.com/office/powerpoint/2010/main" val="3835620820"/>
              </p:ext>
            </p:extLst>
          </p:nvPr>
        </p:nvGraphicFramePr>
        <p:xfrm>
          <a:off x="345981" y="708603"/>
          <a:ext cx="6156959" cy="6558643"/>
        </p:xfrm>
        <a:graphic>
          <a:graphicData uri="http://schemas.openxmlformats.org/drawingml/2006/table">
            <a:tbl>
              <a:tblPr rtl="1" firstRow="1" bandRow="1">
                <a:tableStyleId>{69012ECD-51FC-41F1-AA8D-1B2483CD663E}</a:tableStyleId>
              </a:tblPr>
              <a:tblGrid>
                <a:gridCol w="1435640">
                  <a:extLst>
                    <a:ext uri="{9D8B030D-6E8A-4147-A177-3AD203B41FA5}">
                      <a16:colId xmlns:a16="http://schemas.microsoft.com/office/drawing/2014/main" val="58023821"/>
                    </a:ext>
                  </a:extLst>
                </a:gridCol>
                <a:gridCol w="3120374">
                  <a:extLst>
                    <a:ext uri="{9D8B030D-6E8A-4147-A177-3AD203B41FA5}">
                      <a16:colId xmlns:a16="http://schemas.microsoft.com/office/drawing/2014/main" val="452802003"/>
                    </a:ext>
                  </a:extLst>
                </a:gridCol>
                <a:gridCol w="1600945">
                  <a:extLst>
                    <a:ext uri="{9D8B030D-6E8A-4147-A177-3AD203B41FA5}">
                      <a16:colId xmlns:a16="http://schemas.microsoft.com/office/drawing/2014/main" val="2224233375"/>
                    </a:ext>
                  </a:extLst>
                </a:gridCol>
              </a:tblGrid>
              <a:tr h="0">
                <a:tc>
                  <a:txBody>
                    <a:bodyPr/>
                    <a:lstStyle/>
                    <a:p>
                      <a:pPr algn="r" rtl="1"/>
                      <a:r>
                        <a:rPr lang="en-US" sz="1100" dirty="0"/>
                        <a:t>Local Authority</a:t>
                      </a:r>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100" dirty="0"/>
                        <a:t>Role</a:t>
                      </a:r>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100" dirty="0"/>
                        <a:t>Name</a:t>
                      </a:r>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3387743564"/>
                  </a:ext>
                </a:extLst>
              </a:tr>
              <a:tr h="295963">
                <a:tc rowSpan="3">
                  <a:txBody>
                    <a:bodyPr/>
                    <a:lstStyle/>
                    <a:p>
                      <a:pPr algn="l" rtl="0"/>
                      <a:r>
                        <a:rPr lang="en-US" sz="1100" b="1" dirty="0"/>
                        <a:t>Lod</a:t>
                      </a:r>
                      <a:endParaRPr lang="he-IL" sz="1100" b="1"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Deputy Director of the Operations Division</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Yoni Tari</a:t>
                      </a:r>
                      <a:endParaRPr lang="he-IL" sz="1100" b="0" dirty="0"/>
                    </a:p>
                    <a:p>
                      <a:pPr algn="l" rtl="0"/>
                      <a:endParaRPr lang="he-IL" sz="1100" b="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2484955247"/>
                  </a:ext>
                </a:extLst>
              </a:tr>
              <a:tr h="0">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Director of the Department of Strategic Planning and Transportation</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Yuval Shtalrid</a:t>
                      </a:r>
                      <a:endParaRPr lang="he-IL" sz="1100" b="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4177113130"/>
                  </a:ext>
                </a:extLst>
              </a:tr>
              <a:tr h="281172">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Director of the Early Childhood Department of the Ministry of Welfare</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Miri Melek</a:t>
                      </a:r>
                      <a:endParaRPr lang="he-IL" sz="1100" b="0" dirty="0"/>
                    </a:p>
                    <a:p>
                      <a:pPr algn="l" rtl="0"/>
                      <a:endParaRPr lang="he-IL" sz="1100" b="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4211397680"/>
                  </a:ext>
                </a:extLst>
              </a:tr>
              <a:tr h="374597">
                <a:tc rowSpan="5">
                  <a:txBody>
                    <a:bodyPr/>
                    <a:lstStyle/>
                    <a:p>
                      <a:pPr algn="l" rtl="0"/>
                      <a:r>
                        <a:rPr lang="en-US" sz="1100" b="1" dirty="0"/>
                        <a:t>Baqa</a:t>
                      </a:r>
                      <a:endParaRPr lang="he-IL" sz="1100" b="1" dirty="0">
                        <a:latin typeface="Assistant" panose="00000500000000000000" pitchFamily="2" charset="-79"/>
                        <a:cs typeface="Assistant" panose="00000500000000000000" pitchFamily="2" charset="-79"/>
                      </a:endParaRPr>
                    </a:p>
                  </a:txBody>
                  <a:tcPr/>
                </a:tc>
                <a:tc>
                  <a:txBody>
                    <a:bodyPr/>
                    <a:lstStyle/>
                    <a:p>
                      <a:pPr marL="0" lvl="0" indent="0" algn="l" rtl="0">
                        <a:spcBef>
                          <a:spcPts val="0"/>
                        </a:spcBef>
                        <a:spcAft>
                          <a:spcPts val="0"/>
                        </a:spcAft>
                        <a:buNone/>
                      </a:pPr>
                      <a:r>
                        <a:rPr lang="en-US" sz="1000" dirty="0">
                          <a:solidFill>
                            <a:schemeClr val="dk2"/>
                          </a:solidFill>
                          <a:sym typeface="Assistant"/>
                        </a:rPr>
                        <a:t>Director of the City Improvement Department</a:t>
                      </a:r>
                      <a:endParaRPr lang="iw-IL" sz="1000" dirty="0">
                        <a:solidFill>
                          <a:schemeClr val="dk2"/>
                        </a:solidFill>
                        <a:latin typeface="Assistant" panose="00000500000000000000" pitchFamily="2" charset="-79"/>
                        <a:ea typeface="Assistant"/>
                        <a:cs typeface="Assistant" panose="00000500000000000000" pitchFamily="2" charset="-79"/>
                        <a:sym typeface="Assistant"/>
                      </a:endParaRPr>
                    </a:p>
                  </a:txBody>
                  <a:tcPr/>
                </a:tc>
                <a:tc>
                  <a:txBody>
                    <a:bodyPr/>
                    <a:lstStyle/>
                    <a:p>
                      <a:pPr algn="l" rtl="0"/>
                      <a:r>
                        <a:rPr lang="en-US" sz="1100" dirty="0">
                          <a:solidFill>
                            <a:schemeClr val="dk2"/>
                          </a:solidFill>
                          <a:sym typeface="Assistant"/>
                        </a:rPr>
                        <a:t>Ziad Ghanem</a:t>
                      </a:r>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3997722349"/>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dk2"/>
                          </a:solidFill>
                          <a:sym typeface="Assistant"/>
                        </a:rPr>
                        <a:t>Deputy Engineer for the Baqa Municipality</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iw-IL" sz="1100" dirty="0">
                          <a:solidFill>
                            <a:schemeClr val="dk2"/>
                          </a:solidFill>
                          <a:highlight>
                            <a:srgbClr val="FFFF00"/>
                          </a:highlight>
                          <a:sym typeface="Assistant"/>
                        </a:rPr>
                        <a:t>מרוות שתיווי</a:t>
                      </a:r>
                      <a:endParaRPr lang="he-IL" sz="1100" dirty="0">
                        <a:highlight>
                          <a:srgbClr val="FFFF00"/>
                        </a:highlight>
                        <a:latin typeface="Assistant" panose="00000500000000000000" pitchFamily="2" charset="-79"/>
                        <a:cs typeface="Assistant" panose="00000500000000000000" pitchFamily="2" charset="-79"/>
                      </a:endParaRPr>
                    </a:p>
                    <a:p>
                      <a:pPr algn="r" rtl="1"/>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2069733703"/>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dirty="0">
                          <a:solidFill>
                            <a:schemeClr val="dk2"/>
                          </a:solidFill>
                          <a:sym typeface="Assistant"/>
                        </a:rPr>
                        <a:t>Representative in the Department of Education for the Baqa Municipality</a:t>
                      </a:r>
                      <a:endParaRPr lang="he-IL" sz="1000" dirty="0">
                        <a:latin typeface="Assistant" panose="00000500000000000000" pitchFamily="2" charset="-79"/>
                        <a:cs typeface="Assistant" panose="00000500000000000000" pitchFamily="2" charset="-79"/>
                      </a:endParaRPr>
                    </a:p>
                  </a:txBody>
                  <a:tcPr/>
                </a:tc>
                <a:tc>
                  <a:txBody>
                    <a:bodyPr/>
                    <a:lstStyle/>
                    <a:p>
                      <a:pPr algn="r" rtl="1"/>
                      <a:r>
                        <a:rPr lang="en-US" sz="1000" b="0" i="0" kern="1200" dirty="0">
                          <a:solidFill>
                            <a:schemeClr val="tx1"/>
                          </a:solidFill>
                          <a:effectLst/>
                          <a:highlight>
                            <a:srgbClr val="FFFF00"/>
                          </a:highlight>
                          <a:latin typeface="+mn-lt"/>
                          <a:ea typeface="+mn-ea"/>
                          <a:cs typeface="+mn-cs"/>
                        </a:rPr>
                        <a:t>Razan Masrwe</a:t>
                      </a:r>
                      <a:endParaRPr lang="he-IL" sz="1000" dirty="0">
                        <a:highlight>
                          <a:srgbClr val="FFFF00"/>
                        </a:highlight>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2200015284"/>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dk2"/>
                          </a:solidFill>
                          <a:sym typeface="Assistant"/>
                        </a:rPr>
                        <a:t>Municipal Director for children aged 0-3</a:t>
                      </a:r>
                      <a:endParaRPr lang="he-IL" sz="1000" dirty="0">
                        <a:latin typeface="Assistant" panose="00000500000000000000" pitchFamily="2" charset="-79"/>
                        <a:cs typeface="Assistant" panose="00000500000000000000" pitchFamily="2" charset="-79"/>
                      </a:endParaRPr>
                    </a:p>
                  </a:txBody>
                  <a:tcPr/>
                </a:tc>
                <a:tc>
                  <a:txBody>
                    <a:bodyPr/>
                    <a:lstStyle/>
                    <a:p>
                      <a:pPr algn="r" rtl="1"/>
                      <a:r>
                        <a:rPr lang="iw-IL" sz="1100" dirty="0">
                          <a:solidFill>
                            <a:schemeClr val="dk2"/>
                          </a:solidFill>
                          <a:highlight>
                            <a:srgbClr val="FFFF00"/>
                          </a:highlight>
                          <a:sym typeface="Assistant"/>
                        </a:rPr>
                        <a:t>וופא מסואסי</a:t>
                      </a:r>
                      <a:endParaRPr lang="he-IL" sz="1100" dirty="0">
                        <a:highlight>
                          <a:srgbClr val="FFFF00"/>
                        </a:highlight>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978562433"/>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dirty="0">
                          <a:solidFill>
                            <a:schemeClr val="dk2"/>
                          </a:solidFill>
                          <a:sym typeface="Assistant"/>
                        </a:rPr>
                        <a:t>Community Center Director and pilot project leader</a:t>
                      </a:r>
                      <a:endParaRPr lang="he-IL" sz="1000" dirty="0">
                        <a:latin typeface="Assistant" panose="00000500000000000000" pitchFamily="2" charset="-79"/>
                        <a:cs typeface="Assistant" panose="00000500000000000000" pitchFamily="2" charset="-79"/>
                      </a:endParaRPr>
                    </a:p>
                  </a:txBody>
                  <a:tcPr/>
                </a:tc>
                <a:tc>
                  <a:txBody>
                    <a:bodyPr/>
                    <a:lstStyle/>
                    <a:p>
                      <a:pPr algn="l" rtl="0"/>
                      <a:r>
                        <a:rPr lang="en-US" sz="1100" dirty="0">
                          <a:solidFill>
                            <a:schemeClr val="dk2"/>
                          </a:solidFill>
                          <a:sym typeface="Assistant"/>
                        </a:rPr>
                        <a:t>Aber Ghanayim</a:t>
                      </a:r>
                      <a:r>
                        <a:rPr lang="iw-IL" sz="1100" dirty="0">
                          <a:solidFill>
                            <a:schemeClr val="dk2"/>
                          </a:solidFill>
                          <a:sym typeface="Assistant"/>
                        </a:rPr>
                        <a:t> </a:t>
                      </a:r>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3539407758"/>
                  </a:ext>
                </a:extLst>
              </a:tr>
              <a:tr h="374597">
                <a:tc rowSpan="4">
                  <a:txBody>
                    <a:bodyPr/>
                    <a:lstStyle/>
                    <a:p>
                      <a:pPr marL="0" algn="l" defTabSz="914400" rtl="0" eaLnBrk="1" latinLnBrk="0" hangingPunct="1"/>
                      <a:r>
                        <a:rPr lang="en-US" sz="1100" b="1" kern="1200" dirty="0">
                          <a:solidFill>
                            <a:schemeClr val="dk1"/>
                          </a:solidFill>
                        </a:rPr>
                        <a:t>Dimona</a:t>
                      </a:r>
                      <a:endParaRPr lang="he-IL" sz="1100" b="1" kern="1200" dirty="0">
                        <a:solidFill>
                          <a:schemeClr val="dk1"/>
                        </a:solidFill>
                        <a:latin typeface="Assistant" panose="00000500000000000000" pitchFamily="2" charset="-79"/>
                        <a:ea typeface="+mn-ea"/>
                        <a:cs typeface="Assistant" panose="00000500000000000000" pitchFamily="2" charset="-79"/>
                      </a:endParaRPr>
                    </a:p>
                  </a:txBody>
                  <a:tcPr/>
                </a:tc>
                <a:tc>
                  <a:txBody>
                    <a:bodyPr/>
                    <a:lstStyle/>
                    <a:p>
                      <a:pPr marL="0" algn="l" defTabSz="914400" rtl="0" eaLnBrk="1" latinLnBrk="0" hangingPunct="1"/>
                      <a:r>
                        <a:rPr lang="en-US" sz="1000" b="0" kern="1200" dirty="0">
                          <a:solidFill>
                            <a:schemeClr val="dk1"/>
                          </a:solidFill>
                        </a:rPr>
                        <a:t>City Engineer</a:t>
                      </a:r>
                      <a:endParaRPr lang="he-IL" sz="1000" b="0" kern="1200" dirty="0">
                        <a:solidFill>
                          <a:schemeClr val="dk1"/>
                        </a:solidFill>
                        <a:latin typeface="Assistant" panose="00000500000000000000" pitchFamily="2" charset="-79"/>
                        <a:ea typeface="+mn-ea"/>
                        <a:cs typeface="Assistant" panose="00000500000000000000" pitchFamily="2" charset="-79"/>
                      </a:endParaRPr>
                    </a:p>
                  </a:txBody>
                  <a:tcPr/>
                </a:tc>
                <a:tc>
                  <a:txBody>
                    <a:bodyPr/>
                    <a:lstStyle/>
                    <a:p>
                      <a:r>
                        <a:rPr lang="en-US" sz="1000" b="0" i="0" kern="1200" dirty="0">
                          <a:solidFill>
                            <a:schemeClr val="tx1"/>
                          </a:solidFill>
                          <a:effectLst/>
                          <a:latin typeface="+mn-lt"/>
                          <a:ea typeface="+mn-ea"/>
                          <a:cs typeface="+mn-cs"/>
                        </a:rPr>
                        <a:t>Guy Donenfeld</a:t>
                      </a:r>
                      <a:endParaRPr lang="en-US" sz="1000" b="1" i="0" kern="1200" dirty="0">
                        <a:solidFill>
                          <a:schemeClr val="tx1"/>
                        </a:solidFill>
                        <a:effectLst/>
                        <a:latin typeface="+mn-lt"/>
                        <a:ea typeface="+mn-ea"/>
                        <a:cs typeface="+mn-cs"/>
                      </a:endParaRPr>
                    </a:p>
                  </a:txBody>
                  <a:tcPr/>
                </a:tc>
                <a:extLst>
                  <a:ext uri="{0D108BD9-81ED-4DB2-BD59-A6C34878D82A}">
                    <a16:rowId xmlns:a16="http://schemas.microsoft.com/office/drawing/2014/main" val="3181034675"/>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dirty="0"/>
                        <a:t>Director for Parents at the Community Center</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Shosh Biton</a:t>
                      </a:r>
                      <a:endParaRPr lang="he-IL" sz="1100" dirty="0"/>
                    </a:p>
                    <a:p>
                      <a:pPr algn="r" rtl="1"/>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2921155177"/>
                  </a:ext>
                </a:extLst>
              </a:tr>
              <a:tr h="480135">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dirty="0"/>
                        <a:t>Manager of the Smart City Department</a:t>
                      </a:r>
                      <a:endParaRPr lang="he-IL" sz="1000" dirty="0">
                        <a:latin typeface="Assistant" panose="00000500000000000000" pitchFamily="2" charset="-79"/>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Oren Oster</a:t>
                      </a:r>
                      <a:endParaRPr lang="he-IL" sz="1100" dirty="0"/>
                    </a:p>
                    <a:p>
                      <a:pPr algn="r" rtl="1"/>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1047767823"/>
                  </a:ext>
                </a:extLst>
              </a:tr>
              <a:tr h="480135">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dirty="0"/>
                        <a:t>Referent for Organizational Development</a:t>
                      </a:r>
                      <a:endParaRPr lang="he-IL" sz="1000" dirty="0">
                        <a:latin typeface="Assistant" panose="00000500000000000000" pitchFamily="2" charset="-79"/>
                        <a:cs typeface="Assistant" panose="00000500000000000000" pitchFamily="2" charset="-79"/>
                      </a:endParaRPr>
                    </a:p>
                  </a:txBody>
                  <a:tcPr/>
                </a:tc>
                <a:tc>
                  <a:txBody>
                    <a:bodyPr/>
                    <a:lstStyle/>
                    <a:p>
                      <a:pPr algn="l" rtl="0"/>
                      <a:r>
                        <a:rPr lang="en-US" sz="1100" dirty="0"/>
                        <a:t>Esti Elishayev</a:t>
                      </a:r>
                      <a:endParaRPr lang="he-IL" sz="1100" dirty="0">
                        <a:latin typeface="Assistant" panose="00000500000000000000" pitchFamily="2" charset="-79"/>
                        <a:cs typeface="Assistant" panose="00000500000000000000" pitchFamily="2" charset="-79"/>
                      </a:endParaRPr>
                    </a:p>
                  </a:txBody>
                  <a:tcPr/>
                </a:tc>
                <a:extLst>
                  <a:ext uri="{0D108BD9-81ED-4DB2-BD59-A6C34878D82A}">
                    <a16:rowId xmlns:a16="http://schemas.microsoft.com/office/drawing/2014/main" val="3279561722"/>
                  </a:ext>
                </a:extLst>
              </a:tr>
              <a:tr h="461831">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rPr>
                        <a:t>Tirat Carmel</a:t>
                      </a:r>
                      <a:endParaRPr lang="he-IL" sz="1100" b="1"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rPr>
                        <a:t>Deputy Director of the Community Relations Division</a:t>
                      </a:r>
                      <a:endParaRPr lang="he-IL" sz="10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Hagit Liberman</a:t>
                      </a:r>
                      <a:endParaRPr lang="he-IL" sz="11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extLst>
                  <a:ext uri="{0D108BD9-81ED-4DB2-BD59-A6C34878D82A}">
                    <a16:rowId xmlns:a16="http://schemas.microsoft.com/office/drawing/2014/main" val="324349650"/>
                  </a:ext>
                </a:extLst>
              </a:tr>
              <a:tr h="461831">
                <a:tc v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1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rPr>
                        <a:t>Director of the Innovation Hub: Center for Entrepreneurship and Technology</a:t>
                      </a:r>
                      <a:endParaRPr lang="he-IL" sz="10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rPr>
                        <a:t>Naomi Aldes</a:t>
                      </a:r>
                      <a:endParaRPr lang="he-IL" sz="11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extLst>
                  <a:ext uri="{0D108BD9-81ED-4DB2-BD59-A6C34878D82A}">
                    <a16:rowId xmlns:a16="http://schemas.microsoft.com/office/drawing/2014/main" val="2794260867"/>
                  </a:ext>
                </a:extLst>
              </a:tr>
              <a:tr h="374597">
                <a:tc vMerge="1">
                  <a:txBody>
                    <a:bodyPr/>
                    <a:lstStyle/>
                    <a:p>
                      <a:pPr algn="r" rtl="1"/>
                      <a:endParaRPr lang="he-IL" sz="1100" dirty="0">
                        <a:latin typeface="Assistant" panose="00000500000000000000" pitchFamily="2" charset="-79"/>
                        <a:cs typeface="Assistant" panose="00000500000000000000" pitchFamily="2" charset="-79"/>
                      </a:endParaRPr>
                    </a:p>
                  </a:txBody>
                  <a:tcPr/>
                </a:tc>
                <a:tc>
                  <a:txBody>
                    <a:bodyPr/>
                    <a:lstStyle/>
                    <a:p>
                      <a:pPr algn="l" rtl="0"/>
                      <a:r>
                        <a:rPr lang="en-US" sz="1000" kern="1200" dirty="0">
                          <a:solidFill>
                            <a:schemeClr val="dk1"/>
                          </a:solidFill>
                        </a:rPr>
                        <a:t>Community Coordinator, Innovation Hub: Center for Entrepreneurship and Technology</a:t>
                      </a:r>
                      <a:endParaRPr lang="he-IL" sz="10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tc>
                  <a:txBody>
                    <a:bodyPr/>
                    <a:lstStyle/>
                    <a:p>
                      <a:pPr algn="l" rtl="0"/>
                      <a:r>
                        <a:rPr lang="en-US" sz="1100" kern="1200" dirty="0">
                          <a:solidFill>
                            <a:schemeClr val="dk1"/>
                          </a:solidFill>
                        </a:rPr>
                        <a:t>Inbar Berge</a:t>
                      </a:r>
                      <a:endParaRPr lang="he-IL" sz="1100" kern="1200" dirty="0">
                        <a:solidFill>
                          <a:schemeClr val="dk1"/>
                        </a:solidFill>
                        <a:latin typeface="Assistant" panose="00000500000000000000" pitchFamily="2" charset="-79"/>
                        <a:ea typeface="Calibri" panose="020F0502020204030204" pitchFamily="34" charset="0"/>
                        <a:cs typeface="Assistant" panose="00000500000000000000" pitchFamily="2" charset="-79"/>
                      </a:endParaRPr>
                    </a:p>
                  </a:txBody>
                  <a:tcPr/>
                </a:tc>
                <a:extLst>
                  <a:ext uri="{0D108BD9-81ED-4DB2-BD59-A6C34878D82A}">
                    <a16:rowId xmlns:a16="http://schemas.microsoft.com/office/drawing/2014/main" val="4214303835"/>
                  </a:ext>
                </a:extLst>
              </a:tr>
            </a:tbl>
          </a:graphicData>
        </a:graphic>
      </p:graphicFrame>
    </p:spTree>
    <p:extLst>
      <p:ext uri="{BB962C8B-B14F-4D97-AF65-F5344CB8AC3E}">
        <p14:creationId xmlns:p14="http://schemas.microsoft.com/office/powerpoint/2010/main" val="3914125182"/>
      </p:ext>
    </p:extLst>
  </p:cSld>
  <p:clrMapOvr>
    <a:masterClrMapping/>
  </p:clrMapOvr>
  <p:transition>
    <p:fade/>
  </p:transition>
  <p:extLst>
    <p:ext uri="{6950BFC3-D8DA-4A85-94F7-54DA5524770B}">
      <p188:commentRel xmlns:p188="http://schemas.microsoft.com/office/powerpoint/2018/8/main" r:id="rId2"/>
    </p:ext>
  </p:extLst>
</p:sld>
</file>

<file path=ppt/theme/theme1.xml><?xml version="1.0" encoding="utf-8"?>
<a:theme xmlns:a="http://schemas.openxmlformats.org/drawingml/2006/main" name="Urban95 PowerPoint Theme">
  <a:themeElements>
    <a:clrScheme name="Urban95 colour theme">
      <a:dk1>
        <a:sysClr val="windowText" lastClr="000000"/>
      </a:dk1>
      <a:lt1>
        <a:sysClr val="window" lastClr="FFFFFF"/>
      </a:lt1>
      <a:dk2>
        <a:srgbClr val="333333"/>
      </a:dk2>
      <a:lt2>
        <a:srgbClr val="D9F3E8"/>
      </a:lt2>
      <a:accent1>
        <a:srgbClr val="33BD85"/>
      </a:accent1>
      <a:accent2>
        <a:srgbClr val="4DC6F3"/>
      </a:accent2>
      <a:accent3>
        <a:srgbClr val="99DEC2"/>
      </a:accent3>
      <a:accent4>
        <a:srgbClr val="324F9E"/>
      </a:accent4>
      <a:accent5>
        <a:srgbClr val="F9DA14"/>
      </a:accent5>
      <a:accent6>
        <a:srgbClr val="FCE973"/>
      </a:accent6>
      <a:hlink>
        <a:srgbClr val="33BD85"/>
      </a:hlink>
      <a:folHlink>
        <a:srgbClr val="324F9E"/>
      </a:folHlink>
    </a:clrScheme>
    <a:fontScheme name="Urban95 2020 font theme">
      <a:majorFont>
        <a:latin typeface="Work Sans Black"/>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100000"/>
          </a:lnSpc>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0000"/>
          </a:lnSpc>
          <a:defRPr sz="1600" dirty="0">
            <a:solidFill>
              <a:schemeClr val="tx2"/>
            </a:solidFill>
          </a:defRPr>
        </a:defPPr>
      </a:lstStyle>
    </a:txDef>
  </a:objectDefaults>
  <a:extraClrSchemeLst/>
  <a:extLst>
    <a:ext uri="{05A4C25C-085E-4340-85A3-A5531E510DB2}">
      <thm15:themeFamily xmlns:thm15="http://schemas.microsoft.com/office/thememl/2012/main" name="02_Urban95 PowerPoint template  -  Read-Only" id="{4760A191-D55E-45BF-8A89-768D833674F9}" vid="{C134F916-8F9D-4AB9-9A51-B73922E41A74}"/>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15CB88E66F834E9FE0C959394BA784" ma:contentTypeVersion="18" ma:contentTypeDescription="Create a new document." ma:contentTypeScope="" ma:versionID="7fc25becce57828102d2ca9a22f188f0">
  <xsd:schema xmlns:xsd="http://www.w3.org/2001/XMLSchema" xmlns:xs="http://www.w3.org/2001/XMLSchema" xmlns:p="http://schemas.microsoft.com/office/2006/metadata/properties" xmlns:ns2="53f9f0f5-d588-45ed-9387-239a910a8c39" xmlns:ns3="bad2fb3f-cda7-4402-8b54-2f4f3005c728" targetNamespace="http://schemas.microsoft.com/office/2006/metadata/properties" ma:root="true" ma:fieldsID="8c98b59b8cd1686352cfaccef4e57c9e" ns2:_="" ns3:_="">
    <xsd:import namespace="53f9f0f5-d588-45ed-9387-239a910a8c39"/>
    <xsd:import namespace="bad2fb3f-cda7-4402-8b54-2f4f3005c7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9f0f5-d588-45ed-9387-239a910a8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1d547a-2e0f-41b8-b63e-140aac7c46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2fb3f-cda7-4402-8b54-2f4f3005c7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c77404-9303-4359-949d-b73f3d5dea3b}" ma:internalName="TaxCatchAll" ma:showField="CatchAllData" ma:web="bad2fb3f-cda7-4402-8b54-2f4f3005c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ad2fb3f-cda7-4402-8b54-2f4f3005c728" xsi:nil="true"/>
    <lcf76f155ced4ddcb4097134ff3c332f xmlns="53f9f0f5-d588-45ed-9387-239a910a8c3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373690-9E26-44F8-B391-1D8B29C9C3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9f0f5-d588-45ed-9387-239a910a8c39"/>
    <ds:schemaRef ds:uri="bad2fb3f-cda7-4402-8b54-2f4f3005c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ADBF21-E208-43EF-88C3-82BA64947A97}">
  <ds:schemaRefs>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http://purl.org/dc/elements/1.1/"/>
    <ds:schemaRef ds:uri="bad2fb3f-cda7-4402-8b54-2f4f3005c728"/>
    <ds:schemaRef ds:uri="http://schemas.openxmlformats.org/package/2006/metadata/core-properties"/>
    <ds:schemaRef ds:uri="53f9f0f5-d588-45ed-9387-239a910a8c39"/>
    <ds:schemaRef ds:uri="http://schemas.microsoft.com/office/2006/metadata/properties"/>
  </ds:schemaRefs>
</ds:datastoreItem>
</file>

<file path=customXml/itemProps3.xml><?xml version="1.0" encoding="utf-8"?>
<ds:datastoreItem xmlns:ds="http://schemas.openxmlformats.org/officeDocument/2006/customXml" ds:itemID="{5B4729AB-43D7-4D20-BDEF-4462753C6C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Urban95 PowerPoint Theme</Template>
  <TotalTime>5072</TotalTime>
  <Words>4731</Words>
  <Application>Microsoft Office PowerPoint</Application>
  <PresentationFormat>Widescreen</PresentationFormat>
  <Paragraphs>542</Paragraphs>
  <Slides>79</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Aptos</vt:lpstr>
      <vt:lpstr>Work Sans Black</vt:lpstr>
      <vt:lpstr>Work Sans Medium</vt:lpstr>
      <vt:lpstr>Assistant SemiBold</vt:lpstr>
      <vt:lpstr>Courier New</vt:lpstr>
      <vt:lpstr>Arial</vt:lpstr>
      <vt:lpstr>Work Sans</vt:lpstr>
      <vt:lpstr>Wingdings</vt:lpstr>
      <vt:lpstr>Calibri</vt:lpstr>
      <vt:lpstr>Assistant ExtraBold</vt:lpstr>
      <vt:lpstr>Assistant</vt:lpstr>
      <vt:lpstr>Work Sans ExtraBold</vt:lpstr>
      <vt:lpstr>Urban95 PowerPoint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City of Lod</vt:lpstr>
      <vt:lpstr>Lod Municipality Team</vt:lpstr>
      <vt:lpstr>Presentation on Pilot Projects</vt:lpstr>
      <vt:lpstr>Needs and Data</vt:lpstr>
      <vt:lpstr>The strategic “roof agreement” of 2017 for major development of the city in the coming years</vt:lpstr>
      <vt:lpstr>PowerPoint Presentation</vt:lpstr>
      <vt:lpstr>Partnerships</vt:lpstr>
      <vt:lpstr>Target Audiences</vt:lpstr>
      <vt:lpstr>Gathering resources  (existing programs, government offices, donations, community resources, etc.)</vt:lpstr>
      <vt:lpstr>Leading Change  How will we create change? What are the perceptual and behavioral tools?</vt:lpstr>
      <vt:lpstr>Stages of the pilot projects  (the pilot stages and long-term thinking)</vt:lpstr>
      <vt:lpstr> Cooperation between all local authority entities involved with the issue. Raanan Seton economic company: "It is important that this economic company is involved. We have the budgets, and it is important that the content is linked to the activities we carry out."  Thinking that includes and considers urban areas: "There is a lack of cohesive thinking that puts us all at the same table.” "If we work correctly and cooperatively as a local authority, we will save money for the local authority."  The importance of mapping needs and public participation: Amelia Kodish - city library director: "From the public’s point of view, it's a sense of feeling seen."  The importance of introducing concepts of developmental thinking into public spaces and their development: Helen Jacobson - Pesher Association of Welfare Development Services: "It is important to introduce developmental thinking that conveys independence and success to children, such as water faucets that children can turn on themselves by pressing a button (not by turning a faucet).”  The importance of public spaces for encouraging creativity: Keren Shalom-social worker: "Public spaces should teach creativity. Simplicity is genius." Establishing the place of young children in the local authority:  Moriah Abramowitz - Parent mentor at the Welfare Department: “Children from birth to three years old are ‘invisible’.”  </vt:lpstr>
      <vt:lpstr>Impact of the training session and metrics for the continuation of the process</vt:lpstr>
      <vt:lpstr>Transparency (to the public and to municipal authorities)</vt:lpstr>
      <vt:lpstr>In Our Courtyard  Baqa al-Gharbiyye      </vt:lpstr>
      <vt:lpstr>Municipal Team</vt:lpstr>
      <vt:lpstr>From training to practice:</vt:lpstr>
      <vt:lpstr>Why did we choose the community center courtyard as a pilot project?</vt:lpstr>
      <vt:lpstr>Target audiences</vt:lpstr>
      <vt:lpstr>Partners</vt:lpstr>
      <vt:lpstr>Pilot Project Stages</vt:lpstr>
      <vt:lpstr>Change makers</vt:lpstr>
      <vt:lpstr>Assessment and  measurement</vt:lpstr>
      <vt:lpstr>Impact</vt:lpstr>
      <vt:lpstr>Insights from the pilot project</vt:lpstr>
      <vt:lpstr>Tirat Carmel Network Cities Training “HaYam” Project: Parents, children, and educators    </vt:lpstr>
      <vt:lpstr>Municipal Team A team of professionals working in the field of early childhood alongside a team focused on community relations </vt:lpstr>
      <vt:lpstr>Needs and Data</vt:lpstr>
      <vt:lpstr>What are our goals? With educators: * Enhancing the profession’s value. *Making the staff familiar with and connected to the families of the children in the classroom.  *Maintaining high-quality work over the long term. *Preventing professional burnout.  With parents: * Raising parents' awareness of the value of the educational framework. *Giving parents ideas for quality time and activities at home.   With children: * Enabling them to share their familiar daycare center environment with their parents. *Strengthening the children’s relationship with the daycare staff and with their parents. </vt:lpstr>
      <vt:lpstr>Target audiences for the training process</vt:lpstr>
      <vt:lpstr>Partnerships and pooling resources</vt:lpstr>
      <vt:lpstr>Project Stages</vt:lpstr>
      <vt:lpstr>Measurement and Evaluation  </vt:lpstr>
      <vt:lpstr>Impact</vt:lpstr>
      <vt:lpstr>Insights from HaYam</vt:lpstr>
      <vt:lpstr>תובנות תוכנית הים </vt:lpstr>
      <vt:lpstr>תובנות תוכנית הים </vt:lpstr>
      <vt:lpstr>תובנות תוכנית הים </vt:lpstr>
      <vt:lpstr>תובנות תוכנית הים </vt:lpstr>
      <vt:lpstr>תובנות תוכנית הים </vt:lpstr>
      <vt:lpstr>תובנות תוכנית הים </vt:lpstr>
      <vt:lpstr>Existing Services in the City</vt:lpstr>
      <vt:lpstr>שירותים קיימים בעיר</vt:lpstr>
      <vt:lpstr>שירותים קיימים בעיר</vt:lpstr>
      <vt:lpstr>הפיילוט</vt:lpstr>
      <vt:lpstr>הפיילוט</vt:lpstr>
      <vt:lpstr>הפיילוט</vt:lpstr>
      <vt:lpstr>הפיילוט</vt:lpstr>
      <vt:lpstr>הפיילוט</vt:lpstr>
      <vt:lpstr>The Pilot Project</vt:lpstr>
      <vt:lpstr>PowerPoint Presentation</vt:lpstr>
      <vt:lpstr>PowerPoint Presentation</vt:lpstr>
      <vt:lpstr>Take-aways from the training program: The Lod Team</vt:lpstr>
      <vt:lpstr>Take-aways from the URBAN95 training program</vt:lpstr>
      <vt:lpstr>PowerPoint Presentation</vt:lpstr>
      <vt:lpstr>Teams’ strategic insights regarding the training</vt:lpstr>
      <vt:lpstr>Teams’ strategic insights regarding the training</vt:lpstr>
      <vt:lpstr>The teams’ strategic insights regarding the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כותרת מצגת</dc:title>
  <dc:creator>יסמין יותם</dc:creator>
  <cp:lastModifiedBy>English editor</cp:lastModifiedBy>
  <cp:revision>422</cp:revision>
  <dcterms:created xsi:type="dcterms:W3CDTF">2021-12-09T09:21:25Z</dcterms:created>
  <dcterms:modified xsi:type="dcterms:W3CDTF">2024-11-22T09:17:14Z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0x010100B115CB88E66F834E9FE0C959394BA784</vt:lpwstr>
  </property>
  <property fmtid="{D5CDD505-2E9C-101B-9397-08002B2CF9AE}" pid="3" name="MediaServiceImageTags">
    <vt:lpwstr/>
  </property>
</Properties>
</file>