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767171"/>
    <a:srgbClr val="000000"/>
    <a:srgbClr val="FFFFFF"/>
    <a:srgbClr val="C9BA79"/>
    <a:srgbClr val="DAC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3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3D1506E-3746-2DC6-89B4-238ED015C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="" xmlns:a16="http://schemas.microsoft.com/office/drawing/2014/main" id="{2C66B3A1-3F75-C80F-E245-B7D12677D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9D343A2C-33C4-5907-D762-B0F94855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C9EC6DDE-363F-B930-2632-8872771E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2A8DF013-CB8F-89A8-A22D-95DA9AF8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851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9CDE39FA-5E98-A2B8-ACB2-B4DA9C7B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="" xmlns:a16="http://schemas.microsoft.com/office/drawing/2014/main" id="{F895144E-C393-5BD6-B88C-35D1DB06A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00BAC9B8-BDF3-8AAE-5748-D6BB52A8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DBA34F7B-8C46-366D-6D8F-5CFA6B4A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B1EEDAAD-AA08-FE98-238C-970FCB4D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31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="" xmlns:a16="http://schemas.microsoft.com/office/drawing/2014/main" id="{CE80BA4E-4219-4A52-2EEC-045386EF4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="" xmlns:a16="http://schemas.microsoft.com/office/drawing/2014/main" id="{4E298F59-21AE-B954-7DF3-52A0C37F5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2F5FB4E1-3C9E-F028-C728-34CC01FA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FE6E1652-CD7A-504D-B43F-DCF3BFD97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EDBA6868-01EE-CBF9-99F5-B2FE0297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64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CE12878E-D570-0936-366F-7276E047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EAB5D9E7-559E-57A9-C9AD-A44AB7851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55F614EC-146E-3B36-BFB4-4A0D61D6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C9BF30C8-EA4E-D5A2-ADA5-EF95564C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AA8F0611-6C8A-0E9F-5572-485AF26B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962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0167D6A-1197-31BA-CD99-43DA012F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C4C4E8E1-6EDB-8D05-81AB-3C4EDE892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1FCCB51D-AD32-3239-E568-DF423013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6AAA2C6A-5405-8ACD-2B2E-C7E128B4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5D4B2BA5-71FD-9131-772B-1DEA8B24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322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BA2B5470-03A1-26CE-5944-72B7C6FC3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ED78F316-18C5-6597-EC61-A5E97803B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="" xmlns:a16="http://schemas.microsoft.com/office/drawing/2014/main" id="{C034010E-1707-BC50-8A3C-CE8776893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7C1C6428-F771-E483-6977-A95015C6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0082F872-27BD-33B2-9713-798AF146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BB62B49D-3A06-60EB-C2A6-922DB9C0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647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4B33E53-9DB1-C4B7-457B-84E83AA3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3C8EABF1-D74D-4AAD-1662-37909E5FC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="" xmlns:a16="http://schemas.microsoft.com/office/drawing/2014/main" id="{5C7C6184-D7D0-6965-CE2E-FEFBE2906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="" xmlns:a16="http://schemas.microsoft.com/office/drawing/2014/main" id="{D1215513-A105-0CBA-54FD-DC6E50CBC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="" xmlns:a16="http://schemas.microsoft.com/office/drawing/2014/main" id="{3827567C-1B35-0CF7-FFC1-F95785C36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="" xmlns:a16="http://schemas.microsoft.com/office/drawing/2014/main" id="{84692F4E-C90D-CDB1-AA5A-9449C8FE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="" xmlns:a16="http://schemas.microsoft.com/office/drawing/2014/main" id="{B8AB9BAF-4293-F1A9-2B70-3513DB1C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="" xmlns:a16="http://schemas.microsoft.com/office/drawing/2014/main" id="{B63687A4-54EA-9AAA-D7A6-199C4C5D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663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BBD04EF6-B909-F1D1-D316-EC6DB07B1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="" xmlns:a16="http://schemas.microsoft.com/office/drawing/2014/main" id="{50C2CDA4-BB93-0994-E9F5-7AB9B9E4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="" xmlns:a16="http://schemas.microsoft.com/office/drawing/2014/main" id="{813132AF-91F5-96C1-87EE-65F5A620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="" xmlns:a16="http://schemas.microsoft.com/office/drawing/2014/main" id="{A89A3EF7-9563-E0F9-42C8-2B4FA859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876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="" xmlns:a16="http://schemas.microsoft.com/office/drawing/2014/main" id="{E2601305-B765-20BC-8701-5FB0158E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="" xmlns:a16="http://schemas.microsoft.com/office/drawing/2014/main" id="{2A836CA8-7FC0-3993-19E0-7FA8489A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C387C80A-1A0C-3869-1B66-E44D5A8D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691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311F2DF5-13E4-64BE-1AA9-ED751F774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AB417FCA-C146-370E-D0F8-A92508744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="" xmlns:a16="http://schemas.microsoft.com/office/drawing/2014/main" id="{26030121-2EA0-EEDC-42E7-6DAE61183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580A6D30-DFA0-6864-4551-F5AA59C21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949E87D5-A923-040C-5679-5081927E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DAEB4956-DE26-A176-81B7-04367011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220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ADF07EFF-4ED7-3668-4700-0F7C8EBC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="" xmlns:a16="http://schemas.microsoft.com/office/drawing/2014/main" id="{668F8051-19CA-2CEA-4797-3B7692C61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="" xmlns:a16="http://schemas.microsoft.com/office/drawing/2014/main" id="{5708BD4A-6A7B-84CD-177B-54D765E80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D60B05AA-7844-573B-44CE-B6A7BEF7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06705268-2D39-6936-D875-7F74097E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9214A0DC-5965-8F52-17C9-569DF570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6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="" xmlns:a16="http://schemas.microsoft.com/office/drawing/2014/main" id="{C8E2CB6C-5B82-3B43-E987-B767ED5E9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457AD820-973A-091D-E5E2-C78DAB521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5FB8F96C-B1D2-BFB4-6F1C-772385AE6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7CE86-4FF2-48CE-BAFA-21E5B7CCA1EB}" type="datetimeFigureOut">
              <a:rPr lang="he-IL" smtClean="0"/>
              <a:t>י"א/חשון/תשפ"ד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93AE0534-C138-A9BB-79FA-3526F12C1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F08DE3BB-E979-8612-3171-26194D084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108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="" xmlns:a16="http://schemas.microsoft.com/office/drawing/2014/main" id="{A8269E9B-56D7-47CF-83CE-1FAB9634413C}"/>
              </a:ext>
            </a:extLst>
          </p:cNvPr>
          <p:cNvSpPr/>
          <p:nvPr/>
        </p:nvSpPr>
        <p:spPr>
          <a:xfrm>
            <a:off x="37708" y="832684"/>
            <a:ext cx="5903401" cy="5913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="" xmlns:a16="http://schemas.microsoft.com/office/drawing/2014/main" id="{35BD2FB8-3939-4CC4-B09C-372CDFFE6D51}"/>
              </a:ext>
            </a:extLst>
          </p:cNvPr>
          <p:cNvSpPr/>
          <p:nvPr/>
        </p:nvSpPr>
        <p:spPr>
          <a:xfrm>
            <a:off x="10246360" y="2509841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Water crisis</a:t>
            </a:r>
            <a:endParaRPr lang="he-IL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="" xmlns:a16="http://schemas.microsoft.com/office/drawing/2014/main" id="{99BD7416-CBB4-4282-852B-CC656B823E4D}"/>
              </a:ext>
            </a:extLst>
          </p:cNvPr>
          <p:cNvSpPr/>
          <p:nvPr/>
        </p:nvSpPr>
        <p:spPr>
          <a:xfrm>
            <a:off x="10246361" y="3409484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Food crisis</a:t>
            </a:r>
            <a:endParaRPr lang="he-IL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="" xmlns:a16="http://schemas.microsoft.com/office/drawing/2014/main" id="{11D7132D-BC27-4F21-9698-339655A620FF}"/>
              </a:ext>
            </a:extLst>
          </p:cNvPr>
          <p:cNvSpPr/>
          <p:nvPr/>
        </p:nvSpPr>
        <p:spPr>
          <a:xfrm>
            <a:off x="10246359" y="4309127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Diseases and pests</a:t>
            </a:r>
            <a:endParaRPr lang="he-IL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="" xmlns:a16="http://schemas.microsoft.com/office/drawing/2014/main" id="{6E96BBF4-3F82-43C8-93FE-9FA33EB75F31}"/>
              </a:ext>
            </a:extLst>
          </p:cNvPr>
          <p:cNvSpPr/>
          <p:nvPr/>
        </p:nvSpPr>
        <p:spPr>
          <a:xfrm rot="5400000">
            <a:off x="9831036" y="3547420"/>
            <a:ext cx="3983179" cy="419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4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Climate Crisis</a:t>
            </a:r>
            <a:endParaRPr lang="he-IL" sz="24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="" xmlns:a16="http://schemas.microsoft.com/office/drawing/2014/main" id="{7795BCF3-6F5A-4B99-BA32-2F522B5FE130}"/>
              </a:ext>
            </a:extLst>
          </p:cNvPr>
          <p:cNvSpPr/>
          <p:nvPr/>
        </p:nvSpPr>
        <p:spPr>
          <a:xfrm>
            <a:off x="44478" y="188935"/>
            <a:ext cx="5903401" cy="6532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0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Conducting COIN-CC Operations to Separate the “Water” from the “Fish”</a:t>
            </a:r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="" xmlns:a16="http://schemas.microsoft.com/office/drawing/2014/main" id="{38043E3A-304D-4C04-B935-1BCDCE475EB6}"/>
              </a:ext>
            </a:extLst>
          </p:cNvPr>
          <p:cNvSpPr/>
          <p:nvPr/>
        </p:nvSpPr>
        <p:spPr>
          <a:xfrm>
            <a:off x="6238240" y="188935"/>
            <a:ext cx="5903401" cy="6532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0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Climate Crisis’ Impact on Threat Development</a:t>
            </a:r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="" xmlns:a16="http://schemas.microsoft.com/office/drawing/2014/main" id="{D42C5D8A-EC7E-4363-AF83-AB2DB491167D}"/>
              </a:ext>
            </a:extLst>
          </p:cNvPr>
          <p:cNvSpPr/>
          <p:nvPr/>
        </p:nvSpPr>
        <p:spPr>
          <a:xfrm>
            <a:off x="6405564" y="3299962"/>
            <a:ext cx="1385381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Exploitation of the weak (forced recruitment)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="" xmlns:a16="http://schemas.microsoft.com/office/drawing/2014/main" id="{AD4A2151-4B44-4821-8892-8743EA14691E}"/>
              </a:ext>
            </a:extLst>
          </p:cNvPr>
          <p:cNvSpPr/>
          <p:nvPr/>
        </p:nvSpPr>
        <p:spPr>
          <a:xfrm>
            <a:off x="6405564" y="2212281"/>
            <a:ext cx="1385381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Climate-induced </a:t>
            </a:r>
            <a:r>
              <a:rPr lang="en-US" sz="16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migration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>
            <a:extLst>
              <a:ext uri="{FF2B5EF4-FFF2-40B4-BE49-F238E27FC236}">
                <a16:creationId xmlns="" xmlns:a16="http://schemas.microsoft.com/office/drawing/2014/main" id="{DB88E036-2053-45DB-B4B1-3D76769EC1DE}"/>
              </a:ext>
            </a:extLst>
          </p:cNvPr>
          <p:cNvSpPr/>
          <p:nvPr/>
        </p:nvSpPr>
        <p:spPr>
          <a:xfrm>
            <a:off x="3874784" y="2140283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Preserving sovereignty 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סוגר מסולסל שמאלי 1">
            <a:extLst>
              <a:ext uri="{FF2B5EF4-FFF2-40B4-BE49-F238E27FC236}">
                <a16:creationId xmlns="" xmlns:a16="http://schemas.microsoft.com/office/drawing/2014/main" id="{B9CF0C4C-4FCE-591A-B65A-16116D092648}"/>
              </a:ext>
            </a:extLst>
          </p:cNvPr>
          <p:cNvSpPr/>
          <p:nvPr/>
        </p:nvSpPr>
        <p:spPr>
          <a:xfrm>
            <a:off x="9907836" y="2403769"/>
            <a:ext cx="511245" cy="2779505"/>
          </a:xfrm>
          <a:prstGeom prst="leftBrace">
            <a:avLst>
              <a:gd name="adj1" fmla="val 0"/>
              <a:gd name="adj2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0"/>
            <a:endParaRPr lang="he-IL"/>
          </a:p>
        </p:txBody>
      </p:sp>
      <p:sp>
        <p:nvSpPr>
          <p:cNvPr id="11" name="מלבן 10">
            <a:extLst>
              <a:ext uri="{FF2B5EF4-FFF2-40B4-BE49-F238E27FC236}">
                <a16:creationId xmlns="" xmlns:a16="http://schemas.microsoft.com/office/drawing/2014/main" id="{311B48A5-DB3A-45E1-94E9-712423375541}"/>
              </a:ext>
            </a:extLst>
          </p:cNvPr>
          <p:cNvSpPr/>
          <p:nvPr/>
        </p:nvSpPr>
        <p:spPr>
          <a:xfrm>
            <a:off x="261228" y="2140283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Intelligence gathering and preliminary analysis of the problem in the region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="" xmlns:a16="http://schemas.microsoft.com/office/drawing/2014/main" id="{54D3087E-2F4D-4272-93EA-30472A757B45}"/>
              </a:ext>
            </a:extLst>
          </p:cNvPr>
          <p:cNvSpPr/>
          <p:nvPr/>
        </p:nvSpPr>
        <p:spPr>
          <a:xfrm>
            <a:off x="261228" y="3064788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Life-saving assistance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="" xmlns:a16="http://schemas.microsoft.com/office/drawing/2014/main" id="{7E7E4802-B5AF-7CC0-B77E-6F07BF4F522A}"/>
              </a:ext>
            </a:extLst>
          </p:cNvPr>
          <p:cNvSpPr/>
          <p:nvPr/>
        </p:nvSpPr>
        <p:spPr>
          <a:xfrm>
            <a:off x="261228" y="3992771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Training the population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4" name="מלבן 33">
            <a:extLst>
              <a:ext uri="{FF2B5EF4-FFF2-40B4-BE49-F238E27FC236}">
                <a16:creationId xmlns="" xmlns:a16="http://schemas.microsoft.com/office/drawing/2014/main" id="{95A156FA-3202-EBFD-0FEF-10CE24B9379D}"/>
              </a:ext>
            </a:extLst>
          </p:cNvPr>
          <p:cNvSpPr/>
          <p:nvPr/>
        </p:nvSpPr>
        <p:spPr>
          <a:xfrm>
            <a:off x="269622" y="4920754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Undermining the legitimacy of the </a:t>
            </a:r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malicious forces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מלבן 34">
            <a:extLst>
              <a:ext uri="{FF2B5EF4-FFF2-40B4-BE49-F238E27FC236}">
                <a16:creationId xmlns="" xmlns:a16="http://schemas.microsoft.com/office/drawing/2014/main" id="{ACCBF9A5-E4A6-0795-1E05-98D073E09100}"/>
              </a:ext>
            </a:extLst>
          </p:cNvPr>
          <p:cNvSpPr/>
          <p:nvPr/>
        </p:nvSpPr>
        <p:spPr>
          <a:xfrm>
            <a:off x="269622" y="5848737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15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Preventing further entrenchment of </a:t>
            </a:r>
            <a:r>
              <a:rPr lang="en-GB" sz="15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malicious elements </a:t>
            </a:r>
            <a:r>
              <a:rPr lang="en-GB" sz="15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through armed military operations</a:t>
            </a:r>
            <a:endParaRPr lang="he-IL" sz="15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מלבן 35">
            <a:extLst>
              <a:ext uri="{FF2B5EF4-FFF2-40B4-BE49-F238E27FC236}">
                <a16:creationId xmlns="" xmlns:a16="http://schemas.microsoft.com/office/drawing/2014/main" id="{BDDE6E9D-CD6F-FE15-53CE-B5EB6D6CB74F}"/>
              </a:ext>
            </a:extLst>
          </p:cNvPr>
          <p:cNvSpPr/>
          <p:nvPr/>
        </p:nvSpPr>
        <p:spPr>
          <a:xfrm>
            <a:off x="3874784" y="2972599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Equality in assistance 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7" name="מלבן 36">
            <a:extLst>
              <a:ext uri="{FF2B5EF4-FFF2-40B4-BE49-F238E27FC236}">
                <a16:creationId xmlns="" xmlns:a16="http://schemas.microsoft.com/office/drawing/2014/main" id="{4BCD4179-FDCD-8E9A-566D-7FEF1E6BC5DF}"/>
              </a:ext>
            </a:extLst>
          </p:cNvPr>
          <p:cNvSpPr/>
          <p:nvPr/>
        </p:nvSpPr>
        <p:spPr>
          <a:xfrm>
            <a:off x="3888910" y="3799070"/>
            <a:ext cx="1819074" cy="12231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Securing supply chains and aid stockpiles 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מלבן 37">
            <a:extLst>
              <a:ext uri="{FF2B5EF4-FFF2-40B4-BE49-F238E27FC236}">
                <a16:creationId xmlns="" xmlns:a16="http://schemas.microsoft.com/office/drawing/2014/main" id="{0EB10DF4-E5CB-8A22-8219-C051A4490215}"/>
              </a:ext>
            </a:extLst>
          </p:cNvPr>
          <p:cNvSpPr/>
          <p:nvPr/>
        </p:nvSpPr>
        <p:spPr>
          <a:xfrm>
            <a:off x="3888910" y="5195482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Gradual </a:t>
            </a:r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allocation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9" name="מלבן 38">
            <a:extLst>
              <a:ext uri="{FF2B5EF4-FFF2-40B4-BE49-F238E27FC236}">
                <a16:creationId xmlns="" xmlns:a16="http://schemas.microsoft.com/office/drawing/2014/main" id="{12BA81F6-4A6F-8A93-5B21-CFCE90F969C3}"/>
              </a:ext>
            </a:extLst>
          </p:cNvPr>
          <p:cNvSpPr/>
          <p:nvPr/>
        </p:nvSpPr>
        <p:spPr>
          <a:xfrm>
            <a:off x="3875001" y="6021953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Operational expansion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="" xmlns:a16="http://schemas.microsoft.com/office/drawing/2014/main" id="{DDA95078-AC18-787D-207E-05B4A8EB9306}"/>
              </a:ext>
            </a:extLst>
          </p:cNvPr>
          <p:cNvSpPr/>
          <p:nvPr/>
        </p:nvSpPr>
        <p:spPr>
          <a:xfrm>
            <a:off x="6405565" y="4393267"/>
            <a:ext cx="1388385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Illegal drug and weapon trade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" name="חץ: ימינה 19">
            <a:extLst>
              <a:ext uri="{FF2B5EF4-FFF2-40B4-BE49-F238E27FC236}">
                <a16:creationId xmlns="" xmlns:a16="http://schemas.microsoft.com/office/drawing/2014/main" id="{078B7417-41A7-6141-8B4B-EE6EC532C4A4}"/>
              </a:ext>
            </a:extLst>
          </p:cNvPr>
          <p:cNvSpPr/>
          <p:nvPr/>
        </p:nvSpPr>
        <p:spPr>
          <a:xfrm>
            <a:off x="127607" y="980677"/>
            <a:ext cx="5799952" cy="784896"/>
          </a:xfrm>
          <a:prstGeom prst="rightArrow">
            <a:avLst>
              <a:gd name="adj1" fmla="val 52949"/>
              <a:gd name="adj2" fmla="val 6769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Response Development Axis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חץ: שמאלה 21">
            <a:extLst>
              <a:ext uri="{FF2B5EF4-FFF2-40B4-BE49-F238E27FC236}">
                <a16:creationId xmlns="" xmlns:a16="http://schemas.microsoft.com/office/drawing/2014/main" id="{FC864B59-7EE2-3272-239A-C51847DDA8B7}"/>
              </a:ext>
            </a:extLst>
          </p:cNvPr>
          <p:cNvSpPr/>
          <p:nvPr/>
        </p:nvSpPr>
        <p:spPr>
          <a:xfrm>
            <a:off x="6280636" y="975876"/>
            <a:ext cx="5751736" cy="787536"/>
          </a:xfrm>
          <a:prstGeom prst="leftArrow">
            <a:avLst>
              <a:gd name="adj1" fmla="val 53870"/>
              <a:gd name="adj2" fmla="val 8550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Threat Development Axis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מלבן 23">
            <a:extLst>
              <a:ext uri="{FF2B5EF4-FFF2-40B4-BE49-F238E27FC236}">
                <a16:creationId xmlns="" xmlns:a16="http://schemas.microsoft.com/office/drawing/2014/main" id="{C1D48720-3CEE-61D3-D93C-41B9860CE20C}"/>
              </a:ext>
            </a:extLst>
          </p:cNvPr>
          <p:cNvSpPr/>
          <p:nvPr/>
        </p:nvSpPr>
        <p:spPr>
          <a:xfrm flipH="1">
            <a:off x="3648904" y="1808480"/>
            <a:ext cx="45719" cy="48619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/>
          </a:p>
        </p:txBody>
      </p:sp>
      <p:sp>
        <p:nvSpPr>
          <p:cNvPr id="25" name="תיבת טקסט 24">
            <a:extLst>
              <a:ext uri="{FF2B5EF4-FFF2-40B4-BE49-F238E27FC236}">
                <a16:creationId xmlns="" xmlns:a16="http://schemas.microsoft.com/office/drawing/2014/main" id="{63FA1EED-F6B8-0B02-03F5-CAB9385E3239}"/>
              </a:ext>
            </a:extLst>
          </p:cNvPr>
          <p:cNvSpPr txBox="1"/>
          <p:nvPr/>
        </p:nvSpPr>
        <p:spPr>
          <a:xfrm>
            <a:off x="261228" y="1738268"/>
            <a:ext cx="31679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The Five Key Actions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תיבת טקסט 25">
            <a:extLst>
              <a:ext uri="{FF2B5EF4-FFF2-40B4-BE49-F238E27FC236}">
                <a16:creationId xmlns="" xmlns:a16="http://schemas.microsoft.com/office/drawing/2014/main" id="{DD7DE8FE-3376-1CF1-E4C6-50DCE3CD26FA}"/>
              </a:ext>
            </a:extLst>
          </p:cNvPr>
          <p:cNvSpPr txBox="1"/>
          <p:nvPr/>
        </p:nvSpPr>
        <p:spPr>
          <a:xfrm>
            <a:off x="3874783" y="1738268"/>
            <a:ext cx="20730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Guiding Principles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מלבן 26">
            <a:extLst>
              <a:ext uri="{FF2B5EF4-FFF2-40B4-BE49-F238E27FC236}">
                <a16:creationId xmlns="" xmlns:a16="http://schemas.microsoft.com/office/drawing/2014/main" id="{BAA24F10-D7E1-417E-57B7-1BFCD2235A65}"/>
              </a:ext>
            </a:extLst>
          </p:cNvPr>
          <p:cNvSpPr/>
          <p:nvPr/>
        </p:nvSpPr>
        <p:spPr>
          <a:xfrm>
            <a:off x="8270240" y="2212281"/>
            <a:ext cx="1573571" cy="32087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“Fertile ground” for malicious actors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/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/>
            <a:r>
              <a:rPr lang="en-US" b="1" dirty="0" smtClean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Crime, insurrection, and terrorism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סוגר מסולסל שמאלי 27">
            <a:extLst>
              <a:ext uri="{FF2B5EF4-FFF2-40B4-BE49-F238E27FC236}">
                <a16:creationId xmlns="" xmlns:a16="http://schemas.microsoft.com/office/drawing/2014/main" id="{C8C1467A-BDD4-A902-0C0F-6B928A5A51F2}"/>
              </a:ext>
            </a:extLst>
          </p:cNvPr>
          <p:cNvSpPr/>
          <p:nvPr/>
        </p:nvSpPr>
        <p:spPr>
          <a:xfrm>
            <a:off x="7926090" y="2140283"/>
            <a:ext cx="511245" cy="3376597"/>
          </a:xfrm>
          <a:prstGeom prst="leftBrace">
            <a:avLst>
              <a:gd name="adj1" fmla="val 0"/>
              <a:gd name="adj2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0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463370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119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shaer heller</dc:creator>
  <cp:lastModifiedBy>Daniella Blau</cp:lastModifiedBy>
  <cp:revision>72</cp:revision>
  <dcterms:created xsi:type="dcterms:W3CDTF">2023-04-12T10:56:05Z</dcterms:created>
  <dcterms:modified xsi:type="dcterms:W3CDTF">2023-10-26T18:36:17Z</dcterms:modified>
</cp:coreProperties>
</file>