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1274" r:id="rId2"/>
    <p:sldId id="257" r:id="rId3"/>
    <p:sldId id="258" r:id="rId4"/>
    <p:sldId id="259" r:id="rId5"/>
    <p:sldId id="1582" r:id="rId6"/>
    <p:sldId id="266" r:id="rId7"/>
    <p:sldId id="1272" r:id="rId8"/>
    <p:sldId id="1583" r:id="rId9"/>
    <p:sldId id="1584" r:id="rId10"/>
    <p:sldId id="267" r:id="rId11"/>
    <p:sldId id="268" r:id="rId12"/>
    <p:sldId id="1237" r:id="rId13"/>
    <p:sldId id="1238" r:id="rId14"/>
    <p:sldId id="1220" r:id="rId15"/>
    <p:sldId id="264" r:id="rId16"/>
    <p:sldId id="1585" r:id="rId17"/>
    <p:sldId id="1586" r:id="rId18"/>
    <p:sldId id="1206" r:id="rId19"/>
    <p:sldId id="1257" r:id="rId20"/>
    <p:sldId id="1580" r:id="rId21"/>
    <p:sldId id="1576" r:id="rId22"/>
    <p:sldId id="1275" r:id="rId23"/>
    <p:sldId id="1148" r:id="rId24"/>
  </p:sldIdLst>
  <p:sldSz cx="12192000" cy="6858000"/>
  <p:notesSz cx="6858000" cy="9144000"/>
  <p:embeddedFontLst>
    <p:embeddedFont>
      <p:font typeface="Assistant" pitchFamily="2" charset="-79"/>
      <p:regular r:id="rId26"/>
      <p:bold r:id="rId27"/>
    </p:embeddedFont>
    <p:embeddedFont>
      <p:font typeface="Assistant ExtraBold" pitchFamily="2" charset="-79"/>
      <p:bold r:id="rId28"/>
    </p:embeddedFont>
    <p:embeddedFont>
      <p:font typeface="Assistant Light" pitchFamily="2" charset="-79"/>
      <p:regular r:id="rId29"/>
    </p:embeddedFont>
    <p:embeddedFont>
      <p:font typeface="Assistant SemiBold" pitchFamily="2" charset="-79"/>
      <p:regular r:id="rId3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cqerF+05A1LYlW6RfFIa0RYA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 lastIdx="1" clrIdx="0"/>
  <p:cmAuthor id="1" name="Susan" initials="S" lastIdx="3" clrIdx="1">
    <p:extLst>
      <p:ext uri="{19B8F6BF-5375-455C-9EA6-DF929625EA0E}">
        <p15:presenceInfo xmlns:p15="http://schemas.microsoft.com/office/powerpoint/2012/main" userId="Susan" providerId="None"/>
      </p:ext>
    </p:extLst>
  </p:cmAuthor>
  <p:cmAuthor id="2" name="Allison" initials="A" lastIdx="2" clrIdx="2">
    <p:extLst>
      <p:ext uri="{19B8F6BF-5375-455C-9EA6-DF929625EA0E}">
        <p15:presenceInfo xmlns:p15="http://schemas.microsoft.com/office/powerpoint/2012/main" userId="A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26CBEC-52B6-477F-A068-1A98E8228699}">
  <a:tblStyle styleId="{7826CBEC-52B6-477F-A068-1A98E822869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5006" autoAdjust="0"/>
  </p:normalViewPr>
  <p:slideViewPr>
    <p:cSldViewPr snapToGrid="0">
      <p:cViewPr>
        <p:scale>
          <a:sx n="100" d="100"/>
          <a:sy n="100" d="100"/>
        </p:scale>
        <p:origin x="58" y="8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500;&#1493;&#1514;%20&#1502;&#1502;&#1513;&#1497;&#1514;%20&#1512;&#1489;&#1506;&#1493;&#1503;%203%20202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500;&#1493;&#1514;%20&#1502;&#1502;&#1513;&#1497;&#1514;%20&#1512;&#1489;&#1506;&#1493;&#1503;%203%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BLENDERPAY%20GROWTH%20Q323.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Q32023%20&#1512;&#1489;&#1506;&#1493;&#1504;&#1497;%20&#1510;&#1502;&#1497;&#1495;&#1492;%20&#1489;&#1500;&#1511;&#1493;&#1495;&#1493;&#1514;%20&#1502;&#1513;&#1500;&#1502;&#1497;&#1501;.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4963189466876239"/>
          <c:w val="1"/>
          <c:h val="0.70614221560351542"/>
        </c:manualLayout>
      </c:layout>
      <c:bar3DChart>
        <c:barDir val="col"/>
        <c:grouping val="clustered"/>
        <c:varyColors val="0"/>
        <c:ser>
          <c:idx val="0"/>
          <c:order val="0"/>
          <c:tx>
            <c:strRef>
              <c:f>'תיק אשראי'!$C$42</c:f>
              <c:strCache>
                <c:ptCount val="1"/>
                <c:pt idx="0">
                  <c:v>אירופה</c:v>
                </c:pt>
              </c:strCache>
            </c:strRef>
          </c:tx>
          <c:spPr>
            <a:solidFill>
              <a:srgbClr val="A3D5F3"/>
            </a:solidFill>
            <a:ln>
              <a:noFill/>
            </a:ln>
            <a:effectLst/>
            <a:sp3d/>
          </c:spPr>
          <c:invertIfNegative val="0"/>
          <c:dLbls>
            <c:spPr>
              <a:noFill/>
              <a:ln>
                <a:noFill/>
              </a:ln>
              <a:effectLst/>
            </c:spPr>
            <c:txPr>
              <a:bodyPr rot="0" spcFirstLastPara="1" vertOverflow="ellipsis" vert="horz" wrap="square" lIns="38100" tIns="19050" rIns="36576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אשראי'!$B$43:$B$53</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אשראי'!$C$43:$C$53</c:f>
              <c:numCache>
                <c:formatCode>_(* #,##0_);_(* \(#,##0\);_(* "-"??_);_(@_)</c:formatCode>
                <c:ptCount val="11"/>
                <c:pt idx="0">
                  <c:v>47.9</c:v>
                </c:pt>
                <c:pt idx="1">
                  <c:v>56.8</c:v>
                </c:pt>
                <c:pt idx="2">
                  <c:v>62.7</c:v>
                </c:pt>
                <c:pt idx="3">
                  <c:v>65.5</c:v>
                </c:pt>
                <c:pt idx="4">
                  <c:v>81.400000000000006</c:v>
                </c:pt>
                <c:pt idx="5">
                  <c:v>89</c:v>
                </c:pt>
                <c:pt idx="6">
                  <c:v>82.5</c:v>
                </c:pt>
                <c:pt idx="7">
                  <c:v>81.2</c:v>
                </c:pt>
                <c:pt idx="8">
                  <c:v>82.8</c:v>
                </c:pt>
                <c:pt idx="9">
                  <c:v>83.7</c:v>
                </c:pt>
                <c:pt idx="10">
                  <c:v>84.4</c:v>
                </c:pt>
              </c:numCache>
            </c:numRef>
          </c:val>
          <c:extLst>
            <c:ext xmlns:c16="http://schemas.microsoft.com/office/drawing/2014/chart" uri="{C3380CC4-5D6E-409C-BE32-E72D297353CC}">
              <c16:uniqueId val="{00000000-6DDC-4A3B-A908-C74E95A25522}"/>
            </c:ext>
          </c:extLst>
        </c:ser>
        <c:ser>
          <c:idx val="1"/>
          <c:order val="1"/>
          <c:tx>
            <c:strRef>
              <c:f>'תיק אשראי'!$D$42</c:f>
              <c:strCache>
                <c:ptCount val="1"/>
                <c:pt idx="0">
                  <c:v>ישראל</c:v>
                </c:pt>
              </c:strCache>
            </c:strRef>
          </c:tx>
          <c:spPr>
            <a:solidFill>
              <a:srgbClr val="001347"/>
            </a:solidFill>
            <a:ln>
              <a:noFill/>
            </a:ln>
            <a:effectLst/>
            <a:sp3d/>
          </c:spPr>
          <c:invertIfNegative val="0"/>
          <c:dLbls>
            <c:spPr>
              <a:noFill/>
              <a:ln>
                <a:noFill/>
              </a:ln>
              <a:effectLst/>
            </c:spPr>
            <c:txPr>
              <a:bodyPr rot="0" spcFirstLastPara="1" vertOverflow="ellipsis" vert="horz" wrap="square" lIns="38100" tIns="19050" rIns="4572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אשראי'!$B$43:$B$53</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אשראי'!$D$43:$D$53</c:f>
              <c:numCache>
                <c:formatCode>_(* #,##0_);_(* \(#,##0\);_(* "-"??_);_(@_)</c:formatCode>
                <c:ptCount val="11"/>
                <c:pt idx="0">
                  <c:v>338</c:v>
                </c:pt>
                <c:pt idx="1">
                  <c:v>346</c:v>
                </c:pt>
                <c:pt idx="2">
                  <c:v>359</c:v>
                </c:pt>
                <c:pt idx="3">
                  <c:v>390</c:v>
                </c:pt>
                <c:pt idx="4">
                  <c:v>422</c:v>
                </c:pt>
                <c:pt idx="5">
                  <c:v>477</c:v>
                </c:pt>
                <c:pt idx="6">
                  <c:v>541.79999999999995</c:v>
                </c:pt>
                <c:pt idx="7">
                  <c:v>615.6</c:v>
                </c:pt>
                <c:pt idx="8">
                  <c:v>646.20000000000005</c:v>
                </c:pt>
                <c:pt idx="9">
                  <c:v>669.54899999999998</c:v>
                </c:pt>
                <c:pt idx="10">
                  <c:v>659.19191799999999</c:v>
                </c:pt>
              </c:numCache>
            </c:numRef>
          </c:val>
          <c:extLst>
            <c:ext xmlns:c16="http://schemas.microsoft.com/office/drawing/2014/chart" uri="{C3380CC4-5D6E-409C-BE32-E72D297353CC}">
              <c16:uniqueId val="{00000001-6DDC-4A3B-A908-C74E95A25522}"/>
            </c:ext>
          </c:extLst>
        </c:ser>
        <c:ser>
          <c:idx val="2"/>
          <c:order val="2"/>
          <c:tx>
            <c:strRef>
              <c:f>'תיק אשראי'!$E$42</c:f>
              <c:strCache>
                <c:ptCount val="1"/>
                <c:pt idx="0">
                  <c:v>מאוחד</c:v>
                </c:pt>
              </c:strCache>
            </c:strRef>
          </c:tx>
          <c:spPr>
            <a:solidFill>
              <a:srgbClr val="00AEEF"/>
            </a:solidFill>
            <a:ln>
              <a:noFill/>
            </a:ln>
            <a:effectLst/>
            <a:sp3d/>
          </c:spPr>
          <c:invertIfNegative val="0"/>
          <c:dLbls>
            <c:dLbl>
              <c:idx val="6"/>
              <c:layout>
                <c:manualLayout>
                  <c:x val="0"/>
                  <c:y val="-8.28064294302311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DC-4A3B-A908-C74E95A25522}"/>
                </c:ext>
              </c:extLst>
            </c:dLbl>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'תיק אשראי'!$B$43:$B$53</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אשראי'!$E$43:$E$53</c:f>
              <c:numCache>
                <c:formatCode>_(* #,##0_);_(* \(#,##0\);_(* "-"??_);_(@_)</c:formatCode>
                <c:ptCount val="11"/>
                <c:pt idx="0">
                  <c:v>385.9</c:v>
                </c:pt>
                <c:pt idx="1">
                  <c:v>402.8</c:v>
                </c:pt>
                <c:pt idx="2">
                  <c:v>421.7</c:v>
                </c:pt>
                <c:pt idx="3">
                  <c:v>455.5</c:v>
                </c:pt>
                <c:pt idx="4">
                  <c:v>503.4</c:v>
                </c:pt>
                <c:pt idx="5">
                  <c:v>566</c:v>
                </c:pt>
                <c:pt idx="6">
                  <c:v>624.29999999999995</c:v>
                </c:pt>
                <c:pt idx="7">
                  <c:v>696.80000000000007</c:v>
                </c:pt>
                <c:pt idx="8">
                  <c:v>729</c:v>
                </c:pt>
                <c:pt idx="9" formatCode="_ * #,##0_ ;_ * \-#,##0_ ;_ * &quot;-&quot;??_ ;_ @_ ">
                  <c:v>753.24900000000002</c:v>
                </c:pt>
                <c:pt idx="10" formatCode="_ * #,##0_ ;_ * \-#,##0_ ;_ * &quot;-&quot;??_ ;_ @_ ">
                  <c:v>743.59191799999996</c:v>
                </c:pt>
              </c:numCache>
            </c:numRef>
          </c:val>
          <c:extLst>
            <c:ext xmlns:c16="http://schemas.microsoft.com/office/drawing/2014/chart" uri="{C3380CC4-5D6E-409C-BE32-E72D297353CC}">
              <c16:uniqueId val="{00000002-6DDC-4A3B-A908-C74E95A25522}"/>
            </c:ext>
          </c:extLst>
        </c:ser>
        <c:dLbls>
          <c:showLegendKey val="0"/>
          <c:showVal val="1"/>
          <c:showCatName val="0"/>
          <c:showSerName val="0"/>
          <c:showPercent val="0"/>
          <c:showBubbleSize val="0"/>
        </c:dLbls>
        <c:gapWidth val="150"/>
        <c:shape val="box"/>
        <c:axId val="1019004800"/>
        <c:axId val="1019005632"/>
        <c:axId val="0"/>
      </c:bar3DChart>
      <c:catAx>
        <c:axId val="101900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9005632"/>
        <c:crosses val="autoZero"/>
        <c:auto val="1"/>
        <c:lblAlgn val="ctr"/>
        <c:lblOffset val="100"/>
        <c:noMultiLvlLbl val="0"/>
      </c:catAx>
      <c:valAx>
        <c:axId val="1019005632"/>
        <c:scaling>
          <c:orientation val="minMax"/>
        </c:scaling>
        <c:delete val="1"/>
        <c:axPos val="l"/>
        <c:numFmt formatCode="_(* #,##0_);_(* \(#,##0\);_(* &quot;-&quot;??_);_(@_)" sourceLinked="1"/>
        <c:majorTickMark val="none"/>
        <c:minorTickMark val="none"/>
        <c:tickLblPos val="nextTo"/>
        <c:crossAx val="101900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'תיק אשראי'!$D$25</c:f>
              <c:strCache>
                <c:ptCount val="1"/>
                <c:pt idx="0">
                  <c:v>Blender Europe</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3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אשראי'!$B$26:$B$36</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אשראי'!$D$26:$D$36</c:f>
              <c:numCache>
                <c:formatCode>_(* #,##0_);_(* \(#,##0\);_(* "-"??_);_(@_)</c:formatCode>
                <c:ptCount val="11"/>
                <c:pt idx="0">
                  <c:v>47900</c:v>
                </c:pt>
                <c:pt idx="1">
                  <c:v>56800</c:v>
                </c:pt>
                <c:pt idx="2">
                  <c:v>62700</c:v>
                </c:pt>
                <c:pt idx="3">
                  <c:v>65500</c:v>
                </c:pt>
                <c:pt idx="4">
                  <c:v>81400</c:v>
                </c:pt>
                <c:pt idx="5">
                  <c:v>89000</c:v>
                </c:pt>
                <c:pt idx="6">
                  <c:v>82500</c:v>
                </c:pt>
                <c:pt idx="7">
                  <c:v>81200</c:v>
                </c:pt>
                <c:pt idx="8">
                  <c:v>82800</c:v>
                </c:pt>
                <c:pt idx="9">
                  <c:v>83700</c:v>
                </c:pt>
                <c:pt idx="10">
                  <c:v>84400</c:v>
                </c:pt>
              </c:numCache>
            </c:numRef>
          </c:val>
          <c:extLst>
            <c:ext xmlns:c16="http://schemas.microsoft.com/office/drawing/2014/chart" uri="{C3380CC4-5D6E-409C-BE32-E72D297353CC}">
              <c16:uniqueId val="{0000000A-C352-4609-8479-B54CE5612934}"/>
            </c:ext>
          </c:extLst>
        </c:ser>
        <c:ser>
          <c:idx val="1"/>
          <c:order val="1"/>
          <c:tx>
            <c:strRef>
              <c:f>'תיק אשראי'!$E$25</c:f>
              <c:strCache>
                <c:ptCount val="1"/>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אשראי'!$B$26:$B$36</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אשראי'!$E$26:$E$31</c:f>
              <c:numCache>
                <c:formatCode>General</c:formatCode>
                <c:ptCount val="6"/>
              </c:numCache>
            </c:numRef>
          </c:val>
          <c:extLst>
            <c:ext xmlns:c16="http://schemas.microsoft.com/office/drawing/2014/chart" uri="{C3380CC4-5D6E-409C-BE32-E72D297353CC}">
              <c16:uniqueId val="{0000000B-C352-4609-8479-B54CE5612934}"/>
            </c:ext>
          </c:extLst>
        </c:ser>
        <c:dLbls>
          <c:showLegendKey val="0"/>
          <c:showVal val="1"/>
          <c:showCatName val="0"/>
          <c:showSerName val="0"/>
          <c:showPercent val="0"/>
          <c:showBubbleSize val="0"/>
        </c:dLbls>
        <c:gapWidth val="150"/>
        <c:shape val="box"/>
        <c:axId val="1170884096"/>
        <c:axId val="1170879936"/>
        <c:axId val="0"/>
      </c:bar3DChart>
      <c:catAx>
        <c:axId val="117088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0879936"/>
        <c:crosses val="autoZero"/>
        <c:auto val="1"/>
        <c:lblAlgn val="ctr"/>
        <c:lblOffset val="100"/>
        <c:noMultiLvlLbl val="0"/>
      </c:catAx>
      <c:valAx>
        <c:axId val="1170879936"/>
        <c:scaling>
          <c:orientation val="minMax"/>
        </c:scaling>
        <c:delete val="1"/>
        <c:axPos val="l"/>
        <c:numFmt formatCode="_(* #,##0_);_(* \(#,##0\);_(* &quot;-&quot;??_);_(@_)" sourceLinked="1"/>
        <c:majorTickMark val="none"/>
        <c:minorTickMark val="none"/>
        <c:tickLblPos val="nextTo"/>
        <c:crossAx val="11708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הכנסות!$C$21</c:f>
              <c:strCache>
                <c:ptCount val="1"/>
                <c:pt idx="0">
                  <c:v>הכנסות אירופה</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הכנסות!$B$22:$B$32</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הכנסות!$C$22:$C$32</c:f>
              <c:numCache>
                <c:formatCode>_(* #,##0_);_(* \(#,##0\);_(* "-"??_);_(@_)</c:formatCode>
                <c:ptCount val="11"/>
                <c:pt idx="0">
                  <c:v>1700</c:v>
                </c:pt>
                <c:pt idx="1">
                  <c:v>2300</c:v>
                </c:pt>
                <c:pt idx="2">
                  <c:v>2000</c:v>
                </c:pt>
                <c:pt idx="3">
                  <c:v>2200</c:v>
                </c:pt>
                <c:pt idx="4">
                  <c:v>2200</c:v>
                </c:pt>
                <c:pt idx="5">
                  <c:v>2300</c:v>
                </c:pt>
                <c:pt idx="6">
                  <c:v>2100</c:v>
                </c:pt>
                <c:pt idx="7">
                  <c:v>2500</c:v>
                </c:pt>
                <c:pt idx="8">
                  <c:v>2400</c:v>
                </c:pt>
                <c:pt idx="9">
                  <c:v>2500</c:v>
                </c:pt>
                <c:pt idx="10">
                  <c:v>2900</c:v>
                </c:pt>
              </c:numCache>
            </c:numRef>
          </c:val>
          <c:extLst>
            <c:ext xmlns:c16="http://schemas.microsoft.com/office/drawing/2014/chart" uri="{C3380CC4-5D6E-409C-BE32-E72D297353CC}">
              <c16:uniqueId val="{0000000A-D495-46CA-98CA-31F61A8C7661}"/>
            </c:ext>
          </c:extLst>
        </c:ser>
        <c:dLbls>
          <c:showLegendKey val="0"/>
          <c:showVal val="1"/>
          <c:showCatName val="0"/>
          <c:showSerName val="0"/>
          <c:showPercent val="0"/>
          <c:showBubbleSize val="0"/>
        </c:dLbls>
        <c:gapWidth val="150"/>
        <c:shape val="box"/>
        <c:axId val="1066977024"/>
        <c:axId val="1066976192"/>
        <c:axId val="0"/>
      </c:bar3DChart>
      <c:catAx>
        <c:axId val="1066977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6976192"/>
        <c:crosses val="autoZero"/>
        <c:auto val="1"/>
        <c:lblAlgn val="ctr"/>
        <c:lblOffset val="100"/>
        <c:noMultiLvlLbl val="0"/>
      </c:catAx>
      <c:valAx>
        <c:axId val="1066976192"/>
        <c:scaling>
          <c:orientation val="minMax"/>
        </c:scaling>
        <c:delete val="1"/>
        <c:axPos val="l"/>
        <c:numFmt formatCode="_(* #,##0_);_(* \(#,##0\);_(* &quot;-&quot;??_);_(@_)" sourceLinked="1"/>
        <c:majorTickMark val="none"/>
        <c:minorTickMark val="none"/>
        <c:tickLblPos val="nextTo"/>
        <c:crossAx val="106697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 + APR אירופה '!$G$8</c:f>
              <c:strCache>
                <c:ptCount val="1"/>
                <c:pt idx="0">
                  <c:v>הפרשה לחובות מסופקים</c:v>
                </c:pt>
              </c:strCache>
            </c:strRef>
          </c:tx>
          <c:spPr>
            <a:solidFill>
              <a:srgbClr val="001347"/>
            </a:solidFill>
            <a:ln>
              <a:noFill/>
            </a:ln>
            <a:effectLst/>
            <a:sp3d/>
          </c:spPr>
          <c:invertIfNegative val="0"/>
          <c:dLbls>
            <c:dLbl>
              <c:idx val="0"/>
              <c:tx>
                <c:rich>
                  <a:bodyPr/>
                  <a:lstStyle/>
                  <a:p>
                    <a:fld id="{768FFEFE-3032-4D6F-B053-B02238AF05DD}"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F2-4205-B64D-21CD40D799DC}"/>
                </c:ext>
              </c:extLst>
            </c:dLbl>
            <c:spPr>
              <a:noFill/>
              <a:ln>
                <a:noFill/>
              </a:ln>
              <a:effectLst/>
            </c:spPr>
            <c:txPr>
              <a:bodyPr rot="0" spcFirstLastPara="1" vertOverflow="ellipsis" vert="horz" wrap="square" lIns="365760" tIns="9144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4"/>
                <c:pt idx="0">
                  <c:v>1-9.2023</c:v>
                </c:pt>
                <c:pt idx="1">
                  <c:v>2022</c:v>
                </c:pt>
                <c:pt idx="2">
                  <c:v>2021</c:v>
                </c:pt>
                <c:pt idx="3">
                  <c:v>2020</c:v>
                </c:pt>
              </c:strCache>
              <c:extLst/>
            </c:strRef>
          </c:cat>
          <c:val>
            <c:numRef>
              <c:f>'כשל + APR אירופה '!$H$8:$K$8</c:f>
              <c:numCache>
                <c:formatCode>0.00%</c:formatCode>
                <c:ptCount val="4"/>
                <c:pt idx="0" formatCode="0.0%">
                  <c:v>3.1E-2</c:v>
                </c:pt>
                <c:pt idx="1">
                  <c:v>1.6E-2</c:v>
                </c:pt>
                <c:pt idx="2" formatCode="0.0%">
                  <c:v>1.4999999999999999E-2</c:v>
                </c:pt>
                <c:pt idx="3">
                  <c:v>3.5999999999999997E-2</c:v>
                </c:pt>
              </c:numCache>
              <c:extLst/>
            </c:numRef>
          </c:val>
          <c:extLst>
            <c:ext xmlns:c16="http://schemas.microsoft.com/office/drawing/2014/chart" uri="{C3380CC4-5D6E-409C-BE32-E72D297353CC}">
              <c16:uniqueId val="{00000001-94F2-4205-B64D-21CD40D799DC}"/>
            </c:ext>
          </c:extLst>
        </c:ser>
        <c:ser>
          <c:idx val="1"/>
          <c:order val="1"/>
          <c:tx>
            <c:strRef>
              <c:f>'כשל + APR אירופה '!$G$9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4"/>
                <c:pt idx="0">
                  <c:v>1-9.2023</c:v>
                </c:pt>
                <c:pt idx="1">
                  <c:v>2022</c:v>
                </c:pt>
                <c:pt idx="2">
                  <c:v>2021</c:v>
                </c:pt>
                <c:pt idx="3">
                  <c:v>2020</c:v>
                </c:pt>
              </c:strCache>
              <c:extLst/>
            </c:strRef>
          </c:cat>
          <c:val>
            <c:numRef>
              <c:f>'כשל + APR אירופה '!$H$9:$K$9</c:f>
              <c:numCache>
                <c:formatCode>0.0%</c:formatCode>
                <c:ptCount val="4"/>
                <c:pt idx="0">
                  <c:v>0.191</c:v>
                </c:pt>
                <c:pt idx="1">
                  <c:v>0.191</c:v>
                </c:pt>
                <c:pt idx="2">
                  <c:v>0.16200000000000001</c:v>
                </c:pt>
                <c:pt idx="3">
                  <c:v>0.19800000000000001</c:v>
                </c:pt>
              </c:numCache>
              <c:extLst/>
            </c:numRef>
          </c:val>
          <c:extLst>
            <c:ext xmlns:c16="http://schemas.microsoft.com/office/drawing/2014/chart" uri="{C3380CC4-5D6E-409C-BE32-E72D297353CC}">
              <c16:uniqueId val="{00000002-94F2-4205-B64D-21CD40D799DC}"/>
            </c:ext>
          </c:extLst>
        </c:ser>
        <c:dLbls>
          <c:showLegendKey val="0"/>
          <c:showVal val="1"/>
          <c:showCatName val="0"/>
          <c:showSerName val="0"/>
          <c:showPercent val="0"/>
          <c:showBubbleSize val="0"/>
        </c:dLbls>
        <c:gapWidth val="150"/>
        <c:shape val="box"/>
        <c:axId val="1174684192"/>
        <c:axId val="1174694592"/>
        <c:axId val="0"/>
      </c:bar3DChart>
      <c:catAx>
        <c:axId val="117468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4694592"/>
        <c:crosses val="autoZero"/>
        <c:auto val="1"/>
        <c:lblAlgn val="ctr"/>
        <c:lblOffset val="100"/>
        <c:noMultiLvlLbl val="0"/>
      </c:catAx>
      <c:valAx>
        <c:axId val="1174694592"/>
        <c:scaling>
          <c:orientation val="minMax"/>
        </c:scaling>
        <c:delete val="1"/>
        <c:axPos val="r"/>
        <c:numFmt formatCode="0.0%" sourceLinked="1"/>
        <c:majorTickMark val="none"/>
        <c:minorTickMark val="none"/>
        <c:tickLblPos val="nextTo"/>
        <c:crossAx val="117468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'כשלK+ APR ישראל'!$G$8</c:f>
              <c:strCache>
                <c:ptCount val="1"/>
                <c:pt idx="0">
                  <c:v>כשל %</c:v>
                </c:pt>
              </c:strCache>
            </c:strRef>
          </c:tx>
          <c:spPr>
            <a:solidFill>
              <a:srgbClr val="001347"/>
            </a:solidFill>
            <a:ln>
              <a:noFill/>
            </a:ln>
            <a:effectLst/>
            <a:sp3d/>
          </c:spPr>
          <c:invertIfNegative val="0"/>
          <c:dLbls>
            <c:dLbl>
              <c:idx val="0"/>
              <c:layout>
                <c:manualLayout>
                  <c:x val="-1.7892847205181882E-2"/>
                  <c:y val="-1.9513019562954544E-2"/>
                </c:manualLayout>
              </c:layout>
              <c:tx>
                <c:rich>
                  <a:bodyPr/>
                  <a:lstStyle/>
                  <a:p>
                    <a:fld id="{7C733C34-5501-4954-B9EB-8B9903CFF19C}"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C1-457E-B8A3-035CD1F9A211}"/>
                </c:ext>
              </c:extLst>
            </c:dLbl>
            <c:spPr>
              <a:noFill/>
              <a:ln>
                <a:noFill/>
              </a:ln>
              <a:effectLst/>
            </c:spPr>
            <c:txPr>
              <a:bodyPr rot="0" vert="horz"/>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'כשלK+ APR ישראל'!$H$7:$J$7</c:f>
              <c:strCache>
                <c:ptCount val="3"/>
                <c:pt idx="0">
                  <c:v>1-9.2023</c:v>
                </c:pt>
                <c:pt idx="1">
                  <c:v>2022</c:v>
                </c:pt>
                <c:pt idx="2">
                  <c:v>2021</c:v>
                </c:pt>
              </c:strCache>
            </c:strRef>
          </c:cat>
          <c:val>
            <c:numRef>
              <c:f>'כשלK+ APR ישראל'!$H$8:$J$8</c:f>
              <c:numCache>
                <c:formatCode>0.00%</c:formatCode>
                <c:ptCount val="3"/>
                <c:pt idx="0">
                  <c:v>3.1E-2</c:v>
                </c:pt>
                <c:pt idx="1">
                  <c:v>1.95E-2</c:v>
                </c:pt>
                <c:pt idx="2">
                  <c:v>2.3E-2</c:v>
                </c:pt>
              </c:numCache>
            </c:numRef>
          </c:val>
          <c:extLst>
            <c:ext xmlns:c16="http://schemas.microsoft.com/office/drawing/2014/chart" uri="{C3380CC4-5D6E-409C-BE32-E72D297353CC}">
              <c16:uniqueId val="{00000001-72C1-457E-B8A3-035CD1F9A211}"/>
            </c:ext>
          </c:extLst>
        </c:ser>
        <c:ser>
          <c:idx val="1"/>
          <c:order val="1"/>
          <c:tx>
            <c:strRef>
              <c:f>'כשלK+ APR ישראל'!$G$9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vert="horz"/>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'כשלK+ APR ישראל'!$H$7:$J$7</c:f>
              <c:strCache>
                <c:ptCount val="3"/>
                <c:pt idx="0">
                  <c:v>1-9.2023</c:v>
                </c:pt>
                <c:pt idx="1">
                  <c:v>2022</c:v>
                </c:pt>
                <c:pt idx="2">
                  <c:v>2021</c:v>
                </c:pt>
              </c:strCache>
            </c:strRef>
          </c:cat>
          <c:val>
            <c:numRef>
              <c:f>'כשלK+ APR ישראל'!$H$9:$J$9</c:f>
              <c:numCache>
                <c:formatCode>0.00%</c:formatCode>
                <c:ptCount val="3"/>
                <c:pt idx="0" formatCode="0.0%">
                  <c:v>0.155</c:v>
                </c:pt>
                <c:pt idx="1">
                  <c:v>0.11600000000000001</c:v>
                </c:pt>
                <c:pt idx="2">
                  <c:v>0.108</c:v>
                </c:pt>
              </c:numCache>
            </c:numRef>
          </c:val>
          <c:extLst>
            <c:ext xmlns:c16="http://schemas.microsoft.com/office/drawing/2014/chart" uri="{C3380CC4-5D6E-409C-BE32-E72D297353CC}">
              <c16:uniqueId val="{00000002-72C1-457E-B8A3-035CD1F9A211}"/>
            </c:ext>
          </c:extLst>
        </c:ser>
        <c:dLbls>
          <c:showLegendKey val="0"/>
          <c:showVal val="1"/>
          <c:showCatName val="0"/>
          <c:showSerName val="0"/>
          <c:showPercent val="0"/>
          <c:showBubbleSize val="0"/>
        </c:dLbls>
        <c:gapWidth val="150"/>
        <c:shape val="box"/>
        <c:axId val="230509584"/>
        <c:axId val="230510832"/>
        <c:axId val="0"/>
      </c:bar3DChart>
      <c:catAx>
        <c:axId val="230509584"/>
        <c:scaling>
          <c:orientation val="maxMin"/>
        </c:scaling>
        <c:delete val="0"/>
        <c:axPos val="b"/>
        <c:numFmt formatCode="General" sourceLinked="1"/>
        <c:majorTickMark val="none"/>
        <c:minorTickMark val="none"/>
        <c:tickLblPos val="nextTo"/>
        <c:spPr>
          <a:noFill/>
          <a:ln>
            <a:noFill/>
          </a:ln>
          <a:effectLst/>
        </c:spPr>
        <c:txPr>
          <a:bodyPr rot="-60000000" vert="horz"/>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230510832"/>
        <c:crosses val="autoZero"/>
        <c:auto val="1"/>
        <c:lblAlgn val="ctr"/>
        <c:lblOffset val="100"/>
        <c:noMultiLvlLbl val="0"/>
      </c:catAx>
      <c:valAx>
        <c:axId val="230510832"/>
        <c:scaling>
          <c:orientation val="minMax"/>
        </c:scaling>
        <c:delete val="1"/>
        <c:axPos val="r"/>
        <c:numFmt formatCode="0.00%" sourceLinked="1"/>
        <c:majorTickMark val="none"/>
        <c:minorTickMark val="none"/>
        <c:tickLblPos val="nextTo"/>
        <c:crossAx val="23050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400" b="1" i="0" u="none" strike="noStrike" kern="1200" baseline="0">
          <a:solidFill>
            <a:srgbClr val="44546A"/>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הכנסות!$C$40</c:f>
              <c:strCache>
                <c:ptCount val="1"/>
                <c:pt idx="0">
                  <c:v>הכנסות אירופה</c:v>
                </c:pt>
              </c:strCache>
            </c:strRef>
          </c:tx>
          <c:spPr>
            <a:solidFill>
              <a:srgbClr val="A3D5F3"/>
            </a:solidFill>
            <a:ln>
              <a:noFill/>
            </a:ln>
            <a:effectLst/>
            <a:sp3d/>
          </c:spPr>
          <c:invertIfNegative val="0"/>
          <c:dLbls>
            <c:dLbl>
              <c:idx val="5"/>
              <c:layout>
                <c:manualLayout>
                  <c:x val="3.2360839154780153E-3"/>
                  <c:y val="8.33337890080326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EC-4EC2-AAE1-BD127B1B98CE}"/>
                </c:ext>
              </c:extLst>
            </c:dLbl>
            <c:dLbl>
              <c:idx val="6"/>
              <c:layout>
                <c:manualLayout>
                  <c:x val="6.4721678309561494E-3"/>
                  <c:y val="2.77779296693442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EC-4EC2-AAE1-BD127B1B98CE}"/>
                </c:ext>
              </c:extLst>
            </c:dLbl>
            <c:dLbl>
              <c:idx val="8"/>
              <c:layout>
                <c:manualLayout>
                  <c:x val="8.090209788695186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EC-4EC2-AAE1-BD127B1B98CE}"/>
                </c:ext>
              </c:extLst>
            </c:dLbl>
            <c:dLbl>
              <c:idx val="9"/>
              <c:layout>
                <c:manualLayout>
                  <c:x val="1.6180419577389187E-3"/>
                  <c:y val="-8.33337890080336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EC-4EC2-AAE1-BD127B1B98CE}"/>
                </c:ext>
              </c:extLst>
            </c:dLbl>
            <c:dLbl>
              <c:idx val="10"/>
              <c:spPr>
                <a:noFill/>
                <a:ln>
                  <a:noFill/>
                </a:ln>
                <a:effectLst/>
              </c:spPr>
              <c:txPr>
                <a:bodyPr rot="0" spcFirstLastPara="1" vertOverflow="ellipsis" vert="horz" wrap="square" lIns="0" tIns="19050" rIns="182880" bIns="19050" anchor="ctr" anchorCtr="0">
                  <a:spAutoFit/>
                </a:bodyPr>
                <a:lstStyle/>
                <a:p>
                  <a:pPr algn="ctr" rtl="0">
                    <a:defRPr lang="en-US" sz="12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EC-4EC2-AAE1-BD127B1B98CE}"/>
                </c:ext>
              </c:extLst>
            </c:dLbl>
            <c:spPr>
              <a:noFill/>
              <a:ln>
                <a:noFill/>
              </a:ln>
              <a:effectLst/>
            </c:spPr>
            <c:txPr>
              <a:bodyPr rot="0" spcFirstLastPara="1" vertOverflow="ellipsis" vert="horz" wrap="square" lIns="0" tIns="19050" rIns="274320" bIns="19050" anchor="ctr" anchorCtr="0">
                <a:spAutoFit/>
              </a:bodyPr>
              <a:lstStyle/>
              <a:p>
                <a:pPr algn="ctr" rtl="0">
                  <a:defRPr lang="en-US" sz="12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הכנסות!$B$41:$B$51</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הכנסות!$C$41:$C$51</c:f>
              <c:numCache>
                <c:formatCode>_(* #,##0_);_(* \(#,##0\);_(* "-"??_);_(@_)</c:formatCode>
                <c:ptCount val="11"/>
                <c:pt idx="0">
                  <c:v>1700</c:v>
                </c:pt>
                <c:pt idx="1">
                  <c:v>2300</c:v>
                </c:pt>
                <c:pt idx="2">
                  <c:v>2000</c:v>
                </c:pt>
                <c:pt idx="3">
                  <c:v>2200</c:v>
                </c:pt>
                <c:pt idx="4">
                  <c:v>2200</c:v>
                </c:pt>
                <c:pt idx="5">
                  <c:v>2300</c:v>
                </c:pt>
                <c:pt idx="6">
                  <c:v>2100</c:v>
                </c:pt>
                <c:pt idx="7">
                  <c:v>2500</c:v>
                </c:pt>
                <c:pt idx="8">
                  <c:v>2400</c:v>
                </c:pt>
                <c:pt idx="9">
                  <c:v>2500</c:v>
                </c:pt>
                <c:pt idx="10">
                  <c:v>2900</c:v>
                </c:pt>
              </c:numCache>
            </c:numRef>
          </c:val>
          <c:extLst>
            <c:ext xmlns:c16="http://schemas.microsoft.com/office/drawing/2014/chart" uri="{C3380CC4-5D6E-409C-BE32-E72D297353CC}">
              <c16:uniqueId val="{00000000-6E6B-4C9E-9398-A7618FA283A5}"/>
            </c:ext>
          </c:extLst>
        </c:ser>
        <c:ser>
          <c:idx val="1"/>
          <c:order val="1"/>
          <c:tx>
            <c:strRef>
              <c:f>הכנסות!$D$40</c:f>
              <c:strCache>
                <c:ptCount val="1"/>
                <c:pt idx="0">
                  <c:v>הכנסות ישראל</c:v>
                </c:pt>
              </c:strCache>
            </c:strRef>
          </c:tx>
          <c:spPr>
            <a:solidFill>
              <a:srgbClr val="001347"/>
            </a:solidFill>
            <a:ln>
              <a:noFill/>
            </a:ln>
            <a:effectLst/>
            <a:sp3d/>
          </c:spPr>
          <c:invertIfNegative val="0"/>
          <c:dLbls>
            <c:dLbl>
              <c:idx val="6"/>
              <c:layout>
                <c:manualLayout>
                  <c:x val="-1.2327943886305682E-3"/>
                  <c:y val="-2.8050410342164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6B-4C9E-9398-A7618FA283A5}"/>
                </c:ext>
              </c:extLst>
            </c:dLbl>
            <c:spPr>
              <a:noFill/>
              <a:ln>
                <a:noFill/>
              </a:ln>
              <a:effectLst/>
            </c:spPr>
            <c:txPr>
              <a:bodyPr rot="0" spcFirstLastPara="1" vertOverflow="ellipsis" vert="horz" wrap="square" lIns="38100" tIns="19050" rIns="365760" bIns="19050" anchor="ctr" anchorCtr="0">
                <a:spAutoFit/>
              </a:bodyPr>
              <a:lstStyle/>
              <a:p>
                <a:pPr algn="ctr" rtl="0">
                  <a:defRPr lang="en-US" sz="12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הכנסות!$B$41:$B$51</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הכנסות!$D$41:$D$51</c:f>
              <c:numCache>
                <c:formatCode>_(* #,##0_);_(* \(#,##0\);_(* "-"??_);_(@_)</c:formatCode>
                <c:ptCount val="11"/>
                <c:pt idx="0">
                  <c:v>7800</c:v>
                </c:pt>
                <c:pt idx="1">
                  <c:v>7800</c:v>
                </c:pt>
                <c:pt idx="2">
                  <c:v>7600</c:v>
                </c:pt>
                <c:pt idx="3">
                  <c:v>8200</c:v>
                </c:pt>
                <c:pt idx="4">
                  <c:v>9300</c:v>
                </c:pt>
                <c:pt idx="5">
                  <c:v>11700</c:v>
                </c:pt>
                <c:pt idx="6">
                  <c:v>13900</c:v>
                </c:pt>
                <c:pt idx="7">
                  <c:v>17600</c:v>
                </c:pt>
                <c:pt idx="8">
                  <c:v>18900</c:v>
                </c:pt>
                <c:pt idx="9">
                  <c:v>21200</c:v>
                </c:pt>
                <c:pt idx="10">
                  <c:v>21600</c:v>
                </c:pt>
              </c:numCache>
            </c:numRef>
          </c:val>
          <c:extLst>
            <c:ext xmlns:c16="http://schemas.microsoft.com/office/drawing/2014/chart" uri="{C3380CC4-5D6E-409C-BE32-E72D297353CC}">
              <c16:uniqueId val="{00000001-6E6B-4C9E-9398-A7618FA283A5}"/>
            </c:ext>
          </c:extLst>
        </c:ser>
        <c:ser>
          <c:idx val="2"/>
          <c:order val="2"/>
          <c:tx>
            <c:strRef>
              <c:f>הכנסות!$E$40</c:f>
              <c:strCache>
                <c:ptCount val="1"/>
                <c:pt idx="0">
                  <c:v>מאוחד</c:v>
                </c:pt>
              </c:strCache>
            </c:strRef>
          </c:tx>
          <c:spPr>
            <a:solidFill>
              <a:srgbClr val="00AEEF"/>
            </a:solidFill>
            <a:ln>
              <a:noFill/>
            </a:ln>
            <a:effectLst/>
            <a:sp3d/>
          </c:spPr>
          <c:invertIfNegative val="0"/>
          <c:dLbls>
            <c:dLbl>
              <c:idx val="4"/>
              <c:layout>
                <c:manualLayout>
                  <c:x val="-1.6970637056334765E-3"/>
                  <c:y val="-1.3888964834672106E-2"/>
                </c:manualLayout>
              </c:layout>
              <c:spPr>
                <a:noFill/>
                <a:ln>
                  <a:noFill/>
                </a:ln>
                <a:effectLst/>
              </c:spPr>
              <c:txPr>
                <a:bodyPr rot="0" spcFirstLastPara="1" vertOverflow="ellipsis" vert="horz" wrap="square" lIns="38100" tIns="91440" rIns="38100" bIns="19050" anchor="ctr" anchorCtr="0">
                  <a:noAutofit/>
                </a:bodyPr>
                <a:lstStyle/>
                <a:p>
                  <a:pPr algn="ctr" rtl="0">
                    <a:defRPr lang="en-US" sz="12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7.2332596691874973E-2"/>
                      <c:h val="8.7038533675271632E-2"/>
                    </c:manualLayout>
                  </c15:layout>
                </c:ext>
                <c:ext xmlns:c16="http://schemas.microsoft.com/office/drawing/2014/chart" uri="{C3380CC4-5D6E-409C-BE32-E72D297353CC}">
                  <c16:uniqueId val="{00000000-5DEC-4EC2-AAE1-BD127B1B98CE}"/>
                </c:ext>
              </c:extLst>
            </c:dLbl>
            <c:dLbl>
              <c:idx val="5"/>
              <c:layout>
                <c:manualLayout>
                  <c:x val="-1.6970637056335388E-3"/>
                  <c:y val="-1.3888964834672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EC-4EC2-AAE1-BD127B1B98CE}"/>
                </c:ext>
              </c:extLst>
            </c:dLbl>
            <c:dLbl>
              <c:idx val="8"/>
              <c:layout>
                <c:manualLayout>
                  <c:x val="1.6970637056334765E-3"/>
                  <c:y val="-1.6666757801606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EC-4EC2-AAE1-BD127B1B98CE}"/>
                </c:ext>
              </c:extLst>
            </c:dLbl>
            <c:spPr>
              <a:noFill/>
              <a:ln>
                <a:noFill/>
              </a:ln>
              <a:effectLst/>
            </c:spPr>
            <c:txPr>
              <a:bodyPr rot="0" spcFirstLastPara="1" vertOverflow="ellipsis" vert="horz" wrap="square" lIns="38100" tIns="91440" rIns="38100" bIns="19050" anchor="ctr" anchorCtr="0">
                <a:spAutoFit/>
              </a:bodyPr>
              <a:lstStyle/>
              <a:p>
                <a:pPr algn="ctr" rtl="0">
                  <a:defRPr lang="en-US" sz="12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הכנסות!$B$41:$B$51</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הכנסות!$E$41:$E$51</c:f>
              <c:numCache>
                <c:formatCode>_(* #,##0_);_(* \(#,##0\);_(* "-"??_);_(@_)</c:formatCode>
                <c:ptCount val="11"/>
                <c:pt idx="0">
                  <c:v>9500</c:v>
                </c:pt>
                <c:pt idx="1">
                  <c:v>10100</c:v>
                </c:pt>
                <c:pt idx="2">
                  <c:v>9600</c:v>
                </c:pt>
                <c:pt idx="3">
                  <c:v>10400</c:v>
                </c:pt>
                <c:pt idx="4">
                  <c:v>11500</c:v>
                </c:pt>
                <c:pt idx="5">
                  <c:v>14000</c:v>
                </c:pt>
                <c:pt idx="6">
                  <c:v>16000</c:v>
                </c:pt>
                <c:pt idx="7">
                  <c:v>20100</c:v>
                </c:pt>
                <c:pt idx="8">
                  <c:v>21300</c:v>
                </c:pt>
                <c:pt idx="9">
                  <c:v>23700</c:v>
                </c:pt>
                <c:pt idx="10">
                  <c:v>24500</c:v>
                </c:pt>
              </c:numCache>
            </c:numRef>
          </c:val>
          <c:extLst>
            <c:ext xmlns:c16="http://schemas.microsoft.com/office/drawing/2014/chart" uri="{C3380CC4-5D6E-409C-BE32-E72D297353CC}">
              <c16:uniqueId val="{00000002-6E6B-4C9E-9398-A7618FA283A5}"/>
            </c:ext>
          </c:extLst>
        </c:ser>
        <c:dLbls>
          <c:showLegendKey val="0"/>
          <c:showVal val="1"/>
          <c:showCatName val="0"/>
          <c:showSerName val="0"/>
          <c:showPercent val="0"/>
          <c:showBubbleSize val="0"/>
        </c:dLbls>
        <c:gapWidth val="150"/>
        <c:shape val="box"/>
        <c:axId val="843843232"/>
        <c:axId val="843833664"/>
        <c:axId val="0"/>
      </c:bar3DChart>
      <c:catAx>
        <c:axId val="843843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833664"/>
        <c:crosses val="autoZero"/>
        <c:auto val="1"/>
        <c:lblAlgn val="ctr"/>
        <c:lblOffset val="100"/>
        <c:noMultiLvlLbl val="0"/>
      </c:catAx>
      <c:valAx>
        <c:axId val="843833664"/>
        <c:scaling>
          <c:orientation val="minMax"/>
        </c:scaling>
        <c:delete val="1"/>
        <c:axPos val="l"/>
        <c:numFmt formatCode="_(* #,##0_);_(* \(#,##0\);_(* &quot;-&quot;??_);_(@_)" sourceLinked="1"/>
        <c:majorTickMark val="none"/>
        <c:minorTickMark val="none"/>
        <c:tickLblPos val="nextTo"/>
        <c:crossAx val="84384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0000"/>
            </a:solidFill>
            <a:ln w="6350"/>
          </c:spPr>
          <c:dPt>
            <c:idx val="0"/>
            <c:bubble3D val="0"/>
            <c:spPr>
              <a:solidFill>
                <a:srgbClr val="FF0000"/>
              </a:solidFill>
              <a:ln w="6350">
                <a:solidFill>
                  <a:schemeClr val="lt1"/>
                </a:solidFill>
              </a:ln>
              <a:effectLst/>
            </c:spPr>
            <c:extLst>
              <c:ext xmlns:c16="http://schemas.microsoft.com/office/drawing/2014/chart" uri="{C3380CC4-5D6E-409C-BE32-E72D297353CC}">
                <c16:uniqueId val="{00000002-3167-4FA6-8530-1EECB52D0F6C}"/>
              </c:ext>
            </c:extLst>
          </c:dPt>
          <c:dPt>
            <c:idx val="1"/>
            <c:bubble3D val="0"/>
            <c:spPr>
              <a:solidFill>
                <a:srgbClr val="00AEEF"/>
              </a:solidFill>
              <a:ln w="6350">
                <a:solidFill>
                  <a:schemeClr val="lt1"/>
                </a:solidFill>
              </a:ln>
              <a:effectLst/>
            </c:spPr>
            <c:extLst>
              <c:ext xmlns:c16="http://schemas.microsoft.com/office/drawing/2014/chart" uri="{C3380CC4-5D6E-409C-BE32-E72D297353CC}">
                <c16:uniqueId val="{00000003-3167-4FA6-8530-1EECB52D0F6C}"/>
              </c:ext>
            </c:extLst>
          </c:dPt>
          <c:dPt>
            <c:idx val="2"/>
            <c:bubble3D val="0"/>
            <c:spPr>
              <a:solidFill>
                <a:srgbClr val="FF0000"/>
              </a:solidFill>
              <a:ln w="6350">
                <a:solidFill>
                  <a:schemeClr val="lt1"/>
                </a:solidFill>
              </a:ln>
              <a:effectLst/>
            </c:spPr>
            <c:extLst>
              <c:ext xmlns:c16="http://schemas.microsoft.com/office/drawing/2014/chart" uri="{C3380CC4-5D6E-409C-BE32-E72D297353CC}">
                <c16:uniqueId val="{00000005-B08A-4B98-9A07-33C4D07D19C4}"/>
              </c:ext>
            </c:extLst>
          </c:dPt>
          <c:dPt>
            <c:idx val="3"/>
            <c:bubble3D val="0"/>
            <c:spPr>
              <a:solidFill>
                <a:srgbClr val="FF0000"/>
              </a:solidFill>
              <a:ln w="6350">
                <a:solidFill>
                  <a:schemeClr val="lt1"/>
                </a:solidFill>
              </a:ln>
              <a:effectLst/>
            </c:spPr>
            <c:extLst>
              <c:ext xmlns:c16="http://schemas.microsoft.com/office/drawing/2014/chart" uri="{C3380CC4-5D6E-409C-BE32-E72D297353CC}">
                <c16:uniqueId val="{00000007-B08A-4B98-9A07-33C4D07D19C4}"/>
              </c:ext>
            </c:extLst>
          </c:dPt>
          <c:cat>
            <c:strRef>
              <c:f>Sheet1!$A$2:$A$5</c:f>
              <c:strCache>
                <c:ptCount val="2"/>
                <c:pt idx="0">
                  <c:v>1st Qtr</c:v>
                </c:pt>
                <c:pt idx="1">
                  <c:v>2nd Qtr</c:v>
                </c:pt>
              </c:strCache>
            </c:strRef>
          </c:cat>
          <c:val>
            <c:numRef>
              <c:f>Sheet1!$B$2:$B$5</c:f>
              <c:numCache>
                <c:formatCode>General</c:formatCode>
                <c:ptCount val="4"/>
                <c:pt idx="0">
                  <c:v>72</c:v>
                </c:pt>
                <c:pt idx="1">
                  <c:v>288</c:v>
                </c:pt>
              </c:numCache>
            </c:numRef>
          </c:val>
          <c:extLst>
            <c:ext xmlns:c16="http://schemas.microsoft.com/office/drawing/2014/chart" uri="{C3380CC4-5D6E-409C-BE32-E72D297353CC}">
              <c16:uniqueId val="{00000000-3167-4FA6-8530-1EECB52D0F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5937162266481"/>
          <c:y val="0.1857309941520468"/>
          <c:w val="0.81606357109773042"/>
          <c:h val="0.62065773357277709"/>
        </c:manualLayout>
      </c:layout>
      <c:lineChart>
        <c:grouping val="stacked"/>
        <c:varyColors val="0"/>
        <c:ser>
          <c:idx val="0"/>
          <c:order val="0"/>
          <c:spPr>
            <a:ln w="28575" cap="rnd">
              <a:solidFill>
                <a:schemeClr val="accent1"/>
              </a:solidFill>
              <a:round/>
            </a:ln>
            <a:effectLst/>
          </c:spPr>
          <c:marker>
            <c:symbol val="none"/>
          </c:marker>
          <c:dLbls>
            <c:delete val="1"/>
          </c:dLbls>
          <c:cat>
            <c:strRef>
              <c:f>גיליון1!$H$6:$AD$6</c:f>
              <c:strCache>
                <c:ptCount val="15"/>
                <c:pt idx="0">
                  <c:v>Q3-2023</c:v>
                </c:pt>
                <c:pt idx="1">
                  <c:v>Q2-2023</c:v>
                </c:pt>
                <c:pt idx="2">
                  <c:v>Q1-2023</c:v>
                </c:pt>
                <c:pt idx="3">
                  <c:v>Q4-2022</c:v>
                </c:pt>
                <c:pt idx="4">
                  <c:v>Q3-2022</c:v>
                </c:pt>
                <c:pt idx="5">
                  <c:v>Q2-2022</c:v>
                </c:pt>
                <c:pt idx="6">
                  <c:v>Q1-2022</c:v>
                </c:pt>
                <c:pt idx="7">
                  <c:v>Q4-2021</c:v>
                </c:pt>
                <c:pt idx="8">
                  <c:v>Q3-2021</c:v>
                </c:pt>
                <c:pt idx="9">
                  <c:v>Q2-2021</c:v>
                </c:pt>
                <c:pt idx="10">
                  <c:v>Q1-2021</c:v>
                </c:pt>
                <c:pt idx="11">
                  <c:v>Q4-2020</c:v>
                </c:pt>
                <c:pt idx="12">
                  <c:v>Q3-2020</c:v>
                </c:pt>
                <c:pt idx="13">
                  <c:v>Q2-2020</c:v>
                </c:pt>
                <c:pt idx="14">
                  <c:v>Q1-2020</c:v>
                </c:pt>
              </c:strCache>
              <c:extLst/>
            </c:strRef>
          </c:cat>
          <c:val>
            <c:numRef>
              <c:f>גיליון1!$H$7:$AD$7</c:f>
              <c:numCache>
                <c:formatCode>General</c:formatCode>
                <c:ptCount val="15"/>
                <c:pt idx="0">
                  <c:v>1509</c:v>
                </c:pt>
                <c:pt idx="1">
                  <c:v>1390</c:v>
                </c:pt>
                <c:pt idx="2">
                  <c:v>1305</c:v>
                </c:pt>
                <c:pt idx="3">
                  <c:v>1224</c:v>
                </c:pt>
                <c:pt idx="4">
                  <c:v>1036</c:v>
                </c:pt>
                <c:pt idx="5">
                  <c:v>985</c:v>
                </c:pt>
                <c:pt idx="6">
                  <c:v>907</c:v>
                </c:pt>
                <c:pt idx="7">
                  <c:v>678</c:v>
                </c:pt>
                <c:pt idx="8">
                  <c:v>559</c:v>
                </c:pt>
                <c:pt idx="9">
                  <c:v>460</c:v>
                </c:pt>
                <c:pt idx="10">
                  <c:v>348</c:v>
                </c:pt>
                <c:pt idx="11">
                  <c:v>275</c:v>
                </c:pt>
                <c:pt idx="12">
                  <c:v>193</c:v>
                </c:pt>
                <c:pt idx="13">
                  <c:v>155</c:v>
                </c:pt>
                <c:pt idx="14">
                  <c:v>71</c:v>
                </c:pt>
              </c:numCache>
              <c:extLst/>
            </c:numRef>
          </c:val>
          <c:smooth val="0"/>
          <c:extLst>
            <c:ext xmlns:c16="http://schemas.microsoft.com/office/drawing/2014/chart" uri="{C3380CC4-5D6E-409C-BE32-E72D297353CC}">
              <c16:uniqueId val="{00000000-8C9F-4E00-8EFA-2FE0ACFEE269}"/>
            </c:ext>
          </c:extLst>
        </c:ser>
        <c:dLbls>
          <c:dLblPos val="ctr"/>
          <c:showLegendKey val="0"/>
          <c:showVal val="1"/>
          <c:showCatName val="0"/>
          <c:showSerName val="0"/>
          <c:showPercent val="0"/>
          <c:showBubbleSize val="0"/>
        </c:dLbls>
        <c:smooth val="0"/>
        <c:axId val="744366760"/>
        <c:axId val="744371352"/>
      </c:lineChart>
      <c:catAx>
        <c:axId val="7443667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4371352"/>
        <c:crosses val="autoZero"/>
        <c:auto val="1"/>
        <c:lblAlgn val="ctr"/>
        <c:lblOffset val="100"/>
        <c:noMultiLvlLbl val="0"/>
      </c:catAx>
      <c:valAx>
        <c:axId val="744371352"/>
        <c:scaling>
          <c:orientation val="minMax"/>
        </c:scaling>
        <c:delete val="1"/>
        <c:axPos val="r"/>
        <c:numFmt formatCode="General" sourceLinked="1"/>
        <c:majorTickMark val="none"/>
        <c:minorTickMark val="none"/>
        <c:tickLblPos val="nextTo"/>
        <c:crossAx val="744366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9ED6"/>
            </a:solidFill>
          </c:spPr>
          <c:dPt>
            <c:idx val="0"/>
            <c:bubble3D val="0"/>
            <c:spPr>
              <a:solidFill>
                <a:srgbClr val="006386"/>
              </a:solidFill>
              <a:ln w="19050">
                <a:solidFill>
                  <a:schemeClr val="lt1"/>
                </a:solidFill>
              </a:ln>
              <a:effectLst/>
            </c:spPr>
            <c:extLst>
              <c:ext xmlns:c16="http://schemas.microsoft.com/office/drawing/2014/chart" uri="{C3380CC4-5D6E-409C-BE32-E72D297353CC}">
                <c16:uniqueId val="{00000001-7F46-4E4C-AEEC-3BD9570C4FE9}"/>
              </c:ext>
            </c:extLst>
          </c:dPt>
          <c:dPt>
            <c:idx val="1"/>
            <c:bubble3D val="0"/>
            <c:spPr>
              <a:solidFill>
                <a:srgbClr val="9E9E9E"/>
              </a:solidFill>
              <a:ln w="19050">
                <a:solidFill>
                  <a:schemeClr val="lt1"/>
                </a:solidFill>
              </a:ln>
              <a:effectLst/>
            </c:spPr>
            <c:extLst>
              <c:ext xmlns:c16="http://schemas.microsoft.com/office/drawing/2014/chart" uri="{C3380CC4-5D6E-409C-BE32-E72D297353CC}">
                <c16:uniqueId val="{00000003-7F46-4E4C-AEEC-3BD9570C4FE9}"/>
              </c:ext>
            </c:extLst>
          </c:dPt>
          <c:dPt>
            <c:idx val="2"/>
            <c:bubble3D val="0"/>
            <c:spPr>
              <a:solidFill>
                <a:srgbClr val="009ED6"/>
              </a:solidFill>
              <a:ln w="19050">
                <a:solidFill>
                  <a:schemeClr val="lt1"/>
                </a:solidFill>
              </a:ln>
              <a:effectLst/>
            </c:spPr>
            <c:extLst>
              <c:ext xmlns:c16="http://schemas.microsoft.com/office/drawing/2014/chart" uri="{C3380CC4-5D6E-409C-BE32-E72D297353CC}">
                <c16:uniqueId val="{00000005-7F46-4E4C-AEEC-3BD9570C4FE9}"/>
              </c:ext>
            </c:extLst>
          </c:dPt>
          <c:dPt>
            <c:idx val="3"/>
            <c:bubble3D val="0"/>
            <c:spPr>
              <a:solidFill>
                <a:srgbClr val="009ED6">
                  <a:alpha val="36000"/>
                </a:srgbClr>
              </a:solidFill>
              <a:ln w="19050">
                <a:solidFill>
                  <a:schemeClr val="lt1"/>
                </a:solidFill>
              </a:ln>
              <a:effectLst/>
            </c:spPr>
            <c:extLst>
              <c:ext xmlns:c16="http://schemas.microsoft.com/office/drawing/2014/chart" uri="{C3380CC4-5D6E-409C-BE32-E72D297353CC}">
                <c16:uniqueId val="{00000007-7F46-4E4C-AEEC-3BD9570C4FE9}"/>
              </c:ext>
            </c:extLst>
          </c:dPt>
          <c:dPt>
            <c:idx val="4"/>
            <c:bubble3D val="0"/>
            <c:spPr>
              <a:solidFill>
                <a:srgbClr val="009ED6"/>
              </a:solidFill>
              <a:ln w="19050">
                <a:solidFill>
                  <a:schemeClr val="lt1"/>
                </a:solidFill>
              </a:ln>
              <a:effectLst/>
            </c:spPr>
            <c:extLst>
              <c:ext xmlns:c16="http://schemas.microsoft.com/office/drawing/2014/chart" uri="{C3380CC4-5D6E-409C-BE32-E72D297353CC}">
                <c16:uniqueId val="{00000009-83F1-4741-A2B5-012F3719E987}"/>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8-7F46-4E4C-AEEC-3BD9570C4FE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dLbl>
              <c:idx val="0"/>
              <c:layout>
                <c:manualLayout>
                  <c:x val="-1.7007639691179539E-2"/>
                  <c:y val="1.7916051764343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57-4562-A02E-C7FE3B154724}"/>
                </c:ext>
              </c:extLst>
            </c:dLbl>
            <c:dLbl>
              <c:idx val="1"/>
              <c:layout>
                <c:manualLayout>
                  <c:x val="-3.4366703733396654E-2"/>
                  <c:y val="-1.0831599128493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57-4562-A02E-C7FE3B154724}"/>
                </c:ext>
              </c:extLst>
            </c:dLbl>
            <c:dLbl>
              <c:idx val="2"/>
              <c:layout>
                <c:manualLayout>
                  <c:x val="-4.5822271644528857E-3"/>
                  <c:y val="3.08717226445538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C4-47EC-BD2C-EEF65DF19A19}"/>
                </c:ext>
              </c:extLst>
            </c:dLbl>
            <c:dLbl>
              <c:idx val="9"/>
              <c:layout>
                <c:manualLayout>
                  <c:x val="-1.1455567911132298E-2"/>
                  <c:y val="-8.35122307059348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57-4562-A02E-C7FE3B154724}"/>
                </c:ext>
              </c:extLst>
            </c:dLbl>
            <c:dLbl>
              <c:idx val="10"/>
              <c:layout>
                <c:manualLayout>
                  <c:x val="1.8328908657811376E-2"/>
                  <c:y val="-4.0133239437920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C4-47EC-BD2C-EEF65DF19A19}"/>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'תיק אשראי'!$B$5:$B$15</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אשראי'!$D$5:$D$15</c:f>
              <c:numCache>
                <c:formatCode>_(* #,##0_);_(* \(#,##0\);_(* "-"??_);_(@_)</c:formatCode>
                <c:ptCount val="11"/>
                <c:pt idx="0">
                  <c:v>338000</c:v>
                </c:pt>
                <c:pt idx="1">
                  <c:v>346000</c:v>
                </c:pt>
                <c:pt idx="2">
                  <c:v>359000</c:v>
                </c:pt>
                <c:pt idx="3">
                  <c:v>390000</c:v>
                </c:pt>
                <c:pt idx="4">
                  <c:v>422000</c:v>
                </c:pt>
                <c:pt idx="5">
                  <c:v>477000</c:v>
                </c:pt>
                <c:pt idx="6">
                  <c:v>541800</c:v>
                </c:pt>
                <c:pt idx="7">
                  <c:v>615600</c:v>
                </c:pt>
                <c:pt idx="8" formatCode="_ * #,##0_ ;_ * \-#,##0_ ;_ * &quot;-&quot;??_ ;_ @_ ">
                  <c:v>646200</c:v>
                </c:pt>
                <c:pt idx="9" formatCode="_ * #,##0_ ;_ * \-#,##0_ ;_ * &quot;-&quot;??_ ;_ @_ ">
                  <c:v>669500</c:v>
                </c:pt>
                <c:pt idx="10" formatCode="_ * #,##0_ ;_ * \-#,##0_ ;_ * &quot;-&quot;??_ ;_ @_ ">
                  <c:v>659200</c:v>
                </c:pt>
              </c:numCache>
            </c:numRef>
          </c:val>
          <c:extLst>
            <c:ext xmlns:c16="http://schemas.microsoft.com/office/drawing/2014/chart" uri="{C3380CC4-5D6E-409C-BE32-E72D297353CC}">
              <c16:uniqueId val="{00000000-D457-4562-A02E-C7FE3B154724}"/>
            </c:ext>
          </c:extLst>
        </c:ser>
        <c:dLbls>
          <c:showLegendKey val="0"/>
          <c:showVal val="0"/>
          <c:showCatName val="0"/>
          <c:showSerName val="0"/>
          <c:showPercent val="0"/>
          <c:showBubbleSize val="0"/>
        </c:dLbls>
        <c:gapWidth val="150"/>
        <c:shape val="box"/>
        <c:axId val="1078304496"/>
        <c:axId val="625192608"/>
        <c:axId val="0"/>
      </c:bar3DChart>
      <c:catAx>
        <c:axId val="1078304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5192608"/>
        <c:crosses val="autoZero"/>
        <c:auto val="1"/>
        <c:lblAlgn val="ctr"/>
        <c:lblOffset val="100"/>
        <c:noMultiLvlLbl val="0"/>
      </c:catAx>
      <c:valAx>
        <c:axId val="625192608"/>
        <c:scaling>
          <c:orientation val="minMax"/>
        </c:scaling>
        <c:delete val="1"/>
        <c:axPos val="l"/>
        <c:numFmt formatCode="_(* #,##0_);_(* \(#,##0\);_(* &quot;-&quot;??_);_(@_)" sourceLinked="1"/>
        <c:majorTickMark val="none"/>
        <c:minorTickMark val="none"/>
        <c:tickLblPos val="nextTo"/>
        <c:crossAx val="107830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dLbl>
              <c:idx val="10"/>
              <c:layout>
                <c:manualLayout>
                  <c:x val="1.1781364590004801E-2"/>
                  <c:y val="-2.9227367237369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A7-4259-98A7-61532E9F0AE8}"/>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הכנסות!$B$4:$B$14</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הכנסות!$C$4:$C$14</c:f>
              <c:numCache>
                <c:formatCode>_(* #,##0_);_(* \(#,##0\);_(* "-"??_);_(@_)</c:formatCode>
                <c:ptCount val="11"/>
                <c:pt idx="0">
                  <c:v>7800</c:v>
                </c:pt>
                <c:pt idx="1">
                  <c:v>7800</c:v>
                </c:pt>
                <c:pt idx="2">
                  <c:v>7600</c:v>
                </c:pt>
                <c:pt idx="3">
                  <c:v>8200</c:v>
                </c:pt>
                <c:pt idx="4">
                  <c:v>9300</c:v>
                </c:pt>
                <c:pt idx="5">
                  <c:v>11700</c:v>
                </c:pt>
                <c:pt idx="6">
                  <c:v>13900</c:v>
                </c:pt>
                <c:pt idx="7">
                  <c:v>17600</c:v>
                </c:pt>
                <c:pt idx="8">
                  <c:v>18900</c:v>
                </c:pt>
                <c:pt idx="9">
                  <c:v>21200</c:v>
                </c:pt>
                <c:pt idx="10">
                  <c:v>21600</c:v>
                </c:pt>
              </c:numCache>
            </c:numRef>
          </c:val>
          <c:extLst>
            <c:ext xmlns:c16="http://schemas.microsoft.com/office/drawing/2014/chart" uri="{C3380CC4-5D6E-409C-BE32-E72D297353CC}">
              <c16:uniqueId val="{00000000-34A7-4259-98A7-61532E9F0AE8}"/>
            </c:ext>
          </c:extLst>
        </c:ser>
        <c:dLbls>
          <c:showLegendKey val="0"/>
          <c:showVal val="1"/>
          <c:showCatName val="0"/>
          <c:showSerName val="0"/>
          <c:showPercent val="0"/>
          <c:showBubbleSize val="0"/>
        </c:dLbls>
        <c:gapWidth val="150"/>
        <c:shape val="box"/>
        <c:axId val="1066948320"/>
        <c:axId val="1066947488"/>
        <c:axId val="0"/>
      </c:bar3DChart>
      <c:catAx>
        <c:axId val="1066948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6947488"/>
        <c:crosses val="autoZero"/>
        <c:auto val="1"/>
        <c:lblAlgn val="ctr"/>
        <c:lblOffset val="100"/>
        <c:noMultiLvlLbl val="0"/>
      </c:catAx>
      <c:valAx>
        <c:axId val="1066947488"/>
        <c:scaling>
          <c:orientation val="minMax"/>
        </c:scaling>
        <c:delete val="1"/>
        <c:axPos val="l"/>
        <c:numFmt formatCode="_(* #,##0_);_(* \(#,##0\);_(* &quot;-&quot;??_);_(@_)" sourceLinked="1"/>
        <c:majorTickMark val="none"/>
        <c:minorTickMark val="none"/>
        <c:tickLblPos val="nextTo"/>
        <c:crossAx val="106694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גיליון1!$C$9</c:f>
              <c:strCache>
                <c:ptCount val="1"/>
                <c:pt idx="0">
                  <c:v>בלנדר ישראל</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גיליון1!$D$8:$I$8</c:f>
              <c:strCache>
                <c:ptCount val="6"/>
                <c:pt idx="0">
                  <c:v>Q3 2023</c:v>
                </c:pt>
                <c:pt idx="1">
                  <c:v>Q2 2023</c:v>
                </c:pt>
                <c:pt idx="2">
                  <c:v>Q1 2023</c:v>
                </c:pt>
                <c:pt idx="3">
                  <c:v>Q4 2022</c:v>
                </c:pt>
                <c:pt idx="4">
                  <c:v>Q3 2022</c:v>
                </c:pt>
                <c:pt idx="5">
                  <c:v>Q2 2022</c:v>
                </c:pt>
              </c:strCache>
            </c:strRef>
          </c:cat>
          <c:val>
            <c:numRef>
              <c:f>גיליון1!$D$9:$I$9</c:f>
              <c:numCache>
                <c:formatCode>#,##0</c:formatCode>
                <c:ptCount val="6"/>
                <c:pt idx="0">
                  <c:v>68300</c:v>
                </c:pt>
                <c:pt idx="1">
                  <c:v>65400</c:v>
                </c:pt>
                <c:pt idx="2">
                  <c:v>61300</c:v>
                </c:pt>
                <c:pt idx="3">
                  <c:v>57000</c:v>
                </c:pt>
                <c:pt idx="4">
                  <c:v>53400</c:v>
                </c:pt>
                <c:pt idx="5">
                  <c:v>48900</c:v>
                </c:pt>
              </c:numCache>
            </c:numRef>
          </c:val>
          <c:extLst>
            <c:ext xmlns:c16="http://schemas.microsoft.com/office/drawing/2014/chart" uri="{C3380CC4-5D6E-409C-BE32-E72D297353CC}">
              <c16:uniqueId val="{00000000-F22F-4C49-91F4-2AFD44B09E79}"/>
            </c:ext>
          </c:extLst>
        </c:ser>
        <c:dLbls>
          <c:showLegendKey val="0"/>
          <c:showVal val="1"/>
          <c:showCatName val="0"/>
          <c:showSerName val="0"/>
          <c:showPercent val="0"/>
          <c:showBubbleSize val="0"/>
        </c:dLbls>
        <c:gapWidth val="150"/>
        <c:shape val="box"/>
        <c:axId val="727924192"/>
        <c:axId val="1216392224"/>
        <c:axId val="0"/>
        <c:extLst>
          <c:ext xmlns:c15="http://schemas.microsoft.com/office/drawing/2012/chart" uri="{02D57815-91ED-43cb-92C2-25804820EDAC}">
            <c15:filteredBarSeries>
              <c15:ser>
                <c:idx val="1"/>
                <c:order val="1"/>
                <c:tx>
                  <c:strRef>
                    <c:extLst>
                      <c:ext uri="{02D57815-91ED-43cb-92C2-25804820EDAC}">
                        <c15:formulaRef>
                          <c15:sqref>גיליון1!$C$10</c15:sqref>
                        </c15:formulaRef>
                      </c:ext>
                    </c:extLst>
                    <c:strCache>
                      <c:ptCount val="1"/>
                      <c:pt idx="0">
                        <c:v>בלנדר אירופה</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גיליון1!$D$8:$I$8</c15:sqref>
                        </c15:formulaRef>
                      </c:ext>
                    </c:extLst>
                    <c:strCache>
                      <c:ptCount val="6"/>
                      <c:pt idx="0">
                        <c:v>Q3 2023</c:v>
                      </c:pt>
                      <c:pt idx="1">
                        <c:v>Q2 2023</c:v>
                      </c:pt>
                      <c:pt idx="2">
                        <c:v>Q1 2023</c:v>
                      </c:pt>
                      <c:pt idx="3">
                        <c:v>Q4 2022</c:v>
                      </c:pt>
                      <c:pt idx="4">
                        <c:v>Q3 2022</c:v>
                      </c:pt>
                      <c:pt idx="5">
                        <c:v>Q2 2022</c:v>
                      </c:pt>
                    </c:strCache>
                  </c:strRef>
                </c:cat>
                <c:val>
                  <c:numRef>
                    <c:extLst>
                      <c:ext uri="{02D57815-91ED-43cb-92C2-25804820EDAC}">
                        <c15:formulaRef>
                          <c15:sqref>גיליון1!$D$10:$I$10</c15:sqref>
                        </c15:formulaRef>
                      </c:ext>
                    </c:extLst>
                    <c:numCache>
                      <c:formatCode>#,##0</c:formatCode>
                      <c:ptCount val="6"/>
                      <c:pt idx="0">
                        <c:v>11700</c:v>
                      </c:pt>
                      <c:pt idx="1">
                        <c:v>11200</c:v>
                      </c:pt>
                      <c:pt idx="2">
                        <c:v>10700</c:v>
                      </c:pt>
                      <c:pt idx="3">
                        <c:v>10400</c:v>
                      </c:pt>
                      <c:pt idx="4">
                        <c:v>9300</c:v>
                      </c:pt>
                      <c:pt idx="5">
                        <c:v>8900</c:v>
                      </c:pt>
                    </c:numCache>
                  </c:numRef>
                </c:val>
                <c:extLst>
                  <c:ext xmlns:c16="http://schemas.microsoft.com/office/drawing/2014/chart" uri="{C3380CC4-5D6E-409C-BE32-E72D297353CC}">
                    <c16:uniqueId val="{00000001-F22F-4C49-91F4-2AFD44B09E79}"/>
                  </c:ext>
                </c:extLst>
              </c15:ser>
            </c15:filteredBarSeries>
          </c:ext>
        </c:extLst>
      </c:bar3DChart>
      <c:catAx>
        <c:axId val="72792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6392224"/>
        <c:crosses val="autoZero"/>
        <c:auto val="1"/>
        <c:lblAlgn val="ctr"/>
        <c:lblOffset val="100"/>
        <c:noMultiLvlLbl val="0"/>
      </c:catAx>
      <c:valAx>
        <c:axId val="1216392224"/>
        <c:scaling>
          <c:orientation val="minMax"/>
        </c:scaling>
        <c:delete val="1"/>
        <c:axPos val="r"/>
        <c:numFmt formatCode="#,##0" sourceLinked="1"/>
        <c:majorTickMark val="none"/>
        <c:minorTickMark val="none"/>
        <c:tickLblPos val="nextTo"/>
        <c:crossAx val="72792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569094870584609"/>
          <c:y val="0.22906132264666459"/>
          <c:w val="0.81080891690095802"/>
          <c:h val="0.67190044325906828"/>
        </c:manualLayout>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'הלוואות שהועמדו'!$F$36:$F$38</c:f>
              <c:strCache>
                <c:ptCount val="3"/>
                <c:pt idx="0">
                  <c:v>1-9/2021</c:v>
                </c:pt>
                <c:pt idx="1">
                  <c:v>1-9/2022</c:v>
                </c:pt>
                <c:pt idx="2">
                  <c:v>1-9/2023</c:v>
                </c:pt>
              </c:strCache>
            </c:strRef>
          </c:cat>
          <c:val>
            <c:numRef>
              <c:f>'הלוואות שהועמדו'!$H$36:$H$38</c:f>
              <c:numCache>
                <c:formatCode>_(* #,##0_);_(* \(#,##0\);_(* "-"??_);_(@_)</c:formatCode>
                <c:ptCount val="3"/>
                <c:pt idx="0">
                  <c:v>143900</c:v>
                </c:pt>
                <c:pt idx="1">
                  <c:v>284700</c:v>
                </c:pt>
                <c:pt idx="2">
                  <c:v>224900</c:v>
                </c:pt>
              </c:numCache>
            </c:numRef>
          </c:val>
          <c:extLst>
            <c:ext xmlns:c16="http://schemas.microsoft.com/office/drawing/2014/chart" uri="{C3380CC4-5D6E-409C-BE32-E72D297353CC}">
              <c16:uniqueId val="{00000000-ADD7-4BF9-8B88-40DAB64736FF}"/>
            </c:ext>
          </c:extLst>
        </c:ser>
        <c:dLbls>
          <c:showLegendKey val="0"/>
          <c:showVal val="0"/>
          <c:showCatName val="0"/>
          <c:showSerName val="0"/>
          <c:showPercent val="0"/>
          <c:showBubbleSize val="0"/>
        </c:dLbls>
        <c:gapWidth val="150"/>
        <c:shape val="box"/>
        <c:axId val="1066947072"/>
        <c:axId val="1066965792"/>
        <c:axId val="0"/>
      </c:bar3DChart>
      <c:catAx>
        <c:axId val="1066947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6965792"/>
        <c:crosses val="autoZero"/>
        <c:auto val="1"/>
        <c:lblAlgn val="ctr"/>
        <c:lblOffset val="100"/>
        <c:noMultiLvlLbl val="0"/>
      </c:catAx>
      <c:valAx>
        <c:axId val="1066965792"/>
        <c:scaling>
          <c:orientation val="minMax"/>
        </c:scaling>
        <c:delete val="1"/>
        <c:axPos val="l"/>
        <c:numFmt formatCode="_(* #,##0_);_(* \(#,##0\);_(* &quot;-&quot;??_);_(@_)" sourceLinked="1"/>
        <c:majorTickMark val="none"/>
        <c:minorTickMark val="none"/>
        <c:tickLblPos val="nextTo"/>
        <c:crossAx val="106694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621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67105F0D-2191-4AB4-AA5E-EC12992F0EF3}" type="slidenum">
              <a:rPr lang="en-US" smtClean="0"/>
              <a:t>16</a:t>
            </a:fld>
            <a:endParaRPr lang="en-US"/>
          </a:p>
        </p:txBody>
      </p:sp>
    </p:spTree>
    <p:extLst>
      <p:ext uri="{BB962C8B-B14F-4D97-AF65-F5344CB8AC3E}">
        <p14:creationId xmlns:p14="http://schemas.microsoft.com/office/powerpoint/2010/main" val="1174405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35845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523793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72593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לתקן רווחים בין שורות</a:t>
            </a:r>
            <a:endParaRPr/>
          </a:p>
        </p:txBody>
      </p:sp>
      <p:sp>
        <p:nvSpPr>
          <p:cNvPr id="264" name="Google Shape;2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2031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4126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79207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36110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Rating2.0</a:t>
            </a:r>
            <a:r>
              <a:rPr lang="en-US" baseline="30000" dirty="0"/>
              <a:t>TM</a:t>
            </a:r>
            <a:endParaRPr baseline="30000" dirty="0"/>
          </a:p>
        </p:txBody>
      </p:sp>
      <p:sp>
        <p:nvSpPr>
          <p:cNvPr id="578" name="Google Shape;5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2"/>
        <p:cNvGrpSpPr/>
        <p:nvPr/>
      </p:nvGrpSpPr>
      <p:grpSpPr>
        <a:xfrm>
          <a:off x="0" y="0"/>
          <a:ext cx="0" cy="0"/>
          <a:chOff x="0" y="0"/>
          <a:chExt cx="0" cy="0"/>
        </a:xfrm>
      </p:grpSpPr>
      <p:sp>
        <p:nvSpPr>
          <p:cNvPr id="13" name="Google Shape;13;p30"/>
          <p:cNvSpPr/>
          <p:nvPr/>
        </p:nvSpPr>
        <p:spPr>
          <a:xfrm>
            <a:off x="-1" y="-1032867"/>
            <a:ext cx="12192001" cy="10211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 name="Google Shape;14;p30"/>
          <p:cNvGrpSpPr/>
          <p:nvPr/>
        </p:nvGrpSpPr>
        <p:grpSpPr>
          <a:xfrm>
            <a:off x="10775761" y="6233686"/>
            <a:ext cx="1167169" cy="436576"/>
            <a:chOff x="311682" y="6233686"/>
            <a:chExt cx="1167169" cy="436576"/>
          </a:xfrm>
        </p:grpSpPr>
        <p:pic>
          <p:nvPicPr>
            <p:cNvPr id="15" name="Google Shape;15;p30"/>
            <p:cNvPicPr preferRelativeResize="0"/>
            <p:nvPr/>
          </p:nvPicPr>
          <p:blipFill rotWithShape="1">
            <a:blip r:embed="rId2">
              <a:alphaModFix/>
            </a:blip>
            <a:srcRect l="36116" t="15243" r="35628" b="46408"/>
            <a:stretch/>
          </p:blipFill>
          <p:spPr>
            <a:xfrm>
              <a:off x="311682" y="6233686"/>
              <a:ext cx="475066" cy="436576"/>
            </a:xfrm>
            <a:prstGeom prst="rect">
              <a:avLst/>
            </a:prstGeom>
            <a:noFill/>
            <a:ln>
              <a:noFill/>
            </a:ln>
          </p:spPr>
        </p:pic>
        <p:pic>
          <p:nvPicPr>
            <p:cNvPr id="16" name="Google Shape;16;p30"/>
            <p:cNvPicPr preferRelativeResize="0"/>
            <p:nvPr/>
          </p:nvPicPr>
          <p:blipFill rotWithShape="1">
            <a:blip r:embed="rId3">
              <a:alphaModFix/>
            </a:blip>
            <a:srcRect/>
            <a:stretch/>
          </p:blipFill>
          <p:spPr>
            <a:xfrm>
              <a:off x="786748" y="6364723"/>
              <a:ext cx="692103" cy="288154"/>
            </a:xfrm>
            <a:prstGeom prst="rect">
              <a:avLst/>
            </a:prstGeom>
            <a:noFill/>
            <a:ln>
              <a:noFill/>
            </a:ln>
          </p:spPr>
        </p:pic>
      </p:grpSp>
      <p:cxnSp>
        <p:nvCxnSpPr>
          <p:cNvPr id="17" name="Google Shape;17;p30"/>
          <p:cNvCxnSpPr/>
          <p:nvPr/>
        </p:nvCxnSpPr>
        <p:spPr>
          <a:xfrm>
            <a:off x="656006" y="6442780"/>
            <a:ext cx="0" cy="21138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bout us 6">
  <p:cSld name="About us 6">
    <p:spTree>
      <p:nvGrpSpPr>
        <p:cNvPr id="1" name="Shape 61"/>
        <p:cNvGrpSpPr/>
        <p:nvPr/>
      </p:nvGrpSpPr>
      <p:grpSpPr>
        <a:xfrm>
          <a:off x="0" y="0"/>
          <a:ext cx="0" cy="0"/>
          <a:chOff x="0" y="0"/>
          <a:chExt cx="0" cy="0"/>
        </a:xfrm>
      </p:grpSpPr>
      <p:sp>
        <p:nvSpPr>
          <p:cNvPr id="62" name="Google Shape;62;p42"/>
          <p:cNvSpPr>
            <a:spLocks noGrp="1"/>
          </p:cNvSpPr>
          <p:nvPr>
            <p:ph type="pic" idx="2"/>
          </p:nvPr>
        </p:nvSpPr>
        <p:spPr>
          <a:xfrm>
            <a:off x="4043917" y="1279525"/>
            <a:ext cx="2928991" cy="3949700"/>
          </a:xfrm>
          <a:prstGeom prst="rect">
            <a:avLst/>
          </a:prstGeom>
          <a:solidFill>
            <a:srgbClr val="D8D8D8">
              <a:alpha val="24705"/>
            </a:srgbClr>
          </a:solidFill>
          <a:ln>
            <a:noFill/>
          </a:ln>
          <a:effectLst>
            <a:outerShdw blurRad="114300" dist="304800" dir="8100000" algn="tr" rotWithShape="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out us 7">
  <p:cSld name="About us 7">
    <p:spTree>
      <p:nvGrpSpPr>
        <p:cNvPr id="1" name="Shape 63"/>
        <p:cNvGrpSpPr/>
        <p:nvPr/>
      </p:nvGrpSpPr>
      <p:grpSpPr>
        <a:xfrm>
          <a:off x="0" y="0"/>
          <a:ext cx="0" cy="0"/>
          <a:chOff x="0" y="0"/>
          <a:chExt cx="0" cy="0"/>
        </a:xfrm>
      </p:grpSpPr>
      <p:sp>
        <p:nvSpPr>
          <p:cNvPr id="64" name="Google Shape;64;p43"/>
          <p:cNvSpPr>
            <a:spLocks noGrp="1"/>
          </p:cNvSpPr>
          <p:nvPr>
            <p:ph type="pic" idx="2"/>
          </p:nvPr>
        </p:nvSpPr>
        <p:spPr>
          <a:xfrm>
            <a:off x="1" y="0"/>
            <a:ext cx="12192000" cy="5715003"/>
          </a:xfrm>
          <a:prstGeom prst="rect">
            <a:avLst/>
          </a:prstGeom>
          <a:solidFill>
            <a:srgbClr val="D8D8D8">
              <a:alpha val="24705"/>
            </a:srgbClr>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rvice 1">
  <p:cSld name="Service 1">
    <p:spTree>
      <p:nvGrpSpPr>
        <p:cNvPr id="1" name="Shape 65"/>
        <p:cNvGrpSpPr/>
        <p:nvPr/>
      </p:nvGrpSpPr>
      <p:grpSpPr>
        <a:xfrm>
          <a:off x="0" y="0"/>
          <a:ext cx="0" cy="0"/>
          <a:chOff x="0" y="0"/>
          <a:chExt cx="0" cy="0"/>
        </a:xfrm>
      </p:grpSpPr>
      <p:sp>
        <p:nvSpPr>
          <p:cNvPr id="66" name="Google Shape;66;p44"/>
          <p:cNvSpPr>
            <a:spLocks noGrp="1"/>
          </p:cNvSpPr>
          <p:nvPr>
            <p:ph type="pic" idx="2"/>
          </p:nvPr>
        </p:nvSpPr>
        <p:spPr>
          <a:xfrm>
            <a:off x="2790825" y="1765132"/>
            <a:ext cx="6610350" cy="3327736"/>
          </a:xfrm>
          <a:prstGeom prst="rect">
            <a:avLst/>
          </a:prstGeom>
          <a:solidFill>
            <a:srgbClr val="D8D8D8">
              <a:alpha val="24705"/>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7"/>
        <p:cNvGrpSpPr/>
        <p:nvPr/>
      </p:nvGrpSpPr>
      <p:grpSpPr>
        <a:xfrm>
          <a:off x="0" y="0"/>
          <a:ext cx="0" cy="0"/>
          <a:chOff x="0" y="0"/>
          <a:chExt cx="0" cy="0"/>
        </a:xfrm>
      </p:grpSpPr>
      <p:sp>
        <p:nvSpPr>
          <p:cNvPr id="68" name="Google Shape;68;p45"/>
          <p:cNvSpPr>
            <a:spLocks noGrp="1"/>
          </p:cNvSpPr>
          <p:nvPr>
            <p:ph type="pic" idx="2"/>
          </p:nvPr>
        </p:nvSpPr>
        <p:spPr>
          <a:xfrm>
            <a:off x="2908303" y="2989661"/>
            <a:ext cx="9283699" cy="3004510"/>
          </a:xfrm>
          <a:prstGeom prst="rect">
            <a:avLst/>
          </a:prstGeom>
          <a:solidFill>
            <a:srgbClr val="D8D8D8">
              <a:alpha val="24705"/>
            </a:srgbClr>
          </a:solidFill>
          <a:ln>
            <a:noFill/>
          </a:ln>
        </p:spPr>
      </p:sp>
      <p:sp>
        <p:nvSpPr>
          <p:cNvPr id="69" name="Google Shape;69;p45"/>
          <p:cNvSpPr>
            <a:spLocks noGrp="1"/>
          </p:cNvSpPr>
          <p:nvPr>
            <p:ph type="pic" idx="3"/>
          </p:nvPr>
        </p:nvSpPr>
        <p:spPr>
          <a:xfrm>
            <a:off x="1059261" y="1991074"/>
            <a:ext cx="2505090" cy="2090913"/>
          </a:xfrm>
          <a:prstGeom prst="rect">
            <a:avLst/>
          </a:prstGeom>
          <a:solidFill>
            <a:srgbClr val="D8D8D8">
              <a:alpha val="24705"/>
            </a:srgbClr>
          </a:solidFill>
          <a:ln>
            <a:noFill/>
          </a:ln>
        </p:spPr>
      </p:sp>
      <p:sp>
        <p:nvSpPr>
          <p:cNvPr id="70" name="Google Shape;70;p45"/>
          <p:cNvSpPr>
            <a:spLocks noGrp="1"/>
          </p:cNvSpPr>
          <p:nvPr>
            <p:ph type="pic" idx="4"/>
          </p:nvPr>
        </p:nvSpPr>
        <p:spPr>
          <a:xfrm>
            <a:off x="4138069" y="2434265"/>
            <a:ext cx="2117475" cy="1767384"/>
          </a:xfrm>
          <a:prstGeom prst="rect">
            <a:avLst/>
          </a:prstGeom>
          <a:solidFill>
            <a:srgbClr val="D8D8D8">
              <a:alpha val="24705"/>
            </a:srgbClr>
          </a:solidFill>
          <a:ln>
            <a:noFill/>
          </a:ln>
        </p:spPr>
      </p:sp>
      <p:sp>
        <p:nvSpPr>
          <p:cNvPr id="71" name="Google Shape;71;p45"/>
          <p:cNvSpPr>
            <a:spLocks noGrp="1"/>
          </p:cNvSpPr>
          <p:nvPr>
            <p:ph type="pic" idx="5"/>
          </p:nvPr>
        </p:nvSpPr>
        <p:spPr>
          <a:xfrm>
            <a:off x="6816091" y="2434265"/>
            <a:ext cx="2117475" cy="1767384"/>
          </a:xfrm>
          <a:prstGeom prst="rect">
            <a:avLst/>
          </a:prstGeom>
          <a:solidFill>
            <a:srgbClr val="D8D8D8">
              <a:alpha val="24705"/>
            </a:srgbClr>
          </a:solidFill>
          <a:ln>
            <a:noFill/>
          </a:ln>
        </p:spPr>
      </p:sp>
      <p:sp>
        <p:nvSpPr>
          <p:cNvPr id="72" name="Google Shape;72;p45"/>
          <p:cNvSpPr>
            <a:spLocks noGrp="1"/>
          </p:cNvSpPr>
          <p:nvPr>
            <p:ph type="pic" idx="6"/>
          </p:nvPr>
        </p:nvSpPr>
        <p:spPr>
          <a:xfrm>
            <a:off x="9494115" y="2434265"/>
            <a:ext cx="2117475" cy="1767384"/>
          </a:xfrm>
          <a:prstGeom prst="rect">
            <a:avLst/>
          </a:prstGeom>
          <a:solidFill>
            <a:srgbClr val="D8D8D8">
              <a:alpha val="24705"/>
            </a:srgbClr>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3"/>
        <p:cNvGrpSpPr/>
        <p:nvPr/>
      </p:nvGrpSpPr>
      <p:grpSpPr>
        <a:xfrm>
          <a:off x="0" y="0"/>
          <a:ext cx="0" cy="0"/>
          <a:chOff x="0" y="0"/>
          <a:chExt cx="0" cy="0"/>
        </a:xfrm>
      </p:grpSpPr>
      <p:sp>
        <p:nvSpPr>
          <p:cNvPr id="74" name="Google Shape;74;p46"/>
          <p:cNvSpPr>
            <a:spLocks noGrp="1"/>
          </p:cNvSpPr>
          <p:nvPr>
            <p:ph type="pic" idx="2"/>
          </p:nvPr>
        </p:nvSpPr>
        <p:spPr>
          <a:xfrm>
            <a:off x="2" y="1144164"/>
            <a:ext cx="9143999" cy="4610100"/>
          </a:xfrm>
          <a:prstGeom prst="rect">
            <a:avLst/>
          </a:prstGeom>
          <a:solidFill>
            <a:srgbClr val="D8D8D8">
              <a:alpha val="24705"/>
            </a:srgbClr>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75"/>
        <p:cNvGrpSpPr/>
        <p:nvPr/>
      </p:nvGrpSpPr>
      <p:grpSpPr>
        <a:xfrm>
          <a:off x="0" y="0"/>
          <a:ext cx="0" cy="0"/>
          <a:chOff x="0" y="0"/>
          <a:chExt cx="0" cy="0"/>
        </a:xfrm>
      </p:grpSpPr>
      <p:sp>
        <p:nvSpPr>
          <p:cNvPr id="76" name="Google Shape;76;p47"/>
          <p:cNvSpPr/>
          <p:nvPr/>
        </p:nvSpPr>
        <p:spPr>
          <a:xfrm>
            <a:off x="9474200" y="4135438"/>
            <a:ext cx="1343025"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47"/>
          <p:cNvSpPr/>
          <p:nvPr/>
        </p:nvSpPr>
        <p:spPr>
          <a:xfrm>
            <a:off x="10850563" y="2754313"/>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47"/>
          <p:cNvSpPr/>
          <p:nvPr/>
        </p:nvSpPr>
        <p:spPr>
          <a:xfrm>
            <a:off x="10850563" y="4135438"/>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 name="Google Shape;79;p47"/>
          <p:cNvSpPr>
            <a:spLocks noGrp="1"/>
          </p:cNvSpPr>
          <p:nvPr>
            <p:ph type="pic" idx="2"/>
          </p:nvPr>
        </p:nvSpPr>
        <p:spPr>
          <a:xfrm>
            <a:off x="5319154" y="2"/>
            <a:ext cx="6872846" cy="6857998"/>
          </a:xfrm>
          <a:prstGeom prst="rect">
            <a:avLst/>
          </a:prstGeom>
          <a:solidFill>
            <a:srgbClr val="D8D8D8">
              <a:alpha val="24705"/>
            </a:srgbClr>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0"/>
        <p:cNvGrpSpPr/>
        <p:nvPr/>
      </p:nvGrpSpPr>
      <p:grpSpPr>
        <a:xfrm>
          <a:off x="0" y="0"/>
          <a:ext cx="0" cy="0"/>
          <a:chOff x="0" y="0"/>
          <a:chExt cx="0" cy="0"/>
        </a:xfrm>
      </p:grpSpPr>
      <p:sp>
        <p:nvSpPr>
          <p:cNvPr id="81" name="Google Shape;81;p48"/>
          <p:cNvSpPr/>
          <p:nvPr/>
        </p:nvSpPr>
        <p:spPr>
          <a:xfrm>
            <a:off x="0" y="0"/>
            <a:ext cx="4524375" cy="6858000"/>
          </a:xfrm>
          <a:custGeom>
            <a:avLst/>
            <a:gdLst/>
            <a:ahLst/>
            <a:cxnLst/>
            <a:rect l="l" t="t" r="r" b="b"/>
            <a:pathLst>
              <a:path w="4524487" h="6858000" extrusionOk="0">
                <a:moveTo>
                  <a:pt x="0" y="0"/>
                </a:moveTo>
                <a:lnTo>
                  <a:pt x="3488082" y="0"/>
                </a:lnTo>
                <a:lnTo>
                  <a:pt x="3681780" y="255815"/>
                </a:lnTo>
                <a:cubicBezTo>
                  <a:pt x="4213134" y="1022316"/>
                  <a:pt x="4524487" y="1952890"/>
                  <a:pt x="4524487" y="2956183"/>
                </a:cubicBezTo>
                <a:cubicBezTo>
                  <a:pt x="4524487" y="4532789"/>
                  <a:pt x="3755636" y="5929818"/>
                  <a:pt x="2572421" y="6792786"/>
                </a:cubicBezTo>
                <a:lnTo>
                  <a:pt x="2476508" y="6858000"/>
                </a:lnTo>
                <a:lnTo>
                  <a:pt x="0" y="6858000"/>
                </a:lnTo>
                <a:close/>
              </a:path>
            </a:pathLst>
          </a:custGeom>
          <a:solidFill>
            <a:srgbClr val="F4F6F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48"/>
          <p:cNvSpPr/>
          <p:nvPr/>
        </p:nvSpPr>
        <p:spPr>
          <a:xfrm>
            <a:off x="0" y="0"/>
            <a:ext cx="4278313" cy="6858000"/>
          </a:xfrm>
          <a:custGeom>
            <a:avLst/>
            <a:gdLst/>
            <a:ahLst/>
            <a:cxnLst/>
            <a:rect l="l" t="t" r="r" b="b"/>
            <a:pathLst>
              <a:path w="4278688" h="6858000" extrusionOk="0">
                <a:moveTo>
                  <a:pt x="0" y="0"/>
                </a:moveTo>
                <a:lnTo>
                  <a:pt x="3046210" y="0"/>
                </a:lnTo>
                <a:lnTo>
                  <a:pt x="3301644" y="281049"/>
                </a:lnTo>
                <a:cubicBezTo>
                  <a:pt x="3912024" y="1020658"/>
                  <a:pt x="4278688" y="1968855"/>
                  <a:pt x="4278688" y="3002691"/>
                </a:cubicBezTo>
                <a:cubicBezTo>
                  <a:pt x="4278688" y="4627291"/>
                  <a:pt x="3373252" y="6040414"/>
                  <a:pt x="2039478" y="6764964"/>
                </a:cubicBezTo>
                <a:lnTo>
                  <a:pt x="1857826" y="6858000"/>
                </a:lnTo>
                <a:lnTo>
                  <a:pt x="0" y="6858000"/>
                </a:lnTo>
                <a:close/>
              </a:path>
            </a:pathLst>
          </a:custGeom>
          <a:solidFill>
            <a:srgbClr val="F4F6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48"/>
          <p:cNvSpPr>
            <a:spLocks noGrp="1"/>
          </p:cNvSpPr>
          <p:nvPr>
            <p:ph type="pic" idx="2"/>
          </p:nvPr>
        </p:nvSpPr>
        <p:spPr>
          <a:xfrm>
            <a:off x="1255670" y="393328"/>
            <a:ext cx="2434414" cy="2609365"/>
          </a:xfrm>
          <a:prstGeom prst="rect">
            <a:avLst/>
          </a:prstGeom>
          <a:solidFill>
            <a:srgbClr val="D8D8D8">
              <a:alpha val="24705"/>
            </a:srgbClr>
          </a:solidFill>
          <a:ln>
            <a:noFill/>
          </a:ln>
        </p:spPr>
      </p:sp>
      <p:sp>
        <p:nvSpPr>
          <p:cNvPr id="84" name="Google Shape;84;p48"/>
          <p:cNvSpPr>
            <a:spLocks noGrp="1"/>
          </p:cNvSpPr>
          <p:nvPr>
            <p:ph type="pic" idx="3"/>
          </p:nvPr>
        </p:nvSpPr>
        <p:spPr>
          <a:xfrm>
            <a:off x="0" y="4259605"/>
            <a:ext cx="2609365" cy="2433174"/>
          </a:xfrm>
          <a:prstGeom prst="rect">
            <a:avLst/>
          </a:prstGeom>
          <a:solidFill>
            <a:srgbClr val="D8D8D8">
              <a:alpha val="24705"/>
            </a:srgbClr>
          </a:solidFill>
          <a:ln>
            <a:noFill/>
          </a:ln>
        </p:spPr>
      </p:sp>
      <p:sp>
        <p:nvSpPr>
          <p:cNvPr id="85" name="Google Shape;85;p48"/>
          <p:cNvSpPr>
            <a:spLocks noGrp="1"/>
          </p:cNvSpPr>
          <p:nvPr>
            <p:ph type="pic" idx="4"/>
          </p:nvPr>
        </p:nvSpPr>
        <p:spPr>
          <a:xfrm>
            <a:off x="1255670" y="3002693"/>
            <a:ext cx="2434414" cy="2609364"/>
          </a:xfrm>
          <a:prstGeom prst="rect">
            <a:avLst/>
          </a:prstGeom>
          <a:solidFill>
            <a:srgbClr val="D8D8D8">
              <a:alpha val="24705"/>
            </a:srgbClr>
          </a:solidFill>
          <a:ln>
            <a:noFill/>
          </a:ln>
        </p:spPr>
      </p:sp>
      <p:sp>
        <p:nvSpPr>
          <p:cNvPr id="86" name="Google Shape;86;p48"/>
          <p:cNvSpPr>
            <a:spLocks noGrp="1"/>
          </p:cNvSpPr>
          <p:nvPr>
            <p:ph type="pic" idx="5"/>
          </p:nvPr>
        </p:nvSpPr>
        <p:spPr>
          <a:xfrm>
            <a:off x="0" y="1"/>
            <a:ext cx="2609365" cy="1747021"/>
          </a:xfrm>
          <a:prstGeom prst="rect">
            <a:avLst/>
          </a:prstGeom>
          <a:solidFill>
            <a:srgbClr val="D8D8D8">
              <a:alpha val="24705"/>
            </a:srgbClr>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rgbClr val="F4F6F9"/>
        </a:solidFill>
        <a:effectLst/>
      </p:bgPr>
    </p:bg>
    <p:spTree>
      <p:nvGrpSpPr>
        <p:cNvPr id="1" name="Shape 87"/>
        <p:cNvGrpSpPr/>
        <p:nvPr/>
      </p:nvGrpSpPr>
      <p:grpSpPr>
        <a:xfrm>
          <a:off x="0" y="0"/>
          <a:ext cx="0" cy="0"/>
          <a:chOff x="0" y="0"/>
          <a:chExt cx="0" cy="0"/>
        </a:xfrm>
      </p:grpSpPr>
      <p:sp>
        <p:nvSpPr>
          <p:cNvPr id="88" name="Google Shape;88;p49"/>
          <p:cNvSpPr/>
          <p:nvPr/>
        </p:nvSpPr>
        <p:spPr>
          <a:xfrm>
            <a:off x="0" y="0"/>
            <a:ext cx="12192000" cy="2846388"/>
          </a:xfrm>
          <a:custGeom>
            <a:avLst/>
            <a:gdLst/>
            <a:ahLst/>
            <a:cxnLst/>
            <a:rect l="l" t="t" r="r" b="b"/>
            <a:pathLst>
              <a:path w="9144000" h="2134781" extrusionOk="0">
                <a:moveTo>
                  <a:pt x="0" y="1053465"/>
                </a:moveTo>
                <a:cubicBezTo>
                  <a:pt x="726758" y="807720"/>
                  <a:pt x="1956435" y="501968"/>
                  <a:pt x="2947035" y="811530"/>
                </a:cubicBezTo>
                <a:cubicBezTo>
                  <a:pt x="4453890" y="1282065"/>
                  <a:pt x="6033135" y="2897505"/>
                  <a:pt x="8202930" y="1704023"/>
                </a:cubicBezTo>
                <a:cubicBezTo>
                  <a:pt x="8573452" y="1500188"/>
                  <a:pt x="8883968" y="1305878"/>
                  <a:pt x="9144000" y="1123950"/>
                </a:cubicBezTo>
                <a:lnTo>
                  <a:pt x="9144000" y="0"/>
                </a:lnTo>
                <a:lnTo>
                  <a:pt x="0" y="0"/>
                </a:lnTo>
                <a:lnTo>
                  <a:pt x="0" y="105346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49"/>
          <p:cNvSpPr>
            <a:spLocks noGrp="1"/>
          </p:cNvSpPr>
          <p:nvPr>
            <p:ph type="pic" idx="2"/>
          </p:nvPr>
        </p:nvSpPr>
        <p:spPr>
          <a:xfrm>
            <a:off x="6187961" y="767999"/>
            <a:ext cx="3505560" cy="6086475"/>
          </a:xfrm>
          <a:prstGeom prst="rect">
            <a:avLst/>
          </a:prstGeom>
          <a:noFill/>
          <a:ln>
            <a:noFill/>
          </a:ln>
        </p:spPr>
      </p:sp>
      <p:sp>
        <p:nvSpPr>
          <p:cNvPr id="90" name="Google Shape;90;p49"/>
          <p:cNvSpPr>
            <a:spLocks noGrp="1"/>
          </p:cNvSpPr>
          <p:nvPr>
            <p:ph type="pic" idx="3"/>
          </p:nvPr>
        </p:nvSpPr>
        <p:spPr>
          <a:xfrm>
            <a:off x="8936055"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1" name="Google Shape;91;p49"/>
          <p:cNvSpPr>
            <a:spLocks noGrp="1"/>
          </p:cNvSpPr>
          <p:nvPr>
            <p:ph type="pic" idx="4"/>
          </p:nvPr>
        </p:nvSpPr>
        <p:spPr>
          <a:xfrm>
            <a:off x="9450028"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2" name="Google Shape;92;p49"/>
          <p:cNvSpPr>
            <a:spLocks noGrp="1"/>
          </p:cNvSpPr>
          <p:nvPr>
            <p:ph type="pic" idx="5"/>
          </p:nvPr>
        </p:nvSpPr>
        <p:spPr>
          <a:xfrm>
            <a:off x="9964001"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93"/>
        <p:cNvGrpSpPr/>
        <p:nvPr/>
      </p:nvGrpSpPr>
      <p:grpSpPr>
        <a:xfrm>
          <a:off x="0" y="0"/>
          <a:ext cx="0" cy="0"/>
          <a:chOff x="0" y="0"/>
          <a:chExt cx="0" cy="0"/>
        </a:xfrm>
      </p:grpSpPr>
      <p:sp>
        <p:nvSpPr>
          <p:cNvPr id="94" name="Google Shape;94;p50"/>
          <p:cNvSpPr/>
          <p:nvPr/>
        </p:nvSpPr>
        <p:spPr>
          <a:xfrm rot="-900000" flipH="1">
            <a:off x="-912813" y="-584200"/>
            <a:ext cx="6992938" cy="6137275"/>
          </a:xfrm>
          <a:custGeom>
            <a:avLst/>
            <a:gdLst/>
            <a:ahLst/>
            <a:cxnLst/>
            <a:rect l="l" t="t" r="r" b="b"/>
            <a:pathLst>
              <a:path w="6992762" h="6137613" extrusionOk="0">
                <a:moveTo>
                  <a:pt x="5348193" y="0"/>
                </a:moveTo>
                <a:lnTo>
                  <a:pt x="0" y="1433044"/>
                </a:lnTo>
                <a:lnTo>
                  <a:pt x="0" y="4391269"/>
                </a:lnTo>
                <a:cubicBezTo>
                  <a:pt x="0" y="5355748"/>
                  <a:pt x="951311" y="6137613"/>
                  <a:pt x="2124812" y="6137613"/>
                </a:cubicBezTo>
                <a:lnTo>
                  <a:pt x="6992762" y="6137613"/>
                </a:lnTo>
                <a:lnTo>
                  <a:pt x="5348193" y="0"/>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0"/>
          <p:cNvSpPr>
            <a:spLocks noGrp="1"/>
          </p:cNvSpPr>
          <p:nvPr>
            <p:ph type="pic" idx="2"/>
          </p:nvPr>
        </p:nvSpPr>
        <p:spPr>
          <a:xfrm>
            <a:off x="2" y="2"/>
            <a:ext cx="5358595" cy="6857999"/>
          </a:xfrm>
          <a:prstGeom prst="rect">
            <a:avLst/>
          </a:prstGeom>
          <a:solidFill>
            <a:srgbClr val="D8D8D8">
              <a:alpha val="24705"/>
            </a:srgbClr>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6"/>
        <p:cNvGrpSpPr/>
        <p:nvPr/>
      </p:nvGrpSpPr>
      <p:grpSpPr>
        <a:xfrm>
          <a:off x="0" y="0"/>
          <a:ext cx="0" cy="0"/>
          <a:chOff x="0" y="0"/>
          <a:chExt cx="0" cy="0"/>
        </a:xfrm>
      </p:grpSpPr>
      <p:sp>
        <p:nvSpPr>
          <p:cNvPr id="97" name="Google Shape;97;p51"/>
          <p:cNvSpPr/>
          <p:nvPr/>
        </p:nvSpPr>
        <p:spPr>
          <a:xfrm rot="900000">
            <a:off x="6256338" y="-688975"/>
            <a:ext cx="6327775" cy="3036888"/>
          </a:xfrm>
          <a:custGeom>
            <a:avLst/>
            <a:gdLst/>
            <a:ahLst/>
            <a:cxnLst/>
            <a:rect l="l" t="t" r="r" b="b"/>
            <a:pathLst>
              <a:path w="6328464" h="3036982" extrusionOk="0">
                <a:moveTo>
                  <a:pt x="0" y="1507729"/>
                </a:moveTo>
                <a:lnTo>
                  <a:pt x="5626920" y="0"/>
                </a:lnTo>
                <a:lnTo>
                  <a:pt x="6328464" y="2618199"/>
                </a:lnTo>
                <a:lnTo>
                  <a:pt x="6200191" y="2675141"/>
                </a:lnTo>
                <a:cubicBezTo>
                  <a:pt x="3817271" y="3649448"/>
                  <a:pt x="1909828" y="2441468"/>
                  <a:pt x="146811" y="1577265"/>
                </a:cubicBezTo>
                <a:lnTo>
                  <a:pt x="0" y="1507729"/>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1"/>
          <p:cNvSpPr>
            <a:spLocks noGrp="1"/>
          </p:cNvSpPr>
          <p:nvPr>
            <p:ph type="pic" idx="2"/>
          </p:nvPr>
        </p:nvSpPr>
        <p:spPr>
          <a:xfrm>
            <a:off x="7327069" y="3607533"/>
            <a:ext cx="1812093" cy="1790228"/>
          </a:xfrm>
          <a:prstGeom prst="rect">
            <a:avLst/>
          </a:prstGeom>
          <a:solidFill>
            <a:srgbClr val="D8D8D8">
              <a:alpha val="24705"/>
            </a:srgbClr>
          </a:solidFill>
          <a:ln>
            <a:noFill/>
          </a:ln>
        </p:spPr>
      </p:sp>
      <p:sp>
        <p:nvSpPr>
          <p:cNvPr id="99" name="Google Shape;99;p51"/>
          <p:cNvSpPr>
            <a:spLocks noGrp="1"/>
          </p:cNvSpPr>
          <p:nvPr>
            <p:ph type="pic" idx="3"/>
          </p:nvPr>
        </p:nvSpPr>
        <p:spPr>
          <a:xfrm>
            <a:off x="5514976" y="877745"/>
            <a:ext cx="1812093" cy="1790228"/>
          </a:xfrm>
          <a:prstGeom prst="rect">
            <a:avLst/>
          </a:prstGeom>
          <a:solidFill>
            <a:srgbClr val="D8D8D8">
              <a:alpha val="24705"/>
            </a:srgbClr>
          </a:solidFill>
          <a:ln>
            <a:noFill/>
          </a:ln>
        </p:spPr>
      </p:sp>
      <p:sp>
        <p:nvSpPr>
          <p:cNvPr id="100" name="Google Shape;100;p51"/>
          <p:cNvSpPr>
            <a:spLocks noGrp="1"/>
          </p:cNvSpPr>
          <p:nvPr>
            <p:ph type="pic" idx="4"/>
          </p:nvPr>
        </p:nvSpPr>
        <p:spPr>
          <a:xfrm>
            <a:off x="7327069" y="877745"/>
            <a:ext cx="1812093" cy="1790228"/>
          </a:xfrm>
          <a:prstGeom prst="rect">
            <a:avLst/>
          </a:prstGeom>
          <a:solidFill>
            <a:srgbClr val="D8D8D8">
              <a:alpha val="24705"/>
            </a:srgbClr>
          </a:solidFill>
          <a:ln>
            <a:noFill/>
          </a:ln>
        </p:spPr>
      </p:sp>
      <p:sp>
        <p:nvSpPr>
          <p:cNvPr id="101" name="Google Shape;101;p51"/>
          <p:cNvSpPr>
            <a:spLocks noGrp="1"/>
          </p:cNvSpPr>
          <p:nvPr>
            <p:ph type="pic" idx="5"/>
          </p:nvPr>
        </p:nvSpPr>
        <p:spPr>
          <a:xfrm>
            <a:off x="9139164" y="877745"/>
            <a:ext cx="1812093" cy="1790228"/>
          </a:xfrm>
          <a:prstGeom prst="rect">
            <a:avLst/>
          </a:prstGeom>
          <a:solidFill>
            <a:srgbClr val="D8D8D8">
              <a:alpha val="24705"/>
            </a:srgbClr>
          </a:solidFill>
          <a:ln>
            <a:noFill/>
          </a:ln>
        </p:spPr>
      </p:sp>
      <p:sp>
        <p:nvSpPr>
          <p:cNvPr id="102" name="Google Shape;102;p51"/>
          <p:cNvSpPr>
            <a:spLocks noGrp="1"/>
          </p:cNvSpPr>
          <p:nvPr>
            <p:ph type="pic" idx="6"/>
          </p:nvPr>
        </p:nvSpPr>
        <p:spPr>
          <a:xfrm>
            <a:off x="5514976" y="3607533"/>
            <a:ext cx="1812093" cy="1790228"/>
          </a:xfrm>
          <a:prstGeom prst="rect">
            <a:avLst/>
          </a:prstGeom>
          <a:solidFill>
            <a:srgbClr val="D8D8D8">
              <a:alpha val="24705"/>
            </a:srgbClr>
          </a:solidFill>
          <a:ln>
            <a:noFill/>
          </a:ln>
        </p:spPr>
      </p:sp>
      <p:sp>
        <p:nvSpPr>
          <p:cNvPr id="103" name="Google Shape;103;p51"/>
          <p:cNvSpPr>
            <a:spLocks noGrp="1"/>
          </p:cNvSpPr>
          <p:nvPr>
            <p:ph type="pic" idx="7"/>
          </p:nvPr>
        </p:nvSpPr>
        <p:spPr>
          <a:xfrm>
            <a:off x="9139164" y="3607533"/>
            <a:ext cx="1812093" cy="1790228"/>
          </a:xfrm>
          <a:prstGeom prst="rect">
            <a:avLst/>
          </a:prstGeom>
          <a:solidFill>
            <a:srgbClr val="D8D8D8">
              <a:alpha val="24705"/>
            </a:srgbClr>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04"/>
        <p:cNvGrpSpPr/>
        <p:nvPr/>
      </p:nvGrpSpPr>
      <p:grpSpPr>
        <a:xfrm>
          <a:off x="0" y="0"/>
          <a:ext cx="0" cy="0"/>
          <a:chOff x="0" y="0"/>
          <a:chExt cx="0" cy="0"/>
        </a:xfrm>
      </p:grpSpPr>
      <p:grpSp>
        <p:nvGrpSpPr>
          <p:cNvPr id="105" name="Google Shape;105;p52"/>
          <p:cNvGrpSpPr/>
          <p:nvPr/>
        </p:nvGrpSpPr>
        <p:grpSpPr>
          <a:xfrm>
            <a:off x="0" y="0"/>
            <a:ext cx="12192000" cy="5846763"/>
            <a:chOff x="0" y="0"/>
            <a:chExt cx="12192000" cy="5847079"/>
          </a:xfrm>
        </p:grpSpPr>
        <p:sp>
          <p:nvSpPr>
            <p:cNvPr id="106" name="Google Shape;106;p52"/>
            <p:cNvSpPr/>
            <p:nvPr/>
          </p:nvSpPr>
          <p:spPr>
            <a:xfrm flipH="1">
              <a:off x="0" y="0"/>
              <a:ext cx="12192000" cy="5847079"/>
            </a:xfrm>
            <a:custGeom>
              <a:avLst/>
              <a:gdLst/>
              <a:ahLst/>
              <a:cxnLst/>
              <a:rect l="l" t="t" r="r" b="b"/>
              <a:pathLst>
                <a:path w="9191625" h="4385309" extrusionOk="0">
                  <a:moveTo>
                    <a:pt x="0" y="3353753"/>
                  </a:moveTo>
                  <a:cubicBezTo>
                    <a:pt x="0" y="3353753"/>
                    <a:pt x="1056323" y="2120265"/>
                    <a:pt x="2571750" y="2426018"/>
                  </a:cubicBezTo>
                  <a:cubicBezTo>
                    <a:pt x="4087178" y="2731770"/>
                    <a:pt x="4289108" y="4385310"/>
                    <a:pt x="6224588" y="4385310"/>
                  </a:cubicBezTo>
                  <a:cubicBezTo>
                    <a:pt x="8160068" y="4385310"/>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2"/>
            <p:cNvSpPr/>
            <p:nvPr/>
          </p:nvSpPr>
          <p:spPr>
            <a:xfrm flipH="1">
              <a:off x="0" y="0"/>
              <a:ext cx="12192000" cy="5353339"/>
            </a:xfrm>
            <a:custGeom>
              <a:avLst/>
              <a:gdLst/>
              <a:ahLst/>
              <a:cxnLst/>
              <a:rect l="l" t="t" r="r" b="b"/>
              <a:pathLst>
                <a:path w="9191625" h="4014787" extrusionOk="0">
                  <a:moveTo>
                    <a:pt x="0" y="3353753"/>
                  </a:moveTo>
                  <a:cubicBezTo>
                    <a:pt x="0" y="3353753"/>
                    <a:pt x="1056323" y="1749743"/>
                    <a:pt x="2571750" y="2055495"/>
                  </a:cubicBezTo>
                  <a:cubicBezTo>
                    <a:pt x="4087178" y="2361248"/>
                    <a:pt x="4289108" y="4014788"/>
                    <a:pt x="6224588" y="4014788"/>
                  </a:cubicBezTo>
                  <a:cubicBezTo>
                    <a:pt x="8160068" y="4014788"/>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2"/>
            <p:cNvSpPr/>
            <p:nvPr/>
          </p:nvSpPr>
          <p:spPr>
            <a:xfrm flipH="1">
              <a:off x="0" y="0"/>
              <a:ext cx="10052050" cy="2473459"/>
            </a:xfrm>
            <a:custGeom>
              <a:avLst/>
              <a:gdLst/>
              <a:ahLst/>
              <a:cxnLst/>
              <a:rect l="l" t="t" r="r" b="b"/>
              <a:pathLst>
                <a:path w="6500164" h="1599285" extrusionOk="0">
                  <a:moveTo>
                    <a:pt x="6500164" y="0"/>
                  </a:moveTo>
                  <a:lnTo>
                    <a:pt x="0" y="0"/>
                  </a:lnTo>
                  <a:lnTo>
                    <a:pt x="466468" y="445966"/>
                  </a:lnTo>
                  <a:cubicBezTo>
                    <a:pt x="1105601" y="1048104"/>
                    <a:pt x="1814379" y="1599285"/>
                    <a:pt x="3098014" y="1599285"/>
                  </a:cubicBezTo>
                  <a:cubicBezTo>
                    <a:pt x="4702556" y="1599285"/>
                    <a:pt x="5838745" y="725664"/>
                    <a:pt x="6465248" y="70448"/>
                  </a:cubicBezTo>
                  <a:lnTo>
                    <a:pt x="6500164" y="32235"/>
                  </a:lnTo>
                  <a:close/>
                </a:path>
              </a:pathLst>
            </a:custGeom>
            <a:gradFill>
              <a:gsLst>
                <a:gs pos="0">
                  <a:srgbClr val="4DCFFF">
                    <a:alpha val="0"/>
                  </a:srgbClr>
                </a:gs>
                <a:gs pos="99000">
                  <a:schemeClr val="accent1"/>
                </a:gs>
                <a:gs pos="100000">
                  <a:schemeClr val="accent1"/>
                </a:gs>
              </a:gsLst>
              <a:lin ang="81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 name="Google Shape;109;p52"/>
          <p:cNvSpPr>
            <a:spLocks noGrp="1"/>
          </p:cNvSpPr>
          <p:nvPr>
            <p:ph type="pic" idx="2"/>
          </p:nvPr>
        </p:nvSpPr>
        <p:spPr>
          <a:xfrm>
            <a:off x="5930734" y="1"/>
            <a:ext cx="5461166" cy="6854474"/>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10"/>
        <p:cNvGrpSpPr/>
        <p:nvPr/>
      </p:nvGrpSpPr>
      <p:grpSpPr>
        <a:xfrm>
          <a:off x="0" y="0"/>
          <a:ext cx="0" cy="0"/>
          <a:chOff x="0" y="0"/>
          <a:chExt cx="0" cy="0"/>
        </a:xfrm>
      </p:grpSpPr>
      <p:sp>
        <p:nvSpPr>
          <p:cNvPr id="111" name="Google Shape;111;p53"/>
          <p:cNvSpPr/>
          <p:nvPr/>
        </p:nvSpPr>
        <p:spPr>
          <a:xfrm>
            <a:off x="1066800" y="1139825"/>
            <a:ext cx="10058400" cy="3927475"/>
          </a:xfrm>
          <a:prstGeom prst="roundRect">
            <a:avLst>
              <a:gd name="adj" fmla="val 3708"/>
            </a:avLst>
          </a:prstGeom>
          <a:solidFill>
            <a:schemeClr val="lt1"/>
          </a:solidFill>
          <a:ln>
            <a:noFill/>
          </a:ln>
          <a:effectLst>
            <a:outerShdw blurRad="838200" dist="698500" dir="8100000" sx="94000" sy="94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2" name="Google Shape;112;p53"/>
          <p:cNvSpPr>
            <a:spLocks noGrp="1"/>
          </p:cNvSpPr>
          <p:nvPr>
            <p:ph type="pic" idx="2"/>
          </p:nvPr>
        </p:nvSpPr>
        <p:spPr>
          <a:xfrm>
            <a:off x="1634217" y="1918102"/>
            <a:ext cx="2530151" cy="3492098"/>
          </a:xfrm>
          <a:prstGeom prst="rect">
            <a:avLst/>
          </a:prstGeom>
          <a:noFill/>
          <a:ln>
            <a:noFill/>
          </a:ln>
        </p:spPr>
      </p:sp>
      <p:sp>
        <p:nvSpPr>
          <p:cNvPr id="113" name="Google Shape;113;p53"/>
          <p:cNvSpPr>
            <a:spLocks noGrp="1"/>
          </p:cNvSpPr>
          <p:nvPr>
            <p:ph type="pic" idx="3"/>
          </p:nvPr>
        </p:nvSpPr>
        <p:spPr>
          <a:xfrm>
            <a:off x="8039100" y="1918102"/>
            <a:ext cx="2530151" cy="3492098"/>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reak Slide">
  <p:cSld name="Break Slide">
    <p:spTree>
      <p:nvGrpSpPr>
        <p:cNvPr id="1" name="Shape 114"/>
        <p:cNvGrpSpPr/>
        <p:nvPr/>
      </p:nvGrpSpPr>
      <p:grpSpPr>
        <a:xfrm>
          <a:off x="0" y="0"/>
          <a:ext cx="0" cy="0"/>
          <a:chOff x="0" y="0"/>
          <a:chExt cx="0" cy="0"/>
        </a:xfrm>
      </p:grpSpPr>
      <p:sp>
        <p:nvSpPr>
          <p:cNvPr id="115" name="Google Shape;115;p54"/>
          <p:cNvSpPr>
            <a:spLocks noGrp="1"/>
          </p:cNvSpPr>
          <p:nvPr>
            <p:ph type="pic" idx="2"/>
          </p:nvPr>
        </p:nvSpPr>
        <p:spPr>
          <a:xfrm>
            <a:off x="1" y="3527"/>
            <a:ext cx="12192000" cy="6850947"/>
          </a:xfrm>
          <a:prstGeom prst="rect">
            <a:avLst/>
          </a:prstGeom>
          <a:solidFill>
            <a:srgbClr val="D8D8D8">
              <a:alpha val="24705"/>
            </a:srgbClr>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ortfolio 1">
  <p:cSld name="Portfolio 1">
    <p:spTree>
      <p:nvGrpSpPr>
        <p:cNvPr id="1" name="Shape 116"/>
        <p:cNvGrpSpPr/>
        <p:nvPr/>
      </p:nvGrpSpPr>
      <p:grpSpPr>
        <a:xfrm>
          <a:off x="0" y="0"/>
          <a:ext cx="0" cy="0"/>
          <a:chOff x="0" y="0"/>
          <a:chExt cx="0" cy="0"/>
        </a:xfrm>
      </p:grpSpPr>
      <p:sp>
        <p:nvSpPr>
          <p:cNvPr id="117" name="Google Shape;117;p55"/>
          <p:cNvSpPr>
            <a:spLocks noGrp="1"/>
          </p:cNvSpPr>
          <p:nvPr>
            <p:ph type="pic" idx="2"/>
          </p:nvPr>
        </p:nvSpPr>
        <p:spPr>
          <a:xfrm>
            <a:off x="10414003" y="2435225"/>
            <a:ext cx="2501900" cy="3403600"/>
          </a:xfrm>
          <a:prstGeom prst="rect">
            <a:avLst/>
          </a:prstGeom>
          <a:solidFill>
            <a:srgbClr val="D8D8D8">
              <a:alpha val="24705"/>
            </a:srgbClr>
          </a:solidFill>
          <a:ln>
            <a:noFill/>
          </a:ln>
        </p:spPr>
      </p:sp>
      <p:sp>
        <p:nvSpPr>
          <p:cNvPr id="118" name="Google Shape;118;p55"/>
          <p:cNvSpPr>
            <a:spLocks noGrp="1"/>
          </p:cNvSpPr>
          <p:nvPr>
            <p:ph type="pic" idx="3"/>
          </p:nvPr>
        </p:nvSpPr>
        <p:spPr>
          <a:xfrm>
            <a:off x="7629525" y="2435225"/>
            <a:ext cx="2501900" cy="3403600"/>
          </a:xfrm>
          <a:prstGeom prst="rect">
            <a:avLst/>
          </a:prstGeom>
          <a:solidFill>
            <a:srgbClr val="D8D8D8">
              <a:alpha val="24705"/>
            </a:srgbClr>
          </a:solidFill>
          <a:ln>
            <a:noFill/>
          </a:ln>
        </p:spPr>
      </p:sp>
      <p:sp>
        <p:nvSpPr>
          <p:cNvPr id="119" name="Google Shape;119;p55"/>
          <p:cNvSpPr>
            <a:spLocks noGrp="1"/>
          </p:cNvSpPr>
          <p:nvPr>
            <p:ph type="pic" idx="4"/>
          </p:nvPr>
        </p:nvSpPr>
        <p:spPr>
          <a:xfrm>
            <a:off x="4845049" y="2435225"/>
            <a:ext cx="2501900" cy="3403600"/>
          </a:xfrm>
          <a:prstGeom prst="rect">
            <a:avLst/>
          </a:prstGeom>
          <a:solidFill>
            <a:srgbClr val="D8D8D8">
              <a:alpha val="24705"/>
            </a:srgbClr>
          </a:solidFill>
          <a:ln>
            <a:noFill/>
          </a:ln>
        </p:spPr>
      </p:sp>
      <p:sp>
        <p:nvSpPr>
          <p:cNvPr id="120" name="Google Shape;120;p55"/>
          <p:cNvSpPr>
            <a:spLocks noGrp="1"/>
          </p:cNvSpPr>
          <p:nvPr>
            <p:ph type="pic" idx="5"/>
          </p:nvPr>
        </p:nvSpPr>
        <p:spPr>
          <a:xfrm>
            <a:off x="2060573" y="2435225"/>
            <a:ext cx="2501900" cy="3403600"/>
          </a:xfrm>
          <a:prstGeom prst="rect">
            <a:avLst/>
          </a:prstGeom>
          <a:solidFill>
            <a:srgbClr val="D8D8D8">
              <a:alpha val="24705"/>
            </a:srgbClr>
          </a:solidFill>
          <a:ln>
            <a:noFill/>
          </a:ln>
        </p:spPr>
      </p:sp>
      <p:sp>
        <p:nvSpPr>
          <p:cNvPr id="121" name="Google Shape;121;p55"/>
          <p:cNvSpPr>
            <a:spLocks noGrp="1"/>
          </p:cNvSpPr>
          <p:nvPr>
            <p:ph type="pic" idx="6"/>
          </p:nvPr>
        </p:nvSpPr>
        <p:spPr>
          <a:xfrm>
            <a:off x="-723903" y="2435225"/>
            <a:ext cx="2501900" cy="3403600"/>
          </a:xfrm>
          <a:prstGeom prst="rect">
            <a:avLst/>
          </a:prstGeom>
          <a:solidFill>
            <a:srgbClr val="D8D8D8">
              <a:alpha val="24705"/>
            </a:srgbClr>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ortfolio 2">
  <p:cSld name="Portfolio 2">
    <p:spTree>
      <p:nvGrpSpPr>
        <p:cNvPr id="1" name="Shape 122"/>
        <p:cNvGrpSpPr/>
        <p:nvPr/>
      </p:nvGrpSpPr>
      <p:grpSpPr>
        <a:xfrm>
          <a:off x="0" y="0"/>
          <a:ext cx="0" cy="0"/>
          <a:chOff x="0" y="0"/>
          <a:chExt cx="0" cy="0"/>
        </a:xfrm>
      </p:grpSpPr>
      <p:sp>
        <p:nvSpPr>
          <p:cNvPr id="123" name="Google Shape;123;p56"/>
          <p:cNvSpPr>
            <a:spLocks noGrp="1"/>
          </p:cNvSpPr>
          <p:nvPr>
            <p:ph type="pic" idx="2"/>
          </p:nvPr>
        </p:nvSpPr>
        <p:spPr>
          <a:xfrm>
            <a:off x="1853588" y="0"/>
            <a:ext cx="4383878" cy="3986683"/>
          </a:xfrm>
          <a:prstGeom prst="rect">
            <a:avLst/>
          </a:prstGeom>
          <a:solidFill>
            <a:srgbClr val="D8D8D8">
              <a:alpha val="24705"/>
            </a:srgbClr>
          </a:solidFill>
          <a:ln>
            <a:noFill/>
          </a:ln>
        </p:spPr>
      </p:sp>
      <p:sp>
        <p:nvSpPr>
          <p:cNvPr id="124" name="Google Shape;124;p56"/>
          <p:cNvSpPr>
            <a:spLocks noGrp="1"/>
          </p:cNvSpPr>
          <p:nvPr>
            <p:ph type="pic" idx="3"/>
          </p:nvPr>
        </p:nvSpPr>
        <p:spPr>
          <a:xfrm>
            <a:off x="-1" y="3412954"/>
            <a:ext cx="1662341" cy="3436462"/>
          </a:xfrm>
          <a:prstGeom prst="rect">
            <a:avLst/>
          </a:prstGeom>
          <a:solidFill>
            <a:srgbClr val="D8D8D8">
              <a:alpha val="24705"/>
            </a:srgbClr>
          </a:solidFill>
          <a:ln>
            <a:noFill/>
          </a:ln>
        </p:spPr>
      </p:sp>
      <p:sp>
        <p:nvSpPr>
          <p:cNvPr id="125" name="Google Shape;125;p56"/>
          <p:cNvSpPr>
            <a:spLocks noGrp="1"/>
          </p:cNvSpPr>
          <p:nvPr>
            <p:ph type="pic" idx="4"/>
          </p:nvPr>
        </p:nvSpPr>
        <p:spPr>
          <a:xfrm>
            <a:off x="-1" y="0"/>
            <a:ext cx="1662341" cy="3207001"/>
          </a:xfrm>
          <a:prstGeom prst="rect">
            <a:avLst/>
          </a:prstGeom>
          <a:solidFill>
            <a:srgbClr val="D8D8D8">
              <a:alpha val="24705"/>
            </a:srgbClr>
          </a:solidFill>
          <a:ln>
            <a:noFill/>
          </a:ln>
        </p:spPr>
      </p:sp>
      <p:sp>
        <p:nvSpPr>
          <p:cNvPr id="126" name="Google Shape;126;p56"/>
          <p:cNvSpPr>
            <a:spLocks noGrp="1"/>
          </p:cNvSpPr>
          <p:nvPr>
            <p:ph type="pic" idx="5"/>
          </p:nvPr>
        </p:nvSpPr>
        <p:spPr>
          <a:xfrm>
            <a:off x="1853585" y="4177922"/>
            <a:ext cx="4383878" cy="2680079"/>
          </a:xfrm>
          <a:prstGeom prst="rect">
            <a:avLst/>
          </a:prstGeom>
          <a:solidFill>
            <a:srgbClr val="D8D8D8">
              <a:alpha val="24705"/>
            </a:srgbClr>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ortfolio 3">
  <p:cSld name="Portfolio 3">
    <p:spTree>
      <p:nvGrpSpPr>
        <p:cNvPr id="1" name="Shape 127"/>
        <p:cNvGrpSpPr/>
        <p:nvPr/>
      </p:nvGrpSpPr>
      <p:grpSpPr>
        <a:xfrm>
          <a:off x="0" y="0"/>
          <a:ext cx="0" cy="0"/>
          <a:chOff x="0" y="0"/>
          <a:chExt cx="0" cy="0"/>
        </a:xfrm>
      </p:grpSpPr>
      <p:sp>
        <p:nvSpPr>
          <p:cNvPr id="128" name="Google Shape;128;p57"/>
          <p:cNvSpPr>
            <a:spLocks noGrp="1"/>
          </p:cNvSpPr>
          <p:nvPr>
            <p:ph type="pic" idx="2"/>
          </p:nvPr>
        </p:nvSpPr>
        <p:spPr>
          <a:xfrm>
            <a:off x="-6" y="1130299"/>
            <a:ext cx="4471573" cy="5727697"/>
          </a:xfrm>
          <a:prstGeom prst="rect">
            <a:avLst/>
          </a:prstGeom>
          <a:solidFill>
            <a:srgbClr val="D8D8D8">
              <a:alpha val="24705"/>
            </a:srgbClr>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ockup 1">
  <p:cSld name="Mockup 1">
    <p:spTree>
      <p:nvGrpSpPr>
        <p:cNvPr id="1" name="Shape 129"/>
        <p:cNvGrpSpPr/>
        <p:nvPr/>
      </p:nvGrpSpPr>
      <p:grpSpPr>
        <a:xfrm>
          <a:off x="0" y="0"/>
          <a:ext cx="0" cy="0"/>
          <a:chOff x="0" y="0"/>
          <a:chExt cx="0" cy="0"/>
        </a:xfrm>
      </p:grpSpPr>
      <p:sp>
        <p:nvSpPr>
          <p:cNvPr id="130" name="Google Shape;130;p58"/>
          <p:cNvSpPr>
            <a:spLocks noGrp="1"/>
          </p:cNvSpPr>
          <p:nvPr>
            <p:ph type="pic" idx="2"/>
          </p:nvPr>
        </p:nvSpPr>
        <p:spPr>
          <a:xfrm>
            <a:off x="0" y="3527"/>
            <a:ext cx="12192001" cy="6850947"/>
          </a:xfrm>
          <a:prstGeom prst="rect">
            <a:avLst/>
          </a:prstGeom>
          <a:solidFill>
            <a:srgbClr val="D8D8D8">
              <a:alpha val="24705"/>
            </a:srgbClr>
          </a:solidFill>
          <a:ln>
            <a:noFill/>
          </a:ln>
        </p:spPr>
      </p:sp>
      <p:sp>
        <p:nvSpPr>
          <p:cNvPr id="131" name="Google Shape;131;p58"/>
          <p:cNvSpPr>
            <a:spLocks noGrp="1"/>
          </p:cNvSpPr>
          <p:nvPr>
            <p:ph type="pic" idx="3"/>
          </p:nvPr>
        </p:nvSpPr>
        <p:spPr>
          <a:xfrm>
            <a:off x="6781801" y="1857375"/>
            <a:ext cx="3090862" cy="4995271"/>
          </a:xfrm>
          <a:prstGeom prst="rect">
            <a:avLst/>
          </a:prstGeom>
          <a:solidFill>
            <a:srgbClr val="D8D8D8">
              <a:alpha val="24705"/>
            </a:srgbClr>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ockup 2">
  <p:cSld name="Mockup 2">
    <p:bg>
      <p:bgPr>
        <a:gradFill>
          <a:gsLst>
            <a:gs pos="0">
              <a:srgbClr val="1A6AFF"/>
            </a:gs>
            <a:gs pos="99001">
              <a:srgbClr val="361BFF"/>
            </a:gs>
            <a:gs pos="100000">
              <a:srgbClr val="361BFF"/>
            </a:gs>
          </a:gsLst>
          <a:lin ang="2700000" scaled="0"/>
        </a:gradFill>
        <a:effectLst/>
      </p:bgPr>
    </p:bg>
    <p:spTree>
      <p:nvGrpSpPr>
        <p:cNvPr id="1" name="Shape 132"/>
        <p:cNvGrpSpPr/>
        <p:nvPr/>
      </p:nvGrpSpPr>
      <p:grpSpPr>
        <a:xfrm>
          <a:off x="0" y="0"/>
          <a:ext cx="0" cy="0"/>
          <a:chOff x="0" y="0"/>
          <a:chExt cx="0" cy="0"/>
        </a:xfrm>
      </p:grpSpPr>
      <p:sp>
        <p:nvSpPr>
          <p:cNvPr id="133" name="Google Shape;133;p59"/>
          <p:cNvSpPr>
            <a:spLocks noGrp="1"/>
          </p:cNvSpPr>
          <p:nvPr>
            <p:ph type="pic" idx="2"/>
          </p:nvPr>
        </p:nvSpPr>
        <p:spPr>
          <a:xfrm>
            <a:off x="1510018" y="1736521"/>
            <a:ext cx="4647501" cy="2902591"/>
          </a:xfrm>
          <a:prstGeom prst="rect">
            <a:avLst/>
          </a:prstGeom>
          <a:solidFill>
            <a:srgbClr val="D8D8D8">
              <a:alpha val="24705"/>
            </a:srgbClr>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ockup 3">
  <p:cSld name="Mockup 3">
    <p:spTree>
      <p:nvGrpSpPr>
        <p:cNvPr id="1" name="Shape 134"/>
        <p:cNvGrpSpPr/>
        <p:nvPr/>
      </p:nvGrpSpPr>
      <p:grpSpPr>
        <a:xfrm>
          <a:off x="0" y="0"/>
          <a:ext cx="0" cy="0"/>
          <a:chOff x="0" y="0"/>
          <a:chExt cx="0" cy="0"/>
        </a:xfrm>
      </p:grpSpPr>
      <p:sp>
        <p:nvSpPr>
          <p:cNvPr id="135" name="Google Shape;135;p60"/>
          <p:cNvSpPr/>
          <p:nvPr/>
        </p:nvSpPr>
        <p:spPr>
          <a:xfrm>
            <a:off x="3216275" y="0"/>
            <a:ext cx="5759450" cy="6858000"/>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0"/>
          <p:cNvSpPr>
            <a:spLocks noGrp="1"/>
          </p:cNvSpPr>
          <p:nvPr>
            <p:ph type="pic" idx="2"/>
          </p:nvPr>
        </p:nvSpPr>
        <p:spPr>
          <a:xfrm>
            <a:off x="4161778" y="2459728"/>
            <a:ext cx="3868317" cy="2079021"/>
          </a:xfrm>
          <a:prstGeom prst="rect">
            <a:avLst/>
          </a:prstGeom>
          <a:solidFill>
            <a:srgbClr val="D8D8D8">
              <a:alpha val="24705"/>
            </a:srgbClr>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ricing Table">
  <p:cSld name="Pricing Table">
    <p:spTree>
      <p:nvGrpSpPr>
        <p:cNvPr id="1" name="Shape 13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elcome 2">
  <p:cSld name="Welcome 2">
    <p:spTree>
      <p:nvGrpSpPr>
        <p:cNvPr id="1" name="Shape 21"/>
        <p:cNvGrpSpPr/>
        <p:nvPr/>
      </p:nvGrpSpPr>
      <p:grpSpPr>
        <a:xfrm>
          <a:off x="0" y="0"/>
          <a:ext cx="0" cy="0"/>
          <a:chOff x="0" y="0"/>
          <a:chExt cx="0" cy="0"/>
        </a:xfrm>
      </p:grpSpPr>
      <p:sp>
        <p:nvSpPr>
          <p:cNvPr id="22" name="Google Shape;22;p35"/>
          <p:cNvSpPr>
            <a:spLocks noGrp="1"/>
          </p:cNvSpPr>
          <p:nvPr>
            <p:ph type="pic" idx="2"/>
          </p:nvPr>
        </p:nvSpPr>
        <p:spPr>
          <a:xfrm>
            <a:off x="2080121" y="3527"/>
            <a:ext cx="10111880" cy="6121138"/>
          </a:xfrm>
          <a:prstGeom prst="rect">
            <a:avLst/>
          </a:prstGeom>
          <a:solidFill>
            <a:srgbClr val="D8D8D8">
              <a:alpha val="24705"/>
            </a:srgbClr>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138"/>
        <p:cNvGrpSpPr/>
        <p:nvPr/>
      </p:nvGrpSpPr>
      <p:grpSpPr>
        <a:xfrm>
          <a:off x="0" y="0"/>
          <a:ext cx="0" cy="0"/>
          <a:chOff x="0" y="0"/>
          <a:chExt cx="0" cy="0"/>
        </a:xfrm>
      </p:grpSpPr>
      <p:sp>
        <p:nvSpPr>
          <p:cNvPr id="139" name="Google Shape;139;p62"/>
          <p:cNvSpPr/>
          <p:nvPr/>
        </p:nvSpPr>
        <p:spPr>
          <a:xfrm flipH="1">
            <a:off x="1304925" y="1000125"/>
            <a:ext cx="9582150" cy="3990975"/>
          </a:xfrm>
          <a:prstGeom prst="rect">
            <a:avLst/>
          </a:prstGeom>
          <a:solidFill>
            <a:srgbClr val="F2F2F2">
              <a:alpha val="8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2"/>
          <p:cNvSpPr>
            <a:spLocks noGrp="1"/>
          </p:cNvSpPr>
          <p:nvPr>
            <p:ph type="pic" idx="2"/>
          </p:nvPr>
        </p:nvSpPr>
        <p:spPr>
          <a:xfrm>
            <a:off x="1514475" y="784800"/>
            <a:ext cx="9163050" cy="3990974"/>
          </a:xfrm>
          <a:prstGeom prst="rect">
            <a:avLst/>
          </a:prstGeom>
          <a:solidFill>
            <a:srgbClr val="D8D8D8">
              <a:alpha val="24705"/>
            </a:srgbClr>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1"/>
        </a:solidFill>
        <a:effectLst/>
      </p:bgPr>
    </p:bg>
    <p:spTree>
      <p:nvGrpSpPr>
        <p:cNvPr id="1" name="Shape 141"/>
        <p:cNvGrpSpPr/>
        <p:nvPr/>
      </p:nvGrpSpPr>
      <p:grpSpPr>
        <a:xfrm>
          <a:off x="0" y="0"/>
          <a:ext cx="0" cy="0"/>
          <a:chOff x="0" y="0"/>
          <a:chExt cx="0" cy="0"/>
        </a:xfrm>
      </p:grpSpPr>
      <p:sp>
        <p:nvSpPr>
          <p:cNvPr id="142" name="Google Shape;142;p63"/>
          <p:cNvSpPr>
            <a:spLocks noGrp="1"/>
          </p:cNvSpPr>
          <p:nvPr>
            <p:ph type="pic" idx="2"/>
          </p:nvPr>
        </p:nvSpPr>
        <p:spPr>
          <a:xfrm>
            <a:off x="2021692" y="3527"/>
            <a:ext cx="10170309" cy="6850947"/>
          </a:xfrm>
          <a:prstGeom prst="rect">
            <a:avLst/>
          </a:prstGeom>
          <a:solidFill>
            <a:srgbClr val="D8D8D8">
              <a:alpha val="24705"/>
            </a:srgbClr>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6A6F89-3E68-4D27-825E-BA448F4DD24B}"/>
              </a:ext>
            </a:extLst>
          </p:cNvPr>
          <p:cNvSpPr>
            <a:spLocks noGrp="1"/>
          </p:cNvSpPr>
          <p:nvPr>
            <p:ph type="pic" sz="quarter" idx="10" hasCustomPrompt="1"/>
          </p:nvPr>
        </p:nvSpPr>
        <p:spPr>
          <a:xfrm>
            <a:off x="0" y="0"/>
            <a:ext cx="12192000" cy="6858000"/>
          </a:xfrm>
          <a:pattFill prst="pct20">
            <a:fgClr>
              <a:schemeClr val="accent1"/>
            </a:fgClr>
            <a:bgClr>
              <a:schemeClr val="bg1"/>
            </a:bgClr>
          </a:pattFill>
        </p:spPr>
        <p:txBody>
          <a:bodyPr anchor="ctr"/>
          <a:lstStyle>
            <a:lvl1pPr marL="0" indent="0" algn="ctr">
              <a:buNone/>
              <a:defRPr/>
            </a:lvl1pPr>
          </a:lstStyle>
          <a:p>
            <a:r>
              <a:rPr lang="en-ID" dirty="0"/>
              <a:t>Add Image Here</a:t>
            </a:r>
          </a:p>
        </p:txBody>
      </p:sp>
    </p:spTree>
    <p:extLst>
      <p:ext uri="{BB962C8B-B14F-4D97-AF65-F5344CB8AC3E}">
        <p14:creationId xmlns:p14="http://schemas.microsoft.com/office/powerpoint/2010/main" val="407025951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15363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elcome 3">
  <p:cSld name="Welcome 3">
    <p:spTree>
      <p:nvGrpSpPr>
        <p:cNvPr id="1" name="Shape 23"/>
        <p:cNvGrpSpPr/>
        <p:nvPr/>
      </p:nvGrpSpPr>
      <p:grpSpPr>
        <a:xfrm>
          <a:off x="0" y="0"/>
          <a:ext cx="0" cy="0"/>
          <a:chOff x="0" y="0"/>
          <a:chExt cx="0" cy="0"/>
        </a:xfrm>
      </p:grpSpPr>
      <p:grpSp>
        <p:nvGrpSpPr>
          <p:cNvPr id="24" name="Google Shape;24;p36"/>
          <p:cNvGrpSpPr/>
          <p:nvPr/>
        </p:nvGrpSpPr>
        <p:grpSpPr>
          <a:xfrm>
            <a:off x="-3421465" y="-5848248"/>
            <a:ext cx="18374050" cy="17354346"/>
            <a:chOff x="-3420917" y="-5848522"/>
            <a:chExt cx="18374261" cy="17354715"/>
          </a:xfrm>
        </p:grpSpPr>
        <p:sp>
          <p:nvSpPr>
            <p:cNvPr id="25" name="Google Shape;25;p36"/>
            <p:cNvSpPr/>
            <p:nvPr/>
          </p:nvSpPr>
          <p:spPr>
            <a:xfrm>
              <a:off x="5398" y="5354"/>
              <a:ext cx="12184802" cy="6852646"/>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gradFill>
              <a:gsLst>
                <a:gs pos="0">
                  <a:srgbClr val="1A6AFF"/>
                </a:gs>
                <a:gs pos="100000">
                  <a:srgbClr val="361BFF"/>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 name="Google Shape;26;p36"/>
            <p:cNvGrpSpPr/>
            <p:nvPr/>
          </p:nvGrpSpPr>
          <p:grpSpPr>
            <a:xfrm>
              <a:off x="-3420917" y="-5848522"/>
              <a:ext cx="18374261" cy="17354715"/>
              <a:chOff x="-3420917" y="-5848522"/>
              <a:chExt cx="18374261" cy="17354715"/>
            </a:xfrm>
          </p:grpSpPr>
          <p:sp>
            <p:nvSpPr>
              <p:cNvPr id="27" name="Google Shape;27;p36"/>
              <p:cNvSpPr/>
              <p:nvPr/>
            </p:nvSpPr>
            <p:spPr>
              <a:xfrm rot="2700000">
                <a:off x="140167" y="-3306983"/>
                <a:ext cx="12271637" cy="12271637"/>
              </a:xfrm>
              <a:custGeom>
                <a:avLst/>
                <a:gdLst/>
                <a:ahLst/>
                <a:cxnLst/>
                <a:rect l="l" t="t" r="r" b="b"/>
                <a:pathLst>
                  <a:path w="12271637" h="12271637" extrusionOk="0">
                    <a:moveTo>
                      <a:pt x="0" y="8274845"/>
                    </a:moveTo>
                    <a:lnTo>
                      <a:pt x="8274846" y="0"/>
                    </a:lnTo>
                    <a:lnTo>
                      <a:pt x="8361418" y="0"/>
                    </a:lnTo>
                    <a:lnTo>
                      <a:pt x="12271637" y="3910219"/>
                    </a:lnTo>
                    <a:lnTo>
                      <a:pt x="12271637" y="5694313"/>
                    </a:lnTo>
                    <a:lnTo>
                      <a:pt x="5694313" y="12271637"/>
                    </a:lnTo>
                    <a:lnTo>
                      <a:pt x="3401143" y="12271637"/>
                    </a:lnTo>
                    <a:lnTo>
                      <a:pt x="0" y="8870494"/>
                    </a:lnTo>
                    <a:close/>
                  </a:path>
                </a:pathLst>
              </a:custGeom>
              <a:gradFill>
                <a:gsLst>
                  <a:gs pos="0">
                    <a:srgbClr val="1A6AFF">
                      <a:alpha val="49803"/>
                    </a:srgbClr>
                  </a:gs>
                  <a:gs pos="2600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6"/>
              <p:cNvSpPr/>
              <p:nvPr/>
            </p:nvSpPr>
            <p:spPr>
              <a:xfrm rot="2700000">
                <a:off x="-1135329" y="-2085325"/>
                <a:ext cx="9579180" cy="10431582"/>
              </a:xfrm>
              <a:custGeom>
                <a:avLst/>
                <a:gdLst/>
                <a:ahLst/>
                <a:cxnLst/>
                <a:rect l="l" t="t" r="r" b="b"/>
                <a:pathLst>
                  <a:path w="9579719" h="10432266" extrusionOk="0">
                    <a:moveTo>
                      <a:pt x="0" y="5586713"/>
                    </a:moveTo>
                    <a:lnTo>
                      <a:pt x="5586713" y="0"/>
                    </a:lnTo>
                    <a:lnTo>
                      <a:pt x="7534405" y="0"/>
                    </a:lnTo>
                    <a:cubicBezTo>
                      <a:pt x="8664001" y="0"/>
                      <a:pt x="9579719" y="915718"/>
                      <a:pt x="9579719" y="2045314"/>
                    </a:cubicBezTo>
                    <a:lnTo>
                      <a:pt x="9579719" y="5698099"/>
                    </a:lnTo>
                    <a:lnTo>
                      <a:pt x="4845552" y="10432266"/>
                    </a:lnTo>
                    <a:close/>
                  </a:path>
                </a:pathLst>
              </a:custGeom>
              <a:gradFill>
                <a:gsLst>
                  <a:gs pos="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9;p36"/>
              <p:cNvSpPr/>
              <p:nvPr/>
            </p:nvSpPr>
            <p:spPr>
              <a:xfrm rot="2700000">
                <a:off x="-1848108" y="-366042"/>
                <a:ext cx="6138994" cy="6991431"/>
              </a:xfrm>
              <a:custGeom>
                <a:avLst/>
                <a:gdLst/>
                <a:ahLst/>
                <a:cxnLst/>
                <a:rect l="l" t="t" r="r" b="b"/>
                <a:pathLst>
                  <a:path w="6139112" h="6991659" extrusionOk="0">
                    <a:moveTo>
                      <a:pt x="0" y="2146106"/>
                    </a:moveTo>
                    <a:lnTo>
                      <a:pt x="2146106" y="0"/>
                    </a:lnTo>
                    <a:lnTo>
                      <a:pt x="4944315" y="0"/>
                    </a:lnTo>
                    <a:cubicBezTo>
                      <a:pt x="5604183" y="0"/>
                      <a:pt x="6139112" y="534929"/>
                      <a:pt x="6139112" y="1194797"/>
                    </a:cubicBezTo>
                    <a:lnTo>
                      <a:pt x="6139112" y="5698099"/>
                    </a:lnTo>
                    <a:lnTo>
                      <a:pt x="4845552" y="6991659"/>
                    </a:lnTo>
                    <a:close/>
                  </a:path>
                </a:pathLst>
              </a:custGeom>
              <a:gradFill>
                <a:gsLst>
                  <a:gs pos="0">
                    <a:srgbClr val="1A6AFF">
                      <a:alpha val="49803"/>
                    </a:srgbClr>
                  </a:gs>
                  <a:gs pos="100000">
                    <a:srgbClr val="361BFF"/>
                  </a:gs>
                </a:gsLst>
                <a:lin ang="5400000" scaled="0"/>
              </a:gradFill>
              <a:ln>
                <a:noFill/>
              </a:ln>
              <a:effectLst>
                <a:outerShdw blurRad="50800" dist="38100" dir="2700000" algn="tl" rotWithShape="0">
                  <a:srgbClr val="000000">
                    <a:alpha val="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30" name="Google Shape;30;p36"/>
          <p:cNvSpPr/>
          <p:nvPr/>
        </p:nvSpPr>
        <p:spPr>
          <a:xfrm>
            <a:off x="3175" y="2017713"/>
            <a:ext cx="12185650" cy="3736975"/>
          </a:xfrm>
          <a:custGeom>
            <a:avLst/>
            <a:gdLst/>
            <a:ahLst/>
            <a:cxnLst/>
            <a:rect l="l" t="t" r="r" b="b"/>
            <a:pathLst>
              <a:path w="12184802" h="3736498" extrusionOk="0">
                <a:moveTo>
                  <a:pt x="0" y="0"/>
                </a:moveTo>
                <a:cubicBezTo>
                  <a:pt x="3240092" y="1469195"/>
                  <a:pt x="5993611" y="3663453"/>
                  <a:pt x="8364568" y="1048191"/>
                </a:cubicBezTo>
                <a:cubicBezTo>
                  <a:pt x="9967159" y="-719665"/>
                  <a:pt x="10889198" y="1079497"/>
                  <a:pt x="12184802" y="753849"/>
                </a:cubicBezTo>
                <a:moveTo>
                  <a:pt x="0" y="175598"/>
                </a:moveTo>
                <a:cubicBezTo>
                  <a:pt x="3196545" y="1393630"/>
                  <a:pt x="5915515" y="3483177"/>
                  <a:pt x="8266678" y="1038476"/>
                </a:cubicBezTo>
                <a:cubicBezTo>
                  <a:pt x="9891222" y="-635824"/>
                  <a:pt x="10844571" y="1224509"/>
                  <a:pt x="12184802" y="868275"/>
                </a:cubicBezTo>
                <a:moveTo>
                  <a:pt x="0" y="350836"/>
                </a:moveTo>
                <a:cubicBezTo>
                  <a:pt x="3152638" y="1318066"/>
                  <a:pt x="5837419" y="3302541"/>
                  <a:pt x="8168788" y="1028401"/>
                </a:cubicBezTo>
                <a:cubicBezTo>
                  <a:pt x="9814565" y="-548025"/>
                  <a:pt x="10800665" y="1368442"/>
                  <a:pt x="12184802" y="984501"/>
                </a:cubicBezTo>
                <a:moveTo>
                  <a:pt x="0" y="526075"/>
                </a:moveTo>
                <a:cubicBezTo>
                  <a:pt x="3109091" y="1242501"/>
                  <a:pt x="5759323" y="3122265"/>
                  <a:pt x="8070898" y="1018685"/>
                </a:cubicBezTo>
                <a:cubicBezTo>
                  <a:pt x="9737189" y="-455548"/>
                  <a:pt x="10757478" y="1510936"/>
                  <a:pt x="12184802" y="1102166"/>
                </a:cubicBezTo>
                <a:moveTo>
                  <a:pt x="0" y="700953"/>
                </a:moveTo>
                <a:cubicBezTo>
                  <a:pt x="3065185" y="1166936"/>
                  <a:pt x="5681227" y="2942349"/>
                  <a:pt x="7973367" y="1008610"/>
                </a:cubicBezTo>
                <a:cubicBezTo>
                  <a:pt x="9659453" y="-359113"/>
                  <a:pt x="10715011" y="1650911"/>
                  <a:pt x="12184802" y="1220911"/>
                </a:cubicBezTo>
                <a:moveTo>
                  <a:pt x="0" y="875832"/>
                </a:moveTo>
                <a:cubicBezTo>
                  <a:pt x="3021638" y="1091012"/>
                  <a:pt x="5603131" y="2762073"/>
                  <a:pt x="7875477" y="998894"/>
                </a:cubicBezTo>
                <a:cubicBezTo>
                  <a:pt x="9580637" y="-258719"/>
                  <a:pt x="10673263" y="1789806"/>
                  <a:pt x="12184802" y="1342534"/>
                </a:cubicBezTo>
                <a:moveTo>
                  <a:pt x="0" y="1050710"/>
                </a:moveTo>
                <a:cubicBezTo>
                  <a:pt x="2977732" y="1015447"/>
                  <a:pt x="5524675" y="2581797"/>
                  <a:pt x="7777587" y="988819"/>
                </a:cubicBezTo>
                <a:cubicBezTo>
                  <a:pt x="9501461" y="-154728"/>
                  <a:pt x="10632596" y="1927262"/>
                  <a:pt x="12184802" y="1466676"/>
                </a:cubicBezTo>
                <a:moveTo>
                  <a:pt x="0" y="1225589"/>
                </a:moveTo>
                <a:cubicBezTo>
                  <a:pt x="2934185" y="939882"/>
                  <a:pt x="5446578" y="2401521"/>
                  <a:pt x="7680057" y="979104"/>
                </a:cubicBezTo>
                <a:cubicBezTo>
                  <a:pt x="9421925" y="-46778"/>
                  <a:pt x="10592648" y="2061839"/>
                  <a:pt x="12184802" y="1592618"/>
                </a:cubicBezTo>
                <a:moveTo>
                  <a:pt x="0" y="1400107"/>
                </a:moveTo>
                <a:cubicBezTo>
                  <a:pt x="2890278" y="863957"/>
                  <a:pt x="5368482" y="2221245"/>
                  <a:pt x="7582167" y="969388"/>
                </a:cubicBezTo>
                <a:cubicBezTo>
                  <a:pt x="9341670" y="64410"/>
                  <a:pt x="10553780" y="2194617"/>
                  <a:pt x="12184802" y="1721438"/>
                </a:cubicBezTo>
                <a:moveTo>
                  <a:pt x="0" y="1574626"/>
                </a:moveTo>
                <a:cubicBezTo>
                  <a:pt x="2846732" y="788393"/>
                  <a:pt x="5290386" y="2041329"/>
                  <a:pt x="7484277" y="959313"/>
                </a:cubicBezTo>
                <a:cubicBezTo>
                  <a:pt x="9261054" y="179196"/>
                  <a:pt x="10515631" y="2325956"/>
                  <a:pt x="12184802" y="1853496"/>
                </a:cubicBezTo>
                <a:moveTo>
                  <a:pt x="0" y="1748785"/>
                </a:moveTo>
                <a:cubicBezTo>
                  <a:pt x="2802825" y="712468"/>
                  <a:pt x="5212290" y="1861053"/>
                  <a:pt x="7386387" y="949597"/>
                </a:cubicBezTo>
                <a:cubicBezTo>
                  <a:pt x="9180079" y="297221"/>
                  <a:pt x="10478923" y="2454416"/>
                  <a:pt x="12184802" y="1988433"/>
                </a:cubicBezTo>
                <a:moveTo>
                  <a:pt x="0" y="1922944"/>
                </a:moveTo>
                <a:cubicBezTo>
                  <a:pt x="2759278" y="636543"/>
                  <a:pt x="5134194" y="1681136"/>
                  <a:pt x="7288856" y="939522"/>
                </a:cubicBezTo>
                <a:cubicBezTo>
                  <a:pt x="9098744" y="418845"/>
                  <a:pt x="10442934" y="2580717"/>
                  <a:pt x="12184802" y="2126609"/>
                </a:cubicBezTo>
                <a:moveTo>
                  <a:pt x="0" y="2096743"/>
                </a:moveTo>
                <a:cubicBezTo>
                  <a:pt x="2715372" y="560619"/>
                  <a:pt x="5056098" y="1501220"/>
                  <a:pt x="7190966" y="929807"/>
                </a:cubicBezTo>
                <a:cubicBezTo>
                  <a:pt x="9017049" y="543347"/>
                  <a:pt x="10408384" y="2705579"/>
                  <a:pt x="12184802" y="2268743"/>
                </a:cubicBezTo>
                <a:moveTo>
                  <a:pt x="0" y="2270542"/>
                </a:moveTo>
                <a:cubicBezTo>
                  <a:pt x="2671825" y="484694"/>
                  <a:pt x="4978001" y="1320944"/>
                  <a:pt x="7093076" y="919731"/>
                </a:cubicBezTo>
                <a:cubicBezTo>
                  <a:pt x="8934634" y="671087"/>
                  <a:pt x="10374555" y="2826843"/>
                  <a:pt x="12184802" y="2413755"/>
                </a:cubicBezTo>
                <a:moveTo>
                  <a:pt x="0" y="2444341"/>
                </a:moveTo>
                <a:cubicBezTo>
                  <a:pt x="2627918" y="408769"/>
                  <a:pt x="4899905" y="1141028"/>
                  <a:pt x="6995186" y="910016"/>
                </a:cubicBezTo>
                <a:cubicBezTo>
                  <a:pt x="8852219" y="801706"/>
                  <a:pt x="10342524" y="2946307"/>
                  <a:pt x="12184802" y="2563085"/>
                </a:cubicBezTo>
                <a:moveTo>
                  <a:pt x="0" y="2617780"/>
                </a:moveTo>
                <a:cubicBezTo>
                  <a:pt x="2584372" y="332845"/>
                  <a:pt x="4821809" y="961112"/>
                  <a:pt x="6897656" y="900300"/>
                </a:cubicBezTo>
                <a:cubicBezTo>
                  <a:pt x="8769804" y="935564"/>
                  <a:pt x="10311214" y="3063612"/>
                  <a:pt x="12184802" y="2716734"/>
                </a:cubicBezTo>
                <a:moveTo>
                  <a:pt x="0" y="2790859"/>
                </a:moveTo>
                <a:cubicBezTo>
                  <a:pt x="2540825" y="256920"/>
                  <a:pt x="4743713" y="781196"/>
                  <a:pt x="6799766" y="890225"/>
                </a:cubicBezTo>
                <a:cubicBezTo>
                  <a:pt x="8686670" y="1072300"/>
                  <a:pt x="10281703" y="3178039"/>
                  <a:pt x="12184802" y="2874340"/>
                </a:cubicBezTo>
                <a:moveTo>
                  <a:pt x="0" y="2963939"/>
                </a:moveTo>
                <a:cubicBezTo>
                  <a:pt x="2496918" y="180636"/>
                  <a:pt x="4665617" y="601280"/>
                  <a:pt x="6701875" y="880510"/>
                </a:cubicBezTo>
                <a:cubicBezTo>
                  <a:pt x="8603535" y="1211915"/>
                  <a:pt x="10253272" y="3289947"/>
                  <a:pt x="12184802" y="3036985"/>
                </a:cubicBezTo>
                <a:moveTo>
                  <a:pt x="0" y="3137018"/>
                </a:moveTo>
                <a:cubicBezTo>
                  <a:pt x="2453372" y="104711"/>
                  <a:pt x="4587521" y="421723"/>
                  <a:pt x="6604345" y="870434"/>
                </a:cubicBezTo>
                <a:cubicBezTo>
                  <a:pt x="8520400" y="1354769"/>
                  <a:pt x="10226280" y="3399336"/>
                  <a:pt x="12184802" y="3203947"/>
                </a:cubicBezTo>
                <a:moveTo>
                  <a:pt x="0" y="3309737"/>
                </a:moveTo>
                <a:cubicBezTo>
                  <a:pt x="2409465" y="28427"/>
                  <a:pt x="4509424" y="241807"/>
                  <a:pt x="6506455" y="860719"/>
                </a:cubicBezTo>
                <a:cubicBezTo>
                  <a:pt x="8436906" y="1500141"/>
                  <a:pt x="10200728" y="3505846"/>
                  <a:pt x="12184802" y="3376306"/>
                </a:cubicBezTo>
                <a:moveTo>
                  <a:pt x="0" y="3482097"/>
                </a:moveTo>
                <a:cubicBezTo>
                  <a:pt x="2365918" y="-47498"/>
                  <a:pt x="4431328" y="62251"/>
                  <a:pt x="6408565" y="850644"/>
                </a:cubicBezTo>
                <a:cubicBezTo>
                  <a:pt x="8353052" y="1648392"/>
                  <a:pt x="10176975" y="3610197"/>
                  <a:pt x="12184802" y="3554423"/>
                </a:cubicBezTo>
                <a:moveTo>
                  <a:pt x="0" y="3655176"/>
                </a:moveTo>
                <a:cubicBezTo>
                  <a:pt x="4645103" y="-3902021"/>
                  <a:pt x="8125241" y="3683603"/>
                  <a:pt x="12184802" y="3736499"/>
                </a:cubicBezTo>
              </a:path>
            </a:pathLst>
          </a:custGeom>
          <a:noFill/>
          <a:ln w="12675" cap="flat" cmpd="sng">
            <a:solidFill>
              <a:srgbClr val="FEFEFE">
                <a:alpha val="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 name="Google Shape;31;p36"/>
          <p:cNvGrpSpPr/>
          <p:nvPr/>
        </p:nvGrpSpPr>
        <p:grpSpPr>
          <a:xfrm>
            <a:off x="9691688" y="1878013"/>
            <a:ext cx="1620837" cy="1198562"/>
            <a:chOff x="9691646" y="1877764"/>
            <a:chExt cx="1621196" cy="1198907"/>
          </a:xfrm>
        </p:grpSpPr>
        <p:grpSp>
          <p:nvGrpSpPr>
            <p:cNvPr id="32" name="Google Shape;32;p36"/>
            <p:cNvGrpSpPr/>
            <p:nvPr/>
          </p:nvGrpSpPr>
          <p:grpSpPr>
            <a:xfrm>
              <a:off x="10656023" y="2419852"/>
              <a:ext cx="656819" cy="656819"/>
              <a:chOff x="10656023" y="2419852"/>
              <a:chExt cx="656819" cy="656819"/>
            </a:xfrm>
          </p:grpSpPr>
          <p:sp>
            <p:nvSpPr>
              <p:cNvPr id="33" name="Google Shape;33;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36;p36"/>
            <p:cNvGrpSpPr/>
            <p:nvPr/>
          </p:nvGrpSpPr>
          <p:grpSpPr>
            <a:xfrm>
              <a:off x="9691646" y="1877764"/>
              <a:ext cx="1164401" cy="1164401"/>
              <a:chOff x="9692927" y="1837651"/>
              <a:chExt cx="1164401" cy="1164401"/>
            </a:xfrm>
          </p:grpSpPr>
          <p:sp>
            <p:nvSpPr>
              <p:cNvPr id="37" name="Google Shape;37;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 name="Google Shape;40;p36"/>
          <p:cNvGrpSpPr/>
          <p:nvPr/>
        </p:nvGrpSpPr>
        <p:grpSpPr>
          <a:xfrm>
            <a:off x="1441450" y="2668588"/>
            <a:ext cx="1160463" cy="1220787"/>
            <a:chOff x="1441746" y="2668982"/>
            <a:chExt cx="1160477" cy="1220627"/>
          </a:xfrm>
        </p:grpSpPr>
        <p:grpSp>
          <p:nvGrpSpPr>
            <p:cNvPr id="41" name="Google Shape;41;p36"/>
            <p:cNvGrpSpPr/>
            <p:nvPr/>
          </p:nvGrpSpPr>
          <p:grpSpPr>
            <a:xfrm>
              <a:off x="1441746" y="2968391"/>
              <a:ext cx="921218" cy="921218"/>
              <a:chOff x="10656023" y="2419852"/>
              <a:chExt cx="656819" cy="656819"/>
            </a:xfrm>
          </p:grpSpPr>
          <p:sp>
            <p:nvSpPr>
              <p:cNvPr id="42" name="Google Shape;42;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5;p36"/>
            <p:cNvGrpSpPr/>
            <p:nvPr/>
          </p:nvGrpSpPr>
          <p:grpSpPr>
            <a:xfrm>
              <a:off x="1956084" y="2668982"/>
              <a:ext cx="646139" cy="646139"/>
              <a:chOff x="9692927" y="1837651"/>
              <a:chExt cx="1164401" cy="1164401"/>
            </a:xfrm>
          </p:grpSpPr>
          <p:sp>
            <p:nvSpPr>
              <p:cNvPr id="46" name="Google Shape;46;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out us 1">
  <p:cSld name="About us 1">
    <p:spTree>
      <p:nvGrpSpPr>
        <p:cNvPr id="1" name="Shape 49"/>
        <p:cNvGrpSpPr/>
        <p:nvPr/>
      </p:nvGrpSpPr>
      <p:grpSpPr>
        <a:xfrm>
          <a:off x="0" y="0"/>
          <a:ext cx="0" cy="0"/>
          <a:chOff x="0" y="0"/>
          <a:chExt cx="0" cy="0"/>
        </a:xfrm>
      </p:grpSpPr>
      <p:sp>
        <p:nvSpPr>
          <p:cNvPr id="50" name="Google Shape;50;p37"/>
          <p:cNvSpPr/>
          <p:nvPr/>
        </p:nvSpPr>
        <p:spPr>
          <a:xfrm flipH="1">
            <a:off x="0" y="863600"/>
            <a:ext cx="5634038" cy="5283200"/>
          </a:xfrm>
          <a:custGeom>
            <a:avLst/>
            <a:gdLst/>
            <a:ahLst/>
            <a:cxnLst/>
            <a:rect l="l" t="t" r="r" b="b"/>
            <a:pathLst>
              <a:path w="4593002" h="4898659" extrusionOk="0">
                <a:moveTo>
                  <a:pt x="4593003" y="264341"/>
                </a:moveTo>
                <a:cubicBezTo>
                  <a:pt x="4593003" y="264341"/>
                  <a:pt x="3488864" y="-473002"/>
                  <a:pt x="2921460" y="515242"/>
                </a:cubicBezTo>
                <a:cubicBezTo>
                  <a:pt x="2348944" y="1503486"/>
                  <a:pt x="1893998" y="965840"/>
                  <a:pt x="1122124" y="965840"/>
                </a:cubicBezTo>
                <a:cubicBezTo>
                  <a:pt x="-268272" y="965840"/>
                  <a:pt x="-723218" y="5138993"/>
                  <a:pt x="1868440" y="4442614"/>
                </a:cubicBezTo>
                <a:cubicBezTo>
                  <a:pt x="2451179" y="4289001"/>
                  <a:pt x="2292715" y="5251643"/>
                  <a:pt x="3141265" y="4754961"/>
                </a:cubicBezTo>
                <a:cubicBezTo>
                  <a:pt x="3984704" y="4258279"/>
                  <a:pt x="4593003" y="4570625"/>
                  <a:pt x="4593003" y="4570625"/>
                </a:cubicBezTo>
                <a:lnTo>
                  <a:pt x="4593003" y="264341"/>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37"/>
          <p:cNvSpPr>
            <a:spLocks noGrp="1"/>
          </p:cNvSpPr>
          <p:nvPr>
            <p:ph type="pic" idx="2"/>
          </p:nvPr>
        </p:nvSpPr>
        <p:spPr>
          <a:xfrm>
            <a:off x="1903631" y="558449"/>
            <a:ext cx="3458943" cy="629602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bout us 2">
  <p:cSld name="About us 2">
    <p:spTree>
      <p:nvGrpSpPr>
        <p:cNvPr id="1" name="Shape 52"/>
        <p:cNvGrpSpPr/>
        <p:nvPr/>
      </p:nvGrpSpPr>
      <p:grpSpPr>
        <a:xfrm>
          <a:off x="0" y="0"/>
          <a:ext cx="0" cy="0"/>
          <a:chOff x="0" y="0"/>
          <a:chExt cx="0" cy="0"/>
        </a:xfrm>
      </p:grpSpPr>
      <p:sp>
        <p:nvSpPr>
          <p:cNvPr id="53" name="Google Shape;53;p38"/>
          <p:cNvSpPr>
            <a:spLocks noGrp="1"/>
          </p:cNvSpPr>
          <p:nvPr>
            <p:ph type="pic" idx="2"/>
          </p:nvPr>
        </p:nvSpPr>
        <p:spPr>
          <a:xfrm>
            <a:off x="6496049" y="729237"/>
            <a:ext cx="5695952" cy="5341038"/>
          </a:xfrm>
          <a:prstGeom prst="rect">
            <a:avLst/>
          </a:prstGeom>
          <a:solidFill>
            <a:srgbClr val="D8D8D8">
              <a:alpha val="24705"/>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out us 3">
  <p:cSld name="About us 3">
    <p:spTree>
      <p:nvGrpSpPr>
        <p:cNvPr id="1" name="Shape 54"/>
        <p:cNvGrpSpPr/>
        <p:nvPr/>
      </p:nvGrpSpPr>
      <p:grpSpPr>
        <a:xfrm>
          <a:off x="0" y="0"/>
          <a:ext cx="0" cy="0"/>
          <a:chOff x="0" y="0"/>
          <a:chExt cx="0" cy="0"/>
        </a:xfrm>
      </p:grpSpPr>
      <p:sp>
        <p:nvSpPr>
          <p:cNvPr id="55" name="Google Shape;55;p39"/>
          <p:cNvSpPr>
            <a:spLocks noGrp="1"/>
          </p:cNvSpPr>
          <p:nvPr>
            <p:ph type="pic" idx="2"/>
          </p:nvPr>
        </p:nvSpPr>
        <p:spPr>
          <a:xfrm>
            <a:off x="1" y="3527"/>
            <a:ext cx="12192000" cy="4290307"/>
          </a:xfrm>
          <a:prstGeom prst="rect">
            <a:avLst/>
          </a:prstGeom>
          <a:solidFill>
            <a:srgbClr val="D8D8D8">
              <a:alpha val="24705"/>
            </a:srgbClr>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bout us 4">
  <p:cSld name="About us 4">
    <p:spTree>
      <p:nvGrpSpPr>
        <p:cNvPr id="1" name="Shape 56"/>
        <p:cNvGrpSpPr/>
        <p:nvPr/>
      </p:nvGrpSpPr>
      <p:grpSpPr>
        <a:xfrm>
          <a:off x="0" y="0"/>
          <a:ext cx="0" cy="0"/>
          <a:chOff x="0" y="0"/>
          <a:chExt cx="0" cy="0"/>
        </a:xfrm>
      </p:grpSpPr>
      <p:sp>
        <p:nvSpPr>
          <p:cNvPr id="57" name="Google Shape;57;p40"/>
          <p:cNvSpPr>
            <a:spLocks noGrp="1"/>
          </p:cNvSpPr>
          <p:nvPr>
            <p:ph type="pic" idx="2"/>
          </p:nvPr>
        </p:nvSpPr>
        <p:spPr>
          <a:xfrm>
            <a:off x="1" y="3527"/>
            <a:ext cx="12192000" cy="6854473"/>
          </a:xfrm>
          <a:prstGeom prst="rect">
            <a:avLst/>
          </a:prstGeom>
          <a:solidFill>
            <a:srgbClr val="D8D8D8">
              <a:alpha val="24705"/>
            </a:srgbClr>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bout us 5">
  <p:cSld name="About us 5">
    <p:spTree>
      <p:nvGrpSpPr>
        <p:cNvPr id="1" name="Shape 58"/>
        <p:cNvGrpSpPr/>
        <p:nvPr/>
      </p:nvGrpSpPr>
      <p:grpSpPr>
        <a:xfrm>
          <a:off x="0" y="0"/>
          <a:ext cx="0" cy="0"/>
          <a:chOff x="0" y="0"/>
          <a:chExt cx="0" cy="0"/>
        </a:xfrm>
      </p:grpSpPr>
      <p:sp>
        <p:nvSpPr>
          <p:cNvPr id="59" name="Google Shape;59;p41"/>
          <p:cNvSpPr>
            <a:spLocks noGrp="1"/>
          </p:cNvSpPr>
          <p:nvPr>
            <p:ph type="pic" idx="2"/>
          </p:nvPr>
        </p:nvSpPr>
        <p:spPr>
          <a:xfrm>
            <a:off x="1" y="781050"/>
            <a:ext cx="12192000" cy="4762500"/>
          </a:xfrm>
          <a:prstGeom prst="rect">
            <a:avLst/>
          </a:prstGeom>
          <a:solidFill>
            <a:srgbClr val="D8D8D8">
              <a:alpha val="24705"/>
            </a:srgbClr>
          </a:solidFill>
          <a:ln>
            <a:noFill/>
          </a:ln>
        </p:spPr>
      </p:sp>
      <p:sp>
        <p:nvSpPr>
          <p:cNvPr id="60" name="Google Shape;60;p41"/>
          <p:cNvSpPr>
            <a:spLocks noGrp="1"/>
          </p:cNvSpPr>
          <p:nvPr>
            <p:ph type="pic" idx="3"/>
          </p:nvPr>
        </p:nvSpPr>
        <p:spPr>
          <a:xfrm>
            <a:off x="1685925" y="1456737"/>
            <a:ext cx="4410075" cy="2924175"/>
          </a:xfrm>
          <a:prstGeom prst="roundRect">
            <a:avLst>
              <a:gd name="adj" fmla="val 1683"/>
            </a:avLst>
          </a:prstGeom>
          <a:solidFill>
            <a:srgbClr val="D8D8D8">
              <a:alpha val="24705"/>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710" r:id="rId32"/>
    <p:sldLayoutId id="214748371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3.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3" Type="http://schemas.openxmlformats.org/officeDocument/2006/relationships/image" Target="../media/image53.jpeg"/><Relationship Id="rId18" Type="http://schemas.openxmlformats.org/officeDocument/2006/relationships/image" Target="../media/image58.png"/><Relationship Id="rId26" Type="http://schemas.openxmlformats.org/officeDocument/2006/relationships/image" Target="../media/image66.svg"/><Relationship Id="rId39" Type="http://schemas.openxmlformats.org/officeDocument/2006/relationships/image" Target="../media/image78.png"/><Relationship Id="rId21" Type="http://schemas.openxmlformats.org/officeDocument/2006/relationships/image" Target="../media/image61.png"/><Relationship Id="rId34" Type="http://schemas.openxmlformats.org/officeDocument/2006/relationships/image" Target="../media/image74.png"/><Relationship Id="rId7" Type="http://schemas.openxmlformats.org/officeDocument/2006/relationships/image" Target="../media/image47.png"/><Relationship Id="rId12" Type="http://schemas.openxmlformats.org/officeDocument/2006/relationships/image" Target="../media/image52.jpeg"/><Relationship Id="rId17" Type="http://schemas.openxmlformats.org/officeDocument/2006/relationships/image" Target="../media/image57.jpeg"/><Relationship Id="rId25" Type="http://schemas.openxmlformats.org/officeDocument/2006/relationships/image" Target="../media/image65.png"/><Relationship Id="rId33" Type="http://schemas.openxmlformats.org/officeDocument/2006/relationships/image" Target="../media/image73.png"/><Relationship Id="rId38" Type="http://schemas.openxmlformats.org/officeDocument/2006/relationships/image" Target="../media/image77.png"/><Relationship Id="rId2" Type="http://schemas.openxmlformats.org/officeDocument/2006/relationships/notesSlide" Target="../notesSlides/notesSlide11.xml"/><Relationship Id="rId16" Type="http://schemas.openxmlformats.org/officeDocument/2006/relationships/image" Target="../media/image56.jpeg"/><Relationship Id="rId20" Type="http://schemas.openxmlformats.org/officeDocument/2006/relationships/image" Target="../media/image60.png"/><Relationship Id="rId29" Type="http://schemas.openxmlformats.org/officeDocument/2006/relationships/image" Target="../media/image69.sv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svg"/><Relationship Id="rId37" Type="http://schemas.openxmlformats.org/officeDocument/2006/relationships/image" Target="../media/image76.png"/><Relationship Id="rId40" Type="http://schemas.openxmlformats.org/officeDocument/2006/relationships/chart" Target="../charts/chart4.xml"/><Relationship Id="rId5" Type="http://schemas.openxmlformats.org/officeDocument/2006/relationships/chart" Target="../charts/chart3.xml"/><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36" Type="http://schemas.openxmlformats.org/officeDocument/2006/relationships/image" Target="../media/image26.png"/><Relationship Id="rId10" Type="http://schemas.openxmlformats.org/officeDocument/2006/relationships/image" Target="../media/image50.png"/><Relationship Id="rId19" Type="http://schemas.openxmlformats.org/officeDocument/2006/relationships/image" Target="../media/image59.jpg"/><Relationship Id="rId31" Type="http://schemas.openxmlformats.org/officeDocument/2006/relationships/image" Target="../media/image71.png"/><Relationship Id="rId4" Type="http://schemas.microsoft.com/office/2007/relationships/hdphoto" Target="../media/hdphoto2.wdp"/><Relationship Id="rId9" Type="http://schemas.openxmlformats.org/officeDocument/2006/relationships/image" Target="../media/image49.jpe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5.png"/><Relationship Id="rId8" Type="http://schemas.openxmlformats.org/officeDocument/2006/relationships/image" Target="../media/image48.png"/><Relationship Id="rId3"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jpe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63.png"/><Relationship Id="rId9" Type="http://schemas.openxmlformats.org/officeDocument/2006/relationships/image" Target="../media/image85.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5.xml"/><Relationship Id="rId7" Type="http://schemas.openxmlformats.org/officeDocument/2006/relationships/image" Target="../media/image8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chart" Target="../charts/chart13.xml"/><Relationship Id="rId2"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image" Target="../media/image93.png"/><Relationship Id="rId4" Type="http://schemas.openxmlformats.org/officeDocument/2006/relationships/image" Target="../media/image9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DB4C00AF-DE7A-4217-9FD5-5529FC67681A}"/>
              </a:ext>
            </a:extLst>
          </p:cNvPr>
          <p:cNvSpPr/>
          <p:nvPr/>
        </p:nvSpPr>
        <p:spPr>
          <a:xfrm>
            <a:off x="5262085" y="2008376"/>
            <a:ext cx="1454129" cy="1454129"/>
          </a:xfrm>
          <a:prstGeom prst="ellipse">
            <a:avLst/>
          </a:prstGeom>
          <a:gradFill flip="none" rotWithShape="1">
            <a:gsLst>
              <a:gs pos="21000">
                <a:srgbClr val="00D4E3">
                  <a:alpha val="39000"/>
                </a:srgbClr>
              </a:gs>
              <a:gs pos="63000">
                <a:srgbClr val="00AEEF">
                  <a:alpha val="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Oval 31">
            <a:extLst>
              <a:ext uri="{FF2B5EF4-FFF2-40B4-BE49-F238E27FC236}">
                <a16:creationId xmlns:a16="http://schemas.microsoft.com/office/drawing/2014/main" id="{F5CB9235-A774-4A17-8DF4-3199150844BE}"/>
              </a:ext>
            </a:extLst>
          </p:cNvPr>
          <p:cNvSpPr/>
          <p:nvPr/>
        </p:nvSpPr>
        <p:spPr>
          <a:xfrm>
            <a:off x="5935149" y="2681440"/>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Oval 3">
            <a:extLst>
              <a:ext uri="{FF2B5EF4-FFF2-40B4-BE49-F238E27FC236}">
                <a16:creationId xmlns:a16="http://schemas.microsoft.com/office/drawing/2014/main" id="{43BC25CA-D59C-DB6F-BA11-9FAF8CBE8560}"/>
              </a:ext>
            </a:extLst>
          </p:cNvPr>
          <p:cNvSpPr/>
          <p:nvPr/>
        </p:nvSpPr>
        <p:spPr>
          <a:xfrm>
            <a:off x="5262085" y="2008376"/>
            <a:ext cx="1454129" cy="1454129"/>
          </a:xfrm>
          <a:prstGeom prst="ellipse">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Oval 4">
            <a:extLst>
              <a:ext uri="{FF2B5EF4-FFF2-40B4-BE49-F238E27FC236}">
                <a16:creationId xmlns:a16="http://schemas.microsoft.com/office/drawing/2014/main" id="{BB283E3B-AF91-44CF-C261-AC79C7DE6137}"/>
              </a:ext>
            </a:extLst>
          </p:cNvPr>
          <p:cNvSpPr/>
          <p:nvPr/>
        </p:nvSpPr>
        <p:spPr>
          <a:xfrm>
            <a:off x="5726537" y="2472829"/>
            <a:ext cx="525224" cy="525222"/>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Oval 12">
            <a:extLst>
              <a:ext uri="{FF2B5EF4-FFF2-40B4-BE49-F238E27FC236}">
                <a16:creationId xmlns:a16="http://schemas.microsoft.com/office/drawing/2014/main" id="{AAB3244F-8EFB-1DE7-59AD-6E5A8C1BF6C6}"/>
              </a:ext>
            </a:extLst>
          </p:cNvPr>
          <p:cNvSpPr/>
          <p:nvPr/>
        </p:nvSpPr>
        <p:spPr>
          <a:xfrm>
            <a:off x="4897147" y="1660050"/>
            <a:ext cx="2131918" cy="2131918"/>
          </a:xfrm>
          <a:prstGeom prst="ellipse">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a:extLst>
              <a:ext uri="{FF2B5EF4-FFF2-40B4-BE49-F238E27FC236}">
                <a16:creationId xmlns:a16="http://schemas.microsoft.com/office/drawing/2014/main" id="{D6EBC9DB-49B5-962E-8D0A-C6F9E4441CA2}"/>
              </a:ext>
            </a:extLst>
          </p:cNvPr>
          <p:cNvSpPr/>
          <p:nvPr/>
        </p:nvSpPr>
        <p:spPr>
          <a:xfrm>
            <a:off x="-704309" y="1449420"/>
            <a:ext cx="7290363" cy="7290353"/>
          </a:xfrm>
          <a:prstGeom prst="ellipse">
            <a:avLst/>
          </a:prstGeom>
          <a:gradFill>
            <a:gsLst>
              <a:gs pos="88000">
                <a:srgbClr val="00D4E3">
                  <a:alpha val="0"/>
                </a:srgbClr>
              </a:gs>
              <a:gs pos="0">
                <a:srgbClr val="006386">
                  <a:alpha val="56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Arc 28">
            <a:extLst>
              <a:ext uri="{FF2B5EF4-FFF2-40B4-BE49-F238E27FC236}">
                <a16:creationId xmlns:a16="http://schemas.microsoft.com/office/drawing/2014/main" id="{4910008F-A043-413A-98FF-87033054E00B}"/>
              </a:ext>
            </a:extLst>
          </p:cNvPr>
          <p:cNvSpPr/>
          <p:nvPr/>
        </p:nvSpPr>
        <p:spPr>
          <a:xfrm rot="5550194">
            <a:off x="-1710519" y="794053"/>
            <a:ext cx="8481932" cy="7710844"/>
          </a:xfrm>
          <a:prstGeom prst="arc">
            <a:avLst>
              <a:gd name="adj1" fmla="val 12490242"/>
              <a:gd name="adj2" fmla="val 2970898"/>
            </a:avLst>
          </a:prstGeom>
          <a:noFill/>
          <a:ln w="9525">
            <a:gradFill>
              <a:gsLst>
                <a:gs pos="0">
                  <a:srgbClr val="21BFD5">
                    <a:alpha val="58000"/>
                  </a:srgbClr>
                </a:gs>
                <a:gs pos="87000">
                  <a:schemeClr val="bg1">
                    <a:lumMod val="95000"/>
                  </a:schemeClr>
                </a:gs>
              </a:gsLst>
              <a:lin ang="48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a:off x="6693175" y="2735440"/>
            <a:ext cx="5250052" cy="1354858"/>
          </a:xfrm>
          <a:prstGeom prst="rect">
            <a:avLst/>
          </a:prstGeom>
        </p:spPr>
        <p:txBody>
          <a:bodyPr wrap="square" lIns="91440" tIns="45720" rIns="91440" bIns="45720" anchor="t">
            <a:spAutoFit/>
          </a:bodyPr>
          <a:lstStyle/>
          <a:p>
            <a:pPr marL="0" marR="0" lvl="0" indent="0" algn="ctr">
              <a:lnSpc>
                <a:spcPct val="104999"/>
              </a:lnSpc>
              <a:spcBef>
                <a:spcPts val="0"/>
              </a:spcBef>
              <a:spcAft>
                <a:spcPts val="0"/>
              </a:spcAft>
              <a:buNone/>
            </a:pPr>
            <a:r>
              <a:rPr lang="en-US" sz="4000" b="1" i="0" u="none" strike="noStrike" cap="none" dirty="0">
                <a:solidFill>
                  <a:srgbClr val="00AEEF"/>
                </a:solidFill>
                <a:latin typeface="Calibri"/>
                <a:ea typeface="Calibri"/>
                <a:cs typeface="Calibri"/>
                <a:sym typeface="Calibri"/>
              </a:rPr>
              <a:t>Blender Financial Technologies</a:t>
            </a:r>
            <a:endParaRPr lang="en-US" sz="4000" dirty="0"/>
          </a:p>
        </p:txBody>
      </p:sp>
      <p:sp>
        <p:nvSpPr>
          <p:cNvPr id="50" name="Rectangle 49">
            <a:extLst>
              <a:ext uri="{FF2B5EF4-FFF2-40B4-BE49-F238E27FC236}">
                <a16:creationId xmlns:a16="http://schemas.microsoft.com/office/drawing/2014/main" id="{596AAA1D-0055-451B-9AB7-33BE886786EB}"/>
              </a:ext>
            </a:extLst>
          </p:cNvPr>
          <p:cNvSpPr/>
          <p:nvPr/>
        </p:nvSpPr>
        <p:spPr>
          <a:xfrm>
            <a:off x="7402650" y="4129640"/>
            <a:ext cx="3915028" cy="830997"/>
          </a:xfrm>
          <a:prstGeom prst="rect">
            <a:avLst/>
          </a:prstGeom>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Summary of Activity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 Q3 2023</a:t>
            </a:r>
            <a:endParaRPr lang="x-none" sz="2400" dirty="0">
              <a:latin typeface="Calibri"/>
              <a:cs typeface="Calibri"/>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pic>
        <p:nvPicPr>
          <p:cNvPr id="2" name="Picture 1">
            <a:extLst>
              <a:ext uri="{FF2B5EF4-FFF2-40B4-BE49-F238E27FC236}">
                <a16:creationId xmlns:a16="http://schemas.microsoft.com/office/drawing/2014/main" id="{BCCCB435-762D-4284-B9B9-CB525B63E23C}"/>
              </a:ext>
            </a:extLst>
          </p:cNvPr>
          <p:cNvPicPr>
            <a:picLocks noChangeAspect="1"/>
          </p:cNvPicPr>
          <p:nvPr/>
        </p:nvPicPr>
        <p:blipFill>
          <a:blip r:embed="rId5">
            <a:duotone>
              <a:prstClr val="black"/>
              <a:schemeClr val="accent5">
                <a:tint val="45000"/>
                <a:satMod val="400000"/>
              </a:schemeClr>
            </a:duotone>
          </a:blip>
          <a:stretch>
            <a:fillRect/>
          </a:stretch>
        </p:blipFill>
        <p:spPr>
          <a:xfrm>
            <a:off x="9659132" y="5361850"/>
            <a:ext cx="1543927" cy="429128"/>
          </a:xfrm>
          <a:prstGeom prst="rect">
            <a:avLst/>
          </a:prstGeom>
        </p:spPr>
      </p:pic>
      <p:sp>
        <p:nvSpPr>
          <p:cNvPr id="7" name="Rectangle 6">
            <a:extLst>
              <a:ext uri="{FF2B5EF4-FFF2-40B4-BE49-F238E27FC236}">
                <a16:creationId xmlns:a16="http://schemas.microsoft.com/office/drawing/2014/main" id="{154B69D7-B382-0FD5-6000-F491C08F9D69}"/>
              </a:ext>
            </a:extLst>
          </p:cNvPr>
          <p:cNvSpPr/>
          <p:nvPr/>
        </p:nvSpPr>
        <p:spPr>
          <a:xfrm>
            <a:off x="-2109338" y="-101599"/>
            <a:ext cx="2092323" cy="88789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Arc 15">
            <a:extLst>
              <a:ext uri="{FF2B5EF4-FFF2-40B4-BE49-F238E27FC236}">
                <a16:creationId xmlns:a16="http://schemas.microsoft.com/office/drawing/2014/main" id="{13E487FE-6E99-E276-845E-DF928937EDD3}"/>
              </a:ext>
            </a:extLst>
          </p:cNvPr>
          <p:cNvSpPr/>
          <p:nvPr/>
        </p:nvSpPr>
        <p:spPr>
          <a:xfrm rot="4433997">
            <a:off x="-521765" y="1760189"/>
            <a:ext cx="6939656" cy="6308776"/>
          </a:xfrm>
          <a:prstGeom prst="arc">
            <a:avLst>
              <a:gd name="adj1" fmla="val 12490242"/>
              <a:gd name="adj2" fmla="val 2970898"/>
            </a:avLst>
          </a:prstGeom>
          <a:noFill/>
          <a:ln w="9525">
            <a:solidFill>
              <a:srgbClr val="00D4E3">
                <a:alpha val="54000"/>
              </a:srgbClr>
            </a:soli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6" name="Rectangle 5">
            <a:extLst>
              <a:ext uri="{FF2B5EF4-FFF2-40B4-BE49-F238E27FC236}">
                <a16:creationId xmlns:a16="http://schemas.microsoft.com/office/drawing/2014/main" id="{2EA72F2D-9DD1-4D90-8C02-E801F1DE6B6D}"/>
              </a:ext>
            </a:extLst>
          </p:cNvPr>
          <p:cNvSpPr/>
          <p:nvPr/>
        </p:nvSpPr>
        <p:spPr>
          <a:xfrm>
            <a:off x="1298799" y="7424401"/>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3101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2"/>
          <p:cNvSpPr/>
          <p:nvPr/>
        </p:nvSpPr>
        <p:spPr>
          <a:xfrm>
            <a:off x="1239495" y="-1143547"/>
            <a:ext cx="9567662" cy="9567654"/>
          </a:xfrm>
          <a:prstGeom prst="ellipse">
            <a:avLst/>
          </a:prstGeom>
          <a:solidFill>
            <a:srgbClr val="009ED6">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1" name="Google Shape;581;p12"/>
          <p:cNvSpPr/>
          <p:nvPr/>
        </p:nvSpPr>
        <p:spPr>
          <a:xfrm>
            <a:off x="1565594" y="-892303"/>
            <a:ext cx="9316416" cy="9316410"/>
          </a:xfrm>
          <a:prstGeom prst="arc">
            <a:avLst>
              <a:gd name="adj1" fmla="val 66652"/>
              <a:gd name="adj2" fmla="val 11763085"/>
            </a:avLst>
          </a:prstGeom>
          <a:noFill/>
          <a:ln w="9525" cap="flat" cmpd="sng">
            <a:solidFill>
              <a:schemeClr val="lt1"/>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2" name="Google Shape;582;p12"/>
          <p:cNvPicPr preferRelativeResize="0"/>
          <p:nvPr/>
        </p:nvPicPr>
        <p:blipFill rotWithShape="1">
          <a:blip r:embed="rId3">
            <a:alphaModFix/>
          </a:blip>
          <a:srcRect/>
          <a:stretch/>
        </p:blipFill>
        <p:spPr>
          <a:xfrm>
            <a:off x="4186532" y="1546317"/>
            <a:ext cx="4011516" cy="3999323"/>
          </a:xfrm>
          <a:prstGeom prst="rect">
            <a:avLst/>
          </a:prstGeom>
          <a:noFill/>
          <a:ln>
            <a:noFill/>
          </a:ln>
        </p:spPr>
      </p:pic>
      <p:sp>
        <p:nvSpPr>
          <p:cNvPr id="583" name="Google Shape;583;p12"/>
          <p:cNvSpPr txBox="1"/>
          <p:nvPr/>
        </p:nvSpPr>
        <p:spPr>
          <a:xfrm>
            <a:off x="4917517" y="2609689"/>
            <a:ext cx="2594286" cy="1272375"/>
          </a:xfrm>
          <a:prstGeom prst="rect">
            <a:avLst/>
          </a:prstGeom>
          <a:noFill/>
          <a:ln>
            <a:noFill/>
          </a:ln>
        </p:spPr>
        <p:txBody>
          <a:bodyPr spcFirstLastPara="1" wrap="square" lIns="91425" tIns="45700" rIns="91425" bIns="45700" anchor="t" anchorCtr="0">
            <a:noAutofit/>
          </a:bodyPr>
          <a:lstStyle/>
          <a:p>
            <a:pPr marL="0" marR="0" lvl="0" indent="0" algn="ctr" rtl="1">
              <a:lnSpc>
                <a:spcPct val="116666"/>
              </a:lnSpc>
              <a:spcBef>
                <a:spcPts val="0"/>
              </a:spcBef>
              <a:spcAft>
                <a:spcPts val="0"/>
              </a:spcAft>
              <a:buClr>
                <a:srgbClr val="2E75B6"/>
              </a:buClr>
              <a:buSzPts val="1800"/>
              <a:buFont typeface="Noto Sans Symbols"/>
              <a:buNone/>
            </a:pPr>
            <a:r>
              <a:rPr lang="en-US" sz="1800" b="0" i="0" u="none" strike="noStrike" cap="none" dirty="0">
                <a:solidFill>
                  <a:srgbClr val="262626"/>
                </a:solidFill>
                <a:latin typeface="Calibri"/>
                <a:ea typeface="Calibri"/>
                <a:cs typeface="Calibri"/>
                <a:sym typeface="Calibri"/>
              </a:rPr>
              <a:t>Rating2.0™ </a:t>
            </a:r>
            <a:endParaRPr sz="1800" b="0" i="0" u="none" strike="noStrike" cap="none" dirty="0">
              <a:solidFill>
                <a:srgbClr val="262626"/>
              </a:solidFill>
              <a:latin typeface="Calibri"/>
              <a:ea typeface="Calibri"/>
              <a:cs typeface="Calibri"/>
              <a:sym typeface="Calibri"/>
            </a:endParaRPr>
          </a:p>
          <a:p>
            <a:pPr marL="0" marR="0" lvl="0" indent="0" algn="ctr" rtl="0">
              <a:lnSpc>
                <a:spcPct val="112500"/>
              </a:lnSpc>
              <a:spcBef>
                <a:spcPts val="500"/>
              </a:spcBef>
              <a:spcAft>
                <a:spcPts val="0"/>
              </a:spcAft>
              <a:buClr>
                <a:srgbClr val="2E75B6"/>
              </a:buClr>
              <a:buSzPts val="1600"/>
              <a:buFont typeface="Noto Sans Symbols"/>
              <a:buNone/>
            </a:pPr>
            <a:r>
              <a:rPr lang="en-US" sz="1600" dirty="0">
                <a:solidFill>
                  <a:srgbClr val="262626"/>
                </a:solidFill>
                <a:latin typeface="Calibri"/>
                <a:ea typeface="Calibri"/>
                <a:cs typeface="Calibri"/>
                <a:sym typeface="Calibri"/>
              </a:rPr>
              <a:t>A propriety credit rating and underwriting system developed by Blender, enables clients’ quick and accurate digital credit</a:t>
            </a:r>
            <a:endParaRPr lang="en-US" sz="1600" b="0" i="0" u="none" strike="noStrike" cap="none" dirty="0">
              <a:solidFill>
                <a:srgbClr val="262626"/>
              </a:solidFill>
              <a:latin typeface="Calibri"/>
              <a:ea typeface="Calibri"/>
              <a:cs typeface="Calibri"/>
              <a:sym typeface="Calibri"/>
            </a:endParaRPr>
          </a:p>
        </p:txBody>
      </p:sp>
      <p:cxnSp>
        <p:nvCxnSpPr>
          <p:cNvPr id="584" name="Google Shape;584;p12"/>
          <p:cNvCxnSpPr/>
          <p:nvPr/>
        </p:nvCxnSpPr>
        <p:spPr>
          <a:xfrm rot="10800000" flipH="1">
            <a:off x="7102630" y="1743342"/>
            <a:ext cx="328926" cy="478943"/>
          </a:xfrm>
          <a:prstGeom prst="straightConnector1">
            <a:avLst/>
          </a:prstGeom>
          <a:noFill/>
          <a:ln w="9525" cap="flat" cmpd="sng">
            <a:solidFill>
              <a:srgbClr val="555555"/>
            </a:solidFill>
            <a:prstDash val="dash"/>
            <a:miter lim="800000"/>
            <a:headEnd type="none" w="sm" len="sm"/>
            <a:tailEnd type="triangle" w="med" len="med"/>
          </a:ln>
        </p:spPr>
      </p:cxnSp>
      <p:cxnSp>
        <p:nvCxnSpPr>
          <p:cNvPr id="585" name="Google Shape;585;p12"/>
          <p:cNvCxnSpPr>
            <a:cxnSpLocks/>
          </p:cNvCxnSpPr>
          <p:nvPr/>
        </p:nvCxnSpPr>
        <p:spPr>
          <a:xfrm flipV="1">
            <a:off x="4174543" y="4052092"/>
            <a:ext cx="583217" cy="297330"/>
          </a:xfrm>
          <a:prstGeom prst="straightConnector1">
            <a:avLst/>
          </a:prstGeom>
          <a:noFill/>
          <a:ln w="9525" cap="flat" cmpd="sng">
            <a:solidFill>
              <a:srgbClr val="555555"/>
            </a:solidFill>
            <a:prstDash val="dash"/>
            <a:miter lim="800000"/>
            <a:headEnd type="triangle" w="med" len="med"/>
            <a:tailEnd type="none" w="sm" len="sm"/>
          </a:ln>
        </p:spPr>
      </p:cxnSp>
      <p:pic>
        <p:nvPicPr>
          <p:cNvPr id="586" name="Google Shape;586;p12" descr="Digitalization  free icon"/>
          <p:cNvPicPr preferRelativeResize="0"/>
          <p:nvPr/>
        </p:nvPicPr>
        <p:blipFill rotWithShape="1">
          <a:blip r:embed="rId4">
            <a:alphaModFix/>
          </a:blip>
          <a:srcRect/>
          <a:stretch/>
        </p:blipFill>
        <p:spPr>
          <a:xfrm>
            <a:off x="8453746" y="4104880"/>
            <a:ext cx="520851" cy="520851"/>
          </a:xfrm>
          <a:prstGeom prst="rect">
            <a:avLst/>
          </a:prstGeom>
          <a:noFill/>
          <a:ln>
            <a:noFill/>
          </a:ln>
        </p:spPr>
      </p:pic>
      <p:cxnSp>
        <p:nvCxnSpPr>
          <p:cNvPr id="587" name="Google Shape;587;p12"/>
          <p:cNvCxnSpPr/>
          <p:nvPr/>
        </p:nvCxnSpPr>
        <p:spPr>
          <a:xfrm rot="10800000">
            <a:off x="4939264" y="1761830"/>
            <a:ext cx="382055" cy="517338"/>
          </a:xfrm>
          <a:prstGeom prst="straightConnector1">
            <a:avLst/>
          </a:prstGeom>
          <a:noFill/>
          <a:ln w="9525" cap="flat" cmpd="sng">
            <a:solidFill>
              <a:srgbClr val="555555"/>
            </a:solidFill>
            <a:prstDash val="dash"/>
            <a:miter lim="800000"/>
            <a:headEnd type="none" w="sm" len="sm"/>
            <a:tailEnd type="triangle" w="med" len="med"/>
          </a:ln>
        </p:spPr>
      </p:cxnSp>
      <p:cxnSp>
        <p:nvCxnSpPr>
          <p:cNvPr id="588" name="Google Shape;588;p12"/>
          <p:cNvCxnSpPr/>
          <p:nvPr/>
        </p:nvCxnSpPr>
        <p:spPr>
          <a:xfrm rot="10800000">
            <a:off x="7529021" y="3956202"/>
            <a:ext cx="763288" cy="294117"/>
          </a:xfrm>
          <a:prstGeom prst="straightConnector1">
            <a:avLst/>
          </a:prstGeom>
          <a:noFill/>
          <a:ln w="9525" cap="flat" cmpd="sng">
            <a:solidFill>
              <a:srgbClr val="555555"/>
            </a:solidFill>
            <a:prstDash val="dash"/>
            <a:miter lim="800000"/>
            <a:headEnd type="triangle" w="med" len="med"/>
            <a:tailEnd type="none" w="sm" len="sm"/>
          </a:ln>
        </p:spPr>
      </p:cxnSp>
      <p:sp>
        <p:nvSpPr>
          <p:cNvPr id="589" name="Google Shape;589;p12"/>
          <p:cNvSpPr txBox="1"/>
          <p:nvPr/>
        </p:nvSpPr>
        <p:spPr>
          <a:xfrm>
            <a:off x="8023892" y="1140836"/>
            <a:ext cx="17740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Data </a:t>
            </a:r>
            <a:r>
              <a:rPr lang="en-US" sz="1600" b="1" dirty="0">
                <a:solidFill>
                  <a:srgbClr val="000000"/>
                </a:solidFill>
                <a:latin typeface="Calibri"/>
                <a:ea typeface="Calibri"/>
                <a:cs typeface="Calibri"/>
                <a:sym typeface="Calibri"/>
              </a:rPr>
              <a:t>Driven</a:t>
            </a:r>
            <a:endParaRPr sz="1600" b="0" i="0" u="none" strike="noStrike" cap="none" dirty="0">
              <a:solidFill>
                <a:srgbClr val="000000"/>
              </a:solidFill>
              <a:latin typeface="Calibri"/>
              <a:ea typeface="Calibri"/>
              <a:cs typeface="Calibri"/>
              <a:sym typeface="Calibri"/>
            </a:endParaRPr>
          </a:p>
        </p:txBody>
      </p:sp>
      <p:pic>
        <p:nvPicPr>
          <p:cNvPr id="590" name="Google Shape;590;p12" descr="Big data  premium icon"/>
          <p:cNvPicPr preferRelativeResize="0"/>
          <p:nvPr/>
        </p:nvPicPr>
        <p:blipFill rotWithShape="1">
          <a:blip r:embed="rId5">
            <a:alphaModFix/>
          </a:blip>
          <a:srcRect/>
          <a:stretch/>
        </p:blipFill>
        <p:spPr>
          <a:xfrm rot="-2700000">
            <a:off x="7417219" y="1320829"/>
            <a:ext cx="402637" cy="402637"/>
          </a:xfrm>
          <a:prstGeom prst="rect">
            <a:avLst/>
          </a:prstGeom>
          <a:noFill/>
          <a:ln>
            <a:noFill/>
          </a:ln>
        </p:spPr>
      </p:pic>
      <p:grpSp>
        <p:nvGrpSpPr>
          <p:cNvPr id="591" name="Google Shape;591;p12"/>
          <p:cNvGrpSpPr/>
          <p:nvPr/>
        </p:nvGrpSpPr>
        <p:grpSpPr>
          <a:xfrm>
            <a:off x="4652134" y="1972411"/>
            <a:ext cx="3127920" cy="3127918"/>
            <a:chOff x="4429732" y="2196983"/>
            <a:chExt cx="3308028" cy="3308027"/>
          </a:xfrm>
        </p:grpSpPr>
        <p:sp>
          <p:nvSpPr>
            <p:cNvPr id="592" name="Google Shape;592;p12"/>
            <p:cNvSpPr/>
            <p:nvPr/>
          </p:nvSpPr>
          <p:spPr>
            <a:xfrm>
              <a:off x="4429732" y="2196983"/>
              <a:ext cx="3308027" cy="3308027"/>
            </a:xfrm>
            <a:prstGeom prst="blockArc">
              <a:avLst>
                <a:gd name="adj1" fmla="val 10800000"/>
                <a:gd name="adj2" fmla="val 16187492"/>
                <a:gd name="adj3" fmla="val 5702"/>
              </a:avLst>
            </a:prstGeom>
            <a:solidFill>
              <a:srgbClr val="3F3F3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3" name="Google Shape;593;p12"/>
            <p:cNvSpPr/>
            <p:nvPr/>
          </p:nvSpPr>
          <p:spPr>
            <a:xfrm flipH="1">
              <a:off x="4429732" y="2196983"/>
              <a:ext cx="3308027" cy="3308027"/>
            </a:xfrm>
            <a:prstGeom prst="blockArc">
              <a:avLst>
                <a:gd name="adj1" fmla="val 10800000"/>
                <a:gd name="adj2" fmla="val 16187492"/>
                <a:gd name="adj3" fmla="val 5702"/>
              </a:avLst>
            </a:prstGeom>
            <a:solidFill>
              <a:srgbClr val="00AEE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4" name="Google Shape;594;p12"/>
            <p:cNvSpPr/>
            <p:nvPr/>
          </p:nvSpPr>
          <p:spPr>
            <a:xfrm rot="10800000">
              <a:off x="4429733" y="2196983"/>
              <a:ext cx="3308027" cy="3308027"/>
            </a:xfrm>
            <a:prstGeom prst="blockArc">
              <a:avLst>
                <a:gd name="adj1" fmla="val 10800000"/>
                <a:gd name="adj2" fmla="val 16187492"/>
                <a:gd name="adj3" fmla="val 5702"/>
              </a:avLst>
            </a:prstGeom>
            <a:solidFill>
              <a:srgbClr val="7F7F7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5" name="Google Shape;595;p12"/>
            <p:cNvSpPr/>
            <p:nvPr/>
          </p:nvSpPr>
          <p:spPr>
            <a:xfrm rot="10800000" flipH="1">
              <a:off x="4429733" y="2196983"/>
              <a:ext cx="3308027" cy="3308027"/>
            </a:xfrm>
            <a:prstGeom prst="blockArc">
              <a:avLst>
                <a:gd name="adj1" fmla="val 10800000"/>
                <a:gd name="adj2" fmla="val 16187492"/>
                <a:gd name="adj3" fmla="val 5702"/>
              </a:avLst>
            </a:prstGeom>
            <a:solidFill>
              <a:srgbClr val="006386"/>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96" name="Google Shape;596;p12"/>
          <p:cNvSpPr txBox="1"/>
          <p:nvPr/>
        </p:nvSpPr>
        <p:spPr>
          <a:xfrm>
            <a:off x="2600877" y="1912684"/>
            <a:ext cx="2149865"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a:solidFill>
                  <a:srgbClr val="262626"/>
                </a:solidFill>
                <a:latin typeface="Calibri"/>
                <a:ea typeface="Calibri"/>
                <a:cs typeface="Calibri"/>
                <a:sym typeface="Calibri"/>
              </a:rPr>
              <a:t>Credit risk assessment in seconds without prior client engagement </a:t>
            </a:r>
            <a:endParaRPr sz="1600" b="0" i="0" u="none" strike="noStrike" cap="none" dirty="0">
              <a:solidFill>
                <a:srgbClr val="262626"/>
              </a:solidFill>
              <a:latin typeface="Calibri"/>
              <a:ea typeface="Calibri"/>
              <a:cs typeface="Calibri"/>
              <a:sym typeface="Calibri"/>
            </a:endParaRPr>
          </a:p>
        </p:txBody>
      </p:sp>
      <p:sp>
        <p:nvSpPr>
          <p:cNvPr id="597" name="Google Shape;597;p12"/>
          <p:cNvSpPr txBox="1"/>
          <p:nvPr/>
        </p:nvSpPr>
        <p:spPr>
          <a:xfrm>
            <a:off x="2092443" y="1594128"/>
            <a:ext cx="2176058"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Fast Underwriting</a:t>
            </a:r>
            <a:endParaRPr sz="1600" b="1" i="0" u="none" strike="noStrike" cap="none" dirty="0">
              <a:solidFill>
                <a:srgbClr val="000000"/>
              </a:solidFill>
              <a:latin typeface="Calibri"/>
              <a:ea typeface="Calibri"/>
              <a:cs typeface="Calibri"/>
              <a:sym typeface="Calibri"/>
            </a:endParaRPr>
          </a:p>
        </p:txBody>
      </p:sp>
      <p:pic>
        <p:nvPicPr>
          <p:cNvPr id="598" name="Google Shape;598;p12" descr="Back in time  free icon"/>
          <p:cNvPicPr preferRelativeResize="0"/>
          <p:nvPr/>
        </p:nvPicPr>
        <p:blipFill rotWithShape="1">
          <a:blip r:embed="rId6">
            <a:alphaModFix/>
          </a:blip>
          <a:srcRect/>
          <a:stretch/>
        </p:blipFill>
        <p:spPr>
          <a:xfrm>
            <a:off x="4469741" y="1345804"/>
            <a:ext cx="442387" cy="442387"/>
          </a:xfrm>
          <a:prstGeom prst="rect">
            <a:avLst/>
          </a:prstGeom>
          <a:noFill/>
          <a:ln>
            <a:noFill/>
          </a:ln>
        </p:spPr>
      </p:pic>
      <p:pic>
        <p:nvPicPr>
          <p:cNvPr id="599" name="Google Shape;599;p12" descr="Hacker  premium icon"/>
          <p:cNvPicPr preferRelativeResize="0"/>
          <p:nvPr/>
        </p:nvPicPr>
        <p:blipFill rotWithShape="1">
          <a:blip r:embed="rId7">
            <a:alphaModFix/>
          </a:blip>
          <a:srcRect/>
          <a:stretch/>
        </p:blipFill>
        <p:spPr>
          <a:xfrm>
            <a:off x="3523483" y="4103261"/>
            <a:ext cx="540000" cy="540000"/>
          </a:xfrm>
          <a:prstGeom prst="rect">
            <a:avLst/>
          </a:prstGeom>
          <a:noFill/>
          <a:ln>
            <a:noFill/>
          </a:ln>
        </p:spPr>
      </p:pic>
      <p:sp>
        <p:nvSpPr>
          <p:cNvPr id="600" name="Google Shape;600;p12"/>
          <p:cNvSpPr/>
          <p:nvPr/>
        </p:nvSpPr>
        <p:spPr>
          <a:xfrm>
            <a:off x="-666206" y="6858000"/>
            <a:ext cx="13455501" cy="165513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3" name="Google Shape;603;p12" descr="Digitalization  free icon"/>
          <p:cNvPicPr preferRelativeResize="0"/>
          <p:nvPr/>
        </p:nvPicPr>
        <p:blipFill rotWithShape="1">
          <a:blip r:embed="rId4">
            <a:alphaModFix/>
          </a:blip>
          <a:srcRect/>
          <a:stretch/>
        </p:blipFill>
        <p:spPr>
          <a:xfrm>
            <a:off x="5923908" y="5893796"/>
            <a:ext cx="520851" cy="520851"/>
          </a:xfrm>
          <a:prstGeom prst="rect">
            <a:avLst/>
          </a:prstGeom>
          <a:noFill/>
          <a:ln>
            <a:noFill/>
          </a:ln>
        </p:spPr>
      </p:pic>
      <p:cxnSp>
        <p:nvCxnSpPr>
          <p:cNvPr id="604" name="Google Shape;604;p12"/>
          <p:cNvCxnSpPr>
            <a:endCxn id="595" idx="1"/>
          </p:cNvCxnSpPr>
          <p:nvPr/>
        </p:nvCxnSpPr>
        <p:spPr>
          <a:xfrm rot="10800000" flipH="1">
            <a:off x="6200229" y="5011142"/>
            <a:ext cx="10500" cy="717300"/>
          </a:xfrm>
          <a:prstGeom prst="straightConnector1">
            <a:avLst/>
          </a:prstGeom>
          <a:noFill/>
          <a:ln w="9525" cap="flat" cmpd="sng">
            <a:solidFill>
              <a:srgbClr val="555555"/>
            </a:solidFill>
            <a:prstDash val="dash"/>
            <a:miter lim="800000"/>
            <a:headEnd type="triangle" w="med" len="med"/>
            <a:tailEnd type="none" w="sm" len="sm"/>
          </a:ln>
        </p:spPr>
      </p:cxnSp>
      <p:sp>
        <p:nvSpPr>
          <p:cNvPr id="605" name="Google Shape;605;p12"/>
          <p:cNvSpPr txBox="1"/>
          <p:nvPr/>
        </p:nvSpPr>
        <p:spPr>
          <a:xfrm>
            <a:off x="8020546" y="1433802"/>
            <a:ext cx="2332639"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Broad mapping, forecast and managed credit risks </a:t>
            </a:r>
            <a:r>
              <a:rPr lang="en-US" sz="1600" dirty="0">
                <a:solidFill>
                  <a:srgbClr val="262626"/>
                </a:solidFill>
                <a:latin typeface="Calibri"/>
                <a:ea typeface="Calibri"/>
                <a:cs typeface="Calibri"/>
                <a:sym typeface="Calibri"/>
              </a:rPr>
              <a:t>of wide</a:t>
            </a:r>
            <a:r>
              <a:rPr lang="en-US" sz="1600" b="0" i="0" u="none" strike="noStrike" cap="none" dirty="0">
                <a:solidFill>
                  <a:srgbClr val="262626"/>
                </a:solidFill>
                <a:latin typeface="Calibri"/>
                <a:ea typeface="Calibri"/>
                <a:cs typeface="Calibri"/>
                <a:sym typeface="Calibri"/>
              </a:rPr>
              <a:t> ranged information sources</a:t>
            </a:r>
            <a:endParaRPr sz="1600" b="1" i="0" u="none" strike="noStrike" cap="none" dirty="0">
              <a:solidFill>
                <a:srgbClr val="262626"/>
              </a:solidFill>
              <a:latin typeface="Calibri"/>
              <a:ea typeface="Calibri"/>
              <a:cs typeface="Calibri"/>
              <a:sym typeface="Calibri"/>
            </a:endParaRPr>
          </a:p>
        </p:txBody>
      </p:sp>
      <p:sp>
        <p:nvSpPr>
          <p:cNvPr id="606" name="Google Shape;606;p12"/>
          <p:cNvSpPr txBox="1"/>
          <p:nvPr/>
        </p:nvSpPr>
        <p:spPr>
          <a:xfrm>
            <a:off x="8999377" y="3654302"/>
            <a:ext cx="272115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Secured Integral </a:t>
            </a:r>
            <a:r>
              <a:rPr lang="en-US" sz="1600" b="1" dirty="0">
                <a:solidFill>
                  <a:srgbClr val="000000"/>
                </a:solidFill>
                <a:latin typeface="Calibri"/>
                <a:ea typeface="Calibri"/>
                <a:cs typeface="Calibri"/>
                <a:sym typeface="Calibri"/>
              </a:rPr>
              <a:t>Architecture</a:t>
            </a:r>
            <a:endParaRPr sz="1600" b="1" i="0" u="none" strike="noStrike" cap="none" dirty="0">
              <a:solidFill>
                <a:srgbClr val="000000"/>
              </a:solidFill>
              <a:latin typeface="Calibri"/>
              <a:ea typeface="Calibri"/>
              <a:cs typeface="Calibri"/>
              <a:sym typeface="Calibri"/>
            </a:endParaRPr>
          </a:p>
        </p:txBody>
      </p:sp>
      <p:sp>
        <p:nvSpPr>
          <p:cNvPr id="607" name="Google Shape;607;p12"/>
          <p:cNvSpPr txBox="1"/>
          <p:nvPr/>
        </p:nvSpPr>
        <p:spPr>
          <a:xfrm>
            <a:off x="9035354" y="3926764"/>
            <a:ext cx="1917151"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robust Salesforce based system, significant process efficiency, driven by data-based decisions and APIs</a:t>
            </a:r>
            <a:endParaRPr dirty="0"/>
          </a:p>
        </p:txBody>
      </p:sp>
      <p:sp>
        <p:nvSpPr>
          <p:cNvPr id="608" name="Google Shape;608;p12"/>
          <p:cNvSpPr txBox="1"/>
          <p:nvPr/>
        </p:nvSpPr>
        <p:spPr>
          <a:xfrm>
            <a:off x="6493021" y="5695501"/>
            <a:ext cx="128703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Digital</a:t>
            </a:r>
            <a:endParaRPr sz="1600" b="1" i="0" u="none" strike="noStrike" cap="none" dirty="0">
              <a:solidFill>
                <a:srgbClr val="000000"/>
              </a:solidFill>
              <a:latin typeface="Calibri"/>
              <a:ea typeface="Calibri"/>
              <a:cs typeface="Calibri"/>
              <a:sym typeface="Calibri"/>
            </a:endParaRPr>
          </a:p>
        </p:txBody>
      </p:sp>
      <p:sp>
        <p:nvSpPr>
          <p:cNvPr id="609" name="Google Shape;609;p12"/>
          <p:cNvSpPr txBox="1"/>
          <p:nvPr/>
        </p:nvSpPr>
        <p:spPr>
          <a:xfrm>
            <a:off x="6458791" y="5971734"/>
            <a:ext cx="2810318"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An advanced, accessible, and simple digital platform - no forms or paperwork required!</a:t>
            </a:r>
            <a:endParaRPr dirty="0"/>
          </a:p>
        </p:txBody>
      </p:sp>
      <p:sp>
        <p:nvSpPr>
          <p:cNvPr id="610" name="Google Shape;610;p12"/>
          <p:cNvSpPr txBox="1"/>
          <p:nvPr/>
        </p:nvSpPr>
        <p:spPr>
          <a:xfrm>
            <a:off x="2396643" y="3956202"/>
            <a:ext cx="132652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Fraud Prevention</a:t>
            </a:r>
            <a:endParaRPr sz="1600" b="1" i="0" u="none" strike="noStrike" cap="none" dirty="0">
              <a:solidFill>
                <a:srgbClr val="000000"/>
              </a:solidFill>
              <a:latin typeface="Calibri"/>
              <a:ea typeface="Calibri"/>
              <a:cs typeface="Calibri"/>
              <a:sym typeface="Calibri"/>
            </a:endParaRPr>
          </a:p>
        </p:txBody>
      </p:sp>
      <p:sp>
        <p:nvSpPr>
          <p:cNvPr id="611" name="Google Shape;611;p12"/>
          <p:cNvSpPr txBox="1"/>
          <p:nvPr/>
        </p:nvSpPr>
        <p:spPr>
          <a:xfrm>
            <a:off x="2430234" y="4505459"/>
            <a:ext cx="1758321"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multi-dimensional model for credit risk assessment and fraud</a:t>
            </a:r>
            <a:r>
              <a:rPr lang="en-US" sz="1600" dirty="0">
                <a:solidFill>
                  <a:srgbClr val="262626"/>
                </a:solidFill>
                <a:latin typeface="Calibri"/>
                <a:ea typeface="Calibri"/>
                <a:cs typeface="Calibri"/>
                <a:sym typeface="Calibri"/>
              </a:rPr>
              <a:t> prevention </a:t>
            </a:r>
            <a:endParaRPr sz="1600" b="0" i="0" u="none" strike="noStrike" cap="none" dirty="0">
              <a:solidFill>
                <a:srgbClr val="262626"/>
              </a:solidFill>
              <a:latin typeface="Calibri"/>
              <a:ea typeface="Calibri"/>
              <a:cs typeface="Calibri"/>
              <a:sym typeface="Calibri"/>
            </a:endParaRPr>
          </a:p>
        </p:txBody>
      </p:sp>
      <p:grpSp>
        <p:nvGrpSpPr>
          <p:cNvPr id="612" name="Google Shape;612;p12"/>
          <p:cNvGrpSpPr/>
          <p:nvPr/>
        </p:nvGrpSpPr>
        <p:grpSpPr>
          <a:xfrm>
            <a:off x="-827460" y="-300778"/>
            <a:ext cx="1645818" cy="7361780"/>
            <a:chOff x="-851971" y="-300778"/>
            <a:chExt cx="1645818" cy="7361780"/>
          </a:xfrm>
        </p:grpSpPr>
        <p:sp>
          <p:nvSpPr>
            <p:cNvPr id="613" name="Google Shape;613;p12"/>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614" name="Google Shape;614;p12"/>
            <p:cNvGrpSpPr/>
            <p:nvPr/>
          </p:nvGrpSpPr>
          <p:grpSpPr>
            <a:xfrm>
              <a:off x="-694107" y="-142915"/>
              <a:ext cx="1330092" cy="7203917"/>
              <a:chOff x="-694107" y="-142915"/>
              <a:chExt cx="1330092" cy="7203917"/>
            </a:xfrm>
          </p:grpSpPr>
          <p:sp>
            <p:nvSpPr>
              <p:cNvPr id="615" name="Google Shape;615;p12"/>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2"/>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2"/>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12"/>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19" name="Google Shape;619;p12"/>
          <p:cNvSpPr txBox="1"/>
          <p:nvPr/>
        </p:nvSpPr>
        <p:spPr>
          <a:xfrm>
            <a:off x="713617" y="237057"/>
            <a:ext cx="122080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Technological Leadership </a:t>
            </a:r>
            <a:r>
              <a:rPr lang="en-US" sz="3600" b="1" i="0" u="none" strike="noStrike" cap="none" dirty="0">
                <a:solidFill>
                  <a:srgbClr val="000000"/>
                </a:solidFill>
                <a:latin typeface="Calibri"/>
                <a:ea typeface="Calibri"/>
                <a:cs typeface="Calibri"/>
                <a:sym typeface="Calibri"/>
              </a:rPr>
              <a:t>for</a:t>
            </a:r>
            <a:r>
              <a:rPr lang="en-US" sz="3600" b="1" dirty="0">
                <a:solidFill>
                  <a:schemeClr val="dk1"/>
                </a:solidFill>
                <a:latin typeface="Calibri"/>
                <a:ea typeface="Calibri"/>
                <a:cs typeface="Calibri"/>
                <a:sym typeface="Calibri"/>
              </a:rPr>
              <a:t> Fast &amp; Accurate Underwriting</a:t>
            </a: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5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3"/>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6" name="Google Shape;626;p13"/>
          <p:cNvGrpSpPr/>
          <p:nvPr/>
        </p:nvGrpSpPr>
        <p:grpSpPr>
          <a:xfrm>
            <a:off x="899190" y="764020"/>
            <a:ext cx="10912196" cy="6124118"/>
            <a:chOff x="957926" y="394627"/>
            <a:chExt cx="10912196" cy="6124118"/>
          </a:xfrm>
        </p:grpSpPr>
        <p:sp>
          <p:nvSpPr>
            <p:cNvPr id="627" name="Google Shape;627;p13"/>
            <p:cNvSpPr txBox="1"/>
            <p:nvPr/>
          </p:nvSpPr>
          <p:spPr>
            <a:xfrm>
              <a:off x="9407181" y="4449337"/>
              <a:ext cx="2462941" cy="450454"/>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Client check with Blender’s propriety platform</a:t>
              </a:r>
              <a:endParaRPr dirty="0"/>
            </a:p>
          </p:txBody>
        </p:sp>
        <p:sp>
          <p:nvSpPr>
            <p:cNvPr id="628" name="Google Shape;628;p13"/>
            <p:cNvSpPr txBox="1"/>
            <p:nvPr/>
          </p:nvSpPr>
          <p:spPr>
            <a:xfrm>
              <a:off x="2520107" y="4356199"/>
              <a:ext cx="1592649" cy="74586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Client rating and loan profile	</a:t>
              </a:r>
              <a:endParaRPr dirty="0"/>
            </a:p>
          </p:txBody>
        </p:sp>
        <p:sp>
          <p:nvSpPr>
            <p:cNvPr id="629" name="Google Shape;629;p13"/>
            <p:cNvSpPr txBox="1"/>
            <p:nvPr/>
          </p:nvSpPr>
          <p:spPr>
            <a:xfrm>
              <a:off x="6913485" y="5577282"/>
              <a:ext cx="2858653" cy="941463"/>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Automated customer risk and evaluation assessment</a:t>
              </a:r>
              <a:endParaRPr dirty="0"/>
            </a:p>
          </p:txBody>
        </p:sp>
        <p:sp>
          <p:nvSpPr>
            <p:cNvPr id="630" name="Google Shape;630;p13"/>
            <p:cNvSpPr txBox="1"/>
            <p:nvPr/>
          </p:nvSpPr>
          <p:spPr>
            <a:xfrm>
              <a:off x="1381090" y="2315446"/>
              <a:ext cx="279198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Advanced client identification &amp; authentication</a:t>
              </a:r>
              <a:endParaRPr sz="1600" dirty="0">
                <a:solidFill>
                  <a:schemeClr val="dk1"/>
                </a:solidFill>
                <a:latin typeface="Calibri"/>
                <a:ea typeface="Calibri"/>
                <a:cs typeface="Calibri"/>
                <a:sym typeface="Calibri"/>
              </a:endParaRPr>
            </a:p>
          </p:txBody>
        </p:sp>
        <p:sp>
          <p:nvSpPr>
            <p:cNvPr id="631" name="Google Shape;631;p13"/>
            <p:cNvSpPr txBox="1"/>
            <p:nvPr/>
          </p:nvSpPr>
          <p:spPr>
            <a:xfrm>
              <a:off x="6604204" y="745708"/>
              <a:ext cx="287804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Collateral valuation &amp; underwriting</a:t>
              </a:r>
              <a:endParaRPr sz="1600" dirty="0">
                <a:solidFill>
                  <a:schemeClr val="dk1"/>
                </a:solidFill>
                <a:latin typeface="Calibri"/>
                <a:ea typeface="Calibri"/>
                <a:cs typeface="Calibri"/>
                <a:sym typeface="Calibri"/>
              </a:endParaRPr>
            </a:p>
            <a:p>
              <a:pPr marL="0" marR="0" lvl="0" indent="0" algn="ctr">
                <a:spcBef>
                  <a:spcPts val="0"/>
                </a:spcBef>
                <a:spcAft>
                  <a:spcPts val="0"/>
                </a:spcAft>
                <a:buNone/>
              </a:pPr>
              <a:r>
                <a:rPr lang="en-US" sz="1600" dirty="0">
                  <a:solidFill>
                    <a:schemeClr val="dk1"/>
                  </a:solidFill>
                  <a:latin typeface="Calibri"/>
                  <a:ea typeface="Calibri"/>
                  <a:cs typeface="Calibri"/>
                  <a:sym typeface="Calibri"/>
                </a:rPr>
                <a:t>(vehicle/real estate)</a:t>
              </a:r>
              <a:endParaRPr sz="1600" dirty="0">
                <a:solidFill>
                  <a:schemeClr val="dk1"/>
                </a:solidFill>
                <a:latin typeface="Calibri"/>
                <a:ea typeface="Calibri"/>
                <a:cs typeface="Calibri"/>
                <a:sym typeface="Calibri"/>
              </a:endParaRPr>
            </a:p>
          </p:txBody>
        </p:sp>
        <p:sp>
          <p:nvSpPr>
            <p:cNvPr id="632" name="Google Shape;632;p13"/>
            <p:cNvSpPr txBox="1"/>
            <p:nvPr/>
          </p:nvSpPr>
          <p:spPr>
            <a:xfrm>
              <a:off x="957926" y="394627"/>
              <a:ext cx="68279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6 Steps in 30 seconds</a:t>
              </a:r>
              <a:endParaRPr sz="2400" dirty="0">
                <a:solidFill>
                  <a:schemeClr val="dk1"/>
                </a:solidFill>
                <a:latin typeface="Calibri"/>
                <a:ea typeface="Calibri"/>
                <a:cs typeface="Calibri"/>
                <a:sym typeface="Calibri"/>
              </a:endParaRPr>
            </a:p>
          </p:txBody>
        </p:sp>
        <p:pic>
          <p:nvPicPr>
            <p:cNvPr id="633" name="Google Shape;633;p13" descr="Business credit report free icon"/>
            <p:cNvPicPr preferRelativeResize="0"/>
            <p:nvPr/>
          </p:nvPicPr>
          <p:blipFill rotWithShape="1">
            <a:blip r:embed="rId3">
              <a:alphaModFix/>
            </a:blip>
            <a:srcRect/>
            <a:stretch/>
          </p:blipFill>
          <p:spPr>
            <a:xfrm>
              <a:off x="6477821" y="5787563"/>
              <a:ext cx="520903" cy="520903"/>
            </a:xfrm>
            <a:prstGeom prst="rect">
              <a:avLst/>
            </a:prstGeom>
            <a:noFill/>
            <a:ln>
              <a:noFill/>
            </a:ln>
          </p:spPr>
        </p:pic>
        <p:pic>
          <p:nvPicPr>
            <p:cNvPr id="634" name="Google Shape;634;p13" descr="Satisfaction free icon"/>
            <p:cNvPicPr preferRelativeResize="0"/>
            <p:nvPr/>
          </p:nvPicPr>
          <p:blipFill rotWithShape="1">
            <a:blip r:embed="rId4">
              <a:alphaModFix/>
            </a:blip>
            <a:srcRect/>
            <a:stretch/>
          </p:blipFill>
          <p:spPr>
            <a:xfrm>
              <a:off x="4031637" y="4048014"/>
              <a:ext cx="541961" cy="541961"/>
            </a:xfrm>
            <a:prstGeom prst="rect">
              <a:avLst/>
            </a:prstGeom>
            <a:noFill/>
            <a:ln>
              <a:noFill/>
            </a:ln>
          </p:spPr>
        </p:pic>
        <p:pic>
          <p:nvPicPr>
            <p:cNvPr id="635" name="Google Shape;635;p13" descr="Face detection free icon"/>
            <p:cNvPicPr preferRelativeResize="0"/>
            <p:nvPr/>
          </p:nvPicPr>
          <p:blipFill rotWithShape="1">
            <a:blip r:embed="rId5">
              <a:alphaModFix/>
            </a:blip>
            <a:srcRect/>
            <a:stretch/>
          </p:blipFill>
          <p:spPr>
            <a:xfrm>
              <a:off x="4105441" y="2424309"/>
              <a:ext cx="486890" cy="486890"/>
            </a:xfrm>
            <a:prstGeom prst="rect">
              <a:avLst/>
            </a:prstGeom>
            <a:noFill/>
            <a:ln>
              <a:noFill/>
            </a:ln>
          </p:spPr>
        </p:pic>
        <p:pic>
          <p:nvPicPr>
            <p:cNvPr id="636" name="Google Shape;636;p13"/>
            <p:cNvPicPr preferRelativeResize="0"/>
            <p:nvPr/>
          </p:nvPicPr>
          <p:blipFill rotWithShape="1">
            <a:blip r:embed="rId6">
              <a:alphaModFix/>
            </a:blip>
            <a:srcRect/>
            <a:stretch/>
          </p:blipFill>
          <p:spPr>
            <a:xfrm>
              <a:off x="6480064" y="749097"/>
              <a:ext cx="516416" cy="516416"/>
            </a:xfrm>
            <a:prstGeom prst="rect">
              <a:avLst/>
            </a:prstGeom>
            <a:noFill/>
            <a:ln>
              <a:noFill/>
            </a:ln>
          </p:spPr>
        </p:pic>
        <p:pic>
          <p:nvPicPr>
            <p:cNvPr id="637" name="Google Shape;637;p13"/>
            <p:cNvPicPr preferRelativeResize="0"/>
            <p:nvPr/>
          </p:nvPicPr>
          <p:blipFill rotWithShape="1">
            <a:blip r:embed="rId7">
              <a:alphaModFix/>
            </a:blip>
            <a:srcRect/>
            <a:stretch/>
          </p:blipFill>
          <p:spPr>
            <a:xfrm>
              <a:off x="8865517" y="4191419"/>
              <a:ext cx="570574" cy="570574"/>
            </a:xfrm>
            <a:prstGeom prst="rect">
              <a:avLst/>
            </a:prstGeom>
            <a:noFill/>
            <a:ln>
              <a:noFill/>
            </a:ln>
          </p:spPr>
        </p:pic>
      </p:grpSp>
      <p:sp>
        <p:nvSpPr>
          <p:cNvPr id="638" name="Google Shape;638;p13"/>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3"/>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3"/>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3"/>
          <p:cNvSpPr txBox="1"/>
          <p:nvPr/>
        </p:nvSpPr>
        <p:spPr>
          <a:xfrm>
            <a:off x="801484" y="222853"/>
            <a:ext cx="87003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Fast and Efficient Customer Experience</a:t>
            </a:r>
            <a:endParaRPr sz="3600" b="1" dirty="0">
              <a:solidFill>
                <a:schemeClr val="dk1"/>
              </a:solidFill>
              <a:latin typeface="Calibri"/>
              <a:ea typeface="Calibri"/>
              <a:cs typeface="Calibri"/>
              <a:sym typeface="Calibri"/>
            </a:endParaRPr>
          </a:p>
        </p:txBody>
      </p:sp>
      <p:sp>
        <p:nvSpPr>
          <p:cNvPr id="642" name="Google Shape;642;p13"/>
          <p:cNvSpPr txBox="1"/>
          <p:nvPr/>
        </p:nvSpPr>
        <p:spPr>
          <a:xfrm>
            <a:off x="9157001" y="2202184"/>
            <a:ext cx="2621279" cy="14871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Onboarding </a:t>
            </a: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(Store, Car agency, E-Commerce site)</a:t>
            </a:r>
            <a:endParaRPr sz="1600" dirty="0">
              <a:solidFill>
                <a:schemeClr val="dk1"/>
              </a:solidFill>
              <a:latin typeface="Calibri"/>
              <a:ea typeface="Calibri"/>
              <a:cs typeface="Calibri"/>
              <a:sym typeface="Calibri"/>
            </a:endParaRPr>
          </a:p>
        </p:txBody>
      </p:sp>
      <p:sp>
        <p:nvSpPr>
          <p:cNvPr id="643" name="Google Shape;643;p13"/>
          <p:cNvSpPr/>
          <p:nvPr/>
        </p:nvSpPr>
        <p:spPr>
          <a:xfrm>
            <a:off x="4901057" y="2119333"/>
            <a:ext cx="3498008" cy="3498006"/>
          </a:xfrm>
          <a:prstGeom prst="ellipse">
            <a:avLst/>
          </a:prstGeom>
          <a:gradFill>
            <a:gsLst>
              <a:gs pos="0">
                <a:srgbClr val="0BBCFF">
                  <a:alpha val="81960"/>
                </a:srgbClr>
              </a:gs>
              <a:gs pos="48000">
                <a:srgbClr val="00AEEF">
                  <a:alpha val="20000"/>
                </a:srgbClr>
              </a:gs>
              <a:gs pos="100000">
                <a:srgbClr val="00AEEF">
                  <a:alpha val="2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4" name="Google Shape;644;p13"/>
          <p:cNvSpPr/>
          <p:nvPr/>
        </p:nvSpPr>
        <p:spPr>
          <a:xfrm>
            <a:off x="5657036" y="2942076"/>
            <a:ext cx="1966202" cy="196620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645" name="Google Shape;645;p13"/>
          <p:cNvGrpSpPr/>
          <p:nvPr/>
        </p:nvGrpSpPr>
        <p:grpSpPr>
          <a:xfrm>
            <a:off x="4666581" y="1773349"/>
            <a:ext cx="4000592" cy="4258350"/>
            <a:chOff x="3950787" y="1293903"/>
            <a:chExt cx="4632581" cy="4931057"/>
          </a:xfrm>
        </p:grpSpPr>
        <p:sp>
          <p:nvSpPr>
            <p:cNvPr id="646" name="Google Shape;646;p13"/>
            <p:cNvSpPr txBox="1"/>
            <p:nvPr/>
          </p:nvSpPr>
          <p:spPr>
            <a:xfrm>
              <a:off x="5473630" y="3602822"/>
              <a:ext cx="1620000" cy="745869"/>
            </a:xfrm>
            <a:prstGeom prst="rect">
              <a:avLst/>
            </a:prstGeom>
            <a:noFill/>
            <a:ln>
              <a:noFill/>
            </a:ln>
          </p:spPr>
          <p:txBody>
            <a:bodyPr spcFirstLastPara="1" wrap="square" lIns="91425" tIns="45700" rIns="91425" bIns="45700" anchor="ctr" anchorCtr="0">
              <a:noAutofit/>
            </a:bodyPr>
            <a:lstStyle/>
            <a:p>
              <a:pPr marL="0" marR="0" lvl="0" indent="0" algn="ctr" rtl="1">
                <a:lnSpc>
                  <a:spcPct val="28787"/>
                </a:lnSpc>
                <a:spcBef>
                  <a:spcPts val="0"/>
                </a:spcBef>
                <a:spcAft>
                  <a:spcPts val="0"/>
                </a:spcAft>
                <a:buClr>
                  <a:schemeClr val="lt1"/>
                </a:buClr>
                <a:buSzPts val="6600"/>
                <a:buFont typeface="Calibri"/>
                <a:buNone/>
              </a:pPr>
              <a:r>
                <a:rPr lang="en-US" sz="6600" dirty="0">
                  <a:solidFill>
                    <a:schemeClr val="lt1"/>
                  </a:solidFill>
                  <a:latin typeface="Calibri"/>
                  <a:ea typeface="Calibri"/>
                  <a:cs typeface="Calibri"/>
                  <a:sym typeface="Calibri"/>
                </a:rPr>
                <a:t>30</a:t>
              </a:r>
              <a:endParaRPr dirty="0"/>
            </a:p>
            <a:p>
              <a:pPr marL="0" marR="0" lvl="0" indent="0" algn="ctr" rtl="1">
                <a:lnSpc>
                  <a:spcPct val="118750"/>
                </a:lnSpc>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Seconds to get a loan</a:t>
              </a:r>
              <a:endParaRPr sz="1600" dirty="0">
                <a:solidFill>
                  <a:schemeClr val="lt1"/>
                </a:solidFill>
                <a:latin typeface="Calibri"/>
                <a:ea typeface="Calibri"/>
                <a:cs typeface="Calibri"/>
                <a:sym typeface="Calibri"/>
              </a:endParaRPr>
            </a:p>
          </p:txBody>
        </p:sp>
        <p:sp>
          <p:nvSpPr>
            <p:cNvPr id="647" name="Google Shape;647;p13"/>
            <p:cNvSpPr/>
            <p:nvPr/>
          </p:nvSpPr>
          <p:spPr>
            <a:xfrm>
              <a:off x="5753255" y="1293903"/>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6</a:t>
              </a:r>
              <a:endParaRPr/>
            </a:p>
          </p:txBody>
        </p:sp>
        <p:sp>
          <p:nvSpPr>
            <p:cNvPr id="648" name="Google Shape;648;p13"/>
            <p:cNvSpPr/>
            <p:nvPr/>
          </p:nvSpPr>
          <p:spPr>
            <a:xfrm>
              <a:off x="7503368"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1</a:t>
              </a:r>
              <a:endParaRPr/>
            </a:p>
          </p:txBody>
        </p:sp>
        <p:sp>
          <p:nvSpPr>
            <p:cNvPr id="649" name="Google Shape;649;p13"/>
            <p:cNvSpPr/>
            <p:nvPr/>
          </p:nvSpPr>
          <p:spPr>
            <a:xfrm>
              <a:off x="3950787"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4</a:t>
              </a:r>
              <a:endParaRPr/>
            </a:p>
          </p:txBody>
        </p:sp>
        <p:sp>
          <p:nvSpPr>
            <p:cNvPr id="650" name="Google Shape;650;p13"/>
            <p:cNvSpPr/>
            <p:nvPr/>
          </p:nvSpPr>
          <p:spPr>
            <a:xfrm>
              <a:off x="7503368"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2</a:t>
              </a:r>
              <a:endParaRPr/>
            </a:p>
          </p:txBody>
        </p:sp>
        <p:sp>
          <p:nvSpPr>
            <p:cNvPr id="651" name="Google Shape;651;p13"/>
            <p:cNvSpPr/>
            <p:nvPr/>
          </p:nvSpPr>
          <p:spPr>
            <a:xfrm>
              <a:off x="5736037" y="514496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3</a:t>
              </a:r>
              <a:endParaRPr/>
            </a:p>
          </p:txBody>
        </p:sp>
        <p:sp>
          <p:nvSpPr>
            <p:cNvPr id="652" name="Google Shape;652;p13"/>
            <p:cNvSpPr/>
            <p:nvPr/>
          </p:nvSpPr>
          <p:spPr>
            <a:xfrm>
              <a:off x="4437229" y="1874447"/>
              <a:ext cx="3699698" cy="3699698"/>
            </a:xfrm>
            <a:prstGeom prst="arc">
              <a:avLst>
                <a:gd name="adj1" fmla="val 10281699"/>
                <a:gd name="adj2" fmla="val 1120934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3"/>
            <p:cNvSpPr/>
            <p:nvPr/>
          </p:nvSpPr>
          <p:spPr>
            <a:xfrm>
              <a:off x="4437229" y="1874447"/>
              <a:ext cx="3699698" cy="3699698"/>
            </a:xfrm>
            <a:prstGeom prst="arc">
              <a:avLst>
                <a:gd name="adj1" fmla="val 6757371"/>
                <a:gd name="adj2" fmla="val 7870888"/>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3"/>
            <p:cNvSpPr/>
            <p:nvPr/>
          </p:nvSpPr>
          <p:spPr>
            <a:xfrm>
              <a:off x="4437229" y="1874447"/>
              <a:ext cx="3699698" cy="3699698"/>
            </a:xfrm>
            <a:prstGeom prst="arc">
              <a:avLst>
                <a:gd name="adj1" fmla="val 3079830"/>
                <a:gd name="adj2" fmla="val 4118106"/>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3"/>
            <p:cNvSpPr/>
            <p:nvPr/>
          </p:nvSpPr>
          <p:spPr>
            <a:xfrm>
              <a:off x="4437229" y="1874447"/>
              <a:ext cx="3699698" cy="3699698"/>
            </a:xfrm>
            <a:prstGeom prst="arc">
              <a:avLst>
                <a:gd name="adj1" fmla="val 21209639"/>
                <a:gd name="adj2" fmla="val 49845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56" name="Google Shape;656;p13"/>
            <p:cNvCxnSpPr/>
            <p:nvPr/>
          </p:nvCxnSpPr>
          <p:spPr>
            <a:xfrm>
              <a:off x="6280484" y="2239679"/>
              <a:ext cx="0" cy="474130"/>
            </a:xfrm>
            <a:prstGeom prst="straightConnector1">
              <a:avLst/>
            </a:prstGeom>
            <a:noFill/>
            <a:ln w="31750" cap="flat" cmpd="sng">
              <a:solidFill>
                <a:srgbClr val="006386"/>
              </a:solidFill>
              <a:prstDash val="solid"/>
              <a:miter lim="800000"/>
              <a:headEnd type="none" w="sm" len="sm"/>
              <a:tailEnd type="stealth" w="med" len="med"/>
            </a:ln>
          </p:spPr>
        </p:cxnSp>
        <p:sp>
          <p:nvSpPr>
            <p:cNvPr id="657" name="Google Shape;657;p13"/>
            <p:cNvSpPr/>
            <p:nvPr/>
          </p:nvSpPr>
          <p:spPr>
            <a:xfrm>
              <a:off x="3950787"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a:p>
          </p:txBody>
        </p:sp>
        <p:sp>
          <p:nvSpPr>
            <p:cNvPr id="658" name="Google Shape;658;p13"/>
            <p:cNvSpPr/>
            <p:nvPr/>
          </p:nvSpPr>
          <p:spPr>
            <a:xfrm>
              <a:off x="4426853" y="1864400"/>
              <a:ext cx="3699698" cy="3699698"/>
            </a:xfrm>
            <a:prstGeom prst="arc">
              <a:avLst>
                <a:gd name="adj1" fmla="val 13743919"/>
                <a:gd name="adj2" fmla="val 14897683"/>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659" name="Google Shape;659;p13"/>
          <p:cNvPicPr preferRelativeResize="0"/>
          <p:nvPr/>
        </p:nvPicPr>
        <p:blipFill rotWithShape="1">
          <a:blip r:embed="rId8">
            <a:alphaModFix/>
          </a:blip>
          <a:srcRect/>
          <a:stretch/>
        </p:blipFill>
        <p:spPr>
          <a:xfrm>
            <a:off x="8826693" y="2772414"/>
            <a:ext cx="520904" cy="520904"/>
          </a:xfrm>
          <a:prstGeom prst="rect">
            <a:avLst/>
          </a:prstGeom>
          <a:noFill/>
          <a:ln>
            <a:noFill/>
          </a:ln>
        </p:spPr>
      </p:pic>
      <p:sp>
        <p:nvSpPr>
          <p:cNvPr id="660" name="Google Shape;660;p13"/>
          <p:cNvSpPr txBox="1"/>
          <p:nvPr/>
        </p:nvSpPr>
        <p:spPr>
          <a:xfrm>
            <a:off x="633125" y="6432760"/>
            <a:ext cx="21703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30 seconds -Minimal time period</a:t>
            </a:r>
            <a:endParaRPr sz="10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422" t="7795" r="2023" b="7795"/>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7" name="Oval 6">
            <a:extLst>
              <a:ext uri="{FF2B5EF4-FFF2-40B4-BE49-F238E27FC236}">
                <a16:creationId xmlns:a16="http://schemas.microsoft.com/office/drawing/2014/main" id="{5AB6BAFD-35DD-495A-BB66-E5987B7521AC}"/>
              </a:ext>
            </a:extLst>
          </p:cNvPr>
          <p:cNvSpPr/>
          <p:nvPr/>
        </p:nvSpPr>
        <p:spPr>
          <a:xfrm>
            <a:off x="-2413544" y="-2373086"/>
            <a:ext cx="11614436" cy="11614436"/>
          </a:xfrm>
          <a:prstGeom prst="ellipse">
            <a:avLst/>
          </a:prstGeom>
          <a:gradFill>
            <a:gsLst>
              <a:gs pos="21000">
                <a:srgbClr val="00AEEF">
                  <a:alpha val="22000"/>
                </a:srgbClr>
              </a:gs>
              <a:gs pos="45000">
                <a:srgbClr val="006FAB">
                  <a:alpha val="58000"/>
                </a:srgbClr>
              </a:gs>
              <a:gs pos="70000">
                <a:srgbClr val="00AEEF">
                  <a:alpha val="36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7" name="Arc 26">
            <a:extLst>
              <a:ext uri="{FF2B5EF4-FFF2-40B4-BE49-F238E27FC236}">
                <a16:creationId xmlns:a16="http://schemas.microsoft.com/office/drawing/2014/main" id="{C041EA82-218D-4A36-B0D4-4360F9970D64}"/>
              </a:ext>
            </a:extLst>
          </p:cNvPr>
          <p:cNvSpPr/>
          <p:nvPr/>
        </p:nvSpPr>
        <p:spPr>
          <a:xfrm>
            <a:off x="-2349470" y="-2194587"/>
            <a:ext cx="11247182" cy="11247173"/>
          </a:xfrm>
          <a:prstGeom prst="arc">
            <a:avLst>
              <a:gd name="adj1" fmla="val 16977976"/>
              <a:gd name="adj2" fmla="val 7953272"/>
            </a:avLst>
          </a:prstGeom>
          <a:ln w="9525">
            <a:solidFill>
              <a:srgbClr val="25A6DF"/>
            </a:solidFill>
            <a:headEnd type="arrow"/>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Oval 4">
            <a:extLst>
              <a:ext uri="{FF2B5EF4-FFF2-40B4-BE49-F238E27FC236}">
                <a16:creationId xmlns:a16="http://schemas.microsoft.com/office/drawing/2014/main" id="{D86F31D6-BB85-4D42-8C2B-0FE1DB28CB0B}"/>
              </a:ext>
            </a:extLst>
          </p:cNvPr>
          <p:cNvSpPr/>
          <p:nvPr/>
        </p:nvSpPr>
        <p:spPr>
          <a:xfrm flipH="1">
            <a:off x="7904746" y="2213478"/>
            <a:ext cx="2523693" cy="2461838"/>
          </a:xfrm>
          <a:prstGeom prst="ellipse">
            <a:avLst/>
          </a:prstGeom>
          <a:solidFill>
            <a:srgbClr val="00ACE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solidFill>
                <a:srgbClr val="FFFFFF"/>
              </a:solidFill>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a:effectLst>
            <a:outerShdw blurRad="63500" dist="38100" dir="10800000" algn="tr" rotWithShape="0">
              <a:prstClr val="black">
                <a:alpha val="40000"/>
              </a:prstClr>
            </a:outerShdw>
          </a:effectLst>
          <a:scene3d>
            <a:camera prst="orthographicFront"/>
            <a:lightRig rig="threePt" dir="t"/>
          </a:scene3d>
          <a:sp3d>
            <a:bevelT w="635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6" name="Oval 35">
            <a:extLst>
              <a:ext uri="{FF2B5EF4-FFF2-40B4-BE49-F238E27FC236}">
                <a16:creationId xmlns:a16="http://schemas.microsoft.com/office/drawing/2014/main" id="{7CE6EB14-C75C-4F2F-891D-CCEC46D0F151}"/>
              </a:ext>
            </a:extLst>
          </p:cNvPr>
          <p:cNvSpPr/>
          <p:nvPr/>
        </p:nvSpPr>
        <p:spPr>
          <a:xfrm>
            <a:off x="10407626" y="2750553"/>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Rectangle 32">
            <a:extLst>
              <a:ext uri="{FF2B5EF4-FFF2-40B4-BE49-F238E27FC236}">
                <a16:creationId xmlns:a16="http://schemas.microsoft.com/office/drawing/2014/main" id="{65A751FE-88BD-CF7C-8ADF-5A95C900E842}"/>
              </a:ext>
            </a:extLst>
          </p:cNvPr>
          <p:cNvSpPr/>
          <p:nvPr/>
        </p:nvSpPr>
        <p:spPr>
          <a:xfrm>
            <a:off x="3583036" y="2871107"/>
            <a:ext cx="7635315" cy="1482137"/>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lvl="0" algn="ctr">
              <a:lnSpc>
                <a:spcPts val="5200"/>
              </a:lnSpc>
              <a:defRPr/>
            </a:pPr>
            <a:r>
              <a:rPr lang="en-US" sz="6600" b="1" spc="150" dirty="0">
                <a:ln>
                  <a:solidFill>
                    <a:srgbClr val="006386"/>
                  </a:solidFill>
                </a:ln>
                <a:solidFill>
                  <a:schemeClr val="bg1"/>
                </a:solidFill>
                <a:latin typeface="Calibri" panose="020F0502020204030204" pitchFamily="34" charset="0"/>
                <a:cs typeface="Calibri" panose="020F0502020204030204" pitchFamily="34" charset="0"/>
              </a:rPr>
              <a:t>Digital Credit Solutions</a:t>
            </a:r>
            <a:endParaRPr kumimoji="0" lang="x-none" sz="6600" b="1" i="0" u="none" strike="noStrike" kern="1200" cap="none" spc="0" normalizeH="0" baseline="0" noProof="0" dirty="0">
              <a:ln>
                <a:solidFill>
                  <a:srgbClr val="006386"/>
                </a:solidFill>
              </a:ln>
              <a:solidFill>
                <a:schemeClr val="bg1"/>
              </a:solidFill>
              <a:effectLst/>
              <a:uLnTx/>
              <a:uFillTx/>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6D70B5B1-BEAA-4872-A44E-32A0282D3AF8}"/>
              </a:ext>
            </a:extLst>
          </p:cNvPr>
          <p:cNvSpPr/>
          <p:nvPr/>
        </p:nvSpPr>
        <p:spPr>
          <a:xfrm>
            <a:off x="8287758" y="935825"/>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1" name="Picture 30" descr="A screenshot of a computer&#10;&#10;Description automatically generated with low confidence">
            <a:extLst>
              <a:ext uri="{FF2B5EF4-FFF2-40B4-BE49-F238E27FC236}">
                <a16:creationId xmlns:a16="http://schemas.microsoft.com/office/drawing/2014/main" id="{475ECB99-3E16-CD76-06B3-4DB85AB8F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864" t="81120" r="35706" b="1970"/>
          <a:stretch/>
        </p:blipFill>
        <p:spPr>
          <a:xfrm>
            <a:off x="10619552" y="2496136"/>
            <a:ext cx="922487" cy="1027932"/>
          </a:xfrm>
          <a:prstGeom prst="rect">
            <a:avLst/>
          </a:prstGeom>
        </p:spPr>
      </p:pic>
      <p:pic>
        <p:nvPicPr>
          <p:cNvPr id="32" name="Picture 31" descr="A screenshot of a computer&#10;&#10;Description automatically generated with low confidence">
            <a:extLst>
              <a:ext uri="{FF2B5EF4-FFF2-40B4-BE49-F238E27FC236}">
                <a16:creationId xmlns:a16="http://schemas.microsoft.com/office/drawing/2014/main" id="{FCA31F17-A903-6B9E-8C39-FAA68D4ED4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970" t="84776" r="43635" b="4835"/>
          <a:stretch/>
        </p:blipFill>
        <p:spPr>
          <a:xfrm>
            <a:off x="9874654" y="5135751"/>
            <a:ext cx="487112" cy="631558"/>
          </a:xfrm>
          <a:prstGeom prst="rect">
            <a:avLst/>
          </a:prstGeom>
        </p:spPr>
      </p:pic>
      <p:pic>
        <p:nvPicPr>
          <p:cNvPr id="33" name="Picture 32" descr="A screenshot of a computer&#10;&#10;Description automatically generated with low confidence">
            <a:extLst>
              <a:ext uri="{FF2B5EF4-FFF2-40B4-BE49-F238E27FC236}">
                <a16:creationId xmlns:a16="http://schemas.microsoft.com/office/drawing/2014/main" id="{60FC9401-D3ED-292C-017A-C448AB4DC4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984" t="84776" r="48175" b="7228"/>
          <a:stretch/>
        </p:blipFill>
        <p:spPr>
          <a:xfrm>
            <a:off x="10407626" y="4570957"/>
            <a:ext cx="551175" cy="486120"/>
          </a:xfrm>
          <a:prstGeom prst="rect">
            <a:avLst/>
          </a:prstGeom>
        </p:spPr>
      </p:pic>
      <p:pic>
        <p:nvPicPr>
          <p:cNvPr id="34" name="Picture 33" descr="A screenshot of a computer&#10;&#10;Description automatically generated with low confidence">
            <a:extLst>
              <a:ext uri="{FF2B5EF4-FFF2-40B4-BE49-F238E27FC236}">
                <a16:creationId xmlns:a16="http://schemas.microsoft.com/office/drawing/2014/main" id="{4C4DFDBC-8338-DD84-5B8E-5E3DE721D9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28" t="83304" r="70949" b="6545"/>
          <a:stretch/>
        </p:blipFill>
        <p:spPr>
          <a:xfrm>
            <a:off x="10687506" y="3612614"/>
            <a:ext cx="648889" cy="617106"/>
          </a:xfrm>
          <a:prstGeom prst="rect">
            <a:avLst/>
          </a:prstGeom>
        </p:spPr>
      </p:pic>
      <p:pic>
        <p:nvPicPr>
          <p:cNvPr id="37" name="Picture 36" descr="A screenshot of a computer&#10;&#10;Description automatically generated with low confidence">
            <a:extLst>
              <a:ext uri="{FF2B5EF4-FFF2-40B4-BE49-F238E27FC236}">
                <a16:creationId xmlns:a16="http://schemas.microsoft.com/office/drawing/2014/main" id="{580D0638-5B70-B50D-F6DF-FD97FFC0D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17" t="15757" r="88660" b="74092"/>
          <a:stretch/>
        </p:blipFill>
        <p:spPr>
          <a:xfrm>
            <a:off x="8901093" y="5383149"/>
            <a:ext cx="648889" cy="617106"/>
          </a:xfrm>
          <a:prstGeom prst="rect">
            <a:avLst/>
          </a:prstGeom>
        </p:spPr>
      </p:pic>
      <p:sp>
        <p:nvSpPr>
          <p:cNvPr id="11" name="Freeform: Shape 10">
            <a:extLst>
              <a:ext uri="{FF2B5EF4-FFF2-40B4-BE49-F238E27FC236}">
                <a16:creationId xmlns:a16="http://schemas.microsoft.com/office/drawing/2014/main" id="{706129EC-0528-4F13-B583-DE2195C5A311}"/>
              </a:ext>
            </a:extLst>
          </p:cNvPr>
          <p:cNvSpPr/>
          <p:nvPr/>
        </p:nvSpPr>
        <p:spPr>
          <a:xfrm rot="21010788">
            <a:off x="5486771" y="1448816"/>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12" name="Freeform: Shape 11">
            <a:extLst>
              <a:ext uri="{FF2B5EF4-FFF2-40B4-BE49-F238E27FC236}">
                <a16:creationId xmlns:a16="http://schemas.microsoft.com/office/drawing/2014/main" id="{C3E0E3DC-128E-4583-9A06-5830697DB5BC}"/>
              </a:ext>
            </a:extLst>
          </p:cNvPr>
          <p:cNvSpPr/>
          <p:nvPr/>
        </p:nvSpPr>
        <p:spPr>
          <a:xfrm rot="20180719">
            <a:off x="906238" y="260694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2" name="Freeform: Shape 21">
            <a:extLst>
              <a:ext uri="{FF2B5EF4-FFF2-40B4-BE49-F238E27FC236}">
                <a16:creationId xmlns:a16="http://schemas.microsoft.com/office/drawing/2014/main" id="{5C6911A9-E962-4FD8-ACE7-EF903BB8FD4E}"/>
              </a:ext>
            </a:extLst>
          </p:cNvPr>
          <p:cNvSpPr/>
          <p:nvPr/>
        </p:nvSpPr>
        <p:spPr>
          <a:xfrm rot="1464581">
            <a:off x="2836808" y="202303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2861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A157E64-935F-3EE2-C049-AAD6497D49C3}"/>
              </a:ext>
            </a:extLst>
          </p:cNvPr>
          <p:cNvSpPr/>
          <p:nvPr/>
        </p:nvSpPr>
        <p:spPr>
          <a:xfrm flipH="1">
            <a:off x="-1004058" y="-2420863"/>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3591310" y="193115"/>
            <a:ext cx="4409183" cy="646331"/>
          </a:xfrm>
          <a:prstGeom prst="rect">
            <a:avLst/>
          </a:prstGeom>
          <a:noFill/>
        </p:spPr>
        <p:txBody>
          <a:bodyPr wrap="square" rtlCol="0">
            <a:spAutoFit/>
          </a:bodyPr>
          <a:lstStyle/>
          <a:p>
            <a:pPr algn="r">
              <a:defRPr/>
            </a:pPr>
            <a:r>
              <a:rPr lang="en-US" sz="3600" b="1" dirty="0">
                <a:solidFill>
                  <a:schemeClr val="tx1"/>
                </a:solidFill>
                <a:latin typeface="Calibri" panose="020F0502020204030204" pitchFamily="34" charset="0"/>
                <a:cs typeface="Calibri" panose="020F0502020204030204" pitchFamily="34" charset="0"/>
              </a:rPr>
              <a:t>in collaboration with</a:t>
            </a:r>
          </a:p>
        </p:txBody>
      </p:sp>
      <p:sp>
        <p:nvSpPr>
          <p:cNvPr id="31" name="Rectangle 30">
            <a:extLst>
              <a:ext uri="{FF2B5EF4-FFF2-40B4-BE49-F238E27FC236}">
                <a16:creationId xmlns:a16="http://schemas.microsoft.com/office/drawing/2014/main" id="{266649F0-96C3-4AD9-9C4A-8CD71A702FFC}"/>
              </a:ext>
            </a:extLst>
          </p:cNvPr>
          <p:cNvSpPr/>
          <p:nvPr/>
        </p:nvSpPr>
        <p:spPr>
          <a:xfrm>
            <a:off x="607251" y="1035010"/>
            <a:ext cx="9818218" cy="461665"/>
          </a:xfrm>
          <a:prstGeom prst="rect">
            <a:avLst/>
          </a:prstGeom>
        </p:spPr>
        <p:txBody>
          <a:bodyPr wrap="square">
            <a:spAutoFit/>
          </a:bodyPr>
          <a:lstStyle/>
          <a:p>
            <a:pPr algn="ctr">
              <a:defRPr/>
            </a:pPr>
            <a:r>
              <a:rPr lang="en-US" sz="2400" dirty="0">
                <a:solidFill>
                  <a:schemeClr val="tx1"/>
                </a:solidFill>
                <a:latin typeface="Calibri" panose="020F0502020204030204" pitchFamily="34" charset="0"/>
                <a:cs typeface="Calibri" panose="020F0502020204030204" pitchFamily="34" charset="0"/>
              </a:rPr>
              <a:t>The preferred option for payment installments for large purchases in Israel</a:t>
            </a:r>
          </a:p>
        </p:txBody>
      </p:sp>
      <p:sp>
        <p:nvSpPr>
          <p:cNvPr id="35" name="TextBox 34">
            <a:extLst>
              <a:ext uri="{FF2B5EF4-FFF2-40B4-BE49-F238E27FC236}">
                <a16:creationId xmlns:a16="http://schemas.microsoft.com/office/drawing/2014/main" id="{A16035B7-60FA-4C70-B45E-1413D11F2DB8}"/>
              </a:ext>
            </a:extLst>
          </p:cNvPr>
          <p:cNvSpPr txBox="1"/>
          <p:nvPr/>
        </p:nvSpPr>
        <p:spPr>
          <a:xfrm>
            <a:off x="1459382" y="3048081"/>
            <a:ext cx="411239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JV- 80% owned by Blender, 20% by Bank Hapoalim, </a:t>
            </a:r>
            <a:r>
              <a:rPr lang="he-IL" sz="1600" dirty="0">
                <a:solidFill>
                  <a:srgbClr val="000000"/>
                </a:solidFill>
                <a:latin typeface="Assistant" pitchFamily="2" charset="-79"/>
                <a:cs typeface="Assistant" pitchFamily="2" charset="-79"/>
              </a:rPr>
              <a:t>– הגדלת קו האשראי לסך כולל של </a:t>
            </a:r>
            <a:r>
              <a:rPr lang="he-IL" sz="1600" b="1" dirty="0">
                <a:solidFill>
                  <a:srgbClr val="000000"/>
                </a:solidFill>
                <a:latin typeface="Assistant" pitchFamily="2" charset="-79"/>
                <a:cs typeface="Assistant" pitchFamily="2" charset="-79"/>
              </a:rPr>
              <a:t>100 מיליון ש"ח</a:t>
            </a:r>
            <a:endParaRPr lang="he-IL" sz="1600" dirty="0">
              <a:solidFill>
                <a:schemeClr val="tx1"/>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FB9822AF-C338-4D4A-BC31-59EBFC6760BE}"/>
              </a:ext>
            </a:extLst>
          </p:cNvPr>
          <p:cNvSpPr txBox="1"/>
          <p:nvPr/>
        </p:nvSpPr>
        <p:spPr>
          <a:xfrm>
            <a:off x="1467215" y="5482458"/>
            <a:ext cx="4652307" cy="553998"/>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Potential market of NIS 30 billion annually for large purchases in Israel (excluding vehicles)</a:t>
            </a:r>
            <a:endParaRPr lang="he-IL" sz="1600" dirty="0">
              <a:solidFill>
                <a:schemeClr val="tx1"/>
              </a:solidFill>
              <a:latin typeface="Calibri" panose="020F0502020204030204" pitchFamily="34" charset="0"/>
              <a:cs typeface="Calibri" panose="020F0502020204030204" pitchFamily="34" charset="0"/>
            </a:endParaRPr>
          </a:p>
        </p:txBody>
      </p:sp>
      <p:sp>
        <p:nvSpPr>
          <p:cNvPr id="39" name="TextBox 74">
            <a:extLst>
              <a:ext uri="{FF2B5EF4-FFF2-40B4-BE49-F238E27FC236}">
                <a16:creationId xmlns:a16="http://schemas.microsoft.com/office/drawing/2014/main" id="{7A1C554A-1C2C-4788-A2EF-2B9EA0B2904A}"/>
              </a:ext>
            </a:extLst>
          </p:cNvPr>
          <p:cNvSpPr txBox="1"/>
          <p:nvPr/>
        </p:nvSpPr>
        <p:spPr>
          <a:xfrm>
            <a:off x="1438346" y="4255086"/>
            <a:ext cx="412091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Technology enabling payment through extended installments using rapid, non-bank credit at points of sale</a:t>
            </a:r>
            <a:endParaRPr lang="he-IL" sz="1600" dirty="0">
              <a:solidFill>
                <a:schemeClr val="tx1"/>
              </a:solidFill>
              <a:latin typeface="Calibri" panose="020F0502020204030204" pitchFamily="34" charset="0"/>
              <a:cs typeface="Calibri" panose="020F0502020204030204" pitchFamily="34" charset="0"/>
            </a:endParaRPr>
          </a:p>
        </p:txBody>
      </p:sp>
      <p:grpSp>
        <p:nvGrpSpPr>
          <p:cNvPr id="32" name="קבוצה 31">
            <a:extLst>
              <a:ext uri="{FF2B5EF4-FFF2-40B4-BE49-F238E27FC236}">
                <a16:creationId xmlns:a16="http://schemas.microsoft.com/office/drawing/2014/main" id="{25938F6D-9C9F-4FA4-89D5-E7FD2A850679}"/>
              </a:ext>
            </a:extLst>
          </p:cNvPr>
          <p:cNvGrpSpPr/>
          <p:nvPr/>
        </p:nvGrpSpPr>
        <p:grpSpPr>
          <a:xfrm>
            <a:off x="380525" y="1803053"/>
            <a:ext cx="1106689" cy="4493118"/>
            <a:chOff x="4905624" y="1861953"/>
            <a:chExt cx="1106689" cy="4493118"/>
          </a:xfrm>
        </p:grpSpPr>
        <p:sp>
          <p:nvSpPr>
            <p:cNvPr id="9" name="Oval 8">
              <a:extLst>
                <a:ext uri="{FF2B5EF4-FFF2-40B4-BE49-F238E27FC236}">
                  <a16:creationId xmlns:a16="http://schemas.microsoft.com/office/drawing/2014/main" id="{A27E8EA0-F6EB-BF82-E109-1E6A6A6D75AC}"/>
                </a:ext>
              </a:extLst>
            </p:cNvPr>
            <p:cNvSpPr/>
            <p:nvPr/>
          </p:nvSpPr>
          <p:spPr>
            <a:xfrm>
              <a:off x="4936266" y="532789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789422E6-2490-BAE7-5241-52832DEC4B78}"/>
                </a:ext>
              </a:extLst>
            </p:cNvPr>
            <p:cNvSpPr/>
            <p:nvPr/>
          </p:nvSpPr>
          <p:spPr>
            <a:xfrm>
              <a:off x="4936266" y="419157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83E993B7-C035-88D4-C99D-8A33765F9BC1}"/>
                </a:ext>
              </a:extLst>
            </p:cNvPr>
            <p:cNvSpPr/>
            <p:nvPr/>
          </p:nvSpPr>
          <p:spPr>
            <a:xfrm>
              <a:off x="4936266" y="299827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5" name="Oval 44">
              <a:extLst>
                <a:ext uri="{FF2B5EF4-FFF2-40B4-BE49-F238E27FC236}">
                  <a16:creationId xmlns:a16="http://schemas.microsoft.com/office/drawing/2014/main" id="{38A42619-4963-81E2-753B-C6B96EB8C030}"/>
                </a:ext>
              </a:extLst>
            </p:cNvPr>
            <p:cNvSpPr/>
            <p:nvPr/>
          </p:nvSpPr>
          <p:spPr>
            <a:xfrm>
              <a:off x="4936266" y="186195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67" name="Picture 66">
              <a:extLst>
                <a:ext uri="{FF2B5EF4-FFF2-40B4-BE49-F238E27FC236}">
                  <a16:creationId xmlns:a16="http://schemas.microsoft.com/office/drawing/2014/main" id="{4C1A3096-273C-4FFC-8935-078373A53A16}"/>
                </a:ext>
              </a:extLst>
            </p:cNvPr>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212998" y="4482486"/>
              <a:ext cx="473715" cy="445349"/>
            </a:xfrm>
            <a:prstGeom prst="rect">
              <a:avLst/>
            </a:prstGeom>
          </p:spPr>
        </p:pic>
        <p:graphicFrame>
          <p:nvGraphicFramePr>
            <p:cNvPr id="8" name="Chart 7">
              <a:extLst>
                <a:ext uri="{FF2B5EF4-FFF2-40B4-BE49-F238E27FC236}">
                  <a16:creationId xmlns:a16="http://schemas.microsoft.com/office/drawing/2014/main" id="{ED6B5B5F-F5F9-4238-9DD9-3518DC3E9F00}"/>
                </a:ext>
              </a:extLst>
            </p:cNvPr>
            <p:cNvGraphicFramePr/>
            <p:nvPr>
              <p:extLst>
                <p:ext uri="{D42A27DB-BD31-4B8C-83A1-F6EECF244321}">
                  <p14:modId xmlns:p14="http://schemas.microsoft.com/office/powerpoint/2010/main" val="1797253175"/>
                </p:ext>
              </p:extLst>
            </p:nvPr>
          </p:nvGraphicFramePr>
          <p:xfrm>
            <a:off x="4905624" y="3131293"/>
            <a:ext cx="1106689" cy="733534"/>
          </p:xfrm>
          <a:graphic>
            <a:graphicData uri="http://schemas.openxmlformats.org/drawingml/2006/chart">
              <c:chart xmlns:c="http://schemas.openxmlformats.org/drawingml/2006/chart" xmlns:r="http://schemas.openxmlformats.org/officeDocument/2006/relationships" r:id="rId5"/>
            </a:graphicData>
          </a:graphic>
        </p:graphicFrame>
        <p:pic>
          <p:nvPicPr>
            <p:cNvPr id="27650" name="Picture 2" descr="Bookstore  premium icon">
              <a:extLst>
                <a:ext uri="{FF2B5EF4-FFF2-40B4-BE49-F238E27FC236}">
                  <a16:creationId xmlns:a16="http://schemas.microsoft.com/office/drawing/2014/main" id="{7D19C8A7-BCAC-447A-BFEF-5E5FAC82B2E3}"/>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5132350" y="5627651"/>
              <a:ext cx="546846" cy="4651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9CCB928-1EB6-FAEE-D068-2F527CD0819A}"/>
                </a:ext>
              </a:extLst>
            </p:cNvPr>
            <p:cNvGrpSpPr/>
            <p:nvPr/>
          </p:nvGrpSpPr>
          <p:grpSpPr>
            <a:xfrm>
              <a:off x="5095423" y="2124523"/>
              <a:ext cx="709671" cy="454905"/>
              <a:chOff x="5163004" y="1079777"/>
              <a:chExt cx="709671" cy="454905"/>
            </a:xfrm>
          </p:grpSpPr>
          <p:pic>
            <p:nvPicPr>
              <p:cNvPr id="56" name="תמונה 47">
                <a:extLst>
                  <a:ext uri="{FF2B5EF4-FFF2-40B4-BE49-F238E27FC236}">
                    <a16:creationId xmlns:a16="http://schemas.microsoft.com/office/drawing/2014/main" id="{EE614E4B-B3BB-4038-9B02-9474659196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300" t="1" b="-1729"/>
              <a:stretch/>
            </p:blipFill>
            <p:spPr>
              <a:xfrm>
                <a:off x="5398960" y="1144442"/>
                <a:ext cx="473715" cy="366496"/>
              </a:xfrm>
              <a:prstGeom prst="rect">
                <a:avLst/>
              </a:prstGeom>
            </p:spPr>
          </p:pic>
          <p:pic>
            <p:nvPicPr>
              <p:cNvPr id="30" name="Picture 27">
                <a:extLst>
                  <a:ext uri="{FF2B5EF4-FFF2-40B4-BE49-F238E27FC236}">
                    <a16:creationId xmlns:a16="http://schemas.microsoft.com/office/drawing/2014/main" id="{E6EED21F-18F5-4A83-B8D8-1BDCC82BEB6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17" t="15243" r="35628" b="46409"/>
              <a:stretch/>
            </p:blipFill>
            <p:spPr>
              <a:xfrm>
                <a:off x="5163004" y="1079777"/>
                <a:ext cx="539887" cy="454905"/>
              </a:xfrm>
              <a:prstGeom prst="rect">
                <a:avLst/>
              </a:prstGeom>
              <a:effectLst/>
            </p:spPr>
          </p:pic>
        </p:grpSp>
      </p:grpSp>
      <p:sp>
        <p:nvSpPr>
          <p:cNvPr id="33" name="Rectangle 32">
            <a:extLst>
              <a:ext uri="{FF2B5EF4-FFF2-40B4-BE49-F238E27FC236}">
                <a16:creationId xmlns:a16="http://schemas.microsoft.com/office/drawing/2014/main" id="{00D0924D-4676-B702-AC15-B630848B089D}"/>
              </a:ext>
            </a:extLst>
          </p:cNvPr>
          <p:cNvSpPr/>
          <p:nvPr/>
        </p:nvSpPr>
        <p:spPr>
          <a:xfrm flipH="1">
            <a:off x="-10493" y="6866485"/>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B28B6ECD-7CF9-E783-FF34-BCABFD0A38F9}"/>
              </a:ext>
            </a:extLst>
          </p:cNvPr>
          <p:cNvSpPr/>
          <p:nvPr/>
        </p:nvSpPr>
        <p:spPr>
          <a:xfrm flipH="1">
            <a:off x="-5392614" y="-2420863"/>
            <a:ext cx="5385307" cy="1141473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grpSp>
        <p:nvGrpSpPr>
          <p:cNvPr id="26" name="קבוצה 25">
            <a:extLst>
              <a:ext uri="{FF2B5EF4-FFF2-40B4-BE49-F238E27FC236}">
                <a16:creationId xmlns:a16="http://schemas.microsoft.com/office/drawing/2014/main" id="{E34387AB-AA7F-2B17-2FB0-BCFC504880B0}"/>
              </a:ext>
            </a:extLst>
          </p:cNvPr>
          <p:cNvGrpSpPr/>
          <p:nvPr/>
        </p:nvGrpSpPr>
        <p:grpSpPr>
          <a:xfrm>
            <a:off x="6080532" y="1844888"/>
            <a:ext cx="5862425" cy="4542850"/>
            <a:chOff x="97839" y="1475890"/>
            <a:chExt cx="5862425" cy="4542850"/>
          </a:xfrm>
        </p:grpSpPr>
        <p:grpSp>
          <p:nvGrpSpPr>
            <p:cNvPr id="5" name="Group 6">
              <a:extLst>
                <a:ext uri="{FF2B5EF4-FFF2-40B4-BE49-F238E27FC236}">
                  <a16:creationId xmlns:a16="http://schemas.microsoft.com/office/drawing/2014/main" id="{31DF363D-6067-6976-60D5-4365CA2D2941}"/>
                </a:ext>
              </a:extLst>
            </p:cNvPr>
            <p:cNvGrpSpPr/>
            <p:nvPr/>
          </p:nvGrpSpPr>
          <p:grpSpPr>
            <a:xfrm>
              <a:off x="97839" y="1789824"/>
              <a:ext cx="5862425" cy="3923584"/>
              <a:chOff x="1825103" y="979875"/>
              <a:chExt cx="8646506" cy="5526912"/>
            </a:xfrm>
          </p:grpSpPr>
          <p:sp>
            <p:nvSpPr>
              <p:cNvPr id="6" name="Oval 1">
                <a:extLst>
                  <a:ext uri="{FF2B5EF4-FFF2-40B4-BE49-F238E27FC236}">
                    <a16:creationId xmlns:a16="http://schemas.microsoft.com/office/drawing/2014/main" id="{52EB7C0E-DA76-9E99-97FB-52B43A8772B3}"/>
                  </a:ext>
                </a:extLst>
              </p:cNvPr>
              <p:cNvSpPr/>
              <p:nvPr/>
            </p:nvSpPr>
            <p:spPr>
              <a:xfrm>
                <a:off x="3380766" y="979875"/>
                <a:ext cx="5526914" cy="5526912"/>
              </a:xfrm>
              <a:prstGeom prst="ellipse">
                <a:avLst/>
              </a:prstGeom>
              <a:gradFill flip="none" rotWithShape="1">
                <a:gsLst>
                  <a:gs pos="100000">
                    <a:srgbClr val="00AEEF"/>
                  </a:gs>
                  <a:gs pos="10000">
                    <a:schemeClr val="bg1"/>
                  </a:gs>
                </a:gsLst>
                <a:path path="circle">
                  <a:fillToRect l="50000" t="50000" r="50000" b="50000"/>
                </a:path>
                <a:tileRect/>
              </a:gradFill>
              <a:ln>
                <a:noFill/>
              </a:ln>
              <a:effectLst>
                <a:outerShdw blurRad="2540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11" name="Picture 8" descr="קורקינט חשמלי למבוגרים אינוקים – הקורקינט הנמכר והמוביל בישראל">
                <a:extLst>
                  <a:ext uri="{FF2B5EF4-FFF2-40B4-BE49-F238E27FC236}">
                    <a16:creationId xmlns:a16="http://schemas.microsoft.com/office/drawing/2014/main" id="{E1AC18D9-118E-1C03-A3EC-47B392D1E174}"/>
                  </a:ext>
                </a:extLst>
              </p:cNvPr>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0717" y="5659453"/>
                <a:ext cx="940492" cy="35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קונינג - קורקינטים חשמליים ואופניים חשמליים">
                <a:extLst>
                  <a:ext uri="{FF2B5EF4-FFF2-40B4-BE49-F238E27FC236}">
                    <a16:creationId xmlns:a16="http://schemas.microsoft.com/office/drawing/2014/main" id="{73A39D7B-97A4-C597-2A9B-E71D3CEFF5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7435" y="6088759"/>
                <a:ext cx="1043897" cy="343530"/>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22">
                <a:extLst>
                  <a:ext uri="{FF2B5EF4-FFF2-40B4-BE49-F238E27FC236}">
                    <a16:creationId xmlns:a16="http://schemas.microsoft.com/office/drawing/2014/main" id="{62A645EB-CE3E-C82E-E3EC-E66ACA392109}"/>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250279" y="2468534"/>
                <a:ext cx="1070860" cy="218745"/>
              </a:xfrm>
              <a:prstGeom prst="rect">
                <a:avLst/>
              </a:prstGeom>
            </p:spPr>
          </p:pic>
          <p:pic>
            <p:nvPicPr>
              <p:cNvPr id="14" name="תמונה 6">
                <a:extLst>
                  <a:ext uri="{FF2B5EF4-FFF2-40B4-BE49-F238E27FC236}">
                    <a16:creationId xmlns:a16="http://schemas.microsoft.com/office/drawing/2014/main" id="{E01FB050-9802-5186-54EC-AAF1A3487988}"/>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74" b="11726"/>
              <a:stretch/>
            </p:blipFill>
            <p:spPr>
              <a:xfrm>
                <a:off x="2932165" y="1781479"/>
                <a:ext cx="583237" cy="557792"/>
              </a:xfrm>
              <a:prstGeom prst="rect">
                <a:avLst/>
              </a:prstGeom>
            </p:spPr>
          </p:pic>
          <p:pic>
            <p:nvPicPr>
              <p:cNvPr id="15" name="תמונה 10">
                <a:extLst>
                  <a:ext uri="{FF2B5EF4-FFF2-40B4-BE49-F238E27FC236}">
                    <a16:creationId xmlns:a16="http://schemas.microsoft.com/office/drawing/2014/main" id="{E920F90B-4A82-0D65-9209-C0D320B255D1}"/>
                  </a:ext>
                </a:extLst>
              </p:cNvPr>
              <p:cNvPicPr>
                <a:picLocks noChangeAspect="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t="23283"/>
              <a:stretch/>
            </p:blipFill>
            <p:spPr>
              <a:xfrm>
                <a:off x="2510936" y="5252379"/>
                <a:ext cx="1007842" cy="292137"/>
              </a:xfrm>
              <a:prstGeom prst="rect">
                <a:avLst/>
              </a:prstGeom>
            </p:spPr>
          </p:pic>
          <p:pic>
            <p:nvPicPr>
              <p:cNvPr id="16" name="תמונה 15">
                <a:extLst>
                  <a:ext uri="{FF2B5EF4-FFF2-40B4-BE49-F238E27FC236}">
                    <a16:creationId xmlns:a16="http://schemas.microsoft.com/office/drawing/2014/main" id="{FB9AA02B-717E-6652-8C72-E380177D8A7C}"/>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2065020" y="2805462"/>
                <a:ext cx="1039118" cy="430075"/>
              </a:xfrm>
              <a:prstGeom prst="rect">
                <a:avLst/>
              </a:prstGeom>
            </p:spPr>
          </p:pic>
          <p:pic>
            <p:nvPicPr>
              <p:cNvPr id="17" name="תמונה 16">
                <a:extLst>
                  <a:ext uri="{FF2B5EF4-FFF2-40B4-BE49-F238E27FC236}">
                    <a16:creationId xmlns:a16="http://schemas.microsoft.com/office/drawing/2014/main" id="{AAD50527-00CE-3F1A-40C3-85CC226F6E4E}"/>
                  </a:ext>
                </a:extLst>
              </p:cNvPr>
              <p:cNvPicPr>
                <a:picLocks noChangeAspect="1"/>
              </p:cNvPicPr>
              <p:nvPr/>
            </p:nvPicPr>
            <p:blipFill>
              <a:blip r:embed="rId15"/>
              <a:stretch>
                <a:fillRect/>
              </a:stretch>
            </p:blipFill>
            <p:spPr>
              <a:xfrm>
                <a:off x="3057620" y="1314237"/>
                <a:ext cx="1045160" cy="290585"/>
              </a:xfrm>
              <a:prstGeom prst="rect">
                <a:avLst/>
              </a:prstGeom>
            </p:spPr>
          </p:pic>
          <p:pic>
            <p:nvPicPr>
              <p:cNvPr id="19" name="Picture 2" descr="באג - BUG - שירות לקוחות - שירות לקוחות">
                <a:extLst>
                  <a:ext uri="{FF2B5EF4-FFF2-40B4-BE49-F238E27FC236}">
                    <a16:creationId xmlns:a16="http://schemas.microsoft.com/office/drawing/2014/main" id="{BC90DA8F-C396-1FA7-8CDE-5C9BEDB1B1E3}"/>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8338" y="1541778"/>
                <a:ext cx="714071" cy="470904"/>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8">
                <a:extLst>
                  <a:ext uri="{FF2B5EF4-FFF2-40B4-BE49-F238E27FC236}">
                    <a16:creationId xmlns:a16="http://schemas.microsoft.com/office/drawing/2014/main" id="{2A985725-0E97-44F2-D2CA-920FA41C7BD0}"/>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282" y="2912752"/>
                <a:ext cx="916373" cy="414963"/>
              </a:xfrm>
              <a:prstGeom prst="rect">
                <a:avLst/>
              </a:prstGeom>
            </p:spPr>
          </p:pic>
          <p:pic>
            <p:nvPicPr>
              <p:cNvPr id="21" name="תמונה 12">
                <a:extLst>
                  <a:ext uri="{FF2B5EF4-FFF2-40B4-BE49-F238E27FC236}">
                    <a16:creationId xmlns:a16="http://schemas.microsoft.com/office/drawing/2014/main" id="{7607CE90-4E2D-24FE-2F4D-9CFAF4D8339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26944"/>
              <a:stretch/>
            </p:blipFill>
            <p:spPr>
              <a:xfrm>
                <a:off x="9187881" y="3995666"/>
                <a:ext cx="768462" cy="245432"/>
              </a:xfrm>
              <a:prstGeom prst="rect">
                <a:avLst/>
              </a:prstGeom>
            </p:spPr>
          </p:pic>
          <p:pic>
            <p:nvPicPr>
              <p:cNvPr id="22" name="תמונה 14">
                <a:extLst>
                  <a:ext uri="{FF2B5EF4-FFF2-40B4-BE49-F238E27FC236}">
                    <a16:creationId xmlns:a16="http://schemas.microsoft.com/office/drawing/2014/main" id="{A05BC5F6-B1B5-0547-3131-9B4FB167D334}"/>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7868" y="5404523"/>
                <a:ext cx="1071328" cy="442267"/>
              </a:xfrm>
              <a:prstGeom prst="rect">
                <a:avLst/>
              </a:prstGeom>
            </p:spPr>
          </p:pic>
          <p:pic>
            <p:nvPicPr>
              <p:cNvPr id="23" name="תמונה 2048">
                <a:extLst>
                  <a:ext uri="{FF2B5EF4-FFF2-40B4-BE49-F238E27FC236}">
                    <a16:creationId xmlns:a16="http://schemas.microsoft.com/office/drawing/2014/main" id="{8645F67C-7FA6-50CD-7B38-41A62C27D988}"/>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7003" y="3454258"/>
                <a:ext cx="1254606" cy="337543"/>
              </a:xfrm>
              <a:prstGeom prst="rect">
                <a:avLst/>
              </a:prstGeom>
            </p:spPr>
          </p:pic>
          <p:pic>
            <p:nvPicPr>
              <p:cNvPr id="24" name="Picture 2" descr="Samsung">
                <a:extLst>
                  <a:ext uri="{FF2B5EF4-FFF2-40B4-BE49-F238E27FC236}">
                    <a16:creationId xmlns:a16="http://schemas.microsoft.com/office/drawing/2014/main" id="{E9B1C4A5-D08A-18F1-B96B-CDB4BF51550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750384" y="2058698"/>
                <a:ext cx="1211794" cy="280573"/>
              </a:xfrm>
              <a:prstGeom prst="rect">
                <a:avLst/>
              </a:prstGeom>
              <a:noFill/>
              <a:extLst>
                <a:ext uri="{909E8E84-426E-40DD-AFC4-6F175D3DCCD1}">
                  <a14:hiddenFill xmlns:a14="http://schemas.microsoft.com/office/drawing/2010/main">
                    <a:solidFill>
                      <a:srgbClr val="FFFFFF"/>
                    </a:solidFill>
                  </a14:hiddenFill>
                </a:ext>
              </a:extLst>
            </p:spPr>
          </p:pic>
          <p:pic>
            <p:nvPicPr>
              <p:cNvPr id="25" name="תמונה 24">
                <a:extLst>
                  <a:ext uri="{FF2B5EF4-FFF2-40B4-BE49-F238E27FC236}">
                    <a16:creationId xmlns:a16="http://schemas.microsoft.com/office/drawing/2014/main" id="{F860CCA7-55C8-3DB1-E2B3-ED9376F1BAFC}"/>
                  </a:ext>
                </a:extLst>
              </p:cNvPr>
              <p:cNvPicPr>
                <a:picLocks noChangeAspect="1"/>
              </p:cNvPicPr>
              <p:nvPr/>
            </p:nvPicPr>
            <p:blipFill>
              <a:blip r:embed="rId22"/>
              <a:stretch>
                <a:fillRect/>
              </a:stretch>
            </p:blipFill>
            <p:spPr>
              <a:xfrm>
                <a:off x="7673422" y="1131246"/>
                <a:ext cx="1308231" cy="311730"/>
              </a:xfrm>
              <a:prstGeom prst="rect">
                <a:avLst/>
              </a:prstGeom>
            </p:spPr>
          </p:pic>
          <p:pic>
            <p:nvPicPr>
              <p:cNvPr id="27" name="תמונה 26">
                <a:extLst>
                  <a:ext uri="{FF2B5EF4-FFF2-40B4-BE49-F238E27FC236}">
                    <a16:creationId xmlns:a16="http://schemas.microsoft.com/office/drawing/2014/main" id="{2C3A8EC5-8531-0F19-3E50-E223690FE4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899618" y="4949293"/>
                <a:ext cx="966894" cy="360974"/>
              </a:xfrm>
              <a:prstGeom prst="rect">
                <a:avLst/>
              </a:prstGeom>
            </p:spPr>
          </p:pic>
          <p:pic>
            <p:nvPicPr>
              <p:cNvPr id="28" name="תמונה 27">
                <a:extLst>
                  <a:ext uri="{FF2B5EF4-FFF2-40B4-BE49-F238E27FC236}">
                    <a16:creationId xmlns:a16="http://schemas.microsoft.com/office/drawing/2014/main" id="{9B383E78-0718-4D41-05F0-6F72023ECB1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147955" y="4464391"/>
                <a:ext cx="912709" cy="318939"/>
              </a:xfrm>
              <a:prstGeom prst="rect">
                <a:avLst/>
              </a:prstGeom>
            </p:spPr>
          </p:pic>
          <p:pic>
            <p:nvPicPr>
              <p:cNvPr id="29" name="גרפיקה 28">
                <a:extLst>
                  <a:ext uri="{FF2B5EF4-FFF2-40B4-BE49-F238E27FC236}">
                    <a16:creationId xmlns:a16="http://schemas.microsoft.com/office/drawing/2014/main" id="{72656897-5CB5-2EDB-BAB4-B442580585B8}"/>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987430" y="3337308"/>
                <a:ext cx="1033389" cy="316622"/>
              </a:xfrm>
              <a:prstGeom prst="rect">
                <a:avLst/>
              </a:prstGeom>
            </p:spPr>
          </p:pic>
          <p:pic>
            <p:nvPicPr>
              <p:cNvPr id="34" name="תמונה 33">
                <a:extLst>
                  <a:ext uri="{FF2B5EF4-FFF2-40B4-BE49-F238E27FC236}">
                    <a16:creationId xmlns:a16="http://schemas.microsoft.com/office/drawing/2014/main" id="{32C081A5-EED1-020D-1176-817431EEF13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084747" y="4331723"/>
                <a:ext cx="1026046" cy="292138"/>
              </a:xfrm>
              <a:prstGeom prst="rect">
                <a:avLst/>
              </a:prstGeom>
              <a:solidFill>
                <a:schemeClr val="tx1"/>
              </a:solidFill>
            </p:spPr>
          </p:pic>
          <p:pic>
            <p:nvPicPr>
              <p:cNvPr id="46" name="גרפיקה 45">
                <a:extLst>
                  <a:ext uri="{FF2B5EF4-FFF2-40B4-BE49-F238E27FC236}">
                    <a16:creationId xmlns:a16="http://schemas.microsoft.com/office/drawing/2014/main" id="{3D38F7C7-2BF2-F0B8-33A8-0FA483EE923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067858" y="2544411"/>
                <a:ext cx="1072902" cy="285359"/>
              </a:xfrm>
              <a:prstGeom prst="rect">
                <a:avLst/>
              </a:prstGeom>
            </p:spPr>
          </p:pic>
          <p:pic>
            <p:nvPicPr>
              <p:cNvPr id="48" name="תמונה 47">
                <a:extLst>
                  <a:ext uri="{FF2B5EF4-FFF2-40B4-BE49-F238E27FC236}">
                    <a16:creationId xmlns:a16="http://schemas.microsoft.com/office/drawing/2014/main" id="{D8A47333-6A73-996B-652D-D825DF6CCB38}"/>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25103" y="3868815"/>
                <a:ext cx="1182342" cy="258780"/>
              </a:xfrm>
              <a:prstGeom prst="rect">
                <a:avLst/>
              </a:prstGeom>
            </p:spPr>
          </p:pic>
          <p:pic>
            <p:nvPicPr>
              <p:cNvPr id="55" name="גרפיקה 54">
                <a:extLst>
                  <a:ext uri="{FF2B5EF4-FFF2-40B4-BE49-F238E27FC236}">
                    <a16:creationId xmlns:a16="http://schemas.microsoft.com/office/drawing/2014/main" id="{9A97A23E-D554-A24C-670D-1183052DE420}"/>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376861" y="4817636"/>
                <a:ext cx="929931" cy="339791"/>
              </a:xfrm>
              <a:prstGeom prst="rect">
                <a:avLst/>
              </a:prstGeom>
            </p:spPr>
          </p:pic>
        </p:grpSp>
        <p:pic>
          <p:nvPicPr>
            <p:cNvPr id="58" name="Picture 2" descr="KSP Logo">
              <a:extLst>
                <a:ext uri="{FF2B5EF4-FFF2-40B4-BE49-F238E27FC236}">
                  <a16:creationId xmlns:a16="http://schemas.microsoft.com/office/drawing/2014/main" id="{C1FDCEAD-D68E-0491-0961-4C4ADFFB3AA9}"/>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378364" y="1493048"/>
              <a:ext cx="729302" cy="374971"/>
            </a:xfrm>
            <a:prstGeom prst="rect">
              <a:avLst/>
            </a:prstGeom>
            <a:noFill/>
            <a:extLst>
              <a:ext uri="{909E8E84-426E-40DD-AFC4-6F175D3DCCD1}">
                <a14:hiddenFill xmlns:a14="http://schemas.microsoft.com/office/drawing/2010/main">
                  <a:solidFill>
                    <a:srgbClr val="FFFFFF"/>
                  </a:solidFill>
                </a14:hiddenFill>
              </a:ext>
            </a:extLst>
          </p:spPr>
        </p:pic>
        <p:pic>
          <p:nvPicPr>
            <p:cNvPr id="59" name="תמונה 58">
              <a:extLst>
                <a:ext uri="{FF2B5EF4-FFF2-40B4-BE49-F238E27FC236}">
                  <a16:creationId xmlns:a16="http://schemas.microsoft.com/office/drawing/2014/main" id="{95F5F531-21A0-A442-38AD-56FF32D62B08}"/>
                </a:ext>
              </a:extLst>
            </p:cNvPr>
            <p:cNvPicPr>
              <a:picLocks noChangeAspect="1"/>
            </p:cNvPicPr>
            <p:nvPr/>
          </p:nvPicPr>
          <p:blipFill>
            <a:blip r:embed="rId34"/>
            <a:stretch>
              <a:fillRect/>
            </a:stretch>
          </p:blipFill>
          <p:spPr>
            <a:xfrm>
              <a:off x="3650677" y="1475890"/>
              <a:ext cx="650903" cy="355832"/>
            </a:xfrm>
            <a:prstGeom prst="rect">
              <a:avLst/>
            </a:prstGeom>
          </p:spPr>
        </p:pic>
        <p:pic>
          <p:nvPicPr>
            <p:cNvPr id="60" name="Picture 4">
              <a:extLst>
                <a:ext uri="{FF2B5EF4-FFF2-40B4-BE49-F238E27FC236}">
                  <a16:creationId xmlns:a16="http://schemas.microsoft.com/office/drawing/2014/main" id="{3E73EA62-D64E-28FA-37A8-2CAC45367541}"/>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64369" t="7664" r="2873" b="38178"/>
            <a:stretch/>
          </p:blipFill>
          <p:spPr bwMode="auto">
            <a:xfrm>
              <a:off x="3917786" y="5689954"/>
              <a:ext cx="767589" cy="328786"/>
            </a:xfrm>
            <a:prstGeom prst="rect">
              <a:avLst/>
            </a:prstGeom>
            <a:solidFill>
              <a:srgbClr val="00AEEF"/>
            </a:solidFill>
          </p:spPr>
        </p:pic>
        <p:sp>
          <p:nvSpPr>
            <p:cNvPr id="62" name="תיבת טקסט 61">
              <a:extLst>
                <a:ext uri="{FF2B5EF4-FFF2-40B4-BE49-F238E27FC236}">
                  <a16:creationId xmlns:a16="http://schemas.microsoft.com/office/drawing/2014/main" id="{71F181BE-0BFF-8BE3-A116-ECB8A4233C2F}"/>
                </a:ext>
              </a:extLst>
            </p:cNvPr>
            <p:cNvSpPr txBox="1"/>
            <p:nvPr/>
          </p:nvSpPr>
          <p:spPr>
            <a:xfrm>
              <a:off x="1937397" y="2128083"/>
              <a:ext cx="2206905" cy="369332"/>
            </a:xfrm>
            <a:prstGeom prst="rect">
              <a:avLst/>
            </a:prstGeom>
            <a:noFill/>
          </p:spPr>
          <p:txBody>
            <a:bodyPr wrap="square" rtlCol="1">
              <a:spAutoFit/>
            </a:bodyPr>
            <a:lstStyle/>
            <a:p>
              <a:pPr algn="ctr"/>
              <a:r>
                <a:rPr lang="en-US" sz="1800" b="1" dirty="0">
                  <a:solidFill>
                    <a:schemeClr val="tx1"/>
                  </a:solidFill>
                  <a:latin typeface="Calibri" panose="020F0502020204030204" pitchFamily="34" charset="0"/>
                  <a:cs typeface="Calibri" panose="020F0502020204030204" pitchFamily="34" charset="0"/>
                </a:rPr>
                <a:t>POS Growth</a:t>
              </a:r>
              <a:endParaRPr lang="he-IL" dirty="0">
                <a:solidFill>
                  <a:schemeClr val="tx1"/>
                </a:solidFill>
                <a:latin typeface="Calibri" panose="020F0502020204030204" pitchFamily="34" charset="0"/>
                <a:cs typeface="Calibri" panose="020F0502020204030204" pitchFamily="34" charset="0"/>
              </a:endParaRPr>
            </a:p>
          </p:txBody>
        </p:sp>
      </p:grpSp>
      <p:pic>
        <p:nvPicPr>
          <p:cNvPr id="53" name="Google Shape;407;p8">
            <a:extLst>
              <a:ext uri="{FF2B5EF4-FFF2-40B4-BE49-F238E27FC236}">
                <a16:creationId xmlns:a16="http://schemas.microsoft.com/office/drawing/2014/main" id="{B0F737B9-E0EE-E187-1FEC-8551138DB101}"/>
              </a:ext>
            </a:extLst>
          </p:cNvPr>
          <p:cNvPicPr preferRelativeResize="0"/>
          <p:nvPr/>
        </p:nvPicPr>
        <p:blipFill rotWithShape="1">
          <a:blip r:embed="rId36">
            <a:alphaModFix/>
          </a:blip>
          <a:srcRect/>
          <a:stretch/>
        </p:blipFill>
        <p:spPr>
          <a:xfrm>
            <a:off x="8105453" y="341059"/>
            <a:ext cx="3275045" cy="427291"/>
          </a:xfrm>
          <a:prstGeom prst="rect">
            <a:avLst/>
          </a:prstGeom>
          <a:noFill/>
          <a:ln>
            <a:noFill/>
          </a:ln>
        </p:spPr>
      </p:pic>
      <p:sp>
        <p:nvSpPr>
          <p:cNvPr id="2" name="Google Shape;463;p9">
            <a:extLst>
              <a:ext uri="{FF2B5EF4-FFF2-40B4-BE49-F238E27FC236}">
                <a16:creationId xmlns:a16="http://schemas.microsoft.com/office/drawing/2014/main" id="{82625F7A-99A3-8A76-4041-AAE7EA5CA44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4" name="Google Shape;464;p9">
            <a:extLst>
              <a:ext uri="{FF2B5EF4-FFF2-40B4-BE49-F238E27FC236}">
                <a16:creationId xmlns:a16="http://schemas.microsoft.com/office/drawing/2014/main" id="{226DD5C9-92C8-DDC6-90BB-FD1C3008F49C}"/>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10" name="Google Shape;465;p9">
            <a:extLst>
              <a:ext uri="{FF2B5EF4-FFF2-40B4-BE49-F238E27FC236}">
                <a16:creationId xmlns:a16="http://schemas.microsoft.com/office/drawing/2014/main" id="{95F73A2F-EEBA-524A-87C2-36940AFFED07}"/>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pic>
        <p:nvPicPr>
          <p:cNvPr id="40" name="Picture 4" descr="עולם הקולנוע">
            <a:extLst>
              <a:ext uri="{FF2B5EF4-FFF2-40B4-BE49-F238E27FC236}">
                <a16:creationId xmlns:a16="http://schemas.microsoft.com/office/drawing/2014/main" id="{921E6947-AB5B-0CB0-B851-506673DD7AE7}"/>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268155" y="6209176"/>
            <a:ext cx="1073141" cy="2990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D823B361-2BBF-E928-A825-BDFF6652F533}"/>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0337932" y="5715486"/>
            <a:ext cx="773705" cy="212319"/>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6">
            <a:extLst>
              <a:ext uri="{FF2B5EF4-FFF2-40B4-BE49-F238E27FC236}">
                <a16:creationId xmlns:a16="http://schemas.microsoft.com/office/drawing/2014/main" id="{E9A481EF-3541-995B-A588-5E5FCA0DF15E}"/>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975869" y="181198"/>
            <a:ext cx="2848219" cy="767217"/>
          </a:xfrm>
          <a:prstGeom prst="rect">
            <a:avLst/>
          </a:prstGeom>
        </p:spPr>
      </p:pic>
      <p:graphicFrame>
        <p:nvGraphicFramePr>
          <p:cNvPr id="47" name="Chart 4">
            <a:extLst>
              <a:ext uri="{FF2B5EF4-FFF2-40B4-BE49-F238E27FC236}">
                <a16:creationId xmlns:a16="http://schemas.microsoft.com/office/drawing/2014/main" id="{7AF03066-67CE-43CD-83E4-8ADB3E51E371}"/>
              </a:ext>
            </a:extLst>
          </p:cNvPr>
          <p:cNvGraphicFramePr>
            <a:graphicFrameLocks/>
          </p:cNvGraphicFramePr>
          <p:nvPr>
            <p:extLst>
              <p:ext uri="{D42A27DB-BD31-4B8C-83A1-F6EECF244321}">
                <p14:modId xmlns:p14="http://schemas.microsoft.com/office/powerpoint/2010/main" val="2378982331"/>
              </p:ext>
            </p:extLst>
          </p:nvPr>
        </p:nvGraphicFramePr>
        <p:xfrm>
          <a:off x="7665709" y="2099149"/>
          <a:ext cx="2667927" cy="3447124"/>
        </p:xfrm>
        <a:graphic>
          <a:graphicData uri="http://schemas.openxmlformats.org/drawingml/2006/chart">
            <c:chart xmlns:c="http://schemas.openxmlformats.org/drawingml/2006/chart" xmlns:r="http://schemas.openxmlformats.org/officeDocument/2006/relationships" r:id="rId40"/>
          </a:graphicData>
        </a:graphic>
      </p:graphicFrame>
      <p:sp>
        <p:nvSpPr>
          <p:cNvPr id="49" name="TextBox 35">
            <a:extLst>
              <a:ext uri="{FF2B5EF4-FFF2-40B4-BE49-F238E27FC236}">
                <a16:creationId xmlns:a16="http://schemas.microsoft.com/office/drawing/2014/main" id="{1C562BBC-FA50-9EF0-FE92-E8BD38D9F4B6}"/>
              </a:ext>
            </a:extLst>
          </p:cNvPr>
          <p:cNvSpPr txBox="1"/>
          <p:nvPr/>
        </p:nvSpPr>
        <p:spPr>
          <a:xfrm>
            <a:off x="1186455" y="2044449"/>
            <a:ext cx="4515332" cy="553998"/>
          </a:xfrm>
          <a:prstGeom prst="rect">
            <a:avLst/>
          </a:prstGeom>
          <a:noFill/>
        </p:spPr>
        <p:txBody>
          <a:bodyPr wrap="square" rtlCol="0">
            <a:spAutoFit/>
          </a:bodyPr>
          <a:lstStyle/>
          <a:p>
            <a:pPr algn="r" rtl="1">
              <a:lnSpc>
                <a:spcPts val="1800"/>
              </a:lnSpc>
              <a:defRPr/>
            </a:pPr>
            <a:r>
              <a:rPr lang="he-IL" sz="1600" dirty="0">
                <a:solidFill>
                  <a:srgbClr val="000000"/>
                </a:solidFill>
                <a:latin typeface="Assistant" pitchFamily="2" charset="-79"/>
                <a:cs typeface="Assistant" pitchFamily="2" charset="-79"/>
              </a:rPr>
              <a:t>החל ממרץ 2023 פעילות </a:t>
            </a:r>
            <a:r>
              <a:rPr lang="en-US" sz="1600" dirty="0" err="1">
                <a:solidFill>
                  <a:srgbClr val="000000"/>
                </a:solidFill>
                <a:latin typeface="Assistant" pitchFamily="2" charset="-79"/>
                <a:cs typeface="Assistant" pitchFamily="2" charset="-79"/>
              </a:rPr>
              <a:t>blenderPay</a:t>
            </a:r>
            <a:r>
              <a:rPr lang="he-IL" sz="1600" dirty="0">
                <a:solidFill>
                  <a:srgbClr val="000000"/>
                </a:solidFill>
                <a:latin typeface="Assistant" pitchFamily="2" charset="-79"/>
                <a:cs typeface="Assistant" pitchFamily="2" charset="-79"/>
              </a:rPr>
              <a:t> מתבצעת בחברה המשותפת עם בנק הפועלים</a:t>
            </a:r>
            <a:endParaRPr lang="en-US" sz="1600" dirty="0">
              <a:solidFill>
                <a:srgbClr val="000000"/>
              </a:solidFill>
              <a:latin typeface="Assistant" pitchFamily="2" charset="-79"/>
              <a:cs typeface="Assistant" pitchFamily="2" charset="-79"/>
            </a:endParaRPr>
          </a:p>
        </p:txBody>
      </p:sp>
    </p:spTree>
    <p:extLst>
      <p:ext uri="{BB962C8B-B14F-4D97-AF65-F5344CB8AC3E}">
        <p14:creationId xmlns:p14="http://schemas.microsoft.com/office/powerpoint/2010/main" val="32586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41356" y="138498"/>
            <a:ext cx="11003117" cy="646331"/>
          </a:xfrm>
          <a:prstGeom prst="rect">
            <a:avLst/>
          </a:prstGeom>
          <a:noFill/>
        </p:spPr>
        <p:txBody>
          <a:bodyPr wrap="square" rtlCol="0">
            <a:spAutoFit/>
          </a:bodyPr>
          <a:lstStyle/>
          <a:p>
            <a:pPr marL="0" marR="0" lvl="0" indent="0" algn="l" rtl="0">
              <a:lnSpc>
                <a:spcPct val="100000"/>
              </a:lnSpc>
              <a:spcBef>
                <a:spcPts val="0"/>
              </a:spcBef>
              <a:spcAft>
                <a:spcPts val="0"/>
              </a:spcAft>
              <a:buClr>
                <a:srgbClr val="041634"/>
              </a:buClr>
              <a:buSzPts val="3600"/>
              <a:buFont typeface="Calibri"/>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Pay</a:t>
            </a:r>
            <a:r>
              <a:rPr lang="en-US" sz="3600" b="1" dirty="0">
                <a:solidFill>
                  <a:srgbClr val="00AEEF"/>
                </a:solidFill>
                <a:latin typeface="Calibri"/>
                <a:ea typeface="Calibri"/>
                <a:cs typeface="Calibri"/>
                <a:sym typeface="Calibri"/>
              </a:rPr>
              <a:t> </a:t>
            </a:r>
            <a:r>
              <a:rPr lang="en-US" sz="3600" b="1" dirty="0">
                <a:solidFill>
                  <a:srgbClr val="041634"/>
                </a:solidFill>
                <a:latin typeface="Calibri"/>
                <a:ea typeface="Calibri"/>
                <a:cs typeface="Calibri"/>
                <a:sym typeface="Calibri"/>
              </a:rPr>
              <a:t>- BNPL Market Leader</a:t>
            </a:r>
            <a:endParaRPr lang="en-US" sz="3600" dirty="0"/>
          </a:p>
        </p:txBody>
      </p:sp>
      <p:sp>
        <p:nvSpPr>
          <p:cNvPr id="13" name="Rectangle 12">
            <a:extLst>
              <a:ext uri="{FF2B5EF4-FFF2-40B4-BE49-F238E27FC236}">
                <a16:creationId xmlns:a16="http://schemas.microsoft.com/office/drawing/2014/main" id="{A3A3A009-F96D-4006-8D2A-65FF56E80B0F}"/>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TextBox 26">
            <a:extLst>
              <a:ext uri="{FF2B5EF4-FFF2-40B4-BE49-F238E27FC236}">
                <a16:creationId xmlns:a16="http://schemas.microsoft.com/office/drawing/2014/main" id="{1DDAC6E1-4BC7-AB87-0E8A-81E3C7BFCFB5}"/>
              </a:ext>
            </a:extLst>
          </p:cNvPr>
          <p:cNvSpPr txBox="1"/>
          <p:nvPr/>
        </p:nvSpPr>
        <p:spPr>
          <a:xfrm>
            <a:off x="-143042" y="705576"/>
            <a:ext cx="11003117" cy="461665"/>
          </a:xfrm>
          <a:prstGeom prst="rect">
            <a:avLst/>
          </a:prstGeom>
          <a:noFill/>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A complete and unique solution for E-commerce sites for leading brands</a:t>
            </a:r>
            <a:endParaRPr lang="he-IL" sz="2400" dirty="0">
              <a:solidFill>
                <a:schemeClr val="tx1"/>
              </a:solidFill>
              <a:latin typeface="Calibri" panose="020F0502020204030204" pitchFamily="34" charset="0"/>
              <a:cs typeface="Calibri" panose="020F0502020204030204" pitchFamily="34" charset="0"/>
            </a:endParaRPr>
          </a:p>
        </p:txBody>
      </p:sp>
      <p:pic>
        <p:nvPicPr>
          <p:cNvPr id="34" name="Picture 3" descr="A picture containing text, monitor, screenshot, picture frame&#10;&#10;Description automatically generated">
            <a:extLst>
              <a:ext uri="{FF2B5EF4-FFF2-40B4-BE49-F238E27FC236}">
                <a16:creationId xmlns:a16="http://schemas.microsoft.com/office/drawing/2014/main" id="{E5463D54-1B0F-D0BE-22B6-6ADBB96D8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7733" y="1409368"/>
            <a:ext cx="3031274" cy="4898337"/>
          </a:xfrm>
          <a:prstGeom prst="rect">
            <a:avLst/>
          </a:prstGeom>
          <a:effectLst>
            <a:outerShdw blurRad="152400" dist="177800" dir="2700000" algn="tl" rotWithShape="0">
              <a:prstClr val="black">
                <a:alpha val="39000"/>
              </a:prstClr>
            </a:outerShdw>
          </a:effectLst>
        </p:spPr>
      </p:pic>
      <p:pic>
        <p:nvPicPr>
          <p:cNvPr id="1026" name="Picture 2" descr="באג מולטיסיסטם">
            <a:extLst>
              <a:ext uri="{FF2B5EF4-FFF2-40B4-BE49-F238E27FC236}">
                <a16:creationId xmlns:a16="http://schemas.microsoft.com/office/drawing/2014/main" id="{BCFD2EA4-CB0B-6B46-2D7E-5DD09BE6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404" y="1855319"/>
            <a:ext cx="1255365" cy="4873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A picture containing text, monitor, screenshot, picture frame&#10;&#10;Description automatically generated">
            <a:extLst>
              <a:ext uri="{FF2B5EF4-FFF2-40B4-BE49-F238E27FC236}">
                <a16:creationId xmlns:a16="http://schemas.microsoft.com/office/drawing/2014/main" id="{2A5772F9-1C25-B94B-392C-19877F341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481" y="1409368"/>
            <a:ext cx="3074358" cy="4898336"/>
          </a:xfrm>
          <a:prstGeom prst="rect">
            <a:avLst/>
          </a:prstGeom>
          <a:effectLst>
            <a:outerShdw blurRad="152400" dist="177800" dir="2700000" algn="tl" rotWithShape="0">
              <a:prstClr val="black">
                <a:alpha val="39000"/>
              </a:prstClr>
            </a:outerShdw>
          </a:effectLst>
        </p:spPr>
      </p:pic>
      <p:pic>
        <p:nvPicPr>
          <p:cNvPr id="1028" name="Picture 4" descr="Diesenhaus BTC">
            <a:extLst>
              <a:ext uri="{FF2B5EF4-FFF2-40B4-BE49-F238E27FC236}">
                <a16:creationId xmlns:a16="http://schemas.microsoft.com/office/drawing/2014/main" id="{A065BD8F-79A4-A88F-10A4-8D35FDB51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770" y="1848159"/>
            <a:ext cx="1042344" cy="573581"/>
          </a:xfrm>
          <a:prstGeom prst="rect">
            <a:avLst/>
          </a:prstGeom>
          <a:noFill/>
          <a:extLst>
            <a:ext uri="{909E8E84-426E-40DD-AFC4-6F175D3DCCD1}">
              <a14:hiddenFill xmlns:a14="http://schemas.microsoft.com/office/drawing/2010/main">
                <a:solidFill>
                  <a:srgbClr val="FFFFFF"/>
                </a:solidFill>
              </a14:hiddenFill>
            </a:ext>
          </a:extLst>
        </p:spPr>
      </p:pic>
      <p:sp>
        <p:nvSpPr>
          <p:cNvPr id="52" name="AutoShape 6" descr="לוגו מחסני חשמל">
            <a:extLst>
              <a:ext uri="{FF2B5EF4-FFF2-40B4-BE49-F238E27FC236}">
                <a16:creationId xmlns:a16="http://schemas.microsoft.com/office/drawing/2014/main" id="{6127656B-4063-3D09-CDD3-374CCC2F1E0A}"/>
              </a:ext>
            </a:extLst>
          </p:cNvPr>
          <p:cNvSpPr>
            <a:spLocks noChangeAspect="1" noChangeArrowheads="1"/>
          </p:cNvSpPr>
          <p:nvPr/>
        </p:nvSpPr>
        <p:spPr bwMode="auto">
          <a:xfrm>
            <a:off x="6244065" y="3394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47" name="Picture 3" descr="A picture containing text, monitor, screenshot, picture frame&#10;&#10;Description automatically generated">
            <a:extLst>
              <a:ext uri="{FF2B5EF4-FFF2-40B4-BE49-F238E27FC236}">
                <a16:creationId xmlns:a16="http://schemas.microsoft.com/office/drawing/2014/main" id="{43C0D5AD-0B2F-40BA-D592-4A4B1BE4A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393" y="1419196"/>
            <a:ext cx="3067933" cy="4888510"/>
          </a:xfrm>
          <a:prstGeom prst="rect">
            <a:avLst/>
          </a:prstGeom>
          <a:effectLst>
            <a:outerShdw blurRad="152400" dist="177800" dir="2700000" algn="tl" rotWithShape="0">
              <a:prstClr val="black">
                <a:alpha val="39000"/>
              </a:prstClr>
            </a:outerShdw>
          </a:effectLst>
        </p:spPr>
      </p:pic>
      <p:pic>
        <p:nvPicPr>
          <p:cNvPr id="17" name="תמונה 16">
            <a:extLst>
              <a:ext uri="{FF2B5EF4-FFF2-40B4-BE49-F238E27FC236}">
                <a16:creationId xmlns:a16="http://schemas.microsoft.com/office/drawing/2014/main" id="{94B2A31B-2722-DF32-DDC2-11B02057AAB2}"/>
              </a:ext>
            </a:extLst>
          </p:cNvPr>
          <p:cNvPicPr>
            <a:picLocks noChangeAspect="1"/>
          </p:cNvPicPr>
          <p:nvPr/>
        </p:nvPicPr>
        <p:blipFill>
          <a:blip r:embed="rId5"/>
          <a:stretch>
            <a:fillRect/>
          </a:stretch>
        </p:blipFill>
        <p:spPr>
          <a:xfrm>
            <a:off x="4899704" y="2468279"/>
            <a:ext cx="2271930" cy="2832450"/>
          </a:xfrm>
          <a:prstGeom prst="rect">
            <a:avLst/>
          </a:prstGeom>
        </p:spPr>
      </p:pic>
      <p:pic>
        <p:nvPicPr>
          <p:cNvPr id="15" name="תמונה 14">
            <a:extLst>
              <a:ext uri="{FF2B5EF4-FFF2-40B4-BE49-F238E27FC236}">
                <a16:creationId xmlns:a16="http://schemas.microsoft.com/office/drawing/2014/main" id="{32E9ABEC-9009-18BC-2F53-065ABECB6D10}"/>
              </a:ext>
            </a:extLst>
          </p:cNvPr>
          <p:cNvPicPr>
            <a:picLocks noChangeAspect="1"/>
          </p:cNvPicPr>
          <p:nvPr/>
        </p:nvPicPr>
        <p:blipFill>
          <a:blip r:embed="rId6"/>
          <a:stretch>
            <a:fillRect/>
          </a:stretch>
        </p:blipFill>
        <p:spPr>
          <a:xfrm>
            <a:off x="4987594" y="5213345"/>
            <a:ext cx="2200153" cy="721751"/>
          </a:xfrm>
          <a:prstGeom prst="rect">
            <a:avLst/>
          </a:prstGeom>
        </p:spPr>
      </p:pic>
      <p:sp>
        <p:nvSpPr>
          <p:cNvPr id="51" name="אליפסה 50">
            <a:extLst>
              <a:ext uri="{FF2B5EF4-FFF2-40B4-BE49-F238E27FC236}">
                <a16:creationId xmlns:a16="http://schemas.microsoft.com/office/drawing/2014/main" id="{55DDEDF5-479F-91C0-06D5-B1D5045AC580}"/>
              </a:ext>
            </a:extLst>
          </p:cNvPr>
          <p:cNvSpPr/>
          <p:nvPr/>
        </p:nvSpPr>
        <p:spPr>
          <a:xfrm>
            <a:off x="4881669" y="4986671"/>
            <a:ext cx="2341987" cy="111475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תמונה 11">
            <a:extLst>
              <a:ext uri="{FF2B5EF4-FFF2-40B4-BE49-F238E27FC236}">
                <a16:creationId xmlns:a16="http://schemas.microsoft.com/office/drawing/2014/main" id="{45F5082D-1D71-1661-9074-AE28BC4C45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95" t="34556" r="2344" b="-715"/>
          <a:stretch/>
        </p:blipFill>
        <p:spPr>
          <a:xfrm>
            <a:off x="8002865" y="2517640"/>
            <a:ext cx="2226450" cy="3417456"/>
          </a:xfrm>
          <a:prstGeom prst="rect">
            <a:avLst/>
          </a:prstGeom>
        </p:spPr>
      </p:pic>
      <p:pic>
        <p:nvPicPr>
          <p:cNvPr id="3" name="תמונה 2">
            <a:extLst>
              <a:ext uri="{FF2B5EF4-FFF2-40B4-BE49-F238E27FC236}">
                <a16:creationId xmlns:a16="http://schemas.microsoft.com/office/drawing/2014/main" id="{735CD3F4-009E-81AE-213F-B76ED1E66A05}"/>
              </a:ext>
            </a:extLst>
          </p:cNvPr>
          <p:cNvPicPr>
            <a:picLocks noChangeAspect="1"/>
          </p:cNvPicPr>
          <p:nvPr/>
        </p:nvPicPr>
        <p:blipFill>
          <a:blip r:embed="rId8"/>
          <a:stretch>
            <a:fillRect/>
          </a:stretch>
        </p:blipFill>
        <p:spPr>
          <a:xfrm>
            <a:off x="1847525" y="2687218"/>
            <a:ext cx="2055005" cy="3247879"/>
          </a:xfrm>
          <a:prstGeom prst="rect">
            <a:avLst/>
          </a:prstGeom>
        </p:spPr>
      </p:pic>
      <p:sp>
        <p:nvSpPr>
          <p:cNvPr id="25" name="אליפסה 50">
            <a:extLst>
              <a:ext uri="{FF2B5EF4-FFF2-40B4-BE49-F238E27FC236}">
                <a16:creationId xmlns:a16="http://schemas.microsoft.com/office/drawing/2014/main" id="{4F5F4D55-7E42-4C8F-5B06-EC309B3138FC}"/>
              </a:ext>
            </a:extLst>
          </p:cNvPr>
          <p:cNvSpPr/>
          <p:nvPr/>
        </p:nvSpPr>
        <p:spPr>
          <a:xfrm>
            <a:off x="7835167" y="3044682"/>
            <a:ext cx="2624416" cy="130918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0" name="אליפסה 29">
            <a:extLst>
              <a:ext uri="{FF2B5EF4-FFF2-40B4-BE49-F238E27FC236}">
                <a16:creationId xmlns:a16="http://schemas.microsoft.com/office/drawing/2014/main" id="{1F66E336-C688-61F7-5508-C844F84E9213}"/>
              </a:ext>
            </a:extLst>
          </p:cNvPr>
          <p:cNvSpPr/>
          <p:nvPr/>
        </p:nvSpPr>
        <p:spPr>
          <a:xfrm>
            <a:off x="1613673" y="5110192"/>
            <a:ext cx="2496499" cy="867710"/>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pic>
        <p:nvPicPr>
          <p:cNvPr id="14" name="Picture 2" descr="KSP Logo">
            <a:extLst>
              <a:ext uri="{FF2B5EF4-FFF2-40B4-BE49-F238E27FC236}">
                <a16:creationId xmlns:a16="http://schemas.microsoft.com/office/drawing/2014/main" id="{2837B8A3-D500-0A8F-1DD6-E8BC47550C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167" y="1819508"/>
            <a:ext cx="1687656" cy="86771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4;p7">
            <a:extLst>
              <a:ext uri="{FF2B5EF4-FFF2-40B4-BE49-F238E27FC236}">
                <a16:creationId xmlns:a16="http://schemas.microsoft.com/office/drawing/2014/main" id="{3BC7F8A6-F0A7-FC6E-3C4B-66D25EBA8A99}"/>
              </a:ext>
            </a:extLst>
          </p:cNvPr>
          <p:cNvSpPr/>
          <p:nvPr/>
        </p:nvSpPr>
        <p:spPr>
          <a:xfrm rot="4500000">
            <a:off x="-474699" y="-13011"/>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85;p7">
            <a:extLst>
              <a:ext uri="{FF2B5EF4-FFF2-40B4-BE49-F238E27FC236}">
                <a16:creationId xmlns:a16="http://schemas.microsoft.com/office/drawing/2014/main" id="{C8A45CE5-E630-0C9F-C436-8DA8553F1DF4}"/>
              </a:ext>
            </a:extLst>
          </p:cNvPr>
          <p:cNvSpPr/>
          <p:nvPr/>
        </p:nvSpPr>
        <p:spPr>
          <a:xfrm rot="-5400000" flipH="1">
            <a:off x="-283004" y="14669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640;p13">
            <a:extLst>
              <a:ext uri="{FF2B5EF4-FFF2-40B4-BE49-F238E27FC236}">
                <a16:creationId xmlns:a16="http://schemas.microsoft.com/office/drawing/2014/main" id="{DF1380E8-D773-A86B-20BC-2E67A54A149D}"/>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914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5" name="Google Shape;435;p9"/>
          <p:cNvGraphicFramePr/>
          <p:nvPr/>
        </p:nvGraphicFramePr>
        <p:xfrm>
          <a:off x="3097950" y="2037875"/>
          <a:ext cx="3595412" cy="3431392"/>
        </p:xfrm>
        <a:graphic>
          <a:graphicData uri="http://schemas.openxmlformats.org/drawingml/2006/chart">
            <c:chart xmlns:c="http://schemas.openxmlformats.org/drawingml/2006/chart" xmlns:r="http://schemas.openxmlformats.org/officeDocument/2006/relationships" r:id="rId3"/>
          </a:graphicData>
        </a:graphic>
      </p:graphicFrame>
      <p:sp>
        <p:nvSpPr>
          <p:cNvPr id="436" name="Google Shape;436;p9"/>
          <p:cNvSpPr txBox="1"/>
          <p:nvPr/>
        </p:nvSpPr>
        <p:spPr>
          <a:xfrm>
            <a:off x="6399349" y="1821901"/>
            <a:ext cx="2275201" cy="1436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selection of car dealers operate with </a:t>
            </a:r>
            <a:r>
              <a:rPr lang="en-US" sz="1600" dirty="0" err="1">
                <a:solidFill>
                  <a:schemeClr val="dk1"/>
                </a:solidFill>
                <a:latin typeface="Calibri"/>
                <a:ea typeface="Calibri"/>
                <a:cs typeface="Calibri"/>
                <a:sym typeface="Calibri"/>
              </a:rPr>
              <a:t>blenderCar</a:t>
            </a:r>
            <a:r>
              <a:rPr lang="en-US" sz="1600" dirty="0">
                <a:solidFill>
                  <a:schemeClr val="dk1"/>
                </a:solidFill>
                <a:latin typeface="Calibri"/>
                <a:ea typeface="Calibri"/>
                <a:cs typeface="Calibri"/>
                <a:sym typeface="Calibri"/>
              </a:rPr>
              <a:t> in Israel and Europe</a:t>
            </a:r>
            <a:endParaRPr sz="1600" dirty="0">
              <a:solidFill>
                <a:schemeClr val="dk1"/>
              </a:solidFill>
              <a:latin typeface="Calibri"/>
              <a:ea typeface="Calibri"/>
              <a:cs typeface="Calibri"/>
              <a:sym typeface="Calibri"/>
            </a:endParaRPr>
          </a:p>
          <a:p>
            <a:pPr marL="0" marR="0" lvl="0" indent="0" algn="l" rtl="0">
              <a:lnSpc>
                <a:spcPct val="107692"/>
              </a:lnSpc>
              <a:spcBef>
                <a:spcPts val="0"/>
              </a:spcBef>
              <a:spcAft>
                <a:spcPts val="0"/>
              </a:spcAft>
              <a:buNone/>
            </a:pPr>
            <a:br>
              <a:rPr lang="en-US" sz="1300" dirty="0">
                <a:solidFill>
                  <a:srgbClr val="000000"/>
                </a:solidFill>
                <a:latin typeface="Calibri"/>
                <a:ea typeface="Calibri"/>
                <a:cs typeface="Calibri"/>
                <a:sym typeface="Calibri"/>
              </a:rPr>
            </a:br>
            <a:endParaRPr sz="1300" dirty="0">
              <a:solidFill>
                <a:srgbClr val="000000"/>
              </a:solidFill>
              <a:latin typeface="Calibri"/>
              <a:ea typeface="Calibri"/>
              <a:cs typeface="Calibri"/>
              <a:sym typeface="Calibri"/>
            </a:endParaRPr>
          </a:p>
        </p:txBody>
      </p:sp>
      <p:sp>
        <p:nvSpPr>
          <p:cNvPr id="437" name="Google Shape;437;p9"/>
          <p:cNvSpPr txBox="1"/>
          <p:nvPr/>
        </p:nvSpPr>
        <p:spPr>
          <a:xfrm>
            <a:off x="6841402" y="4043046"/>
            <a:ext cx="22752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A unique technology with a holistic system of rapid credit evaluation and establishment</a:t>
            </a:r>
            <a:endParaRPr sz="1600" dirty="0">
              <a:solidFill>
                <a:schemeClr val="dk1"/>
              </a:solidFill>
              <a:latin typeface="Calibri"/>
              <a:ea typeface="Calibri"/>
              <a:cs typeface="Calibri"/>
              <a:sym typeface="Calibri"/>
            </a:endParaRPr>
          </a:p>
        </p:txBody>
      </p:sp>
      <p:sp>
        <p:nvSpPr>
          <p:cNvPr id="438" name="Google Shape;438;p9"/>
          <p:cNvSpPr txBox="1"/>
          <p:nvPr/>
        </p:nvSpPr>
        <p:spPr>
          <a:xfrm>
            <a:off x="3980827" y="5913037"/>
            <a:ext cx="224716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installment spread tailored to the customer’s needs</a:t>
            </a:r>
            <a:endParaRPr sz="1600" dirty="0">
              <a:solidFill>
                <a:schemeClr val="dk1"/>
              </a:solidFill>
              <a:latin typeface="Calibri"/>
              <a:ea typeface="Calibri"/>
              <a:cs typeface="Calibri"/>
              <a:sym typeface="Calibri"/>
            </a:endParaRPr>
          </a:p>
        </p:txBody>
      </p:sp>
      <p:sp>
        <p:nvSpPr>
          <p:cNvPr id="439" name="Google Shape;439;p9"/>
          <p:cNvSpPr txBox="1"/>
          <p:nvPr/>
        </p:nvSpPr>
        <p:spPr>
          <a:xfrm>
            <a:off x="1010053" y="4103963"/>
            <a:ext cx="1836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Convenient and easy-to-use digital platform for car dealers</a:t>
            </a:r>
            <a:endParaRPr sz="1600" dirty="0">
              <a:solidFill>
                <a:schemeClr val="dk1"/>
              </a:solidFill>
              <a:latin typeface="Calibri"/>
              <a:ea typeface="Calibri"/>
              <a:cs typeface="Calibri"/>
              <a:sym typeface="Calibri"/>
            </a:endParaRPr>
          </a:p>
        </p:txBody>
      </p:sp>
      <p:sp>
        <p:nvSpPr>
          <p:cNvPr id="440" name="Google Shape;440;p9"/>
          <p:cNvSpPr txBox="1"/>
          <p:nvPr/>
        </p:nvSpPr>
        <p:spPr>
          <a:xfrm>
            <a:off x="1116762" y="2069199"/>
            <a:ext cx="217930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Transaction authorization within seconds -no forms or paperwork</a:t>
            </a:r>
            <a:r>
              <a:rPr lang="en-US" sz="1300" dirty="0">
                <a:solidFill>
                  <a:schemeClr val="dk1"/>
                </a:solidFill>
                <a:latin typeface="Calibri"/>
                <a:ea typeface="Calibri"/>
                <a:cs typeface="Calibri"/>
                <a:sym typeface="Calibri"/>
              </a:rPr>
              <a:t>!</a:t>
            </a:r>
            <a:endParaRPr sz="1300" dirty="0">
              <a:solidFill>
                <a:schemeClr val="dk1"/>
              </a:solidFill>
              <a:latin typeface="Calibri"/>
              <a:ea typeface="Calibri"/>
              <a:cs typeface="Calibri"/>
              <a:sym typeface="Calibri"/>
            </a:endParaRPr>
          </a:p>
        </p:txBody>
      </p:sp>
      <p:sp>
        <p:nvSpPr>
          <p:cNvPr id="441" name="Google Shape;441;p9"/>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9"/>
          <p:cNvSpPr txBox="1"/>
          <p:nvPr/>
        </p:nvSpPr>
        <p:spPr>
          <a:xfrm>
            <a:off x="775373" y="207570"/>
            <a:ext cx="35142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Car</a:t>
            </a:r>
            <a:endParaRPr sz="3600" b="1" dirty="0">
              <a:solidFill>
                <a:srgbClr val="041634"/>
              </a:solidFill>
              <a:latin typeface="Calibri"/>
              <a:ea typeface="Calibri"/>
              <a:cs typeface="Calibri"/>
              <a:sym typeface="Calibri"/>
            </a:endParaRPr>
          </a:p>
        </p:txBody>
      </p:sp>
      <p:sp>
        <p:nvSpPr>
          <p:cNvPr id="443" name="Google Shape;443;p9"/>
          <p:cNvSpPr txBox="1"/>
          <p:nvPr/>
        </p:nvSpPr>
        <p:spPr>
          <a:xfrm>
            <a:off x="704356" y="752964"/>
            <a:ext cx="94055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The fastest option for car loans in Israel and Europe</a:t>
            </a:r>
            <a:endParaRPr sz="2000" dirty="0">
              <a:solidFill>
                <a:schemeClr val="dk1"/>
              </a:solidFill>
              <a:latin typeface="Calibri"/>
              <a:ea typeface="Calibri"/>
              <a:cs typeface="Calibri"/>
              <a:sym typeface="Calibri"/>
            </a:endParaRPr>
          </a:p>
        </p:txBody>
      </p:sp>
      <p:pic>
        <p:nvPicPr>
          <p:cNvPr id="444" name="Google Shape;444;p9"/>
          <p:cNvPicPr preferRelativeResize="0"/>
          <p:nvPr/>
        </p:nvPicPr>
        <p:blipFill rotWithShape="1">
          <a:blip r:embed="rId4">
            <a:alphaModFix/>
          </a:blip>
          <a:srcRect l="33226" t="8035" r="8043" b="6111"/>
          <a:stretch/>
        </p:blipFill>
        <p:spPr>
          <a:xfrm>
            <a:off x="3642536" y="2492950"/>
            <a:ext cx="2525281" cy="2525281"/>
          </a:xfrm>
          <a:prstGeom prst="ellipse">
            <a:avLst/>
          </a:prstGeom>
          <a:noFill/>
          <a:ln>
            <a:noFill/>
          </a:ln>
        </p:spPr>
      </p:pic>
      <p:grpSp>
        <p:nvGrpSpPr>
          <p:cNvPr id="447" name="Google Shape;447;p9"/>
          <p:cNvGrpSpPr/>
          <p:nvPr/>
        </p:nvGrpSpPr>
        <p:grpSpPr>
          <a:xfrm>
            <a:off x="3403664" y="2069199"/>
            <a:ext cx="748143" cy="748142"/>
            <a:chOff x="961496" y="1758900"/>
            <a:chExt cx="748143" cy="748142"/>
          </a:xfrm>
        </p:grpSpPr>
        <p:sp>
          <p:nvSpPr>
            <p:cNvPr id="448" name="Google Shape;448;p9"/>
            <p:cNvSpPr/>
            <p:nvPr/>
          </p:nvSpPr>
          <p:spPr>
            <a:xfrm>
              <a:off x="961496"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9" name="Google Shape;449;p9"/>
            <p:cNvPicPr preferRelativeResize="0"/>
            <p:nvPr/>
          </p:nvPicPr>
          <p:blipFill rotWithShape="1">
            <a:blip r:embed="rId5">
              <a:alphaModFix/>
            </a:blip>
            <a:srcRect r="95707"/>
            <a:stretch/>
          </p:blipFill>
          <p:spPr>
            <a:xfrm>
              <a:off x="1102943" y="1905801"/>
              <a:ext cx="428677" cy="438950"/>
            </a:xfrm>
            <a:prstGeom prst="rect">
              <a:avLst/>
            </a:prstGeom>
            <a:noFill/>
            <a:ln>
              <a:noFill/>
            </a:ln>
          </p:spPr>
        </p:pic>
      </p:grpSp>
      <p:grpSp>
        <p:nvGrpSpPr>
          <p:cNvPr id="450" name="Google Shape;450;p9"/>
          <p:cNvGrpSpPr/>
          <p:nvPr/>
        </p:nvGrpSpPr>
        <p:grpSpPr>
          <a:xfrm>
            <a:off x="2911978" y="3964963"/>
            <a:ext cx="748143" cy="748142"/>
            <a:chOff x="3350290" y="1758900"/>
            <a:chExt cx="748143" cy="748142"/>
          </a:xfrm>
        </p:grpSpPr>
        <p:sp>
          <p:nvSpPr>
            <p:cNvPr id="451" name="Google Shape;451;p9"/>
            <p:cNvSpPr/>
            <p:nvPr/>
          </p:nvSpPr>
          <p:spPr>
            <a:xfrm>
              <a:off x="3350290"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2" name="Google Shape;452;p9"/>
            <p:cNvPicPr preferRelativeResize="0"/>
            <p:nvPr/>
          </p:nvPicPr>
          <p:blipFill rotWithShape="1">
            <a:blip r:embed="rId5">
              <a:alphaModFix/>
            </a:blip>
            <a:srcRect l="24013" r="71694"/>
            <a:stretch/>
          </p:blipFill>
          <p:spPr>
            <a:xfrm>
              <a:off x="3515189" y="1905801"/>
              <a:ext cx="428677" cy="438950"/>
            </a:xfrm>
            <a:prstGeom prst="rect">
              <a:avLst/>
            </a:prstGeom>
            <a:noFill/>
            <a:ln>
              <a:noFill/>
            </a:ln>
          </p:spPr>
        </p:pic>
      </p:grpSp>
      <p:grpSp>
        <p:nvGrpSpPr>
          <p:cNvPr id="453" name="Google Shape;453;p9"/>
          <p:cNvGrpSpPr/>
          <p:nvPr/>
        </p:nvGrpSpPr>
        <p:grpSpPr>
          <a:xfrm>
            <a:off x="4521584" y="5122005"/>
            <a:ext cx="748143" cy="748142"/>
            <a:chOff x="5739084" y="1758900"/>
            <a:chExt cx="748143" cy="748142"/>
          </a:xfrm>
        </p:grpSpPr>
        <p:sp>
          <p:nvSpPr>
            <p:cNvPr id="454" name="Google Shape;454;p9"/>
            <p:cNvSpPr/>
            <p:nvPr/>
          </p:nvSpPr>
          <p:spPr>
            <a:xfrm>
              <a:off x="573908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5" name="Google Shape;455;p9"/>
            <p:cNvPicPr preferRelativeResize="0"/>
            <p:nvPr/>
          </p:nvPicPr>
          <p:blipFill rotWithShape="1">
            <a:blip r:embed="rId5">
              <a:alphaModFix/>
            </a:blip>
            <a:srcRect l="47682" r="48024"/>
            <a:stretch/>
          </p:blipFill>
          <p:spPr>
            <a:xfrm>
              <a:off x="5881661" y="1905801"/>
              <a:ext cx="428677" cy="438950"/>
            </a:xfrm>
            <a:prstGeom prst="rect">
              <a:avLst/>
            </a:prstGeom>
            <a:noFill/>
            <a:ln>
              <a:noFill/>
            </a:ln>
          </p:spPr>
        </p:pic>
      </p:grpSp>
      <p:grpSp>
        <p:nvGrpSpPr>
          <p:cNvPr id="456" name="Google Shape;456;p9"/>
          <p:cNvGrpSpPr/>
          <p:nvPr/>
        </p:nvGrpSpPr>
        <p:grpSpPr>
          <a:xfrm>
            <a:off x="6132202" y="3964963"/>
            <a:ext cx="748143" cy="748142"/>
            <a:chOff x="8127878" y="1758900"/>
            <a:chExt cx="748143" cy="748142"/>
          </a:xfrm>
        </p:grpSpPr>
        <p:sp>
          <p:nvSpPr>
            <p:cNvPr id="457" name="Google Shape;457;p9"/>
            <p:cNvSpPr/>
            <p:nvPr/>
          </p:nvSpPr>
          <p:spPr>
            <a:xfrm>
              <a:off x="8127878"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8" name="Google Shape;458;p9"/>
            <p:cNvPicPr preferRelativeResize="0"/>
            <p:nvPr/>
          </p:nvPicPr>
          <p:blipFill rotWithShape="1">
            <a:blip r:embed="rId5">
              <a:alphaModFix/>
            </a:blip>
            <a:srcRect l="71982" r="23624"/>
            <a:stretch/>
          </p:blipFill>
          <p:spPr>
            <a:xfrm>
              <a:off x="8286750" y="1905801"/>
              <a:ext cx="438661" cy="438950"/>
            </a:xfrm>
            <a:prstGeom prst="rect">
              <a:avLst/>
            </a:prstGeom>
            <a:noFill/>
            <a:ln>
              <a:noFill/>
            </a:ln>
          </p:spPr>
        </p:pic>
      </p:grpSp>
      <p:grpSp>
        <p:nvGrpSpPr>
          <p:cNvPr id="459" name="Google Shape;459;p9"/>
          <p:cNvGrpSpPr/>
          <p:nvPr/>
        </p:nvGrpSpPr>
        <p:grpSpPr>
          <a:xfrm>
            <a:off x="5634589" y="2069199"/>
            <a:ext cx="748143" cy="748142"/>
            <a:chOff x="10516674" y="1758900"/>
            <a:chExt cx="748143" cy="748142"/>
          </a:xfrm>
        </p:grpSpPr>
        <p:sp>
          <p:nvSpPr>
            <p:cNvPr id="460" name="Google Shape;460;p9"/>
            <p:cNvSpPr/>
            <p:nvPr/>
          </p:nvSpPr>
          <p:spPr>
            <a:xfrm>
              <a:off x="1051667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1" name="Google Shape;461;p9"/>
            <p:cNvPicPr preferRelativeResize="0"/>
            <p:nvPr/>
          </p:nvPicPr>
          <p:blipFill rotWithShape="1">
            <a:blip r:embed="rId5">
              <a:alphaModFix/>
            </a:blip>
            <a:srcRect l="95824" r="-216"/>
            <a:stretch/>
          </p:blipFill>
          <p:spPr>
            <a:xfrm>
              <a:off x="10671414" y="1905801"/>
              <a:ext cx="438661" cy="438950"/>
            </a:xfrm>
            <a:prstGeom prst="rect">
              <a:avLst/>
            </a:prstGeom>
            <a:noFill/>
            <a:ln>
              <a:noFill/>
            </a:ln>
          </p:spPr>
        </p:pic>
      </p:grpSp>
      <p:grpSp>
        <p:nvGrpSpPr>
          <p:cNvPr id="6" name="קבוצה 5">
            <a:extLst>
              <a:ext uri="{FF2B5EF4-FFF2-40B4-BE49-F238E27FC236}">
                <a16:creationId xmlns:a16="http://schemas.microsoft.com/office/drawing/2014/main" id="{ED085DD8-F826-28EC-BD5D-8C8136DBEE7C}"/>
              </a:ext>
            </a:extLst>
          </p:cNvPr>
          <p:cNvGrpSpPr/>
          <p:nvPr/>
        </p:nvGrpSpPr>
        <p:grpSpPr>
          <a:xfrm>
            <a:off x="-623903" y="-156665"/>
            <a:ext cx="1343804" cy="1343808"/>
            <a:chOff x="-623903" y="-156665"/>
            <a:chExt cx="1343804" cy="1343808"/>
          </a:xfrm>
        </p:grpSpPr>
        <p:sp>
          <p:nvSpPr>
            <p:cNvPr id="463" name="Google Shape;463;p9"/>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9"/>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9"/>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67" name="Google Shape;467;p9" descr="Dear Keren Malki Supporter, I hope this finds you well and you enjoyed the  Rainbow of Music concert to support the work of Keren"/>
          <p:cNvPicPr preferRelativeResize="0"/>
          <p:nvPr/>
        </p:nvPicPr>
        <p:blipFill rotWithShape="1">
          <a:blip r:embed="rId6">
            <a:alphaModFix/>
          </a:blip>
          <a:srcRect/>
          <a:stretch/>
        </p:blipFill>
        <p:spPr>
          <a:xfrm>
            <a:off x="9955743" y="4386900"/>
            <a:ext cx="1319980" cy="389509"/>
          </a:xfrm>
          <a:prstGeom prst="rect">
            <a:avLst/>
          </a:prstGeom>
          <a:noFill/>
          <a:ln>
            <a:noFill/>
          </a:ln>
        </p:spPr>
      </p:pic>
      <p:pic>
        <p:nvPicPr>
          <p:cNvPr id="469" name="Google Shape;469;p9" descr="Pollen Street Capital Standard"/>
          <p:cNvPicPr preferRelativeResize="0"/>
          <p:nvPr/>
        </p:nvPicPr>
        <p:blipFill rotWithShape="1">
          <a:blip r:embed="rId7">
            <a:alphaModFix/>
          </a:blip>
          <a:srcRect l="14772" t="29419" r="6078" b="6813"/>
          <a:stretch/>
        </p:blipFill>
        <p:spPr>
          <a:xfrm>
            <a:off x="9909440" y="2879394"/>
            <a:ext cx="1333397" cy="574741"/>
          </a:xfrm>
          <a:prstGeom prst="rect">
            <a:avLst/>
          </a:prstGeom>
          <a:noFill/>
          <a:ln>
            <a:noFill/>
          </a:ln>
        </p:spPr>
      </p:pic>
      <p:sp>
        <p:nvSpPr>
          <p:cNvPr id="470" name="Google Shape;470;p9"/>
          <p:cNvSpPr txBox="1"/>
          <p:nvPr/>
        </p:nvSpPr>
        <p:spPr>
          <a:xfrm>
            <a:off x="9259115" y="1681414"/>
            <a:ext cx="2352174" cy="280974"/>
          </a:xfrm>
          <a:prstGeom prst="rect">
            <a:avLst/>
          </a:prstGeom>
          <a:noFill/>
          <a:ln>
            <a:noFill/>
          </a:ln>
        </p:spPr>
        <p:txBody>
          <a:bodyPr spcFirstLastPara="1" wrap="square" lIns="91425" tIns="45700" rIns="91425" bIns="45700" anchor="t" anchorCtr="0">
            <a:spAutoFit/>
          </a:bodyPr>
          <a:lstStyle/>
          <a:p>
            <a:pPr marL="0" marR="0" lvl="0" indent="0" algn="r" rtl="1">
              <a:lnSpc>
                <a:spcPct val="87500"/>
              </a:lnSpc>
              <a:spcBef>
                <a:spcPts val="0"/>
              </a:spcBef>
              <a:spcAft>
                <a:spcPts val="0"/>
              </a:spcAft>
              <a:buNone/>
            </a:pPr>
            <a:r>
              <a:rPr lang="en-US" sz="1600" b="1" dirty="0">
                <a:solidFill>
                  <a:srgbClr val="006386"/>
                </a:solidFill>
                <a:latin typeface="Calibri"/>
                <a:ea typeface="Calibri"/>
                <a:cs typeface="Calibri"/>
                <a:sym typeface="Calibri"/>
              </a:rPr>
              <a:t> In collaboration with: </a:t>
            </a:r>
            <a:endParaRPr dirty="0"/>
          </a:p>
        </p:txBody>
      </p:sp>
      <p:grpSp>
        <p:nvGrpSpPr>
          <p:cNvPr id="471" name="Google Shape;471;p9"/>
          <p:cNvGrpSpPr/>
          <p:nvPr/>
        </p:nvGrpSpPr>
        <p:grpSpPr>
          <a:xfrm>
            <a:off x="9812837" y="2117824"/>
            <a:ext cx="1539113" cy="1399033"/>
            <a:chOff x="813494" y="2753393"/>
            <a:chExt cx="1539113" cy="1399033"/>
          </a:xfrm>
        </p:grpSpPr>
        <p:cxnSp>
          <p:nvCxnSpPr>
            <p:cNvPr id="474" name="Google Shape;474;p9"/>
            <p:cNvCxnSpPr/>
            <p:nvPr/>
          </p:nvCxnSpPr>
          <p:spPr>
            <a:xfrm rot="10800000">
              <a:off x="826003" y="2753393"/>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5" name="Google Shape;475;p9"/>
            <p:cNvCxnSpPr/>
            <p:nvPr/>
          </p:nvCxnSpPr>
          <p:spPr>
            <a:xfrm rot="10800000">
              <a:off x="813494" y="3408230"/>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6" name="Google Shape;476;p9"/>
            <p:cNvCxnSpPr/>
            <p:nvPr/>
          </p:nvCxnSpPr>
          <p:spPr>
            <a:xfrm rot="10800000">
              <a:off x="826003" y="4152426"/>
              <a:ext cx="1526604" cy="0"/>
            </a:xfrm>
            <a:prstGeom prst="straightConnector1">
              <a:avLst/>
            </a:prstGeom>
            <a:noFill/>
            <a:ln w="9525" cap="flat" cmpd="sng">
              <a:solidFill>
                <a:srgbClr val="A5A5A5"/>
              </a:solidFill>
              <a:prstDash val="solid"/>
              <a:miter lim="800000"/>
              <a:headEnd type="none" w="sm" len="sm"/>
              <a:tailEnd type="none" w="sm" len="sm"/>
            </a:ln>
          </p:spPr>
        </p:cxnSp>
      </p:grpSp>
      <p:pic>
        <p:nvPicPr>
          <p:cNvPr id="478" name="Google Shape;478;p9"/>
          <p:cNvPicPr preferRelativeResize="0"/>
          <p:nvPr/>
        </p:nvPicPr>
        <p:blipFill rotWithShape="1">
          <a:blip r:embed="rId8">
            <a:alphaModFix/>
          </a:blip>
          <a:srcRect/>
          <a:stretch/>
        </p:blipFill>
        <p:spPr>
          <a:xfrm>
            <a:off x="9956415" y="2209584"/>
            <a:ext cx="1286422" cy="492070"/>
          </a:xfrm>
          <a:prstGeom prst="rect">
            <a:avLst/>
          </a:prstGeom>
          <a:noFill/>
          <a:ln>
            <a:noFill/>
          </a:ln>
        </p:spPr>
      </p:pic>
      <p:cxnSp>
        <p:nvCxnSpPr>
          <p:cNvPr id="479" name="Google Shape;479;p9"/>
          <p:cNvCxnSpPr/>
          <p:nvPr/>
        </p:nvCxnSpPr>
        <p:spPr>
          <a:xfrm rot="10800000">
            <a:off x="9825346" y="4222605"/>
            <a:ext cx="1526604" cy="0"/>
          </a:xfrm>
          <a:prstGeom prst="straightConnector1">
            <a:avLst/>
          </a:prstGeom>
          <a:noFill/>
          <a:ln w="9525" cap="flat" cmpd="sng">
            <a:solidFill>
              <a:srgbClr val="A5A5A5"/>
            </a:solidFill>
            <a:prstDash val="solid"/>
            <a:miter lim="800000"/>
            <a:headEnd type="none" w="sm" len="sm"/>
            <a:tailEnd type="none" w="sm" len="sm"/>
          </a:ln>
        </p:spPr>
      </p:cxnSp>
      <p:pic>
        <p:nvPicPr>
          <p:cNvPr id="5" name="תמונה 4">
            <a:extLst>
              <a:ext uri="{FF2B5EF4-FFF2-40B4-BE49-F238E27FC236}">
                <a16:creationId xmlns:a16="http://schemas.microsoft.com/office/drawing/2014/main" id="{113DFE5C-7B3F-B3E0-2BC9-68485CD897B1}"/>
              </a:ext>
            </a:extLst>
          </p:cNvPr>
          <p:cNvPicPr>
            <a:picLocks noChangeAspect="1"/>
          </p:cNvPicPr>
          <p:nvPr/>
        </p:nvPicPr>
        <p:blipFill>
          <a:blip r:embed="rId9"/>
          <a:stretch>
            <a:fillRect/>
          </a:stretch>
        </p:blipFill>
        <p:spPr>
          <a:xfrm>
            <a:off x="9768326" y="3658869"/>
            <a:ext cx="1639593" cy="5141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EFAF79-0677-4E22-8980-5359043C3847}"/>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16</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Rectangle 6">
            <a:extLst>
              <a:ext uri="{FF2B5EF4-FFF2-40B4-BE49-F238E27FC236}">
                <a16:creationId xmlns:a16="http://schemas.microsoft.com/office/drawing/2014/main" id="{8BF46E51-5F3F-B13D-9886-7E2D073ED2E6}"/>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a:spLocks noGrp="1"/>
          </p:cNvSpPr>
          <p:nvPr>
            <p:ph type="title" idx="4294967295"/>
          </p:nvPr>
        </p:nvSpPr>
        <p:spPr>
          <a:xfrm>
            <a:off x="-37056" y="235625"/>
            <a:ext cx="11668495"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Blender Israel: Continued Growth in Revenue and Credit Portfolio and Increased Cash Flow Profitability</a:t>
            </a:r>
            <a:endParaRPr kumimoji="0" lang="en-US" sz="280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grpSp>
        <p:nvGrpSpPr>
          <p:cNvPr id="5" name="Group 4">
            <a:extLst>
              <a:ext uri="{FF2B5EF4-FFF2-40B4-BE49-F238E27FC236}">
                <a16:creationId xmlns:a16="http://schemas.microsoft.com/office/drawing/2014/main" id="{413AC295-E0B9-E55C-A7C0-9DC327393032}"/>
              </a:ext>
            </a:extLst>
          </p:cNvPr>
          <p:cNvGrpSpPr/>
          <p:nvPr/>
        </p:nvGrpSpPr>
        <p:grpSpPr>
          <a:xfrm>
            <a:off x="317160" y="1142209"/>
            <a:ext cx="11563736" cy="4937741"/>
            <a:chOff x="345451" y="892716"/>
            <a:chExt cx="11659566" cy="4939835"/>
          </a:xfrm>
        </p:grpSpPr>
        <p:sp>
          <p:nvSpPr>
            <p:cNvPr id="2" name="מלבן: פינות מעוגלות 1">
              <a:extLst>
                <a:ext uri="{FF2B5EF4-FFF2-40B4-BE49-F238E27FC236}">
                  <a16:creationId xmlns:a16="http://schemas.microsoft.com/office/drawing/2014/main" id="{F944E12E-6424-62F2-CED7-497C69C357AA}"/>
                </a:ext>
                <a:ext uri="{C183D7F6-B498-43B3-948B-1728B52AA6E4}">
                  <adec:decorative xmlns:adec="http://schemas.microsoft.com/office/drawing/2017/decorative" val="1"/>
                </a:ext>
              </a:extLst>
            </p:cNvPr>
            <p:cNvSpPr/>
            <p:nvPr/>
          </p:nvSpPr>
          <p:spPr>
            <a:xfrm>
              <a:off x="6096000" y="1029295"/>
              <a:ext cx="5413468" cy="480325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sz="1600"/>
            </a:p>
          </p:txBody>
        </p:sp>
        <p:graphicFrame>
          <p:nvGraphicFramePr>
            <p:cNvPr id="6" name="Chart 1">
              <a:extLst>
                <a:ext uri="{FF2B5EF4-FFF2-40B4-BE49-F238E27FC236}">
                  <a16:creationId xmlns:a16="http://schemas.microsoft.com/office/drawing/2014/main" id="{E4C3D74C-0098-4426-9DA8-8D24091ED9C4}"/>
                </a:ext>
              </a:extLst>
            </p:cNvPr>
            <p:cNvGraphicFramePr>
              <a:graphicFrameLocks/>
            </p:cNvGraphicFramePr>
            <p:nvPr/>
          </p:nvGraphicFramePr>
          <p:xfrm>
            <a:off x="6091261" y="1612930"/>
            <a:ext cx="5543156" cy="4113797"/>
          </p:xfrm>
          <a:graphic>
            <a:graphicData uri="http://schemas.openxmlformats.org/drawingml/2006/chart">
              <c:chart xmlns:c="http://schemas.openxmlformats.org/drawingml/2006/chart" xmlns:r="http://schemas.openxmlformats.org/officeDocument/2006/relationships" r:id="rId3"/>
            </a:graphicData>
          </a:graphic>
        </p:graphicFrame>
        <p:sp>
          <p:nvSpPr>
            <p:cNvPr id="3" name="מלבן: פינות מעוגלות 2">
              <a:extLst>
                <a:ext uri="{FF2B5EF4-FFF2-40B4-BE49-F238E27FC236}">
                  <a16:creationId xmlns:a16="http://schemas.microsoft.com/office/drawing/2014/main" id="{7167C264-9022-0D55-ED2E-1B532B3A7217}"/>
                </a:ext>
                <a:ext uri="{C183D7F6-B498-43B3-948B-1728B52AA6E4}">
                  <adec:decorative xmlns:adec="http://schemas.microsoft.com/office/drawing/2017/decorative" val="1"/>
                </a:ext>
              </a:extLst>
            </p:cNvPr>
            <p:cNvSpPr/>
            <p:nvPr/>
          </p:nvSpPr>
          <p:spPr>
            <a:xfrm>
              <a:off x="345451" y="1014547"/>
              <a:ext cx="5419780" cy="481800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sz="1600"/>
            </a:p>
          </p:txBody>
        </p:sp>
        <p:graphicFrame>
          <p:nvGraphicFramePr>
            <p:cNvPr id="4" name="Chart 1">
              <a:extLst>
                <a:ext uri="{FF2B5EF4-FFF2-40B4-BE49-F238E27FC236}">
                  <a16:creationId xmlns:a16="http://schemas.microsoft.com/office/drawing/2014/main" id="{EB8DCD71-90DB-4985-9A1B-4334988738E1}"/>
                </a:ext>
              </a:extLst>
            </p:cNvPr>
            <p:cNvGraphicFramePr>
              <a:graphicFrameLocks/>
            </p:cNvGraphicFramePr>
            <p:nvPr/>
          </p:nvGraphicFramePr>
          <p:xfrm>
            <a:off x="420045" y="1456380"/>
            <a:ext cx="5389868" cy="4270347"/>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BC0F6C56-9CAB-4233-8A56-02053990D26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6" name="קבוצה 25">
              <a:extLst>
                <a:ext uri="{FF2B5EF4-FFF2-40B4-BE49-F238E27FC236}">
                  <a16:creationId xmlns:a16="http://schemas.microsoft.com/office/drawing/2014/main" id="{0835CBBC-26BA-C81A-1605-F66B98004EE2}"/>
                </a:ext>
                <a:ext uri="{C183D7F6-B498-43B3-948B-1728B52AA6E4}">
                  <adec:decorative xmlns:adec="http://schemas.microsoft.com/office/drawing/2017/decorative" val="1"/>
                </a:ext>
              </a:extLst>
            </p:cNvPr>
            <p:cNvGrpSpPr/>
            <p:nvPr/>
          </p:nvGrpSpPr>
          <p:grpSpPr>
            <a:xfrm>
              <a:off x="3544557" y="1910891"/>
              <a:ext cx="1451377" cy="1007908"/>
              <a:chOff x="3489586" y="2482926"/>
              <a:chExt cx="952478" cy="1007908"/>
            </a:xfrm>
          </p:grpSpPr>
          <p:cxnSp>
            <p:nvCxnSpPr>
              <p:cNvPr id="27" name="Straight Arrow Connector 1">
                <a:extLst>
                  <a:ext uri="{FF2B5EF4-FFF2-40B4-BE49-F238E27FC236}">
                    <a16:creationId xmlns:a16="http://schemas.microsoft.com/office/drawing/2014/main" id="{96EDE93A-8ED4-8F64-1686-6086ABEBE24C}"/>
                  </a:ext>
                </a:extLst>
              </p:cNvPr>
              <p:cNvCxnSpPr>
                <a:cxnSpLocks/>
              </p:cNvCxnSpPr>
              <p:nvPr/>
            </p:nvCxnSpPr>
            <p:spPr>
              <a:xfrm>
                <a:off x="3521486" y="2482926"/>
                <a:ext cx="920578"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D02E125B-D9E2-DDBB-6320-412C78F19A98}"/>
                  </a:ext>
                </a:extLst>
              </p:cNvPr>
              <p:cNvCxnSpPr>
                <a:cxnSpLocks/>
              </p:cNvCxnSpPr>
              <p:nvPr/>
            </p:nvCxnSpPr>
            <p:spPr>
              <a:xfrm>
                <a:off x="3489586" y="2568601"/>
                <a:ext cx="0" cy="922233"/>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0" name="Flowchart: Connector 55">
              <a:extLst>
                <a:ext uri="{FF2B5EF4-FFF2-40B4-BE49-F238E27FC236}">
                  <a16:creationId xmlns:a16="http://schemas.microsoft.com/office/drawing/2014/main" id="{0078DFDA-50D2-88CD-31FA-22212B9B792C}"/>
                </a:ext>
                <a:ext uri="{C183D7F6-B498-43B3-948B-1728B52AA6E4}">
                  <adec:decorative xmlns:adec="http://schemas.microsoft.com/office/drawing/2017/decorative" val="1"/>
                </a:ext>
              </a:extLst>
            </p:cNvPr>
            <p:cNvSpPr/>
            <p:nvPr/>
          </p:nvSpPr>
          <p:spPr>
            <a:xfrm>
              <a:off x="3292852" y="1607262"/>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sz="1600" dirty="0"/>
            </a:p>
          </p:txBody>
        </p:sp>
        <p:sp>
          <p:nvSpPr>
            <p:cNvPr id="31" name="TextBox 1">
              <a:extLst>
                <a:ext uri="{FF2B5EF4-FFF2-40B4-BE49-F238E27FC236}">
                  <a16:creationId xmlns:a16="http://schemas.microsoft.com/office/drawing/2014/main" id="{66187E0A-83E8-3206-E8DA-DBDA91027E7B}"/>
                </a:ext>
                <a:ext uri="{C183D7F6-B498-43B3-948B-1728B52AA6E4}">
                  <adec:decorative xmlns:adec="http://schemas.microsoft.com/office/drawing/2017/decorative" val="1"/>
                </a:ext>
              </a:extLst>
            </p:cNvPr>
            <p:cNvSpPr txBox="1"/>
            <p:nvPr/>
          </p:nvSpPr>
          <p:spPr>
            <a:xfrm>
              <a:off x="3232865" y="1675166"/>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b="1" i="0" u="none" strike="noStrike" kern="1200" baseline="0" dirty="0">
                  <a:solidFill>
                    <a:schemeClr val="bg1"/>
                  </a:solidFill>
                  <a:latin typeface="+mn-lt"/>
                  <a:ea typeface="+mn-ea"/>
                  <a:cs typeface="+mn-cs"/>
                </a:rPr>
                <a:t>55</a:t>
              </a:r>
              <a:r>
                <a:rPr lang="he-IL" b="1" i="0" u="none" strike="noStrike" kern="1200" baseline="0" dirty="0">
                  <a:solidFill>
                    <a:schemeClr val="bg1"/>
                  </a:solidFill>
                  <a:latin typeface="+mn-lt"/>
                  <a:ea typeface="+mn-ea"/>
                  <a:cs typeface="+mn-cs"/>
                </a:rPr>
                <a:t>%</a:t>
              </a:r>
            </a:p>
            <a:p>
              <a:pPr algn="ctr" rtl="0"/>
              <a:r>
                <a:rPr lang="en-US" b="1" kern="1200" dirty="0">
                  <a:solidFill>
                    <a:schemeClr val="bg1"/>
                  </a:solidFill>
                </a:rPr>
                <a:t>Growth</a:t>
              </a:r>
              <a:endParaRPr lang="en-IL" b="1" i="0" u="none" strike="noStrike" kern="1200" baseline="0" dirty="0">
                <a:solidFill>
                  <a:schemeClr val="bg1"/>
                </a:solidFill>
                <a:latin typeface="+mn-lt"/>
                <a:ea typeface="+mn-ea"/>
                <a:cs typeface="+mn-cs"/>
              </a:endParaRPr>
            </a:p>
          </p:txBody>
        </p:sp>
        <p:grpSp>
          <p:nvGrpSpPr>
            <p:cNvPr id="20" name="קבוצה 19">
              <a:extLst>
                <a:ext uri="{FF2B5EF4-FFF2-40B4-BE49-F238E27FC236}">
                  <a16:creationId xmlns:a16="http://schemas.microsoft.com/office/drawing/2014/main" id="{F3FE4D4E-7132-2F65-33AA-A6320F71AA51}"/>
                </a:ext>
                <a:ext uri="{C183D7F6-B498-43B3-948B-1728B52AA6E4}">
                  <adec:decorative xmlns:adec="http://schemas.microsoft.com/office/drawing/2017/decorative" val="1"/>
                </a:ext>
              </a:extLst>
            </p:cNvPr>
            <p:cNvGrpSpPr/>
            <p:nvPr/>
          </p:nvGrpSpPr>
          <p:grpSpPr>
            <a:xfrm>
              <a:off x="9276693" y="1592577"/>
              <a:ext cx="1568785" cy="774986"/>
              <a:chOff x="3329347" y="2722072"/>
              <a:chExt cx="1134239" cy="774986"/>
            </a:xfrm>
          </p:grpSpPr>
          <p:cxnSp>
            <p:nvCxnSpPr>
              <p:cNvPr id="29" name="Straight Arrow Connector 1">
                <a:extLst>
                  <a:ext uri="{FF2B5EF4-FFF2-40B4-BE49-F238E27FC236}">
                    <a16:creationId xmlns:a16="http://schemas.microsoft.com/office/drawing/2014/main" id="{2E6119CC-53B4-F931-740E-D30164CAA84E}"/>
                  </a:ext>
                </a:extLst>
              </p:cNvPr>
              <p:cNvCxnSpPr>
                <a:cxnSpLocks/>
              </p:cNvCxnSpPr>
              <p:nvPr/>
            </p:nvCxnSpPr>
            <p:spPr>
              <a:xfrm>
                <a:off x="3439921" y="2836528"/>
                <a:ext cx="1023665"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1EA1BBA3-912E-7658-52EB-3E2E0997DA84}"/>
                  </a:ext>
                </a:extLst>
              </p:cNvPr>
              <p:cNvCxnSpPr>
                <a:cxnSpLocks/>
              </p:cNvCxnSpPr>
              <p:nvPr/>
            </p:nvCxnSpPr>
            <p:spPr>
              <a:xfrm>
                <a:off x="3329347" y="2722072"/>
                <a:ext cx="9247" cy="77498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8" name="Flowchart: Connector 55">
              <a:extLst>
                <a:ext uri="{FF2B5EF4-FFF2-40B4-BE49-F238E27FC236}">
                  <a16:creationId xmlns:a16="http://schemas.microsoft.com/office/drawing/2014/main" id="{BD0EAD64-B6D8-D668-16C2-4B8014062A5C}"/>
                </a:ext>
                <a:ext uri="{C183D7F6-B498-43B3-948B-1728B52AA6E4}">
                  <adec:decorative xmlns:adec="http://schemas.microsoft.com/office/drawing/2017/decorative" val="1"/>
                </a:ext>
              </a:extLst>
            </p:cNvPr>
            <p:cNvSpPr/>
            <p:nvPr/>
          </p:nvSpPr>
          <p:spPr>
            <a:xfrm>
              <a:off x="9018926" y="1428110"/>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sz="1600" dirty="0"/>
            </a:p>
          </p:txBody>
        </p:sp>
        <p:sp>
          <p:nvSpPr>
            <p:cNvPr id="39" name="TextBox 1">
              <a:extLst>
                <a:ext uri="{FF2B5EF4-FFF2-40B4-BE49-F238E27FC236}">
                  <a16:creationId xmlns:a16="http://schemas.microsoft.com/office/drawing/2014/main" id="{ED12F963-346C-F335-836E-8D1443C6B809}"/>
                </a:ext>
                <a:ext uri="{C183D7F6-B498-43B3-948B-1728B52AA6E4}">
                  <adec:decorative xmlns:adec="http://schemas.microsoft.com/office/drawing/2017/decorative" val="1"/>
                </a:ext>
              </a:extLst>
            </p:cNvPr>
            <p:cNvSpPr txBox="1"/>
            <p:nvPr/>
          </p:nvSpPr>
          <p:spPr>
            <a:xfrm>
              <a:off x="8955391" y="1494566"/>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b="1" i="0" u="none" strike="noStrike" kern="1200" baseline="0" dirty="0">
                  <a:solidFill>
                    <a:schemeClr val="bg1"/>
                  </a:solidFill>
                  <a:latin typeface="+mn-lt"/>
                  <a:ea typeface="+mn-ea"/>
                  <a:cs typeface="+mn-cs"/>
                </a:rPr>
                <a:t>22</a:t>
              </a:r>
              <a:r>
                <a:rPr lang="he-IL" b="1" i="0" u="none" strike="noStrike" kern="1200" baseline="0" dirty="0">
                  <a:solidFill>
                    <a:schemeClr val="bg1"/>
                  </a:solidFill>
                  <a:latin typeface="+mn-lt"/>
                  <a:ea typeface="+mn-ea"/>
                  <a:cs typeface="+mn-cs"/>
                </a:rPr>
                <a:t>%</a:t>
              </a:r>
            </a:p>
            <a:p>
              <a:pPr algn="ctr" rtl="0"/>
              <a:r>
                <a:rPr lang="en-US" b="1" kern="1200" dirty="0">
                  <a:solidFill>
                    <a:schemeClr val="bg1"/>
                  </a:solidFill>
                </a:rPr>
                <a:t>Growth</a:t>
              </a:r>
              <a:endParaRPr lang="en-IL" b="1" i="0" u="none" strike="noStrike" kern="1200" baseline="0" dirty="0">
                <a:solidFill>
                  <a:schemeClr val="bg1"/>
                </a:solidFill>
                <a:latin typeface="+mn-lt"/>
                <a:ea typeface="+mn-ea"/>
                <a:cs typeface="+mn-cs"/>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184334" y="1074103"/>
              <a:ext cx="3520903" cy="30790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Total credit portfolio (thousands of NIS)</a:t>
              </a:r>
              <a:endParaRPr kumimoji="0" lang="en-US" sz="12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1480954" y="1025449"/>
              <a:ext cx="2956405" cy="30790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Israel income (thousands of NIS)</a:t>
              </a:r>
              <a:endParaRPr kumimoji="0" lang="en-US" sz="12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pSp>
      <p:sp>
        <p:nvSpPr>
          <p:cNvPr id="34" name="תיבת טקסט 33">
            <a:extLst>
              <a:ext uri="{FF2B5EF4-FFF2-40B4-BE49-F238E27FC236}">
                <a16:creationId xmlns:a16="http://schemas.microsoft.com/office/drawing/2014/main" id="{7C3BE5F6-267F-4D72-857B-FEA46126251B}"/>
              </a:ext>
            </a:extLst>
          </p:cNvPr>
          <p:cNvSpPr txBox="1"/>
          <p:nvPr/>
        </p:nvSpPr>
        <p:spPr>
          <a:xfrm>
            <a:off x="662223" y="6295435"/>
            <a:ext cx="9929576" cy="400110"/>
          </a:xfrm>
          <a:prstGeom prst="rect">
            <a:avLst/>
          </a:prstGeom>
          <a:noFill/>
        </p:spPr>
        <p:txBody>
          <a:bodyPr wrap="square">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Gross NON-GAAP income, including interest from loans in the credit brokerage system and deferred revenues in the credit provision segment. Data is accurate as of 30 September, 2023; </a:t>
            </a:r>
          </a:p>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p:txBody>
      </p:sp>
    </p:spTree>
    <p:extLst>
      <p:ext uri="{BB962C8B-B14F-4D97-AF65-F5344CB8AC3E}">
        <p14:creationId xmlns:p14="http://schemas.microsoft.com/office/powerpoint/2010/main" val="15789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פינות מעוגלות 20">
            <a:extLst>
              <a:ext uri="{FF2B5EF4-FFF2-40B4-BE49-F238E27FC236}">
                <a16:creationId xmlns:a16="http://schemas.microsoft.com/office/drawing/2014/main" id="{C6133338-87B4-9513-D51B-522F815B132E}"/>
              </a:ext>
              <a:ext uri="{C183D7F6-B498-43B3-948B-1728B52AA6E4}">
                <adec:decorative xmlns:adec="http://schemas.microsoft.com/office/drawing/2017/decorative" val="1"/>
              </a:ext>
            </a:extLst>
          </p:cNvPr>
          <p:cNvSpPr/>
          <p:nvPr/>
        </p:nvSpPr>
        <p:spPr>
          <a:xfrm>
            <a:off x="825135" y="1029139"/>
            <a:ext cx="5044341" cy="491502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graphicFrame>
        <p:nvGraphicFramePr>
          <p:cNvPr id="4" name="תרשים 3" descr="גרך המציג עלייה של ב-33% בכמות הלקוחות מרבעון 2 2022 עד רבעון 2 2023">
            <a:extLst>
              <a:ext uri="{FF2B5EF4-FFF2-40B4-BE49-F238E27FC236}">
                <a16:creationId xmlns:a16="http://schemas.microsoft.com/office/drawing/2014/main" id="{2EB77CA0-ED6C-EBB6-B4BA-6531CD68AF5D}"/>
              </a:ext>
            </a:extLst>
          </p:cNvPr>
          <p:cNvGraphicFramePr>
            <a:graphicFrameLocks/>
          </p:cNvGraphicFramePr>
          <p:nvPr/>
        </p:nvGraphicFramePr>
        <p:xfrm>
          <a:off x="940321" y="1929112"/>
          <a:ext cx="4868592" cy="3983532"/>
        </p:xfrm>
        <a:graphic>
          <a:graphicData uri="http://schemas.openxmlformats.org/drawingml/2006/chart">
            <c:chart xmlns:c="http://schemas.openxmlformats.org/drawingml/2006/chart" xmlns:r="http://schemas.openxmlformats.org/officeDocument/2006/relationships" r:id="rId2"/>
          </a:graphicData>
        </a:graphic>
      </p:graphicFrame>
      <p:sp>
        <p:nvSpPr>
          <p:cNvPr id="16" name="מלבן: פינות מעוגלות 15">
            <a:extLst>
              <a:ext uri="{FF2B5EF4-FFF2-40B4-BE49-F238E27FC236}">
                <a16:creationId xmlns:a16="http://schemas.microsoft.com/office/drawing/2014/main" id="{D3277458-B403-26E5-0392-7BE027DE6EB7}"/>
              </a:ext>
              <a:ext uri="{C183D7F6-B498-43B3-948B-1728B52AA6E4}">
                <adec:decorative xmlns:adec="http://schemas.microsoft.com/office/drawing/2017/decorative" val="1"/>
              </a:ext>
            </a:extLst>
          </p:cNvPr>
          <p:cNvSpPr/>
          <p:nvPr/>
        </p:nvSpPr>
        <p:spPr>
          <a:xfrm>
            <a:off x="6339741" y="1029139"/>
            <a:ext cx="5044341" cy="491502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8" name="Slide Number Placeholder 5">
            <a:extLst>
              <a:ext uri="{FF2B5EF4-FFF2-40B4-BE49-F238E27FC236}">
                <a16:creationId xmlns:a16="http://schemas.microsoft.com/office/drawing/2014/main" id="{73EFAF79-0677-4E22-8980-5359043C3847}"/>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17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 name="Rectangle 4">
            <a:extLst>
              <a:ext uri="{FF2B5EF4-FFF2-40B4-BE49-F238E27FC236}">
                <a16:creationId xmlns:a16="http://schemas.microsoft.com/office/drawing/2014/main" id="{13392C08-3B2C-07F4-09E3-69B55A836279}"/>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D2250E56-0381-3BD2-DF61-BD75778CB96D}"/>
              </a:ext>
              <a:ext uri="{C183D7F6-B498-43B3-948B-1728B52AA6E4}">
                <adec:decorative xmlns:adec="http://schemas.microsoft.com/office/drawing/2017/decorative" val="1"/>
              </a:ext>
            </a:extLst>
          </p:cNvPr>
          <p:cNvGrpSpPr/>
          <p:nvPr/>
        </p:nvGrpSpPr>
        <p:grpSpPr>
          <a:xfrm>
            <a:off x="1933283" y="1804468"/>
            <a:ext cx="2777041" cy="804232"/>
            <a:chOff x="3132843" y="2440916"/>
            <a:chExt cx="2478921" cy="804232"/>
          </a:xfrm>
        </p:grpSpPr>
        <p:cxnSp>
          <p:nvCxnSpPr>
            <p:cNvPr id="25" name="Straight Arrow Connector 1">
              <a:extLst>
                <a:ext uri="{FF2B5EF4-FFF2-40B4-BE49-F238E27FC236}">
                  <a16:creationId xmlns:a16="http://schemas.microsoft.com/office/drawing/2014/main" id="{5FD87617-9A00-6DA4-06F0-33E70FB2564E}"/>
                </a:ext>
              </a:extLst>
            </p:cNvPr>
            <p:cNvCxnSpPr>
              <a:cxnSpLocks/>
            </p:cNvCxnSpPr>
            <p:nvPr/>
          </p:nvCxnSpPr>
          <p:spPr>
            <a:xfrm>
              <a:off x="3530677" y="2751382"/>
              <a:ext cx="2081087" cy="6962"/>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1C8FAAE9-4B27-E079-6202-B4F313591606}"/>
                </a:ext>
              </a:extLst>
            </p:cNvPr>
            <p:cNvCxnSpPr>
              <a:cxnSpLocks/>
            </p:cNvCxnSpPr>
            <p:nvPr/>
          </p:nvCxnSpPr>
          <p:spPr>
            <a:xfrm>
              <a:off x="3472326" y="2723665"/>
              <a:ext cx="0" cy="521483"/>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29" name="Flowchart: Connector 55">
              <a:extLst>
                <a:ext uri="{FF2B5EF4-FFF2-40B4-BE49-F238E27FC236}">
                  <a16:creationId xmlns:a16="http://schemas.microsoft.com/office/drawing/2014/main" id="{29C3C9C0-1209-0433-E002-B7E774DF65C3}"/>
                </a:ext>
              </a:extLst>
            </p:cNvPr>
            <p:cNvSpPr/>
            <p:nvPr/>
          </p:nvSpPr>
          <p:spPr>
            <a:xfrm>
              <a:off x="3201919" y="2440916"/>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27" name="TextBox 1">
              <a:extLst>
                <a:ext uri="{FF2B5EF4-FFF2-40B4-BE49-F238E27FC236}">
                  <a16:creationId xmlns:a16="http://schemas.microsoft.com/office/drawing/2014/main" id="{9E22FA04-9C85-E9F6-D643-BDF409672BCF}"/>
                </a:ext>
              </a:extLst>
            </p:cNvPr>
            <p:cNvSpPr txBox="1"/>
            <p:nvPr/>
          </p:nvSpPr>
          <p:spPr>
            <a:xfrm>
              <a:off x="3132843" y="2523784"/>
              <a:ext cx="696114" cy="5591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28</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sp>
        <p:nvSpPr>
          <p:cNvPr id="14" name="TextBox 28">
            <a:extLst>
              <a:ext uri="{FF2B5EF4-FFF2-40B4-BE49-F238E27FC236}">
                <a16:creationId xmlns:a16="http://schemas.microsoft.com/office/drawing/2014/main" id="{B181A11A-8BC7-4BEB-AE18-3CA96AD73509}"/>
              </a:ext>
            </a:extLst>
          </p:cNvPr>
          <p:cNvSpPr txBox="1">
            <a:spLocks noGrp="1"/>
          </p:cNvSpPr>
          <p:nvPr>
            <p:ph type="title" idx="4294967295"/>
          </p:nvPr>
        </p:nvSpPr>
        <p:spPr>
          <a:xfrm>
            <a:off x="510365" y="253642"/>
            <a:ext cx="1099910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Blender Israel: Credit Standing and Total Customers</a:t>
            </a:r>
            <a:endParaRPr kumimoji="0" lang="en-US" sz="28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6951036" y="1029295"/>
            <a:ext cx="3765062"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Total loans provided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(in thousands of NIS)</a:t>
            </a:r>
            <a:endParaRPr kumimoji="0" lang="en-US" sz="14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2313597" y="1085027"/>
            <a:ext cx="2175907"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Paying Customers</a:t>
            </a:r>
          </a:p>
        </p:txBody>
      </p:sp>
      <p:sp>
        <p:nvSpPr>
          <p:cNvPr id="24" name="TextBox 22">
            <a:extLst>
              <a:ext uri="{FF2B5EF4-FFF2-40B4-BE49-F238E27FC236}">
                <a16:creationId xmlns:a16="http://schemas.microsoft.com/office/drawing/2014/main" id="{45392788-BF3F-17A7-80B6-2B3B9E582D68}"/>
              </a:ext>
            </a:extLst>
          </p:cNvPr>
          <p:cNvSpPr txBox="1"/>
          <p:nvPr/>
        </p:nvSpPr>
        <p:spPr>
          <a:xfrm>
            <a:off x="2132796" y="1396549"/>
            <a:ext cx="282020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dirty="0">
                <a:solidFill>
                  <a:schemeClr val="tx1">
                    <a:lumMod val="95000"/>
                    <a:lumOff val="5000"/>
                  </a:schemeClr>
                </a:solidFill>
                <a:latin typeface="Assistant SemiBold" pitchFamily="2" charset="-79"/>
                <a:cs typeface="Assistant SemiBold" pitchFamily="2" charset="-79"/>
              </a:rPr>
              <a:t>Increase in number of clients</a:t>
            </a: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683938" y="6219530"/>
            <a:ext cx="10032160" cy="400110"/>
          </a:xfrm>
          <a:prstGeom prst="rect">
            <a:avLst/>
          </a:prstGeom>
          <a:noFill/>
        </p:spPr>
        <p:txBody>
          <a:bodyPr wrap="square">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Data is accurate as of 30 September, 2023; 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graphicFrame>
        <p:nvGraphicFramePr>
          <p:cNvPr id="7" name="Chart 1">
            <a:extLst>
              <a:ext uri="{FF2B5EF4-FFF2-40B4-BE49-F238E27FC236}">
                <a16:creationId xmlns:a16="http://schemas.microsoft.com/office/drawing/2014/main" id="{FEDA7B0D-BE1B-4597-921A-6A03F734F686}"/>
              </a:ext>
            </a:extLst>
          </p:cNvPr>
          <p:cNvGraphicFramePr>
            <a:graphicFrameLocks/>
          </p:cNvGraphicFramePr>
          <p:nvPr>
            <p:extLst>
              <p:ext uri="{D42A27DB-BD31-4B8C-83A1-F6EECF244321}">
                <p14:modId xmlns:p14="http://schemas.microsoft.com/office/powerpoint/2010/main" val="358923972"/>
              </p:ext>
            </p:extLst>
          </p:nvPr>
        </p:nvGraphicFramePr>
        <p:xfrm>
          <a:off x="6454629" y="1039738"/>
          <a:ext cx="4261469" cy="4333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515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EFAF79-0677-4E22-8980-5359043C3847}"/>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18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 name="Rectangle 2">
            <a:extLst>
              <a:ext uri="{FF2B5EF4-FFF2-40B4-BE49-F238E27FC236}">
                <a16:creationId xmlns:a16="http://schemas.microsoft.com/office/drawing/2014/main" id="{85B5F80F-6092-A58D-630E-4778C14142B9}"/>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a:spLocks noGrp="1"/>
          </p:cNvSpPr>
          <p:nvPr>
            <p:ph type="title" idx="4294967295"/>
          </p:nvPr>
        </p:nvSpPr>
        <p:spPr>
          <a:xfrm>
            <a:off x="440623" y="253642"/>
            <a:ext cx="1106884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Blender Europe: A Continued </a:t>
            </a:r>
            <a:r>
              <a:rPr lang="en-US" sz="2400" kern="1200" dirty="0">
                <a:solidFill>
                  <a:srgbClr val="041634"/>
                </a:solidFill>
                <a:highlight>
                  <a:srgbClr val="FFFF00"/>
                </a:highlight>
                <a:latin typeface="Assistant ExtraBold" pitchFamily="2" charset="-79"/>
                <a:ea typeface="+mn-ea"/>
                <a:cs typeface="Assistant ExtraBold" pitchFamily="2" charset="-79"/>
              </a:rPr>
              <a:t>T</a:t>
            </a:r>
            <a:r>
              <a:rPr kumimoji="0" lang="en-US" sz="24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rend of Transition to Cash Flow Profitability</a:t>
            </a:r>
            <a:endParaRPr lang="en-US" sz="2400" dirty="0">
              <a:solidFill>
                <a:srgbClr val="041634"/>
              </a:solidFill>
              <a:highlight>
                <a:srgbClr val="FFFF00"/>
              </a:highlight>
              <a:latin typeface="Assistant ExtraBold" pitchFamily="2" charset="-79"/>
              <a:ea typeface="+mn-ea"/>
              <a:cs typeface="Assistant ExtraBold" pitchFamily="2" charset="-79"/>
            </a:endParaRPr>
          </a:p>
        </p:txBody>
      </p:sp>
      <p:grpSp>
        <p:nvGrpSpPr>
          <p:cNvPr id="6" name="Group 5">
            <a:extLst>
              <a:ext uri="{FF2B5EF4-FFF2-40B4-BE49-F238E27FC236}">
                <a16:creationId xmlns:a16="http://schemas.microsoft.com/office/drawing/2014/main" id="{0D79E154-941E-AAC8-4941-9A64DE44E5B5}"/>
              </a:ext>
            </a:extLst>
          </p:cNvPr>
          <p:cNvGrpSpPr/>
          <p:nvPr/>
        </p:nvGrpSpPr>
        <p:grpSpPr>
          <a:xfrm>
            <a:off x="294984" y="1251512"/>
            <a:ext cx="11602033" cy="4746321"/>
            <a:chOff x="294984" y="1034228"/>
            <a:chExt cx="11749524" cy="4865947"/>
          </a:xfrm>
        </p:grpSpPr>
        <p:sp>
          <p:nvSpPr>
            <p:cNvPr id="5" name="מלבן: פינות מעוגלות 4">
              <a:extLst>
                <a:ext uri="{FF2B5EF4-FFF2-40B4-BE49-F238E27FC236}">
                  <a16:creationId xmlns:a16="http://schemas.microsoft.com/office/drawing/2014/main" id="{40F47E10-8B4E-10A3-0189-23A650096365}"/>
                </a:ext>
                <a:ext uri="{C183D7F6-B498-43B3-948B-1728B52AA6E4}">
                  <adec:decorative xmlns:adec="http://schemas.microsoft.com/office/drawing/2017/decorative" val="1"/>
                </a:ext>
              </a:extLst>
            </p:cNvPr>
            <p:cNvSpPr/>
            <p:nvPr/>
          </p:nvSpPr>
          <p:spPr>
            <a:xfrm>
              <a:off x="6202229" y="1153617"/>
              <a:ext cx="5694787" cy="474655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1511A8CB-12F4-6584-8147-3EEE1E6C50B5}"/>
                </a:ext>
                <a:ext uri="{C183D7F6-B498-43B3-948B-1728B52AA6E4}">
                  <adec:decorative xmlns:adec="http://schemas.microsoft.com/office/drawing/2017/decorative" val="1"/>
                </a:ext>
              </a:extLst>
            </p:cNvPr>
            <p:cNvSpPr/>
            <p:nvPr/>
          </p:nvSpPr>
          <p:spPr>
            <a:xfrm>
              <a:off x="294984" y="1153615"/>
              <a:ext cx="5714509" cy="474655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7" name="TextBox 22">
              <a:extLst>
                <a:ext uri="{FF2B5EF4-FFF2-40B4-BE49-F238E27FC236}">
                  <a16:creationId xmlns:a16="http://schemas.microsoft.com/office/drawing/2014/main" id="{3F4BA729-E1AB-F1E1-2EA7-B872E4000E33}"/>
                </a:ext>
                <a:ext uri="{C183D7F6-B498-43B3-948B-1728B52AA6E4}">
                  <adec:decorative xmlns:adec="http://schemas.microsoft.com/office/drawing/2017/decorative" val="1"/>
                </a:ext>
              </a:extLst>
            </p:cNvPr>
            <p:cNvSpPr txBox="1"/>
            <p:nvPr/>
          </p:nvSpPr>
          <p:spPr>
            <a:xfrm>
              <a:off x="6309434" y="2509508"/>
              <a:ext cx="479269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600" dirty="0">
                <a:solidFill>
                  <a:srgbClr val="041634"/>
                </a:solidFill>
                <a:latin typeface="Assistant SemiBold" pitchFamily="2" charset="-79"/>
                <a:cs typeface="Assistant Semi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254553" y="1034228"/>
              <a:ext cx="3590139" cy="72572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Total credit portfolio (thousands of NIS)</a:t>
              </a:r>
              <a:endParaRPr kumimoji="0" lang="en-US"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24" name="TextBox 23">
              <a:extLst>
                <a:ext uri="{FF2B5EF4-FFF2-40B4-BE49-F238E27FC236}">
                  <a16:creationId xmlns:a16="http://schemas.microsoft.com/office/drawing/2014/main" id="{D27FDC45-5C72-4BEF-8C64-AC430ECF0785}"/>
                </a:ext>
              </a:extLst>
            </p:cNvPr>
            <p:cNvSpPr txBox="1"/>
            <p:nvPr/>
          </p:nvSpPr>
          <p:spPr>
            <a:xfrm>
              <a:off x="1984891" y="1274531"/>
              <a:ext cx="2409974" cy="72572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Income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(thousands of NIS)</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aphicFrame>
          <p:nvGraphicFramePr>
            <p:cNvPr id="7" name="Chart 2">
              <a:extLst>
                <a:ext uri="{FF2B5EF4-FFF2-40B4-BE49-F238E27FC236}">
                  <a16:creationId xmlns:a16="http://schemas.microsoft.com/office/drawing/2014/main" id="{AF769CF3-6298-4BBC-966A-D636E28DC225}"/>
                </a:ext>
              </a:extLst>
            </p:cNvPr>
            <p:cNvGraphicFramePr>
              <a:graphicFrameLocks/>
            </p:cNvGraphicFramePr>
            <p:nvPr/>
          </p:nvGraphicFramePr>
          <p:xfrm>
            <a:off x="6235966" y="1696006"/>
            <a:ext cx="5808542" cy="40759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2">
              <a:extLst>
                <a:ext uri="{FF2B5EF4-FFF2-40B4-BE49-F238E27FC236}">
                  <a16:creationId xmlns:a16="http://schemas.microsoft.com/office/drawing/2014/main" id="{7C51E6A7-EC88-43E6-A81F-88D4D1F15142}"/>
                </a:ext>
              </a:extLst>
            </p:cNvPr>
            <p:cNvGraphicFramePr>
              <a:graphicFrameLocks/>
            </p:cNvGraphicFramePr>
            <p:nvPr/>
          </p:nvGraphicFramePr>
          <p:xfrm>
            <a:off x="502625" y="1702520"/>
            <a:ext cx="5422237" cy="4104618"/>
          </p:xfrm>
          <a:graphic>
            <a:graphicData uri="http://schemas.openxmlformats.org/drawingml/2006/chart">
              <c:chart xmlns:c="http://schemas.openxmlformats.org/drawingml/2006/chart" xmlns:r="http://schemas.openxmlformats.org/officeDocument/2006/relationships" r:id="rId3"/>
            </a:graphicData>
          </a:graphic>
        </p:graphicFrame>
      </p:grpSp>
      <p:sp>
        <p:nvSpPr>
          <p:cNvPr id="15" name="תיבת טקסט 14">
            <a:extLst>
              <a:ext uri="{FF2B5EF4-FFF2-40B4-BE49-F238E27FC236}">
                <a16:creationId xmlns:a16="http://schemas.microsoft.com/office/drawing/2014/main" id="{001CC55C-47F8-C836-EA71-30F852ED2ACB}"/>
              </a:ext>
            </a:extLst>
          </p:cNvPr>
          <p:cNvSpPr txBox="1"/>
          <p:nvPr/>
        </p:nvSpPr>
        <p:spPr>
          <a:xfrm>
            <a:off x="838110" y="6391224"/>
            <a:ext cx="10032160" cy="400110"/>
          </a:xfrm>
          <a:prstGeom prst="rect">
            <a:avLst/>
          </a:prstGeom>
          <a:noFill/>
        </p:spPr>
        <p:txBody>
          <a:bodyPr wrap="square">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Data is accurate as of 30 September, 2023; 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Tree>
    <p:extLst>
      <p:ext uri="{BB962C8B-B14F-4D97-AF65-F5344CB8AC3E}">
        <p14:creationId xmlns:p14="http://schemas.microsoft.com/office/powerpoint/2010/main" val="3653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76300" y="253642"/>
            <a:ext cx="10771674" cy="1200329"/>
          </a:xfrm>
          <a:prstGeom prst="rect">
            <a:avLst/>
          </a:prstGeom>
          <a:noFill/>
        </p:spPr>
        <p:txBody>
          <a:bodyPr wrap="square" rtlCol="0">
            <a:spAutoFit/>
          </a:bodyPr>
          <a:lstStyle/>
          <a:p>
            <a:pPr marL="0" marR="0" lvl="0" indent="0" rtl="0">
              <a:spcBef>
                <a:spcPts val="0"/>
              </a:spcBef>
              <a:spcAft>
                <a:spcPts val="0"/>
              </a:spcAft>
              <a:buNone/>
            </a:pPr>
            <a:r>
              <a:rPr lang="en-US" sz="3600" b="1" dirty="0">
                <a:solidFill>
                  <a:schemeClr val="tx1"/>
                </a:solidFill>
                <a:latin typeface="Calibri" panose="020F0502020204030204" pitchFamily="34" charset="0"/>
                <a:cs typeface="Calibri" panose="020F0502020204030204" pitchFamily="34" charset="0"/>
                <a:sym typeface="Calibri"/>
              </a:rPr>
              <a:t>Proven and Meticulous Credit Risk Management in a Dynamic Market with Changing Interest Rates</a:t>
            </a:r>
            <a:endParaRPr lang="en-US" sz="3600" b="1" dirty="0">
              <a:solidFill>
                <a:schemeClr val="tx1"/>
              </a:solidFill>
              <a:latin typeface="Calibri" panose="020F0502020204030204" pitchFamily="34" charset="0"/>
              <a:cs typeface="Calibri" panose="020F0502020204030204" pitchFamily="34" charset="0"/>
            </a:endParaRPr>
          </a:p>
        </p:txBody>
      </p:sp>
      <p:sp>
        <p:nvSpPr>
          <p:cNvPr id="31" name="תיבת טקסט 9">
            <a:extLst>
              <a:ext uri="{FF2B5EF4-FFF2-40B4-BE49-F238E27FC236}">
                <a16:creationId xmlns:a16="http://schemas.microsoft.com/office/drawing/2014/main" id="{0DAA3967-8E9E-546A-6B6B-C8FB57850A1B}"/>
              </a:ext>
            </a:extLst>
          </p:cNvPr>
          <p:cNvSpPr txBox="1"/>
          <p:nvPr/>
        </p:nvSpPr>
        <p:spPr>
          <a:xfrm>
            <a:off x="561162" y="1721742"/>
            <a:ext cx="3216511" cy="5288114"/>
          </a:xfrm>
          <a:prstGeom prst="rect">
            <a:avLst/>
          </a:prstGeom>
          <a:noFill/>
        </p:spPr>
        <p:txBody>
          <a:bodyPr wrap="square">
            <a:spAutoFit/>
          </a:bodyPr>
          <a:lstStyle/>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b="1" dirty="0">
              <a:solidFill>
                <a:schemeClr val="dk1"/>
              </a:solidFill>
              <a:latin typeface="Calibri"/>
              <a:cs typeface="Calibri"/>
            </a:endParaRP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Proven underwriting and risk management model</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Diversifying loan origination while promoting collateral based loans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Controlled and supervised lender and borrower processes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rPr>
              <a:t>In Israel, a security fund, unique in the industry, to protect investors from borrower default and </a:t>
            </a:r>
            <a:r>
              <a:rPr lang="en-US" sz="1600" dirty="0">
                <a:solidFill>
                  <a:schemeClr val="dk1"/>
                </a:solidFill>
                <a:latin typeface="Calibri"/>
                <a:cs typeface="Calibri"/>
                <a:sym typeface="Calibri"/>
              </a:rPr>
              <a:t>credit risk insurance for the security fund by an international insurance company</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sym typeface="Calibri"/>
            </a:endParaRPr>
          </a:p>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endParaRPr>
          </a:p>
          <a:p>
            <a:pPr>
              <a:buClr>
                <a:schemeClr val="dk1"/>
              </a:buClr>
              <a:buSzPts val="1600"/>
            </a:pPr>
            <a:endParaRPr lang="en-US" sz="1600" dirty="0"/>
          </a:p>
          <a:p>
            <a:pPr marL="285750" marR="0" lvl="0" indent="-285750" algn="l" rtl="0">
              <a:spcBef>
                <a:spcPts val="0"/>
              </a:spcBef>
              <a:spcAft>
                <a:spcPts val="0"/>
              </a:spcAft>
              <a:buClr>
                <a:schemeClr val="dk1"/>
              </a:buClr>
              <a:buSzPts val="1600"/>
              <a:buFont typeface="Arial"/>
              <a:buChar char="•"/>
            </a:pPr>
            <a:endParaRPr lang="en-US" sz="1400" dirty="0"/>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marL="219075" indent="-219075" algn="l">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p:txBody>
      </p:sp>
      <p:grpSp>
        <p:nvGrpSpPr>
          <p:cNvPr id="11" name="קבוצה 10">
            <a:extLst>
              <a:ext uri="{FF2B5EF4-FFF2-40B4-BE49-F238E27FC236}">
                <a16:creationId xmlns:a16="http://schemas.microsoft.com/office/drawing/2014/main" id="{CE482F4C-BD31-1B77-A2B5-D7892A34B791}"/>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CED67D7B-DBDC-A06C-BE38-CEA1FA32713D}"/>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464;p9">
              <a:extLst>
                <a:ext uri="{FF2B5EF4-FFF2-40B4-BE49-F238E27FC236}">
                  <a16:creationId xmlns:a16="http://schemas.microsoft.com/office/drawing/2014/main" id="{40B9A873-CC89-4B60-128B-88272F253648}"/>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465;p9">
              <a:extLst>
                <a:ext uri="{FF2B5EF4-FFF2-40B4-BE49-F238E27FC236}">
                  <a16:creationId xmlns:a16="http://schemas.microsoft.com/office/drawing/2014/main" id="{29030996-2E16-0F1E-F015-12376E61E7E9}"/>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 name="קבוצה 24">
            <a:extLst>
              <a:ext uri="{FF2B5EF4-FFF2-40B4-BE49-F238E27FC236}">
                <a16:creationId xmlns:a16="http://schemas.microsoft.com/office/drawing/2014/main" id="{20434015-34AF-D894-D522-323B72F22131}"/>
              </a:ext>
            </a:extLst>
          </p:cNvPr>
          <p:cNvGrpSpPr/>
          <p:nvPr/>
        </p:nvGrpSpPr>
        <p:grpSpPr>
          <a:xfrm>
            <a:off x="4100945" y="1611349"/>
            <a:ext cx="7547029" cy="4406727"/>
            <a:chOff x="412739" y="1566415"/>
            <a:chExt cx="5958630" cy="4406727"/>
          </a:xfrm>
        </p:grpSpPr>
        <p:sp>
          <p:nvSpPr>
            <p:cNvPr id="12" name="מלבן: פינות מעוגלות 11">
              <a:extLst>
                <a:ext uri="{FF2B5EF4-FFF2-40B4-BE49-F238E27FC236}">
                  <a16:creationId xmlns:a16="http://schemas.microsoft.com/office/drawing/2014/main" id="{6CECB5D2-5834-4C36-9C50-83B9CFC38A8D}"/>
                </a:ext>
              </a:extLst>
            </p:cNvPr>
            <p:cNvSpPr/>
            <p:nvPr/>
          </p:nvSpPr>
          <p:spPr>
            <a:xfrm>
              <a:off x="412739" y="1566415"/>
              <a:ext cx="5958630" cy="4406727"/>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17" name="תיבת טקסט 23">
              <a:extLst>
                <a:ext uri="{FF2B5EF4-FFF2-40B4-BE49-F238E27FC236}">
                  <a16:creationId xmlns:a16="http://schemas.microsoft.com/office/drawing/2014/main" id="{D1172D39-F7B8-46B7-B302-183E6CCEE310}"/>
                </a:ext>
              </a:extLst>
            </p:cNvPr>
            <p:cNvSpPr txBox="1"/>
            <p:nvPr/>
          </p:nvSpPr>
          <p:spPr>
            <a:xfrm>
              <a:off x="4562636" y="1793610"/>
              <a:ext cx="917287"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dirty="0">
                  <a:solidFill>
                    <a:prstClr val="black">
                      <a:lumMod val="65000"/>
                      <a:lumOff val="35000"/>
                    </a:prstClr>
                  </a:solidFill>
                  <a:latin typeface="Calibri" panose="020F0502020204030204" pitchFamily="34" charset="0"/>
                  <a:cs typeface="Calibri" panose="020F0502020204030204" pitchFamily="34" charset="0"/>
                </a:rPr>
                <a:t>Israel</a:t>
              </a:r>
              <a:endParaRPr lang="he-IL" sz="2000" b="1" dirty="0">
                <a:solidFill>
                  <a:prstClr val="black">
                    <a:lumMod val="65000"/>
                    <a:lumOff val="35000"/>
                  </a:prstClr>
                </a:solidFill>
                <a:latin typeface="Calibri" panose="020F0502020204030204" pitchFamily="34" charset="0"/>
                <a:cs typeface="Calibri" panose="020F0502020204030204" pitchFamily="34" charset="0"/>
              </a:endParaRPr>
            </a:p>
          </p:txBody>
        </p:sp>
        <p:sp>
          <p:nvSpPr>
            <p:cNvPr id="19" name="תיבת טקסט 23">
              <a:extLst>
                <a:ext uri="{FF2B5EF4-FFF2-40B4-BE49-F238E27FC236}">
                  <a16:creationId xmlns:a16="http://schemas.microsoft.com/office/drawing/2014/main" id="{E255017C-B467-4702-B869-0335F36D1293}"/>
                </a:ext>
              </a:extLst>
            </p:cNvPr>
            <p:cNvSpPr txBox="1"/>
            <p:nvPr/>
          </p:nvSpPr>
          <p:spPr>
            <a:xfrm>
              <a:off x="1359718" y="1793610"/>
              <a:ext cx="1209070"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kern="1200" dirty="0">
                  <a:solidFill>
                    <a:prstClr val="black">
                      <a:lumMod val="65000"/>
                      <a:lumOff val="35000"/>
                    </a:prstClr>
                  </a:solidFill>
                  <a:latin typeface="Calibri" panose="020F0502020204030204" pitchFamily="34" charset="0"/>
                  <a:ea typeface="+mn-ea"/>
                  <a:cs typeface="Calibri" panose="020F0502020204030204" pitchFamily="34" charset="0"/>
                </a:rPr>
                <a:t>Europe</a:t>
              </a:r>
              <a:endParaRPr lang="he-IL" sz="2000" b="1" kern="1200" dirty="0">
                <a:solidFill>
                  <a:prstClr val="black">
                    <a:lumMod val="65000"/>
                    <a:lumOff val="35000"/>
                  </a:prstClr>
                </a:solidFill>
                <a:latin typeface="Calibri" panose="020F0502020204030204" pitchFamily="34" charset="0"/>
                <a:ea typeface="+mn-ea"/>
                <a:cs typeface="Calibri" panose="020F0502020204030204" pitchFamily="34" charset="0"/>
              </a:endParaRPr>
            </a:p>
          </p:txBody>
        </p:sp>
        <p:pic>
          <p:nvPicPr>
            <p:cNvPr id="2054" name="Picture 6" descr="Shekel free icon">
              <a:extLst>
                <a:ext uri="{FF2B5EF4-FFF2-40B4-BE49-F238E27FC236}">
                  <a16:creationId xmlns:a16="http://schemas.microsoft.com/office/drawing/2014/main" id="{DA51326D-ECDD-0F31-E513-C099206C86D1}"/>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97254" y="1888537"/>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o sign free icon">
              <a:extLst>
                <a:ext uri="{FF2B5EF4-FFF2-40B4-BE49-F238E27FC236}">
                  <a16:creationId xmlns:a16="http://schemas.microsoft.com/office/drawing/2014/main" id="{A93016D7-57A4-F335-9DFB-11B68FFD9EB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2227" y="1888537"/>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713;p15">
              <a:extLst>
                <a:ext uri="{FF2B5EF4-FFF2-40B4-BE49-F238E27FC236}">
                  <a16:creationId xmlns:a16="http://schemas.microsoft.com/office/drawing/2014/main" id="{42672640-B3A9-222C-65B6-F6462D8B8DB4}"/>
                </a:ext>
              </a:extLst>
            </p:cNvPr>
            <p:cNvSpPr txBox="1"/>
            <p:nvPr/>
          </p:nvSpPr>
          <p:spPr>
            <a:xfrm>
              <a:off x="2319878" y="5477852"/>
              <a:ext cx="721509" cy="246181"/>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pic>
          <p:nvPicPr>
            <p:cNvPr id="24" name="תמונה 23">
              <a:extLst>
                <a:ext uri="{FF2B5EF4-FFF2-40B4-BE49-F238E27FC236}">
                  <a16:creationId xmlns:a16="http://schemas.microsoft.com/office/drawing/2014/main" id="{AE5360CD-A994-0E1C-922F-9BD66B5550BF}"/>
                </a:ext>
              </a:extLst>
            </p:cNvPr>
            <p:cNvPicPr>
              <a:picLocks noChangeAspect="1"/>
            </p:cNvPicPr>
            <p:nvPr/>
          </p:nvPicPr>
          <p:blipFill>
            <a:blip r:embed="rId4"/>
            <a:stretch>
              <a:fillRect/>
            </a:stretch>
          </p:blipFill>
          <p:spPr>
            <a:xfrm>
              <a:off x="4197242" y="5543058"/>
              <a:ext cx="200025" cy="180975"/>
            </a:xfrm>
            <a:prstGeom prst="rect">
              <a:avLst/>
            </a:prstGeom>
          </p:spPr>
        </p:pic>
        <p:sp>
          <p:nvSpPr>
            <p:cNvPr id="16" name="Google Shape;714;p15">
              <a:extLst>
                <a:ext uri="{FF2B5EF4-FFF2-40B4-BE49-F238E27FC236}">
                  <a16:creationId xmlns:a16="http://schemas.microsoft.com/office/drawing/2014/main" id="{3624AD1C-C62A-B11F-2A30-48A793D6C7C8}"/>
                </a:ext>
              </a:extLst>
            </p:cNvPr>
            <p:cNvSpPr txBox="1"/>
            <p:nvPr/>
          </p:nvSpPr>
          <p:spPr>
            <a:xfrm>
              <a:off x="1046814" y="5419185"/>
              <a:ext cx="1246938" cy="553957"/>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Provisions for </a:t>
              </a: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Credit Portfolio Balance</a:t>
              </a:r>
              <a:endParaRPr sz="1000" dirty="0">
                <a:solidFill>
                  <a:schemeClr val="dk1"/>
                </a:solidFill>
                <a:latin typeface="Calibri"/>
                <a:ea typeface="Calibri"/>
                <a:cs typeface="Calibri"/>
                <a:sym typeface="Calibri"/>
              </a:endParaRPr>
            </a:p>
          </p:txBody>
        </p:sp>
        <p:sp>
          <p:nvSpPr>
            <p:cNvPr id="13" name="Google Shape;713;p15">
              <a:extLst>
                <a:ext uri="{FF2B5EF4-FFF2-40B4-BE49-F238E27FC236}">
                  <a16:creationId xmlns:a16="http://schemas.microsoft.com/office/drawing/2014/main" id="{C71599AA-7D9F-59A6-CD97-D63EA6226CDD}"/>
                </a:ext>
              </a:extLst>
            </p:cNvPr>
            <p:cNvSpPr txBox="1"/>
            <p:nvPr/>
          </p:nvSpPr>
          <p:spPr>
            <a:xfrm>
              <a:off x="4372227" y="5514985"/>
              <a:ext cx="1298104" cy="246181"/>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grpSp>
      <p:pic>
        <p:nvPicPr>
          <p:cNvPr id="7" name="תמונה 6">
            <a:extLst>
              <a:ext uri="{FF2B5EF4-FFF2-40B4-BE49-F238E27FC236}">
                <a16:creationId xmlns:a16="http://schemas.microsoft.com/office/drawing/2014/main" id="{4C8818C5-46FE-ED11-066F-30B91235B070}"/>
              </a:ext>
            </a:extLst>
          </p:cNvPr>
          <p:cNvPicPr>
            <a:picLocks noChangeAspect="1"/>
          </p:cNvPicPr>
          <p:nvPr/>
        </p:nvPicPr>
        <p:blipFill>
          <a:blip r:embed="rId4"/>
          <a:stretch>
            <a:fillRect/>
          </a:stretch>
        </p:blipFill>
        <p:spPr>
          <a:xfrm flipH="1">
            <a:off x="6308289" y="5561978"/>
            <a:ext cx="289763" cy="206989"/>
          </a:xfrm>
          <a:prstGeom prst="rect">
            <a:avLst/>
          </a:prstGeom>
        </p:spPr>
      </p:pic>
      <p:pic>
        <p:nvPicPr>
          <p:cNvPr id="21" name="תמונה 20">
            <a:extLst>
              <a:ext uri="{FF2B5EF4-FFF2-40B4-BE49-F238E27FC236}">
                <a16:creationId xmlns:a16="http://schemas.microsoft.com/office/drawing/2014/main" id="{978422B5-8F87-EDE5-9BCD-0C0F4458A935}"/>
              </a:ext>
            </a:extLst>
          </p:cNvPr>
          <p:cNvPicPr>
            <a:picLocks noChangeAspect="1"/>
          </p:cNvPicPr>
          <p:nvPr/>
        </p:nvPicPr>
        <p:blipFill>
          <a:blip r:embed="rId5"/>
          <a:stretch>
            <a:fillRect/>
          </a:stretch>
        </p:blipFill>
        <p:spPr>
          <a:xfrm>
            <a:off x="4809639" y="5484726"/>
            <a:ext cx="171450" cy="295275"/>
          </a:xfrm>
          <a:prstGeom prst="rect">
            <a:avLst/>
          </a:prstGeom>
        </p:spPr>
      </p:pic>
      <p:sp>
        <p:nvSpPr>
          <p:cNvPr id="9" name="Google Shape;714;p15">
            <a:extLst>
              <a:ext uri="{FF2B5EF4-FFF2-40B4-BE49-F238E27FC236}">
                <a16:creationId xmlns:a16="http://schemas.microsoft.com/office/drawing/2014/main" id="{6FBE7B6B-07F1-F54F-681B-86EE0146EEB3}"/>
              </a:ext>
            </a:extLst>
          </p:cNvPr>
          <p:cNvSpPr txBox="1"/>
          <p:nvPr/>
        </p:nvSpPr>
        <p:spPr>
          <a:xfrm>
            <a:off x="10137990" y="5559919"/>
            <a:ext cx="657632" cy="400069"/>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Failure rate</a:t>
            </a:r>
            <a:endParaRPr sz="1000" dirty="0">
              <a:solidFill>
                <a:schemeClr val="dk1"/>
              </a:solidFill>
              <a:latin typeface="Calibri"/>
              <a:ea typeface="Calibri"/>
              <a:cs typeface="Calibri"/>
              <a:sym typeface="Calibri"/>
            </a:endParaRPr>
          </a:p>
        </p:txBody>
      </p:sp>
      <p:pic>
        <p:nvPicPr>
          <p:cNvPr id="18" name="תמונה 17">
            <a:extLst>
              <a:ext uri="{FF2B5EF4-FFF2-40B4-BE49-F238E27FC236}">
                <a16:creationId xmlns:a16="http://schemas.microsoft.com/office/drawing/2014/main" id="{10166847-CDD1-43D9-3E29-B2674F342992}"/>
              </a:ext>
            </a:extLst>
          </p:cNvPr>
          <p:cNvPicPr>
            <a:picLocks noChangeAspect="1"/>
          </p:cNvPicPr>
          <p:nvPr/>
        </p:nvPicPr>
        <p:blipFill>
          <a:blip r:embed="rId5"/>
          <a:stretch>
            <a:fillRect/>
          </a:stretch>
        </p:blipFill>
        <p:spPr>
          <a:xfrm>
            <a:off x="10038427" y="5535906"/>
            <a:ext cx="171450" cy="295275"/>
          </a:xfrm>
          <a:prstGeom prst="rect">
            <a:avLst/>
          </a:prstGeom>
        </p:spPr>
      </p:pic>
      <p:sp>
        <p:nvSpPr>
          <p:cNvPr id="26" name="תיבת טקסט 25">
            <a:extLst>
              <a:ext uri="{FF2B5EF4-FFF2-40B4-BE49-F238E27FC236}">
                <a16:creationId xmlns:a16="http://schemas.microsoft.com/office/drawing/2014/main" id="{F8B03033-D055-8A4C-8229-ECA811FC1D51}"/>
              </a:ext>
            </a:extLst>
          </p:cNvPr>
          <p:cNvSpPr txBox="1"/>
          <p:nvPr/>
        </p:nvSpPr>
        <p:spPr>
          <a:xfrm>
            <a:off x="713046" y="6081734"/>
            <a:ext cx="9271022" cy="707886"/>
          </a:xfrm>
          <a:prstGeom prst="rect">
            <a:avLst/>
          </a:prstGeom>
          <a:noFill/>
        </p:spPr>
        <p:txBody>
          <a:bodyPr wrap="square">
            <a:spAutoFit/>
          </a:bodyPr>
          <a:lstStyle/>
          <a:p>
            <a:pPr algn="l">
              <a:defRPr/>
            </a:pPr>
            <a:r>
              <a:rPr lang="en-US" sz="1000" dirty="0">
                <a:solidFill>
                  <a:srgbClr val="000000"/>
                </a:solidFill>
                <a:latin typeface="Calibri" panose="020F0502020204030204" pitchFamily="34" charset="0"/>
                <a:cs typeface="Calibri" panose="020F0502020204030204" pitchFamily="34" charset="0"/>
              </a:rPr>
              <a:t>As detailed in the security fund regulations and insurance policy. </a:t>
            </a:r>
          </a:p>
          <a:p>
            <a:pPr algn="l">
              <a:defRPr/>
            </a:pPr>
            <a:r>
              <a:rPr lang="en-US" sz="1000" dirty="0">
                <a:solidFill>
                  <a:srgbClr val="000000"/>
                </a:solidFill>
                <a:latin typeface="Calibri" panose="020F0502020204030204" pitchFamily="34" charset="0"/>
                <a:cs typeface="Calibri" panose="020F0502020204030204" pitchFamily="34" charset="0"/>
              </a:rPr>
              <a:t>Actual cost was calculated at the time that the loan was made. </a:t>
            </a:r>
          </a:p>
          <a:p>
            <a:pPr algn="l">
              <a:defRPr/>
            </a:pPr>
            <a:r>
              <a:rPr lang="en-US" sz="1000" dirty="0">
                <a:solidFill>
                  <a:srgbClr val="000000"/>
                </a:solidFill>
                <a:latin typeface="Calibri" panose="020F0502020204030204" pitchFamily="34" charset="0"/>
                <a:cs typeface="Calibri" panose="020F0502020204030204" pitchFamily="34" charset="0"/>
              </a:rPr>
              <a:t>The failure rate data refer to the credit brokerage sector. </a:t>
            </a:r>
          </a:p>
          <a:p>
            <a:pPr algn="l">
              <a:defRPr/>
            </a:pPr>
            <a:r>
              <a:rPr lang="en-US" sz="1000" dirty="0">
                <a:solidFill>
                  <a:srgbClr val="000000"/>
                </a:solidFill>
                <a:latin typeface="Calibri" panose="020F0502020204030204" pitchFamily="34" charset="0"/>
                <a:cs typeface="Calibri" panose="020F0502020204030204" pitchFamily="34" charset="0"/>
              </a:rPr>
              <a:t>The provision rate for </a:t>
            </a:r>
            <a:r>
              <a:rPr lang="en-US" sz="1000" dirty="0">
                <a:latin typeface="Calibri" panose="020F0502020204030204" pitchFamily="34" charset="0"/>
                <a:cs typeface="Calibri" panose="020F0502020204030204" pitchFamily="34" charset="0"/>
              </a:rPr>
              <a:t>credit portfolio </a:t>
            </a:r>
            <a:r>
              <a:rPr lang="en-US" sz="1000" dirty="0">
                <a:solidFill>
                  <a:srgbClr val="000000"/>
                </a:solidFill>
                <a:latin typeface="Calibri" panose="020F0502020204030204" pitchFamily="34" charset="0"/>
                <a:cs typeface="Calibri" panose="020F0502020204030204" pitchFamily="34" charset="0"/>
              </a:rPr>
              <a:t>stands at </a:t>
            </a:r>
            <a:r>
              <a:rPr lang="he-IL" sz="1000" dirty="0">
                <a:solidFill>
                  <a:srgbClr val="000000"/>
                </a:solidFill>
                <a:latin typeface="Calibri" panose="020F0502020204030204" pitchFamily="34" charset="0"/>
                <a:cs typeface="Calibri" panose="020F0502020204030204" pitchFamily="34" charset="0"/>
              </a:rPr>
              <a:t>2</a:t>
            </a:r>
            <a:r>
              <a:rPr lang="en-US" sz="1000" dirty="0">
                <a:solidFill>
                  <a:srgbClr val="000000"/>
                </a:solidFill>
                <a:latin typeface="Calibri" panose="020F0502020204030204" pitchFamily="34" charset="0"/>
                <a:cs typeface="Calibri" panose="020F0502020204030204" pitchFamily="34" charset="0"/>
              </a:rPr>
              <a:t>.6% in the credit segment in Israel.</a:t>
            </a:r>
            <a:endParaRPr lang="he-IL" sz="1000" dirty="0">
              <a:solidFill>
                <a:srgbClr val="000000"/>
              </a:solidFill>
              <a:latin typeface="Calibri" panose="020F0502020204030204" pitchFamily="34" charset="0"/>
              <a:cs typeface="Calibri" panose="020F0502020204030204" pitchFamily="34" charset="0"/>
            </a:endParaRPr>
          </a:p>
        </p:txBody>
      </p:sp>
      <p:graphicFrame>
        <p:nvGraphicFramePr>
          <p:cNvPr id="4" name="תרשים 3">
            <a:extLst>
              <a:ext uri="{FF2B5EF4-FFF2-40B4-BE49-F238E27FC236}">
                <a16:creationId xmlns:a16="http://schemas.microsoft.com/office/drawing/2014/main" id="{FC036777-3280-CE14-848D-2A9A76429820}"/>
              </a:ext>
            </a:extLst>
          </p:cNvPr>
          <p:cNvGraphicFramePr>
            <a:graphicFrameLocks/>
          </p:cNvGraphicFramePr>
          <p:nvPr>
            <p:extLst>
              <p:ext uri="{D42A27DB-BD31-4B8C-83A1-F6EECF244321}">
                <p14:modId xmlns:p14="http://schemas.microsoft.com/office/powerpoint/2010/main" val="326861129"/>
              </p:ext>
            </p:extLst>
          </p:nvPr>
        </p:nvGraphicFramePr>
        <p:xfrm>
          <a:off x="4157385" y="2434128"/>
          <a:ext cx="4230243" cy="31082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תרשים 4">
            <a:extLst>
              <a:ext uri="{FF2B5EF4-FFF2-40B4-BE49-F238E27FC236}">
                <a16:creationId xmlns:a16="http://schemas.microsoft.com/office/drawing/2014/main" id="{7F7AF20B-A0A5-E66B-ADBF-457D4A977799}"/>
              </a:ext>
            </a:extLst>
          </p:cNvPr>
          <p:cNvGraphicFramePr>
            <a:graphicFrameLocks/>
          </p:cNvGraphicFramePr>
          <p:nvPr>
            <p:extLst>
              <p:ext uri="{D42A27DB-BD31-4B8C-83A1-F6EECF244321}">
                <p14:modId xmlns:p14="http://schemas.microsoft.com/office/powerpoint/2010/main" val="1591012734"/>
              </p:ext>
            </p:extLst>
          </p:nvPr>
        </p:nvGraphicFramePr>
        <p:xfrm>
          <a:off x="7712561" y="2970613"/>
          <a:ext cx="4258685" cy="26033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0498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p:nvPr/>
        </p:nvSpPr>
        <p:spPr>
          <a:xfrm>
            <a:off x="949400" y="1195753"/>
            <a:ext cx="10158624" cy="4583726"/>
          </a:xfrm>
          <a:prstGeom prst="rect">
            <a:avLst/>
          </a:prstGeom>
          <a:solidFill>
            <a:schemeClr val="lt1">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2"/>
          <p:cNvSpPr/>
          <p:nvPr/>
        </p:nvSpPr>
        <p:spPr>
          <a:xfrm>
            <a:off x="5202466" y="444677"/>
            <a:ext cx="5958838" cy="5958834"/>
          </a:xfrm>
          <a:prstGeom prst="arc">
            <a:avLst>
              <a:gd name="adj1" fmla="val 13837629"/>
              <a:gd name="adj2" fmla="val 8126621"/>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5" name="Google Shape;235;p2"/>
          <p:cNvSpPr/>
          <p:nvPr/>
        </p:nvSpPr>
        <p:spPr>
          <a:xfrm>
            <a:off x="9681753" y="82478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2"/>
          <p:cNvSpPr/>
          <p:nvPr/>
        </p:nvSpPr>
        <p:spPr>
          <a:xfrm>
            <a:off x="1174024" y="997438"/>
            <a:ext cx="9595196" cy="5000842"/>
          </a:xfrm>
          <a:prstGeom prst="rect">
            <a:avLst/>
          </a:prstGeom>
          <a:solidFill>
            <a:srgbClr val="F2F2F2"/>
          </a:solidFill>
          <a:ln w="12700" cap="flat" cmpd="sng">
            <a:solidFill>
              <a:srgbClr val="00AEE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2"/>
          <p:cNvSpPr txBox="1"/>
          <p:nvPr/>
        </p:nvSpPr>
        <p:spPr>
          <a:xfrm>
            <a:off x="3556394" y="1307081"/>
            <a:ext cx="494463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rgbClr val="0C0C0C"/>
                </a:solidFill>
                <a:latin typeface="Calibri"/>
                <a:ea typeface="Calibri"/>
                <a:cs typeface="Calibri"/>
                <a:sym typeface="Calibri"/>
              </a:rPr>
              <a:t>Legal Disclaimer</a:t>
            </a:r>
            <a:endParaRPr dirty="0"/>
          </a:p>
        </p:txBody>
      </p:sp>
      <p:sp>
        <p:nvSpPr>
          <p:cNvPr id="238" name="Google Shape;238;p2"/>
          <p:cNvSpPr/>
          <p:nvPr/>
        </p:nvSpPr>
        <p:spPr>
          <a:xfrm>
            <a:off x="-1711228" y="6857999"/>
            <a:ext cx="14424132" cy="59021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תיבת טקסט 2">
            <a:extLst>
              <a:ext uri="{FF2B5EF4-FFF2-40B4-BE49-F238E27FC236}">
                <a16:creationId xmlns:a16="http://schemas.microsoft.com/office/drawing/2014/main" id="{8639FCD8-7A8E-4BAF-6734-91050EA21B60}"/>
              </a:ext>
            </a:extLst>
          </p:cNvPr>
          <p:cNvSpPr txBox="1"/>
          <p:nvPr/>
        </p:nvSpPr>
        <p:spPr>
          <a:xfrm>
            <a:off x="1174024" y="1865879"/>
            <a:ext cx="9595196" cy="3994683"/>
          </a:xfrm>
          <a:prstGeom prst="rect">
            <a:avLst/>
          </a:prstGeom>
          <a:noFill/>
        </p:spPr>
        <p:txBody>
          <a:bodyPr wrap="square">
            <a:spAutoFit/>
          </a:bodyPr>
          <a:lstStyle/>
          <a:p>
            <a:pPr marL="0" marR="0" lvl="0" indent="0" algn="l" rtl="0">
              <a:lnSpc>
                <a:spcPct val="107000"/>
              </a:lnSpc>
              <a:spcBef>
                <a:spcPts val="0"/>
              </a:spcBef>
              <a:spcAft>
                <a:spcPts val="0"/>
              </a:spcAft>
              <a:buClr>
                <a:srgbClr val="000000"/>
              </a:buClr>
              <a:buSzPts val="1000"/>
              <a:buFont typeface="Calibri"/>
              <a:buNone/>
            </a:pPr>
            <a:r>
              <a:rPr lang="en-US" sz="1100" b="0" i="0" u="none" strike="noStrike" cap="none" dirty="0">
                <a:solidFill>
                  <a:srgbClr val="000000"/>
                </a:solidFill>
                <a:latin typeface="Calibri"/>
                <a:ea typeface="Calibri"/>
                <a:cs typeface="Calibri"/>
                <a:sym typeface="Calibri"/>
              </a:rPr>
              <a:t>This presentation constitutes the principle and marketing presentation of Blender Financial Technologies Ltd. and its subsidiaries (henceforth referred to, together, as "the Company" and/or "Blender" and/or "the Group") and is meant for marketing purposes. It does not constitute a public offering of securities by the Company and should not be construed as a public offering of securities by the Company. The information contained in this presentation is solely abridged information to be used as a general presentation of the Company and does not contain exhaustive data on the Company and its activities. The information contained in this presentation and any other information that may be provided when this presentation is presented (henceforth: "the Information") does not constitute a recommendation or the opinion of an investment advisor or a tax advisor. Investment in securities, and particularly, in the Company's securities, carries risk. One must bear in mind that past data is not necessarily indicative of future performance. Purchasing Company securities requires a thorough review of the data the Company publishes in the Company's reports on the Maya and Magna systems (henceforth: "Company Reports") and the performance of a legal, financial, fiscal, and accounting analysis of that data. The presentation contains additional data that will not be displayed in Company Reports to the public and/or information displayed differently than how it will be displayed in the Company Reports to the public. The presentation is not designed to substitute for a review of Company Reports whenever they are publicized by the Company. In the event of a contradiction between this presentation and Company Reports, the content of the Company Reports shall prevail.</a:t>
            </a:r>
            <a:endParaRPr lang="en-US" sz="1100" dirty="0"/>
          </a:p>
          <a:p>
            <a:pPr marL="0" marR="0" lvl="0" indent="0" algn="ctr" rtl="0">
              <a:lnSpc>
                <a:spcPct val="107000"/>
              </a:lnSpc>
              <a:spcBef>
                <a:spcPts val="800"/>
              </a:spcBef>
              <a:spcAft>
                <a:spcPts val="0"/>
              </a:spcAft>
              <a:buClr>
                <a:srgbClr val="000000"/>
              </a:buClr>
              <a:buSzPts val="1000"/>
              <a:buFont typeface="Calibri"/>
              <a:buNone/>
            </a:pPr>
            <a:r>
              <a:rPr lang="en-US" sz="1100" b="1" i="0" u="none" strike="noStrike" cap="none" dirty="0">
                <a:solidFill>
                  <a:srgbClr val="000000"/>
                </a:solidFill>
                <a:latin typeface="Calibri"/>
                <a:ea typeface="Calibri"/>
                <a:cs typeface="Calibri"/>
                <a:sym typeface="Calibri"/>
              </a:rPr>
              <a:t>Forward-looking Information Disclaimer</a:t>
            </a:r>
            <a:endParaRPr lang="en-US" sz="1100" b="0" i="0" u="none" strike="noStrike" cap="none" dirty="0">
              <a:solidFill>
                <a:srgbClr val="000000"/>
              </a:solidFill>
              <a:highlight>
                <a:srgbClr val="FFFF00"/>
              </a:highlight>
              <a:latin typeface="Calibri"/>
              <a:ea typeface="Calibri"/>
              <a:cs typeface="Calibri"/>
              <a:sym typeface="Calibri"/>
            </a:endParaRPr>
          </a:p>
          <a:p>
            <a:pPr marL="0" marR="0" lvl="0" indent="0" algn="l" rtl="0">
              <a:spcBef>
                <a:spcPts val="800"/>
              </a:spcBef>
              <a:spcAft>
                <a:spcPts val="0"/>
              </a:spcAft>
              <a:buNone/>
            </a:pPr>
            <a:r>
              <a:rPr lang="en-US" sz="1100" b="0" i="0" u="none" strike="noStrike" cap="none" dirty="0">
                <a:solidFill>
                  <a:schemeClr val="dk1"/>
                </a:solidFill>
                <a:latin typeface="Calibri"/>
                <a:ea typeface="Calibri"/>
                <a:cs typeface="Calibri"/>
                <a:sym typeface="Calibri"/>
              </a:rPr>
              <a:t>The Company’s forecasts and assumptions specified in this are all considered forward-looking information, as defined in the Securities Law of 1968. Among other things, this information is based on the Company’s assessments regarding developments and events that may or may not take place at an uncertain time in the future that are not within the Company’s control.</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By nature, forward-looking information might not </a:t>
            </a:r>
            <a:r>
              <a:rPr lang="en-US" sz="1100" dirty="0" err="1">
                <a:solidFill>
                  <a:schemeClr val="dk1"/>
                </a:solidFill>
                <a:latin typeface="Calibri"/>
                <a:ea typeface="Calibri"/>
                <a:cs typeface="Calibri"/>
                <a:sym typeface="Calibri"/>
              </a:rPr>
              <a:t>materialise</a:t>
            </a:r>
            <a:r>
              <a:rPr lang="en-US" sz="1100" dirty="0">
                <a:solidFill>
                  <a:schemeClr val="dk1"/>
                </a:solidFill>
                <a:latin typeface="Calibri"/>
                <a:ea typeface="Calibri"/>
                <a:cs typeface="Calibri"/>
                <a:sym typeface="Calibri"/>
              </a:rPr>
              <a:t> as it is uncertain, as aforementioned. Whether forward-looking information </a:t>
            </a:r>
            <a:r>
              <a:rPr lang="en-US" sz="1100" dirty="0" err="1">
                <a:solidFill>
                  <a:schemeClr val="dk1"/>
                </a:solidFill>
                <a:latin typeface="Calibri"/>
                <a:ea typeface="Calibri"/>
                <a:cs typeface="Calibri"/>
                <a:sym typeface="Calibri"/>
              </a:rPr>
              <a:t>materialises</a:t>
            </a:r>
            <a:r>
              <a:rPr lang="en-US" sz="1100" dirty="0">
                <a:solidFill>
                  <a:schemeClr val="dk1"/>
                </a:solidFill>
                <a:latin typeface="Calibri"/>
                <a:ea typeface="Calibri"/>
                <a:cs typeface="Calibri"/>
                <a:sym typeface="Calibri"/>
              </a:rPr>
              <a:t> or not may be affected by risk factors inherent in the Company’s activity, developments in the financial environment in which the Company operates and external factors, including regulation, that can affect its activity. Therefore, it is hereby </a:t>
            </a:r>
            <a:r>
              <a:rPr lang="en-US" sz="1100" dirty="0" err="1">
                <a:solidFill>
                  <a:schemeClr val="dk1"/>
                </a:solidFill>
                <a:latin typeface="Calibri"/>
                <a:ea typeface="Calibri"/>
                <a:cs typeface="Calibri"/>
                <a:sym typeface="Calibri"/>
              </a:rPr>
              <a:t>emphasised</a:t>
            </a:r>
            <a:r>
              <a:rPr lang="en-US" sz="1100" dirty="0">
                <a:solidFill>
                  <a:schemeClr val="dk1"/>
                </a:solidFill>
                <a:latin typeface="Calibri"/>
                <a:ea typeface="Calibri"/>
                <a:cs typeface="Calibri"/>
                <a:sym typeface="Calibri"/>
              </a:rPr>
              <a:t> and clarified that the Company’s actual future results and achievements may fundamentally differ from the forward-looking information presented here. </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For the avoidance of doubt, it is hereby clarified that the Company does not undertake to update and/or change the information included in the presentation to reflect events and/or circumstances that occur after the presentation has been prepared. </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61846" y="-56104"/>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20</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3393004" y="-943880"/>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 name="TextBox 28">
            <a:extLst>
              <a:ext uri="{FF2B5EF4-FFF2-40B4-BE49-F238E27FC236}">
                <a16:creationId xmlns:a16="http://schemas.microsoft.com/office/drawing/2014/main" id="{6DBBB145-8153-FF6C-62FE-2648AFABA482}"/>
              </a:ext>
            </a:extLst>
          </p:cNvPr>
          <p:cNvSpPr txBox="1"/>
          <p:nvPr/>
        </p:nvSpPr>
        <p:spPr>
          <a:xfrm>
            <a:off x="7680959" y="-9800"/>
            <a:ext cx="3870339" cy="837152"/>
          </a:xfrm>
          <a:prstGeom prst="rect">
            <a:avLst/>
          </a:prstGeom>
          <a:noFill/>
        </p:spPr>
        <p:txBody>
          <a:bodyPr wrap="square" rtlCol="0">
            <a:spAutoFit/>
          </a:bodyPr>
          <a:lstStyle/>
          <a:p>
            <a:pPr algn="l">
              <a:lnSpc>
                <a:spcPct val="150000"/>
              </a:lnSpc>
              <a:defRPr/>
            </a:pPr>
            <a:r>
              <a:rPr lang="en-US" altLang="en-US" sz="3600" dirty="0">
                <a:solidFill>
                  <a:srgbClr val="041634"/>
                </a:solidFill>
                <a:highlight>
                  <a:srgbClr val="FFFF00"/>
                </a:highlight>
                <a:latin typeface="Assistant ExtraBold" pitchFamily="2" charset="-79"/>
                <a:cs typeface="Assistant ExtraBold" pitchFamily="2" charset="-79"/>
              </a:rPr>
              <a:t>Iron Swords</a:t>
            </a:r>
            <a:endParaRPr lang="he-IL" altLang="en-US" sz="3600" dirty="0">
              <a:solidFill>
                <a:srgbClr val="041634"/>
              </a:solidFill>
              <a:highlight>
                <a:srgbClr val="FFFF00"/>
              </a:highlight>
              <a:latin typeface="Assistant ExtraBold" pitchFamily="2" charset="-79"/>
              <a:cs typeface="Assistant ExtraBold" pitchFamily="2" charset="-79"/>
            </a:endParaRPr>
          </a:p>
        </p:txBody>
      </p:sp>
      <p:sp>
        <p:nvSpPr>
          <p:cNvPr id="5" name="AutoShape 6" descr="לוגו מחסני חשמל">
            <a:extLst>
              <a:ext uri="{FF2B5EF4-FFF2-40B4-BE49-F238E27FC236}">
                <a16:creationId xmlns:a16="http://schemas.microsoft.com/office/drawing/2014/main" id="{96F642E8-9017-6D2A-513A-7ACD1438487B}"/>
              </a:ext>
            </a:extLst>
          </p:cNvPr>
          <p:cNvSpPr>
            <a:spLocks noChangeAspect="1" noChangeArrowheads="1"/>
          </p:cNvSpPr>
          <p:nvPr/>
        </p:nvSpPr>
        <p:spPr bwMode="auto">
          <a:xfrm>
            <a:off x="5920958" y="347439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AutoShape 2">
            <a:extLst>
              <a:ext uri="{FF2B5EF4-FFF2-40B4-BE49-F238E27FC236}">
                <a16:creationId xmlns:a16="http://schemas.microsoft.com/office/drawing/2014/main" id="{D597842D-7E3C-682A-EB6A-C33CADD93DC1}"/>
              </a:ext>
            </a:extLst>
          </p:cNvPr>
          <p:cNvSpPr>
            <a:spLocks noChangeAspect="1" noChangeArrowheads="1"/>
          </p:cNvSpPr>
          <p:nvPr/>
        </p:nvSpPr>
        <p:spPr bwMode="auto">
          <a:xfrm>
            <a:off x="5192010" y="38250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0" name="AutoShape 4">
            <a:extLst>
              <a:ext uri="{FF2B5EF4-FFF2-40B4-BE49-F238E27FC236}">
                <a16:creationId xmlns:a16="http://schemas.microsoft.com/office/drawing/2014/main" id="{D64ED893-C865-B0EE-3B7F-42332C235A83}"/>
              </a:ext>
            </a:extLst>
          </p:cNvPr>
          <p:cNvSpPr>
            <a:spLocks noChangeAspect="1" noChangeArrowheads="1"/>
          </p:cNvSpPr>
          <p:nvPr/>
        </p:nvSpPr>
        <p:spPr bwMode="auto">
          <a:xfrm>
            <a:off x="5344410" y="39774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1" name="AutoShape 6">
            <a:extLst>
              <a:ext uri="{FF2B5EF4-FFF2-40B4-BE49-F238E27FC236}">
                <a16:creationId xmlns:a16="http://schemas.microsoft.com/office/drawing/2014/main" id="{0FBEECBE-DDF4-C9F8-B84A-1C948E19B8C6}"/>
              </a:ext>
            </a:extLst>
          </p:cNvPr>
          <p:cNvSpPr>
            <a:spLocks noChangeAspect="1" noChangeArrowheads="1"/>
          </p:cNvSpPr>
          <p:nvPr/>
        </p:nvSpPr>
        <p:spPr bwMode="auto">
          <a:xfrm>
            <a:off x="5496810" y="41298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2" name="AutoShape 8">
            <a:extLst>
              <a:ext uri="{FF2B5EF4-FFF2-40B4-BE49-F238E27FC236}">
                <a16:creationId xmlns:a16="http://schemas.microsoft.com/office/drawing/2014/main" id="{EEC35D5C-E24F-4F1B-4022-52D54B9F820F}"/>
              </a:ext>
            </a:extLst>
          </p:cNvPr>
          <p:cNvSpPr>
            <a:spLocks noChangeAspect="1" noChangeArrowheads="1"/>
          </p:cNvSpPr>
          <p:nvPr/>
        </p:nvSpPr>
        <p:spPr bwMode="auto">
          <a:xfrm>
            <a:off x="5649210" y="42822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3" name="AutoShape 10">
            <a:extLst>
              <a:ext uri="{FF2B5EF4-FFF2-40B4-BE49-F238E27FC236}">
                <a16:creationId xmlns:a16="http://schemas.microsoft.com/office/drawing/2014/main" id="{685304D4-E737-0D31-3694-FE36268CA985}"/>
              </a:ext>
            </a:extLst>
          </p:cNvPr>
          <p:cNvSpPr>
            <a:spLocks noChangeAspect="1" noChangeArrowheads="1"/>
          </p:cNvSpPr>
          <p:nvPr/>
        </p:nvSpPr>
        <p:spPr bwMode="auto">
          <a:xfrm>
            <a:off x="5801610" y="44346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3" name="AutoShape 6" descr="לוגו מחסני חשמל">
            <a:extLst>
              <a:ext uri="{FF2B5EF4-FFF2-40B4-BE49-F238E27FC236}">
                <a16:creationId xmlns:a16="http://schemas.microsoft.com/office/drawing/2014/main" id="{E8FD208E-F12B-B086-5E70-AFD7D4D23BF6}"/>
              </a:ext>
            </a:extLst>
          </p:cNvPr>
          <p:cNvSpPr>
            <a:spLocks noChangeAspect="1" noChangeArrowheads="1"/>
          </p:cNvSpPr>
          <p:nvPr/>
        </p:nvSpPr>
        <p:spPr bwMode="auto">
          <a:xfrm>
            <a:off x="6284558" y="3263839"/>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2">
            <a:extLst>
              <a:ext uri="{FF2B5EF4-FFF2-40B4-BE49-F238E27FC236}">
                <a16:creationId xmlns:a16="http://schemas.microsoft.com/office/drawing/2014/main" id="{E4466E7B-E3ED-51C1-8CB1-48D9542E4325}"/>
              </a:ext>
            </a:extLst>
          </p:cNvPr>
          <p:cNvSpPr>
            <a:spLocks noChangeAspect="1" noChangeArrowheads="1"/>
          </p:cNvSpPr>
          <p:nvPr/>
        </p:nvSpPr>
        <p:spPr bwMode="auto">
          <a:xfrm>
            <a:off x="5555610" y="36145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8" name="AutoShape 4">
            <a:extLst>
              <a:ext uri="{FF2B5EF4-FFF2-40B4-BE49-F238E27FC236}">
                <a16:creationId xmlns:a16="http://schemas.microsoft.com/office/drawing/2014/main" id="{26402FD4-4032-D23A-E889-45CDE1047667}"/>
              </a:ext>
            </a:extLst>
          </p:cNvPr>
          <p:cNvSpPr>
            <a:spLocks noChangeAspect="1" noChangeArrowheads="1"/>
          </p:cNvSpPr>
          <p:nvPr/>
        </p:nvSpPr>
        <p:spPr bwMode="auto">
          <a:xfrm>
            <a:off x="5708010" y="37669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6" name="AutoShape 6">
            <a:extLst>
              <a:ext uri="{FF2B5EF4-FFF2-40B4-BE49-F238E27FC236}">
                <a16:creationId xmlns:a16="http://schemas.microsoft.com/office/drawing/2014/main" id="{837B3E76-7108-315C-6B56-77234CC59AEF}"/>
              </a:ext>
            </a:extLst>
          </p:cNvPr>
          <p:cNvSpPr>
            <a:spLocks noChangeAspect="1" noChangeArrowheads="1"/>
          </p:cNvSpPr>
          <p:nvPr/>
        </p:nvSpPr>
        <p:spPr bwMode="auto">
          <a:xfrm>
            <a:off x="5860410" y="39193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7" name="AutoShape 8">
            <a:extLst>
              <a:ext uri="{FF2B5EF4-FFF2-40B4-BE49-F238E27FC236}">
                <a16:creationId xmlns:a16="http://schemas.microsoft.com/office/drawing/2014/main" id="{27EA23CC-B3DF-238F-3793-E95B360C2662}"/>
              </a:ext>
            </a:extLst>
          </p:cNvPr>
          <p:cNvSpPr>
            <a:spLocks noChangeAspect="1" noChangeArrowheads="1"/>
          </p:cNvSpPr>
          <p:nvPr/>
        </p:nvSpPr>
        <p:spPr bwMode="auto">
          <a:xfrm>
            <a:off x="6012810" y="40717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8" name="AutoShape 10">
            <a:extLst>
              <a:ext uri="{FF2B5EF4-FFF2-40B4-BE49-F238E27FC236}">
                <a16:creationId xmlns:a16="http://schemas.microsoft.com/office/drawing/2014/main" id="{24360932-D5D2-A1C2-C30F-3C4E6B7D160E}"/>
              </a:ext>
            </a:extLst>
          </p:cNvPr>
          <p:cNvSpPr>
            <a:spLocks noChangeAspect="1" noChangeArrowheads="1"/>
          </p:cNvSpPr>
          <p:nvPr/>
        </p:nvSpPr>
        <p:spPr bwMode="auto">
          <a:xfrm>
            <a:off x="6165210" y="42241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4" name="תיבת טקסט 9">
            <a:extLst>
              <a:ext uri="{FF2B5EF4-FFF2-40B4-BE49-F238E27FC236}">
                <a16:creationId xmlns:a16="http://schemas.microsoft.com/office/drawing/2014/main" id="{3DB1F590-6816-0FBE-A295-9A3EB7076D0C}"/>
              </a:ext>
            </a:extLst>
          </p:cNvPr>
          <p:cNvSpPr txBox="1"/>
          <p:nvPr/>
        </p:nvSpPr>
        <p:spPr>
          <a:xfrm>
            <a:off x="7565661" y="1000716"/>
            <a:ext cx="4114954" cy="3079817"/>
          </a:xfrm>
          <a:prstGeom prst="rect">
            <a:avLst/>
          </a:prstGeom>
          <a:noFill/>
        </p:spPr>
        <p:txBody>
          <a:bodyPr wrap="square">
            <a:spAutoFit/>
          </a:bodyPr>
          <a:lstStyle/>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Rapid preparation for the economy during this situation</a:t>
            </a:r>
            <a:endParaRPr lang="he-IL" sz="2000" dirty="0">
              <a:solidFill>
                <a:srgbClr val="3D3B3C"/>
              </a:solidFill>
              <a:latin typeface="Assistant SemiBold" pitchFamily="2" charset="-79"/>
              <a:cs typeface="Assistant SemiBold" pitchFamily="2" charset="-79"/>
            </a:endParaRPr>
          </a:p>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Providing rapid and ongoing response to customers</a:t>
            </a:r>
            <a:r>
              <a:rPr lang="he-IL" sz="2000" dirty="0">
                <a:solidFill>
                  <a:srgbClr val="3D3B3C"/>
                </a:solidFill>
                <a:latin typeface="Assistant SemiBold" pitchFamily="2" charset="-79"/>
                <a:cs typeface="Assistant SemiBold" pitchFamily="2" charset="-79"/>
              </a:rPr>
              <a:t> </a:t>
            </a:r>
          </a:p>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Offering benefits to residents of the Gaza Envelope immediately after the start of the war</a:t>
            </a:r>
            <a:endParaRPr lang="he-IL" sz="2000" dirty="0">
              <a:solidFill>
                <a:srgbClr val="3D3B3C"/>
              </a:solidFill>
              <a:latin typeface="Assistant SemiBold" pitchFamily="2" charset="-79"/>
              <a:cs typeface="Assistant SemiBold" pitchFamily="2" charset="-79"/>
            </a:endParaRPr>
          </a:p>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Adapting processes and models to the changing reality</a:t>
            </a:r>
            <a:endParaRPr lang="he-IL" sz="1600" dirty="0">
              <a:solidFill>
                <a:srgbClr val="3D3B3C"/>
              </a:solidFill>
              <a:latin typeface="Assistant" pitchFamily="2" charset="-79"/>
              <a:cs typeface="Assistant" pitchFamily="2" charset="-79"/>
            </a:endParaRP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p:txBody>
      </p:sp>
      <p:pic>
        <p:nvPicPr>
          <p:cNvPr id="15" name="Picture 14">
            <a:extLst>
              <a:ext uri="{FF2B5EF4-FFF2-40B4-BE49-F238E27FC236}">
                <a16:creationId xmlns:a16="http://schemas.microsoft.com/office/drawing/2014/main" id="{1991E64A-39B2-B64A-5B79-3B8790F6917E}"/>
              </a:ext>
            </a:extLst>
          </p:cNvPr>
          <p:cNvPicPr>
            <a:picLocks noChangeAspect="1"/>
          </p:cNvPicPr>
          <p:nvPr/>
        </p:nvPicPr>
        <p:blipFill>
          <a:blip r:embed="rId3"/>
          <a:stretch>
            <a:fillRect/>
          </a:stretch>
        </p:blipFill>
        <p:spPr>
          <a:xfrm>
            <a:off x="367537" y="326261"/>
            <a:ext cx="6789667" cy="5595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תיבת טקסט 5">
            <a:extLst>
              <a:ext uri="{FF2B5EF4-FFF2-40B4-BE49-F238E27FC236}">
                <a16:creationId xmlns:a16="http://schemas.microsoft.com/office/drawing/2014/main" id="{29EF18C8-8FF7-09FD-3627-679F636B5DCC}"/>
              </a:ext>
            </a:extLst>
          </p:cNvPr>
          <p:cNvSpPr txBox="1"/>
          <p:nvPr/>
        </p:nvSpPr>
        <p:spPr>
          <a:xfrm>
            <a:off x="2550652" y="6011800"/>
            <a:ext cx="2249948" cy="246221"/>
          </a:xfrm>
          <a:prstGeom prst="rect">
            <a:avLst/>
          </a:prstGeom>
          <a:noFill/>
        </p:spPr>
        <p:txBody>
          <a:bodyPr wrap="square">
            <a:spAutoFit/>
          </a:bodyPr>
          <a:lstStyle/>
          <a:p>
            <a:pPr algn="l">
              <a:lnSpc>
                <a:spcPts val="1200"/>
              </a:lnSpc>
              <a:defRPr/>
            </a:pPr>
            <a:r>
              <a:rPr lang="en-US" sz="1000" dirty="0">
                <a:solidFill>
                  <a:prstClr val="black"/>
                </a:solidFill>
                <a:latin typeface="Assistant Light" pitchFamily="2" charset="-79"/>
                <a:cs typeface="Assistant Light" pitchFamily="2" charset="-79"/>
              </a:rPr>
              <a:t>Photo credit: Public Relations</a:t>
            </a: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Tree>
    <p:extLst>
      <p:ext uri="{BB962C8B-B14F-4D97-AF65-F5344CB8AC3E}">
        <p14:creationId xmlns:p14="http://schemas.microsoft.com/office/powerpoint/2010/main" val="133134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A116686-5103-08E4-694D-2B18B7132F01}"/>
              </a:ext>
              <a:ext uri="{C183D7F6-B498-43B3-948B-1728B52AA6E4}">
                <adec:decorative xmlns:adec="http://schemas.microsoft.com/office/drawing/2017/decorative" val="1"/>
              </a:ext>
            </a:extLst>
          </p:cNvPr>
          <p:cNvSpPr/>
          <p:nvPr/>
        </p:nvSpPr>
        <p:spPr>
          <a:xfrm>
            <a:off x="597067" y="1000717"/>
            <a:ext cx="10988846" cy="4801217"/>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21</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TextBox 28">
            <a:extLst>
              <a:ext uri="{FF2B5EF4-FFF2-40B4-BE49-F238E27FC236}">
                <a16:creationId xmlns:a16="http://schemas.microsoft.com/office/drawing/2014/main" id="{6DBBB145-8153-FF6C-62FE-2648AFABA482}"/>
              </a:ext>
            </a:extLst>
          </p:cNvPr>
          <p:cNvSpPr txBox="1"/>
          <p:nvPr/>
        </p:nvSpPr>
        <p:spPr>
          <a:xfrm>
            <a:off x="128100" y="-6784"/>
            <a:ext cx="11345475" cy="671594"/>
          </a:xfrm>
          <a:prstGeom prst="rect">
            <a:avLst/>
          </a:prstGeom>
          <a:noFill/>
        </p:spPr>
        <p:txBody>
          <a:bodyPr wrap="square" rtlCol="0">
            <a:spAutoFit/>
          </a:bodyPr>
          <a:lstStyle/>
          <a:p>
            <a:pPr algn="l">
              <a:lnSpc>
                <a:spcPct val="150000"/>
              </a:lnSpc>
              <a:defRPr/>
            </a:pPr>
            <a:r>
              <a:rPr lang="en-US" altLang="en-US" sz="2800" dirty="0">
                <a:solidFill>
                  <a:srgbClr val="041634"/>
                </a:solidFill>
                <a:highlight>
                  <a:srgbClr val="FFFF00"/>
                </a:highlight>
                <a:latin typeface="Assistant ExtraBold" pitchFamily="2" charset="-79"/>
                <a:cs typeface="Assistant ExtraBold" pitchFamily="2" charset="-79"/>
              </a:rPr>
              <a:t>Iron Swords: Rapid Preparation and Communication with Customers</a:t>
            </a:r>
            <a:endParaRPr lang="he-IL" altLang="en-US" sz="2800" dirty="0">
              <a:solidFill>
                <a:srgbClr val="041634"/>
              </a:solidFill>
              <a:highlight>
                <a:srgbClr val="FFFF00"/>
              </a:highlight>
              <a:latin typeface="Assistant ExtraBold" pitchFamily="2" charset="-79"/>
              <a:cs typeface="Assistant ExtraBold" pitchFamily="2" charset="-79"/>
            </a:endParaRPr>
          </a:p>
        </p:txBody>
      </p:sp>
      <p:sp>
        <p:nvSpPr>
          <p:cNvPr id="5" name="AutoShape 6" descr="לוגו מחסני חשמל">
            <a:extLst>
              <a:ext uri="{FF2B5EF4-FFF2-40B4-BE49-F238E27FC236}">
                <a16:creationId xmlns:a16="http://schemas.microsoft.com/office/drawing/2014/main" id="{96F642E8-9017-6D2A-513A-7ACD1438487B}"/>
              </a:ext>
            </a:extLst>
          </p:cNvPr>
          <p:cNvSpPr>
            <a:spLocks noChangeAspect="1" noChangeArrowheads="1"/>
          </p:cNvSpPr>
          <p:nvPr/>
        </p:nvSpPr>
        <p:spPr bwMode="auto">
          <a:xfrm>
            <a:off x="5920958" y="347439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AutoShape 2">
            <a:extLst>
              <a:ext uri="{FF2B5EF4-FFF2-40B4-BE49-F238E27FC236}">
                <a16:creationId xmlns:a16="http://schemas.microsoft.com/office/drawing/2014/main" id="{D597842D-7E3C-682A-EB6A-C33CADD93DC1}"/>
              </a:ext>
            </a:extLst>
          </p:cNvPr>
          <p:cNvSpPr>
            <a:spLocks noChangeAspect="1" noChangeArrowheads="1"/>
          </p:cNvSpPr>
          <p:nvPr/>
        </p:nvSpPr>
        <p:spPr bwMode="auto">
          <a:xfrm>
            <a:off x="5192010" y="38250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0" name="AutoShape 4">
            <a:extLst>
              <a:ext uri="{FF2B5EF4-FFF2-40B4-BE49-F238E27FC236}">
                <a16:creationId xmlns:a16="http://schemas.microsoft.com/office/drawing/2014/main" id="{D64ED893-C865-B0EE-3B7F-42332C235A83}"/>
              </a:ext>
            </a:extLst>
          </p:cNvPr>
          <p:cNvSpPr>
            <a:spLocks noChangeAspect="1" noChangeArrowheads="1"/>
          </p:cNvSpPr>
          <p:nvPr/>
        </p:nvSpPr>
        <p:spPr bwMode="auto">
          <a:xfrm>
            <a:off x="5344410" y="39774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1" name="AutoShape 6">
            <a:extLst>
              <a:ext uri="{FF2B5EF4-FFF2-40B4-BE49-F238E27FC236}">
                <a16:creationId xmlns:a16="http://schemas.microsoft.com/office/drawing/2014/main" id="{0FBEECBE-DDF4-C9F8-B84A-1C948E19B8C6}"/>
              </a:ext>
            </a:extLst>
          </p:cNvPr>
          <p:cNvSpPr>
            <a:spLocks noChangeAspect="1" noChangeArrowheads="1"/>
          </p:cNvSpPr>
          <p:nvPr/>
        </p:nvSpPr>
        <p:spPr bwMode="auto">
          <a:xfrm>
            <a:off x="5496810" y="41298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2" name="AutoShape 8">
            <a:extLst>
              <a:ext uri="{FF2B5EF4-FFF2-40B4-BE49-F238E27FC236}">
                <a16:creationId xmlns:a16="http://schemas.microsoft.com/office/drawing/2014/main" id="{EEC35D5C-E24F-4F1B-4022-52D54B9F820F}"/>
              </a:ext>
            </a:extLst>
          </p:cNvPr>
          <p:cNvSpPr>
            <a:spLocks noChangeAspect="1" noChangeArrowheads="1"/>
          </p:cNvSpPr>
          <p:nvPr/>
        </p:nvSpPr>
        <p:spPr bwMode="auto">
          <a:xfrm>
            <a:off x="5649210" y="42822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3" name="AutoShape 10">
            <a:extLst>
              <a:ext uri="{FF2B5EF4-FFF2-40B4-BE49-F238E27FC236}">
                <a16:creationId xmlns:a16="http://schemas.microsoft.com/office/drawing/2014/main" id="{685304D4-E737-0D31-3694-FE36268CA985}"/>
              </a:ext>
            </a:extLst>
          </p:cNvPr>
          <p:cNvSpPr>
            <a:spLocks noChangeAspect="1" noChangeArrowheads="1"/>
          </p:cNvSpPr>
          <p:nvPr/>
        </p:nvSpPr>
        <p:spPr bwMode="auto">
          <a:xfrm>
            <a:off x="5801610" y="44346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pic>
        <p:nvPicPr>
          <p:cNvPr id="7" name="תמונה 6">
            <a:extLst>
              <a:ext uri="{FF2B5EF4-FFF2-40B4-BE49-F238E27FC236}">
                <a16:creationId xmlns:a16="http://schemas.microsoft.com/office/drawing/2014/main" id="{A071782B-6E4F-27A6-9322-51070BC193C8}"/>
              </a:ext>
            </a:extLst>
          </p:cNvPr>
          <p:cNvPicPr>
            <a:picLocks noChangeAspect="1"/>
          </p:cNvPicPr>
          <p:nvPr/>
        </p:nvPicPr>
        <p:blipFill>
          <a:blip r:embed="rId3"/>
          <a:stretch>
            <a:fillRect/>
          </a:stretch>
        </p:blipFill>
        <p:spPr>
          <a:xfrm>
            <a:off x="3862668" y="1457626"/>
            <a:ext cx="2942561" cy="3745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תמונה 15">
            <a:extLst>
              <a:ext uri="{FF2B5EF4-FFF2-40B4-BE49-F238E27FC236}">
                <a16:creationId xmlns:a16="http://schemas.microsoft.com/office/drawing/2014/main" id="{CB612D78-79D9-85B7-AAEF-C92C7C65C3EC}"/>
              </a:ext>
            </a:extLst>
          </p:cNvPr>
          <p:cNvPicPr>
            <a:picLocks noChangeAspect="1"/>
          </p:cNvPicPr>
          <p:nvPr/>
        </p:nvPicPr>
        <p:blipFill>
          <a:blip r:embed="rId4"/>
          <a:stretch>
            <a:fillRect/>
          </a:stretch>
        </p:blipFill>
        <p:spPr>
          <a:xfrm>
            <a:off x="779925" y="1457626"/>
            <a:ext cx="2942561" cy="3822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9">
            <a:extLst>
              <a:ext uri="{FF2B5EF4-FFF2-40B4-BE49-F238E27FC236}">
                <a16:creationId xmlns:a16="http://schemas.microsoft.com/office/drawing/2014/main" id="{78A36A0D-BDC7-0050-4A82-C4417B56F9EC}"/>
              </a:ext>
            </a:extLst>
          </p:cNvPr>
          <p:cNvPicPr>
            <a:picLocks noChangeAspect="1"/>
          </p:cNvPicPr>
          <p:nvPr/>
        </p:nvPicPr>
        <p:blipFill>
          <a:blip r:embed="rId5"/>
          <a:stretch>
            <a:fillRect/>
          </a:stretch>
        </p:blipFill>
        <p:spPr>
          <a:xfrm>
            <a:off x="6940339" y="3458079"/>
            <a:ext cx="4363049" cy="17088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AutoShape 6" descr="לוגו מחסני חשמל">
            <a:extLst>
              <a:ext uri="{FF2B5EF4-FFF2-40B4-BE49-F238E27FC236}">
                <a16:creationId xmlns:a16="http://schemas.microsoft.com/office/drawing/2014/main" id="{D9D3DFE5-C4AF-DB0E-FB97-941BF67A0A7E}"/>
              </a:ext>
            </a:extLst>
          </p:cNvPr>
          <p:cNvSpPr>
            <a:spLocks noChangeAspect="1" noChangeArrowheads="1"/>
          </p:cNvSpPr>
          <p:nvPr/>
        </p:nvSpPr>
        <p:spPr bwMode="auto">
          <a:xfrm>
            <a:off x="10999237" y="347439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2" name="מלבן: פינות מעוגלות 21">
            <a:extLst>
              <a:ext uri="{FF2B5EF4-FFF2-40B4-BE49-F238E27FC236}">
                <a16:creationId xmlns:a16="http://schemas.microsoft.com/office/drawing/2014/main" id="{DE1C84EC-26D6-0584-A131-93E3429B0333}"/>
              </a:ext>
            </a:extLst>
          </p:cNvPr>
          <p:cNvSpPr/>
          <p:nvPr/>
        </p:nvSpPr>
        <p:spPr>
          <a:xfrm>
            <a:off x="6983852" y="1457626"/>
            <a:ext cx="4363049" cy="17691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3" name="תמונה 38">
            <a:extLst>
              <a:ext uri="{FF2B5EF4-FFF2-40B4-BE49-F238E27FC236}">
                <a16:creationId xmlns:a16="http://schemas.microsoft.com/office/drawing/2014/main" id="{9CF6B12D-A809-20EA-5CE7-BD7212F5AB90}"/>
              </a:ext>
            </a:extLst>
          </p:cNvPr>
          <p:cNvPicPr>
            <a:picLocks noChangeAspect="1"/>
          </p:cNvPicPr>
          <p:nvPr/>
        </p:nvPicPr>
        <p:blipFill>
          <a:blip r:embed="rId6"/>
          <a:stretch>
            <a:fillRect/>
          </a:stretch>
        </p:blipFill>
        <p:spPr>
          <a:xfrm>
            <a:off x="7171326" y="2681444"/>
            <a:ext cx="757786" cy="417555"/>
          </a:xfrm>
          <a:prstGeom prst="rect">
            <a:avLst/>
          </a:prstGeom>
        </p:spPr>
      </p:pic>
      <p:pic>
        <p:nvPicPr>
          <p:cNvPr id="30" name="Picture 20">
            <a:extLst>
              <a:ext uri="{FF2B5EF4-FFF2-40B4-BE49-F238E27FC236}">
                <a16:creationId xmlns:a16="http://schemas.microsoft.com/office/drawing/2014/main" id="{846516DF-EE4D-DACC-845F-6AD8C4F81009}"/>
              </a:ext>
            </a:extLst>
          </p:cNvPr>
          <p:cNvPicPr>
            <a:picLocks noChangeAspect="1"/>
          </p:cNvPicPr>
          <p:nvPr/>
        </p:nvPicPr>
        <p:blipFill>
          <a:blip r:embed="rId7"/>
          <a:stretch>
            <a:fillRect/>
          </a:stretch>
        </p:blipFill>
        <p:spPr>
          <a:xfrm>
            <a:off x="7087105" y="1578154"/>
            <a:ext cx="3947383" cy="886724"/>
          </a:xfrm>
          <a:prstGeom prst="rect">
            <a:avLst/>
          </a:prstGeom>
        </p:spPr>
      </p:pic>
    </p:spTree>
    <p:extLst>
      <p:ext uri="{BB962C8B-B14F-4D97-AF65-F5344CB8AC3E}">
        <p14:creationId xmlns:p14="http://schemas.microsoft.com/office/powerpoint/2010/main" val="134780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פינות מעוגלות 7">
            <a:extLst>
              <a:ext uri="{FF2B5EF4-FFF2-40B4-BE49-F238E27FC236}">
                <a16:creationId xmlns:a16="http://schemas.microsoft.com/office/drawing/2014/main" id="{B7A0F77E-DA97-ECD7-2146-A79452F1F613}"/>
              </a:ext>
              <a:ext uri="{C183D7F6-B498-43B3-948B-1728B52AA6E4}">
                <adec:decorative xmlns:adec="http://schemas.microsoft.com/office/drawing/2017/decorative" val="1"/>
              </a:ext>
            </a:extLst>
          </p:cNvPr>
          <p:cNvSpPr/>
          <p:nvPr/>
        </p:nvSpPr>
        <p:spPr>
          <a:xfrm>
            <a:off x="691151" y="892717"/>
            <a:ext cx="10729241" cy="496960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6" name="Rectangle 45">
            <a:extLst>
              <a:ext uri="{FF2B5EF4-FFF2-40B4-BE49-F238E27FC236}">
                <a16:creationId xmlns:a16="http://schemas.microsoft.com/office/drawing/2014/main" id="{BF09A34D-7DD5-4B77-BB58-4841EE4F4609}"/>
              </a:ext>
              <a:ext uri="{C183D7F6-B498-43B3-948B-1728B52AA6E4}">
                <adec:decorative xmlns:adec="http://schemas.microsoft.com/office/drawing/2017/decorative" val="1"/>
              </a:ext>
            </a:extLst>
          </p:cNvPr>
          <p:cNvSpPr/>
          <p:nvPr/>
        </p:nvSpPr>
        <p:spPr>
          <a:xfrm>
            <a:off x="-1119172" y="-236454"/>
            <a:ext cx="1119172" cy="72508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 uri="{C183D7F6-B498-43B3-948B-1728B52AA6E4}">
                <adec:decorative xmlns:adec="http://schemas.microsoft.com/office/drawing/2017/decorative" val="1"/>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Rectangle 3">
            <a:extLst>
              <a:ext uri="{FF2B5EF4-FFF2-40B4-BE49-F238E27FC236}">
                <a16:creationId xmlns:a16="http://schemas.microsoft.com/office/drawing/2014/main" id="{A78C839C-CF33-49B7-EBFF-C411A45C362E}"/>
              </a:ext>
              <a:ext uri="{C183D7F6-B498-43B3-948B-1728B52AA6E4}">
                <adec:decorative xmlns:adec="http://schemas.microsoft.com/office/drawing/2017/decorative" val="1"/>
              </a:ext>
            </a:extLst>
          </p:cNvPr>
          <p:cNvSpPr/>
          <p:nvPr/>
        </p:nvSpPr>
        <p:spPr>
          <a:xfrm>
            <a:off x="510364" y="-574277"/>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TextBox 28">
            <a:extLst>
              <a:ext uri="{FF2B5EF4-FFF2-40B4-BE49-F238E27FC236}">
                <a16:creationId xmlns:a16="http://schemas.microsoft.com/office/drawing/2014/main" id="{41233823-7B50-4F87-A086-A5DD58184E50}"/>
              </a:ext>
            </a:extLst>
          </p:cNvPr>
          <p:cNvSpPr txBox="1">
            <a:spLocks noGrp="1"/>
          </p:cNvSpPr>
          <p:nvPr>
            <p:ph type="title" idx="4294967295"/>
          </p:nvPr>
        </p:nvSpPr>
        <p:spPr>
          <a:xfrm>
            <a:off x="1022386" y="253642"/>
            <a:ext cx="106255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Activity Strategy 2023</a:t>
            </a:r>
            <a:endParaRPr kumimoji="0" lang="he-IL"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sp>
        <p:nvSpPr>
          <p:cNvPr id="113" name="Rectangle 18">
            <a:extLst>
              <a:ext uri="{FF2B5EF4-FFF2-40B4-BE49-F238E27FC236}">
                <a16:creationId xmlns:a16="http://schemas.microsoft.com/office/drawing/2014/main" id="{63F5BCDF-985B-4E02-8C5D-C8E44C326301}"/>
              </a:ext>
            </a:extLst>
          </p:cNvPr>
          <p:cNvSpPr/>
          <p:nvPr/>
        </p:nvSpPr>
        <p:spPr>
          <a:xfrm>
            <a:off x="1936782" y="1082256"/>
            <a:ext cx="8810368" cy="4725909"/>
          </a:xfrm>
          <a:prstGeom prst="rect">
            <a:avLst/>
          </a:prstGeom>
        </p:spPr>
        <p:txBody>
          <a:bodyPr wrap="square">
            <a:spAutoFit/>
          </a:bodyPr>
          <a:lstStyle/>
          <a:p>
            <a:pPr algn="l"/>
            <a:r>
              <a:rPr lang="he-IL" sz="2400" dirty="0">
                <a:solidFill>
                  <a:srgbClr val="00AEEF"/>
                </a:solidFill>
                <a:latin typeface="Assistant ExtraBold" pitchFamily="2" charset="-79"/>
                <a:cs typeface="Assistant ExtraBold" pitchFamily="2" charset="-79"/>
              </a:rPr>
              <a:t>     </a:t>
            </a:r>
            <a:r>
              <a:rPr lang="en-US" sz="2400" dirty="0">
                <a:solidFill>
                  <a:srgbClr val="00AEEF"/>
                </a:solidFill>
                <a:latin typeface="Assistant ExtraBold" pitchFamily="2" charset="-79"/>
                <a:cs typeface="Assistant ExtraBold" pitchFamily="2" charset="-79"/>
              </a:rPr>
              <a:t>Israel</a:t>
            </a:r>
            <a:r>
              <a:rPr lang="he-IL" sz="2400" dirty="0">
                <a:solidFill>
                  <a:srgbClr val="00AEEF"/>
                </a:solidFill>
                <a:latin typeface="Assistant ExtraBold" pitchFamily="2" charset="-79"/>
                <a:cs typeface="Assistant ExtraBold" pitchFamily="2" charset="-79"/>
              </a:rPr>
              <a:t>:</a:t>
            </a:r>
          </a:p>
          <a:p>
            <a:pPr algn="r" rtl="1"/>
            <a:endParaRPr lang="he-IL" dirty="0">
              <a:solidFill>
                <a:srgbClr val="00AEEF"/>
              </a:solidFill>
              <a:latin typeface="Assistant ExtraBold" pitchFamily="2" charset="-79"/>
              <a:cs typeface="Assistant ExtraBold" pitchFamily="2" charset="-79"/>
            </a:endParaRPr>
          </a:p>
          <a:p>
            <a:pPr marL="355600" algn="l">
              <a:lnSpc>
                <a:spcPts val="2000"/>
              </a:lnSpc>
            </a:pPr>
            <a:r>
              <a:rPr lang="en-US" sz="2400" dirty="0" err="1">
                <a:solidFill>
                  <a:srgbClr val="00AEEF"/>
                </a:solidFill>
                <a:latin typeface="Assistant ExtraBold" pitchFamily="2" charset="-79"/>
                <a:cs typeface="Assistant ExtraBold" pitchFamily="2" charset="-79"/>
              </a:rPr>
              <a:t>blenderPay</a:t>
            </a:r>
            <a:r>
              <a:rPr lang="en-US" sz="2400" dirty="0">
                <a:solidFill>
                  <a:srgbClr val="00AEEF"/>
                </a:solidFill>
                <a:latin typeface="Assistant ExtraBold" pitchFamily="2" charset="-79"/>
                <a:cs typeface="Assistant ExtraBold" pitchFamily="2" charset="-79"/>
              </a:rPr>
              <a:t> </a:t>
            </a:r>
            <a:r>
              <a:rPr lang="en-US" sz="2400" dirty="0">
                <a:solidFill>
                  <a:schemeClr val="tx1"/>
                </a:solidFill>
                <a:latin typeface="Assistant ExtraBold" pitchFamily="2" charset="-79"/>
                <a:cs typeface="Assistant ExtraBold" pitchFamily="2" charset="-79"/>
              </a:rPr>
              <a:t>collaboration with Bank </a:t>
            </a:r>
            <a:r>
              <a:rPr lang="en-US" sz="2400" dirty="0" err="1">
                <a:solidFill>
                  <a:schemeClr val="tx1"/>
                </a:solidFill>
                <a:latin typeface="Assistant ExtraBold" pitchFamily="2" charset="-79"/>
                <a:cs typeface="Assistant ExtraBold" pitchFamily="2" charset="-79"/>
              </a:rPr>
              <a:t>Hapoalim</a:t>
            </a:r>
            <a:r>
              <a:rPr lang="en-US" sz="2400" dirty="0">
                <a:solidFill>
                  <a:schemeClr val="tx1"/>
                </a:solidFill>
                <a:latin typeface="Assistant ExtraBold" pitchFamily="2" charset="-79"/>
                <a:cs typeface="Assistant ExtraBold" pitchFamily="2" charset="-79"/>
              </a:rPr>
              <a:t> as a growth engine</a:t>
            </a:r>
            <a:endParaRPr lang="he-IL" sz="2400" dirty="0">
              <a:solidFill>
                <a:schemeClr val="tx1"/>
              </a:solidFill>
              <a:latin typeface="Assistant ExtraBold" pitchFamily="2" charset="-79"/>
              <a:cs typeface="Assistant ExtraBold" pitchFamily="2" charset="-79"/>
            </a:endParaRPr>
          </a:p>
          <a:p>
            <a:pPr marL="355600" algn="r" rtl="1">
              <a:lnSpc>
                <a:spcPts val="2000"/>
              </a:lnSpc>
            </a:pPr>
            <a:endParaRPr lang="he-IL" sz="2400" dirty="0">
              <a:solidFill>
                <a:srgbClr val="00AEEF"/>
              </a:solidFill>
              <a:latin typeface="Assistant ExtraBold" pitchFamily="2" charset="-79"/>
              <a:cs typeface="Assistant ExtraBold" pitchFamily="2" charset="-79"/>
            </a:endParaRPr>
          </a:p>
          <a:p>
            <a:pPr marL="355600" algn="l">
              <a:lnSpc>
                <a:spcPts val="2000"/>
              </a:lnSpc>
            </a:pPr>
            <a:r>
              <a:rPr lang="en-US" sz="2400" dirty="0">
                <a:latin typeface="Assistant SemiBold" pitchFamily="2" charset="-79"/>
                <a:cs typeface="Assistant SemiBold" pitchFamily="2" charset="-79"/>
              </a:rPr>
              <a:t>Continued development of the credit brokerage sector</a:t>
            </a:r>
          </a:p>
          <a:p>
            <a:pPr marL="355600" algn="l">
              <a:lnSpc>
                <a:spcPts val="2000"/>
              </a:lnSpc>
            </a:pPr>
            <a:endParaRPr lang="he-IL" sz="2400" dirty="0">
              <a:solidFill>
                <a:srgbClr val="00AEEF"/>
              </a:solidFill>
              <a:latin typeface="Assistant ExtraBold" pitchFamily="2" charset="-79"/>
              <a:cs typeface="Assistant ExtraBold" pitchFamily="2" charset="-79"/>
            </a:endParaRPr>
          </a:p>
          <a:p>
            <a:pPr marL="355600" marR="0" lvl="0" algn="l">
              <a:lnSpc>
                <a:spcPts val="2000"/>
              </a:lnSpc>
              <a:spcBef>
                <a:spcPts val="0"/>
              </a:spcBef>
              <a:spcAft>
                <a:spcPts val="0"/>
              </a:spcAft>
            </a:pPr>
            <a:r>
              <a:rPr lang="en-US" sz="2400" dirty="0">
                <a:latin typeface="Assistant SemiBold" pitchFamily="2" charset="-79"/>
                <a:cs typeface="Assistant SemiBold" pitchFamily="2" charset="-79"/>
              </a:rPr>
              <a:t>Variety of funding sources - new credit lines and strengthening credit brokerage activity</a:t>
            </a:r>
            <a:endParaRPr lang="he-IL" sz="2400" dirty="0">
              <a:solidFill>
                <a:srgbClr val="00AEEF"/>
              </a:solidFill>
              <a:latin typeface="Assistant ExtraBold" pitchFamily="2" charset="-79"/>
              <a:cs typeface="Assistant ExtraBold" pitchFamily="2" charset="-79"/>
            </a:endParaRPr>
          </a:p>
          <a:p>
            <a:pPr marR="0" lvl="0" algn="l">
              <a:spcBef>
                <a:spcPts val="0"/>
              </a:spcBef>
              <a:spcAft>
                <a:spcPts val="0"/>
              </a:spcAft>
            </a:pPr>
            <a:endParaRPr lang="en-US" sz="2400" dirty="0">
              <a:solidFill>
                <a:srgbClr val="00AEEF"/>
              </a:solidFill>
              <a:latin typeface="Assistant ExtraBold" pitchFamily="2" charset="-79"/>
              <a:cs typeface="Assistant ExtraBold" pitchFamily="2" charset="-79"/>
            </a:endParaRPr>
          </a:p>
          <a:p>
            <a:pPr marR="0" lvl="0" algn="l">
              <a:spcBef>
                <a:spcPts val="0"/>
              </a:spcBef>
              <a:spcAft>
                <a:spcPts val="0"/>
              </a:spcAft>
            </a:pPr>
            <a:r>
              <a:rPr lang="he-IL" sz="2400" dirty="0">
                <a:solidFill>
                  <a:srgbClr val="00AEEF"/>
                </a:solidFill>
                <a:latin typeface="Assistant ExtraBold" pitchFamily="2" charset="-79"/>
                <a:cs typeface="Assistant ExtraBold" pitchFamily="2" charset="-79"/>
              </a:rPr>
              <a:t>      </a:t>
            </a:r>
            <a:r>
              <a:rPr lang="en-US" sz="2400" dirty="0">
                <a:solidFill>
                  <a:srgbClr val="00AEEF"/>
                </a:solidFill>
                <a:latin typeface="Assistant ExtraBold" pitchFamily="2" charset="-79"/>
                <a:cs typeface="Assistant ExtraBold" pitchFamily="2" charset="-79"/>
              </a:rPr>
              <a:t>Europe</a:t>
            </a:r>
            <a:r>
              <a:rPr lang="he-IL" sz="2400" dirty="0">
                <a:solidFill>
                  <a:srgbClr val="00AEEF"/>
                </a:solidFill>
                <a:latin typeface="Assistant ExtraBold" pitchFamily="2" charset="-79"/>
                <a:cs typeface="Assistant ExtraBold" pitchFamily="2" charset="-79"/>
              </a:rPr>
              <a:t>:</a:t>
            </a:r>
          </a:p>
          <a:p>
            <a:pPr marR="0" lvl="0" algn="r" rtl="1">
              <a:spcBef>
                <a:spcPts val="0"/>
              </a:spcBef>
              <a:spcAft>
                <a:spcPts val="0"/>
              </a:spcAft>
            </a:pPr>
            <a:endParaRPr lang="he-IL" dirty="0">
              <a:latin typeface="Assistant SemiBold" pitchFamily="2" charset="-79"/>
              <a:cs typeface="Assistant SemiBold" pitchFamily="2" charset="-79"/>
            </a:endParaRPr>
          </a:p>
          <a:p>
            <a:pPr marL="355600" algn="l">
              <a:lnSpc>
                <a:spcPts val="2000"/>
              </a:lnSpc>
              <a:tabLst>
                <a:tab pos="444500" algn="l"/>
              </a:tabLst>
            </a:pPr>
            <a:r>
              <a:rPr lang="en-US" sz="2400" dirty="0">
                <a:latin typeface="Assistant SemiBold" pitchFamily="2" charset="-79"/>
                <a:cs typeface="Assistant SemiBold" pitchFamily="2" charset="-79"/>
              </a:rPr>
              <a:t>Maintaining profitability of the activity</a:t>
            </a:r>
            <a:endParaRPr lang="he-IL" sz="2400" dirty="0">
              <a:solidFill>
                <a:srgbClr val="00AEEF"/>
              </a:solidFill>
              <a:latin typeface="Assistant SemiBold" pitchFamily="2" charset="-79"/>
              <a:cs typeface="Assistant SemiBold" pitchFamily="2" charset="-79"/>
            </a:endParaRPr>
          </a:p>
          <a:p>
            <a:pPr marL="355600" algn="l">
              <a:lnSpc>
                <a:spcPts val="2000"/>
              </a:lnSpc>
              <a:tabLst>
                <a:tab pos="444500" algn="l"/>
              </a:tabLst>
            </a:pPr>
            <a:endParaRPr lang="en-US" sz="2400" dirty="0">
              <a:solidFill>
                <a:srgbClr val="00AEEF"/>
              </a:solidFill>
              <a:latin typeface="Assistant ExtraBold" pitchFamily="2" charset="-79"/>
              <a:cs typeface="Assistant ExtraBold" pitchFamily="2" charset="-79"/>
            </a:endParaRPr>
          </a:p>
          <a:p>
            <a:pPr marL="355600" algn="l">
              <a:lnSpc>
                <a:spcPts val="2000"/>
              </a:lnSpc>
              <a:tabLst>
                <a:tab pos="444500" algn="l"/>
              </a:tabLst>
            </a:pPr>
            <a:r>
              <a:rPr lang="en-US" sz="2400" dirty="0">
                <a:solidFill>
                  <a:srgbClr val="00AEEF"/>
                </a:solidFill>
                <a:latin typeface="Assistant ExtraBold" pitchFamily="2" charset="-79"/>
                <a:cs typeface="Assistant ExtraBold" pitchFamily="2" charset="-79"/>
              </a:rPr>
              <a:t>Technology sale:</a:t>
            </a:r>
            <a:endParaRPr lang="he-IL" sz="2400" dirty="0">
              <a:solidFill>
                <a:srgbClr val="00AEEF"/>
              </a:solidFill>
              <a:latin typeface="Assistant ExtraBold" pitchFamily="2" charset="-79"/>
              <a:cs typeface="Assistant ExtraBold" pitchFamily="2" charset="-79"/>
            </a:endParaRPr>
          </a:p>
          <a:p>
            <a:pPr marL="355600" algn="r" rtl="1">
              <a:lnSpc>
                <a:spcPts val="2000"/>
              </a:lnSpc>
              <a:tabLst>
                <a:tab pos="444500" algn="l"/>
              </a:tabLst>
            </a:pPr>
            <a:endParaRPr lang="he-IL" dirty="0">
              <a:solidFill>
                <a:srgbClr val="00AEEF"/>
              </a:solidFill>
              <a:latin typeface="Assistant ExtraBold" pitchFamily="2" charset="-79"/>
              <a:cs typeface="Assistant ExtraBold" pitchFamily="2" charset="-79"/>
            </a:endParaRPr>
          </a:p>
          <a:p>
            <a:pPr marL="355600" algn="l">
              <a:lnSpc>
                <a:spcPts val="2000"/>
              </a:lnSpc>
              <a:tabLst>
                <a:tab pos="444500" algn="l"/>
              </a:tabLst>
            </a:pPr>
            <a:r>
              <a:rPr lang="en-US" sz="2400" dirty="0">
                <a:latin typeface="Assistant SemiBold" pitchFamily="2" charset="-79"/>
                <a:cs typeface="Assistant SemiBold" pitchFamily="2" charset="-79"/>
              </a:rPr>
              <a:t>Cooperation agreement with Amdocs - enhancing joint activity</a:t>
            </a:r>
            <a:endParaRPr lang="he-IL" sz="2400" dirty="0">
              <a:latin typeface="Assistant SemiBold" pitchFamily="2" charset="-79"/>
              <a:cs typeface="Assistant SemiBold" pitchFamily="2" charset="-79"/>
            </a:endParaRPr>
          </a:p>
        </p:txBody>
      </p:sp>
      <p:pic>
        <p:nvPicPr>
          <p:cNvPr id="9" name="Picture 4" descr="2. תכנון צופה פני עתיד">
            <a:extLst>
              <a:ext uri="{FF2B5EF4-FFF2-40B4-BE49-F238E27FC236}">
                <a16:creationId xmlns:a16="http://schemas.microsoft.com/office/drawing/2014/main" id="{0B038968-EAF1-74ED-9BC2-5BBD585D8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426" y="4181341"/>
            <a:ext cx="1154624" cy="115462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קבוצה 2">
            <a:extLst>
              <a:ext uri="{FF2B5EF4-FFF2-40B4-BE49-F238E27FC236}">
                <a16:creationId xmlns:a16="http://schemas.microsoft.com/office/drawing/2014/main" id="{4F04DD0C-6B76-C8E6-2D77-238B643A9DAC}"/>
              </a:ext>
              <a:ext uri="{C183D7F6-B498-43B3-948B-1728B52AA6E4}">
                <adec:decorative xmlns:adec="http://schemas.microsoft.com/office/drawing/2017/decorative" val="1"/>
              </a:ext>
            </a:extLst>
          </p:cNvPr>
          <p:cNvGrpSpPr/>
          <p:nvPr/>
        </p:nvGrpSpPr>
        <p:grpSpPr>
          <a:xfrm>
            <a:off x="1945892" y="1677323"/>
            <a:ext cx="252000" cy="252000"/>
            <a:chOff x="9944317" y="1257575"/>
            <a:chExt cx="644905" cy="622569"/>
          </a:xfrm>
        </p:grpSpPr>
        <p:sp>
          <p:nvSpPr>
            <p:cNvPr id="12" name="Flowchart: Connector 55">
              <a:extLst>
                <a:ext uri="{FF2B5EF4-FFF2-40B4-BE49-F238E27FC236}">
                  <a16:creationId xmlns:a16="http://schemas.microsoft.com/office/drawing/2014/main" id="{10BF8B05-A422-55D5-74D7-D9F3A77154B0}"/>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3" name="Freeform: Shape 65">
              <a:extLst>
                <a:ext uri="{FF2B5EF4-FFF2-40B4-BE49-F238E27FC236}">
                  <a16:creationId xmlns:a16="http://schemas.microsoft.com/office/drawing/2014/main" id="{A141F355-35EE-281C-36CE-F5F3E4486AEE}"/>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4" name="Picture 64">
              <a:extLst>
                <a:ext uri="{FF2B5EF4-FFF2-40B4-BE49-F238E27FC236}">
                  <a16:creationId xmlns:a16="http://schemas.microsoft.com/office/drawing/2014/main" id="{5F00F488-07ED-8ECC-C13F-4070F5D17427}"/>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5" name="קבוצה 2">
            <a:extLst>
              <a:ext uri="{FF2B5EF4-FFF2-40B4-BE49-F238E27FC236}">
                <a16:creationId xmlns:a16="http://schemas.microsoft.com/office/drawing/2014/main" id="{C5168510-4453-A928-C7B7-F39D38E9D743}"/>
              </a:ext>
              <a:ext uri="{C183D7F6-B498-43B3-948B-1728B52AA6E4}">
                <adec:decorative xmlns:adec="http://schemas.microsoft.com/office/drawing/2017/decorative" val="1"/>
              </a:ext>
            </a:extLst>
          </p:cNvPr>
          <p:cNvGrpSpPr/>
          <p:nvPr/>
        </p:nvGrpSpPr>
        <p:grpSpPr>
          <a:xfrm>
            <a:off x="1960357" y="2412840"/>
            <a:ext cx="252000" cy="252000"/>
            <a:chOff x="9944317" y="1257575"/>
            <a:chExt cx="644905" cy="622569"/>
          </a:xfrm>
        </p:grpSpPr>
        <p:sp>
          <p:nvSpPr>
            <p:cNvPr id="26" name="Flowchart: Connector 55">
              <a:extLst>
                <a:ext uri="{FF2B5EF4-FFF2-40B4-BE49-F238E27FC236}">
                  <a16:creationId xmlns:a16="http://schemas.microsoft.com/office/drawing/2014/main" id="{67F558CE-8DA8-1916-7AA6-1F10D284C263}"/>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7" name="Freeform: Shape 65">
              <a:extLst>
                <a:ext uri="{FF2B5EF4-FFF2-40B4-BE49-F238E27FC236}">
                  <a16:creationId xmlns:a16="http://schemas.microsoft.com/office/drawing/2014/main" id="{1F052AFD-2F02-8C73-D8BE-405EE91C200F}"/>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8" name="Picture 64">
              <a:extLst>
                <a:ext uri="{FF2B5EF4-FFF2-40B4-BE49-F238E27FC236}">
                  <a16:creationId xmlns:a16="http://schemas.microsoft.com/office/drawing/2014/main" id="{148BF7F0-C4C7-3707-E709-2D6F9ABF9134}"/>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9" name="קבוצה 2">
            <a:extLst>
              <a:ext uri="{FF2B5EF4-FFF2-40B4-BE49-F238E27FC236}">
                <a16:creationId xmlns:a16="http://schemas.microsoft.com/office/drawing/2014/main" id="{0A627B40-8D17-1DFC-5886-5A00C0F7C0F8}"/>
              </a:ext>
              <a:ext uri="{C183D7F6-B498-43B3-948B-1728B52AA6E4}">
                <adec:decorative xmlns:adec="http://schemas.microsoft.com/office/drawing/2017/decorative" val="1"/>
              </a:ext>
            </a:extLst>
          </p:cNvPr>
          <p:cNvGrpSpPr/>
          <p:nvPr/>
        </p:nvGrpSpPr>
        <p:grpSpPr>
          <a:xfrm>
            <a:off x="1958487" y="2941687"/>
            <a:ext cx="252000" cy="252000"/>
            <a:chOff x="9944317" y="1257575"/>
            <a:chExt cx="644905" cy="622569"/>
          </a:xfrm>
        </p:grpSpPr>
        <p:sp>
          <p:nvSpPr>
            <p:cNvPr id="30" name="Flowchart: Connector 55">
              <a:extLst>
                <a:ext uri="{FF2B5EF4-FFF2-40B4-BE49-F238E27FC236}">
                  <a16:creationId xmlns:a16="http://schemas.microsoft.com/office/drawing/2014/main" id="{2E4EC0D7-D5CA-D258-CF52-05D895C81620}"/>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1" name="Freeform: Shape 65">
              <a:extLst>
                <a:ext uri="{FF2B5EF4-FFF2-40B4-BE49-F238E27FC236}">
                  <a16:creationId xmlns:a16="http://schemas.microsoft.com/office/drawing/2014/main" id="{D6817D0D-166B-BDEC-3137-E45E8F1E8562}"/>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32" name="Picture 64">
              <a:extLst>
                <a:ext uri="{FF2B5EF4-FFF2-40B4-BE49-F238E27FC236}">
                  <a16:creationId xmlns:a16="http://schemas.microsoft.com/office/drawing/2014/main" id="{AE72D89F-409C-9A21-544D-FC1869E8A587}"/>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33" name="קבוצה 2">
            <a:extLst>
              <a:ext uri="{FF2B5EF4-FFF2-40B4-BE49-F238E27FC236}">
                <a16:creationId xmlns:a16="http://schemas.microsoft.com/office/drawing/2014/main" id="{2570AAD4-74BA-EB61-5448-92C3CD2912CC}"/>
              </a:ext>
              <a:ext uri="{C183D7F6-B498-43B3-948B-1728B52AA6E4}">
                <adec:decorative xmlns:adec="http://schemas.microsoft.com/office/drawing/2017/decorative" val="1"/>
              </a:ext>
            </a:extLst>
          </p:cNvPr>
          <p:cNvGrpSpPr/>
          <p:nvPr/>
        </p:nvGrpSpPr>
        <p:grpSpPr>
          <a:xfrm>
            <a:off x="2082617" y="4398940"/>
            <a:ext cx="252000" cy="252000"/>
            <a:chOff x="9944317" y="1257575"/>
            <a:chExt cx="644905" cy="622569"/>
          </a:xfrm>
        </p:grpSpPr>
        <p:sp>
          <p:nvSpPr>
            <p:cNvPr id="34" name="Flowchart: Connector 55">
              <a:extLst>
                <a:ext uri="{FF2B5EF4-FFF2-40B4-BE49-F238E27FC236}">
                  <a16:creationId xmlns:a16="http://schemas.microsoft.com/office/drawing/2014/main" id="{5A8A07E2-F7E1-40BB-7ED5-A03763D33F90}"/>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6" name="Freeform: Shape 65">
              <a:extLst>
                <a:ext uri="{FF2B5EF4-FFF2-40B4-BE49-F238E27FC236}">
                  <a16:creationId xmlns:a16="http://schemas.microsoft.com/office/drawing/2014/main" id="{F9257595-DF8E-AAFC-4FD4-A7F5BF531B35}"/>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37" name="Picture 64">
              <a:extLst>
                <a:ext uri="{FF2B5EF4-FFF2-40B4-BE49-F238E27FC236}">
                  <a16:creationId xmlns:a16="http://schemas.microsoft.com/office/drawing/2014/main" id="{E043EBEE-0083-217C-653B-1846147BCA92}"/>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42" name="קבוצה 2">
            <a:extLst>
              <a:ext uri="{FF2B5EF4-FFF2-40B4-BE49-F238E27FC236}">
                <a16:creationId xmlns:a16="http://schemas.microsoft.com/office/drawing/2014/main" id="{B3736FAE-06AC-EE47-92B7-C42351B58BFB}"/>
              </a:ext>
              <a:ext uri="{C183D7F6-B498-43B3-948B-1728B52AA6E4}">
                <adec:decorative xmlns:adec="http://schemas.microsoft.com/office/drawing/2017/decorative" val="1"/>
              </a:ext>
            </a:extLst>
          </p:cNvPr>
          <p:cNvGrpSpPr/>
          <p:nvPr/>
        </p:nvGrpSpPr>
        <p:grpSpPr>
          <a:xfrm>
            <a:off x="2010807" y="5426477"/>
            <a:ext cx="252000" cy="252000"/>
            <a:chOff x="9944317" y="1257575"/>
            <a:chExt cx="644905" cy="622569"/>
          </a:xfrm>
        </p:grpSpPr>
        <p:sp>
          <p:nvSpPr>
            <p:cNvPr id="43" name="Flowchart: Connector 55">
              <a:extLst>
                <a:ext uri="{FF2B5EF4-FFF2-40B4-BE49-F238E27FC236}">
                  <a16:creationId xmlns:a16="http://schemas.microsoft.com/office/drawing/2014/main" id="{C55B6405-04C5-2528-A577-46CED07B5C89}"/>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4" name="Freeform: Shape 65">
              <a:extLst>
                <a:ext uri="{FF2B5EF4-FFF2-40B4-BE49-F238E27FC236}">
                  <a16:creationId xmlns:a16="http://schemas.microsoft.com/office/drawing/2014/main" id="{9FBA2915-C2E4-F296-050E-344540EAEC64}"/>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45" name="Picture 64">
              <a:extLst>
                <a:ext uri="{FF2B5EF4-FFF2-40B4-BE49-F238E27FC236}">
                  <a16:creationId xmlns:a16="http://schemas.microsoft.com/office/drawing/2014/main" id="{CC0FEBC0-BF2A-A942-5D24-914AE36E3AA5}"/>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spTree>
    <p:extLst>
      <p:ext uri="{BB962C8B-B14F-4D97-AF65-F5344CB8AC3E}">
        <p14:creationId xmlns:p14="http://schemas.microsoft.com/office/powerpoint/2010/main" val="36162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A995DA-5FAE-82CF-0078-072D6FFC9B82}"/>
              </a:ext>
            </a:extLst>
          </p:cNvPr>
          <p:cNvGrpSpPr/>
          <p:nvPr/>
        </p:nvGrpSpPr>
        <p:grpSpPr>
          <a:xfrm>
            <a:off x="-4765538" y="-2104692"/>
            <a:ext cx="20277335" cy="10882000"/>
            <a:chOff x="-4765538" y="-2104692"/>
            <a:chExt cx="20277335" cy="10882000"/>
          </a:xfrm>
        </p:grpSpPr>
        <p:sp>
          <p:nvSpPr>
            <p:cNvPr id="37" name="Oval 36">
              <a:extLst>
                <a:ext uri="{FF2B5EF4-FFF2-40B4-BE49-F238E27FC236}">
                  <a16:creationId xmlns:a16="http://schemas.microsoft.com/office/drawing/2014/main" id="{D9E57FB8-6B3C-4CEA-8DD5-BDAA2907CD2E}"/>
                </a:ext>
              </a:extLst>
            </p:cNvPr>
            <p:cNvSpPr/>
            <p:nvPr/>
          </p:nvSpPr>
          <p:spPr>
            <a:xfrm>
              <a:off x="1478851" y="-1101479"/>
              <a:ext cx="9567662" cy="9567654"/>
            </a:xfrm>
            <a:prstGeom prst="ellipse">
              <a:avLst/>
            </a:prstGeom>
            <a:solidFill>
              <a:srgbClr val="BDE4F5"/>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Arc 37">
              <a:extLst>
                <a:ext uri="{FF2B5EF4-FFF2-40B4-BE49-F238E27FC236}">
                  <a16:creationId xmlns:a16="http://schemas.microsoft.com/office/drawing/2014/main" id="{1C3759D9-82AE-4517-8300-A8D92B3BB226}"/>
                </a:ext>
              </a:extLst>
            </p:cNvPr>
            <p:cNvSpPr/>
            <p:nvPr/>
          </p:nvSpPr>
          <p:spPr>
            <a:xfrm>
              <a:off x="1543824"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2" name="Oval 41">
              <a:extLst>
                <a:ext uri="{FF2B5EF4-FFF2-40B4-BE49-F238E27FC236}">
                  <a16:creationId xmlns:a16="http://schemas.microsoft.com/office/drawing/2014/main" id="{2601D806-106B-4421-924C-A6A761E0BF4C}"/>
                </a:ext>
              </a:extLst>
            </p:cNvPr>
            <p:cNvSpPr/>
            <p:nvPr/>
          </p:nvSpPr>
          <p:spPr>
            <a:xfrm>
              <a:off x="1556404"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Arc 43">
              <a:extLst>
                <a:ext uri="{FF2B5EF4-FFF2-40B4-BE49-F238E27FC236}">
                  <a16:creationId xmlns:a16="http://schemas.microsoft.com/office/drawing/2014/main" id="{89C58300-3E6B-4ED5-B0D3-395962522287}"/>
                </a:ext>
              </a:extLst>
            </p:cNvPr>
            <p:cNvSpPr/>
            <p:nvPr/>
          </p:nvSpPr>
          <p:spPr>
            <a:xfrm>
              <a:off x="1732346" y="-890782"/>
              <a:ext cx="8939372" cy="8939366"/>
            </a:xfrm>
            <a:prstGeom prst="arc">
              <a:avLst>
                <a:gd name="adj1" fmla="val 9561653"/>
                <a:gd name="adj2" fmla="val 14312218"/>
              </a:avLst>
            </a:prstGeom>
            <a:noFill/>
            <a:ln w="9525">
              <a:gradFill>
                <a:gsLst>
                  <a:gs pos="0">
                    <a:schemeClr val="bg1"/>
                  </a:gs>
                  <a:gs pos="100000">
                    <a:srgbClr val="006386"/>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5" name="Rectangle 34">
              <a:extLst>
                <a:ext uri="{FF2B5EF4-FFF2-40B4-BE49-F238E27FC236}">
                  <a16:creationId xmlns:a16="http://schemas.microsoft.com/office/drawing/2014/main" id="{AC5163DE-D778-4BC1-A810-A8B117CCF6ED}"/>
                </a:ext>
              </a:extLst>
            </p:cNvPr>
            <p:cNvSpPr/>
            <p:nvPr/>
          </p:nvSpPr>
          <p:spPr>
            <a:xfrm>
              <a:off x="12202804"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3378541" y="434979"/>
              <a:ext cx="5985839" cy="5985835"/>
            </a:xfrm>
            <a:prstGeom prst="arc">
              <a:avLst>
                <a:gd name="adj1" fmla="val 13837629"/>
                <a:gd name="adj2" fmla="val 2970898"/>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2" name="Oval 31">
              <a:extLst>
                <a:ext uri="{FF2B5EF4-FFF2-40B4-BE49-F238E27FC236}">
                  <a16:creationId xmlns:a16="http://schemas.microsoft.com/office/drawing/2014/main" id="{F5CB9235-A774-4A17-8DF4-3199150844BE}"/>
                </a:ext>
              </a:extLst>
            </p:cNvPr>
            <p:cNvSpPr/>
            <p:nvPr/>
          </p:nvSpPr>
          <p:spPr>
            <a:xfrm>
              <a:off x="9034241" y="210460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Freeform: Shape 25">
              <a:extLst>
                <a:ext uri="{FF2B5EF4-FFF2-40B4-BE49-F238E27FC236}">
                  <a16:creationId xmlns:a16="http://schemas.microsoft.com/office/drawing/2014/main" id="{A52F04F2-6779-4480-B9AA-8A778D5A92B0}"/>
                </a:ext>
              </a:extLst>
            </p:cNvPr>
            <p:cNvSpPr/>
            <p:nvPr/>
          </p:nvSpPr>
          <p:spPr>
            <a:xfrm>
              <a:off x="4938589" y="2179350"/>
              <a:ext cx="2756118" cy="254086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36" name="Arc 35">
              <a:extLst>
                <a:ext uri="{FF2B5EF4-FFF2-40B4-BE49-F238E27FC236}">
                  <a16:creationId xmlns:a16="http://schemas.microsoft.com/office/drawing/2014/main" id="{FD09062C-62B3-49B7-9D6F-568F4D0B195E}"/>
                </a:ext>
              </a:extLst>
            </p:cNvPr>
            <p:cNvSpPr/>
            <p:nvPr/>
          </p:nvSpPr>
          <p:spPr>
            <a:xfrm>
              <a:off x="3699701" y="756139"/>
              <a:ext cx="5387295" cy="5387291"/>
            </a:xfrm>
            <a:prstGeom prst="arc">
              <a:avLst>
                <a:gd name="adj1" fmla="val 20891050"/>
                <a:gd name="adj2" fmla="val 6714241"/>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rot="5400000">
              <a:off x="4786303" y="1900654"/>
              <a:ext cx="3161337" cy="3124837"/>
            </a:xfrm>
            <a:prstGeom prst="rect">
              <a:avLst/>
            </a:prstGeom>
          </p:spPr>
          <p:txBody>
            <a:bodyPr wrap="square" lIns="91440" tIns="45720" rIns="91440" bIns="45720" anchor="t">
              <a:prstTxWarp prst="textArchUp">
                <a:avLst>
                  <a:gd name="adj" fmla="val 10307885"/>
                </a:avLst>
              </a:prstTxWarp>
              <a:spAutoFit/>
            </a:bodyPr>
            <a:lstStyle/>
            <a:p>
              <a:pPr marL="0" marR="0" lvl="0" indent="0" defTabSz="914400" rtl="1" eaLnBrk="1" fontAlgn="auto" latinLnBrk="0" hangingPunct="1">
                <a:lnSpc>
                  <a:spcPts val="5200"/>
                </a:lnSpc>
                <a:spcBef>
                  <a:spcPts val="0"/>
                </a:spcBef>
                <a:spcAft>
                  <a:spcPts val="0"/>
                </a:spcAft>
                <a:buClrTx/>
                <a:buSzTx/>
                <a:buFontTx/>
                <a:buNone/>
                <a:tabLst/>
                <a:defRPr/>
              </a:pPr>
              <a:r>
                <a:rPr kumimoji="0" lang="en-US" sz="4000" b="0" i="0" u="none" strike="noStrike" kern="1200" cap="none" spc="600" normalizeH="0" noProof="0" dirty="0">
                  <a:ln>
                    <a:noFill/>
                  </a:ln>
                  <a:solidFill>
                    <a:srgbClr val="006FAB"/>
                  </a:solidFill>
                  <a:effectLst/>
                  <a:uLnTx/>
                  <a:uFillTx/>
                  <a:latin typeface="Assistant ExtraBold" pitchFamily="2" charset="-79"/>
                  <a:ea typeface="+mn-ea"/>
                  <a:cs typeface="Assistant ExtraBold" panose="00000900000000000000" pitchFamily="2" charset="-79"/>
                </a:rPr>
                <a:t>THANK YOU</a:t>
              </a:r>
              <a:endParaRPr kumimoji="0" lang="x-none" sz="4000" b="0" i="0" u="none" strike="noStrike" kern="1200" cap="none" spc="600" normalizeH="0" noProof="0" dirty="0">
                <a:ln>
                  <a:noFill/>
                </a:ln>
                <a:solidFill>
                  <a:srgbClr val="006FAB"/>
                </a:solidFill>
                <a:effectLst/>
                <a:uLnTx/>
                <a:uFillTx/>
                <a:latin typeface="Assistant ExtraBold" pitchFamily="2" charset="-79"/>
                <a:ea typeface="+mn-ea"/>
                <a:cs typeface="Assistant ExtraBold" pitchFamily="2" charset="-79"/>
              </a:endParaRPr>
            </a:p>
          </p:txBody>
        </p:sp>
      </p:grpSp>
    </p:spTree>
    <p:extLst>
      <p:ext uri="{BB962C8B-B14F-4D97-AF65-F5344CB8AC3E}">
        <p14:creationId xmlns:p14="http://schemas.microsoft.com/office/powerpoint/2010/main" val="4353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rot="5400000">
            <a:off x="12005017" y="241291"/>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6" name="Google Shape;246;p3"/>
          <p:cNvSpPr txBox="1"/>
          <p:nvPr/>
        </p:nvSpPr>
        <p:spPr>
          <a:xfrm>
            <a:off x="6436181" y="3817061"/>
            <a:ext cx="4899554" cy="2005380"/>
          </a:xfrm>
          <a:prstGeom prst="rect">
            <a:avLst/>
          </a:prstGeom>
          <a:noFill/>
          <a:ln>
            <a:noFill/>
          </a:ln>
        </p:spPr>
        <p:txBody>
          <a:bodyPr spcFirstLastPara="1" wrap="square" lIns="91425" tIns="45700" rIns="91425" bIns="45700" anchor="t" anchorCtr="0">
            <a:spAutoFit/>
          </a:bodyPr>
          <a:lstStyle/>
          <a:p>
            <a:pPr marL="0" marR="0" lvl="0" indent="0" algn="ctr" rtl="0">
              <a:lnSpc>
                <a:spcPct val="110714"/>
              </a:lnSpc>
              <a:spcBef>
                <a:spcPts val="0"/>
              </a:spcBef>
              <a:spcAft>
                <a:spcPts val="0"/>
              </a:spcAft>
              <a:buNone/>
            </a:pPr>
            <a:r>
              <a:rPr lang="en-US" sz="2800" dirty="0">
                <a:latin typeface="Calibri"/>
                <a:cs typeface="Calibri"/>
                <a:sym typeface="Calibri"/>
              </a:rPr>
              <a:t>To provide fast </a:t>
            </a:r>
            <a:r>
              <a:rPr lang="en-US" sz="2800" dirty="0">
                <a:solidFill>
                  <a:srgbClr val="000000"/>
                </a:solidFill>
                <a:latin typeface="Calibri"/>
                <a:ea typeface="Calibri"/>
                <a:cs typeface="Calibri"/>
                <a:sym typeface="Calibri"/>
              </a:rPr>
              <a:t>and innovative credit solutions according to our clients preferences and needs</a:t>
            </a:r>
            <a:endParaRPr sz="2800" b="0" i="0" u="none" strike="noStrike" cap="none" dirty="0">
              <a:solidFill>
                <a:srgbClr val="000000"/>
              </a:solidFill>
              <a:latin typeface="Calibri"/>
              <a:ea typeface="Calibri"/>
              <a:cs typeface="Calibri"/>
              <a:sym typeface="Calibri"/>
            </a:endParaRPr>
          </a:p>
          <a:p>
            <a:pPr marL="0" marR="0" lvl="0" indent="0" algn="l" rtl="0">
              <a:lnSpc>
                <a:spcPct val="110714"/>
              </a:lnSpc>
              <a:spcBef>
                <a:spcPts val="0"/>
              </a:spcBef>
              <a:spcAft>
                <a:spcPts val="0"/>
              </a:spcAft>
              <a:buClr>
                <a:schemeClr val="dk1"/>
              </a:buClr>
              <a:buSzPts val="2800"/>
              <a:buFont typeface="Calibri"/>
              <a:buNone/>
            </a:pPr>
            <a:endParaRPr sz="2800" b="0" i="0" u="none" strike="noStrike" cap="none" dirty="0">
              <a:solidFill>
                <a:srgbClr val="000000"/>
              </a:solidFill>
              <a:latin typeface="Calibri"/>
              <a:ea typeface="Calibri"/>
              <a:cs typeface="Calibri"/>
              <a:sym typeface="Calibri"/>
            </a:endParaRPr>
          </a:p>
        </p:txBody>
      </p:sp>
      <p:sp>
        <p:nvSpPr>
          <p:cNvPr id="247" name="Google Shape;247;p3"/>
          <p:cNvSpPr/>
          <p:nvPr/>
        </p:nvSpPr>
        <p:spPr>
          <a:xfrm rot="-4500000" flipH="1">
            <a:off x="11815952" y="43450"/>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8" name="Google Shape;248;p3"/>
          <p:cNvSpPr/>
          <p:nvPr/>
        </p:nvSpPr>
        <p:spPr>
          <a:xfrm>
            <a:off x="11897017" y="892716"/>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3"/>
          <p:cNvSpPr/>
          <p:nvPr/>
        </p:nvSpPr>
        <p:spPr>
          <a:xfrm rot="-4500000" flipH="1">
            <a:off x="11687056" y="-85444"/>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0" name="Google Shape;250;p3"/>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1" name="Google Shape;251;p3"/>
          <p:cNvPicPr preferRelativeResize="0"/>
          <p:nvPr/>
        </p:nvPicPr>
        <p:blipFill rotWithShape="1">
          <a:blip r:embed="rId3">
            <a:alphaModFix/>
          </a:blip>
          <a:srcRect l="21044" t="2412" r="15689" b="3033"/>
          <a:stretch/>
        </p:blipFill>
        <p:spPr>
          <a:xfrm>
            <a:off x="1764309" y="908994"/>
            <a:ext cx="4671872" cy="4662266"/>
          </a:xfrm>
          <a:prstGeom prst="ellipse">
            <a:avLst/>
          </a:prstGeom>
          <a:noFill/>
          <a:ln>
            <a:noFill/>
          </a:ln>
        </p:spPr>
      </p:pic>
      <p:sp>
        <p:nvSpPr>
          <p:cNvPr id="252" name="Google Shape;252;p3"/>
          <p:cNvSpPr txBox="1"/>
          <p:nvPr/>
        </p:nvSpPr>
        <p:spPr>
          <a:xfrm>
            <a:off x="3870520" y="2478760"/>
            <a:ext cx="8042446"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34458"/>
              </a:buClr>
              <a:buSzPts val="9000"/>
              <a:buFont typeface="Calibri"/>
              <a:buNone/>
            </a:pPr>
            <a:r>
              <a:rPr lang="en-US" sz="9000" b="0" i="0" u="none" strike="noStrike" cap="none" dirty="0">
                <a:solidFill>
                  <a:srgbClr val="234458"/>
                </a:solidFill>
                <a:latin typeface="Calibri"/>
                <a:ea typeface="Calibri"/>
                <a:cs typeface="Calibri"/>
                <a:sym typeface="Calibri"/>
              </a:rPr>
              <a:t>Our Mission</a:t>
            </a:r>
            <a:endParaRPr dirty="0"/>
          </a:p>
        </p:txBody>
      </p:sp>
      <p:sp>
        <p:nvSpPr>
          <p:cNvPr id="253" name="Google Shape;253;p3"/>
          <p:cNvSpPr/>
          <p:nvPr/>
        </p:nvSpPr>
        <p:spPr>
          <a:xfrm>
            <a:off x="1764309" y="615459"/>
            <a:ext cx="4993988" cy="4993985"/>
          </a:xfrm>
          <a:prstGeom prst="arc">
            <a:avLst>
              <a:gd name="adj1" fmla="val 13837629"/>
              <a:gd name="adj2" fmla="val 3016667"/>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3"/>
          <p:cNvSpPr/>
          <p:nvPr/>
        </p:nvSpPr>
        <p:spPr>
          <a:xfrm>
            <a:off x="5576623" y="1119108"/>
            <a:ext cx="1454129" cy="1454129"/>
          </a:xfrm>
          <a:prstGeom prst="ellipse">
            <a:avLst/>
          </a:prstGeom>
          <a:gradFill>
            <a:gsLst>
              <a:gs pos="0">
                <a:srgbClr val="00D4E3">
                  <a:alpha val="38823"/>
                </a:srgbClr>
              </a:gs>
              <a:gs pos="21000">
                <a:srgbClr val="00D4E3">
                  <a:alpha val="38823"/>
                </a:srgbClr>
              </a:gs>
              <a:gs pos="99000">
                <a:srgbClr val="00257C">
                  <a:alpha val="16862"/>
                </a:srgbClr>
              </a:gs>
              <a:gs pos="100000">
                <a:srgbClr val="00257C">
                  <a:alpha val="16862"/>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
          <p:cNvSpPr/>
          <p:nvPr/>
        </p:nvSpPr>
        <p:spPr>
          <a:xfrm>
            <a:off x="6328181" y="1744934"/>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3" descr="A screenshot of a computer&#10;&#10;Description automatically generated with low confidence"/>
          <p:cNvPicPr preferRelativeResize="0"/>
          <p:nvPr/>
        </p:nvPicPr>
        <p:blipFill rotWithShape="1">
          <a:blip r:embed="rId4">
            <a:alphaModFix/>
          </a:blip>
          <a:srcRect l="57864" t="81120" r="35706" b="1969"/>
          <a:stretch/>
        </p:blipFill>
        <p:spPr>
          <a:xfrm>
            <a:off x="4271579" y="5525854"/>
            <a:ext cx="922487" cy="1027932"/>
          </a:xfrm>
          <a:prstGeom prst="rect">
            <a:avLst/>
          </a:prstGeom>
          <a:noFill/>
          <a:ln>
            <a:noFill/>
          </a:ln>
        </p:spPr>
      </p:pic>
      <p:pic>
        <p:nvPicPr>
          <p:cNvPr id="257" name="Google Shape;257;p3" descr="A screenshot of a computer&#10;&#10;Description automatically generated with low confidence"/>
          <p:cNvPicPr preferRelativeResize="0"/>
          <p:nvPr/>
        </p:nvPicPr>
        <p:blipFill rotWithShape="1">
          <a:blip r:embed="rId4">
            <a:alphaModFix/>
          </a:blip>
          <a:srcRect l="52970" t="84776" r="43635" b="4834"/>
          <a:stretch/>
        </p:blipFill>
        <p:spPr>
          <a:xfrm>
            <a:off x="6096000" y="5092233"/>
            <a:ext cx="487112" cy="631558"/>
          </a:xfrm>
          <a:prstGeom prst="rect">
            <a:avLst/>
          </a:prstGeom>
          <a:noFill/>
          <a:ln>
            <a:noFill/>
          </a:ln>
        </p:spPr>
      </p:pic>
      <p:pic>
        <p:nvPicPr>
          <p:cNvPr id="258" name="Google Shape;258;p3" descr="A screenshot of a computer&#10;&#10;Description automatically generated with low confidence"/>
          <p:cNvPicPr preferRelativeResize="0"/>
          <p:nvPr/>
        </p:nvPicPr>
        <p:blipFill rotWithShape="1">
          <a:blip r:embed="rId4">
            <a:alphaModFix/>
          </a:blip>
          <a:srcRect l="47984" t="84775" r="48175" b="7228"/>
          <a:stretch/>
        </p:blipFill>
        <p:spPr>
          <a:xfrm>
            <a:off x="3313249" y="5792903"/>
            <a:ext cx="551175" cy="486120"/>
          </a:xfrm>
          <a:prstGeom prst="rect">
            <a:avLst/>
          </a:prstGeom>
          <a:noFill/>
          <a:ln>
            <a:noFill/>
          </a:ln>
        </p:spPr>
      </p:pic>
      <p:pic>
        <p:nvPicPr>
          <p:cNvPr id="259" name="Google Shape;259;p3" descr="A screenshot of a computer&#10;&#10;Description automatically generated with low confidence"/>
          <p:cNvPicPr preferRelativeResize="0"/>
          <p:nvPr/>
        </p:nvPicPr>
        <p:blipFill rotWithShape="1">
          <a:blip r:embed="rId4">
            <a:alphaModFix/>
          </a:blip>
          <a:srcRect l="24528" t="83303" r="70949" b="6545"/>
          <a:stretch/>
        </p:blipFill>
        <p:spPr>
          <a:xfrm>
            <a:off x="2369055" y="5514151"/>
            <a:ext cx="648889" cy="617106"/>
          </a:xfrm>
          <a:prstGeom prst="rect">
            <a:avLst/>
          </a:prstGeom>
          <a:noFill/>
          <a:ln>
            <a:noFill/>
          </a:ln>
        </p:spPr>
      </p:pic>
      <p:pic>
        <p:nvPicPr>
          <p:cNvPr id="260" name="Google Shape;260;p3" descr="A screenshot of a computer&#10;&#10;Description automatically generated with low confidence"/>
          <p:cNvPicPr preferRelativeResize="0"/>
          <p:nvPr/>
        </p:nvPicPr>
        <p:blipFill rotWithShape="1">
          <a:blip r:embed="rId4">
            <a:alphaModFix/>
          </a:blip>
          <a:srcRect l="6816" t="15757" r="88660" b="74092"/>
          <a:stretch/>
        </p:blipFill>
        <p:spPr>
          <a:xfrm>
            <a:off x="5252178" y="5418857"/>
            <a:ext cx="648889" cy="617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
          <p:cNvSpPr/>
          <p:nvPr/>
        </p:nvSpPr>
        <p:spPr>
          <a:xfrm>
            <a:off x="1718493" y="1529141"/>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7" name="Google Shape;267;p4"/>
          <p:cNvSpPr/>
          <p:nvPr/>
        </p:nvSpPr>
        <p:spPr>
          <a:xfrm>
            <a:off x="9165672"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8" name="Google Shape;268;p4"/>
          <p:cNvSpPr/>
          <p:nvPr/>
        </p:nvSpPr>
        <p:spPr>
          <a:xfrm>
            <a:off x="730116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9" name="Google Shape;269;p4"/>
          <p:cNvSpPr/>
          <p:nvPr/>
        </p:nvSpPr>
        <p:spPr>
          <a:xfrm>
            <a:off x="543000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0" name="Google Shape;270;p4"/>
          <p:cNvSpPr/>
          <p:nvPr/>
        </p:nvSpPr>
        <p:spPr>
          <a:xfrm>
            <a:off x="3565488"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1" name="Google Shape;271;p4"/>
          <p:cNvSpPr txBox="1"/>
          <p:nvPr/>
        </p:nvSpPr>
        <p:spPr>
          <a:xfrm>
            <a:off x="1565207" y="3689101"/>
            <a:ext cx="1721760" cy="1128497"/>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Countries:</a:t>
            </a:r>
            <a:endParaRPr dirty="0"/>
          </a:p>
          <a:p>
            <a:pPr marL="0" marR="0" lvl="0" indent="0" algn="ctr">
              <a:lnSpc>
                <a:spcPct val="94444"/>
              </a:lnSpc>
              <a:spcBef>
                <a:spcPts val="60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Israel, Lithuania</a:t>
            </a: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and Poland</a:t>
            </a:r>
            <a:endParaRPr sz="1800" b="0" i="0" u="none" strike="noStrike" cap="none" dirty="0">
              <a:solidFill>
                <a:schemeClr val="dk1"/>
              </a:solidFill>
              <a:latin typeface="Calibri"/>
              <a:ea typeface="Calibri"/>
              <a:cs typeface="Calibri"/>
              <a:sym typeface="Calibri"/>
            </a:endParaRPr>
          </a:p>
          <a:p>
            <a:pPr marL="0" marR="0" lvl="0" indent="0" algn="l" rtl="0">
              <a:lnSpc>
                <a:spcPct val="106250"/>
              </a:lnSpc>
              <a:spcBef>
                <a:spcPts val="60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pic>
        <p:nvPicPr>
          <p:cNvPr id="272" name="Google Shape;272;p4" descr="European union  premium icon"/>
          <p:cNvPicPr preferRelativeResize="0"/>
          <p:nvPr/>
        </p:nvPicPr>
        <p:blipFill rotWithShape="1">
          <a:blip r:embed="rId3">
            <a:alphaModFix/>
          </a:blip>
          <a:srcRect/>
          <a:stretch/>
        </p:blipFill>
        <p:spPr>
          <a:xfrm>
            <a:off x="2093008" y="1916956"/>
            <a:ext cx="582969" cy="582969"/>
          </a:xfrm>
          <a:prstGeom prst="rect">
            <a:avLst/>
          </a:prstGeom>
          <a:noFill/>
          <a:ln>
            <a:noFill/>
          </a:ln>
        </p:spPr>
      </p:pic>
      <p:sp>
        <p:nvSpPr>
          <p:cNvPr id="273" name="Google Shape;273;p4"/>
          <p:cNvSpPr txBox="1"/>
          <p:nvPr/>
        </p:nvSpPr>
        <p:spPr>
          <a:xfrm>
            <a:off x="9057672"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financed loans</a:t>
            </a:r>
            <a:endParaRPr sz="1800" dirty="0">
              <a:solidFill>
                <a:schemeClr val="dk1"/>
              </a:solidFill>
              <a:latin typeface="Calibri"/>
              <a:ea typeface="Calibri"/>
              <a:cs typeface="Calibri"/>
              <a:sym typeface="Calibri"/>
            </a:endParaRPr>
          </a:p>
        </p:txBody>
      </p:sp>
      <p:pic>
        <p:nvPicPr>
          <p:cNvPr id="274" name="Google Shape;274;p4" descr="Personal  free icon"/>
          <p:cNvPicPr preferRelativeResize="0"/>
          <p:nvPr/>
        </p:nvPicPr>
        <p:blipFill rotWithShape="1">
          <a:blip r:embed="rId4">
            <a:alphaModFix/>
          </a:blip>
          <a:srcRect/>
          <a:stretch/>
        </p:blipFill>
        <p:spPr>
          <a:xfrm>
            <a:off x="9556726" y="1923988"/>
            <a:ext cx="549893" cy="549893"/>
          </a:xfrm>
          <a:prstGeom prst="rect">
            <a:avLst/>
          </a:prstGeom>
          <a:noFill/>
          <a:ln>
            <a:noFill/>
          </a:ln>
        </p:spPr>
      </p:pic>
      <p:sp>
        <p:nvSpPr>
          <p:cNvPr id="275" name="Google Shape;275;p4"/>
          <p:cNvSpPr txBox="1"/>
          <p:nvPr/>
        </p:nvSpPr>
        <p:spPr>
          <a:xfrm>
            <a:off x="9057672"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1.7B</a:t>
            </a:r>
            <a:endParaRPr sz="4000" b="1" i="0" u="none" strike="noStrike" cap="none" dirty="0">
              <a:solidFill>
                <a:srgbClr val="000000"/>
              </a:solidFill>
              <a:latin typeface="Calibri"/>
              <a:ea typeface="Calibri"/>
              <a:cs typeface="Calibri"/>
              <a:sym typeface="Calibri"/>
            </a:endParaRPr>
          </a:p>
        </p:txBody>
      </p:sp>
      <p:sp>
        <p:nvSpPr>
          <p:cNvPr id="276" name="Google Shape;276;p4"/>
          <p:cNvSpPr txBox="1"/>
          <p:nvPr/>
        </p:nvSpPr>
        <p:spPr>
          <a:xfrm>
            <a:off x="7089581" y="3680574"/>
            <a:ext cx="1839982" cy="1138782"/>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Credit portfolio balance</a:t>
            </a:r>
            <a:endParaRPr sz="1800" dirty="0">
              <a:solidFill>
                <a:schemeClr val="dk1"/>
              </a:solidFill>
              <a:latin typeface="Calibri"/>
              <a:ea typeface="Calibri"/>
              <a:cs typeface="Calibri"/>
              <a:sym typeface="Calibri"/>
            </a:endParaRPr>
          </a:p>
        </p:txBody>
      </p:sp>
      <p:pic>
        <p:nvPicPr>
          <p:cNvPr id="277" name="Google Shape;277;p4"/>
          <p:cNvPicPr preferRelativeResize="0"/>
          <p:nvPr/>
        </p:nvPicPr>
        <p:blipFill rotWithShape="1">
          <a:blip r:embed="rId5">
            <a:alphaModFix/>
          </a:blip>
          <a:srcRect/>
          <a:stretch/>
        </p:blipFill>
        <p:spPr>
          <a:xfrm>
            <a:off x="7633699" y="1875184"/>
            <a:ext cx="666922" cy="666922"/>
          </a:xfrm>
          <a:prstGeom prst="rect">
            <a:avLst/>
          </a:prstGeom>
          <a:noFill/>
          <a:ln>
            <a:noFill/>
          </a:ln>
        </p:spPr>
      </p:pic>
      <p:sp>
        <p:nvSpPr>
          <p:cNvPr id="278" name="Google Shape;278;p4"/>
          <p:cNvSpPr txBox="1"/>
          <p:nvPr/>
        </p:nvSpPr>
        <p:spPr>
          <a:xfrm>
            <a:off x="7193160"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744M</a:t>
            </a:r>
            <a:endParaRPr sz="4000" b="1" i="0" u="none" strike="noStrike" cap="none" dirty="0">
              <a:solidFill>
                <a:srgbClr val="000000"/>
              </a:solidFill>
              <a:latin typeface="Calibri"/>
              <a:ea typeface="Calibri"/>
              <a:cs typeface="Calibri"/>
              <a:sym typeface="Calibri"/>
            </a:endParaRPr>
          </a:p>
        </p:txBody>
      </p:sp>
      <p:sp>
        <p:nvSpPr>
          <p:cNvPr id="279" name="Google Shape;279;p4"/>
          <p:cNvSpPr txBox="1"/>
          <p:nvPr/>
        </p:nvSpPr>
        <p:spPr>
          <a:xfrm>
            <a:off x="5346530"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annual revenue</a:t>
            </a:r>
            <a:endParaRPr dirty="0"/>
          </a:p>
        </p:txBody>
      </p:sp>
      <p:pic>
        <p:nvPicPr>
          <p:cNvPr id="280" name="Google Shape;280;p4" descr="Sales  free icon"/>
          <p:cNvPicPr preferRelativeResize="0"/>
          <p:nvPr/>
        </p:nvPicPr>
        <p:blipFill rotWithShape="1">
          <a:blip r:embed="rId6">
            <a:alphaModFix/>
          </a:blip>
          <a:srcRect/>
          <a:stretch/>
        </p:blipFill>
        <p:spPr>
          <a:xfrm>
            <a:off x="5791216" y="1890357"/>
            <a:ext cx="609568" cy="609568"/>
          </a:xfrm>
          <a:prstGeom prst="rect">
            <a:avLst/>
          </a:prstGeom>
          <a:noFill/>
          <a:ln>
            <a:noFill/>
          </a:ln>
        </p:spPr>
      </p:pic>
      <p:sp>
        <p:nvSpPr>
          <p:cNvPr id="281" name="Google Shape;281;p4"/>
          <p:cNvSpPr txBox="1"/>
          <p:nvPr/>
        </p:nvSpPr>
        <p:spPr>
          <a:xfrm>
            <a:off x="5278176" y="3004924"/>
            <a:ext cx="159182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90M</a:t>
            </a:r>
            <a:endParaRPr sz="4000" b="1" i="0" u="none" strike="noStrike" cap="none" dirty="0">
              <a:solidFill>
                <a:srgbClr val="000000"/>
              </a:solidFill>
              <a:latin typeface="Calibri"/>
              <a:ea typeface="Calibri"/>
              <a:cs typeface="Calibri"/>
              <a:sym typeface="Calibri"/>
            </a:endParaRPr>
          </a:p>
        </p:txBody>
      </p:sp>
      <p:sp>
        <p:nvSpPr>
          <p:cNvPr id="282" name="Google Shape;282;p4"/>
          <p:cNvSpPr txBox="1"/>
          <p:nvPr/>
        </p:nvSpPr>
        <p:spPr>
          <a:xfrm>
            <a:off x="3482018"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Paying customers</a:t>
            </a:r>
            <a:endParaRPr dirty="0"/>
          </a:p>
        </p:txBody>
      </p:sp>
      <p:pic>
        <p:nvPicPr>
          <p:cNvPr id="283" name="Google Shape;283;p4" descr="Credit card  free icon"/>
          <p:cNvPicPr preferRelativeResize="0"/>
          <p:nvPr/>
        </p:nvPicPr>
        <p:blipFill rotWithShape="1">
          <a:blip r:embed="rId7">
            <a:alphaModFix/>
          </a:blip>
          <a:srcRect/>
          <a:stretch/>
        </p:blipFill>
        <p:spPr>
          <a:xfrm>
            <a:off x="3932073" y="1887942"/>
            <a:ext cx="643434" cy="643434"/>
          </a:xfrm>
          <a:prstGeom prst="rect">
            <a:avLst/>
          </a:prstGeom>
          <a:noFill/>
          <a:ln>
            <a:noFill/>
          </a:ln>
        </p:spPr>
      </p:pic>
      <p:sp>
        <p:nvSpPr>
          <p:cNvPr id="284" name="Google Shape;284;p4"/>
          <p:cNvSpPr txBox="1"/>
          <p:nvPr/>
        </p:nvSpPr>
        <p:spPr>
          <a:xfrm>
            <a:off x="3457488"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80K</a:t>
            </a:r>
            <a:endParaRPr sz="4000" b="1" i="0" u="none" strike="noStrike" cap="none" dirty="0">
              <a:solidFill>
                <a:srgbClr val="000000"/>
              </a:solidFill>
              <a:latin typeface="Calibri"/>
              <a:ea typeface="Calibri"/>
              <a:cs typeface="Calibri"/>
              <a:sym typeface="Calibri"/>
            </a:endParaRPr>
          </a:p>
        </p:txBody>
      </p:sp>
      <p:sp>
        <p:nvSpPr>
          <p:cNvPr id="285" name="Google Shape;285;p4"/>
          <p:cNvSpPr txBox="1"/>
          <p:nvPr/>
        </p:nvSpPr>
        <p:spPr>
          <a:xfrm>
            <a:off x="1610858" y="3043117"/>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3</a:t>
            </a:r>
            <a:endParaRPr sz="4000" b="1" i="0" u="none" strike="noStrike" cap="none" dirty="0">
              <a:solidFill>
                <a:srgbClr val="000000"/>
              </a:solidFill>
              <a:latin typeface="Calibri"/>
              <a:ea typeface="Calibri"/>
              <a:cs typeface="Calibri"/>
              <a:sym typeface="Calibri"/>
            </a:endParaRPr>
          </a:p>
        </p:txBody>
      </p:sp>
      <p:sp>
        <p:nvSpPr>
          <p:cNvPr id="286" name="Google Shape;286;p4"/>
          <p:cNvSpPr txBox="1"/>
          <p:nvPr/>
        </p:nvSpPr>
        <p:spPr>
          <a:xfrm>
            <a:off x="383446" y="252791"/>
            <a:ext cx="744605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1634"/>
              </a:buClr>
              <a:buSzPts val="3600"/>
              <a:buFont typeface="Calibri"/>
              <a:buNone/>
            </a:pPr>
            <a:r>
              <a:rPr lang="en-US" sz="3600" b="1" dirty="0">
                <a:solidFill>
                  <a:srgbClr val="041634"/>
                </a:solidFill>
                <a:latin typeface="Calibri"/>
                <a:cs typeface="Calibri"/>
                <a:sym typeface="Calibri"/>
              </a:rPr>
              <a:t>Blender’s </a:t>
            </a:r>
            <a:r>
              <a:rPr lang="en-US" sz="3600" b="1" dirty="0">
                <a:solidFill>
                  <a:srgbClr val="041634"/>
                </a:solidFill>
                <a:latin typeface="Calibri"/>
                <a:ea typeface="Calibri"/>
                <a:cs typeface="Calibri"/>
                <a:sym typeface="Calibri"/>
              </a:rPr>
              <a:t>Success by the Numbers</a:t>
            </a:r>
            <a:endParaRPr sz="3600" b="1" i="0" u="none" strike="noStrike" cap="none" dirty="0">
              <a:solidFill>
                <a:srgbClr val="041634"/>
              </a:solidFill>
              <a:latin typeface="Calibri"/>
              <a:ea typeface="Calibri"/>
              <a:cs typeface="Calibri"/>
              <a:sym typeface="Calibri"/>
            </a:endParaRPr>
          </a:p>
        </p:txBody>
      </p:sp>
      <p:grpSp>
        <p:nvGrpSpPr>
          <p:cNvPr id="2" name="קבוצה 1">
            <a:extLst>
              <a:ext uri="{FF2B5EF4-FFF2-40B4-BE49-F238E27FC236}">
                <a16:creationId xmlns:a16="http://schemas.microsoft.com/office/drawing/2014/main" id="{F5A2C3CA-0109-9DC5-63CC-6DCA32303A29}"/>
              </a:ext>
            </a:extLst>
          </p:cNvPr>
          <p:cNvGrpSpPr/>
          <p:nvPr/>
        </p:nvGrpSpPr>
        <p:grpSpPr>
          <a:xfrm>
            <a:off x="-595622" y="-156665"/>
            <a:ext cx="1343804" cy="1343808"/>
            <a:chOff x="-595622" y="-156665"/>
            <a:chExt cx="1343804" cy="1343808"/>
          </a:xfrm>
        </p:grpSpPr>
        <p:sp>
          <p:nvSpPr>
            <p:cNvPr id="288" name="Google Shape;288;p4"/>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4"/>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4"/>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91" name="Google Shape;291;p4"/>
          <p:cNvSpPr txBox="1"/>
          <p:nvPr/>
        </p:nvSpPr>
        <p:spPr>
          <a:xfrm>
            <a:off x="3451943" y="5178551"/>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28%</a:t>
            </a:r>
            <a:endParaRPr dirty="0"/>
          </a:p>
          <a:p>
            <a:pPr marL="0" marR="0" lvl="0" indent="0" algn="ctr" rtl="0">
              <a:lnSpc>
                <a:spcPct val="79166"/>
              </a:lnSpc>
              <a:spcBef>
                <a:spcPts val="600"/>
              </a:spcBef>
              <a:spcAft>
                <a:spcPts val="0"/>
              </a:spcAft>
              <a:buClr>
                <a:srgbClr val="00AEEF"/>
              </a:buClr>
              <a:buSzPts val="2400"/>
              <a:buFont typeface="Calibri"/>
              <a:buNone/>
            </a:pPr>
            <a:endParaRPr sz="2400" dirty="0">
              <a:solidFill>
                <a:srgbClr val="009ED6"/>
              </a:solidFill>
              <a:latin typeface="Calibri"/>
              <a:ea typeface="Calibri"/>
              <a:cs typeface="Calibri"/>
              <a:sym typeface="Calibri"/>
            </a:endParaRPr>
          </a:p>
        </p:txBody>
      </p:sp>
      <p:sp>
        <p:nvSpPr>
          <p:cNvPr id="292" name="Google Shape;292;p4"/>
          <p:cNvSpPr txBox="1"/>
          <p:nvPr/>
        </p:nvSpPr>
        <p:spPr>
          <a:xfrm>
            <a:off x="7235572" y="5186936"/>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19%</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1">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3" name="Google Shape;293;p4"/>
          <p:cNvSpPr/>
          <p:nvPr/>
        </p:nvSpPr>
        <p:spPr>
          <a:xfrm rot="10800000">
            <a:off x="7793579" y="457514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4" name="Google Shape;294;p4"/>
          <p:cNvGrpSpPr/>
          <p:nvPr/>
        </p:nvGrpSpPr>
        <p:grpSpPr>
          <a:xfrm>
            <a:off x="5316455" y="4581338"/>
            <a:ext cx="1548000" cy="928948"/>
            <a:chOff x="5250307" y="4543777"/>
            <a:chExt cx="1548000" cy="928948"/>
          </a:xfrm>
        </p:grpSpPr>
        <p:sp>
          <p:nvSpPr>
            <p:cNvPr id="295" name="Google Shape;295;p4"/>
            <p:cNvSpPr txBox="1"/>
            <p:nvPr/>
          </p:nvSpPr>
          <p:spPr>
            <a:xfrm>
              <a:off x="5250307" y="5155566"/>
              <a:ext cx="1548000" cy="317159"/>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None/>
              </a:pPr>
              <a:r>
                <a:rPr lang="en-US" sz="2400" dirty="0">
                  <a:solidFill>
                    <a:srgbClr val="009ED6"/>
                  </a:solidFill>
                  <a:latin typeface="Calibri"/>
                  <a:ea typeface="Calibri"/>
                  <a:cs typeface="Calibri"/>
                  <a:sym typeface="Calibri"/>
                </a:rPr>
                <a:t>73% </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0">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6" name="Google Shape;296;p4"/>
            <p:cNvSpPr/>
            <p:nvPr/>
          </p:nvSpPr>
          <p:spPr>
            <a:xfrm rot="10800000">
              <a:off x="5849504" y="454377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7" name="Google Shape;297;p4"/>
          <p:cNvSpPr/>
          <p:nvPr/>
        </p:nvSpPr>
        <p:spPr>
          <a:xfrm rot="10800000">
            <a:off x="4043180" y="4566762"/>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TextBox 54">
            <a:extLst>
              <a:ext uri="{FF2B5EF4-FFF2-40B4-BE49-F238E27FC236}">
                <a16:creationId xmlns:a16="http://schemas.microsoft.com/office/drawing/2014/main" id="{1AE6FB86-3AD6-FAA7-9C2E-0B2352C3511C}"/>
              </a:ext>
              <a:ext uri="{C183D7F6-B498-43B3-948B-1728B52AA6E4}">
                <adec:decorative xmlns:adec="http://schemas.microsoft.com/office/drawing/2017/decorative" val="0"/>
              </a:ext>
            </a:extLst>
          </p:cNvPr>
          <p:cNvSpPr txBox="1"/>
          <p:nvPr/>
        </p:nvSpPr>
        <p:spPr>
          <a:xfrm>
            <a:off x="1102763" y="6326296"/>
            <a:ext cx="9094928" cy="414281"/>
          </a:xfrm>
          <a:prstGeom prst="rect">
            <a:avLst/>
          </a:prstGeom>
          <a:noFill/>
        </p:spPr>
        <p:txBody>
          <a:bodyPr wrap="square" rtlCol="0">
            <a:spAutoFit/>
          </a:bodyPr>
          <a:lstStyle/>
          <a:p>
            <a:pPr marL="0" marR="0">
              <a:lnSpc>
                <a:spcPct val="107000"/>
              </a:lnSpc>
              <a:spcBef>
                <a:spcPts val="0"/>
              </a:spcBef>
              <a:spcAft>
                <a:spcPts val="800"/>
              </a:spcAft>
            </a:pPr>
            <a:r>
              <a:rPr lang="en-US" sz="1000" kern="100" dirty="0">
                <a:effectLst/>
                <a:highlight>
                  <a:srgbClr val="FFFF00"/>
                </a:highlight>
                <a:latin typeface="Assistant Light" pitchFamily="2" charset="-79"/>
                <a:ea typeface="Calibri" panose="020F0502020204030204" pitchFamily="34" charset="0"/>
                <a:cs typeface="Assistant Light" pitchFamily="2" charset="-79"/>
              </a:rPr>
              <a:t>Financial data, accurate as of 30 September, given in NIS; data has been neither audited nor reviewed. Includes loans in the credit brokerage system; the rate of increase in revenue and the growth data refers to 30 September 2023, in relation to the corresponding quarter last year; gross NON-GAAP income.</a:t>
            </a:r>
            <a:endParaRPr lang="en-US" sz="1000" kern="100" dirty="0">
              <a:effectLst/>
              <a:latin typeface="Assistant Light" pitchFamily="2" charset="-79"/>
              <a:ea typeface="Calibri" panose="020F0502020204030204" pitchFamily="34" charset="0"/>
              <a:cs typeface="Assistant Light" pitchFamily="2" charset="-79"/>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F09A34D-7DD5-4B77-BB58-4841EE4F4609}"/>
              </a:ext>
              <a:ext uri="{C183D7F6-B498-43B3-948B-1728B52AA6E4}">
                <adec:decorative xmlns:adec="http://schemas.microsoft.com/office/drawing/2017/decorative" val="1"/>
              </a:ext>
            </a:extLst>
          </p:cNvPr>
          <p:cNvSpPr/>
          <p:nvPr/>
        </p:nvSpPr>
        <p:spPr>
          <a:xfrm>
            <a:off x="-1119172" y="-236454"/>
            <a:ext cx="1119172" cy="72508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 uri="{C183D7F6-B498-43B3-948B-1728B52AA6E4}">
                <adec:decorative xmlns:adec="http://schemas.microsoft.com/office/drawing/2017/decorative" val="1"/>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Rectangle 3">
            <a:extLst>
              <a:ext uri="{FF2B5EF4-FFF2-40B4-BE49-F238E27FC236}">
                <a16:creationId xmlns:a16="http://schemas.microsoft.com/office/drawing/2014/main" id="{A78C839C-CF33-49B7-EBFF-C411A45C362E}"/>
              </a:ext>
              <a:ext uri="{C183D7F6-B498-43B3-948B-1728B52AA6E4}">
                <adec:decorative xmlns:adec="http://schemas.microsoft.com/office/drawing/2017/decorative" val="1"/>
              </a:ext>
            </a:extLst>
          </p:cNvPr>
          <p:cNvSpPr/>
          <p:nvPr/>
        </p:nvSpPr>
        <p:spPr>
          <a:xfrm>
            <a:off x="510364" y="-574277"/>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TextBox 28">
            <a:extLst>
              <a:ext uri="{FF2B5EF4-FFF2-40B4-BE49-F238E27FC236}">
                <a16:creationId xmlns:a16="http://schemas.microsoft.com/office/drawing/2014/main" id="{41233823-7B50-4F87-A086-A5DD58184E50}"/>
              </a:ext>
            </a:extLst>
          </p:cNvPr>
          <p:cNvSpPr txBox="1">
            <a:spLocks noGrp="1"/>
          </p:cNvSpPr>
          <p:nvPr>
            <p:ph type="title" idx="4294967295"/>
          </p:nvPr>
        </p:nvSpPr>
        <p:spPr>
          <a:xfrm>
            <a:off x="1022386" y="253642"/>
            <a:ext cx="106255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Key Events </a:t>
            </a:r>
            <a:r>
              <a:rPr kumimoji="0" lang="he-IL"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2023</a:t>
            </a:r>
          </a:p>
        </p:txBody>
      </p:sp>
      <p:grpSp>
        <p:nvGrpSpPr>
          <p:cNvPr id="34" name="Group 33">
            <a:extLst>
              <a:ext uri="{FF2B5EF4-FFF2-40B4-BE49-F238E27FC236}">
                <a16:creationId xmlns:a16="http://schemas.microsoft.com/office/drawing/2014/main" id="{1C48672E-D84A-5777-6876-AEC407D1C026}"/>
              </a:ext>
            </a:extLst>
          </p:cNvPr>
          <p:cNvGrpSpPr/>
          <p:nvPr/>
        </p:nvGrpSpPr>
        <p:grpSpPr>
          <a:xfrm>
            <a:off x="1018251" y="1390068"/>
            <a:ext cx="10625588" cy="4488036"/>
            <a:chOff x="1036160" y="1125108"/>
            <a:chExt cx="10625588" cy="4488036"/>
          </a:xfrm>
        </p:grpSpPr>
        <p:sp>
          <p:nvSpPr>
            <p:cNvPr id="8" name="מלבן: פינות מעוגלות 7">
              <a:extLst>
                <a:ext uri="{FF2B5EF4-FFF2-40B4-BE49-F238E27FC236}">
                  <a16:creationId xmlns:a16="http://schemas.microsoft.com/office/drawing/2014/main" id="{B7A0F77E-DA97-ECD7-2146-A79452F1F613}"/>
                </a:ext>
                <a:ext uri="{C183D7F6-B498-43B3-948B-1728B52AA6E4}">
                  <adec:decorative xmlns:adec="http://schemas.microsoft.com/office/drawing/2017/decorative" val="1"/>
                </a:ext>
              </a:extLst>
            </p:cNvPr>
            <p:cNvSpPr/>
            <p:nvPr/>
          </p:nvSpPr>
          <p:spPr>
            <a:xfrm>
              <a:off x="1036160" y="1125108"/>
              <a:ext cx="10625588" cy="448803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eaLnBrk="1" latinLnBrk="0" hangingPunct="1"/>
              <a:endParaRPr lang="he-IL" dirty="0"/>
            </a:p>
          </p:txBody>
        </p:sp>
        <p:grpSp>
          <p:nvGrpSpPr>
            <p:cNvPr id="33" name="Group 32">
              <a:extLst>
                <a:ext uri="{FF2B5EF4-FFF2-40B4-BE49-F238E27FC236}">
                  <a16:creationId xmlns:a16="http://schemas.microsoft.com/office/drawing/2014/main" id="{88D4058B-8ACF-3F19-7A72-0A7A2E8EA6B3}"/>
                </a:ext>
              </a:extLst>
            </p:cNvPr>
            <p:cNvGrpSpPr/>
            <p:nvPr/>
          </p:nvGrpSpPr>
          <p:grpSpPr>
            <a:xfrm>
              <a:off x="1680772" y="1390068"/>
              <a:ext cx="8777240" cy="4097532"/>
              <a:chOff x="1306883" y="1074618"/>
              <a:chExt cx="8777240" cy="4097532"/>
            </a:xfrm>
          </p:grpSpPr>
          <p:sp>
            <p:nvSpPr>
              <p:cNvPr id="113" name="Rectangle 18">
                <a:extLst>
                  <a:ext uri="{FF2B5EF4-FFF2-40B4-BE49-F238E27FC236}">
                    <a16:creationId xmlns:a16="http://schemas.microsoft.com/office/drawing/2014/main" id="{63F5BCDF-985B-4E02-8C5D-C8E44C326301}"/>
                  </a:ext>
                </a:extLst>
              </p:cNvPr>
              <p:cNvSpPr/>
              <p:nvPr/>
            </p:nvSpPr>
            <p:spPr>
              <a:xfrm>
                <a:off x="1306883" y="1074618"/>
                <a:ext cx="8318437" cy="4097532"/>
              </a:xfrm>
              <a:prstGeom prst="rect">
                <a:avLst/>
              </a:prstGeom>
            </p:spPr>
            <p:txBody>
              <a:bodyPr wrap="square">
                <a:spAutoFit/>
              </a:bodyPr>
              <a:lstStyle/>
              <a:p>
                <a:pPr algn="l"/>
                <a:r>
                  <a:rPr lang="en-US" sz="2400" dirty="0">
                    <a:latin typeface="Assistant SemiBold" pitchFamily="2" charset="-79"/>
                    <a:cs typeface="Assistant SemiBold" pitchFamily="2" charset="-79"/>
                  </a:rPr>
                  <a:t>Transition to cash flow profitability at the Group level (including European and Israeli operations).</a:t>
                </a:r>
                <a:endParaRPr lang="he-IL" sz="2400" dirty="0">
                  <a:latin typeface="Assistant SemiBold" pitchFamily="2" charset="-79"/>
                  <a:cs typeface="Assistant SemiBold" pitchFamily="2" charset="-79"/>
                </a:endParaRPr>
              </a:p>
              <a:p>
                <a:pPr algn="l">
                  <a:lnSpc>
                    <a:spcPct val="150000"/>
                  </a:lnSpc>
                </a:pPr>
                <a:r>
                  <a:rPr lang="en-US" sz="2400" dirty="0">
                    <a:latin typeface="Assistant SemiBold" pitchFamily="2" charset="-79"/>
                    <a:cs typeface="Assistant SemiBold" pitchFamily="2" charset="-79"/>
                  </a:rPr>
                  <a:t>Growth in revenue and credit portfolio.</a:t>
                </a:r>
                <a:endParaRPr lang="he-IL" sz="2400" dirty="0">
                  <a:latin typeface="Assistant SemiBold" pitchFamily="2" charset="-79"/>
                  <a:cs typeface="Assistant SemiBold" pitchFamily="2" charset="-79"/>
                </a:endParaRPr>
              </a:p>
              <a:p>
                <a:pPr algn="l"/>
                <a:r>
                  <a:rPr lang="en-US" sz="2400" dirty="0">
                    <a:latin typeface="Assistant SemiBold" pitchFamily="2" charset="-79"/>
                    <a:cs typeface="Assistant SemiBold" pitchFamily="2" charset="-79"/>
                  </a:rPr>
                  <a:t>Beginning of </a:t>
                </a:r>
                <a:r>
                  <a:rPr lang="en-US" sz="2400" dirty="0" err="1">
                    <a:latin typeface="Assistant SemiBold" pitchFamily="2" charset="-79"/>
                    <a:cs typeface="Assistant SemiBold" pitchFamily="2" charset="-79"/>
                  </a:rPr>
                  <a:t>blenderPay</a:t>
                </a:r>
                <a:r>
                  <a:rPr lang="en-US" sz="2400" dirty="0">
                    <a:latin typeface="Assistant SemiBold" pitchFamily="2" charset="-79"/>
                    <a:cs typeface="Assistant SemiBold" pitchFamily="2" charset="-79"/>
                  </a:rPr>
                  <a:t> activity in collaboration with Bank </a:t>
                </a:r>
                <a:r>
                  <a:rPr lang="en-US" sz="2400" dirty="0" err="1">
                    <a:latin typeface="Assistant SemiBold" pitchFamily="2" charset="-79"/>
                    <a:cs typeface="Assistant SemiBold" pitchFamily="2" charset="-79"/>
                  </a:rPr>
                  <a:t>Hapoalim</a:t>
                </a:r>
                <a:r>
                  <a:rPr lang="en-US" sz="2400" dirty="0">
                    <a:latin typeface="Assistant SemiBold" pitchFamily="2" charset="-79"/>
                    <a:cs typeface="Assistant SemiBold" pitchFamily="2" charset="-79"/>
                  </a:rPr>
                  <a:t>.</a:t>
                </a:r>
                <a:endParaRPr lang="en-IL" sz="2400" dirty="0">
                  <a:latin typeface="Assistant SemiBold" pitchFamily="2" charset="-79"/>
                  <a:cs typeface="Assistant SemiBold" pitchFamily="2" charset="-79"/>
                </a:endParaRPr>
              </a:p>
              <a:p>
                <a:pPr algn="l"/>
                <a:r>
                  <a:rPr lang="en-US" sz="2400" dirty="0">
                    <a:latin typeface="Assistant SemiBold" pitchFamily="2" charset="-79"/>
                    <a:cs typeface="Assistant SemiBold" pitchFamily="2" charset="-79"/>
                  </a:rPr>
                  <a:t>Sale of technology - distribution agreement with Amdocs for international financial institutions.</a:t>
                </a:r>
                <a:endParaRPr lang="en-IL" sz="2400" dirty="0">
                  <a:latin typeface="Assistant SemiBold" pitchFamily="2" charset="-79"/>
                  <a:cs typeface="Assistant SemiBold" pitchFamily="2" charset="-79"/>
                </a:endParaRPr>
              </a:p>
              <a:p>
                <a:pPr algn="l"/>
                <a:r>
                  <a:rPr lang="en-US" sz="2400" dirty="0">
                    <a:latin typeface="Assistant SemiBold" pitchFamily="2" charset="-79"/>
                    <a:cs typeface="Assistant SemiBold" pitchFamily="2" charset="-79"/>
                  </a:rPr>
                  <a:t>Adapting activity to an environment with rising interest rates, including P2P activity</a:t>
                </a:r>
              </a:p>
              <a:p>
                <a:pPr algn="l">
                  <a:lnSpc>
                    <a:spcPct val="150000"/>
                  </a:lnSpc>
                </a:pPr>
                <a:r>
                  <a:rPr lang="en-US" sz="2400" dirty="0">
                    <a:latin typeface="Assistant SemiBold" pitchFamily="2" charset="-79"/>
                    <a:cs typeface="Assistant SemiBold" pitchFamily="2" charset="-79"/>
                  </a:rPr>
                  <a:t>Flexible business operations during the Iron Swords conflict.</a:t>
                </a:r>
                <a:endParaRPr lang="he-IL" sz="2400" dirty="0">
                  <a:latin typeface="Assistant SemiBold" pitchFamily="2" charset="-79"/>
                  <a:cs typeface="Assistant SemiBold" pitchFamily="2" charset="-79"/>
                </a:endParaRPr>
              </a:p>
            </p:txBody>
          </p:sp>
          <p:sp>
            <p:nvSpPr>
              <p:cNvPr id="18" name="Freeform: Shape 65">
                <a:extLst>
                  <a:ext uri="{FF2B5EF4-FFF2-40B4-BE49-F238E27FC236}">
                    <a16:creationId xmlns:a16="http://schemas.microsoft.com/office/drawing/2014/main" id="{ACD560CF-6234-B6D0-4239-65C1B43CC3BB}"/>
                  </a:ext>
                </a:extLst>
              </p:cNvPr>
              <p:cNvSpPr/>
              <p:nvPr/>
            </p:nvSpPr>
            <p:spPr>
              <a:xfrm>
                <a:off x="9940504" y="2857424"/>
                <a:ext cx="143619" cy="137152"/>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grpSp>
      </p:grpSp>
      <p:pic>
        <p:nvPicPr>
          <p:cNvPr id="30" name="Picture 29">
            <a:extLst>
              <a:ext uri="{FF2B5EF4-FFF2-40B4-BE49-F238E27FC236}">
                <a16:creationId xmlns:a16="http://schemas.microsoft.com/office/drawing/2014/main" id="{116EDE44-5D8B-28D7-C7E8-7698122AF645}"/>
              </a:ext>
            </a:extLst>
          </p:cNvPr>
          <p:cNvPicPr>
            <a:picLocks noChangeAspect="1"/>
          </p:cNvPicPr>
          <p:nvPr/>
        </p:nvPicPr>
        <p:blipFill>
          <a:blip r:embed="rId3"/>
          <a:stretch>
            <a:fillRect/>
          </a:stretch>
        </p:blipFill>
        <p:spPr>
          <a:xfrm>
            <a:off x="1205663" y="1611954"/>
            <a:ext cx="356437" cy="512378"/>
          </a:xfrm>
          <a:prstGeom prst="rect">
            <a:avLst/>
          </a:prstGeom>
        </p:spPr>
      </p:pic>
      <p:pic>
        <p:nvPicPr>
          <p:cNvPr id="31" name="Picture 30">
            <a:extLst>
              <a:ext uri="{FF2B5EF4-FFF2-40B4-BE49-F238E27FC236}">
                <a16:creationId xmlns:a16="http://schemas.microsoft.com/office/drawing/2014/main" id="{02BA55EA-D9BD-6FB8-60CD-0805351B7D92}"/>
              </a:ext>
            </a:extLst>
          </p:cNvPr>
          <p:cNvPicPr>
            <a:picLocks noChangeAspect="1"/>
          </p:cNvPicPr>
          <p:nvPr/>
        </p:nvPicPr>
        <p:blipFill>
          <a:blip r:embed="rId3"/>
          <a:stretch>
            <a:fillRect/>
          </a:stretch>
        </p:blipFill>
        <p:spPr>
          <a:xfrm>
            <a:off x="1235602" y="2452606"/>
            <a:ext cx="356437" cy="512378"/>
          </a:xfrm>
          <a:prstGeom prst="rect">
            <a:avLst/>
          </a:prstGeom>
        </p:spPr>
      </p:pic>
      <p:pic>
        <p:nvPicPr>
          <p:cNvPr id="32" name="Picture 31">
            <a:extLst>
              <a:ext uri="{FF2B5EF4-FFF2-40B4-BE49-F238E27FC236}">
                <a16:creationId xmlns:a16="http://schemas.microsoft.com/office/drawing/2014/main" id="{49B36B78-8C63-4619-37AA-962E3BC5FB5A}"/>
              </a:ext>
            </a:extLst>
          </p:cNvPr>
          <p:cNvPicPr>
            <a:picLocks noChangeAspect="1"/>
          </p:cNvPicPr>
          <p:nvPr/>
        </p:nvPicPr>
        <p:blipFill>
          <a:blip r:embed="rId3"/>
          <a:stretch>
            <a:fillRect/>
          </a:stretch>
        </p:blipFill>
        <p:spPr>
          <a:xfrm>
            <a:off x="1231629" y="2897678"/>
            <a:ext cx="356437" cy="512378"/>
          </a:xfrm>
          <a:prstGeom prst="rect">
            <a:avLst/>
          </a:prstGeom>
        </p:spPr>
      </p:pic>
      <p:pic>
        <p:nvPicPr>
          <p:cNvPr id="36" name="Picture 35">
            <a:extLst>
              <a:ext uri="{FF2B5EF4-FFF2-40B4-BE49-F238E27FC236}">
                <a16:creationId xmlns:a16="http://schemas.microsoft.com/office/drawing/2014/main" id="{01AF10F1-61CC-7933-FE46-6539F030533E}"/>
              </a:ext>
            </a:extLst>
          </p:cNvPr>
          <p:cNvPicPr>
            <a:picLocks noChangeAspect="1"/>
          </p:cNvPicPr>
          <p:nvPr/>
        </p:nvPicPr>
        <p:blipFill>
          <a:blip r:embed="rId3"/>
          <a:stretch>
            <a:fillRect/>
          </a:stretch>
        </p:blipFill>
        <p:spPr>
          <a:xfrm>
            <a:off x="1231629" y="3618933"/>
            <a:ext cx="356437" cy="512378"/>
          </a:xfrm>
          <a:prstGeom prst="rect">
            <a:avLst/>
          </a:prstGeom>
        </p:spPr>
      </p:pic>
      <p:pic>
        <p:nvPicPr>
          <p:cNvPr id="37" name="Picture 36">
            <a:extLst>
              <a:ext uri="{FF2B5EF4-FFF2-40B4-BE49-F238E27FC236}">
                <a16:creationId xmlns:a16="http://schemas.microsoft.com/office/drawing/2014/main" id="{054D5752-2F17-FBF9-1F1D-B57A0EB12207}"/>
              </a:ext>
            </a:extLst>
          </p:cNvPr>
          <p:cNvPicPr>
            <a:picLocks noChangeAspect="1"/>
          </p:cNvPicPr>
          <p:nvPr/>
        </p:nvPicPr>
        <p:blipFill>
          <a:blip r:embed="rId3"/>
          <a:stretch>
            <a:fillRect/>
          </a:stretch>
        </p:blipFill>
        <p:spPr>
          <a:xfrm>
            <a:off x="1286560" y="4353767"/>
            <a:ext cx="356437" cy="512378"/>
          </a:xfrm>
          <a:prstGeom prst="rect">
            <a:avLst/>
          </a:prstGeom>
        </p:spPr>
      </p:pic>
      <p:pic>
        <p:nvPicPr>
          <p:cNvPr id="38" name="Picture 37">
            <a:extLst>
              <a:ext uri="{FF2B5EF4-FFF2-40B4-BE49-F238E27FC236}">
                <a16:creationId xmlns:a16="http://schemas.microsoft.com/office/drawing/2014/main" id="{BBDF652A-3148-3932-0C54-14AE12AED40A}"/>
              </a:ext>
            </a:extLst>
          </p:cNvPr>
          <p:cNvPicPr>
            <a:picLocks noChangeAspect="1"/>
          </p:cNvPicPr>
          <p:nvPr/>
        </p:nvPicPr>
        <p:blipFill>
          <a:blip r:embed="rId3"/>
          <a:stretch>
            <a:fillRect/>
          </a:stretch>
        </p:blipFill>
        <p:spPr>
          <a:xfrm>
            <a:off x="1306426" y="5215955"/>
            <a:ext cx="356437" cy="512378"/>
          </a:xfrm>
          <a:prstGeom prst="rect">
            <a:avLst/>
          </a:prstGeom>
        </p:spPr>
      </p:pic>
    </p:spTree>
    <p:extLst>
      <p:ext uri="{BB962C8B-B14F-4D97-AF65-F5344CB8AC3E}">
        <p14:creationId xmlns:p14="http://schemas.microsoft.com/office/powerpoint/2010/main" val="166114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1"/>
          <p:cNvSpPr/>
          <p:nvPr/>
        </p:nvSpPr>
        <p:spPr>
          <a:xfrm>
            <a:off x="4325322" y="1945035"/>
            <a:ext cx="3503870" cy="3503866"/>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1"/>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1"/>
          <p:cNvSpPr/>
          <p:nvPr/>
        </p:nvSpPr>
        <p:spPr>
          <a:xfrm rot="4500000">
            <a:off x="-623905" y="-15666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17" name="Google Shape;517;p11"/>
          <p:cNvGrpSpPr/>
          <p:nvPr/>
        </p:nvGrpSpPr>
        <p:grpSpPr>
          <a:xfrm>
            <a:off x="-2578333" y="0"/>
            <a:ext cx="9228925" cy="6877588"/>
            <a:chOff x="-13063" y="1092866"/>
            <a:chExt cx="6668831" cy="4969752"/>
          </a:xfrm>
        </p:grpSpPr>
        <p:sp>
          <p:nvSpPr>
            <p:cNvPr id="518" name="Google Shape;518;p11"/>
            <p:cNvSpPr/>
            <p:nvPr/>
          </p:nvSpPr>
          <p:spPr>
            <a:xfrm>
              <a:off x="5522683" y="1098679"/>
              <a:ext cx="1133085" cy="4963929"/>
            </a:xfrm>
            <a:custGeom>
              <a:avLst/>
              <a:gdLst/>
              <a:ahLst/>
              <a:cxnLst/>
              <a:rect l="l" t="t" r="r" b="b"/>
              <a:pathLst>
                <a:path w="854878" h="3745132" extrusionOk="0">
                  <a:moveTo>
                    <a:pt x="0" y="0"/>
                  </a:moveTo>
                  <a:lnTo>
                    <a:pt x="127075" y="115494"/>
                  </a:lnTo>
                  <a:cubicBezTo>
                    <a:pt x="576749" y="565168"/>
                    <a:pt x="854878" y="1186387"/>
                    <a:pt x="854878" y="1872566"/>
                  </a:cubicBezTo>
                  <a:cubicBezTo>
                    <a:pt x="854878" y="2558746"/>
                    <a:pt x="576749" y="3179965"/>
                    <a:pt x="127075" y="3629639"/>
                  </a:cubicBezTo>
                  <a:lnTo>
                    <a:pt x="0" y="3745132"/>
                  </a:lnTo>
                  <a:close/>
                </a:path>
              </a:pathLst>
            </a:cu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11"/>
            <p:cNvSpPr/>
            <p:nvPr/>
          </p:nvSpPr>
          <p:spPr>
            <a:xfrm>
              <a:off x="-13063" y="1092866"/>
              <a:ext cx="5540055" cy="4969752"/>
            </a:xfrm>
            <a:prstGeom prst="rect">
              <a:avLst/>
            </a:pr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0" name="Google Shape;520;p11"/>
          <p:cNvSpPr/>
          <p:nvPr/>
        </p:nvSpPr>
        <p:spPr>
          <a:xfrm>
            <a:off x="-41135" y="6857954"/>
            <a:ext cx="12709358" cy="10141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1" name="Google Shape;521;p11"/>
          <p:cNvSpPr/>
          <p:nvPr/>
        </p:nvSpPr>
        <p:spPr>
          <a:xfrm>
            <a:off x="-5506907" y="-675952"/>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2" name="Google Shape;522;p11"/>
          <p:cNvSpPr/>
          <p:nvPr/>
        </p:nvSpPr>
        <p:spPr>
          <a:xfrm>
            <a:off x="-9209581" y="-1444727"/>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11"/>
          <p:cNvSpPr/>
          <p:nvPr/>
        </p:nvSpPr>
        <p:spPr>
          <a:xfrm>
            <a:off x="17342540" y="7484928"/>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4" name="Google Shape;524;p11"/>
          <p:cNvSpPr/>
          <p:nvPr/>
        </p:nvSpPr>
        <p:spPr>
          <a:xfrm>
            <a:off x="15565088" y="10151543"/>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5" name="Google Shape;525;p11"/>
          <p:cNvSpPr/>
          <p:nvPr/>
        </p:nvSpPr>
        <p:spPr>
          <a:xfrm>
            <a:off x="3789299" y="9305444"/>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6" name="Google Shape;526;p11"/>
          <p:cNvSpPr/>
          <p:nvPr/>
        </p:nvSpPr>
        <p:spPr>
          <a:xfrm>
            <a:off x="4191957" y="1781470"/>
            <a:ext cx="3785052" cy="3785048"/>
          </a:xfrm>
          <a:prstGeom prst="ellipse">
            <a:avLst/>
          </a:prstGeom>
          <a:solidFill>
            <a:srgbClr val="25A6DF">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7" name="Google Shape;527;p11"/>
          <p:cNvSpPr/>
          <p:nvPr/>
        </p:nvSpPr>
        <p:spPr>
          <a:xfrm>
            <a:off x="-41135" y="-800954"/>
            <a:ext cx="12709358" cy="79438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528" name="Google Shape;528;p11"/>
          <p:cNvSpPr/>
          <p:nvPr/>
        </p:nvSpPr>
        <p:spPr>
          <a:xfrm>
            <a:off x="4332548" y="1922061"/>
            <a:ext cx="3503870" cy="3503866"/>
          </a:xfrm>
          <a:prstGeom prst="ellipse">
            <a:avLst/>
          </a:prstGeom>
          <a:solidFill>
            <a:srgbClr val="262626">
              <a:alpha val="1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9" name="Google Shape;529;p11"/>
          <p:cNvSpPr/>
          <p:nvPr/>
        </p:nvSpPr>
        <p:spPr>
          <a:xfrm rot="-5400000" flipH="1">
            <a:off x="-305944" y="17007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11"/>
          <p:cNvSpPr/>
          <p:nvPr/>
        </p:nvSpPr>
        <p:spPr>
          <a:xfrm>
            <a:off x="12192000" y="-64685"/>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11"/>
          <p:cNvSpPr/>
          <p:nvPr/>
        </p:nvSpPr>
        <p:spPr>
          <a:xfrm>
            <a:off x="-2774225" y="-46591"/>
            <a:ext cx="2822224"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11"/>
          <p:cNvSpPr/>
          <p:nvPr/>
        </p:nvSpPr>
        <p:spPr>
          <a:xfrm>
            <a:off x="864481" y="253230"/>
            <a:ext cx="12192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D0D0D"/>
                </a:solidFill>
                <a:latin typeface="Calibri"/>
                <a:ea typeface="Calibri"/>
                <a:cs typeface="Calibri"/>
                <a:sym typeface="Calibri"/>
              </a:rPr>
              <a:t>Blender’s Credit Platform</a:t>
            </a:r>
            <a:endParaRPr dirty="0"/>
          </a:p>
        </p:txBody>
      </p:sp>
      <p:grpSp>
        <p:nvGrpSpPr>
          <p:cNvPr id="533" name="Google Shape;533;p11"/>
          <p:cNvGrpSpPr/>
          <p:nvPr/>
        </p:nvGrpSpPr>
        <p:grpSpPr>
          <a:xfrm>
            <a:off x="721312" y="1638521"/>
            <a:ext cx="4361216" cy="4434732"/>
            <a:chOff x="448798" y="1512828"/>
            <a:chExt cx="4361216" cy="4434732"/>
          </a:xfrm>
        </p:grpSpPr>
        <p:grpSp>
          <p:nvGrpSpPr>
            <p:cNvPr id="534" name="Google Shape;534;p11"/>
            <p:cNvGrpSpPr/>
            <p:nvPr/>
          </p:nvGrpSpPr>
          <p:grpSpPr>
            <a:xfrm flipH="1">
              <a:off x="448798" y="2367117"/>
              <a:ext cx="4361216" cy="2573863"/>
              <a:chOff x="7629160" y="2467812"/>
              <a:chExt cx="4361216" cy="2573863"/>
            </a:xfrm>
          </p:grpSpPr>
          <p:grpSp>
            <p:nvGrpSpPr>
              <p:cNvPr id="535" name="Google Shape;535;p11"/>
              <p:cNvGrpSpPr/>
              <p:nvPr/>
            </p:nvGrpSpPr>
            <p:grpSpPr>
              <a:xfrm>
                <a:off x="7629160" y="2467812"/>
                <a:ext cx="2691730" cy="2573863"/>
                <a:chOff x="7476761" y="2385750"/>
                <a:chExt cx="2691730" cy="2573863"/>
              </a:xfrm>
            </p:grpSpPr>
            <p:grpSp>
              <p:nvGrpSpPr>
                <p:cNvPr id="536" name="Google Shape;536;p11"/>
                <p:cNvGrpSpPr/>
                <p:nvPr/>
              </p:nvGrpSpPr>
              <p:grpSpPr>
                <a:xfrm>
                  <a:off x="7476761" y="2385750"/>
                  <a:ext cx="2376000" cy="2376000"/>
                  <a:chOff x="7344409" y="2530134"/>
                  <a:chExt cx="2376000" cy="2376000"/>
                </a:xfrm>
              </p:grpSpPr>
              <p:sp>
                <p:nvSpPr>
                  <p:cNvPr id="537" name="Google Shape;537;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8" name="Google Shape;538;p11" descr="Give money  free icon"/>
                  <p:cNvPicPr preferRelativeResize="0"/>
                  <p:nvPr/>
                </p:nvPicPr>
                <p:blipFill rotWithShape="1">
                  <a:blip r:embed="rId3">
                    <a:alphaModFix amt="35000"/>
                  </a:blip>
                  <a:srcRect/>
                  <a:stretch/>
                </p:blipFill>
                <p:spPr>
                  <a:xfrm>
                    <a:off x="8336059" y="2910637"/>
                    <a:ext cx="499596" cy="499596"/>
                  </a:xfrm>
                  <a:prstGeom prst="rect">
                    <a:avLst/>
                  </a:prstGeom>
                  <a:noFill/>
                  <a:ln>
                    <a:noFill/>
                  </a:ln>
                </p:spPr>
              </p:pic>
              <p:sp>
                <p:nvSpPr>
                  <p:cNvPr id="539" name="Google Shape;539;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cxnSp>
              <p:nvCxnSpPr>
                <p:cNvPr id="540" name="Google Shape;540;p11"/>
                <p:cNvCxnSpPr>
                  <a:cxnSpLocks/>
                </p:cNvCxnSpPr>
                <p:nvPr/>
              </p:nvCxnSpPr>
              <p:spPr>
                <a:xfrm flipH="1" flipV="1">
                  <a:off x="9620923" y="4517465"/>
                  <a:ext cx="547568" cy="442148"/>
                </a:xfrm>
                <a:prstGeom prst="straightConnector1">
                  <a:avLst/>
                </a:prstGeom>
                <a:noFill/>
                <a:ln w="9525" cap="flat" cmpd="sng">
                  <a:solidFill>
                    <a:srgbClr val="008EC0"/>
                  </a:solidFill>
                  <a:prstDash val="dash"/>
                  <a:miter lim="800000"/>
                  <a:headEnd type="none" w="sm" len="sm"/>
                  <a:tailEnd type="triangle" w="med" len="med"/>
                </a:ln>
              </p:spPr>
            </p:cxnSp>
          </p:grpSp>
          <p:grpSp>
            <p:nvGrpSpPr>
              <p:cNvPr id="542" name="Google Shape;542;p11"/>
              <p:cNvGrpSpPr/>
              <p:nvPr/>
            </p:nvGrpSpPr>
            <p:grpSpPr>
              <a:xfrm>
                <a:off x="7630836" y="2467812"/>
                <a:ext cx="4359540" cy="2376000"/>
                <a:chOff x="7476761" y="2385750"/>
                <a:chExt cx="4359540" cy="2376000"/>
              </a:xfrm>
            </p:grpSpPr>
            <p:grpSp>
              <p:nvGrpSpPr>
                <p:cNvPr id="543" name="Google Shape;543;p11"/>
                <p:cNvGrpSpPr/>
                <p:nvPr/>
              </p:nvGrpSpPr>
              <p:grpSpPr>
                <a:xfrm>
                  <a:off x="7476761" y="2385750"/>
                  <a:ext cx="2376000" cy="2376000"/>
                  <a:chOff x="7344409" y="2530134"/>
                  <a:chExt cx="2376000" cy="2376000"/>
                </a:xfrm>
              </p:grpSpPr>
              <p:sp>
                <p:nvSpPr>
                  <p:cNvPr id="544" name="Google Shape;544;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45" name="Google Shape;545;p11" descr="Give money  free icon"/>
                  <p:cNvPicPr preferRelativeResize="0"/>
                  <p:nvPr/>
                </p:nvPicPr>
                <p:blipFill rotWithShape="1">
                  <a:blip r:embed="rId3">
                    <a:alphaModFix amt="35000"/>
                  </a:blip>
                  <a:srcRect/>
                  <a:stretch/>
                </p:blipFill>
                <p:spPr>
                  <a:xfrm>
                    <a:off x="8268257" y="2821874"/>
                    <a:ext cx="499596" cy="499596"/>
                  </a:xfrm>
                  <a:prstGeom prst="rect">
                    <a:avLst/>
                  </a:prstGeom>
                  <a:noFill/>
                  <a:ln>
                    <a:noFill/>
                  </a:ln>
                </p:spPr>
              </p:pic>
              <p:sp>
                <p:nvSpPr>
                  <p:cNvPr id="546" name="Google Shape;546;p11"/>
                  <p:cNvSpPr txBox="1"/>
                  <p:nvPr/>
                </p:nvSpPr>
                <p:spPr>
                  <a:xfrm>
                    <a:off x="7594972" y="3353487"/>
                    <a:ext cx="1900829" cy="1014340"/>
                  </a:xfrm>
                  <a:prstGeom prst="rect">
                    <a:avLst/>
                  </a:prstGeom>
                  <a:noFill/>
                  <a:ln>
                    <a:noFill/>
                  </a:ln>
                </p:spPr>
                <p:txBody>
                  <a:bodyPr spcFirstLastPara="1" wrap="square" lIns="91425" tIns="45700" rIns="91425" bIns="45700" anchor="t" anchorCtr="0">
                    <a:sp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Funding Sources</a:t>
                    </a:r>
                    <a:endParaRPr sz="2400" b="0" i="0" u="none" strike="noStrike" cap="none" dirty="0">
                      <a:solidFill>
                        <a:srgbClr val="FFFFFF"/>
                      </a:solidFill>
                      <a:latin typeface="Calibri"/>
                      <a:ea typeface="Calibri"/>
                      <a:cs typeface="Calibri"/>
                      <a:sym typeface="Calibri"/>
                    </a:endParaRPr>
                  </a:p>
                </p:txBody>
              </p:sp>
              <p:sp>
                <p:nvSpPr>
                  <p:cNvPr id="547" name="Google Shape;547;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48" name="Google Shape;548;p11"/>
                <p:cNvSpPr/>
                <p:nvPr/>
              </p:nvSpPr>
              <p:spPr>
                <a:xfrm>
                  <a:off x="10396894" y="3071342"/>
                  <a:ext cx="1439407" cy="1358371"/>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Institutional Facilities</a:t>
                  </a:r>
                  <a:endParaRPr sz="1600" dirty="0">
                    <a:solidFill>
                      <a:srgbClr val="FFFFFF"/>
                    </a:solidFill>
                    <a:latin typeface="Calibri"/>
                    <a:ea typeface="Calibri"/>
                    <a:cs typeface="Calibri"/>
                    <a:sym typeface="Calibri"/>
                  </a:endParaRPr>
                </a:p>
              </p:txBody>
            </p:sp>
            <p:grpSp>
              <p:nvGrpSpPr>
                <p:cNvPr id="549" name="Google Shape;549;p11"/>
                <p:cNvGrpSpPr/>
                <p:nvPr/>
              </p:nvGrpSpPr>
              <p:grpSpPr>
                <a:xfrm flipH="1">
                  <a:off x="9763467" y="2462210"/>
                  <a:ext cx="649107" cy="1306526"/>
                  <a:chOff x="9104514" y="2462210"/>
                  <a:chExt cx="649107" cy="1306526"/>
                </a:xfrm>
              </p:grpSpPr>
              <p:cxnSp>
                <p:nvCxnSpPr>
                  <p:cNvPr id="550" name="Google Shape;550;p11"/>
                  <p:cNvCxnSpPr>
                    <a:cxnSpLocks/>
                  </p:cNvCxnSpPr>
                  <p:nvPr/>
                </p:nvCxnSpPr>
                <p:spPr>
                  <a:xfrm flipV="1">
                    <a:off x="9104514" y="3768735"/>
                    <a:ext cx="508757" cy="1"/>
                  </a:xfrm>
                  <a:prstGeom prst="straightConnector1">
                    <a:avLst/>
                  </a:prstGeom>
                  <a:noFill/>
                  <a:ln w="9525" cap="flat" cmpd="sng">
                    <a:solidFill>
                      <a:srgbClr val="008EC0"/>
                    </a:solidFill>
                    <a:prstDash val="dash"/>
                    <a:miter lim="800000"/>
                    <a:headEnd type="none" w="sm" len="sm"/>
                    <a:tailEnd type="triangle" w="med" len="med"/>
                  </a:ln>
                </p:spPr>
              </p:cxnSp>
              <p:cxnSp>
                <p:nvCxnSpPr>
                  <p:cNvPr id="551" name="Google Shape;551;p11"/>
                  <p:cNvCxnSpPr>
                    <a:cxnSpLocks/>
                  </p:cNvCxnSpPr>
                  <p:nvPr/>
                </p:nvCxnSpPr>
                <p:spPr>
                  <a:xfrm>
                    <a:off x="9221043" y="2462210"/>
                    <a:ext cx="532578" cy="367265"/>
                  </a:xfrm>
                  <a:prstGeom prst="straightConnector1">
                    <a:avLst/>
                  </a:prstGeom>
                  <a:noFill/>
                  <a:ln w="9525" cap="flat" cmpd="sng">
                    <a:solidFill>
                      <a:srgbClr val="008EC0"/>
                    </a:solidFill>
                    <a:prstDash val="dash"/>
                    <a:miter lim="800000"/>
                    <a:headEnd type="none" w="sm" len="sm"/>
                    <a:tailEnd type="triangle" w="med" len="med"/>
                  </a:ln>
                </p:spPr>
              </p:cxnSp>
            </p:grpSp>
          </p:grpSp>
        </p:grpSp>
        <p:sp>
          <p:nvSpPr>
            <p:cNvPr id="541" name="Google Shape;541;p11"/>
            <p:cNvSpPr/>
            <p:nvPr/>
          </p:nvSpPr>
          <p:spPr>
            <a:xfrm flipH="1">
              <a:off x="945989" y="4684165"/>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Bank LOC</a:t>
              </a:r>
              <a:br>
                <a:rPr lang="en-US" sz="1600" dirty="0">
                  <a:solidFill>
                    <a:srgbClr val="FFFFFF"/>
                  </a:solidFill>
                  <a:latin typeface="Calibri"/>
                  <a:ea typeface="Calibri"/>
                  <a:cs typeface="Calibri"/>
                  <a:sym typeface="Calibri"/>
                </a:rPr>
              </a:br>
              <a:endParaRPr sz="1600" dirty="0">
                <a:solidFill>
                  <a:srgbClr val="FFFFFF"/>
                </a:solidFill>
                <a:latin typeface="Calibri"/>
                <a:ea typeface="Calibri"/>
                <a:cs typeface="Calibri"/>
                <a:sym typeface="Calibri"/>
              </a:endParaRPr>
            </a:p>
          </p:txBody>
        </p:sp>
        <p:sp>
          <p:nvSpPr>
            <p:cNvPr id="553" name="Google Shape;553;p11"/>
            <p:cNvSpPr/>
            <p:nvPr/>
          </p:nvSpPr>
          <p:spPr>
            <a:xfrm flipH="1">
              <a:off x="775473" y="1512828"/>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Investors (P2P)</a:t>
              </a:r>
              <a:endParaRPr sz="1600" dirty="0">
                <a:solidFill>
                  <a:srgbClr val="FFFFFF"/>
                </a:solidFill>
                <a:latin typeface="Calibri"/>
                <a:ea typeface="Calibri"/>
                <a:cs typeface="Calibri"/>
                <a:sym typeface="Calibri"/>
              </a:endParaRPr>
            </a:p>
          </p:txBody>
        </p:sp>
      </p:grpSp>
      <p:grpSp>
        <p:nvGrpSpPr>
          <p:cNvPr id="554" name="Google Shape;554;p11"/>
          <p:cNvGrpSpPr/>
          <p:nvPr/>
        </p:nvGrpSpPr>
        <p:grpSpPr>
          <a:xfrm>
            <a:off x="7220948" y="1072862"/>
            <a:ext cx="4249740" cy="4321071"/>
            <a:chOff x="7266317" y="1058361"/>
            <a:chExt cx="4249740" cy="4321071"/>
          </a:xfrm>
        </p:grpSpPr>
        <p:grpSp>
          <p:nvGrpSpPr>
            <p:cNvPr id="555" name="Google Shape;555;p11"/>
            <p:cNvGrpSpPr/>
            <p:nvPr/>
          </p:nvGrpSpPr>
          <p:grpSpPr>
            <a:xfrm flipH="1">
              <a:off x="7266317" y="1058361"/>
              <a:ext cx="3518497" cy="3802088"/>
              <a:chOff x="1034009" y="1053067"/>
              <a:chExt cx="3518497" cy="3802088"/>
            </a:xfrm>
          </p:grpSpPr>
          <p:grpSp>
            <p:nvGrpSpPr>
              <p:cNvPr id="556" name="Google Shape;556;p11"/>
              <p:cNvGrpSpPr/>
              <p:nvPr/>
            </p:nvGrpSpPr>
            <p:grpSpPr>
              <a:xfrm>
                <a:off x="1034009" y="1053067"/>
                <a:ext cx="3518497" cy="3802088"/>
                <a:chOff x="660105" y="971005"/>
                <a:chExt cx="3518497" cy="3802088"/>
              </a:xfrm>
            </p:grpSpPr>
            <p:grpSp>
              <p:nvGrpSpPr>
                <p:cNvPr id="557" name="Google Shape;557;p11"/>
                <p:cNvGrpSpPr/>
                <p:nvPr/>
              </p:nvGrpSpPr>
              <p:grpSpPr>
                <a:xfrm>
                  <a:off x="1779534" y="2374027"/>
                  <a:ext cx="2399068" cy="2399066"/>
                  <a:chOff x="814446" y="2523934"/>
                  <a:chExt cx="2399068" cy="2399066"/>
                </a:xfrm>
              </p:grpSpPr>
              <p:sp>
                <p:nvSpPr>
                  <p:cNvPr id="558" name="Google Shape;558;p11"/>
                  <p:cNvSpPr/>
                  <p:nvPr/>
                </p:nvSpPr>
                <p:spPr>
                  <a:xfrm>
                    <a:off x="942500" y="2644814"/>
                    <a:ext cx="2182708" cy="2182706"/>
                  </a:xfrm>
                  <a:prstGeom prst="ellipse">
                    <a:avLst/>
                  </a:prstGeom>
                  <a:solidFill>
                    <a:srgbClr val="006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59" name="Google Shape;559;p11"/>
                  <p:cNvPicPr preferRelativeResize="0"/>
                  <p:nvPr/>
                </p:nvPicPr>
                <p:blipFill rotWithShape="1">
                  <a:blip r:embed="rId4">
                    <a:alphaModFix/>
                  </a:blip>
                  <a:srcRect/>
                  <a:stretch/>
                </p:blipFill>
                <p:spPr>
                  <a:xfrm>
                    <a:off x="1873311" y="2839829"/>
                    <a:ext cx="435918" cy="435918"/>
                  </a:xfrm>
                  <a:prstGeom prst="rect">
                    <a:avLst/>
                  </a:prstGeom>
                  <a:noFill/>
                  <a:ln>
                    <a:noFill/>
                  </a:ln>
                </p:spPr>
              </p:pic>
              <p:sp>
                <p:nvSpPr>
                  <p:cNvPr id="560" name="Google Shape;560;p11"/>
                  <p:cNvSpPr txBox="1"/>
                  <p:nvPr/>
                </p:nvSpPr>
                <p:spPr>
                  <a:xfrm>
                    <a:off x="1125889" y="3247281"/>
                    <a:ext cx="1818051" cy="1241832"/>
                  </a:xfrm>
                  <a:prstGeom prst="rect">
                    <a:avLst/>
                  </a:prstGeom>
                  <a:noFill/>
                  <a:ln>
                    <a:noFill/>
                  </a:ln>
                </p:spPr>
                <p:txBody>
                  <a:bodyPr spcFirstLastPara="1" wrap="square" lIns="91425" tIns="45700" rIns="91425" bIns="45700" anchor="t" anchorCtr="0">
                    <a:no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Lending Segments</a:t>
                    </a:r>
                    <a:endParaRPr sz="2400" b="0" i="0" u="none" strike="noStrike" cap="none" dirty="0">
                      <a:solidFill>
                        <a:srgbClr val="FFFFFF"/>
                      </a:solidFill>
                      <a:latin typeface="Calibri"/>
                      <a:ea typeface="Calibri"/>
                      <a:cs typeface="Calibri"/>
                      <a:sym typeface="Calibri"/>
                    </a:endParaRPr>
                  </a:p>
                </p:txBody>
              </p:sp>
              <p:sp>
                <p:nvSpPr>
                  <p:cNvPr id="561" name="Google Shape;561;p11"/>
                  <p:cNvSpPr/>
                  <p:nvPr/>
                </p:nvSpPr>
                <p:spPr>
                  <a:xfrm>
                    <a:off x="814446" y="2523934"/>
                    <a:ext cx="2399068" cy="2399066"/>
                  </a:xfrm>
                  <a:prstGeom prst="arc">
                    <a:avLst>
                      <a:gd name="adj1" fmla="val 16535089"/>
                      <a:gd name="adj2" fmla="val 7953272"/>
                    </a:avLst>
                  </a:prstGeom>
                  <a:noFill/>
                  <a:ln w="9525" cap="flat" cmpd="sng">
                    <a:solidFill>
                      <a:srgbClr val="008EC0">
                        <a:alpha val="50980"/>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62" name="Google Shape;562;p11"/>
                <p:cNvSpPr/>
                <p:nvPr/>
              </p:nvSpPr>
              <p:spPr>
                <a:xfrm>
                  <a:off x="660105" y="971005"/>
                  <a:ext cx="1415039" cy="1322429"/>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blenderCar</a:t>
                  </a:r>
                  <a:endParaRPr sz="1600" b="0" i="0" u="none" strike="noStrike" cap="none" dirty="0">
                    <a:solidFill>
                      <a:srgbClr val="FFFFFF"/>
                    </a:solidFill>
                    <a:latin typeface="Calibri"/>
                    <a:ea typeface="Calibri"/>
                    <a:cs typeface="Calibri"/>
                    <a:sym typeface="Calibri"/>
                  </a:endParaRPr>
                </a:p>
              </p:txBody>
            </p:sp>
            <p:cxnSp>
              <p:nvCxnSpPr>
                <p:cNvPr id="563" name="Google Shape;563;p11"/>
                <p:cNvCxnSpPr>
                  <a:cxnSpLocks/>
                </p:cNvCxnSpPr>
                <p:nvPr/>
              </p:nvCxnSpPr>
              <p:spPr>
                <a:xfrm flipH="1" flipV="1">
                  <a:off x="1385844" y="3169336"/>
                  <a:ext cx="551268" cy="69938"/>
                </a:xfrm>
                <a:prstGeom prst="straightConnector1">
                  <a:avLst/>
                </a:prstGeom>
                <a:noFill/>
                <a:ln w="9525" cap="flat" cmpd="sng">
                  <a:solidFill>
                    <a:srgbClr val="19446C"/>
                  </a:solidFill>
                  <a:prstDash val="dash"/>
                  <a:miter lim="800000"/>
                  <a:headEnd type="none" w="sm" len="sm"/>
                  <a:tailEnd type="triangle" w="med" len="med"/>
                </a:ln>
              </p:spPr>
            </p:cxnSp>
            <p:cxnSp>
              <p:nvCxnSpPr>
                <p:cNvPr id="565" name="Google Shape;565;p11"/>
                <p:cNvCxnSpPr>
                  <a:cxnSpLocks/>
                </p:cNvCxnSpPr>
                <p:nvPr/>
              </p:nvCxnSpPr>
              <p:spPr>
                <a:xfrm flipH="1">
                  <a:off x="1468186" y="4062577"/>
                  <a:ext cx="516195" cy="313106"/>
                </a:xfrm>
                <a:prstGeom prst="straightConnector1">
                  <a:avLst/>
                </a:prstGeom>
                <a:noFill/>
                <a:ln w="9525" cap="flat" cmpd="sng">
                  <a:solidFill>
                    <a:srgbClr val="19446C"/>
                  </a:solidFill>
                  <a:prstDash val="dash"/>
                  <a:miter lim="800000"/>
                  <a:headEnd type="none" w="sm" len="sm"/>
                  <a:tailEnd type="triangle" w="med" len="med"/>
                </a:ln>
              </p:spPr>
            </p:cxnSp>
            <p:cxnSp>
              <p:nvCxnSpPr>
                <p:cNvPr id="566" name="Google Shape;566;p11"/>
                <p:cNvCxnSpPr>
                  <a:cxnSpLocks/>
                  <a:stCxn id="558" idx="1"/>
                </p:cNvCxnSpPr>
                <p:nvPr/>
              </p:nvCxnSpPr>
              <p:spPr>
                <a:xfrm flipH="1" flipV="1">
                  <a:off x="1854052" y="2227542"/>
                  <a:ext cx="373186" cy="587015"/>
                </a:xfrm>
                <a:prstGeom prst="straightConnector1">
                  <a:avLst/>
                </a:prstGeom>
                <a:noFill/>
                <a:ln w="9525" cap="flat" cmpd="sng">
                  <a:solidFill>
                    <a:srgbClr val="19446C"/>
                  </a:solidFill>
                  <a:prstDash val="dash"/>
                  <a:miter lim="800000"/>
                  <a:headEnd type="none" w="sm" len="sm"/>
                  <a:tailEnd type="triangle" w="med" len="med"/>
                </a:ln>
              </p:spPr>
            </p:cxnSp>
          </p:grpSp>
          <p:sp>
            <p:nvSpPr>
              <p:cNvPr id="567" name="Google Shape;567;p11"/>
              <p:cNvSpPr txBox="1"/>
              <p:nvPr/>
            </p:nvSpPr>
            <p:spPr>
              <a:xfrm rot="10800000">
                <a:off x="2354724" y="3446341"/>
                <a:ext cx="3530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pSp>
        <p:sp>
          <p:nvSpPr>
            <p:cNvPr id="564" name="Google Shape;564;p11"/>
            <p:cNvSpPr/>
            <p:nvPr/>
          </p:nvSpPr>
          <p:spPr>
            <a:xfrm flipH="1">
              <a:off x="10101018" y="2495717"/>
              <a:ext cx="1415039" cy="1336368"/>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blenderPay</a:t>
              </a:r>
              <a:endParaRPr sz="1600" b="0" i="0" u="none" strike="noStrike" cap="none" dirty="0">
                <a:solidFill>
                  <a:srgbClr val="FFFFFF"/>
                </a:solidFill>
                <a:latin typeface="Calibri"/>
                <a:ea typeface="Calibri"/>
                <a:cs typeface="Calibri"/>
                <a:sym typeface="Calibri"/>
              </a:endParaRPr>
            </a:p>
          </p:txBody>
        </p:sp>
        <p:sp>
          <p:nvSpPr>
            <p:cNvPr id="568" name="Google Shape;568;p11"/>
            <p:cNvSpPr/>
            <p:nvPr/>
          </p:nvSpPr>
          <p:spPr>
            <a:xfrm flipH="1">
              <a:off x="9972222" y="4126218"/>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a:solidFill>
                    <a:srgbClr val="FFFFFF"/>
                  </a:solidFill>
                  <a:latin typeface="Calibri"/>
                  <a:ea typeface="Calibri"/>
                  <a:cs typeface="Calibri"/>
                  <a:sym typeface="Calibri"/>
                </a:rPr>
                <a:t>blender Loan</a:t>
              </a:r>
              <a:endParaRPr sz="1600" b="0" i="0" u="none" strike="noStrike" cap="none" dirty="0">
                <a:solidFill>
                  <a:srgbClr val="FFFFFF"/>
                </a:solidFill>
                <a:latin typeface="Calibri"/>
                <a:ea typeface="Calibri"/>
                <a:cs typeface="Calibri"/>
                <a:sym typeface="Calibri"/>
              </a:endParaRPr>
            </a:p>
          </p:txBody>
        </p:sp>
      </p:grpSp>
      <p:sp>
        <p:nvSpPr>
          <p:cNvPr id="571" name="Google Shape;571;p11"/>
          <p:cNvSpPr txBox="1"/>
          <p:nvPr/>
        </p:nvSpPr>
        <p:spPr>
          <a:xfrm flipH="1">
            <a:off x="4970880" y="3459295"/>
            <a:ext cx="2268317" cy="124183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ts val="3000"/>
              </a:lnSpc>
              <a:spcBef>
                <a:spcPts val="0"/>
              </a:spcBef>
              <a:spcAft>
                <a:spcPts val="0"/>
              </a:spcAft>
              <a:buClrTx/>
              <a:buSzTx/>
              <a:buFontTx/>
              <a:buNone/>
              <a:tabLst/>
              <a:defRPr/>
            </a:pPr>
            <a:r>
              <a:rPr lang="en-US" altLang="en-US" sz="2800" b="1" dirty="0">
                <a:solidFill>
                  <a:prstClr val="white"/>
                </a:solidFill>
                <a:latin typeface="Calibri" panose="020F0502020204030204" pitchFamily="34" charset="0"/>
                <a:cs typeface="Calibri" panose="020F0502020204030204" pitchFamily="34" charset="0"/>
              </a:rPr>
              <a:t>Credit Platform Rating 2.0™</a:t>
            </a:r>
            <a:endParaRPr lang="he-IL" altLang="en-US" sz="2800" b="1" dirty="0">
              <a:solidFill>
                <a:prstClr val="white"/>
              </a:solidFill>
              <a:latin typeface="Calibri" panose="020F0502020204030204" pitchFamily="34" charset="0"/>
              <a:cs typeface="Calibri" panose="020F0502020204030204" pitchFamily="34" charset="0"/>
            </a:endParaRPr>
          </a:p>
        </p:txBody>
      </p:sp>
      <p:sp>
        <p:nvSpPr>
          <p:cNvPr id="572" name="Google Shape;572;p11"/>
          <p:cNvSpPr/>
          <p:nvPr/>
        </p:nvSpPr>
        <p:spPr>
          <a:xfrm>
            <a:off x="5621279" y="2427707"/>
            <a:ext cx="979486" cy="869191"/>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 name="Google Shape;568;p11">
            <a:extLst>
              <a:ext uri="{FF2B5EF4-FFF2-40B4-BE49-F238E27FC236}">
                <a16:creationId xmlns:a16="http://schemas.microsoft.com/office/drawing/2014/main" id="{64A781C8-E751-483E-9E51-6213F63780B8}"/>
              </a:ext>
            </a:extLst>
          </p:cNvPr>
          <p:cNvSpPr/>
          <p:nvPr/>
        </p:nvSpPr>
        <p:spPr>
          <a:xfrm flipH="1">
            <a:off x="8670004" y="5111583"/>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Blender Mortgage </a:t>
            </a:r>
            <a:r>
              <a:rPr lang="en-US" sz="1600" dirty="0">
                <a:solidFill>
                  <a:prstClr val="white"/>
                </a:solidFill>
                <a:latin typeface="Calibri" panose="020F0502020204030204" pitchFamily="34" charset="0"/>
                <a:cs typeface="Calibri" panose="020F0502020204030204" pitchFamily="34" charset="0"/>
              </a:rPr>
              <a:t>Solutions</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endParaRPr kumimoji="0" lang="en-I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6" name="Google Shape;565;p11">
            <a:extLst>
              <a:ext uri="{FF2B5EF4-FFF2-40B4-BE49-F238E27FC236}">
                <a16:creationId xmlns:a16="http://schemas.microsoft.com/office/drawing/2014/main" id="{AFA72D99-04AE-5FB3-B6A3-278308457499}"/>
              </a:ext>
            </a:extLst>
          </p:cNvPr>
          <p:cNvCxnSpPr>
            <a:cxnSpLocks/>
          </p:cNvCxnSpPr>
          <p:nvPr/>
        </p:nvCxnSpPr>
        <p:spPr>
          <a:xfrm>
            <a:off x="9009367" y="4618426"/>
            <a:ext cx="187228" cy="443861"/>
          </a:xfrm>
          <a:prstGeom prst="straightConnector1">
            <a:avLst/>
          </a:prstGeom>
          <a:noFill/>
          <a:ln w="9525" cap="flat" cmpd="sng">
            <a:solidFill>
              <a:srgbClr val="19446C"/>
            </a:solidFill>
            <a:prstDash val="dash"/>
            <a:miter lim="800000"/>
            <a:headEnd type="none" w="sm" len="sm"/>
            <a:tailEnd type="triangle" w="med" len="med"/>
          </a:ln>
        </p:spPr>
      </p:cxnSp>
      <p:sp>
        <p:nvSpPr>
          <p:cNvPr id="3" name="תיבת טקסט 2">
            <a:extLst>
              <a:ext uri="{FF2B5EF4-FFF2-40B4-BE49-F238E27FC236}">
                <a16:creationId xmlns:a16="http://schemas.microsoft.com/office/drawing/2014/main" id="{C8AE9C49-3662-619F-CFD4-BFAE134EC561}"/>
              </a:ext>
            </a:extLst>
          </p:cNvPr>
          <p:cNvSpPr txBox="1"/>
          <p:nvPr/>
        </p:nvSpPr>
        <p:spPr>
          <a:xfrm>
            <a:off x="890348" y="821186"/>
            <a:ext cx="5079390" cy="307777"/>
          </a:xfrm>
          <a:prstGeom prst="rect">
            <a:avLst/>
          </a:prstGeom>
          <a:noFill/>
        </p:spPr>
        <p:txBody>
          <a:bodyPr wrap="square">
            <a:spAutoFit/>
          </a:bodyPr>
          <a:lstStyle/>
          <a:p>
            <a:pPr marL="0" algn="l" defTabSz="914400" eaLnBrk="1" latinLnBrk="0" hangingPunct="1"/>
            <a:r>
              <a:rPr lang="en-US" sz="1400" dirty="0">
                <a:highlight>
                  <a:srgbClr val="FFFF00"/>
                </a:highlight>
                <a:latin typeface="Assistant SemiBold" pitchFamily="2" charset="-79"/>
                <a:cs typeface="Assistant SemiBold" pitchFamily="2" charset="-79"/>
              </a:rPr>
              <a:t>A technological leap forward to support BNPL's activities</a:t>
            </a:r>
            <a:endParaRPr lang="en-US" sz="1400" dirty="0">
              <a:highlight>
                <a:srgbClr val="FFFF00"/>
              </a:high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5">
            <a:extLst>
              <a:ext uri="{FF2B5EF4-FFF2-40B4-BE49-F238E27FC236}">
                <a16:creationId xmlns:a16="http://schemas.microsoft.com/office/drawing/2014/main" id="{A6CE0296-F2F9-9EDD-F82E-6DEB84911D90}"/>
              </a:ext>
            </a:extLst>
          </p:cNvPr>
          <p:cNvSpPr/>
          <p:nvPr/>
        </p:nvSpPr>
        <p:spPr>
          <a:xfrm>
            <a:off x="4614900" y="2427687"/>
            <a:ext cx="3690548" cy="3690542"/>
          </a:xfrm>
          <a:prstGeom prst="ellipse">
            <a:avLst/>
          </a:prstGeom>
          <a:gradFill flip="none" rotWithShape="1">
            <a:gsLst>
              <a:gs pos="0">
                <a:srgbClr val="00AEEF">
                  <a:alpha val="93000"/>
                </a:srgbClr>
              </a:gs>
              <a:gs pos="72000">
                <a:srgbClr val="00AEEF">
                  <a:alpha val="0"/>
                </a:srgbClr>
              </a:gs>
            </a:gsLst>
            <a:path path="circle">
              <a:fillToRect l="50000" t="50000" r="50000" b="50000"/>
            </a:path>
            <a:tileRect/>
          </a:gradFill>
          <a:ln>
            <a:solidFill>
              <a:schemeClr val="bg1">
                <a:lumMod val="8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89" name="Oval 88">
            <a:extLst>
              <a:ext uri="{FF2B5EF4-FFF2-40B4-BE49-F238E27FC236}">
                <a16:creationId xmlns:a16="http://schemas.microsoft.com/office/drawing/2014/main" id="{DC1F0458-8F70-5CFA-6225-54FA726B3122}"/>
              </a:ext>
            </a:extLst>
          </p:cNvPr>
          <p:cNvSpPr/>
          <p:nvPr/>
        </p:nvSpPr>
        <p:spPr>
          <a:xfrm>
            <a:off x="7435885" y="4140878"/>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4" name="Oval 93">
            <a:extLst>
              <a:ext uri="{FF2B5EF4-FFF2-40B4-BE49-F238E27FC236}">
                <a16:creationId xmlns:a16="http://schemas.microsoft.com/office/drawing/2014/main" id="{A802FBE1-4697-1A81-1810-E675417029C6}"/>
              </a:ext>
            </a:extLst>
          </p:cNvPr>
          <p:cNvSpPr/>
          <p:nvPr/>
        </p:nvSpPr>
        <p:spPr>
          <a:xfrm>
            <a:off x="5656155" y="3494869"/>
            <a:ext cx="1495764" cy="149576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9" name="Straight Connector 58">
            <a:extLst>
              <a:ext uri="{FF2B5EF4-FFF2-40B4-BE49-F238E27FC236}">
                <a16:creationId xmlns:a16="http://schemas.microsoft.com/office/drawing/2014/main" id="{056FA409-1E2D-B05B-3630-81521587404F}"/>
              </a:ext>
            </a:extLst>
          </p:cNvPr>
          <p:cNvCxnSpPr>
            <a:cxnSpLocks/>
          </p:cNvCxnSpPr>
          <p:nvPr/>
        </p:nvCxnSpPr>
        <p:spPr>
          <a:xfrm flipH="1">
            <a:off x="3842875" y="4960561"/>
            <a:ext cx="752820" cy="7569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3D0B82-E8FE-BDBD-E675-433A5EEC1C35}"/>
              </a:ext>
            </a:extLst>
          </p:cNvPr>
          <p:cNvCxnSpPr>
            <a:cxnSpLocks/>
          </p:cNvCxnSpPr>
          <p:nvPr/>
        </p:nvCxnSpPr>
        <p:spPr>
          <a:xfrm flipH="1" flipV="1">
            <a:off x="4213002" y="3962552"/>
            <a:ext cx="131074" cy="2799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A3ADD9-30D7-AA64-9F76-1D6047B087A6}"/>
              </a:ext>
            </a:extLst>
          </p:cNvPr>
          <p:cNvCxnSpPr>
            <a:cxnSpLocks/>
          </p:cNvCxnSpPr>
          <p:nvPr/>
        </p:nvCxnSpPr>
        <p:spPr>
          <a:xfrm flipH="1" flipV="1">
            <a:off x="3600308" y="4430007"/>
            <a:ext cx="391200" cy="1543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AF864C-5554-22B1-2206-7B41C55F508B}"/>
              </a:ext>
            </a:extLst>
          </p:cNvPr>
          <p:cNvCxnSpPr>
            <a:cxnSpLocks/>
          </p:cNvCxnSpPr>
          <p:nvPr/>
        </p:nvCxnSpPr>
        <p:spPr>
          <a:xfrm flipH="1">
            <a:off x="3593741" y="5044055"/>
            <a:ext cx="331562" cy="515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91F85680-2731-3E7A-6637-A1898A936135}"/>
              </a:ext>
            </a:extLst>
          </p:cNvPr>
          <p:cNvSpPr/>
          <p:nvPr/>
        </p:nvSpPr>
        <p:spPr>
          <a:xfrm>
            <a:off x="3819719" y="4139921"/>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פינות מעוגלות 30">
            <a:extLst>
              <a:ext uri="{FF2B5EF4-FFF2-40B4-BE49-F238E27FC236}">
                <a16:creationId xmlns:a16="http://schemas.microsoft.com/office/drawing/2014/main" id="{8699EA0D-4165-A37F-7A04-1B82FD837450}"/>
              </a:ext>
            </a:extLst>
          </p:cNvPr>
          <p:cNvSpPr/>
          <p:nvPr/>
        </p:nvSpPr>
        <p:spPr>
          <a:xfrm>
            <a:off x="8393452" y="3256369"/>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6" name="מלבן: פינות מעוגלות 35">
            <a:extLst>
              <a:ext uri="{FF2B5EF4-FFF2-40B4-BE49-F238E27FC236}">
                <a16:creationId xmlns:a16="http://schemas.microsoft.com/office/drawing/2014/main" id="{46B4952C-175C-EFF1-C435-BFA6895A75C7}"/>
              </a:ext>
            </a:extLst>
          </p:cNvPr>
          <p:cNvSpPr/>
          <p:nvPr/>
        </p:nvSpPr>
        <p:spPr>
          <a:xfrm>
            <a:off x="9227301" y="382467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3" name="מלבן: פינות מעוגלות 32">
            <a:extLst>
              <a:ext uri="{FF2B5EF4-FFF2-40B4-BE49-F238E27FC236}">
                <a16:creationId xmlns:a16="http://schemas.microsoft.com/office/drawing/2014/main" id="{287CB4F4-F8EF-AD6C-BDFE-21F3D26D88FC}"/>
              </a:ext>
            </a:extLst>
          </p:cNvPr>
          <p:cNvSpPr/>
          <p:nvPr/>
        </p:nvSpPr>
        <p:spPr>
          <a:xfrm>
            <a:off x="9437972" y="4395803"/>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5" name="מלבן: פינות מעוגלות 34">
            <a:extLst>
              <a:ext uri="{FF2B5EF4-FFF2-40B4-BE49-F238E27FC236}">
                <a16:creationId xmlns:a16="http://schemas.microsoft.com/office/drawing/2014/main" id="{E7144D3A-BBFF-4A8C-D2F7-3E9BFC9C5631}"/>
              </a:ext>
            </a:extLst>
          </p:cNvPr>
          <p:cNvSpPr/>
          <p:nvPr/>
        </p:nvSpPr>
        <p:spPr>
          <a:xfrm>
            <a:off x="9319420" y="496056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sp>
        <p:nvSpPr>
          <p:cNvPr id="32" name="מלבן: פינות מעוגלות 31">
            <a:extLst>
              <a:ext uri="{FF2B5EF4-FFF2-40B4-BE49-F238E27FC236}">
                <a16:creationId xmlns:a16="http://schemas.microsoft.com/office/drawing/2014/main" id="{E5F00FAC-D7B0-E392-4671-29A35C84EE67}"/>
              </a:ext>
            </a:extLst>
          </p:cNvPr>
          <p:cNvSpPr/>
          <p:nvPr/>
        </p:nvSpPr>
        <p:spPr>
          <a:xfrm>
            <a:off x="9044642" y="5525034"/>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3" name="Oval 35">
            <a:extLst>
              <a:ext uri="{FF2B5EF4-FFF2-40B4-BE49-F238E27FC236}">
                <a16:creationId xmlns:a16="http://schemas.microsoft.com/office/drawing/2014/main" id="{A9B4DADF-F3BF-DB5C-BB5C-F9AD481AC6B3}"/>
              </a:ext>
            </a:extLst>
          </p:cNvPr>
          <p:cNvSpPr/>
          <p:nvPr/>
        </p:nvSpPr>
        <p:spPr>
          <a:xfrm>
            <a:off x="5540614" y="3343958"/>
            <a:ext cx="1749906" cy="1665228"/>
          </a:xfrm>
          <a:prstGeom prst="ellipse">
            <a:avLst/>
          </a:prstGeom>
          <a:gradFill>
            <a:gsLst>
              <a:gs pos="21000">
                <a:srgbClr val="00AEEF"/>
              </a:gs>
              <a:gs pos="55788">
                <a:srgbClr val="000E42"/>
              </a:gs>
              <a:gs pos="99000">
                <a:srgbClr val="00257C"/>
              </a:gs>
            </a:gsLst>
            <a:lin ang="7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202543" y="-1906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862573" y="198980"/>
            <a:ext cx="7793436" cy="646331"/>
          </a:xfrm>
          <a:prstGeom prst="rect">
            <a:avLst/>
          </a:prstGeom>
          <a:noFill/>
        </p:spPr>
        <p:txBody>
          <a:bodyPr wrap="square" rtlCol="0">
            <a:spAutoFit/>
          </a:bodyPr>
          <a:lstStyle/>
          <a:p>
            <a:pPr algn="l">
              <a:defRPr/>
            </a:pPr>
            <a:r>
              <a:rPr lang="en-US" sz="3600" b="1" dirty="0">
                <a:solidFill>
                  <a:srgbClr val="041634"/>
                </a:solidFill>
                <a:latin typeface="Calibri" panose="020F0502020204030204" pitchFamily="34" charset="0"/>
                <a:cs typeface="Calibri" panose="020F0502020204030204" pitchFamily="34" charset="0"/>
              </a:rPr>
              <a:t>Risk Diversification Strategy</a:t>
            </a:r>
            <a:endParaRPr lang="he-IL" sz="3600" b="1" dirty="0">
              <a:solidFill>
                <a:srgbClr val="041634"/>
              </a:solidFill>
              <a:latin typeface="Calibri" panose="020F0502020204030204" pitchFamily="34" charset="0"/>
              <a:cs typeface="Calibri" panose="020F0502020204030204" pitchFamily="34" charset="0"/>
            </a:endParaRPr>
          </a:p>
        </p:txBody>
      </p:sp>
      <p:sp>
        <p:nvSpPr>
          <p:cNvPr id="62" name="TextBox 120">
            <a:extLst>
              <a:ext uri="{FF2B5EF4-FFF2-40B4-BE49-F238E27FC236}">
                <a16:creationId xmlns:a16="http://schemas.microsoft.com/office/drawing/2014/main" id="{274B8AD5-1A58-447D-B0ED-29CA9C543530}"/>
              </a:ext>
            </a:extLst>
          </p:cNvPr>
          <p:cNvSpPr txBox="1"/>
          <p:nvPr/>
        </p:nvSpPr>
        <p:spPr>
          <a:xfrm>
            <a:off x="5577118" y="3730597"/>
            <a:ext cx="1789678" cy="842060"/>
          </a:xfrm>
          <a:prstGeom prst="rect">
            <a:avLst/>
          </a:prstGeom>
          <a:noFill/>
        </p:spPr>
        <p:txBody>
          <a:bodyPr wrap="square" rtlCol="0" anchor="ctr" anchorCtr="0">
            <a:noAutofit/>
          </a:bodyPr>
          <a:lstStyle/>
          <a:p>
            <a:pPr indent="0" algn="ctr" rtl="1">
              <a:lnSpc>
                <a:spcPts val="1900"/>
              </a:lnSpc>
              <a:buFontTx/>
              <a:buNone/>
              <a:defRPr/>
            </a:pPr>
            <a:r>
              <a:rPr lang="en-US" sz="2000" dirty="0">
                <a:solidFill>
                  <a:schemeClr val="bg1"/>
                </a:solidFill>
                <a:latin typeface="Calibri" panose="020F0502020204030204" pitchFamily="34" charset="0"/>
                <a:cs typeface="Calibri" panose="020F0502020204030204" pitchFamily="34" charset="0"/>
              </a:rPr>
              <a:t>Risk Diversification </a:t>
            </a:r>
            <a:endParaRPr lang="he-IL" sz="2000" dirty="0">
              <a:solidFill>
                <a:schemeClr val="bg1"/>
              </a:solidFill>
              <a:latin typeface="Calibri" panose="020F0502020204030204" pitchFamily="34" charset="0"/>
              <a:cs typeface="Calibri" panose="020F0502020204030204" pitchFamily="34" charset="0"/>
            </a:endParaRPr>
          </a:p>
        </p:txBody>
      </p:sp>
      <p:sp>
        <p:nvSpPr>
          <p:cNvPr id="65" name="Oval 116">
            <a:extLst>
              <a:ext uri="{FF2B5EF4-FFF2-40B4-BE49-F238E27FC236}">
                <a16:creationId xmlns:a16="http://schemas.microsoft.com/office/drawing/2014/main" id="{A4B4E9E5-A5A2-420A-A58E-AAEF4FE424E9}"/>
              </a:ext>
            </a:extLst>
          </p:cNvPr>
          <p:cNvSpPr/>
          <p:nvPr/>
        </p:nvSpPr>
        <p:spPr>
          <a:xfrm>
            <a:off x="7325630" y="4060553"/>
            <a:ext cx="1821723" cy="1756742"/>
          </a:xfrm>
          <a:prstGeom prst="ellipse">
            <a:avLst/>
          </a:prstGeom>
          <a:gradFill>
            <a:gsLst>
              <a:gs pos="2000">
                <a:srgbClr val="00AEEF">
                  <a:alpha val="76000"/>
                </a:srgbClr>
              </a:gs>
              <a:gs pos="83000">
                <a:srgbClr val="00AEEF">
                  <a:alpha val="11000"/>
                </a:srgbClr>
              </a:gs>
            </a:gsLst>
            <a:lin ang="12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Diversification of funding sources</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1F06F488-F768-451B-97A9-4D2C494D8FAE}"/>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Rectangle 45">
            <a:extLst>
              <a:ext uri="{FF2B5EF4-FFF2-40B4-BE49-F238E27FC236}">
                <a16:creationId xmlns:a16="http://schemas.microsoft.com/office/drawing/2014/main" id="{B722B11F-6D13-F683-919D-9055768E2960}"/>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Oval 116">
            <a:extLst>
              <a:ext uri="{FF2B5EF4-FFF2-40B4-BE49-F238E27FC236}">
                <a16:creationId xmlns:a16="http://schemas.microsoft.com/office/drawing/2014/main" id="{246D56F3-58AF-0844-9622-08690E211DB6}"/>
              </a:ext>
            </a:extLst>
          </p:cNvPr>
          <p:cNvSpPr/>
          <p:nvPr/>
        </p:nvSpPr>
        <p:spPr>
          <a:xfrm>
            <a:off x="3753747" y="4095798"/>
            <a:ext cx="1739290" cy="1705573"/>
          </a:xfrm>
          <a:prstGeom prst="ellipse">
            <a:avLst/>
          </a:prstGeom>
          <a:gradFill>
            <a:gsLst>
              <a:gs pos="2000">
                <a:srgbClr val="00AEEF">
                  <a:alpha val="76000"/>
                </a:srgbClr>
              </a:gs>
              <a:gs pos="83000">
                <a:srgbClr val="00AEEF">
                  <a:alpha val="11000"/>
                </a:srgbClr>
              </a:gs>
            </a:gsLst>
            <a:lin ang="7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Diversity in providing credit</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18">
            <a:extLst>
              <a:ext uri="{FF2B5EF4-FFF2-40B4-BE49-F238E27FC236}">
                <a16:creationId xmlns:a16="http://schemas.microsoft.com/office/drawing/2014/main" id="{33BC3859-F6DE-596A-956F-04D7131AC048}"/>
              </a:ext>
            </a:extLst>
          </p:cNvPr>
          <p:cNvSpPr txBox="1"/>
          <p:nvPr/>
        </p:nvSpPr>
        <p:spPr>
          <a:xfrm>
            <a:off x="908318" y="4950128"/>
            <a:ext cx="2102431" cy="375311"/>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Credit for any purpose</a:t>
            </a:r>
            <a:endParaRPr lang="he-IL" b="1" dirty="0">
              <a:latin typeface="Calibri" panose="020F0502020204030204" pitchFamily="34" charset="0"/>
              <a:cs typeface="Calibri" panose="020F0502020204030204" pitchFamily="34" charset="0"/>
            </a:endParaRPr>
          </a:p>
        </p:txBody>
      </p:sp>
      <p:cxnSp>
        <p:nvCxnSpPr>
          <p:cNvPr id="9" name="Straight Connector 12">
            <a:extLst>
              <a:ext uri="{FF2B5EF4-FFF2-40B4-BE49-F238E27FC236}">
                <a16:creationId xmlns:a16="http://schemas.microsoft.com/office/drawing/2014/main" id="{12E99FA9-1B22-DFAE-F97D-F04F7D9BBA3F}"/>
              </a:ext>
            </a:extLst>
          </p:cNvPr>
          <p:cNvCxnSpPr>
            <a:cxnSpLocks/>
          </p:cNvCxnSpPr>
          <p:nvPr/>
        </p:nvCxnSpPr>
        <p:spPr>
          <a:xfrm flipH="1">
            <a:off x="5342400" y="4524229"/>
            <a:ext cx="268807" cy="112355"/>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pic>
        <p:nvPicPr>
          <p:cNvPr id="18" name="Picture 2" descr="Dear Keren Malki Supporter, I hope this finds you well and you enjoyed the  Rainbow of Music concert to support the work of Keren">
            <a:extLst>
              <a:ext uri="{FF2B5EF4-FFF2-40B4-BE49-F238E27FC236}">
                <a16:creationId xmlns:a16="http://schemas.microsoft.com/office/drawing/2014/main" id="{BC60CD1E-8672-4E14-AD40-784CE41BC6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0607" y="3394789"/>
            <a:ext cx="964271" cy="2397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Pollen Street Capital Standard">
            <a:extLst>
              <a:ext uri="{FF2B5EF4-FFF2-40B4-BE49-F238E27FC236}">
                <a16:creationId xmlns:a16="http://schemas.microsoft.com/office/drawing/2014/main" id="{2996257C-2165-ACC6-63B0-AB462DD959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72" t="29419" r="6078" b="6814"/>
          <a:stretch/>
        </p:blipFill>
        <p:spPr bwMode="auto">
          <a:xfrm>
            <a:off x="9140324" y="5638341"/>
            <a:ext cx="1040864" cy="344510"/>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19">
            <a:extLst>
              <a:ext uri="{FF2B5EF4-FFF2-40B4-BE49-F238E27FC236}">
                <a16:creationId xmlns:a16="http://schemas.microsoft.com/office/drawing/2014/main" id="{956BE866-5919-5F11-D1B6-DA6A57432071}"/>
              </a:ext>
            </a:extLst>
          </p:cNvPr>
          <p:cNvPicPr>
            <a:picLocks noChangeAspect="1"/>
          </p:cNvPicPr>
          <p:nvPr/>
        </p:nvPicPr>
        <p:blipFill>
          <a:blip r:embed="rId5"/>
          <a:stretch>
            <a:fillRect/>
          </a:stretch>
        </p:blipFill>
        <p:spPr>
          <a:xfrm>
            <a:off x="8373736" y="6163161"/>
            <a:ext cx="853565" cy="308848"/>
          </a:xfrm>
          <a:prstGeom prst="rect">
            <a:avLst/>
          </a:prstGeom>
        </p:spPr>
      </p:pic>
      <p:sp>
        <p:nvSpPr>
          <p:cNvPr id="5" name="TextBox 118">
            <a:extLst>
              <a:ext uri="{FF2B5EF4-FFF2-40B4-BE49-F238E27FC236}">
                <a16:creationId xmlns:a16="http://schemas.microsoft.com/office/drawing/2014/main" id="{291CEC02-220F-184A-DD36-A4CED4D70AB7}"/>
              </a:ext>
            </a:extLst>
          </p:cNvPr>
          <p:cNvSpPr txBox="1"/>
          <p:nvPr/>
        </p:nvSpPr>
        <p:spPr>
          <a:xfrm>
            <a:off x="9588276" y="4401313"/>
            <a:ext cx="887112" cy="487330"/>
          </a:xfrm>
          <a:prstGeom prst="rect">
            <a:avLst/>
          </a:prstGeom>
          <a:noFill/>
        </p:spPr>
        <p:txBody>
          <a:bodyPr wrap="square" lIns="91440" tIns="45720" rIns="91440" bIns="45720" rtlCol="0" anchor="ctr" anchorCtr="0">
            <a:noAutofit/>
          </a:bodyPr>
          <a:lstStyle/>
          <a:p>
            <a:pPr algn="ctr" rtl="1">
              <a:defRPr/>
            </a:pPr>
            <a:r>
              <a:rPr lang="en-US" sz="1600" dirty="0">
                <a:latin typeface="Assistant SemiBold" pitchFamily="2" charset="-79"/>
                <a:cs typeface="Assistant SemiBold" pitchFamily="2" charset="-79"/>
              </a:rPr>
              <a:t>P2P</a:t>
            </a:r>
            <a:endParaRPr lang="he-IL" sz="1600" dirty="0">
              <a:latin typeface="Assistant SemiBold" pitchFamily="2" charset="-79"/>
              <a:cs typeface="Assistant SemiBold" pitchFamily="2" charset="-79"/>
            </a:endParaRPr>
          </a:p>
        </p:txBody>
      </p:sp>
      <p:sp>
        <p:nvSpPr>
          <p:cNvPr id="6" name="TextBox 28">
            <a:extLst>
              <a:ext uri="{FF2B5EF4-FFF2-40B4-BE49-F238E27FC236}">
                <a16:creationId xmlns:a16="http://schemas.microsoft.com/office/drawing/2014/main" id="{FF3DC49F-C67B-27A8-30B2-2E46CC2970C5}"/>
              </a:ext>
            </a:extLst>
          </p:cNvPr>
          <p:cNvSpPr txBox="1"/>
          <p:nvPr/>
        </p:nvSpPr>
        <p:spPr>
          <a:xfrm>
            <a:off x="850605" y="814298"/>
            <a:ext cx="9405564" cy="461665"/>
          </a:xfrm>
          <a:prstGeom prst="rect">
            <a:avLst/>
          </a:prstGeom>
          <a:noFill/>
        </p:spPr>
        <p:txBody>
          <a:bodyPr wrap="square" rtlCol="0">
            <a:spAutoFit/>
          </a:bodyPr>
          <a:lstStyle/>
          <a:p>
            <a:pPr algn="l">
              <a:defRPr/>
            </a:pPr>
            <a:r>
              <a:rPr lang="en-US" sz="2400" dirty="0">
                <a:latin typeface="Calibri" panose="020F0502020204030204" pitchFamily="34" charset="0"/>
                <a:cs typeface="Calibri" panose="020F0502020204030204" pitchFamily="34" charset="0"/>
              </a:rPr>
              <a:t>Maintaining flexibility and adapting to a changing reality</a:t>
            </a:r>
            <a:endParaRPr lang="he-IL" sz="2400" dirty="0">
              <a:latin typeface="Calibri" panose="020F0502020204030204" pitchFamily="34" charset="0"/>
              <a:cs typeface="Calibri" panose="020F0502020204030204" pitchFamily="34" charset="0"/>
            </a:endParaRPr>
          </a:p>
        </p:txBody>
      </p:sp>
      <p:sp>
        <p:nvSpPr>
          <p:cNvPr id="28" name="TextBox 118">
            <a:extLst>
              <a:ext uri="{FF2B5EF4-FFF2-40B4-BE49-F238E27FC236}">
                <a16:creationId xmlns:a16="http://schemas.microsoft.com/office/drawing/2014/main" id="{80646B09-0AFD-5637-3F94-4FA33E51FBCD}"/>
              </a:ext>
            </a:extLst>
          </p:cNvPr>
          <p:cNvSpPr txBox="1"/>
          <p:nvPr/>
        </p:nvSpPr>
        <p:spPr>
          <a:xfrm>
            <a:off x="1376793" y="5839459"/>
            <a:ext cx="2102430" cy="380886"/>
          </a:xfrm>
          <a:prstGeom prst="rect">
            <a:avLst/>
          </a:prstGeom>
          <a:no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b="1" dirty="0">
                <a:latin typeface="Calibri" panose="020F0502020204030204" pitchFamily="34" charset="0"/>
                <a:cs typeface="Calibri" panose="020F0502020204030204" pitchFamily="34" charset="0"/>
              </a:rPr>
              <a:t>Mortgage Solutions </a:t>
            </a:r>
            <a:endParaRPr lang="en-IL" b="1" dirty="0">
              <a:latin typeface="Calibri" panose="020F0502020204030204" pitchFamily="34" charset="0"/>
              <a:cs typeface="Calibri" panose="020F0502020204030204" pitchFamily="34" charset="0"/>
            </a:endParaRPr>
          </a:p>
          <a:p>
            <a:pPr algn="r" rtl="1">
              <a:defRPr/>
            </a:pPr>
            <a:endParaRPr lang="he-IL" sz="1600" dirty="0">
              <a:latin typeface="Assistant SemiBold" pitchFamily="2" charset="-79"/>
              <a:cs typeface="Assistant SemiBold" pitchFamily="2" charset="-79"/>
            </a:endParaRPr>
          </a:p>
        </p:txBody>
      </p:sp>
      <p:sp>
        <p:nvSpPr>
          <p:cNvPr id="30" name="TextBox 118">
            <a:extLst>
              <a:ext uri="{FF2B5EF4-FFF2-40B4-BE49-F238E27FC236}">
                <a16:creationId xmlns:a16="http://schemas.microsoft.com/office/drawing/2014/main" id="{B50F9CD6-F9C5-2532-E2D7-D19151CCB46C}"/>
              </a:ext>
            </a:extLst>
          </p:cNvPr>
          <p:cNvSpPr txBox="1"/>
          <p:nvPr/>
        </p:nvSpPr>
        <p:spPr>
          <a:xfrm>
            <a:off x="1918654" y="4169795"/>
            <a:ext cx="1067118" cy="375882"/>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Car loans</a:t>
            </a:r>
            <a:endParaRPr lang="he-IL" b="1" dirty="0">
              <a:latin typeface="Calibri" panose="020F0502020204030204" pitchFamily="34" charset="0"/>
              <a:cs typeface="Calibri" panose="020F0502020204030204" pitchFamily="34" charset="0"/>
            </a:endParaRPr>
          </a:p>
        </p:txBody>
      </p:sp>
      <p:cxnSp>
        <p:nvCxnSpPr>
          <p:cNvPr id="14" name="Straight Connector 12">
            <a:extLst>
              <a:ext uri="{FF2B5EF4-FFF2-40B4-BE49-F238E27FC236}">
                <a16:creationId xmlns:a16="http://schemas.microsoft.com/office/drawing/2014/main" id="{565DFEEB-5330-CB39-D054-99123C9A31E2}"/>
              </a:ext>
            </a:extLst>
          </p:cNvPr>
          <p:cNvCxnSpPr>
            <a:cxnSpLocks/>
          </p:cNvCxnSpPr>
          <p:nvPr/>
        </p:nvCxnSpPr>
        <p:spPr>
          <a:xfrm flipV="1">
            <a:off x="6404037" y="3043257"/>
            <a:ext cx="0" cy="276726"/>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 name="Straight Connector 12">
            <a:extLst>
              <a:ext uri="{FF2B5EF4-FFF2-40B4-BE49-F238E27FC236}">
                <a16:creationId xmlns:a16="http://schemas.microsoft.com/office/drawing/2014/main" id="{486427A9-B868-20FE-2FDB-5074486D3143}"/>
              </a:ext>
            </a:extLst>
          </p:cNvPr>
          <p:cNvCxnSpPr>
            <a:cxnSpLocks/>
          </p:cNvCxnSpPr>
          <p:nvPr/>
        </p:nvCxnSpPr>
        <p:spPr>
          <a:xfrm>
            <a:off x="7252352" y="4417575"/>
            <a:ext cx="287119" cy="128102"/>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056E41-7DCA-2FDA-DB4A-258C5493FC58}"/>
              </a:ext>
            </a:extLst>
          </p:cNvPr>
          <p:cNvSpPr txBox="1"/>
          <p:nvPr/>
        </p:nvSpPr>
        <p:spPr>
          <a:xfrm>
            <a:off x="1328363" y="3502981"/>
            <a:ext cx="2441111" cy="307777"/>
          </a:xfrm>
          <a:prstGeom prst="rect">
            <a:avLst/>
          </a:prstGeom>
          <a:noFill/>
        </p:spPr>
        <p:txBody>
          <a:bodyPr wrap="square">
            <a:spAutoFit/>
          </a:bodyPr>
          <a:lstStyle/>
          <a:p>
            <a:pPr algn="r" rtl="1">
              <a:defRPr/>
            </a:pPr>
            <a:r>
              <a:rPr lang="en-US" sz="1400" b="1" dirty="0">
                <a:latin typeface="Calibri" panose="020F0502020204030204" pitchFamily="34" charset="0"/>
                <a:cs typeface="Calibri" panose="020F0502020204030204" pitchFamily="34" charset="0"/>
              </a:rPr>
              <a:t>BNPL</a:t>
            </a:r>
            <a:endParaRPr lang="he-IL" sz="1400" b="1" dirty="0">
              <a:latin typeface="Calibri" panose="020F0502020204030204" pitchFamily="34" charset="0"/>
              <a:cs typeface="Calibri" panose="020F0502020204030204" pitchFamily="34" charset="0"/>
            </a:endParaRPr>
          </a:p>
        </p:txBody>
      </p:sp>
      <p:sp>
        <p:nvSpPr>
          <p:cNvPr id="38" name="מלבן: פינות מעוגלות 31">
            <a:extLst>
              <a:ext uri="{FF2B5EF4-FFF2-40B4-BE49-F238E27FC236}">
                <a16:creationId xmlns:a16="http://schemas.microsoft.com/office/drawing/2014/main" id="{5244269C-CB71-48DA-7FA9-77D317FB296C}"/>
              </a:ext>
            </a:extLst>
          </p:cNvPr>
          <p:cNvSpPr/>
          <p:nvPr/>
        </p:nvSpPr>
        <p:spPr>
          <a:xfrm>
            <a:off x="8243148" y="607313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16" name="Oval 15">
            <a:extLst>
              <a:ext uri="{FF2B5EF4-FFF2-40B4-BE49-F238E27FC236}">
                <a16:creationId xmlns:a16="http://schemas.microsoft.com/office/drawing/2014/main" id="{A238DE21-10D3-5507-3155-D02623FE7071}"/>
              </a:ext>
            </a:extLst>
          </p:cNvPr>
          <p:cNvSpPr/>
          <p:nvPr/>
        </p:nvSpPr>
        <p:spPr>
          <a:xfrm>
            <a:off x="3782765" y="3399681"/>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Oval 22">
            <a:extLst>
              <a:ext uri="{FF2B5EF4-FFF2-40B4-BE49-F238E27FC236}">
                <a16:creationId xmlns:a16="http://schemas.microsoft.com/office/drawing/2014/main" id="{1964C4A9-F3F5-48F3-D2A8-585C53C2C375}"/>
              </a:ext>
            </a:extLst>
          </p:cNvPr>
          <p:cNvSpPr/>
          <p:nvPr/>
        </p:nvSpPr>
        <p:spPr>
          <a:xfrm>
            <a:off x="2993858" y="4093606"/>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Oval 53">
            <a:extLst>
              <a:ext uri="{FF2B5EF4-FFF2-40B4-BE49-F238E27FC236}">
                <a16:creationId xmlns:a16="http://schemas.microsoft.com/office/drawing/2014/main" id="{1AAF6E93-7F74-F1F0-67EE-69860ACD20FF}"/>
              </a:ext>
            </a:extLst>
          </p:cNvPr>
          <p:cNvSpPr/>
          <p:nvPr/>
        </p:nvSpPr>
        <p:spPr>
          <a:xfrm>
            <a:off x="3029184" y="4867685"/>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Oval 54">
            <a:extLst>
              <a:ext uri="{FF2B5EF4-FFF2-40B4-BE49-F238E27FC236}">
                <a16:creationId xmlns:a16="http://schemas.microsoft.com/office/drawing/2014/main" id="{D482944F-4748-145E-B42B-B1E86E92C8B0}"/>
              </a:ext>
            </a:extLst>
          </p:cNvPr>
          <p:cNvSpPr/>
          <p:nvPr/>
        </p:nvSpPr>
        <p:spPr>
          <a:xfrm>
            <a:off x="3330035" y="5626167"/>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8" name="Picture 67">
            <a:extLst>
              <a:ext uri="{FF2B5EF4-FFF2-40B4-BE49-F238E27FC236}">
                <a16:creationId xmlns:a16="http://schemas.microsoft.com/office/drawing/2014/main" id="{D6ABA5BA-2879-B553-B903-D7DEED287F99}"/>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3101201" y="4269157"/>
            <a:ext cx="321230" cy="247967"/>
          </a:xfrm>
          <a:prstGeom prst="rect">
            <a:avLst/>
          </a:prstGeom>
        </p:spPr>
      </p:pic>
      <p:pic>
        <p:nvPicPr>
          <p:cNvPr id="70" name="Picture 69">
            <a:extLst>
              <a:ext uri="{FF2B5EF4-FFF2-40B4-BE49-F238E27FC236}">
                <a16:creationId xmlns:a16="http://schemas.microsoft.com/office/drawing/2014/main" id="{163DA25C-7DDE-5C4D-CD1B-08F526B90A59}"/>
              </a:ext>
            </a:extLst>
          </p:cNvPr>
          <p:cNvPicPr>
            <a:picLocks noChangeAspect="1"/>
          </p:cNvPicPr>
          <p:nvPr/>
        </p:nvPicPr>
        <p:blipFill>
          <a:blip r:embed="rId7">
            <a:clrChange>
              <a:clrFrom>
                <a:srgbClr val="F8FAFB"/>
              </a:clrFrom>
              <a:clrTo>
                <a:srgbClr val="F8FAFB">
                  <a:alpha val="0"/>
                </a:srgbClr>
              </a:clrTo>
            </a:clrChange>
          </a:blip>
          <a:stretch>
            <a:fillRect/>
          </a:stretch>
        </p:blipFill>
        <p:spPr>
          <a:xfrm>
            <a:off x="3454732" y="5739956"/>
            <a:ext cx="298834" cy="289946"/>
          </a:xfrm>
          <a:prstGeom prst="rect">
            <a:avLst/>
          </a:prstGeom>
        </p:spPr>
      </p:pic>
      <p:pic>
        <p:nvPicPr>
          <p:cNvPr id="72" name="Picture 71">
            <a:extLst>
              <a:ext uri="{FF2B5EF4-FFF2-40B4-BE49-F238E27FC236}">
                <a16:creationId xmlns:a16="http://schemas.microsoft.com/office/drawing/2014/main" id="{B7288061-8CCC-B71C-7EBF-10C20BC55D79}"/>
              </a:ext>
            </a:extLst>
          </p:cNvPr>
          <p:cNvPicPr>
            <a:picLocks noChangeAspect="1"/>
          </p:cNvPicPr>
          <p:nvPr/>
        </p:nvPicPr>
        <p:blipFill>
          <a:blip r:embed="rId8">
            <a:clrChange>
              <a:clrFrom>
                <a:srgbClr val="F8FAFB"/>
              </a:clrFrom>
              <a:clrTo>
                <a:srgbClr val="F8FAFB">
                  <a:alpha val="0"/>
                </a:srgbClr>
              </a:clrTo>
            </a:clrChange>
          </a:blip>
          <a:stretch>
            <a:fillRect/>
          </a:stretch>
        </p:blipFill>
        <p:spPr>
          <a:xfrm>
            <a:off x="3887365" y="3534370"/>
            <a:ext cx="334487" cy="316242"/>
          </a:xfrm>
          <a:prstGeom prst="rect">
            <a:avLst/>
          </a:prstGeom>
        </p:spPr>
      </p:pic>
      <p:pic>
        <p:nvPicPr>
          <p:cNvPr id="74" name="Picture 73">
            <a:extLst>
              <a:ext uri="{FF2B5EF4-FFF2-40B4-BE49-F238E27FC236}">
                <a16:creationId xmlns:a16="http://schemas.microsoft.com/office/drawing/2014/main" id="{3AFAD12A-A571-1A2E-BB4D-9C8D51D676E2}"/>
              </a:ext>
            </a:extLst>
          </p:cNvPr>
          <p:cNvPicPr>
            <a:picLocks noChangeAspect="1"/>
          </p:cNvPicPr>
          <p:nvPr/>
        </p:nvPicPr>
        <p:blipFill>
          <a:blip r:embed="rId9">
            <a:clrChange>
              <a:clrFrom>
                <a:srgbClr val="F8FAFB"/>
              </a:clrFrom>
              <a:clrTo>
                <a:srgbClr val="F8FAFB">
                  <a:alpha val="0"/>
                </a:srgbClr>
              </a:clrTo>
            </a:clrChange>
          </a:blip>
          <a:stretch>
            <a:fillRect/>
          </a:stretch>
        </p:blipFill>
        <p:spPr>
          <a:xfrm>
            <a:off x="3143923" y="4994745"/>
            <a:ext cx="354855" cy="295712"/>
          </a:xfrm>
          <a:prstGeom prst="rect">
            <a:avLst/>
          </a:prstGeom>
        </p:spPr>
      </p:pic>
      <p:sp>
        <p:nvSpPr>
          <p:cNvPr id="93" name="Oval 92">
            <a:extLst>
              <a:ext uri="{FF2B5EF4-FFF2-40B4-BE49-F238E27FC236}">
                <a16:creationId xmlns:a16="http://schemas.microsoft.com/office/drawing/2014/main" id="{DA285731-D979-22B7-06C0-3A790DC586BB}"/>
              </a:ext>
            </a:extLst>
          </p:cNvPr>
          <p:cNvSpPr/>
          <p:nvPr/>
        </p:nvSpPr>
        <p:spPr>
          <a:xfrm>
            <a:off x="5612037" y="1459257"/>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TextBox 122">
            <a:extLst>
              <a:ext uri="{FF2B5EF4-FFF2-40B4-BE49-F238E27FC236}">
                <a16:creationId xmlns:a16="http://schemas.microsoft.com/office/drawing/2014/main" id="{E7455A88-952D-486D-8093-78376CA45930}"/>
              </a:ext>
            </a:extLst>
          </p:cNvPr>
          <p:cNvSpPr txBox="1"/>
          <p:nvPr/>
        </p:nvSpPr>
        <p:spPr>
          <a:xfrm>
            <a:off x="4133486" y="1628053"/>
            <a:ext cx="1167235" cy="460680"/>
          </a:xfrm>
          <a:prstGeom prst="rect">
            <a:avLst/>
          </a:prstGeom>
          <a:noFill/>
        </p:spPr>
        <p:txBody>
          <a:bodyPr wrap="square" rtlCol="0" anchor="ctr" anchorCtr="0">
            <a:noAutofit/>
          </a:bodyPr>
          <a:lstStyle/>
          <a:p>
            <a:pPr marR="0" algn="ctr" rtl="1">
              <a:spcBef>
                <a:spcPts val="0"/>
              </a:spcBef>
              <a:spcAft>
                <a:spcPts val="0"/>
              </a:spcAft>
            </a:pPr>
            <a:r>
              <a:rPr lang="en-US" sz="1600" b="1" dirty="0">
                <a:latin typeface="Calibri" panose="020F0502020204030204" pitchFamily="34" charset="0"/>
                <a:cs typeface="Calibri" panose="020F0502020204030204" pitchFamily="34" charset="0"/>
              </a:rPr>
              <a:t>Israel</a:t>
            </a:r>
            <a:endParaRPr lang="he-IL" sz="1600" b="1" dirty="0">
              <a:latin typeface="Calibri" panose="020F0502020204030204" pitchFamily="34" charset="0"/>
              <a:cs typeface="Calibri" panose="020F0502020204030204" pitchFamily="34" charset="0"/>
            </a:endParaRPr>
          </a:p>
        </p:txBody>
      </p:sp>
      <p:sp>
        <p:nvSpPr>
          <p:cNvPr id="4" name="Oval 116">
            <a:extLst>
              <a:ext uri="{FF2B5EF4-FFF2-40B4-BE49-F238E27FC236}">
                <a16:creationId xmlns:a16="http://schemas.microsoft.com/office/drawing/2014/main" id="{F0FE6E96-EE4E-563E-08AE-A7BD0CF82501}"/>
              </a:ext>
            </a:extLst>
          </p:cNvPr>
          <p:cNvSpPr/>
          <p:nvPr/>
        </p:nvSpPr>
        <p:spPr>
          <a:xfrm>
            <a:off x="5553387" y="1395573"/>
            <a:ext cx="1728423" cy="1724370"/>
          </a:xfrm>
          <a:prstGeom prst="ellipse">
            <a:avLst/>
          </a:prstGeom>
          <a:gradFill>
            <a:gsLst>
              <a:gs pos="2000">
                <a:srgbClr val="00AEEF">
                  <a:alpha val="76000"/>
                </a:srgbClr>
              </a:gs>
              <a:gs pos="83000">
                <a:srgbClr val="00AEEF">
                  <a:alpha val="11000"/>
                </a:srgbClr>
              </a:gs>
            </a:gsLst>
            <a:lin ang="13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Geographical dispersion</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TextBox 122">
            <a:extLst>
              <a:ext uri="{FF2B5EF4-FFF2-40B4-BE49-F238E27FC236}">
                <a16:creationId xmlns:a16="http://schemas.microsoft.com/office/drawing/2014/main" id="{234D7DFC-02EC-7F28-B84A-225F3BA23A2A}"/>
              </a:ext>
            </a:extLst>
          </p:cNvPr>
          <p:cNvSpPr txBox="1"/>
          <p:nvPr/>
        </p:nvSpPr>
        <p:spPr>
          <a:xfrm>
            <a:off x="4062523" y="2146550"/>
            <a:ext cx="1194826" cy="469595"/>
          </a:xfrm>
          <a:prstGeom prst="rect">
            <a:avLst/>
          </a:prstGeom>
          <a:noFill/>
        </p:spPr>
        <p:txBody>
          <a:bodyPr wrap="square" rtlCol="0" anchor="ctr" anchorCtr="0">
            <a:noAutofit/>
          </a:bodyPr>
          <a:lstStyle>
            <a:defPPr marR="0" lvl="0" algn="l" rtl="0">
              <a:lnSpc>
                <a:spcPct val="100000"/>
              </a:lnSpc>
              <a:spcBef>
                <a:spcPts val="0"/>
              </a:spcBef>
              <a:spcAft>
                <a:spcPts val="0"/>
              </a:spcAft>
            </a:defPPr>
            <a:lvl1pPr algn="ctr" rtl="1">
              <a:defRPr sz="1600">
                <a:latin typeface="Assistant SemiBold" pitchFamily="2" charset="-79"/>
                <a:cs typeface="Assistant SemiBold" pitchFamily="2" charset="-79"/>
              </a:defRPr>
            </a:lvl1pPr>
          </a:lstStyle>
          <a:p>
            <a:r>
              <a:rPr lang="en-US" b="1" dirty="0">
                <a:latin typeface="Calibri" panose="020F0502020204030204" pitchFamily="34" charset="0"/>
                <a:cs typeface="Calibri" panose="020F0502020204030204" pitchFamily="34" charset="0"/>
              </a:rPr>
              <a:t>Europe</a:t>
            </a:r>
          </a:p>
        </p:txBody>
      </p:sp>
      <p:pic>
        <p:nvPicPr>
          <p:cNvPr id="86" name="Picture 85">
            <a:extLst>
              <a:ext uri="{FF2B5EF4-FFF2-40B4-BE49-F238E27FC236}">
                <a16:creationId xmlns:a16="http://schemas.microsoft.com/office/drawing/2014/main" id="{A49B66D4-E60A-2127-B201-5C620076DDAF}"/>
              </a:ext>
            </a:extLst>
          </p:cNvPr>
          <p:cNvPicPr>
            <a:picLocks noChangeAspect="1"/>
          </p:cNvPicPr>
          <p:nvPr/>
        </p:nvPicPr>
        <p:blipFill>
          <a:blip r:embed="rId10">
            <a:clrChange>
              <a:clrFrom>
                <a:srgbClr val="F8FAFB"/>
              </a:clrFrom>
              <a:clrTo>
                <a:srgbClr val="F8FAFB">
                  <a:alpha val="0"/>
                </a:srgbClr>
              </a:clrTo>
            </a:clrChange>
          </a:blip>
          <a:srcRect/>
          <a:stretch>
            <a:fillRect/>
          </a:stretch>
        </p:blipFill>
        <p:spPr>
          <a:xfrm>
            <a:off x="4953058" y="2081851"/>
            <a:ext cx="502253" cy="538815"/>
          </a:xfrm>
          <a:custGeom>
            <a:avLst/>
            <a:gdLst>
              <a:gd name="connsiteX0" fmla="*/ 2258458 w 2486025"/>
              <a:gd name="connsiteY0" fmla="*/ 0 h 2667000"/>
              <a:gd name="connsiteX1" fmla="*/ 2486025 w 2486025"/>
              <a:gd name="connsiteY1" fmla="*/ 0 h 2667000"/>
              <a:gd name="connsiteX2" fmla="*/ 2486025 w 2486025"/>
              <a:gd name="connsiteY2" fmla="*/ 2667000 h 2667000"/>
              <a:gd name="connsiteX3" fmla="*/ 0 w 2486025"/>
              <a:gd name="connsiteY3" fmla="*/ 2667000 h 2667000"/>
              <a:gd name="connsiteX4" fmla="*/ 0 w 2486025"/>
              <a:gd name="connsiteY4" fmla="*/ 2605801 h 2667000"/>
              <a:gd name="connsiteX5" fmla="*/ 674126 w 2486025"/>
              <a:gd name="connsiteY5" fmla="*/ 2605801 h 2667000"/>
              <a:gd name="connsiteX6" fmla="*/ 674126 w 2486025"/>
              <a:gd name="connsiteY6" fmla="*/ 1816639 h 2667000"/>
              <a:gd name="connsiteX7" fmla="*/ 674126 w 2486025"/>
              <a:gd name="connsiteY7" fmla="*/ 682342 h 2667000"/>
              <a:gd name="connsiteX8" fmla="*/ 674126 w 2486025"/>
              <a:gd name="connsiteY8" fmla="*/ 639884 h 2667000"/>
              <a:gd name="connsiteX9" fmla="*/ 1196411 w 2486025"/>
              <a:gd name="connsiteY9" fmla="*/ 639884 h 2667000"/>
              <a:gd name="connsiteX10" fmla="*/ 1196411 w 2486025"/>
              <a:gd name="connsiteY10" fmla="*/ 660991 h 2667000"/>
              <a:gd name="connsiteX11" fmla="*/ 1377256 w 2486025"/>
              <a:gd name="connsiteY11" fmla="*/ 660991 h 2667000"/>
              <a:gd name="connsiteX12" fmla="*/ 1377256 w 2486025"/>
              <a:gd name="connsiteY12" fmla="*/ 705103 h 2667000"/>
              <a:gd name="connsiteX13" fmla="*/ 1628800 w 2486025"/>
              <a:gd name="connsiteY13" fmla="*/ 705103 h 2667000"/>
              <a:gd name="connsiteX14" fmla="*/ 1628800 w 2486025"/>
              <a:gd name="connsiteY14" fmla="*/ 835522 h 2667000"/>
              <a:gd name="connsiteX15" fmla="*/ 2214245 w 2486025"/>
              <a:gd name="connsiteY15" fmla="*/ 795498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6025" h="2667000">
                <a:moveTo>
                  <a:pt x="2258458" y="0"/>
                </a:moveTo>
                <a:lnTo>
                  <a:pt x="2486025" y="0"/>
                </a:lnTo>
                <a:lnTo>
                  <a:pt x="2486025" y="2667000"/>
                </a:lnTo>
                <a:lnTo>
                  <a:pt x="0" y="2667000"/>
                </a:lnTo>
                <a:lnTo>
                  <a:pt x="0" y="2605801"/>
                </a:lnTo>
                <a:lnTo>
                  <a:pt x="674126" y="2605801"/>
                </a:lnTo>
                <a:lnTo>
                  <a:pt x="674126" y="1816639"/>
                </a:lnTo>
                <a:lnTo>
                  <a:pt x="674126" y="682342"/>
                </a:lnTo>
                <a:lnTo>
                  <a:pt x="674126" y="639884"/>
                </a:lnTo>
                <a:lnTo>
                  <a:pt x="1196411" y="639884"/>
                </a:lnTo>
                <a:lnTo>
                  <a:pt x="1196411" y="660991"/>
                </a:lnTo>
                <a:lnTo>
                  <a:pt x="1377256" y="660991"/>
                </a:lnTo>
                <a:lnTo>
                  <a:pt x="1377256" y="705103"/>
                </a:lnTo>
                <a:lnTo>
                  <a:pt x="1628800" y="705103"/>
                </a:lnTo>
                <a:lnTo>
                  <a:pt x="1628800" y="835522"/>
                </a:lnTo>
                <a:cubicBezTo>
                  <a:pt x="1823948" y="822181"/>
                  <a:pt x="1803582" y="981251"/>
                  <a:pt x="2214245" y="795498"/>
                </a:cubicBezTo>
                <a:close/>
              </a:path>
            </a:pathLst>
          </a:custGeom>
        </p:spPr>
      </p:pic>
      <p:pic>
        <p:nvPicPr>
          <p:cNvPr id="88" name="Picture 87">
            <a:extLst>
              <a:ext uri="{FF2B5EF4-FFF2-40B4-BE49-F238E27FC236}">
                <a16:creationId xmlns:a16="http://schemas.microsoft.com/office/drawing/2014/main" id="{667BFA40-F2E8-059B-1A5A-506DAA9802F6}"/>
              </a:ext>
            </a:extLst>
          </p:cNvPr>
          <p:cNvPicPr>
            <a:picLocks noChangeAspect="1"/>
          </p:cNvPicPr>
          <p:nvPr/>
        </p:nvPicPr>
        <p:blipFill>
          <a:blip r:embed="rId11">
            <a:clrChange>
              <a:clrFrom>
                <a:srgbClr val="F8FAFB"/>
              </a:clrFrom>
              <a:clrTo>
                <a:srgbClr val="F8FAFB">
                  <a:alpha val="0"/>
                </a:srgbClr>
              </a:clrTo>
            </a:clrChange>
          </a:blip>
          <a:stretch>
            <a:fillRect/>
          </a:stretch>
        </p:blipFill>
        <p:spPr>
          <a:xfrm>
            <a:off x="5079900" y="1693246"/>
            <a:ext cx="359496" cy="406450"/>
          </a:xfrm>
          <a:prstGeom prst="rect">
            <a:avLst/>
          </a:prstGeom>
        </p:spPr>
      </p:pic>
      <p:grpSp>
        <p:nvGrpSpPr>
          <p:cNvPr id="8" name="קבוצה 7">
            <a:extLst>
              <a:ext uri="{FF2B5EF4-FFF2-40B4-BE49-F238E27FC236}">
                <a16:creationId xmlns:a16="http://schemas.microsoft.com/office/drawing/2014/main" id="{917D839A-953F-9CAD-0A58-89813588DD57}"/>
              </a:ext>
            </a:extLst>
          </p:cNvPr>
          <p:cNvGrpSpPr/>
          <p:nvPr/>
        </p:nvGrpSpPr>
        <p:grpSpPr>
          <a:xfrm>
            <a:off x="-595622" y="-156665"/>
            <a:ext cx="1343804" cy="1343808"/>
            <a:chOff x="-595622" y="-156665"/>
            <a:chExt cx="1343804" cy="1343808"/>
          </a:xfrm>
        </p:grpSpPr>
        <p:sp>
          <p:nvSpPr>
            <p:cNvPr id="10" name="Google Shape;288;p4">
              <a:extLst>
                <a:ext uri="{FF2B5EF4-FFF2-40B4-BE49-F238E27FC236}">
                  <a16:creationId xmlns:a16="http://schemas.microsoft.com/office/drawing/2014/main" id="{87598950-53F6-A1DE-7695-8CAB3D09A1E1}"/>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289;p4">
              <a:extLst>
                <a:ext uri="{FF2B5EF4-FFF2-40B4-BE49-F238E27FC236}">
                  <a16:creationId xmlns:a16="http://schemas.microsoft.com/office/drawing/2014/main" id="{F10AC627-0F95-4DE6-C1FC-A16456528B57}"/>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290;p4">
              <a:extLst>
                <a:ext uri="{FF2B5EF4-FFF2-40B4-BE49-F238E27FC236}">
                  <a16:creationId xmlns:a16="http://schemas.microsoft.com/office/drawing/2014/main" id="{815D0808-98C7-08B7-CBC7-62A96D6D9CE3}"/>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4" name="תמונה 23">
            <a:extLst>
              <a:ext uri="{FF2B5EF4-FFF2-40B4-BE49-F238E27FC236}">
                <a16:creationId xmlns:a16="http://schemas.microsoft.com/office/drawing/2014/main" id="{3C50840D-4A22-B7BE-15F8-CFAF70C06B3D}"/>
              </a:ext>
            </a:extLst>
          </p:cNvPr>
          <p:cNvPicPr>
            <a:picLocks noChangeAspect="1"/>
          </p:cNvPicPr>
          <p:nvPr/>
        </p:nvPicPr>
        <p:blipFill>
          <a:blip r:embed="rId12"/>
          <a:stretch>
            <a:fillRect/>
          </a:stretch>
        </p:blipFill>
        <p:spPr>
          <a:xfrm>
            <a:off x="9344879" y="5025559"/>
            <a:ext cx="1051599" cy="329772"/>
          </a:xfrm>
          <a:prstGeom prst="rect">
            <a:avLst/>
          </a:prstGeom>
        </p:spPr>
      </p:pic>
      <p:pic>
        <p:nvPicPr>
          <p:cNvPr id="25" name="Google Shape;407;p8">
            <a:extLst>
              <a:ext uri="{FF2B5EF4-FFF2-40B4-BE49-F238E27FC236}">
                <a16:creationId xmlns:a16="http://schemas.microsoft.com/office/drawing/2014/main" id="{67F25D5D-228C-EC2E-999C-792F25FD183E}"/>
              </a:ext>
            </a:extLst>
          </p:cNvPr>
          <p:cNvPicPr preferRelativeResize="0"/>
          <p:nvPr/>
        </p:nvPicPr>
        <p:blipFill rotWithShape="1">
          <a:blip r:embed="rId13">
            <a:alphaModFix/>
          </a:blip>
          <a:srcRect/>
          <a:stretch/>
        </p:blipFill>
        <p:spPr>
          <a:xfrm>
            <a:off x="9306606" y="3960647"/>
            <a:ext cx="1036213" cy="196928"/>
          </a:xfrm>
          <a:prstGeom prst="rect">
            <a:avLst/>
          </a:prstGeom>
          <a:noFill/>
          <a:ln>
            <a:noFill/>
          </a:ln>
        </p:spPr>
      </p:pic>
    </p:spTree>
    <p:extLst>
      <p:ext uri="{BB962C8B-B14F-4D97-AF65-F5344CB8AC3E}">
        <p14:creationId xmlns:p14="http://schemas.microsoft.com/office/powerpoint/2010/main" val="95430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3084861" y="-8515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0" name="TextBox 28">
            <a:extLst>
              <a:ext uri="{FF2B5EF4-FFF2-40B4-BE49-F238E27FC236}">
                <a16:creationId xmlns:a16="http://schemas.microsoft.com/office/drawing/2014/main" id="{04406B59-3A2A-4B4D-A6C9-0770372AB266}"/>
              </a:ext>
            </a:extLst>
          </p:cNvPr>
          <p:cNvSpPr txBox="1">
            <a:spLocks noGrp="1"/>
          </p:cNvSpPr>
          <p:nvPr>
            <p:ph type="title" idx="4294967295"/>
          </p:nvPr>
        </p:nvSpPr>
        <p:spPr>
          <a:xfrm>
            <a:off x="280509" y="253642"/>
            <a:ext cx="1063895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3600" kern="1200" dirty="0">
                <a:solidFill>
                  <a:srgbClr val="041634"/>
                </a:solidFill>
                <a:highlight>
                  <a:srgbClr val="FFFF00"/>
                </a:highlight>
                <a:latin typeface="Assistant ExtraBold" pitchFamily="2" charset="-79"/>
                <a:ea typeface="+mn-ea"/>
                <a:cs typeface="Assistant ExtraBold" pitchFamily="2" charset="-79"/>
              </a:rPr>
              <a:t>Maintaining Growth </a:t>
            </a: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While Striving for Profitability</a:t>
            </a:r>
            <a:endParaRPr kumimoji="0" lang="he-IL"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endParaRPr>
          </a:p>
        </p:txBody>
      </p:sp>
      <p:grpSp>
        <p:nvGrpSpPr>
          <p:cNvPr id="6" name="Group 5">
            <a:extLst>
              <a:ext uri="{FF2B5EF4-FFF2-40B4-BE49-F238E27FC236}">
                <a16:creationId xmlns:a16="http://schemas.microsoft.com/office/drawing/2014/main" id="{5D6CC707-4BDD-9286-6357-C66FA4624677}"/>
              </a:ext>
            </a:extLst>
          </p:cNvPr>
          <p:cNvGrpSpPr/>
          <p:nvPr/>
        </p:nvGrpSpPr>
        <p:grpSpPr>
          <a:xfrm>
            <a:off x="833121" y="950591"/>
            <a:ext cx="11171896" cy="5091524"/>
            <a:chOff x="833121" y="892716"/>
            <a:chExt cx="11171896" cy="5091524"/>
          </a:xfrm>
        </p:grpSpPr>
        <p:sp>
          <p:nvSpPr>
            <p:cNvPr id="4" name="מלבן: פינות מעוגלות 3">
              <a:extLst>
                <a:ext uri="{FF2B5EF4-FFF2-40B4-BE49-F238E27FC236}">
                  <a16:creationId xmlns:a16="http://schemas.microsoft.com/office/drawing/2014/main" id="{EE06D3E1-C36C-5871-69E6-3E2E3CA14C74}"/>
                </a:ext>
                <a:ext uri="{C183D7F6-B498-43B3-948B-1728B52AA6E4}">
                  <adec:decorative xmlns:adec="http://schemas.microsoft.com/office/drawing/2017/decorative" val="1"/>
                </a:ext>
              </a:extLst>
            </p:cNvPr>
            <p:cNvSpPr/>
            <p:nvPr/>
          </p:nvSpPr>
          <p:spPr>
            <a:xfrm>
              <a:off x="945100" y="946716"/>
              <a:ext cx="10301799" cy="503752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9" name="Chart 3">
              <a:extLst>
                <a:ext uri="{FF2B5EF4-FFF2-40B4-BE49-F238E27FC236}">
                  <a16:creationId xmlns:a16="http://schemas.microsoft.com/office/drawing/2014/main" id="{635E528C-7158-444E-AF28-19C0A72B82A5}"/>
                </a:ext>
              </a:extLst>
            </p:cNvPr>
            <p:cNvGraphicFramePr>
              <a:graphicFrameLocks/>
            </p:cNvGraphicFramePr>
            <p:nvPr>
              <p:extLst>
                <p:ext uri="{D42A27DB-BD31-4B8C-83A1-F6EECF244321}">
                  <p14:modId xmlns:p14="http://schemas.microsoft.com/office/powerpoint/2010/main" val="124010011"/>
                </p:ext>
              </p:extLst>
            </p:nvPr>
          </p:nvGraphicFramePr>
          <p:xfrm>
            <a:off x="833121" y="946716"/>
            <a:ext cx="10413778" cy="5037524"/>
          </p:xfrm>
          <a:graphic>
            <a:graphicData uri="http://schemas.openxmlformats.org/drawingml/2006/chart">
              <c:chart xmlns:c="http://schemas.openxmlformats.org/drawingml/2006/chart" xmlns:r="http://schemas.openxmlformats.org/officeDocument/2006/relationships" r:id="rId3"/>
            </a:graphicData>
          </a:graphic>
        </p:graphicFrame>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6E0FD423-DFB9-8CCD-7150-E3251E8217E2}"/>
                </a:ext>
                <a:ext uri="{C183D7F6-B498-43B3-948B-1728B52AA6E4}">
                  <adec:decorative xmlns:adec="http://schemas.microsoft.com/office/drawing/2017/decorative" val="1"/>
                </a:ext>
              </a:extLst>
            </p:cNvPr>
            <p:cNvGrpSpPr/>
            <p:nvPr/>
          </p:nvGrpSpPr>
          <p:grpSpPr>
            <a:xfrm>
              <a:off x="6569035" y="1340469"/>
              <a:ext cx="3855124" cy="833771"/>
              <a:chOff x="3131039" y="2213832"/>
              <a:chExt cx="3222728" cy="834615"/>
            </a:xfrm>
          </p:grpSpPr>
          <p:cxnSp>
            <p:nvCxnSpPr>
              <p:cNvPr id="24" name="Straight Arrow Connector 1">
                <a:extLst>
                  <a:ext uri="{FF2B5EF4-FFF2-40B4-BE49-F238E27FC236}">
                    <a16:creationId xmlns:a16="http://schemas.microsoft.com/office/drawing/2014/main" id="{4E54E784-FD26-0987-EB3A-93F86EEE8236}"/>
                  </a:ext>
                </a:extLst>
              </p:cNvPr>
              <p:cNvCxnSpPr>
                <a:cxnSpLocks/>
              </p:cNvCxnSpPr>
              <p:nvPr/>
            </p:nvCxnSpPr>
            <p:spPr>
              <a:xfrm>
                <a:off x="3705719" y="2537832"/>
                <a:ext cx="2648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מחבר ישר 24">
                <a:extLst>
                  <a:ext uri="{FF2B5EF4-FFF2-40B4-BE49-F238E27FC236}">
                    <a16:creationId xmlns:a16="http://schemas.microsoft.com/office/drawing/2014/main" id="{6EFD0B4B-26B5-23A9-3DD9-7612FEB34084}"/>
                  </a:ext>
                </a:extLst>
              </p:cNvPr>
              <p:cNvCxnSpPr>
                <a:cxnSpLocks/>
              </p:cNvCxnSpPr>
              <p:nvPr/>
            </p:nvCxnSpPr>
            <p:spPr>
              <a:xfrm flipH="1">
                <a:off x="3617421" y="2491619"/>
                <a:ext cx="1" cy="556828"/>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Connector 55">
                <a:extLst>
                  <a:ext uri="{FF2B5EF4-FFF2-40B4-BE49-F238E27FC236}">
                    <a16:creationId xmlns:a16="http://schemas.microsoft.com/office/drawing/2014/main" id="{A80F7BED-9B96-70F8-E437-9DD66F7E90BF}"/>
                  </a:ext>
                </a:extLst>
              </p:cNvPr>
              <p:cNvSpPr/>
              <p:nvPr/>
            </p:nvSpPr>
            <p:spPr>
              <a:xfrm>
                <a:off x="3348610" y="2213832"/>
                <a:ext cx="556533"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3" name="תיבת טקסט 32">
                <a:extLst>
                  <a:ext uri="{FF2B5EF4-FFF2-40B4-BE49-F238E27FC236}">
                    <a16:creationId xmlns:a16="http://schemas.microsoft.com/office/drawing/2014/main" id="{E8636480-A69B-15BA-6E49-325C4AE44205}"/>
                  </a:ext>
                </a:extLst>
              </p:cNvPr>
              <p:cNvSpPr txBox="1"/>
              <p:nvPr/>
            </p:nvSpPr>
            <p:spPr>
              <a:xfrm>
                <a:off x="3131039" y="2303603"/>
                <a:ext cx="972765" cy="425758"/>
              </a:xfrm>
              <a:prstGeom prst="rect">
                <a:avLst/>
              </a:prstGeom>
              <a:noFill/>
            </p:spPr>
            <p:txBody>
              <a:bodyPr wrap="square">
                <a:spAutoFit/>
              </a:bodyPr>
              <a:lstStyle/>
              <a:p>
                <a:pPr algn="ctr" rtl="0">
                  <a:lnSpc>
                    <a:spcPts val="1300"/>
                  </a:lnSpc>
                </a:pPr>
                <a:r>
                  <a:rPr lang="en-US" sz="1200" b="1" i="0" u="none" strike="noStrike" kern="1200" baseline="0" dirty="0">
                    <a:solidFill>
                      <a:schemeClr val="bg1"/>
                    </a:solidFill>
                    <a:latin typeface="+mn-lt"/>
                    <a:ea typeface="+mn-ea"/>
                    <a:cs typeface="+mn-cs"/>
                  </a:rPr>
                  <a:t>19</a:t>
                </a:r>
                <a:r>
                  <a:rPr lang="he-IL" sz="1200" b="1" i="0" u="none" strike="noStrike" kern="1200" baseline="0" dirty="0">
                    <a:solidFill>
                      <a:schemeClr val="bg1"/>
                    </a:solidFill>
                    <a:latin typeface="+mn-lt"/>
                    <a:ea typeface="+mn-ea"/>
                    <a:cs typeface="+mn-cs"/>
                  </a:rPr>
                  <a:t>%</a:t>
                </a:r>
              </a:p>
              <a:p>
                <a:pPr algn="ctr" rtl="0">
                  <a:lnSpc>
                    <a:spcPts val="1300"/>
                  </a:lnSpc>
                </a:pPr>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sp>
          <p:nvSpPr>
            <p:cNvPr id="5" name="TextBox 23">
              <a:extLst>
                <a:ext uri="{FF2B5EF4-FFF2-40B4-BE49-F238E27FC236}">
                  <a16:creationId xmlns:a16="http://schemas.microsoft.com/office/drawing/2014/main" id="{6038CF24-4F92-3865-B92A-1F9B6281A3BD}"/>
                </a:ext>
              </a:extLst>
            </p:cNvPr>
            <p:cNvSpPr txBox="1"/>
            <p:nvPr/>
          </p:nvSpPr>
          <p:spPr>
            <a:xfrm>
              <a:off x="1020038" y="1074597"/>
              <a:ext cx="10047045"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Growth of approximately 19% in the credit portfolio in the 3rd quarter of 2023 (millions of NIS)</a:t>
              </a:r>
            </a:p>
          </p:txBody>
        </p:sp>
      </p:grpSp>
      <p:sp>
        <p:nvSpPr>
          <p:cNvPr id="22" name="תיבת טקסט 8">
            <a:extLst>
              <a:ext uri="{FF2B5EF4-FFF2-40B4-BE49-F238E27FC236}">
                <a16:creationId xmlns:a16="http://schemas.microsoft.com/office/drawing/2014/main" id="{894F9B9F-E939-4423-84FC-F84F76BD0E0F}"/>
              </a:ext>
            </a:extLst>
          </p:cNvPr>
          <p:cNvSpPr txBox="1"/>
          <p:nvPr/>
        </p:nvSpPr>
        <p:spPr>
          <a:xfrm>
            <a:off x="581298" y="6264389"/>
            <a:ext cx="9539299" cy="246221"/>
          </a:xfrm>
          <a:prstGeom prst="rect">
            <a:avLst/>
          </a:prstGeom>
          <a:noFill/>
        </p:spPr>
        <p:txBody>
          <a:bodyPr wrap="square" rtlCol="0">
            <a:spAutoFit/>
          </a:bodyPr>
          <a:lstStyle/>
          <a:p>
            <a:pPr algn="l">
              <a:defRPr/>
            </a:pPr>
            <a:r>
              <a:rPr lang="en-US" sz="1000" kern="1200" dirty="0">
                <a:solidFill>
                  <a:prstClr val="black">
                    <a:lumMod val="95000"/>
                    <a:lumOff val="5000"/>
                  </a:prstClr>
                </a:solidFill>
                <a:latin typeface="Assistant Light" pitchFamily="2" charset="-79"/>
                <a:ea typeface="+mn-ea"/>
                <a:cs typeface="Assistant Light" pitchFamily="2" charset="-79"/>
              </a:rPr>
              <a:t>Managed</a:t>
            </a: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 credit portfolio including loans in the credit brokerage system, as of 30 September, 2023; </a:t>
            </a:r>
            <a:r>
              <a:rPr lang="en-US" sz="1000" kern="1200" dirty="0">
                <a:solidFill>
                  <a:prstClr val="black">
                    <a:lumMod val="95000"/>
                    <a:lumOff val="5000"/>
                  </a:prstClr>
                </a:solidFill>
                <a:latin typeface="Assistant Light" pitchFamily="2" charset="-79"/>
                <a:ea typeface="+mn-ea"/>
                <a:cs typeface="Assistant Light" pitchFamily="2" charset="-79"/>
              </a:rPr>
              <a:t>data </a:t>
            </a: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has been neither audited nor reviewed.</a:t>
            </a:r>
            <a:endParaRPr kumimoji="0" lang="en-IL" sz="1800" b="0" i="0" u="none" strike="sngStrike" kern="1200" cap="none" spc="0" normalizeH="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7" name="TextBox 6">
            <a:extLst>
              <a:ext uri="{FF2B5EF4-FFF2-40B4-BE49-F238E27FC236}">
                <a16:creationId xmlns:a16="http://schemas.microsoft.com/office/drawing/2014/main" id="{71703426-65DF-1BB2-5E27-D48BF703DF84}"/>
              </a:ext>
            </a:extLst>
          </p:cNvPr>
          <p:cNvSpPr txBox="1"/>
          <p:nvPr/>
        </p:nvSpPr>
        <p:spPr>
          <a:xfrm>
            <a:off x="6688481" y="5690556"/>
            <a:ext cx="2552105" cy="307777"/>
          </a:xfrm>
          <a:prstGeom prst="rect">
            <a:avLst/>
          </a:prstGeom>
          <a:noFill/>
        </p:spPr>
        <p:txBody>
          <a:bodyPr wrap="square" rtlCol="0">
            <a:spAutoFit/>
          </a:bodyPr>
          <a:lstStyle/>
          <a:p>
            <a:r>
              <a:rPr lang="en-US" dirty="0"/>
              <a:t>Consolidated</a:t>
            </a:r>
          </a:p>
        </p:txBody>
      </p:sp>
      <p:sp>
        <p:nvSpPr>
          <p:cNvPr id="8" name="TextBox 7">
            <a:extLst>
              <a:ext uri="{FF2B5EF4-FFF2-40B4-BE49-F238E27FC236}">
                <a16:creationId xmlns:a16="http://schemas.microsoft.com/office/drawing/2014/main" id="{BA8F6A3F-CF9A-F87C-403A-59CA7CBA0F7A}"/>
              </a:ext>
            </a:extLst>
          </p:cNvPr>
          <p:cNvSpPr txBox="1"/>
          <p:nvPr/>
        </p:nvSpPr>
        <p:spPr>
          <a:xfrm>
            <a:off x="5784856" y="5670608"/>
            <a:ext cx="622286" cy="307777"/>
          </a:xfrm>
          <a:prstGeom prst="rect">
            <a:avLst/>
          </a:prstGeom>
          <a:noFill/>
        </p:spPr>
        <p:txBody>
          <a:bodyPr wrap="none" rtlCol="0">
            <a:spAutoFit/>
          </a:bodyPr>
          <a:lstStyle/>
          <a:p>
            <a:r>
              <a:rPr lang="en-US" dirty="0"/>
              <a:t>Israel</a:t>
            </a:r>
          </a:p>
        </p:txBody>
      </p:sp>
      <p:sp>
        <p:nvSpPr>
          <p:cNvPr id="10" name="TextBox 9">
            <a:extLst>
              <a:ext uri="{FF2B5EF4-FFF2-40B4-BE49-F238E27FC236}">
                <a16:creationId xmlns:a16="http://schemas.microsoft.com/office/drawing/2014/main" id="{02A714E7-4559-CDE9-E0CA-737FA0FF69E0}"/>
              </a:ext>
            </a:extLst>
          </p:cNvPr>
          <p:cNvSpPr txBox="1"/>
          <p:nvPr/>
        </p:nvSpPr>
        <p:spPr>
          <a:xfrm>
            <a:off x="4782908" y="5670409"/>
            <a:ext cx="761747" cy="307777"/>
          </a:xfrm>
          <a:prstGeom prst="rect">
            <a:avLst/>
          </a:prstGeom>
          <a:noFill/>
        </p:spPr>
        <p:txBody>
          <a:bodyPr wrap="none" rtlCol="0">
            <a:spAutoFit/>
          </a:bodyPr>
          <a:lstStyle/>
          <a:p>
            <a:r>
              <a:rPr lang="en-US" dirty="0"/>
              <a:t>Europe</a:t>
            </a:r>
          </a:p>
        </p:txBody>
      </p:sp>
      <p:pic>
        <p:nvPicPr>
          <p:cNvPr id="18" name="Picture 17">
            <a:extLst>
              <a:ext uri="{FF2B5EF4-FFF2-40B4-BE49-F238E27FC236}">
                <a16:creationId xmlns:a16="http://schemas.microsoft.com/office/drawing/2014/main" id="{80F65E49-E0FE-5341-C126-C9BCA206E6F4}"/>
              </a:ext>
            </a:extLst>
          </p:cNvPr>
          <p:cNvPicPr>
            <a:picLocks noChangeAspect="1"/>
          </p:cNvPicPr>
          <p:nvPr/>
        </p:nvPicPr>
        <p:blipFill>
          <a:blip r:embed="rId4"/>
          <a:stretch>
            <a:fillRect/>
          </a:stretch>
        </p:blipFill>
        <p:spPr>
          <a:xfrm>
            <a:off x="4616869" y="5715856"/>
            <a:ext cx="200025" cy="257175"/>
          </a:xfrm>
          <a:prstGeom prst="rect">
            <a:avLst/>
          </a:prstGeom>
        </p:spPr>
      </p:pic>
      <p:pic>
        <p:nvPicPr>
          <p:cNvPr id="20" name="Picture 19">
            <a:extLst>
              <a:ext uri="{FF2B5EF4-FFF2-40B4-BE49-F238E27FC236}">
                <a16:creationId xmlns:a16="http://schemas.microsoft.com/office/drawing/2014/main" id="{4E6FB935-060C-4F72-1AFA-66A010FA2B86}"/>
              </a:ext>
            </a:extLst>
          </p:cNvPr>
          <p:cNvPicPr>
            <a:picLocks noChangeAspect="1"/>
          </p:cNvPicPr>
          <p:nvPr/>
        </p:nvPicPr>
        <p:blipFill>
          <a:blip r:embed="rId5"/>
          <a:stretch>
            <a:fillRect/>
          </a:stretch>
        </p:blipFill>
        <p:spPr>
          <a:xfrm>
            <a:off x="5628854" y="5715855"/>
            <a:ext cx="200025" cy="257175"/>
          </a:xfrm>
          <a:prstGeom prst="rect">
            <a:avLst/>
          </a:prstGeom>
        </p:spPr>
      </p:pic>
      <p:pic>
        <p:nvPicPr>
          <p:cNvPr id="28" name="Picture 27">
            <a:extLst>
              <a:ext uri="{FF2B5EF4-FFF2-40B4-BE49-F238E27FC236}">
                <a16:creationId xmlns:a16="http://schemas.microsoft.com/office/drawing/2014/main" id="{5595B75A-C281-9A0F-EAC8-B4F79844AF38}"/>
              </a:ext>
            </a:extLst>
          </p:cNvPr>
          <p:cNvPicPr>
            <a:picLocks noChangeAspect="1"/>
          </p:cNvPicPr>
          <p:nvPr/>
        </p:nvPicPr>
        <p:blipFill>
          <a:blip r:embed="rId6"/>
          <a:stretch>
            <a:fillRect/>
          </a:stretch>
        </p:blipFill>
        <p:spPr>
          <a:xfrm>
            <a:off x="6517957" y="5695056"/>
            <a:ext cx="256023" cy="336872"/>
          </a:xfrm>
          <a:prstGeom prst="rect">
            <a:avLst/>
          </a:prstGeom>
        </p:spPr>
      </p:pic>
    </p:spTree>
    <p:extLst>
      <p:ext uri="{BB962C8B-B14F-4D97-AF65-F5344CB8AC3E}">
        <p14:creationId xmlns:p14="http://schemas.microsoft.com/office/powerpoint/2010/main" val="2168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A116686-5103-08E4-694D-2B18B7132F01}"/>
              </a:ext>
              <a:ext uri="{C183D7F6-B498-43B3-948B-1728B52AA6E4}">
                <adec:decorative xmlns:adec="http://schemas.microsoft.com/office/drawing/2017/decorative" val="1"/>
              </a:ext>
            </a:extLst>
          </p:cNvPr>
          <p:cNvSpPr/>
          <p:nvPr/>
        </p:nvSpPr>
        <p:spPr>
          <a:xfrm>
            <a:off x="982765" y="1000717"/>
            <a:ext cx="10301799" cy="4910982"/>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graphicFrame>
        <p:nvGraphicFramePr>
          <p:cNvPr id="8" name="Chart 3">
            <a:extLst>
              <a:ext uri="{FF2B5EF4-FFF2-40B4-BE49-F238E27FC236}">
                <a16:creationId xmlns:a16="http://schemas.microsoft.com/office/drawing/2014/main" id="{3D6CBDEB-6107-4665-91CE-ACDBD1CB3379}"/>
              </a:ext>
            </a:extLst>
          </p:cNvPr>
          <p:cNvGraphicFramePr>
            <a:graphicFrameLocks/>
          </p:cNvGraphicFramePr>
          <p:nvPr>
            <p:extLst>
              <p:ext uri="{D42A27DB-BD31-4B8C-83A1-F6EECF244321}">
                <p14:modId xmlns:p14="http://schemas.microsoft.com/office/powerpoint/2010/main" val="3739861405"/>
              </p:ext>
            </p:extLst>
          </p:nvPr>
        </p:nvGraphicFramePr>
        <p:xfrm>
          <a:off x="884809" y="1339724"/>
          <a:ext cx="8389820" cy="4571975"/>
        </p:xfrm>
        <a:graphic>
          <a:graphicData uri="http://schemas.openxmlformats.org/drawingml/2006/chart">
            <c:chart xmlns:c="http://schemas.openxmlformats.org/drawingml/2006/chart" xmlns:r="http://schemas.openxmlformats.org/officeDocument/2006/relationships" r:id="rId3"/>
          </a:graphicData>
        </a:graphic>
      </p:graphicFrame>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9</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8" name="Flowchart: Connector 55">
            <a:extLst>
              <a:ext uri="{FF2B5EF4-FFF2-40B4-BE49-F238E27FC236}">
                <a16:creationId xmlns:a16="http://schemas.microsoft.com/office/drawing/2014/main" id="{37E976FA-79DA-7870-CF4C-1D8F0174BA70}"/>
              </a:ext>
              <a:ext uri="{C183D7F6-B498-43B3-948B-1728B52AA6E4}">
                <adec:decorative xmlns:adec="http://schemas.microsoft.com/office/drawing/2017/decorative" val="1"/>
              </a:ext>
            </a:extLst>
          </p:cNvPr>
          <p:cNvSpPr/>
          <p:nvPr/>
        </p:nvSpPr>
        <p:spPr>
          <a:xfrm>
            <a:off x="5634325" y="1096384"/>
            <a:ext cx="648000"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7" name="קבוצה 6">
            <a:extLst>
              <a:ext uri="{FF2B5EF4-FFF2-40B4-BE49-F238E27FC236}">
                <a16:creationId xmlns:a16="http://schemas.microsoft.com/office/drawing/2014/main" id="{AC810FFC-F937-283C-B85A-1A7C558A9B17}"/>
              </a:ext>
              <a:ext uri="{C183D7F6-B498-43B3-948B-1728B52AA6E4}">
                <adec:decorative xmlns:adec="http://schemas.microsoft.com/office/drawing/2017/decorative" val="1"/>
              </a:ext>
            </a:extLst>
          </p:cNvPr>
          <p:cNvGrpSpPr/>
          <p:nvPr/>
        </p:nvGrpSpPr>
        <p:grpSpPr>
          <a:xfrm>
            <a:off x="5558835" y="1205001"/>
            <a:ext cx="2930764" cy="1124729"/>
            <a:chOff x="5851188" y="2003391"/>
            <a:chExt cx="3568225" cy="1124729"/>
          </a:xfrm>
        </p:grpSpPr>
        <p:cxnSp>
          <p:nvCxnSpPr>
            <p:cNvPr id="16" name="Straight Arrow Connector 1">
              <a:extLst>
                <a:ext uri="{FF2B5EF4-FFF2-40B4-BE49-F238E27FC236}">
                  <a16:creationId xmlns:a16="http://schemas.microsoft.com/office/drawing/2014/main" id="{F2785AD9-7611-62C5-56F8-0F35F50BD86E}"/>
                </a:ext>
              </a:extLst>
            </p:cNvPr>
            <p:cNvCxnSpPr>
              <a:cxnSpLocks/>
            </p:cNvCxnSpPr>
            <p:nvPr/>
          </p:nvCxnSpPr>
          <p:spPr>
            <a:xfrm flipV="1">
              <a:off x="6732042" y="2198290"/>
              <a:ext cx="2687371" cy="9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מחבר ישר 16">
              <a:extLst>
                <a:ext uri="{FF2B5EF4-FFF2-40B4-BE49-F238E27FC236}">
                  <a16:creationId xmlns:a16="http://schemas.microsoft.com/office/drawing/2014/main" id="{596B8557-CC56-DE70-33F9-0B764DF37A39}"/>
                </a:ext>
              </a:extLst>
            </p:cNvPr>
            <p:cNvCxnSpPr>
              <a:cxnSpLocks/>
            </p:cNvCxnSpPr>
            <p:nvPr/>
          </p:nvCxnSpPr>
          <p:spPr>
            <a:xfrm>
              <a:off x="6337570" y="2542774"/>
              <a:ext cx="0" cy="585346"/>
            </a:xfrm>
            <a:prstGeom prst="line">
              <a:avLst/>
            </a:prstGeom>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EEDB251E-0D3F-E950-943F-250DCBA5AB46}"/>
                </a:ext>
              </a:extLst>
            </p:cNvPr>
            <p:cNvSpPr txBox="1"/>
            <p:nvPr/>
          </p:nvSpPr>
          <p:spPr>
            <a:xfrm>
              <a:off x="5851188" y="2003391"/>
              <a:ext cx="972765" cy="425758"/>
            </a:xfrm>
            <a:prstGeom prst="rect">
              <a:avLst/>
            </a:prstGeom>
            <a:noFill/>
          </p:spPr>
          <p:txBody>
            <a:bodyPr wrap="square">
              <a:spAutoFit/>
            </a:bodyPr>
            <a:lstStyle/>
            <a:p>
              <a:pPr algn="ctr">
                <a:lnSpc>
                  <a:spcPts val="1300"/>
                </a:lnSpc>
              </a:pPr>
              <a:r>
                <a:rPr lang="en-US" sz="1200" b="1" i="0" u="none" strike="noStrike" kern="1200" baseline="0" dirty="0">
                  <a:solidFill>
                    <a:schemeClr val="bg1"/>
                  </a:solidFill>
                  <a:latin typeface="+mn-lt"/>
                  <a:ea typeface="+mn-ea"/>
                  <a:cs typeface="+mn-cs"/>
                </a:rPr>
                <a:t>53</a:t>
              </a:r>
              <a:r>
                <a:rPr lang="he-IL" sz="1200" b="1" dirty="0">
                  <a:solidFill>
                    <a:schemeClr val="bg1"/>
                  </a:solidFill>
                </a:rPr>
                <a:t>%</a:t>
              </a:r>
            </a:p>
            <a:p>
              <a:pPr algn="ctr">
                <a:lnSpc>
                  <a:spcPts val="1300"/>
                </a:lnSpc>
              </a:pPr>
              <a:r>
                <a:rPr lang="en-US" sz="1200" b="1" dirty="0">
                  <a:solidFill>
                    <a:schemeClr val="bg1"/>
                  </a:solidFill>
                </a:rPr>
                <a:t>Growth</a:t>
              </a:r>
              <a:endParaRPr lang="en-IL" sz="1200" b="1" dirty="0">
                <a:solidFill>
                  <a:schemeClr val="bg1"/>
                </a:solidFill>
              </a:endParaRPr>
            </a:p>
          </p:txBody>
        </p:sp>
      </p:grpSp>
      <p:sp>
        <p:nvSpPr>
          <p:cNvPr id="40" name="TextBox 28">
            <a:extLst>
              <a:ext uri="{FF2B5EF4-FFF2-40B4-BE49-F238E27FC236}">
                <a16:creationId xmlns:a16="http://schemas.microsoft.com/office/drawing/2014/main" id="{04406B59-3A2A-4B4D-A6C9-0770372AB266}"/>
              </a:ext>
            </a:extLst>
          </p:cNvPr>
          <p:cNvSpPr txBox="1">
            <a:spLocks noGrp="1"/>
          </p:cNvSpPr>
          <p:nvPr>
            <p:ph type="title" idx="4294967295"/>
          </p:nvPr>
        </p:nvSpPr>
        <p:spPr>
          <a:xfrm>
            <a:off x="575492" y="253642"/>
            <a:ext cx="1127166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solidFill>
                  <a:srgbClr val="041634"/>
                </a:solidFill>
                <a:highlight>
                  <a:srgbClr val="FFFF00"/>
                </a:highlight>
                <a:latin typeface="Assistant ExtraBold" pitchFamily="2" charset="-79"/>
                <a:ea typeface="+mn-ea"/>
                <a:cs typeface="Assistant ExtraBold" pitchFamily="2" charset="-79"/>
              </a:rPr>
              <a:t>Transition to Cash Flow Profitability at the Group Level</a:t>
            </a:r>
            <a:endParaRPr kumimoji="0" lang="he-IL" sz="32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sp>
        <p:nvSpPr>
          <p:cNvPr id="3" name="TextBox 23">
            <a:extLst>
              <a:ext uri="{FF2B5EF4-FFF2-40B4-BE49-F238E27FC236}">
                <a16:creationId xmlns:a16="http://schemas.microsoft.com/office/drawing/2014/main" id="{42557A1F-5C43-FA24-36F0-B03A32EC9942}"/>
              </a:ext>
            </a:extLst>
          </p:cNvPr>
          <p:cNvSpPr txBox="1"/>
          <p:nvPr/>
        </p:nvSpPr>
        <p:spPr>
          <a:xfrm>
            <a:off x="9003695" y="1733194"/>
            <a:ext cx="2156673" cy="2862322"/>
          </a:xfrm>
          <a:prstGeom prst="rect">
            <a:avLst/>
          </a:prstGeom>
          <a:noFill/>
        </p:spPr>
        <p:txBody>
          <a:bodyPr wrap="square">
            <a:spAutoFit/>
          </a:bodyPr>
          <a:lstStyle/>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3D3B3C"/>
                </a:solidFill>
                <a:latin typeface="Assistant SemiBold" pitchFamily="2" charset="-79"/>
                <a:cs typeface="Assistant SemiBold" pitchFamily="2" charset="-79"/>
              </a:rPr>
              <a:t>Growth of approximately 53% in the Group’s income in the 3rd quarter (in thousands of NIS)</a:t>
            </a:r>
            <a:endParaRPr lang="he-IL" sz="1600" dirty="0">
              <a:solidFill>
                <a:srgbClr val="3D3B3C"/>
              </a:solidFill>
              <a:latin typeface="Assistant SemiBold" pitchFamily="2" charset="-79"/>
              <a:cs typeface="Assistant SemiBold" pitchFamily="2" charset="-79"/>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3D3B3C"/>
              </a:solidFill>
              <a:latin typeface="Assistant SemiBold" pitchFamily="2" charset="-79"/>
              <a:cs typeface="Assistant SemiBold" pitchFamily="2" charset="-79"/>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3D3B3C"/>
              </a:solidFill>
              <a:latin typeface="Assistant SemiBold" pitchFamily="2" charset="-79"/>
              <a:cs typeface="Assistant SemiBold" pitchFamily="2" charset="-79"/>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3D3B3C"/>
                </a:solidFill>
                <a:latin typeface="Assistant SemiBold" pitchFamily="2" charset="-79"/>
                <a:cs typeface="Assistant SemiBold" pitchFamily="2" charset="-79"/>
              </a:rPr>
              <a:t>Transition to cash flow profitability at the Group level</a:t>
            </a:r>
            <a:endParaRPr lang="he-IL" sz="1600" dirty="0">
              <a:solidFill>
                <a:srgbClr val="3D3B3C"/>
              </a:solidFill>
              <a:latin typeface="Assistant SemiBold" pitchFamily="2" charset="-79"/>
              <a:cs typeface="Assistant SemiBold" pitchFamily="2" charset="-79"/>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652463" y="6311958"/>
            <a:ext cx="9539299" cy="684803"/>
          </a:xfrm>
          <a:prstGeom prst="rect">
            <a:avLst/>
          </a:prstGeom>
          <a:noFill/>
        </p:spPr>
        <p:txBody>
          <a:bodyPr wrap="square" rtlCol="0">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Gross NON-GAAP income, including interest from loans in the credit brokerage system and deferred revenues in the credit provision segment. Data is accurate as of 30 September, 2023; 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5" name="Flowchart: Connector 55">
            <a:extLst>
              <a:ext uri="{FF2B5EF4-FFF2-40B4-BE49-F238E27FC236}">
                <a16:creationId xmlns:a16="http://schemas.microsoft.com/office/drawing/2014/main" id="{C2B21FDD-06BF-344A-E1E2-D57B2F3C0CD6}"/>
              </a:ext>
              <a:ext uri="{C183D7F6-B498-43B3-948B-1728B52AA6E4}">
                <adec:decorative xmlns:adec="http://schemas.microsoft.com/office/drawing/2017/decorative" val="1"/>
              </a:ext>
            </a:extLst>
          </p:cNvPr>
          <p:cNvSpPr/>
          <p:nvPr/>
        </p:nvSpPr>
        <p:spPr>
          <a:xfrm>
            <a:off x="8008621" y="2859970"/>
            <a:ext cx="1283354" cy="1055262"/>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a:solidFill>
                  <a:srgbClr val="001347"/>
                </a:solidFill>
              </a:rPr>
              <a:t>Positive Cash Flow</a:t>
            </a:r>
            <a:endParaRPr lang="he-IL" sz="1400" b="1" dirty="0">
              <a:solidFill>
                <a:srgbClr val="001347"/>
              </a:solidFill>
            </a:endParaRPr>
          </a:p>
        </p:txBody>
      </p:sp>
      <p:sp>
        <p:nvSpPr>
          <p:cNvPr id="10" name="TextBox 9">
            <a:extLst>
              <a:ext uri="{FF2B5EF4-FFF2-40B4-BE49-F238E27FC236}">
                <a16:creationId xmlns:a16="http://schemas.microsoft.com/office/drawing/2014/main" id="{3DE4325E-F174-A8BD-6BF5-38A87B2705B2}"/>
              </a:ext>
            </a:extLst>
          </p:cNvPr>
          <p:cNvSpPr txBox="1"/>
          <p:nvPr/>
        </p:nvSpPr>
        <p:spPr>
          <a:xfrm>
            <a:off x="3158535" y="6046422"/>
            <a:ext cx="4800600" cy="307777"/>
          </a:xfrm>
          <a:prstGeom prst="rect">
            <a:avLst/>
          </a:prstGeom>
          <a:noFill/>
        </p:spPr>
        <p:txBody>
          <a:bodyPr wrap="square" rtlCol="0">
            <a:spAutoFit/>
          </a:bodyPr>
          <a:lstStyle/>
          <a:p>
            <a:r>
              <a:rPr lang="en-US" dirty="0"/>
              <a:t>Europe income      Israel income     Consolidated</a:t>
            </a:r>
          </a:p>
        </p:txBody>
      </p:sp>
      <p:pic>
        <p:nvPicPr>
          <p:cNvPr id="12" name="Picture 11">
            <a:extLst>
              <a:ext uri="{FF2B5EF4-FFF2-40B4-BE49-F238E27FC236}">
                <a16:creationId xmlns:a16="http://schemas.microsoft.com/office/drawing/2014/main" id="{0E5FE6A2-9355-E074-3485-E90FC8AC7D70}"/>
              </a:ext>
            </a:extLst>
          </p:cNvPr>
          <p:cNvPicPr>
            <a:picLocks noChangeAspect="1"/>
          </p:cNvPicPr>
          <p:nvPr/>
        </p:nvPicPr>
        <p:blipFill>
          <a:blip r:embed="rId4"/>
          <a:stretch>
            <a:fillRect/>
          </a:stretch>
        </p:blipFill>
        <p:spPr>
          <a:xfrm>
            <a:off x="5877362" y="6121458"/>
            <a:ext cx="161925" cy="190500"/>
          </a:xfrm>
          <a:prstGeom prst="rect">
            <a:avLst/>
          </a:prstGeom>
        </p:spPr>
      </p:pic>
      <p:pic>
        <p:nvPicPr>
          <p:cNvPr id="14" name="Picture 13">
            <a:extLst>
              <a:ext uri="{FF2B5EF4-FFF2-40B4-BE49-F238E27FC236}">
                <a16:creationId xmlns:a16="http://schemas.microsoft.com/office/drawing/2014/main" id="{EA430F29-5E22-27A2-A6F5-0A15A0A475E5}"/>
              </a:ext>
            </a:extLst>
          </p:cNvPr>
          <p:cNvPicPr>
            <a:picLocks noChangeAspect="1"/>
          </p:cNvPicPr>
          <p:nvPr/>
        </p:nvPicPr>
        <p:blipFill>
          <a:blip r:embed="rId5"/>
          <a:stretch>
            <a:fillRect/>
          </a:stretch>
        </p:blipFill>
        <p:spPr>
          <a:xfrm>
            <a:off x="4581525" y="6099551"/>
            <a:ext cx="133350" cy="200025"/>
          </a:xfrm>
          <a:prstGeom prst="rect">
            <a:avLst/>
          </a:prstGeom>
        </p:spPr>
      </p:pic>
      <p:pic>
        <p:nvPicPr>
          <p:cNvPr id="19" name="Picture 18">
            <a:extLst>
              <a:ext uri="{FF2B5EF4-FFF2-40B4-BE49-F238E27FC236}">
                <a16:creationId xmlns:a16="http://schemas.microsoft.com/office/drawing/2014/main" id="{C2200821-0D4A-1117-9E95-2CD58BE42218}"/>
              </a:ext>
            </a:extLst>
          </p:cNvPr>
          <p:cNvPicPr>
            <a:picLocks noChangeAspect="1"/>
          </p:cNvPicPr>
          <p:nvPr/>
        </p:nvPicPr>
        <p:blipFill>
          <a:blip r:embed="rId6"/>
          <a:stretch>
            <a:fillRect/>
          </a:stretch>
        </p:blipFill>
        <p:spPr>
          <a:xfrm>
            <a:off x="3010157" y="6118548"/>
            <a:ext cx="152400" cy="190500"/>
          </a:xfrm>
          <a:prstGeom prst="rect">
            <a:avLst/>
          </a:prstGeom>
        </p:spPr>
      </p:pic>
    </p:spTree>
    <p:extLst>
      <p:ext uri="{BB962C8B-B14F-4D97-AF65-F5344CB8AC3E}">
        <p14:creationId xmlns:p14="http://schemas.microsoft.com/office/powerpoint/2010/main" val="287872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8">
      <a:dk1>
        <a:srgbClr val="000000"/>
      </a:dk1>
      <a:lt1>
        <a:srgbClr val="FFFFFF"/>
      </a:lt1>
      <a:dk2>
        <a:srgbClr val="2D3847"/>
      </a:dk2>
      <a:lt2>
        <a:srgbClr val="E7E6E6"/>
      </a:lt2>
      <a:accent1>
        <a:srgbClr val="009ED6"/>
      </a:accent1>
      <a:accent2>
        <a:srgbClr val="29C605"/>
      </a:accent2>
      <a:accent3>
        <a:srgbClr val="A8E10C"/>
      </a:accent3>
      <a:accent4>
        <a:srgbClr val="FFDB15"/>
      </a:accent4>
      <a:accent5>
        <a:srgbClr val="8A6FDF"/>
      </a:accent5>
      <a:accent6>
        <a:srgbClr val="FF57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8661</TotalTime>
  <Words>1706</Words>
  <Application>Microsoft Office PowerPoint</Application>
  <PresentationFormat>Widescreen</PresentationFormat>
  <Paragraphs>242</Paragraphs>
  <Slides>23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Assistant SemiBold</vt:lpstr>
      <vt:lpstr>Assistant Light</vt:lpstr>
      <vt:lpstr>Noto Sans Symbols</vt:lpstr>
      <vt:lpstr>Arial</vt:lpstr>
      <vt:lpstr>Assistant</vt:lpstr>
      <vt:lpstr>Assistant ExtraBold</vt:lpstr>
      <vt:lpstr>Calibri</vt:lpstr>
      <vt:lpstr>1_Office Theme</vt:lpstr>
      <vt:lpstr>PowerPoint Presentation</vt:lpstr>
      <vt:lpstr>PowerPoint Presentation</vt:lpstr>
      <vt:lpstr>PowerPoint Presentation</vt:lpstr>
      <vt:lpstr>PowerPoint Presentation</vt:lpstr>
      <vt:lpstr>Key Events 2023</vt:lpstr>
      <vt:lpstr>PowerPoint Presentation</vt:lpstr>
      <vt:lpstr>PowerPoint Presentation</vt:lpstr>
      <vt:lpstr>Maintaining Growth While Striving for Profitability</vt:lpstr>
      <vt:lpstr>Transition to Cash Flow Profitability at the Group Level</vt:lpstr>
      <vt:lpstr>PowerPoint Presentation</vt:lpstr>
      <vt:lpstr>PowerPoint Presentation</vt:lpstr>
      <vt:lpstr>PowerPoint Presentation</vt:lpstr>
      <vt:lpstr>PowerPoint Presentation</vt:lpstr>
      <vt:lpstr>PowerPoint Presentation</vt:lpstr>
      <vt:lpstr>PowerPoint Presentation</vt:lpstr>
      <vt:lpstr>Blender Israel: Continued Growth in Revenue and Credit Portfolio and Increased Cash Flow Profitability</vt:lpstr>
      <vt:lpstr>Blender Israel: Credit Standing and Total Customers</vt:lpstr>
      <vt:lpstr>Blender Europe: A Continued Trend of Transition to Cash Flow Profitability</vt:lpstr>
      <vt:lpstr>PowerPoint Presentation</vt:lpstr>
      <vt:lpstr>PowerPoint Presentation</vt:lpstr>
      <vt:lpstr>PowerPoint Presentation</vt:lpstr>
      <vt:lpstr>Activity Strategy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avihai eliasi</dc:creator>
  <cp:lastModifiedBy>Allison</cp:lastModifiedBy>
  <cp:revision>80</cp:revision>
  <dcterms:created xsi:type="dcterms:W3CDTF">2021-05-27T10:35:19Z</dcterms:created>
  <dcterms:modified xsi:type="dcterms:W3CDTF">2023-11-14T08:33:22Z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0x010100C0E8778A5425A74C91C890E335C0BEE5</vt:lpwstr>
  </property>
</Properties>
</file>