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3_BDA6BE92.xml" ContentType="application/vnd.ms-powerpoint.comments+xml"/>
  <Override PartName="/ppt/comments/modernComment_102_91FC3BC2.xml" ContentType="application/vnd.ms-powerpoint.comments+xml"/>
  <Override PartName="/ppt/comments/modernComment_107_C4152822.xml" ContentType="application/vnd.ms-powerpoint.comments+xml"/>
  <Override PartName="/ppt/comments/modernComment_109_8A68F40A.xml" ContentType="application/vnd.ms-powerpoint.comments+xml"/>
  <Override PartName="/ppt/comments/modernComment_10C_5901BA82.xml" ContentType="application/vnd.ms-powerpoint.comments+xml"/>
  <Override PartName="/ppt/comments/modernComment_117_C03B8202.xml" ContentType="application/vnd.ms-powerpoint.comments+xml"/>
  <Override PartName="/ppt/comments/modernComment_11A_CA945BD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32A2C-2CAB-3808-401C-7BCC3836204C}" name="Shani Tzoref" initials="ST" userId="0f7005e01727c9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B211A-F742-4E1D-807E-F12796A873EF}" v="1" dt="2024-04-11T12:38:19.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10" autoAdjust="0"/>
    <p:restoredTop sz="94686" autoAdjust="0"/>
  </p:normalViewPr>
  <p:slideViewPr>
    <p:cSldViewPr snapToGrid="0">
      <p:cViewPr varScale="1">
        <p:scale>
          <a:sx n="97" d="100"/>
          <a:sy n="97" d="100"/>
        </p:scale>
        <p:origin x="8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Amaru" userId="c3bda50411562398" providerId="LiveId" clId="{DB3B211A-F742-4E1D-807E-F12796A873EF}"/>
    <pc:docChg chg="custSel modSld">
      <pc:chgData name="Joshua Amaru" userId="c3bda50411562398" providerId="LiveId" clId="{DB3B211A-F742-4E1D-807E-F12796A873EF}" dt="2024-04-11T13:10:43.431" v="588" actId="20577"/>
      <pc:docMkLst>
        <pc:docMk/>
      </pc:docMkLst>
      <pc:sldChg chg="modSp mod">
        <pc:chgData name="Joshua Amaru" userId="c3bda50411562398" providerId="LiveId" clId="{DB3B211A-F742-4E1D-807E-F12796A873EF}" dt="2024-04-11T11:58:01.135" v="8" actId="20577"/>
        <pc:sldMkLst>
          <pc:docMk/>
          <pc:sldMk cId="3036128064" sldId="257"/>
        </pc:sldMkLst>
        <pc:spChg chg="mod">
          <ac:chgData name="Joshua Amaru" userId="c3bda50411562398" providerId="LiveId" clId="{DB3B211A-F742-4E1D-807E-F12796A873EF}" dt="2024-04-11T11:58:01.135" v="8" actId="20577"/>
          <ac:spMkLst>
            <pc:docMk/>
            <pc:sldMk cId="3036128064" sldId="257"/>
            <ac:spMk id="3" creationId="{B5FC0D61-EB76-09A3-B129-A0AF35B08912}"/>
          </ac:spMkLst>
        </pc:spChg>
      </pc:sldChg>
      <pc:sldChg chg="modSp mod modCm">
        <pc:chgData name="Joshua Amaru" userId="c3bda50411562398" providerId="LiveId" clId="{DB3B211A-F742-4E1D-807E-F12796A873EF}" dt="2024-04-11T12:02:35.277" v="193" actId="313"/>
        <pc:sldMkLst>
          <pc:docMk/>
          <pc:sldMk cId="2449226690" sldId="258"/>
        </pc:sldMkLst>
        <pc:spChg chg="mod">
          <ac:chgData name="Joshua Amaru" userId="c3bda50411562398" providerId="LiveId" clId="{DB3B211A-F742-4E1D-807E-F12796A873EF}" dt="2024-04-11T12:02:35.277" v="193" actId="313"/>
          <ac:spMkLst>
            <pc:docMk/>
            <pc:sldMk cId="2449226690" sldId="258"/>
            <ac:spMk id="3" creationId="{811DAB80-8721-92B2-EFD2-01648AE5D799}"/>
          </ac:spMkLst>
        </pc:spChg>
        <pc:extLst>
          <p:ext xmlns:p="http://schemas.openxmlformats.org/presentationml/2006/main" uri="{D6D511B9-2390-475A-947B-AFAB55BFBCF1}">
            <pc226:cmChg xmlns:pc226="http://schemas.microsoft.com/office/powerpoint/2022/06/main/command" chg="mod">
              <pc226:chgData name="Joshua Amaru" userId="c3bda50411562398" providerId="LiveId" clId="{DB3B211A-F742-4E1D-807E-F12796A873EF}" dt="2024-04-11T12:02:35.277" v="193" actId="313"/>
              <pc2:cmMkLst xmlns:pc2="http://schemas.microsoft.com/office/powerpoint/2019/9/main/command">
                <pc:docMk/>
                <pc:sldMk cId="2449226690" sldId="258"/>
                <pc2:cmMk id="{F719D8DF-7A0B-3D45-802D-44D1FF0E5ED6}"/>
              </pc2:cmMkLst>
            </pc226:cmChg>
          </p:ext>
        </pc:extLst>
      </pc:sldChg>
      <pc:sldChg chg="modSp mod">
        <pc:chgData name="Joshua Amaru" userId="c3bda50411562398" providerId="LiveId" clId="{DB3B211A-F742-4E1D-807E-F12796A873EF}" dt="2024-04-11T12:01:05.526" v="140" actId="20577"/>
        <pc:sldMkLst>
          <pc:docMk/>
          <pc:sldMk cId="3181821586" sldId="259"/>
        </pc:sldMkLst>
        <pc:spChg chg="mod">
          <ac:chgData name="Joshua Amaru" userId="c3bda50411562398" providerId="LiveId" clId="{DB3B211A-F742-4E1D-807E-F12796A873EF}" dt="2024-04-11T12:01:05.526" v="140" actId="20577"/>
          <ac:spMkLst>
            <pc:docMk/>
            <pc:sldMk cId="3181821586" sldId="259"/>
            <ac:spMk id="3" creationId="{F72EC9BE-15FD-5673-02F9-22BF0DD3920F}"/>
          </ac:spMkLst>
        </pc:spChg>
      </pc:sldChg>
      <pc:sldChg chg="modSp mod">
        <pc:chgData name="Joshua Amaru" userId="c3bda50411562398" providerId="LiveId" clId="{DB3B211A-F742-4E1D-807E-F12796A873EF}" dt="2024-04-11T12:10:21.433" v="249" actId="20577"/>
        <pc:sldMkLst>
          <pc:docMk/>
          <pc:sldMk cId="1649020681" sldId="260"/>
        </pc:sldMkLst>
        <pc:spChg chg="mod">
          <ac:chgData name="Joshua Amaru" userId="c3bda50411562398" providerId="LiveId" clId="{DB3B211A-F742-4E1D-807E-F12796A873EF}" dt="2024-04-11T12:10:12.482" v="248" actId="6549"/>
          <ac:spMkLst>
            <pc:docMk/>
            <pc:sldMk cId="1649020681" sldId="260"/>
            <ac:spMk id="2" creationId="{7A03C2A2-CF6B-0173-2422-2270F5AAEB34}"/>
          </ac:spMkLst>
        </pc:spChg>
        <pc:spChg chg="mod">
          <ac:chgData name="Joshua Amaru" userId="c3bda50411562398" providerId="LiveId" clId="{DB3B211A-F742-4E1D-807E-F12796A873EF}" dt="2024-04-11T12:10:21.433" v="249" actId="20577"/>
          <ac:spMkLst>
            <pc:docMk/>
            <pc:sldMk cId="1649020681" sldId="260"/>
            <ac:spMk id="3" creationId="{8B7A55AF-2513-E693-C6EC-CBCB3A3C1A7F}"/>
          </ac:spMkLst>
        </pc:spChg>
      </pc:sldChg>
      <pc:sldChg chg="modSp mod">
        <pc:chgData name="Joshua Amaru" userId="c3bda50411562398" providerId="LiveId" clId="{DB3B211A-F742-4E1D-807E-F12796A873EF}" dt="2024-04-11T12:36:30.857" v="250" actId="20577"/>
        <pc:sldMkLst>
          <pc:docMk/>
          <pc:sldMk cId="3719736479" sldId="261"/>
        </pc:sldMkLst>
        <pc:spChg chg="mod">
          <ac:chgData name="Joshua Amaru" userId="c3bda50411562398" providerId="LiveId" clId="{DB3B211A-F742-4E1D-807E-F12796A873EF}" dt="2024-04-11T12:36:30.857" v="250" actId="20577"/>
          <ac:spMkLst>
            <pc:docMk/>
            <pc:sldMk cId="3719736479" sldId="261"/>
            <ac:spMk id="3" creationId="{45EF4720-DA0A-8D30-5746-1F0EDB1A3E6A}"/>
          </ac:spMkLst>
        </pc:spChg>
      </pc:sldChg>
      <pc:sldChg chg="modSp mod">
        <pc:chgData name="Joshua Amaru" userId="c3bda50411562398" providerId="LiveId" clId="{DB3B211A-F742-4E1D-807E-F12796A873EF}" dt="2024-04-11T12:38:55.981" v="267" actId="20577"/>
        <pc:sldMkLst>
          <pc:docMk/>
          <pc:sldMk cId="2632745856" sldId="262"/>
        </pc:sldMkLst>
        <pc:spChg chg="mod">
          <ac:chgData name="Joshua Amaru" userId="c3bda50411562398" providerId="LiveId" clId="{DB3B211A-F742-4E1D-807E-F12796A873EF}" dt="2024-04-11T12:38:55.981" v="267" actId="20577"/>
          <ac:spMkLst>
            <pc:docMk/>
            <pc:sldMk cId="2632745856" sldId="262"/>
            <ac:spMk id="3" creationId="{A306DD12-AF0C-181E-B969-67AE4716AF9F}"/>
          </ac:spMkLst>
        </pc:spChg>
      </pc:sldChg>
      <pc:sldChg chg="modSp mod">
        <pc:chgData name="Joshua Amaru" userId="c3bda50411562398" providerId="LiveId" clId="{DB3B211A-F742-4E1D-807E-F12796A873EF}" dt="2024-04-11T12:39:55.626" v="283" actId="6549"/>
        <pc:sldMkLst>
          <pc:docMk/>
          <pc:sldMk cId="3289720866" sldId="263"/>
        </pc:sldMkLst>
        <pc:spChg chg="mod">
          <ac:chgData name="Joshua Amaru" userId="c3bda50411562398" providerId="LiveId" clId="{DB3B211A-F742-4E1D-807E-F12796A873EF}" dt="2024-04-11T12:39:55.626" v="283" actId="6549"/>
          <ac:spMkLst>
            <pc:docMk/>
            <pc:sldMk cId="3289720866" sldId="263"/>
            <ac:spMk id="3" creationId="{221C3020-E6EA-86F9-710E-AC5F80BB70FC}"/>
          </ac:spMkLst>
        </pc:spChg>
      </pc:sldChg>
      <pc:sldChg chg="modSp mod">
        <pc:chgData name="Joshua Amaru" userId="c3bda50411562398" providerId="LiveId" clId="{DB3B211A-F742-4E1D-807E-F12796A873EF}" dt="2024-04-11T12:40:45.207" v="288" actId="20577"/>
        <pc:sldMkLst>
          <pc:docMk/>
          <pc:sldMk cId="4240125445" sldId="264"/>
        </pc:sldMkLst>
        <pc:spChg chg="mod">
          <ac:chgData name="Joshua Amaru" userId="c3bda50411562398" providerId="LiveId" clId="{DB3B211A-F742-4E1D-807E-F12796A873EF}" dt="2024-04-11T12:40:45.207" v="288" actId="20577"/>
          <ac:spMkLst>
            <pc:docMk/>
            <pc:sldMk cId="4240125445" sldId="264"/>
            <ac:spMk id="3" creationId="{B4D06C25-28B7-215C-8824-1A287169CA19}"/>
          </ac:spMkLst>
        </pc:spChg>
      </pc:sldChg>
      <pc:sldChg chg="modSp mod">
        <pc:chgData name="Joshua Amaru" userId="c3bda50411562398" providerId="LiveId" clId="{DB3B211A-F742-4E1D-807E-F12796A873EF}" dt="2024-04-11T12:42:37.588" v="309" actId="20577"/>
        <pc:sldMkLst>
          <pc:docMk/>
          <pc:sldMk cId="2322134026" sldId="265"/>
        </pc:sldMkLst>
        <pc:spChg chg="mod">
          <ac:chgData name="Joshua Amaru" userId="c3bda50411562398" providerId="LiveId" clId="{DB3B211A-F742-4E1D-807E-F12796A873EF}" dt="2024-04-11T12:42:37.588" v="309" actId="20577"/>
          <ac:spMkLst>
            <pc:docMk/>
            <pc:sldMk cId="2322134026" sldId="265"/>
            <ac:spMk id="3" creationId="{765E9111-A874-699C-C3BC-2331E0B87EA4}"/>
          </ac:spMkLst>
        </pc:spChg>
      </pc:sldChg>
      <pc:sldChg chg="modSp mod">
        <pc:chgData name="Joshua Amaru" userId="c3bda50411562398" providerId="LiveId" clId="{DB3B211A-F742-4E1D-807E-F12796A873EF}" dt="2024-04-11T12:44:22.715" v="357" actId="20577"/>
        <pc:sldMkLst>
          <pc:docMk/>
          <pc:sldMk cId="3856643912" sldId="266"/>
        </pc:sldMkLst>
        <pc:spChg chg="mod">
          <ac:chgData name="Joshua Amaru" userId="c3bda50411562398" providerId="LiveId" clId="{DB3B211A-F742-4E1D-807E-F12796A873EF}" dt="2024-04-11T12:44:22.715" v="357" actId="20577"/>
          <ac:spMkLst>
            <pc:docMk/>
            <pc:sldMk cId="3856643912" sldId="266"/>
            <ac:spMk id="3" creationId="{D7BDAF25-EF11-A5E4-EFCA-487901D33EC3}"/>
          </ac:spMkLst>
        </pc:spChg>
      </pc:sldChg>
      <pc:sldChg chg="modSp mod">
        <pc:chgData name="Joshua Amaru" userId="c3bda50411562398" providerId="LiveId" clId="{DB3B211A-F742-4E1D-807E-F12796A873EF}" dt="2024-04-11T12:44:59.741" v="370" actId="20577"/>
        <pc:sldMkLst>
          <pc:docMk/>
          <pc:sldMk cId="749158446" sldId="267"/>
        </pc:sldMkLst>
        <pc:spChg chg="mod">
          <ac:chgData name="Joshua Amaru" userId="c3bda50411562398" providerId="LiveId" clId="{DB3B211A-F742-4E1D-807E-F12796A873EF}" dt="2024-04-11T12:44:59.741" v="370" actId="20577"/>
          <ac:spMkLst>
            <pc:docMk/>
            <pc:sldMk cId="749158446" sldId="267"/>
            <ac:spMk id="3" creationId="{A9A55A13-06B0-4D6A-4959-41A919937C55}"/>
          </ac:spMkLst>
        </pc:spChg>
      </pc:sldChg>
      <pc:sldChg chg="modSp mod modCm">
        <pc:chgData name="Joshua Amaru" userId="c3bda50411562398" providerId="LiveId" clId="{DB3B211A-F742-4E1D-807E-F12796A873EF}" dt="2024-04-11T12:45:50.851" v="375" actId="20577"/>
        <pc:sldMkLst>
          <pc:docMk/>
          <pc:sldMk cId="1493285506" sldId="268"/>
        </pc:sldMkLst>
        <pc:spChg chg="mod">
          <ac:chgData name="Joshua Amaru" userId="c3bda50411562398" providerId="LiveId" clId="{DB3B211A-F742-4E1D-807E-F12796A873EF}" dt="2024-04-11T12:45:50.851" v="375" actId="20577"/>
          <ac:spMkLst>
            <pc:docMk/>
            <pc:sldMk cId="1493285506" sldId="268"/>
            <ac:spMk id="3" creationId="{E4AD9F31-1A2C-F2C4-19CF-A9C04CFCB083}"/>
          </ac:spMkLst>
        </pc:spChg>
        <pc:extLst>
          <p:ext xmlns:p="http://schemas.openxmlformats.org/presentationml/2006/main" uri="{D6D511B9-2390-475A-947B-AFAB55BFBCF1}">
            <pc226:cmChg xmlns:pc226="http://schemas.microsoft.com/office/powerpoint/2022/06/main/command" chg="mod">
              <pc226:chgData name="Joshua Amaru" userId="c3bda50411562398" providerId="LiveId" clId="{DB3B211A-F742-4E1D-807E-F12796A873EF}" dt="2024-04-11T12:45:50.851" v="375" actId="20577"/>
              <pc2:cmMkLst xmlns:pc2="http://schemas.microsoft.com/office/powerpoint/2019/9/main/command">
                <pc:docMk/>
                <pc:sldMk cId="1493285506" sldId="268"/>
                <pc2:cmMk id="{D7EF4B3D-863D-8E4F-AF02-45638DE66797}"/>
              </pc2:cmMkLst>
            </pc226:cmChg>
          </p:ext>
        </pc:extLst>
      </pc:sldChg>
      <pc:sldChg chg="modSp mod">
        <pc:chgData name="Joshua Amaru" userId="c3bda50411562398" providerId="LiveId" clId="{DB3B211A-F742-4E1D-807E-F12796A873EF}" dt="2024-04-11T12:47:07.749" v="381" actId="20577"/>
        <pc:sldMkLst>
          <pc:docMk/>
          <pc:sldMk cId="3591473696" sldId="270"/>
        </pc:sldMkLst>
        <pc:spChg chg="mod">
          <ac:chgData name="Joshua Amaru" userId="c3bda50411562398" providerId="LiveId" clId="{DB3B211A-F742-4E1D-807E-F12796A873EF}" dt="2024-04-11T12:47:07.749" v="381" actId="20577"/>
          <ac:spMkLst>
            <pc:docMk/>
            <pc:sldMk cId="3591473696" sldId="270"/>
            <ac:spMk id="3" creationId="{EC5610E0-C5B3-3849-A2CD-E557F03FD5DC}"/>
          </ac:spMkLst>
        </pc:spChg>
      </pc:sldChg>
      <pc:sldChg chg="modSp mod">
        <pc:chgData name="Joshua Amaru" userId="c3bda50411562398" providerId="LiveId" clId="{DB3B211A-F742-4E1D-807E-F12796A873EF}" dt="2024-04-11T12:48:45.541" v="401" actId="20577"/>
        <pc:sldMkLst>
          <pc:docMk/>
          <pc:sldMk cId="1195693308" sldId="271"/>
        </pc:sldMkLst>
        <pc:spChg chg="mod">
          <ac:chgData name="Joshua Amaru" userId="c3bda50411562398" providerId="LiveId" clId="{DB3B211A-F742-4E1D-807E-F12796A873EF}" dt="2024-04-11T12:48:45.541" v="401" actId="20577"/>
          <ac:spMkLst>
            <pc:docMk/>
            <pc:sldMk cId="1195693308" sldId="271"/>
            <ac:spMk id="3" creationId="{9190F949-F0AF-6530-C03C-24E56042ADC9}"/>
          </ac:spMkLst>
        </pc:spChg>
      </pc:sldChg>
      <pc:sldChg chg="modSp mod">
        <pc:chgData name="Joshua Amaru" userId="c3bda50411562398" providerId="LiveId" clId="{DB3B211A-F742-4E1D-807E-F12796A873EF}" dt="2024-04-11T12:51:00.562" v="448" actId="20577"/>
        <pc:sldMkLst>
          <pc:docMk/>
          <pc:sldMk cId="3242920750" sldId="276"/>
        </pc:sldMkLst>
        <pc:spChg chg="mod">
          <ac:chgData name="Joshua Amaru" userId="c3bda50411562398" providerId="LiveId" clId="{DB3B211A-F742-4E1D-807E-F12796A873EF}" dt="2024-04-11T12:51:00.562" v="448" actId="20577"/>
          <ac:spMkLst>
            <pc:docMk/>
            <pc:sldMk cId="3242920750" sldId="276"/>
            <ac:spMk id="3" creationId="{E8994D07-3F92-B190-BEA8-1A7938786224}"/>
          </ac:spMkLst>
        </pc:spChg>
      </pc:sldChg>
      <pc:sldChg chg="modSp mod">
        <pc:chgData name="Joshua Amaru" userId="c3bda50411562398" providerId="LiveId" clId="{DB3B211A-F742-4E1D-807E-F12796A873EF}" dt="2024-04-11T12:51:53.937" v="449" actId="6549"/>
        <pc:sldMkLst>
          <pc:docMk/>
          <pc:sldMk cId="3542493272" sldId="277"/>
        </pc:sldMkLst>
        <pc:spChg chg="mod">
          <ac:chgData name="Joshua Amaru" userId="c3bda50411562398" providerId="LiveId" clId="{DB3B211A-F742-4E1D-807E-F12796A873EF}" dt="2024-04-11T12:51:53.937" v="449" actId="6549"/>
          <ac:spMkLst>
            <pc:docMk/>
            <pc:sldMk cId="3542493272" sldId="277"/>
            <ac:spMk id="3" creationId="{B0D09F4C-13C5-2CDD-2752-80E15FC1FED3}"/>
          </ac:spMkLst>
        </pc:spChg>
      </pc:sldChg>
      <pc:sldChg chg="modSp mod">
        <pc:chgData name="Joshua Amaru" userId="c3bda50411562398" providerId="LiveId" clId="{DB3B211A-F742-4E1D-807E-F12796A873EF}" dt="2024-04-11T12:55:33.158" v="501" actId="20577"/>
        <pc:sldMkLst>
          <pc:docMk/>
          <pc:sldMk cId="2502481129" sldId="281"/>
        </pc:sldMkLst>
        <pc:spChg chg="mod">
          <ac:chgData name="Joshua Amaru" userId="c3bda50411562398" providerId="LiveId" clId="{DB3B211A-F742-4E1D-807E-F12796A873EF}" dt="2024-04-11T12:55:33.158" v="501" actId="20577"/>
          <ac:spMkLst>
            <pc:docMk/>
            <pc:sldMk cId="2502481129" sldId="281"/>
            <ac:spMk id="3" creationId="{343304B1-E660-CB1A-A143-CE5382A43C5D}"/>
          </ac:spMkLst>
        </pc:spChg>
      </pc:sldChg>
      <pc:sldChg chg="modSp mod modCm">
        <pc:chgData name="Joshua Amaru" userId="c3bda50411562398" providerId="LiveId" clId="{DB3B211A-F742-4E1D-807E-F12796A873EF}" dt="2024-04-11T13:00:14.558" v="546" actId="20577"/>
        <pc:sldMkLst>
          <pc:docMk/>
          <pc:sldMk cId="3398720471" sldId="282"/>
        </pc:sldMkLst>
        <pc:spChg chg="mod">
          <ac:chgData name="Joshua Amaru" userId="c3bda50411562398" providerId="LiveId" clId="{DB3B211A-F742-4E1D-807E-F12796A873EF}" dt="2024-04-11T12:56:17.347" v="502" actId="20577"/>
          <ac:spMkLst>
            <pc:docMk/>
            <pc:sldMk cId="3398720471" sldId="282"/>
            <ac:spMk id="2" creationId="{FE0A9E37-233C-CA8A-4B48-6B25D3F54C65}"/>
          </ac:spMkLst>
        </pc:spChg>
        <pc:spChg chg="mod">
          <ac:chgData name="Joshua Amaru" userId="c3bda50411562398" providerId="LiveId" clId="{DB3B211A-F742-4E1D-807E-F12796A873EF}" dt="2024-04-11T13:00:14.558" v="546" actId="20577"/>
          <ac:spMkLst>
            <pc:docMk/>
            <pc:sldMk cId="3398720471" sldId="282"/>
            <ac:spMk id="3" creationId="{C906FA85-4975-E4BE-6EFA-2744CFC9AE0E}"/>
          </ac:spMkLst>
        </pc:spChg>
        <pc:extLst>
          <p:ext xmlns:p="http://schemas.openxmlformats.org/presentationml/2006/main" uri="{D6D511B9-2390-475A-947B-AFAB55BFBCF1}">
            <pc226:cmChg xmlns:pc226="http://schemas.microsoft.com/office/powerpoint/2022/06/main/command" chg="mod">
              <pc226:chgData name="Joshua Amaru" userId="c3bda50411562398" providerId="LiveId" clId="{DB3B211A-F742-4E1D-807E-F12796A873EF}" dt="2024-04-11T13:00:14.558" v="546" actId="20577"/>
              <pc2:cmMkLst xmlns:pc2="http://schemas.microsoft.com/office/powerpoint/2019/9/main/command">
                <pc:docMk/>
                <pc:sldMk cId="3398720471" sldId="282"/>
                <pc2:cmMk id="{6A0F3D90-DF96-7941-BBB8-84B886084E74}"/>
              </pc2:cmMkLst>
            </pc226:cmChg>
          </p:ext>
        </pc:extLst>
      </pc:sldChg>
      <pc:sldChg chg="modSp mod">
        <pc:chgData name="Joshua Amaru" userId="c3bda50411562398" providerId="LiveId" clId="{DB3B211A-F742-4E1D-807E-F12796A873EF}" dt="2024-04-11T13:09:32.171" v="580" actId="20577"/>
        <pc:sldMkLst>
          <pc:docMk/>
          <pc:sldMk cId="3257747013" sldId="285"/>
        </pc:sldMkLst>
        <pc:spChg chg="mod">
          <ac:chgData name="Joshua Amaru" userId="c3bda50411562398" providerId="LiveId" clId="{DB3B211A-F742-4E1D-807E-F12796A873EF}" dt="2024-04-11T13:09:32.171" v="580" actId="20577"/>
          <ac:spMkLst>
            <pc:docMk/>
            <pc:sldMk cId="3257747013" sldId="285"/>
            <ac:spMk id="3" creationId="{95016D19-36F9-1C8E-F6DB-DB09D1865F11}"/>
          </ac:spMkLst>
        </pc:spChg>
      </pc:sldChg>
      <pc:sldChg chg="modSp mod">
        <pc:chgData name="Joshua Amaru" userId="c3bda50411562398" providerId="LiveId" clId="{DB3B211A-F742-4E1D-807E-F12796A873EF}" dt="2024-04-11T13:10:43.431" v="588" actId="20577"/>
        <pc:sldMkLst>
          <pc:docMk/>
          <pc:sldMk cId="2960448633" sldId="286"/>
        </pc:sldMkLst>
        <pc:spChg chg="mod">
          <ac:chgData name="Joshua Amaru" userId="c3bda50411562398" providerId="LiveId" clId="{DB3B211A-F742-4E1D-807E-F12796A873EF}" dt="2024-04-11T13:10:43.431" v="588" actId="20577"/>
          <ac:spMkLst>
            <pc:docMk/>
            <pc:sldMk cId="2960448633" sldId="286"/>
            <ac:spMk id="3" creationId="{5DFB576D-0426-C47E-BD56-18B282AA83E5}"/>
          </ac:spMkLst>
        </pc:spChg>
      </pc:sldChg>
    </pc:docChg>
  </pc:docChgLst>
</pc:chgInfo>
</file>

<file path=ppt/comments/modernComment_102_91FC3BC2.xml><?xml version="1.0" encoding="utf-8"?>
<p188:cmLst xmlns:a="http://schemas.openxmlformats.org/drawingml/2006/main" xmlns:r="http://schemas.openxmlformats.org/officeDocument/2006/relationships" xmlns:p188="http://schemas.microsoft.com/office/powerpoint/2018/8/main">
  <p188:cm id="{F719D8DF-7A0B-3D45-802D-44D1FF0E5ED6}" authorId="{54F32A2C-2CAB-3808-401C-7BCC3836204C}" created="2024-04-08T02:21:03.959">
    <ac:txMkLst xmlns:ac="http://schemas.microsoft.com/office/drawing/2013/main/command">
      <pc:docMk xmlns:pc="http://schemas.microsoft.com/office/powerpoint/2013/main/command"/>
      <pc:sldMk xmlns:pc="http://schemas.microsoft.com/office/powerpoint/2013/main/command" cId="2449226690" sldId="258"/>
      <ac:spMk id="3" creationId="{811DAB80-8721-92B2-EFD2-01648AE5D799}"/>
      <ac:txMk cp="289" len="22">
        <ac:context len="490" hash="286964953"/>
      </ac:txMk>
    </ac:txMkLst>
    <p188:pos x="2832545" y="2306959"/>
    <p188:txBody>
      <a:bodyPr/>
      <a:lstStyle/>
      <a:p>
        <a:r>
          <a:rPr lang="en-IL"/>
          <a:t> I think “evangelical” would possibly be more useful than “Protestant” in this context.  Or maybe just “fundamentalist” would be best?
As far as I can see, denomination is not crucial to Atwood’s presentation of the movement? (This pop media article indicates that she may have been inspired by a Catholic group: https://www.vox.com/culture/21453103/amy-coney-barrett-handmaids-tale-supreme-court)</a:t>
        </a:r>
      </a:p>
    </p188:txBody>
  </p188:cm>
</p188:cmLst>
</file>

<file path=ppt/comments/modernComment_103_BDA6BE92.xml><?xml version="1.0" encoding="utf-8"?>
<p188:cmLst xmlns:a="http://schemas.openxmlformats.org/drawingml/2006/main" xmlns:r="http://schemas.openxmlformats.org/officeDocument/2006/relationships" xmlns:p188="http://schemas.microsoft.com/office/powerpoint/2018/8/main">
  <p188:cm id="{138A9E53-49ED-EA46-A585-4FD12667F4DF}" authorId="{54F32A2C-2CAB-3808-401C-7BCC3836204C}" created="2024-04-01T05:56:25.384">
    <ac:txMkLst xmlns:ac="http://schemas.microsoft.com/office/drawing/2013/main/command">
      <pc:docMk xmlns:pc="http://schemas.microsoft.com/office/powerpoint/2013/main/command"/>
      <pc:sldMk xmlns:pc="http://schemas.microsoft.com/office/powerpoint/2013/main/command" cId="3181821586" sldId="259"/>
      <ac:spMk id="2" creationId="{554C8A1B-C9A5-6A27-ECC9-95940A37E2B1}"/>
      <ac:txMk cp="43" len="16">
        <ac:context len="170" hash="4861075"/>
      </ac:txMk>
    </ac:txMkLst>
    <p188:pos x="4090367" y="579024"/>
    <p188:txBody>
      <a:bodyPr/>
      <a:lstStyle/>
      <a:p>
        <a:r>
          <a:rPr lang="en-IL"/>
          <a:t>Or “intelligent”, “reasoned”?</a:t>
        </a:r>
      </a:p>
    </p188:txBody>
  </p188:cm>
</p188:cmLst>
</file>

<file path=ppt/comments/modernComment_107_C4152822.xml><?xml version="1.0" encoding="utf-8"?>
<p188:cmLst xmlns:a="http://schemas.openxmlformats.org/drawingml/2006/main" xmlns:r="http://schemas.openxmlformats.org/officeDocument/2006/relationships" xmlns:p188="http://schemas.microsoft.com/office/powerpoint/2018/8/main">
  <p188:cm id="{3DC8DC06-69A8-D44D-BD25-27B29300C12D}" authorId="{54F32A2C-2CAB-3808-401C-7BCC3836204C}" created="2024-04-01T06:18:32.038">
    <pc:sldMkLst xmlns:pc="http://schemas.microsoft.com/office/powerpoint/2013/main/command">
      <pc:docMk/>
      <pc:sldMk cId="3289720866" sldId="263"/>
    </pc:sldMkLst>
    <p188:txBody>
      <a:bodyPr/>
      <a:lstStyle/>
      <a:p>
        <a:r>
          <a:rPr lang="en-IL"/>
          <a:t>I could not locate the publication to find the author’s name: Young? Jung?</a:t>
        </a:r>
      </a:p>
    </p188:txBody>
  </p188:cm>
</p188:cmLst>
</file>

<file path=ppt/comments/modernComment_109_8A68F40A.xml><?xml version="1.0" encoding="utf-8"?>
<p188:cmLst xmlns:a="http://schemas.openxmlformats.org/drawingml/2006/main" xmlns:r="http://schemas.openxmlformats.org/officeDocument/2006/relationships" xmlns:p188="http://schemas.microsoft.com/office/powerpoint/2018/8/main">
  <p188:cm id="{DC6112E9-1911-B94D-BFE8-DAF728F8343E}" authorId="{54F32A2C-2CAB-3808-401C-7BCC3836204C}" created="2024-04-01T06:19:26.337">
    <ac:txMkLst xmlns:ac="http://schemas.microsoft.com/office/drawing/2013/main/command">
      <pc:docMk xmlns:pc="http://schemas.microsoft.com/office/powerpoint/2013/main/command"/>
      <pc:sldMk xmlns:pc="http://schemas.microsoft.com/office/powerpoint/2013/main/command" cId="2322134026" sldId="265"/>
      <ac:spMk id="2" creationId="{82CA0AB9-57CE-0EFD-AD95-BB457ECBAEE0}"/>
      <ac:txMk cp="1" len="78">
        <ac:context len="81" hash="2665410478"/>
      </ac:txMk>
    </ac:txMkLst>
    <p188:pos x="8042870" y="918749"/>
    <p188:txBody>
      <a:bodyPr/>
      <a:lstStyle/>
      <a:p>
        <a:r>
          <a:rPr lang="en-IL"/>
          <a:t>I’ve tried using italics instead of quotation marks in an effort to achieve a visual effect to signal the citation— which was accomplished by טעמי המקרא in the Hebrew</a:t>
        </a:r>
      </a:p>
    </p188:txBody>
  </p188:cm>
</p188:cmLst>
</file>

<file path=ppt/comments/modernComment_10C_5901BA82.xml><?xml version="1.0" encoding="utf-8"?>
<p188:cmLst xmlns:a="http://schemas.openxmlformats.org/drawingml/2006/main" xmlns:r="http://schemas.openxmlformats.org/officeDocument/2006/relationships" xmlns:p188="http://schemas.microsoft.com/office/powerpoint/2018/8/main">
  <p188:cm id="{D7EF4B3D-863D-8E4F-AF02-45638DE66797}" authorId="{54F32A2C-2CAB-3808-401C-7BCC3836204C}" created="2024-04-02T06:55:12.706">
    <ac:txMkLst xmlns:ac="http://schemas.microsoft.com/office/drawing/2013/main/command">
      <pc:docMk xmlns:pc="http://schemas.microsoft.com/office/powerpoint/2013/main/command"/>
      <pc:sldMk xmlns:pc="http://schemas.microsoft.com/office/powerpoint/2013/main/command" cId="1493285506" sldId="268"/>
      <ac:spMk id="3" creationId="{E4AD9F31-1A2C-F2C4-19CF-A9C04CFCB083}"/>
      <ac:txMk cp="615" len="7">
        <ac:context len="637" hash="3973319822"/>
      </ac:txMk>
    </ac:txMkLst>
    <p188:pos x="1797939" y="3368421"/>
    <p188:txBody>
      <a:bodyPr/>
      <a:lstStyle/>
      <a:p>
        <a:r>
          <a:rPr lang="en-IL"/>
          <a:t>Elbaum? Elboim? I could not find this author</a:t>
        </a:r>
      </a:p>
    </p188:txBody>
  </p188:cm>
</p188:cmLst>
</file>

<file path=ppt/comments/modernComment_117_C03B8202.xml><?xml version="1.0" encoding="utf-8"?>
<p188:cmLst xmlns:a="http://schemas.openxmlformats.org/drawingml/2006/main" xmlns:r="http://schemas.openxmlformats.org/officeDocument/2006/relationships" xmlns:p188="http://schemas.microsoft.com/office/powerpoint/2018/8/main">
  <p188:cm id="{E7B6DC5D-764B-3C4B-A6E3-2C4750CEF270}" authorId="{54F32A2C-2CAB-3808-401C-7BCC3836204C}" created="2024-04-08T06:50:18.738">
    <ac:txMkLst xmlns:ac="http://schemas.microsoft.com/office/drawing/2013/main/command">
      <pc:docMk xmlns:pc="http://schemas.microsoft.com/office/powerpoint/2013/main/command"/>
      <pc:sldMk xmlns:pc="http://schemas.microsoft.com/office/powerpoint/2013/main/command" cId="3225125378" sldId="279"/>
      <ac:spMk id="3" creationId="{0FD2CA6B-E371-F1A9-6B68-6A850DB41075}"/>
      <ac:txMk cp="520" len="7">
        <ac:context len="800" hash="587313208"/>
      </ac:txMk>
    </ac:txMkLst>
    <p188:pos x="3530600" y="2966508"/>
    <p188:txBody>
      <a:bodyPr/>
      <a:lstStyle/>
      <a:p>
        <a:r>
          <a:rPr lang="en-IL"/>
          <a:t>The cited words are from verses 2–3; so I changed your “4” to “3”, but I do not know if you want to keep the reference to 4?
</a:t>
        </a:r>
      </a:p>
    </p188:txBody>
  </p188:cm>
</p188:cmLst>
</file>

<file path=ppt/comments/modernComment_11A_CA945BD7.xml><?xml version="1.0" encoding="utf-8"?>
<p188:cmLst xmlns:a="http://schemas.openxmlformats.org/drawingml/2006/main" xmlns:r="http://schemas.openxmlformats.org/officeDocument/2006/relationships" xmlns:p188="http://schemas.microsoft.com/office/powerpoint/2018/8/main">
  <p188:cm id="{6A0F3D90-DF96-7941-BBB8-84B886084E74}" authorId="{54F32A2C-2CAB-3808-401C-7BCC3836204C}" created="2024-04-04T02:56:09.807">
    <ac:txMkLst xmlns:ac="http://schemas.microsoft.com/office/drawing/2013/main/command">
      <pc:docMk xmlns:pc="http://schemas.microsoft.com/office/powerpoint/2013/main/command"/>
      <pc:sldMk xmlns:pc="http://schemas.microsoft.com/office/powerpoint/2013/main/command" cId="3398720471" sldId="282"/>
      <ac:spMk id="3" creationId="{C906FA85-4975-E4BE-6EFA-2744CFC9AE0E}"/>
      <ac:txMk cp="98" len="21">
        <ac:context len="816" hash="3874665277"/>
      </ac:txMk>
    </ac:txMkLst>
    <p188:pos x="2294467" y="1137708"/>
    <p188:txBody>
      <a:bodyPr/>
      <a:lstStyle/>
      <a:p>
        <a:r>
          <a:rPr lang="en-IL"/>
          <a:t>I added “In the book of Judges” in an attempt to distinguish this Abimelech from King Abimelech of Gerar who was featured in Slide 22.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ACC81-FE97-EF7B-1D2F-C2104FD8F6D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85464E3-E60F-AE1F-840D-A7FCE923E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AFB6804-3C0B-0527-9C72-20DD52E7BCF8}"/>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D6D95996-B81F-AAFF-319C-4F3F3B1E6FA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83B5937-684E-11FE-1148-FFCB16450F0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02488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3695E9-1C7B-84D0-D592-F5187E147B8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FD10478-B1B8-DA24-CE69-0E0AE3DCD57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0C95359-BE93-DE73-B221-BE3F469D6EAD}"/>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30747D88-174B-3472-F28D-8CCF24A76CB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87B5D5-E203-3071-E8C4-EDF9B7965323}"/>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17024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A8F816-EAFF-0466-2E6F-281421C7801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55BD2E-CD44-4320-9C1C-6A61F685961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B90012C-9B8D-25F1-9AB7-DF879E1E9101}"/>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3EA9E0FE-5CC6-D84E-5708-E787C71E37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19A9278-F972-D308-1D5C-50A4CBF464E6}"/>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63838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0ACBF3-51F6-0D9A-8F8F-1CFFA795C9D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727D76-94F2-2DD4-94CE-9BCA94D1E7E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B9A680-A98A-0911-B6A1-D5650868CD71}"/>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DBB36632-0500-E44A-D494-77611E7959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DA5461-5710-F0B9-3C1D-BC036AF3BEE9}"/>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8243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5FDBE1-85B4-F091-A3B5-B0A567B274B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9102F9E-7913-5E76-E30B-C5434796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50B440A-0837-72D1-A365-13A0FE4D96FB}"/>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73F41131-4683-3FD3-E0A8-1DD8EA7BDD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CBABB5-718D-87FD-8B56-DEDCAE8C245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7502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F278B1-B605-A22F-ECF9-D52F1B5D336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ADA4E62-8B88-6276-A11F-1534F5048DF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4FD8A22-2585-5FD4-4CCB-95F83640BA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40C0042-B289-FF92-653F-4DC95C155F75}"/>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6" name="מציין מיקום של כותרת תחתונה 5">
            <a:extLst>
              <a:ext uri="{FF2B5EF4-FFF2-40B4-BE49-F238E27FC236}">
                <a16:creationId xmlns:a16="http://schemas.microsoft.com/office/drawing/2014/main" id="{B75671A3-7E9A-E5F7-E398-CCF1957F3F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D6FF347-B9C9-2BDD-4AAE-8A23316BBD2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7812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05A1B2-2994-F8B9-6F40-242E1F91212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52B5C3-B4B5-0CB5-D78E-23B3C3916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14423BC-BD8A-9D4C-799D-3C0A6329223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5087A5D-AA89-6982-F610-E2296974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5DF3820-F45D-FAD3-79C3-0166DFC541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D1E5BF7-50A5-17CC-3F71-6D3C242A8E27}"/>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8" name="מציין מיקום של כותרת תחתונה 7">
            <a:extLst>
              <a:ext uri="{FF2B5EF4-FFF2-40B4-BE49-F238E27FC236}">
                <a16:creationId xmlns:a16="http://schemas.microsoft.com/office/drawing/2014/main" id="{BCA3A921-B940-838A-3FA6-92518F7809C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44E73CF-1911-6441-C931-0DA74ED0AE98}"/>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6216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B60F71-C226-3D58-718D-9F553B81EF5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CD612A7-C96F-A666-1828-9503FE72963D}"/>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4" name="מציין מיקום של כותרת תחתונה 3">
            <a:extLst>
              <a:ext uri="{FF2B5EF4-FFF2-40B4-BE49-F238E27FC236}">
                <a16:creationId xmlns:a16="http://schemas.microsoft.com/office/drawing/2014/main" id="{A2089B1E-EBA5-7DAD-E4B2-79C49316233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F7F14C8-7749-82C3-4A17-ACE89F276A6E}"/>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27178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531A152-56C3-0518-4391-A7AE71769DD5}"/>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3" name="מציין מיקום של כותרת תחתונה 2">
            <a:extLst>
              <a:ext uri="{FF2B5EF4-FFF2-40B4-BE49-F238E27FC236}">
                <a16:creationId xmlns:a16="http://schemas.microsoft.com/office/drawing/2014/main" id="{AEC93899-895F-9020-80B0-6E0929D9586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229B93D-79B3-558F-EB9E-59572BCCAC02}"/>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403279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F662FA-803A-86D1-DC1A-7F671085999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2A418-66F9-D78B-D6A6-89C0B3BD3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B1E25E3-3A07-B249-923B-A062E754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86B699-F4B7-EA6E-E231-A43A2B9DBC3E}"/>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6" name="מציין מיקום של כותרת תחתונה 5">
            <a:extLst>
              <a:ext uri="{FF2B5EF4-FFF2-40B4-BE49-F238E27FC236}">
                <a16:creationId xmlns:a16="http://schemas.microsoft.com/office/drawing/2014/main" id="{FAC8C57E-10A4-1190-8915-8E941C43588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9B2E20-C3CD-492F-4DE1-6965679EAA5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8510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9BA12D-93F2-3E60-CD59-5157DEA7208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A1531A9-8292-2B2B-3E4D-1E7AD9BD3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179AB3-0AD7-29FB-6D03-41661C85C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C3F4B75-77E4-675F-124A-17B9786937A6}"/>
              </a:ext>
            </a:extLst>
          </p:cNvPr>
          <p:cNvSpPr>
            <a:spLocks noGrp="1"/>
          </p:cNvSpPr>
          <p:nvPr>
            <p:ph type="dt" sz="half" idx="10"/>
          </p:nvPr>
        </p:nvSpPr>
        <p:spPr/>
        <p:txBody>
          <a:bodyPr/>
          <a:lstStyle/>
          <a:p>
            <a:fld id="{E92BE050-7732-4BFC-A897-C6BBD730497C}" type="datetimeFigureOut">
              <a:rPr lang="he-IL" smtClean="0"/>
              <a:t>ג'/ניסן/תשפ"ד</a:t>
            </a:fld>
            <a:endParaRPr lang="he-IL"/>
          </a:p>
        </p:txBody>
      </p:sp>
      <p:sp>
        <p:nvSpPr>
          <p:cNvPr id="6" name="מציין מיקום של כותרת תחתונה 5">
            <a:extLst>
              <a:ext uri="{FF2B5EF4-FFF2-40B4-BE49-F238E27FC236}">
                <a16:creationId xmlns:a16="http://schemas.microsoft.com/office/drawing/2014/main" id="{E29CDDD9-A00D-9BB0-31C1-3082E18436F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2ACF630-1E21-4F7F-F936-C74158DE7F9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3521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AA6781C-A6EB-F6BD-424F-DFBCC5A1B6E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ACD6CE-DEB6-25F3-AF7D-D851EAB9CC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542AF9-D1E2-A1E1-59AC-37448ADFBD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BE050-7732-4BFC-A897-C6BBD730497C}" type="datetimeFigureOut">
              <a:rPr lang="he-IL" smtClean="0"/>
              <a:t>ג'/ניסן/תשפ"ד</a:t>
            </a:fld>
            <a:endParaRPr lang="he-IL"/>
          </a:p>
        </p:txBody>
      </p:sp>
      <p:sp>
        <p:nvSpPr>
          <p:cNvPr id="5" name="מציין מיקום של כותרת תחתונה 4">
            <a:extLst>
              <a:ext uri="{FF2B5EF4-FFF2-40B4-BE49-F238E27FC236}">
                <a16:creationId xmlns:a16="http://schemas.microsoft.com/office/drawing/2014/main" id="{E09C27E6-F24A-A7B7-2998-E824B48B5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3027679-3B60-813E-DBBA-6A9A2F349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1ACC3A-352E-4173-B6B0-EA2DDCA5C392}" type="slidenum">
              <a:rPr lang="he-IL" smtClean="0"/>
              <a:t>‹#›</a:t>
            </a:fld>
            <a:endParaRPr lang="he-IL"/>
          </a:p>
        </p:txBody>
      </p:sp>
    </p:spTree>
    <p:extLst>
      <p:ext uri="{BB962C8B-B14F-4D97-AF65-F5344CB8AC3E}">
        <p14:creationId xmlns:p14="http://schemas.microsoft.com/office/powerpoint/2010/main" val="17747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9_8A68F40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0C_5901BA8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17_C03B820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1A_CA945BD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3_BDA6BE9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2_91FC3BC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7_C41528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7FE4D49-F2C9-118B-A105-594C610A4B54}"/>
              </a:ext>
            </a:extLst>
          </p:cNvPr>
          <p:cNvSpPr>
            <a:spLocks noGrp="1"/>
          </p:cNvSpPr>
          <p:nvPr>
            <p:ph type="ctrTitle"/>
          </p:nvPr>
        </p:nvSpPr>
        <p:spPr>
          <a:xfrm>
            <a:off x="761800" y="762001"/>
            <a:ext cx="5334197" cy="1708242"/>
          </a:xfrm>
        </p:spPr>
        <p:txBody>
          <a:bodyPr vert="horz" lIns="91440" tIns="45720" rIns="91440" bIns="45720" rtlCol="0" anchor="ctr">
            <a:normAutofit fontScale="90000"/>
          </a:bodyPr>
          <a:lstStyle/>
          <a:p>
            <a:pPr rtl="0"/>
            <a:br>
              <a:rPr lang="en-US" sz="2200" dirty="0"/>
            </a:br>
            <a:r>
              <a:rPr lang="en-US" sz="2200" b="1" dirty="0"/>
              <a:t>Biblical Narratives in The Handmaid’s Tale</a:t>
            </a:r>
            <a:br>
              <a:rPr lang="en-US" sz="2200" b="1" dirty="0"/>
            </a:br>
            <a:r>
              <a:rPr lang="en-US" sz="2200" b="1" dirty="0"/>
              <a:t>(Margaret Atwood)</a:t>
            </a:r>
            <a:br>
              <a:rPr lang="en-US" sz="2200" dirty="0"/>
            </a:br>
            <a:r>
              <a:rPr lang="en-US" sz="2200" b="1" dirty="0"/>
              <a:t> </a:t>
            </a:r>
            <a:br>
              <a:rPr lang="en-US" sz="2200" b="1" dirty="0"/>
            </a:br>
            <a:r>
              <a:rPr lang="en-US" sz="2200" b="1" dirty="0"/>
              <a:t>Dr. Bina Nir, Department of Multidisciplinary Studies, The Max Stern </a:t>
            </a:r>
            <a:r>
              <a:rPr lang="en-US" sz="2200" b="1" dirty="0" err="1"/>
              <a:t>Yezreel</a:t>
            </a:r>
            <a:r>
              <a:rPr lang="en-US" sz="2200" b="1" dirty="0"/>
              <a:t> Valley College, Israel</a:t>
            </a:r>
            <a:br>
              <a:rPr lang="en-US" sz="2200" b="1" dirty="0"/>
            </a:br>
            <a:endParaRPr lang="en-US" sz="2200" b="1" dirty="0"/>
          </a:p>
        </p:txBody>
      </p:sp>
      <p:sp>
        <p:nvSpPr>
          <p:cNvPr id="3" name="כותרת משנה 2">
            <a:extLst>
              <a:ext uri="{FF2B5EF4-FFF2-40B4-BE49-F238E27FC236}">
                <a16:creationId xmlns:a16="http://schemas.microsoft.com/office/drawing/2014/main" id="{94FD5952-E8F5-5A3D-05F8-C2006D15A4DE}"/>
              </a:ext>
            </a:extLst>
          </p:cNvPr>
          <p:cNvSpPr>
            <a:spLocks noGrp="1"/>
          </p:cNvSpPr>
          <p:nvPr>
            <p:ph type="subTitle" idx="1"/>
          </p:nvPr>
        </p:nvSpPr>
        <p:spPr>
          <a:xfrm>
            <a:off x="470517" y="3011782"/>
            <a:ext cx="5545581" cy="5049142"/>
          </a:xfrm>
        </p:spPr>
        <p:txBody>
          <a:bodyPr vert="horz" lIns="91440" tIns="45720" rIns="91440" bIns="45720" rtlCol="0" anchor="ctr">
            <a:normAutofit/>
          </a:bodyPr>
          <a:lstStyle/>
          <a:p>
            <a:pPr rtl="0"/>
            <a:r>
              <a:rPr lang="en-US" sz="2000" dirty="0"/>
              <a:t>14th International Conference on Religion &amp; Spirituality in Society,</a:t>
            </a:r>
          </a:p>
          <a:p>
            <a:pPr rtl="0"/>
            <a:r>
              <a:rPr lang="en-US" sz="2000" dirty="0"/>
              <a:t> Institute of Religious Studies</a:t>
            </a:r>
          </a:p>
          <a:p>
            <a:pPr rtl="0"/>
            <a:endParaRPr lang="en-US" sz="2000" dirty="0"/>
          </a:p>
          <a:p>
            <a:pPr rtl="0"/>
            <a:r>
              <a:rPr lang="en-US" sz="2000" dirty="0" err="1"/>
              <a:t>Complutense</a:t>
            </a:r>
            <a:r>
              <a:rPr lang="en-US" sz="2000" dirty="0"/>
              <a:t> University of Madrid, </a:t>
            </a:r>
          </a:p>
          <a:p>
            <a:pPr rtl="0"/>
            <a:r>
              <a:rPr lang="en-US" sz="2000" dirty="0"/>
              <a:t>Spain, 23-24 May 2024</a:t>
            </a:r>
          </a:p>
          <a:p>
            <a:pPr rtl="0"/>
            <a:endParaRPr lang="en-US" sz="2000" dirty="0"/>
          </a:p>
          <a:p>
            <a:pPr rtl="0"/>
            <a:endParaRPr lang="en-US" sz="2000" dirty="0"/>
          </a:p>
          <a:p>
            <a:pPr rtl="0"/>
            <a:endParaRPr lang="en-US" sz="2000" dirty="0"/>
          </a:p>
          <a:p>
            <a:pPr rtl="0"/>
            <a:endParaRPr lang="en-US" sz="2000" dirty="0"/>
          </a:p>
          <a:p>
            <a:pPr rtl="0"/>
            <a:endParaRPr lang="en-US" sz="2000" dirty="0"/>
          </a:p>
        </p:txBody>
      </p:sp>
      <p:pic>
        <p:nvPicPr>
          <p:cNvPr id="5" name="תמונה 4">
            <a:extLst>
              <a:ext uri="{FF2B5EF4-FFF2-40B4-BE49-F238E27FC236}">
                <a16:creationId xmlns:a16="http://schemas.microsoft.com/office/drawing/2014/main" id="{0DA83C84-E11F-8C1E-02C1-7978854E5CCB}"/>
              </a:ext>
            </a:extLst>
          </p:cNvPr>
          <p:cNvPicPr>
            <a:picLocks noChangeAspect="1"/>
          </p:cNvPicPr>
          <p:nvPr/>
        </p:nvPicPr>
        <p:blipFill rotWithShape="1">
          <a:blip r:embed="rId2"/>
          <a:srcRect r="-2" b="1661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0172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2CA0AB9-57CE-0EFD-AD95-BB457ECBAEE0}"/>
              </a:ext>
            </a:extLst>
          </p:cNvPr>
          <p:cNvSpPr>
            <a:spLocks noGrp="1"/>
          </p:cNvSpPr>
          <p:nvPr>
            <p:ph type="title"/>
          </p:nvPr>
        </p:nvSpPr>
        <p:spPr>
          <a:xfrm>
            <a:off x="572493" y="238539"/>
            <a:ext cx="11018520" cy="1832777"/>
          </a:xfrm>
        </p:spPr>
        <p:txBody>
          <a:bodyPr anchor="b">
            <a:normAutofit fontScale="90000"/>
          </a:bodyPr>
          <a:lstStyle/>
          <a:p>
            <a:pPr algn="l" rtl="0"/>
            <a:r>
              <a:rPr lang="en-IL" sz="4800" i="1" dirty="0">
                <a:solidFill>
                  <a:srgbClr val="000000"/>
                </a:solidFill>
                <a:effectLst/>
                <a:highlight>
                  <a:srgbClr val="FFFFFF"/>
                </a:highlight>
                <a:ea typeface="Times New Roman" panose="02020603050405020304" pitchFamily="18" charset="0"/>
                <a:cs typeface="Calibri" panose="020F0502020204030204" pitchFamily="34" charset="0"/>
              </a:rPr>
              <a:t>“there was his daughter coming out to meet him with timbrels and with dancing”</a:t>
            </a:r>
            <a:r>
              <a:rPr lang="en-IL" sz="4800" dirty="0">
                <a:effectLst/>
                <a:ea typeface="Times New Roman" panose="02020603050405020304" pitchFamily="18" charset="0"/>
                <a:cs typeface="Calibri" panose="020F0502020204030204" pitchFamily="34" charset="0"/>
              </a:rPr>
              <a:t> </a:t>
            </a:r>
            <a:br>
              <a:rPr lang="en-IL" sz="1800" dirty="0">
                <a:effectLst/>
                <a:latin typeface="Times New Roman" panose="02020603050405020304" pitchFamily="18" charset="0"/>
                <a:ea typeface="Times New Roman" panose="02020603050405020304" pitchFamily="18" charset="0"/>
              </a:rPr>
            </a:b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65E9111-A874-699C-C3BC-2331E0B87EA4}"/>
              </a:ext>
            </a:extLst>
          </p:cNvPr>
          <p:cNvSpPr>
            <a:spLocks noGrp="1"/>
          </p:cNvSpPr>
          <p:nvPr>
            <p:ph idx="1"/>
          </p:nvPr>
        </p:nvSpPr>
        <p:spPr>
          <a:xfrm>
            <a:off x="572493" y="2071316"/>
            <a:ext cx="6713552" cy="4119172"/>
          </a:xfrm>
        </p:spPr>
        <p:txBody>
          <a:bodyPr anchor="t">
            <a:normAutofit fontScale="85000" lnSpcReduction="20000"/>
          </a:bodyPr>
          <a:lstStyle/>
          <a:p>
            <a:pPr marL="0" indent="0" algn="l" rtl="0">
              <a:buNone/>
            </a:pPr>
            <a:endPar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Before he went to war with the Ammonites, Jephtah made a vow: “</a:t>
            </a:r>
            <a:r>
              <a:rPr lang="en-IL" sz="24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And Jephthah made a vow to the L</a:t>
            </a:r>
            <a:r>
              <a:rPr lang="en-US" sz="240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ord</a:t>
            </a:r>
            <a:r>
              <a:rPr lang="en-IL" sz="24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and said, 'If you will give the Ammonites into my hand, then whoever comes out of the doors of my house to meet me, when I return victorious from the Ammonites, shall be the L</a:t>
            </a:r>
            <a:r>
              <a:rPr lang="en-US" sz="240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ord</a:t>
            </a:r>
            <a:r>
              <a:rPr lang="en-IL" sz="24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’s, to be offered up by me as a burnt-offering</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(Judges 11:30–31).</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hen he returned from the war after his victory, “</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his daughter coming out to meet him with timbrels and with dancing…</a:t>
            </a:r>
            <a:r>
              <a:rPr lang="en-IL" sz="2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he saw her, he tore his clothes and said, ‘Alas, my daughter! You have brought me very low; you have become the cause of great trouble to me. For I have opened my mouth to the </a:t>
            </a:r>
            <a:r>
              <a:rPr lang="en-IL" sz="2400" cap="smal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Lord</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 cannot take back my vow.’”</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34</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35).</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The daughter understands that a vow to the Lord cannot be revoked even when it </a:t>
            </a:r>
            <a:r>
              <a:rPr lang="en-US"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requires</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human sacrifice (</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36–37).</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תמונה 3">
            <a:extLst>
              <a:ext uri="{FF2B5EF4-FFF2-40B4-BE49-F238E27FC236}">
                <a16:creationId xmlns:a16="http://schemas.microsoft.com/office/drawing/2014/main" id="{2AD51F53-9DA9-529E-BDF5-D21E0048B905}"/>
              </a:ext>
            </a:extLst>
          </p:cNvPr>
          <p:cNvPicPr>
            <a:picLocks noChangeAspect="1"/>
          </p:cNvPicPr>
          <p:nvPr/>
        </p:nvPicPr>
        <p:blipFill rotWithShape="1">
          <a:blip r:embed="rId3"/>
          <a:srcRect r="4222"/>
          <a:stretch/>
        </p:blipFill>
        <p:spPr>
          <a:xfrm>
            <a:off x="7675658" y="2093976"/>
            <a:ext cx="3941064" cy="4096512"/>
          </a:xfrm>
          <a:prstGeom prst="rect">
            <a:avLst/>
          </a:prstGeom>
        </p:spPr>
      </p:pic>
    </p:spTree>
    <p:extLst>
      <p:ext uri="{BB962C8B-B14F-4D97-AF65-F5344CB8AC3E}">
        <p14:creationId xmlns:p14="http://schemas.microsoft.com/office/powerpoint/2010/main" val="232213402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9E3BD6A-F93F-B7D0-056D-8838067EF295}"/>
              </a:ext>
            </a:extLst>
          </p:cNvPr>
          <p:cNvSpPr>
            <a:spLocks noGrp="1"/>
          </p:cNvSpPr>
          <p:nvPr>
            <p:ph type="title"/>
          </p:nvPr>
        </p:nvSpPr>
        <p:spPr>
          <a:xfrm>
            <a:off x="581645" y="349664"/>
            <a:ext cx="6304617" cy="1638377"/>
          </a:xfrm>
        </p:spPr>
        <p:txBody>
          <a:bodyPr anchor="b">
            <a:normAutofit/>
          </a:bodyPr>
          <a:lstStyle/>
          <a:p>
            <a:pPr algn="l" rtl="0"/>
            <a:r>
              <a:rPr lang="en-US" sz="4000" i="1" dirty="0"/>
              <a:t>“she had never known a man”</a:t>
            </a:r>
            <a:endParaRPr lang="he-IL" sz="4000" i="1" dirty="0"/>
          </a:p>
        </p:txBody>
      </p:sp>
      <p:sp>
        <p:nvSpPr>
          <p:cNvPr id="3" name="מציין מיקום תוכן 2">
            <a:extLst>
              <a:ext uri="{FF2B5EF4-FFF2-40B4-BE49-F238E27FC236}">
                <a16:creationId xmlns:a16="http://schemas.microsoft.com/office/drawing/2014/main" id="{D7BDAF25-EF11-A5E4-EFCA-487901D33EC3}"/>
              </a:ext>
            </a:extLst>
          </p:cNvPr>
          <p:cNvSpPr>
            <a:spLocks noGrp="1"/>
          </p:cNvSpPr>
          <p:nvPr>
            <p:ph idx="1"/>
          </p:nvPr>
        </p:nvSpPr>
        <p:spPr>
          <a:xfrm>
            <a:off x="581645" y="2337705"/>
            <a:ext cx="5845571" cy="3643622"/>
          </a:xfrm>
        </p:spPr>
        <p:txBody>
          <a:bodyPr anchor="ctr">
            <a:normAutofit fontScale="85000" lnSpcReduction="20000"/>
          </a:bodyPr>
          <a:lstStyle/>
          <a:p>
            <a:pPr algn="l" rtl="0"/>
            <a:r>
              <a:rPr lang="en-US" sz="2100" dirty="0">
                <a:latin typeface="Calibri" panose="020F0502020204030204" pitchFamily="34" charset="0"/>
                <a:cs typeface="Calibri" panose="020F0502020204030204" pitchFamily="34" charset="0"/>
              </a:rPr>
              <a:t>Jephthah allows his daughter to fulfill her last wish: “So she departed, she and her companions, and bewailed her virginity on the mountains. At the end of two months, she returned to her father, who did with her according to the vow he had made. She had never slept with (lit. “known”) a man. So there arose an Israelite custom” (Judges 11:38</a:t>
            </a:r>
            <a:r>
              <a:rPr lang="en-IL" sz="21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dirty="0">
                <a:latin typeface="Calibri" panose="020F0502020204030204" pitchFamily="34" charset="0"/>
                <a:cs typeface="Calibri" panose="020F0502020204030204" pitchFamily="34" charset="0"/>
              </a:rPr>
              <a:t>40).</a:t>
            </a:r>
          </a:p>
          <a:p>
            <a:pPr algn="l" rtl="0"/>
            <a:r>
              <a:rPr lang="en-US" sz="2100" dirty="0">
                <a:latin typeface="Calibri" panose="020F0502020204030204" pitchFamily="34" charset="0"/>
                <a:cs typeface="Calibri" panose="020F0502020204030204" pitchFamily="34" charset="0"/>
              </a:rPr>
              <a:t>The mourning for the loss of his daughter relates mainly to the fact that “she had never known a man” and therefore she asks to cry “for her virginity”. </a:t>
            </a:r>
          </a:p>
          <a:p>
            <a:pPr algn="l" rtl="0"/>
            <a:r>
              <a:rPr lang="en-US" sz="2100" dirty="0">
                <a:latin typeface="Calibri" panose="020F0502020204030204" pitchFamily="34" charset="0"/>
                <a:cs typeface="Calibri" panose="020F0502020204030204" pitchFamily="34" charset="0"/>
              </a:rPr>
              <a:t>Fertility, virginity, and barrenness recur often in descriptions of women in the Bible. In the </a:t>
            </a:r>
            <a:r>
              <a:rPr lang="en-US" sz="2100" dirty="0" err="1">
                <a:latin typeface="Calibri" panose="020F0502020204030204" pitchFamily="34" charset="0"/>
                <a:cs typeface="Calibri" panose="020F0502020204030204" pitchFamily="34" charset="0"/>
              </a:rPr>
              <a:t>Gileadite</a:t>
            </a:r>
            <a:r>
              <a:rPr lang="en-US" sz="2100" dirty="0">
                <a:latin typeface="Calibri" panose="020F0502020204030204" pitchFamily="34" charset="0"/>
                <a:cs typeface="Calibri" panose="020F0502020204030204" pitchFamily="34" charset="0"/>
              </a:rPr>
              <a:t> society of the novel, the word “sterile” (i.e. male infertility) was removed from the lexicon: fertility is the domain of women, and they are either fertile or barren. There are no infertile men in the Bible either. Barrenness is always the domain of women.</a:t>
            </a:r>
            <a:endParaRPr lang="he-IL" sz="2100" dirty="0">
              <a:latin typeface="Calibri" panose="020F0502020204030204" pitchFamily="34" charset="0"/>
              <a:cs typeface="Calibri" panose="020F0502020204030204" pitchFamily="34" charset="0"/>
            </a:endParaRPr>
          </a:p>
          <a:p>
            <a:endParaRPr lang="he-IL" sz="14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9FD0941D-0945-E210-11A7-8CDB98E8D3EB}"/>
              </a:ext>
            </a:extLst>
          </p:cNvPr>
          <p:cNvPicPr>
            <a:picLocks noChangeAspect="1"/>
          </p:cNvPicPr>
          <p:nvPr/>
        </p:nvPicPr>
        <p:blipFill>
          <a:blip r:embed="rId2"/>
          <a:stretch>
            <a:fillRect/>
          </a:stretch>
        </p:blipFill>
        <p:spPr>
          <a:xfrm>
            <a:off x="7840099" y="627954"/>
            <a:ext cx="3398063"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64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D4E6866-5A2E-D336-BC3B-3F1D699D643A}"/>
              </a:ext>
            </a:extLst>
          </p:cNvPr>
          <p:cNvSpPr>
            <a:spLocks noGrp="1"/>
          </p:cNvSpPr>
          <p:nvPr>
            <p:ph type="title"/>
          </p:nvPr>
        </p:nvSpPr>
        <p:spPr>
          <a:xfrm>
            <a:off x="871442" y="685800"/>
            <a:ext cx="5038916" cy="1474666"/>
          </a:xfrm>
        </p:spPr>
        <p:txBody>
          <a:bodyPr anchor="b">
            <a:normAutofit/>
          </a:bodyPr>
          <a:lstStyle/>
          <a:p>
            <a:pPr algn="ctr"/>
            <a:r>
              <a:rPr lang="en-US" sz="4800" dirty="0">
                <a:solidFill>
                  <a:schemeClr val="tx1">
                    <a:lumMod val="65000"/>
                    <a:lumOff val="35000"/>
                  </a:schemeClr>
                </a:solidFill>
              </a:rPr>
              <a:t>The Republic of Gilead</a:t>
            </a:r>
            <a:endParaRPr lang="he-IL" sz="4800" dirty="0">
              <a:solidFill>
                <a:schemeClr val="tx1">
                  <a:lumMod val="65000"/>
                  <a:lumOff val="35000"/>
                </a:schemeClr>
              </a:solidFill>
            </a:endParaRPr>
          </a:p>
        </p:txBody>
      </p:sp>
      <p:sp>
        <p:nvSpPr>
          <p:cNvPr id="3" name="מציין מיקום תוכן 2">
            <a:extLst>
              <a:ext uri="{FF2B5EF4-FFF2-40B4-BE49-F238E27FC236}">
                <a16:creationId xmlns:a16="http://schemas.microsoft.com/office/drawing/2014/main" id="{A9A55A13-06B0-4D6A-4959-41A919937C55}"/>
              </a:ext>
            </a:extLst>
          </p:cNvPr>
          <p:cNvSpPr>
            <a:spLocks noGrp="1"/>
          </p:cNvSpPr>
          <p:nvPr>
            <p:ph idx="1"/>
          </p:nvPr>
        </p:nvSpPr>
        <p:spPr>
          <a:xfrm>
            <a:off x="871442" y="2447336"/>
            <a:ext cx="5038916" cy="3724862"/>
          </a:xfrm>
        </p:spPr>
        <p:txBody>
          <a:bodyPr anchor="t">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Jephthah sacrifices his daughter just as all the women in the novel </a:t>
            </a:r>
            <a:r>
              <a:rPr lang="en-US" sz="2000" dirty="0">
                <a:effectLst/>
                <a:latin typeface="Calibri" panose="020F0502020204030204" pitchFamily="34" charset="0"/>
                <a:ea typeface="Times New Roman" panose="02020603050405020304" pitchFamily="18" charset="0"/>
                <a:cs typeface="Calibri" panose="020F0502020204030204" pitchFamily="34" charset="0"/>
              </a:rPr>
              <a:t>are</a:t>
            </a:r>
            <a:r>
              <a:rPr lang="en-IL" sz="2000" dirty="0">
                <a:effectLst/>
                <a:latin typeface="Calibri" panose="020F0502020204030204" pitchFamily="34" charset="0"/>
                <a:ea typeface="Times New Roman" panose="02020603050405020304" pitchFamily="18" charset="0"/>
                <a:cs typeface="Calibri" panose="020F0502020204030204" pitchFamily="34" charset="0"/>
              </a:rPr>
              <a:t> essentially sacrificed – they </a:t>
            </a:r>
            <a:r>
              <a:rPr lang="en-US" sz="2000" dirty="0">
                <a:effectLst/>
                <a:latin typeface="Calibri" panose="020F0502020204030204" pitchFamily="34" charset="0"/>
                <a:ea typeface="Times New Roman" panose="02020603050405020304" pitchFamily="18" charset="0"/>
                <a:cs typeface="Calibri" panose="020F0502020204030204" pitchFamily="34" charset="0"/>
              </a:rPr>
              <a:t>lose</a:t>
            </a:r>
            <a:r>
              <a:rPr lang="en-IL" sz="2000" dirty="0">
                <a:effectLst/>
                <a:latin typeface="Calibri" panose="020F0502020204030204" pitchFamily="34" charset="0"/>
                <a:ea typeface="Times New Roman" panose="02020603050405020304" pitchFamily="18" charset="0"/>
                <a:cs typeface="Calibri" panose="020F0502020204030204" pitchFamily="34" charset="0"/>
              </a:rPr>
              <a:t> their freedom and </a:t>
            </a:r>
            <a:r>
              <a:rPr lang="en-US" sz="2000" dirty="0">
                <a:effectLst/>
                <a:latin typeface="Calibri" panose="020F0502020204030204" pitchFamily="34" charset="0"/>
                <a:ea typeface="Times New Roman" panose="02020603050405020304" pitchFamily="18" charset="0"/>
                <a:cs typeface="Calibri" panose="020F0502020204030204" pitchFamily="34" charset="0"/>
              </a:rPr>
              <a:t>become</a:t>
            </a:r>
            <a:r>
              <a:rPr lang="en-IL" sz="2000" dirty="0">
                <a:effectLst/>
                <a:latin typeface="Calibri" panose="020F0502020204030204" pitchFamily="34" charset="0"/>
                <a:ea typeface="Times New Roman" panose="02020603050405020304" pitchFamily="18" charset="0"/>
                <a:cs typeface="Calibri" panose="020F0502020204030204" pitchFamily="34" charset="0"/>
              </a:rPr>
              <a:t> slaves of reproduction.</a:t>
            </a:r>
          </a:p>
          <a:p>
            <a:pPr marL="0" indent="0" algn="l" rtl="0">
              <a:buNone/>
            </a:pP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Jephthah’s daughter laments that she never knew a man in her life – knowing a man and giving birth is the primary </a:t>
            </a:r>
            <a:r>
              <a:rPr lang="en-US" sz="2000" dirty="0">
                <a:effectLst/>
                <a:latin typeface="Calibri" panose="020F0502020204030204" pitchFamily="34" charset="0"/>
                <a:ea typeface="Times New Roman" panose="02020603050405020304" pitchFamily="18" charset="0"/>
                <a:cs typeface="Calibri" panose="020F0502020204030204" pitchFamily="34" charset="0"/>
              </a:rPr>
              <a:t>task</a:t>
            </a:r>
            <a:r>
              <a:rPr lang="en-IL" sz="2000" dirty="0">
                <a:effectLst/>
                <a:latin typeface="Calibri" panose="020F0502020204030204" pitchFamily="34" charset="0"/>
                <a:ea typeface="Times New Roman" panose="02020603050405020304" pitchFamily="18" charset="0"/>
                <a:cs typeface="Calibri" panose="020F0502020204030204" pitchFamily="34" charset="0"/>
              </a:rPr>
              <a:t> of the women of the Republic in the novel.</a:t>
            </a:r>
          </a:p>
          <a:p>
            <a:pPr marL="0" indent="0">
              <a:buNone/>
            </a:pPr>
            <a:endParaRPr lang="he-IL" sz="2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A3C373D7-767B-A5A8-EEB4-1D8938CD1D2E}"/>
              </a:ext>
            </a:extLst>
          </p:cNvPr>
          <p:cNvPicPr>
            <a:picLocks noChangeAspect="1"/>
          </p:cNvPicPr>
          <p:nvPr/>
        </p:nvPicPr>
        <p:blipFill rotWithShape="1">
          <a:blip r:embed="rId2"/>
          <a:srcRect l="86" r="6188" b="-1"/>
          <a:stretch/>
        </p:blipFill>
        <p:spPr>
          <a:xfrm>
            <a:off x="7461069" y="685801"/>
            <a:ext cx="4117787" cy="5486399"/>
          </a:xfrm>
          <a:prstGeom prst="rect">
            <a:avLst/>
          </a:prstGeom>
        </p:spPr>
      </p:pic>
    </p:spTree>
    <p:extLst>
      <p:ext uri="{BB962C8B-B14F-4D97-AF65-F5344CB8AC3E}">
        <p14:creationId xmlns:p14="http://schemas.microsoft.com/office/powerpoint/2010/main" val="74915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558E43-8D59-A442-3C3E-1C9BBA203A83}"/>
              </a:ext>
            </a:extLst>
          </p:cNvPr>
          <p:cNvSpPr>
            <a:spLocks noGrp="1"/>
          </p:cNvSpPr>
          <p:nvPr>
            <p:ph type="title"/>
          </p:nvPr>
        </p:nvSpPr>
        <p:spPr>
          <a:xfrm>
            <a:off x="630936" y="640080"/>
            <a:ext cx="4818888" cy="1481328"/>
          </a:xfrm>
        </p:spPr>
        <p:txBody>
          <a:bodyPr anchor="b">
            <a:noAutofit/>
          </a:bodyPr>
          <a:lstStyle/>
          <a:p>
            <a:pPr algn="l"/>
            <a:r>
              <a:rPr lang="en-US" sz="3200" dirty="0"/>
              <a:t>Women as Reproductive Handmaidens in Scripture</a:t>
            </a:r>
            <a:endParaRPr lang="he-IL" sz="32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4AD9F31-1A2C-F2C4-19CF-A9C04CFCB083}"/>
              </a:ext>
            </a:extLst>
          </p:cNvPr>
          <p:cNvSpPr>
            <a:spLocks noGrp="1"/>
          </p:cNvSpPr>
          <p:nvPr>
            <p:ph idx="1"/>
          </p:nvPr>
        </p:nvSpPr>
        <p:spPr>
          <a:xfrm>
            <a:off x="630935" y="2660904"/>
            <a:ext cx="5169789" cy="3547872"/>
          </a:xfrm>
        </p:spPr>
        <p:txBody>
          <a:bodyPr anchor="t">
            <a:normAutofit fontScale="85000" lnSpcReduction="20000"/>
          </a:bodyPr>
          <a:lstStyle/>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In the Republic of Gilead, women’s bodies are a tool used for the political and personal goals of those in power.</a:t>
            </a: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The objectification of women’s bodies and their use as sexual objects through the exertion of force to the point of rape appears in the Bible in the rape of the concubine at Gibeah (Judges 19</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200" dirty="0">
                <a:effectLst/>
                <a:latin typeface="Calibri" panose="020F0502020204030204" pitchFamily="34" charset="0"/>
                <a:ea typeface="Times New Roman" panose="02020603050405020304" pitchFamily="18" charset="0"/>
                <a:cs typeface="Calibri" panose="020F0502020204030204" pitchFamily="34" charset="0"/>
              </a:rPr>
              <a:t>11), the rape of Tamar (2 Samuel 13), and the </a:t>
            </a:r>
            <a:r>
              <a:rPr lang="en-US" sz="2200" dirty="0">
                <a:effectLst/>
                <a:latin typeface="Calibri" panose="020F0502020204030204" pitchFamily="34" charset="0"/>
                <a:ea typeface="Times New Roman" panose="02020603050405020304" pitchFamily="18" charset="0"/>
                <a:cs typeface="Calibri" panose="020F0502020204030204" pitchFamily="34" charset="0"/>
              </a:rPr>
              <a:t>rape</a:t>
            </a:r>
            <a:r>
              <a:rPr lang="en-IL" sz="2200" dirty="0">
                <a:effectLst/>
                <a:latin typeface="Calibri" panose="020F0502020204030204" pitchFamily="34" charset="0"/>
                <a:ea typeface="Times New Roman" panose="02020603050405020304" pitchFamily="18" charset="0"/>
                <a:cs typeface="Calibri" panose="020F0502020204030204" pitchFamily="34" charset="0"/>
              </a:rPr>
              <a:t> of Dinah (Genesis 14)</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2200" dirty="0">
                <a:effectLst/>
                <a:latin typeface="Calibri" panose="020F0502020204030204" pitchFamily="34" charset="0"/>
                <a:ea typeface="Times New Roman" panose="02020603050405020304" pitchFamily="18" charset="0"/>
                <a:cs typeface="Calibri" panose="020F0502020204030204" pitchFamily="34" charset="0"/>
              </a:rPr>
              <a:t> “</a:t>
            </a:r>
            <a:r>
              <a:rPr lang="en-IL" sz="22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Now Dinah the daughter of Leah, whom she had borne to Jacob, went out to visit the women of the region. </a:t>
            </a:r>
            <a:r>
              <a:rPr lang="en-IL" sz="2200" dirty="0">
                <a:effectLst/>
                <a:latin typeface="Calibri" panose="020F0502020204030204" pitchFamily="34" charset="0"/>
                <a:ea typeface="Times New Roman" panose="02020603050405020304" pitchFamily="18" charset="0"/>
                <a:cs typeface="Calibri" panose="020F0502020204030204" pitchFamily="34" charset="0"/>
              </a:rPr>
              <a:t>When Shechem son of Hamor the Hivite, prince of the region, saw her, he seized her and lay with her by force.” (Genesis 34:1</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200" dirty="0">
                <a:effectLst/>
                <a:latin typeface="Calibri" panose="020F0502020204030204" pitchFamily="34" charset="0"/>
                <a:ea typeface="Times New Roman" panose="02020603050405020304" pitchFamily="18" charset="0"/>
                <a:cs typeface="Calibri" panose="020F0502020204030204" pitchFamily="34" charset="0"/>
              </a:rPr>
              <a:t>2) (</a:t>
            </a:r>
            <a:r>
              <a:rPr lang="he-IL" sz="2200" dirty="0" err="1">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אלבוים</a:t>
            </a:r>
            <a:r>
              <a:rPr lang="en-US" sz="2200" dirty="0">
                <a:effectLst/>
                <a:latin typeface="Calibri" panose="020F0502020204030204" pitchFamily="34" charset="0"/>
                <a:ea typeface="Times New Roman" panose="02020603050405020304" pitchFamily="18" charset="0"/>
                <a:cs typeface="Calibri" panose="020F0502020204030204" pitchFamily="34" charset="0"/>
              </a:rPr>
              <a:t> 2022, 63–72).</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900" dirty="0"/>
          </a:p>
        </p:txBody>
      </p:sp>
      <p:pic>
        <p:nvPicPr>
          <p:cNvPr id="4" name="תמונה 3">
            <a:extLst>
              <a:ext uri="{FF2B5EF4-FFF2-40B4-BE49-F238E27FC236}">
                <a16:creationId xmlns:a16="http://schemas.microsoft.com/office/drawing/2014/main" id="{386A2E88-C062-9560-5FA5-3EEC76D033F5}"/>
              </a:ext>
            </a:extLst>
          </p:cNvPr>
          <p:cNvPicPr>
            <a:picLocks noChangeAspect="1"/>
          </p:cNvPicPr>
          <p:nvPr/>
        </p:nvPicPr>
        <p:blipFill>
          <a:blip r:embed="rId3"/>
          <a:stretch>
            <a:fillRect/>
          </a:stretch>
        </p:blipFill>
        <p:spPr>
          <a:xfrm>
            <a:off x="6972633" y="640080"/>
            <a:ext cx="3711798" cy="5577840"/>
          </a:xfrm>
          <a:prstGeom prst="rect">
            <a:avLst/>
          </a:prstGeom>
        </p:spPr>
      </p:pic>
    </p:spTree>
    <p:extLst>
      <p:ext uri="{BB962C8B-B14F-4D97-AF65-F5344CB8AC3E}">
        <p14:creationId xmlns:p14="http://schemas.microsoft.com/office/powerpoint/2010/main" val="149328550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651CAAE-81C3-78B0-E0B9-7E4C5080B971}"/>
              </a:ext>
            </a:extLst>
          </p:cNvPr>
          <p:cNvSpPr>
            <a:spLocks noGrp="1"/>
          </p:cNvSpPr>
          <p:nvPr>
            <p:ph type="title"/>
          </p:nvPr>
        </p:nvSpPr>
        <p:spPr>
          <a:xfrm>
            <a:off x="1137034" y="609597"/>
            <a:ext cx="9392421" cy="1330841"/>
          </a:xfrm>
        </p:spPr>
        <p:txBody>
          <a:bodyPr>
            <a:normAutofit/>
          </a:bodyPr>
          <a:lstStyle/>
          <a:p>
            <a:endParaRPr lang="he-IL"/>
          </a:p>
        </p:txBody>
      </p:sp>
      <p:sp>
        <p:nvSpPr>
          <p:cNvPr id="3" name="מציין מיקום תוכן 2">
            <a:extLst>
              <a:ext uri="{FF2B5EF4-FFF2-40B4-BE49-F238E27FC236}">
                <a16:creationId xmlns:a16="http://schemas.microsoft.com/office/drawing/2014/main" id="{2DE56237-2366-1D16-5DE3-BF758206CE21}"/>
              </a:ext>
            </a:extLst>
          </p:cNvPr>
          <p:cNvSpPr>
            <a:spLocks noGrp="1"/>
          </p:cNvSpPr>
          <p:nvPr>
            <p:ph idx="1"/>
          </p:nvPr>
        </p:nvSpPr>
        <p:spPr>
          <a:xfrm>
            <a:off x="1137034" y="2198362"/>
            <a:ext cx="4958966" cy="3917773"/>
          </a:xfrm>
        </p:spPr>
        <p:txBody>
          <a:bodyPr>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In the literary work, the government created a new class of women called “handmaids,” whose role is to bear children for men of high status in the society. Procreation is the primary purpose of every woman.</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“My body seems outdated ... </a:t>
            </a:r>
            <a:r>
              <a:rPr lang="en-IL" sz="2000" dirty="0">
                <a:solidFill>
                  <a:srgbClr val="333333"/>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 avoid looking down at my body, not so much because it's shameful or immodest but because I don’t want to see it. I don’t want to look at something that determines me so completely”</a:t>
            </a:r>
            <a:r>
              <a:rPr lang="en-IL" sz="2000" dirty="0">
                <a:effectLst/>
                <a:latin typeface="Calibri" panose="020F0502020204030204" pitchFamily="34" charset="0"/>
                <a:ea typeface="Times New Roman" panose="02020603050405020304" pitchFamily="18" charset="0"/>
                <a:cs typeface="Calibri" panose="020F0502020204030204" pitchFamily="34" charset="0"/>
              </a:rPr>
              <a:t> (Atwood 1985, 62</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63).</a:t>
            </a:r>
          </a:p>
          <a:p>
            <a:pPr marL="0" indent="0">
              <a:buNone/>
            </a:pPr>
            <a:endParaRPr lang="he-IL" sz="2000" dirty="0"/>
          </a:p>
        </p:txBody>
      </p:sp>
      <p:pic>
        <p:nvPicPr>
          <p:cNvPr id="4" name="תמונה 3">
            <a:extLst>
              <a:ext uri="{FF2B5EF4-FFF2-40B4-BE49-F238E27FC236}">
                <a16:creationId xmlns:a16="http://schemas.microsoft.com/office/drawing/2014/main" id="{601F8B55-B2E9-301E-84B4-BC38D0A893FD}"/>
              </a:ext>
            </a:extLst>
          </p:cNvPr>
          <p:cNvPicPr>
            <a:picLocks noChangeAspect="1"/>
          </p:cNvPicPr>
          <p:nvPr/>
        </p:nvPicPr>
        <p:blipFill>
          <a:blip r:embed="rId2"/>
          <a:stretch>
            <a:fillRect/>
          </a:stretch>
        </p:blipFill>
        <p:spPr>
          <a:xfrm>
            <a:off x="7739861" y="2184914"/>
            <a:ext cx="2747517"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323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FFDBB67-2012-1AEE-F40B-06E69443DA13}"/>
              </a:ext>
            </a:extLst>
          </p:cNvPr>
          <p:cNvSpPr>
            <a:spLocks noGrp="1"/>
          </p:cNvSpPr>
          <p:nvPr>
            <p:ph type="title"/>
          </p:nvPr>
        </p:nvSpPr>
        <p:spPr>
          <a:xfrm>
            <a:off x="1137034" y="609597"/>
            <a:ext cx="9392421" cy="1330841"/>
          </a:xfrm>
        </p:spPr>
        <p:txBody>
          <a:bodyPr>
            <a:normAutofit/>
          </a:bodyPr>
          <a:lstStyle/>
          <a:p>
            <a:pPr algn="l" defTabSz="914400" rtl="0" eaLnBrk="1" latinLnBrk="0" hangingPunct="1">
              <a:lnSpc>
                <a:spcPct val="90000"/>
              </a:lnSpc>
              <a:spcBef>
                <a:spcPct val="0"/>
              </a:spcBef>
              <a:buNone/>
            </a:pPr>
            <a:r>
              <a:rPr lang="en-US" i="1" dirty="0"/>
              <a:t>“‘Give me children, or I shall die!’”</a:t>
            </a:r>
            <a:endParaRPr lang="he-IL" i="1" dirty="0"/>
          </a:p>
        </p:txBody>
      </p:sp>
      <p:sp>
        <p:nvSpPr>
          <p:cNvPr id="3" name="מציין מיקום תוכן 2">
            <a:extLst>
              <a:ext uri="{FF2B5EF4-FFF2-40B4-BE49-F238E27FC236}">
                <a16:creationId xmlns:a16="http://schemas.microsoft.com/office/drawing/2014/main" id="{EC5610E0-C5B3-3849-A2CD-E557F03FD5DC}"/>
              </a:ext>
            </a:extLst>
          </p:cNvPr>
          <p:cNvSpPr>
            <a:spLocks noGrp="1"/>
          </p:cNvSpPr>
          <p:nvPr>
            <p:ph idx="1"/>
          </p:nvPr>
        </p:nvSpPr>
        <p:spPr>
          <a:xfrm>
            <a:off x="1137034" y="2198362"/>
            <a:ext cx="4958966" cy="3917773"/>
          </a:xfrm>
        </p:spPr>
        <p:txBody>
          <a:bodyPr>
            <a:normAutofit fontScale="92500" lnSpcReduction="10000"/>
          </a:bodyPr>
          <a:lstStyle/>
          <a:p>
            <a:endParaRPr lang="en-US" sz="1700" dirty="0"/>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"‘You want a baby, don't you?’ ‘Yes,’ I say. It's true and I don't ask why because I know. </a:t>
            </a:r>
            <a:r>
              <a:rPr lang="en-IL" sz="2000" dirty="0">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Give me children or else I die.’ There’s more than one meaning to it” (Atwood 1985, 61) – </a:t>
            </a:r>
            <a:r>
              <a:rPr lang="en-US" sz="2000" dirty="0">
                <a:effectLst/>
                <a:latin typeface="Calibri" panose="020F0502020204030204" pitchFamily="34" charset="0"/>
                <a:ea typeface="Times New Roman" panose="02020603050405020304" pitchFamily="18" charset="0"/>
                <a:cs typeface="Calibri" panose="020F0502020204030204" pitchFamily="34" charset="0"/>
              </a:rPr>
              <a:t>as</a:t>
            </a:r>
            <a:r>
              <a:rPr lang="en-IL" sz="2000" dirty="0">
                <a:effectLst/>
                <a:latin typeface="Calibri" panose="020F0502020204030204" pitchFamily="34" charset="0"/>
                <a:ea typeface="Times New Roman" panose="02020603050405020304" pitchFamily="18" charset="0"/>
                <a:cs typeface="Calibri" panose="020F0502020204030204" pitchFamily="34" charset="0"/>
              </a:rPr>
              <a:t> Rachel’s </a:t>
            </a:r>
            <a:r>
              <a:rPr lang="en-US" sz="2000" dirty="0">
                <a:effectLst/>
                <a:latin typeface="Calibri" panose="020F0502020204030204" pitchFamily="34" charset="0"/>
                <a:ea typeface="Times New Roman" panose="02020603050405020304" pitchFamily="18" charset="0"/>
                <a:cs typeface="Calibri" panose="020F0502020204030204" pitchFamily="34" charset="0"/>
              </a:rPr>
              <a:t>said</a:t>
            </a:r>
            <a:r>
              <a:rPr lang="en-IL" sz="2000" dirty="0">
                <a:effectLst/>
                <a:latin typeface="Calibri" panose="020F0502020204030204" pitchFamily="34" charset="0"/>
                <a:ea typeface="Times New Roman" panose="02020603050405020304" pitchFamily="18" charset="0"/>
                <a:cs typeface="Calibri" panose="020F0502020204030204" pitchFamily="34" charset="0"/>
              </a:rPr>
              <a:t> to Jacob (Genesis 30:1).</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0" i="0" dirty="0">
                <a:solidFill>
                  <a:srgbClr val="333333"/>
                </a:solidFill>
                <a:effectLst/>
                <a:highlight>
                  <a:srgbClr val="FFFFFF"/>
                </a:highlight>
                <a:latin typeface="Calibri" panose="020F0502020204030204" pitchFamily="34" charset="0"/>
                <a:cs typeface="Calibri" panose="020F0502020204030204" pitchFamily="34" charset="0"/>
              </a:rPr>
              <a:t>“Be fruitful, and multiply, and replenish the earth. Then comes the moldy old Rachel and Leah stuff we had drummed into us at the Center. Give me children, or else I die. Am I in God's stead, who hath withheld from thee the fruit of the womb? Behold my maid Bilhah. She shall bear upon my knees, that I may also have children by her. And so on and so forth.</a:t>
            </a:r>
            <a:r>
              <a:rPr lang="en-IL" sz="2000" dirty="0">
                <a:highlight>
                  <a:srgbClr val="FFFFFF"/>
                </a:highlight>
                <a:latin typeface="Calibri" panose="020F0502020204030204" pitchFamily="34" charset="0"/>
                <a:cs typeface="Calibri" panose="020F0502020204030204" pitchFamily="34" charset="0"/>
              </a:rPr>
              <a:t> </a:t>
            </a:r>
            <a:r>
              <a:rPr lang="en-US" sz="2000" b="0" i="0" dirty="0">
                <a:solidFill>
                  <a:srgbClr val="000000"/>
                </a:solidFill>
                <a:effectLst/>
                <a:highlight>
                  <a:srgbClr val="FFFFFF"/>
                </a:highlight>
                <a:latin typeface="Calibri" panose="020F0502020204030204" pitchFamily="34" charset="0"/>
                <a:cs typeface="Calibri" panose="020F0502020204030204" pitchFamily="34" charset="0"/>
              </a:rPr>
              <a:t>We had it read to us every breakfast” (Atwood 1985, 89).</a:t>
            </a:r>
          </a:p>
        </p:txBody>
      </p:sp>
      <p:pic>
        <p:nvPicPr>
          <p:cNvPr id="4" name="תמונה 3">
            <a:extLst>
              <a:ext uri="{FF2B5EF4-FFF2-40B4-BE49-F238E27FC236}">
                <a16:creationId xmlns:a16="http://schemas.microsoft.com/office/drawing/2014/main" id="{90A68768-DE16-6E92-2447-22BE6A5ECA34}"/>
              </a:ext>
            </a:extLst>
          </p:cNvPr>
          <p:cNvPicPr>
            <a:picLocks noChangeAspect="1"/>
          </p:cNvPicPr>
          <p:nvPr/>
        </p:nvPicPr>
        <p:blipFill>
          <a:blip r:embed="rId2"/>
          <a:stretch>
            <a:fillRect/>
          </a:stretch>
        </p:blipFill>
        <p:spPr>
          <a:xfrm>
            <a:off x="6719367" y="2269493"/>
            <a:ext cx="4788505" cy="3586756"/>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147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E70C0C6B-D5B2-C64A-4291-7C0BA628C429}"/>
              </a:ext>
            </a:extLst>
          </p:cNvPr>
          <p:cNvSpPr>
            <a:spLocks noGrp="1"/>
          </p:cNvSpPr>
          <p:nvPr>
            <p:ph type="title"/>
          </p:nvPr>
        </p:nvSpPr>
        <p:spPr>
          <a:xfrm>
            <a:off x="838200" y="365125"/>
            <a:ext cx="6489700" cy="1325563"/>
          </a:xfrm>
        </p:spPr>
        <p:txBody>
          <a:bodyPr>
            <a:normAutofit fontScale="90000"/>
          </a:bodyPr>
          <a:lstStyle/>
          <a:p>
            <a:pPr algn="l"/>
            <a:r>
              <a:rPr lang="en-IL" sz="4400" dirty="0">
                <a:solidFill>
                  <a:srgbClr val="000000"/>
                </a:solidFill>
                <a:effectLst/>
                <a:highlight>
                  <a:srgbClr val="FFFFFF"/>
                </a:highlight>
                <a:latin typeface="Segoe UI" panose="020B0502040204020203" pitchFamily="34" charset="0"/>
                <a:ea typeface="Times New Roman" panose="02020603050405020304" pitchFamily="18" charset="0"/>
              </a:rPr>
              <a:t>“’Go in to my handmaid’” </a:t>
            </a:r>
            <a:br>
              <a:rPr lang="en-IL" sz="4400" dirty="0">
                <a:effectLst/>
                <a:latin typeface="Times New Roman" panose="02020603050405020304" pitchFamily="18" charset="0"/>
                <a:ea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9190F949-F0AF-6530-C03C-24E56042ADC9}"/>
              </a:ext>
            </a:extLst>
          </p:cNvPr>
          <p:cNvSpPr>
            <a:spLocks noGrp="1"/>
          </p:cNvSpPr>
          <p:nvPr>
            <p:ph idx="1"/>
          </p:nvPr>
        </p:nvSpPr>
        <p:spPr>
          <a:xfrm>
            <a:off x="838200" y="1825625"/>
            <a:ext cx="5393361" cy="4351338"/>
          </a:xfrm>
        </p:spPr>
        <p:txBody>
          <a:bodyPr>
            <a:normAutofit fontScale="25000" lnSpcReduction="20000"/>
          </a:bodyPr>
          <a:lstStyle/>
          <a:p>
            <a:pPr algn="l" rtl="0"/>
            <a:endParaRPr lang="en-IL" sz="2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Every month, at the “appropriate time” in her menstrual cycle, a sacred religious ceremony takes place during which Offred has to have sex with Fred while the pillow supporting her head is placed between the loins of his wife Serena.</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According to the government, the ceremony is based on Sarah’s words to Abraham in Genesis: “</a:t>
            </a:r>
            <a:r>
              <a:rPr lang="en-IL" sz="6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Sarai said to Abram, ‘You see that the</a:t>
            </a:r>
            <a:r>
              <a:rPr lang="en-US" sz="6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Lord</a:t>
            </a:r>
            <a:r>
              <a:rPr lang="en-IL" sz="6800" dirty="0">
                <a:effectLst/>
                <a:latin typeface="Calibri" panose="020F0502020204030204" pitchFamily="34" charset="0"/>
                <a:ea typeface="Times New Roman" panose="02020603050405020304" pitchFamily="18" charset="0"/>
                <a:cs typeface="Calibri" panose="020F0502020204030204" pitchFamily="34" charset="0"/>
              </a:rPr>
              <a:t> has prevented me from bearing children; go in to my handmaid; it may be that I shall obtain children by her.’” (Genesis 16:2).</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The position of the women, one on top of the other, is derived from Rachel’s words: “</a:t>
            </a:r>
            <a:r>
              <a:rPr lang="en-IL" sz="6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Then she said, ‘Here is my maid Bilhah; go in to her, that she may bear upon my knees and that I too may have children through her.’”</a:t>
            </a:r>
            <a:r>
              <a:rPr lang="en-IL" sz="6800" dirty="0">
                <a:effectLst/>
                <a:latin typeface="Calibri" panose="020F0502020204030204" pitchFamily="34" charset="0"/>
                <a:ea typeface="Times New Roman" panose="02020603050405020304" pitchFamily="18" charset="0"/>
                <a:cs typeface="Calibri" panose="020F0502020204030204" pitchFamily="34" charset="0"/>
              </a:rPr>
              <a:t> (Genesis 30:3).</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Serena, Fred's wife, is suspected of being infertile, although the sexual history of her and her husband suggests that he is in fact the infertile one. As noted, the regime that sanctifies childbirth only allows the assumption that women are barren.</a:t>
            </a:r>
            <a:endParaRPr lang="he-IL" sz="6800" dirty="0"/>
          </a:p>
        </p:txBody>
      </p:sp>
      <p:pic>
        <p:nvPicPr>
          <p:cNvPr id="4" name="תמונה 3">
            <a:extLst>
              <a:ext uri="{FF2B5EF4-FFF2-40B4-BE49-F238E27FC236}">
                <a16:creationId xmlns:a16="http://schemas.microsoft.com/office/drawing/2014/main" id="{4E493254-C938-421B-5824-3D3EA1980209}"/>
              </a:ext>
            </a:extLst>
          </p:cNvPr>
          <p:cNvPicPr>
            <a:picLocks noChangeAspect="1"/>
          </p:cNvPicPr>
          <p:nvPr/>
        </p:nvPicPr>
        <p:blipFill rotWithShape="1">
          <a:blip r:embed="rId2"/>
          <a:srcRect l="14131" r="2863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69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892C5D67-4557-CBD8-B518-8696538859C7}"/>
              </a:ext>
            </a:extLst>
          </p:cNvPr>
          <p:cNvSpPr>
            <a:spLocks noGrp="1"/>
          </p:cNvSpPr>
          <p:nvPr>
            <p:ph type="title"/>
          </p:nvPr>
        </p:nvSpPr>
        <p:spPr>
          <a:xfrm>
            <a:off x="838199" y="365125"/>
            <a:ext cx="6084367" cy="1325563"/>
          </a:xfrm>
        </p:spPr>
        <p:txBody>
          <a:bodyPr>
            <a:normAutofit/>
          </a:bodyPr>
          <a:lstStyle/>
          <a:p>
            <a:pPr algn="l" rtl="0"/>
            <a:r>
              <a:rPr lang="en-IL" sz="4000" dirty="0">
                <a:solidFill>
                  <a:srgbClr val="000000"/>
                </a:solidFill>
                <a:effectLst/>
                <a:highlight>
                  <a:srgbClr val="FFFFFF"/>
                </a:highlight>
                <a:latin typeface="Segoe UI" panose="020B0502040204020203" pitchFamily="34" charset="0"/>
                <a:ea typeface="Times New Roman" panose="02020603050405020304" pitchFamily="18" charset="0"/>
              </a:rPr>
              <a:t>“’Go in to my handmaid’”</a:t>
            </a:r>
            <a:endParaRPr lang="he-IL" sz="4000" dirty="0"/>
          </a:p>
        </p:txBody>
      </p:sp>
      <p:sp>
        <p:nvSpPr>
          <p:cNvPr id="3" name="מציין מיקום תוכן 2">
            <a:extLst>
              <a:ext uri="{FF2B5EF4-FFF2-40B4-BE49-F238E27FC236}">
                <a16:creationId xmlns:a16="http://schemas.microsoft.com/office/drawing/2014/main" id="{B269FDF6-4262-09F1-0209-90BD90CB75DA}"/>
              </a:ext>
            </a:extLst>
          </p:cNvPr>
          <p:cNvSpPr>
            <a:spLocks noGrp="1"/>
          </p:cNvSpPr>
          <p:nvPr>
            <p:ph idx="1"/>
          </p:nvPr>
        </p:nvSpPr>
        <p:spPr>
          <a:xfrm>
            <a:off x="838200" y="1825625"/>
            <a:ext cx="5393361" cy="4351338"/>
          </a:xfrm>
        </p:spPr>
        <p:txBody>
          <a:bodyPr>
            <a:normAutofit fontScale="92500" lnSpcReduction="10000"/>
          </a:bodyPr>
          <a:lstStyle/>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The fate of every handmaid in theRepublic of Gilead is to be degraded, silenced, submissive, inferior, and obedient.</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The voice of the biblical “Hagar” is not heard. She is the other, marginalized in a society where her voice holds no significance (Shinhar 2011, 19).</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Hagar is a sort of surrogate mother, just as the barren Rachel handed her handmaid Bilhah over to Jacob, and after Bilhah gave birthm she declared, “And </a:t>
            </a:r>
            <a:r>
              <a:rPr lang="en-US" sz="1800" dirty="0">
                <a:effectLst/>
                <a:latin typeface="Calibri" panose="020F0502020204030204" pitchFamily="34" charset="0"/>
                <a:ea typeface="Times New Roman" panose="02020603050405020304" pitchFamily="18" charset="0"/>
                <a:cs typeface="Calibri" panose="020F0502020204030204" pitchFamily="34" charset="0"/>
              </a:rPr>
              <a:t>he has </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given me a son</a:t>
            </a:r>
            <a:r>
              <a:rPr lang="en-IL" sz="1800" dirty="0">
                <a:effectLst/>
                <a:latin typeface="Calibri" panose="020F0502020204030204" pitchFamily="34" charset="0"/>
                <a:ea typeface="Times New Roman" panose="02020603050405020304" pitchFamily="18" charset="0"/>
                <a:cs typeface="Calibri" panose="020F0502020204030204" pitchFamily="34" charset="0"/>
              </a:rPr>
              <a:t>” (Genesis 30:6).</a:t>
            </a:r>
          </a:p>
          <a:p>
            <a:pPr algn="l" rtl="0"/>
            <a:r>
              <a:rPr lang="ar-SA" sz="1800" dirty="0">
                <a:effectLst/>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The suffering Hagar runs away and sets out alone, pregnant, on a path of loneliness. There in the wilderness, an angel of the Lord finds her and asks her, “</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he said, ‘Hagar, </a:t>
            </a:r>
            <a:r>
              <a:rPr lang="en-IL" sz="18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handmaid</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of Sarai, where have you come from and where are you going?” She said, “I am running away from my mistress Sarai.”</a:t>
            </a:r>
            <a:r>
              <a:rPr lang="en-IL" sz="1800" dirty="0">
                <a:effectLst/>
                <a:latin typeface="Calibri" panose="020F0502020204030204" pitchFamily="34" charset="0"/>
                <a:ea typeface="Times New Roman" panose="02020603050405020304" pitchFamily="18" charset="0"/>
                <a:cs typeface="Calibri" panose="020F0502020204030204" pitchFamily="34" charset="0"/>
              </a:rPr>
              <a:t>” (Genesis 16:8). Even in his question, the angel also emphasizes her status as the handmaid of Sarai.</a:t>
            </a:r>
          </a:p>
          <a:p>
            <a:pPr marL="0" indent="0">
              <a:buNone/>
            </a:pPr>
            <a:endParaRPr lang="he-IL" sz="1800" dirty="0"/>
          </a:p>
        </p:txBody>
      </p:sp>
      <p:pic>
        <p:nvPicPr>
          <p:cNvPr id="4" name="תמונה 3">
            <a:extLst>
              <a:ext uri="{FF2B5EF4-FFF2-40B4-BE49-F238E27FC236}">
                <a16:creationId xmlns:a16="http://schemas.microsoft.com/office/drawing/2014/main" id="{C663344B-9A2E-7BA7-A325-474E24B07436}"/>
              </a:ext>
            </a:extLst>
          </p:cNvPr>
          <p:cNvPicPr>
            <a:picLocks noChangeAspect="1"/>
          </p:cNvPicPr>
          <p:nvPr/>
        </p:nvPicPr>
        <p:blipFill rotWithShape="1">
          <a:blip r:embed="rId2"/>
          <a:srcRect l="7475" r="1886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4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CFC0325A-6F9E-6007-FCF5-CC56B2FB85F0}"/>
              </a:ext>
            </a:extLst>
          </p:cNvPr>
          <p:cNvSpPr>
            <a:spLocks noGrp="1"/>
          </p:cNvSpPr>
          <p:nvPr>
            <p:ph type="title"/>
          </p:nvPr>
        </p:nvSpPr>
        <p:spPr>
          <a:xfrm>
            <a:off x="1137038" y="609597"/>
            <a:ext cx="9770022" cy="1330841"/>
          </a:xfrm>
        </p:spPr>
        <p:txBody>
          <a:bodyPr>
            <a:normAutofit/>
          </a:bodyPr>
          <a:lstStyle/>
          <a:p>
            <a:pPr algn="r" defTabSz="914400" rtl="0" eaLnBrk="1" latinLnBrk="0" hangingPunct="1">
              <a:lnSpc>
                <a:spcPct val="90000"/>
              </a:lnSpc>
              <a:spcBef>
                <a:spcPct val="0"/>
              </a:spcBef>
              <a:buNone/>
            </a:pPr>
            <a:endParaRPr lang="he-IL" dirty="0"/>
          </a:p>
        </p:txBody>
      </p:sp>
      <p:sp>
        <p:nvSpPr>
          <p:cNvPr id="3" name="מציין מיקום תוכן 2">
            <a:extLst>
              <a:ext uri="{FF2B5EF4-FFF2-40B4-BE49-F238E27FC236}">
                <a16:creationId xmlns:a16="http://schemas.microsoft.com/office/drawing/2014/main" id="{4D1DA5A4-F583-5CF0-38EE-E8AF60E6DD3A}"/>
              </a:ext>
            </a:extLst>
          </p:cNvPr>
          <p:cNvSpPr>
            <a:spLocks noGrp="1"/>
          </p:cNvSpPr>
          <p:nvPr>
            <p:ph idx="1"/>
          </p:nvPr>
        </p:nvSpPr>
        <p:spPr>
          <a:xfrm>
            <a:off x="1137038" y="1786855"/>
            <a:ext cx="5926993" cy="4461548"/>
          </a:xfrm>
        </p:spPr>
        <p:txBody>
          <a:bodyPr>
            <a:noAutofit/>
          </a:bodyPr>
          <a:lstStyle/>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In Gilead society, women are divided into hierarchical categories of “legitimate women,” and two categories of “illegitimate” women who exist outside the social mainstream.</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legitimate women are the wives, at the top of the female hierarchy. They are married to Commanders.</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Handmaids are fertile women whose societal role is to conceive and bear children for Commanders.</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illegitimate or non-women, are barren women, widows, feminists, lesbians, nuns, and any woman who opposes the regime or the social order: they are all women who are unable to assimilate into Gilead’s enforced gender division.</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a:t>
            </a:r>
            <a:r>
              <a:rPr lang="en-IL" sz="1800" dirty="0">
                <a:solidFill>
                  <a:srgbClr val="1F1F1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Jezebels</a:t>
            </a:r>
            <a:r>
              <a:rPr lang="en-IL" sz="1800" dirty="0">
                <a:effectLst/>
                <a:latin typeface="Calibri" panose="020F0502020204030204" pitchFamily="34" charset="0"/>
                <a:ea typeface="Times New Roman" panose="02020603050405020304" pitchFamily="18" charset="0"/>
                <a:cs typeface="Calibri" panose="020F0502020204030204" pitchFamily="34" charset="0"/>
              </a:rPr>
              <a:t> are women who are forced into prostitution and entertainment roles for elite men. They are usually attractive and intelligent women who are unable to adapt to the role of handmaid.</a:t>
            </a:r>
          </a:p>
          <a:p>
            <a:pPr marL="0" indent="0">
              <a:buNone/>
            </a:pPr>
            <a:endParaRPr lang="he-IL" sz="18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E442F186-53B8-9366-75EA-D2F7A25EFCEC}"/>
              </a:ext>
            </a:extLst>
          </p:cNvPr>
          <p:cNvPicPr>
            <a:picLocks noChangeAspect="1"/>
          </p:cNvPicPr>
          <p:nvPr/>
        </p:nvPicPr>
        <p:blipFill>
          <a:blip r:embed="rId2"/>
          <a:stretch>
            <a:fillRect/>
          </a:stretch>
        </p:blipFill>
        <p:spPr>
          <a:xfrm>
            <a:off x="7891362" y="3284414"/>
            <a:ext cx="3482910" cy="1530836"/>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049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6F3D4168-7107-7467-FFC4-A9A81BA989BB}"/>
              </a:ext>
            </a:extLst>
          </p:cNvPr>
          <p:cNvSpPr>
            <a:spLocks noGrp="1"/>
          </p:cNvSpPr>
          <p:nvPr>
            <p:ph type="title"/>
          </p:nvPr>
        </p:nvSpPr>
        <p:spPr>
          <a:xfrm>
            <a:off x="1137038" y="609597"/>
            <a:ext cx="9770022" cy="1330841"/>
          </a:xfrm>
        </p:spPr>
        <p:txBody>
          <a:bodyPr>
            <a:normAutofit/>
          </a:bodyPr>
          <a:lstStyle/>
          <a:p>
            <a:pPr algn="l" rtl="0"/>
            <a:r>
              <a:rPr lang="en-IL" sz="4400" dirty="0">
                <a:effectLst/>
                <a:ea typeface="Times New Roman" panose="02020603050405020304" pitchFamily="18" charset="0"/>
              </a:rPr>
              <a:t>The Biblical Jezebel</a:t>
            </a:r>
            <a:endParaRPr lang="he-IL" dirty="0"/>
          </a:p>
        </p:txBody>
      </p:sp>
      <p:sp>
        <p:nvSpPr>
          <p:cNvPr id="3" name="מציין מיקום תוכן 2">
            <a:extLst>
              <a:ext uri="{FF2B5EF4-FFF2-40B4-BE49-F238E27FC236}">
                <a16:creationId xmlns:a16="http://schemas.microsoft.com/office/drawing/2014/main" id="{E8994D07-3F92-B190-BEA8-1A7938786224}"/>
              </a:ext>
            </a:extLst>
          </p:cNvPr>
          <p:cNvSpPr>
            <a:spLocks noGrp="1"/>
          </p:cNvSpPr>
          <p:nvPr>
            <p:ph idx="1"/>
          </p:nvPr>
        </p:nvSpPr>
        <p:spPr>
          <a:xfrm>
            <a:off x="1137038" y="2194100"/>
            <a:ext cx="5950970" cy="3908588"/>
          </a:xfrm>
        </p:spPr>
        <p:txBody>
          <a:bodyPr>
            <a:normAutofit fontScale="92500" lnSpcReduction="20000"/>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Jezebels are talented and corrupt, similar to the description of Jezebel in the Bible – “</a:t>
            </a:r>
            <a:r>
              <a:rPr lang="en-US" sz="2000" b="0" i="0" dirty="0">
                <a:solidFill>
                  <a:srgbClr val="000000"/>
                </a:solidFill>
                <a:effectLst/>
                <a:highlight>
                  <a:srgbClr val="FFFFFF"/>
                </a:highlight>
                <a:latin typeface="Calibri" panose="020F0502020204030204" pitchFamily="34" charset="0"/>
                <a:cs typeface="Calibri" panose="020F0502020204030204" pitchFamily="34" charset="0"/>
              </a:rPr>
              <a:t>Indeed, there was no one like Ahab, who sold himself to do what was evil in the sight of the Lord, urged on by his wife Jezebel.</a:t>
            </a:r>
            <a:r>
              <a:rPr lang="en-IL" sz="2000" dirty="0">
                <a:effectLst/>
                <a:latin typeface="Calibri" panose="020F0502020204030204" pitchFamily="34" charset="0"/>
                <a:ea typeface="Times New Roman" panose="02020603050405020304" pitchFamily="18" charset="0"/>
                <a:cs typeface="Calibri" panose="020F0502020204030204" pitchFamily="34" charset="0"/>
              </a:rPr>
              <a:t>” (1 Kings 21:25).</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biblical Jezebel </a:t>
            </a:r>
            <a:r>
              <a:rPr lang="en-US" sz="2000" dirty="0">
                <a:effectLst/>
                <a:latin typeface="Calibri" panose="020F0502020204030204" pitchFamily="34" charset="0"/>
                <a:ea typeface="Times New Roman" panose="02020603050405020304" pitchFamily="18" charset="0"/>
                <a:cs typeface="Calibri" panose="020F0502020204030204" pitchFamily="34" charset="0"/>
              </a:rPr>
              <a:t>supported</a:t>
            </a:r>
            <a:r>
              <a:rPr lang="en-IL" sz="2000" dirty="0">
                <a:effectLst/>
                <a:latin typeface="Calibri" panose="020F0502020204030204" pitchFamily="34" charset="0"/>
                <a:ea typeface="Times New Roman" panose="02020603050405020304" pitchFamily="18" charset="0"/>
                <a:cs typeface="Calibri" panose="020F0502020204030204" pitchFamily="34" charset="0"/>
              </a:rPr>
              <a:t> the worship of Baal in Israel. She was considered a dominant </a:t>
            </a:r>
            <a:r>
              <a:rPr lang="en-US" sz="2000" dirty="0">
                <a:effectLst/>
                <a:latin typeface="Calibri" panose="020F0502020204030204" pitchFamily="34" charset="0"/>
                <a:ea typeface="Times New Roman" panose="02020603050405020304" pitchFamily="18" charset="0"/>
                <a:cs typeface="Calibri" panose="020F0502020204030204" pitchFamily="34" charset="0"/>
              </a:rPr>
              <a:t>queen</a:t>
            </a:r>
            <a:r>
              <a:rPr lang="en-IL" sz="2000" dirty="0">
                <a:effectLst/>
                <a:latin typeface="Calibri" panose="020F0502020204030204" pitchFamily="34" charset="0"/>
                <a:ea typeface="Times New Roman" panose="02020603050405020304" pitchFamily="18" charset="0"/>
                <a:cs typeface="Calibri" panose="020F0502020204030204" pitchFamily="34" charset="0"/>
              </a:rPr>
              <a:t> who overshadowed her husband Ahab, who was influenced by her.</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Jezebel faced strong opposition from the prophet Elijah, and she </a:t>
            </a:r>
            <a:r>
              <a:rPr lang="en-US"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sought to kill him</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forcing him </a:t>
            </a:r>
            <a:r>
              <a:rPr lang="en-US"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to </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flee to neighboring lands</a:t>
            </a:r>
            <a:r>
              <a:rPr lang="en-IL" sz="20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l" rtl="0">
              <a:buNone/>
            </a:pPr>
            <a:r>
              <a:rPr lang="ar-SA"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effectLst/>
                <a:latin typeface="Calibri" panose="020F0502020204030204" pitchFamily="34" charset="0"/>
                <a:ea typeface="Times New Roman" panose="02020603050405020304" pitchFamily="18" charset="0"/>
                <a:cs typeface="Calibri" panose="020F0502020204030204" pitchFamily="34" charset="0"/>
              </a:rPr>
              <a:t>The biblical narrator also portrays Jezebel as receiving retribution for her pride. At Jehu’s command, she and her </a:t>
            </a:r>
            <a:r>
              <a:rPr lang="en-US" sz="2000" dirty="0">
                <a:effectLst/>
                <a:latin typeface="Calibri" panose="020F0502020204030204" pitchFamily="34" charset="0"/>
                <a:ea typeface="Times New Roman" panose="02020603050405020304" pitchFamily="18" charset="0"/>
                <a:cs typeface="Calibri" panose="020F0502020204030204" pitchFamily="34" charset="0"/>
              </a:rPr>
              <a:t>servants</a:t>
            </a:r>
            <a:r>
              <a:rPr lang="en-IL" sz="2000" dirty="0">
                <a:effectLst/>
                <a:latin typeface="Calibri" panose="020F0502020204030204" pitchFamily="34" charset="0"/>
                <a:ea typeface="Times New Roman" panose="02020603050405020304" pitchFamily="18" charset="0"/>
                <a:cs typeface="Calibri" panose="020F0502020204030204" pitchFamily="34" charset="0"/>
              </a:rPr>
              <a:t> are thrown out of a window</a:t>
            </a:r>
            <a:r>
              <a:rPr lang="ar-SA" sz="2000" dirty="0">
                <a:effectLst/>
                <a:latin typeface="Calibri" panose="020F0502020204030204" pitchFamily="34" charset="0"/>
                <a:ea typeface="Times New Roman" panose="02020603050405020304" pitchFamily="18" charset="0"/>
                <a:cs typeface="Calibri" panose="020F0502020204030204" pitchFamily="34" charset="0"/>
              </a:rPr>
              <a: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endParaRPr lang="he-IL" sz="17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CE8F410-7FD7-924B-0085-3A40C3C98247}"/>
              </a:ext>
            </a:extLst>
          </p:cNvPr>
          <p:cNvPicPr>
            <a:picLocks noChangeAspect="1"/>
          </p:cNvPicPr>
          <p:nvPr/>
        </p:nvPicPr>
        <p:blipFill>
          <a:blip r:embed="rId2"/>
          <a:stretch>
            <a:fillRect/>
          </a:stretch>
        </p:blipFill>
        <p:spPr>
          <a:xfrm>
            <a:off x="8138153" y="2183362"/>
            <a:ext cx="2989327" cy="3732941"/>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8327BE4-3777-DCF6-F172-26C215AB25CE}"/>
              </a:ext>
            </a:extLst>
          </p:cNvPr>
          <p:cNvSpPr>
            <a:spLocks noGrp="1"/>
          </p:cNvSpPr>
          <p:nvPr>
            <p:ph type="title"/>
          </p:nvPr>
        </p:nvSpPr>
        <p:spPr>
          <a:xfrm>
            <a:off x="572493" y="238539"/>
            <a:ext cx="11018520" cy="1434415"/>
          </a:xfrm>
        </p:spPr>
        <p:txBody>
          <a:bodyPr anchor="b">
            <a:normAutofit/>
          </a:bodyPr>
          <a:lstStyle/>
          <a:p>
            <a:pPr algn="r" defTabSz="914400" rtl="0" eaLnBrk="1" latinLnBrk="0" hangingPunct="1">
              <a:lnSpc>
                <a:spcPct val="90000"/>
              </a:lnSpc>
              <a:spcBef>
                <a:spcPct val="0"/>
              </a:spcBef>
              <a:buNone/>
            </a:pPr>
            <a:endParaRPr lang="he-IL"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5FC0D61-EB76-09A3-B129-A0AF35B08912}"/>
              </a:ext>
            </a:extLst>
          </p:cNvPr>
          <p:cNvSpPr>
            <a:spLocks noGrp="1"/>
          </p:cNvSpPr>
          <p:nvPr>
            <p:ph idx="1"/>
          </p:nvPr>
        </p:nvSpPr>
        <p:spPr>
          <a:xfrm>
            <a:off x="572493" y="2071316"/>
            <a:ext cx="6713552" cy="4119172"/>
          </a:xfrm>
        </p:spPr>
        <p:txBody>
          <a:bodyPr anchor="t">
            <a:normAutofit/>
          </a:bodyPr>
          <a:lstStyle/>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This article examines biblical narratives in </a:t>
            </a:r>
            <a:r>
              <a:rPr lang="en-US" sz="2000" i="1" dirty="0">
                <a:effectLst/>
                <a:latin typeface="Calibri" panose="020F0502020204030204" pitchFamily="34" charset="0"/>
                <a:ea typeface="Times New Roman" panose="02020603050405020304" pitchFamily="18" charset="0"/>
                <a:cs typeface="Calibri" panose="020F0502020204030204" pitchFamily="34" charset="0"/>
              </a:rPr>
              <a:t>The Handmaid’s Tale</a:t>
            </a:r>
            <a:r>
              <a:rPr lang="en-US" sz="2000" dirty="0">
                <a:effectLst/>
                <a:latin typeface="Calibri" panose="020F0502020204030204" pitchFamily="34" charset="0"/>
                <a:ea typeface="Times New Roman" panose="02020603050405020304" pitchFamily="18" charset="0"/>
                <a:cs typeface="Calibri" panose="020F0502020204030204" pitchFamily="34" charset="0"/>
              </a:rPr>
              <a:t> by Canadian author Margaret Atwood, published in 1985.</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This literary work has become a symbol for the struggle for women’s rights and it deals with a whole range of issues that lie at the foundations of feminism.</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In her book, Atwood paints a picture for her readers of an extreme dystopian future based on many elements from both the and our cultural present.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author warns us against fundamentalist readings of the Bible and other canonical texts at the base of our culture – interpretations that could stem from political motives.</a:t>
            </a:r>
            <a:endParaRPr lang="he-IL" sz="2000" dirty="0">
              <a:latin typeface="Calibri" panose="020F0502020204030204" pitchFamily="34" charset="0"/>
              <a:ea typeface="+mj-ea"/>
              <a:cs typeface="Calibri" panose="020F0502020204030204" pitchFamily="34" charset="0"/>
            </a:endParaRPr>
          </a:p>
        </p:txBody>
      </p:sp>
      <p:pic>
        <p:nvPicPr>
          <p:cNvPr id="5" name="תמונה 4">
            <a:extLst>
              <a:ext uri="{FF2B5EF4-FFF2-40B4-BE49-F238E27FC236}">
                <a16:creationId xmlns:a16="http://schemas.microsoft.com/office/drawing/2014/main" id="{653BD391-09AB-F97C-93FD-073D63242A8C}"/>
              </a:ext>
            </a:extLst>
          </p:cNvPr>
          <p:cNvPicPr>
            <a:picLocks noChangeAspect="1"/>
          </p:cNvPicPr>
          <p:nvPr/>
        </p:nvPicPr>
        <p:blipFill rotWithShape="1">
          <a:blip r:embed="rId2"/>
          <a:srcRect l="25284" r="16258" b="2"/>
          <a:stretch/>
        </p:blipFill>
        <p:spPr>
          <a:xfrm>
            <a:off x="7675658" y="2093976"/>
            <a:ext cx="3941064" cy="4096512"/>
          </a:xfrm>
          <a:prstGeom prst="rect">
            <a:avLst/>
          </a:prstGeom>
        </p:spPr>
      </p:pic>
    </p:spTree>
    <p:extLst>
      <p:ext uri="{BB962C8B-B14F-4D97-AF65-F5344CB8AC3E}">
        <p14:creationId xmlns:p14="http://schemas.microsoft.com/office/powerpoint/2010/main" val="303612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F9F137A0-6114-1D47-B28B-9522E9EF0689}"/>
              </a:ext>
            </a:extLst>
          </p:cNvPr>
          <p:cNvSpPr>
            <a:spLocks noGrp="1"/>
          </p:cNvSpPr>
          <p:nvPr>
            <p:ph type="title"/>
          </p:nvPr>
        </p:nvSpPr>
        <p:spPr>
          <a:xfrm>
            <a:off x="1137038" y="609597"/>
            <a:ext cx="8903433" cy="1330841"/>
          </a:xfrm>
        </p:spPr>
        <p:txBody>
          <a:bodyPr>
            <a:normAutofit/>
          </a:bodyPr>
          <a:lstStyle/>
          <a:p>
            <a:pPr algn="l"/>
            <a:r>
              <a:rPr lang="en-US" dirty="0"/>
              <a:t>Possessive Mastery over Women</a:t>
            </a:r>
            <a:endParaRPr lang="he-IL" dirty="0"/>
          </a:p>
        </p:txBody>
      </p:sp>
      <p:sp>
        <p:nvSpPr>
          <p:cNvPr id="3" name="מציין מיקום תוכן 2">
            <a:extLst>
              <a:ext uri="{FF2B5EF4-FFF2-40B4-BE49-F238E27FC236}">
                <a16:creationId xmlns:a16="http://schemas.microsoft.com/office/drawing/2014/main" id="{B0D09F4C-13C5-2CDD-2752-80E15FC1FED3}"/>
              </a:ext>
            </a:extLst>
          </p:cNvPr>
          <p:cNvSpPr>
            <a:spLocks noGrp="1"/>
          </p:cNvSpPr>
          <p:nvPr>
            <p:ph idx="1"/>
          </p:nvPr>
        </p:nvSpPr>
        <p:spPr>
          <a:xfrm>
            <a:off x="1137038" y="2194100"/>
            <a:ext cx="5126303" cy="3908588"/>
          </a:xfrm>
        </p:spPr>
        <p:txBody>
          <a:bodyPr>
            <a:normAutofit fontScale="25000" lnSpcReduction="20000"/>
          </a:bodyPr>
          <a:lstStyle/>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Offred is a woman from the first generation of the Republic of Gilead, who still remembers life before.</a:t>
            </a:r>
          </a:p>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She records her memories on a tape recorder, and tells about her life as a sex slave whose role is to bear a child for a Commander in the new regime and his wife.</a:t>
            </a:r>
          </a:p>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The name “Offred” is a slave name, which means “of Fred,” where the man’s name is any man with whom she is associated at the given time. “</a:t>
            </a:r>
            <a:r>
              <a:rPr lang="en-IL" sz="6800" i="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My name isn't Offred</a:t>
            </a:r>
            <a:r>
              <a:rPr lang="en-IL" sz="6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I have another name, which nobody uses now because it’s forbidden… I keep the knowledge of this name like something hidden, some treasure I’ll come back to dig up, one day… like an amulet, some charm that’s survived from an unimaginably distant past” (Atwood 1985, 84).</a:t>
            </a:r>
          </a:p>
          <a:p>
            <a:pPr algn="l" rtl="0"/>
            <a:r>
              <a:rPr lang="en-IL" sz="6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Atwood draws from descriptions of quite a few women in the biblical narrative who are situated under the shadow of men and, sometimes are not even mentioned at all</a:t>
            </a:r>
            <a:r>
              <a:rPr lang="ar-SA" sz="6800" dirty="0">
                <a:solidFill>
                  <a:srgbClr val="4D5156"/>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n-IL" sz="6800" dirty="0">
              <a:solidFill>
                <a:srgbClr val="4D5156"/>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4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2826999-6667-F6FD-8688-52D7EE6C8CAF}"/>
              </a:ext>
            </a:extLst>
          </p:cNvPr>
          <p:cNvPicPr>
            <a:picLocks noChangeAspect="1"/>
          </p:cNvPicPr>
          <p:nvPr/>
        </p:nvPicPr>
        <p:blipFill rotWithShape="1">
          <a:blip r:embed="rId2"/>
          <a:srcRect l="20262" r="14144" b="1"/>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49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2E496493-4E1E-36FD-D98A-971A6BC57FB4}"/>
              </a:ext>
            </a:extLst>
          </p:cNvPr>
          <p:cNvSpPr>
            <a:spLocks noGrp="1"/>
          </p:cNvSpPr>
          <p:nvPr>
            <p:ph type="title"/>
          </p:nvPr>
        </p:nvSpPr>
        <p:spPr>
          <a:xfrm>
            <a:off x="1137034" y="609597"/>
            <a:ext cx="9392421" cy="1330841"/>
          </a:xfrm>
        </p:spPr>
        <p:txBody>
          <a:bodyPr>
            <a:normAutofit/>
          </a:bodyPr>
          <a:lstStyle/>
          <a:p>
            <a:pPr algn="l" rtl="0"/>
            <a:r>
              <a:rPr lang="en-US" dirty="0"/>
              <a:t>“a complementary helpmeet”</a:t>
            </a:r>
            <a:endParaRPr lang="he-IL" dirty="0"/>
          </a:p>
        </p:txBody>
      </p:sp>
      <p:sp>
        <p:nvSpPr>
          <p:cNvPr id="3" name="מציין מיקום תוכן 2">
            <a:extLst>
              <a:ext uri="{FF2B5EF4-FFF2-40B4-BE49-F238E27FC236}">
                <a16:creationId xmlns:a16="http://schemas.microsoft.com/office/drawing/2014/main" id="{5FFE54BD-D2F5-F50C-EC75-C98C573F3DF6}"/>
              </a:ext>
            </a:extLst>
          </p:cNvPr>
          <p:cNvSpPr>
            <a:spLocks noGrp="1"/>
          </p:cNvSpPr>
          <p:nvPr>
            <p:ph idx="1"/>
          </p:nvPr>
        </p:nvSpPr>
        <p:spPr>
          <a:xfrm>
            <a:off x="1137034" y="2198362"/>
            <a:ext cx="4958966" cy="3917773"/>
          </a:xfrm>
        </p:spPr>
        <p:txBody>
          <a:bodyPr>
            <a:normAutofit fontScale="25000" lnSpcReduction="20000"/>
          </a:bodyPr>
          <a:lstStyle/>
          <a:p>
            <a:pPr marL="0" indent="0" algn="l" rtl="0">
              <a:buNone/>
            </a:pPr>
            <a:r>
              <a:rPr lang="en-IL" sz="6400" dirty="0">
                <a:effectLst/>
                <a:latin typeface="Calibri" panose="020F0502020204030204" pitchFamily="34" charset="0"/>
                <a:ea typeface="Times New Roman" panose="02020603050405020304" pitchFamily="18" charset="0"/>
                <a:cs typeface="Calibri" panose="020F0502020204030204" pitchFamily="34" charset="0"/>
              </a:rPr>
              <a:t>• In the second creation story, the man is created first, while the woman is created to serve man as “a </a:t>
            </a:r>
            <a:r>
              <a:rPr lang="en-US" sz="6400" dirty="0">
                <a:effectLst/>
                <a:latin typeface="Calibri" panose="020F0502020204030204" pitchFamily="34" charset="0"/>
                <a:ea typeface="Times New Roman" panose="02020603050405020304" pitchFamily="18" charset="0"/>
                <a:cs typeface="Calibri" panose="020F0502020204030204" pitchFamily="34" charset="0"/>
              </a:rPr>
              <a:t>complementary helpmeet</a:t>
            </a:r>
            <a:r>
              <a:rPr lang="en-IL" sz="6400" dirty="0">
                <a:effectLst/>
                <a:latin typeface="Calibri" panose="020F0502020204030204" pitchFamily="34" charset="0"/>
                <a:ea typeface="Times New Roman" panose="02020603050405020304" pitchFamily="18" charset="0"/>
                <a:cs typeface="Calibri" panose="020F0502020204030204" pitchFamily="34" charset="0"/>
              </a:rPr>
              <a:t>”: “And the Lord God said, ‘It is not good for the man to be alone; I will make a </a:t>
            </a:r>
            <a:r>
              <a:rPr lang="en-US" sz="6400" dirty="0">
                <a:effectLst/>
                <a:latin typeface="Calibri" panose="020F0502020204030204" pitchFamily="34" charset="0"/>
                <a:ea typeface="Times New Roman" panose="02020603050405020304" pitchFamily="18" charset="0"/>
                <a:cs typeface="Calibri" panose="020F0502020204030204" pitchFamily="34" charset="0"/>
              </a:rPr>
              <a:t>complementary helpmeet </a:t>
            </a:r>
            <a:r>
              <a:rPr lang="en-IL" sz="6400" dirty="0">
                <a:effectLst/>
                <a:latin typeface="Calibri" panose="020F0502020204030204" pitchFamily="34" charset="0"/>
                <a:ea typeface="Times New Roman" panose="02020603050405020304" pitchFamily="18" charset="0"/>
                <a:cs typeface="Calibri" panose="020F0502020204030204" pitchFamily="34" charset="0"/>
              </a:rPr>
              <a:t>for him” (Genesis 2:18).</a:t>
            </a:r>
          </a:p>
          <a:p>
            <a:pPr marL="0" indent="0" algn="l" rtl="0">
              <a:buNone/>
            </a:pPr>
            <a:r>
              <a:rPr lang="en-IL" sz="6400" dirty="0">
                <a:effectLst/>
                <a:latin typeface="Calibri" panose="020F0502020204030204" pitchFamily="34" charset="0"/>
                <a:ea typeface="Times New Roman" panose="02020603050405020304" pitchFamily="18" charset="0"/>
                <a:cs typeface="Calibri" panose="020F0502020204030204" pitchFamily="34" charset="0"/>
              </a:rPr>
              <a:t>•</a:t>
            </a:r>
            <a:r>
              <a:rPr lang="en-IL" sz="6400" dirty="0">
                <a:latin typeface="Calibri" panose="020F0502020204030204" pitchFamily="34" charset="0"/>
                <a:ea typeface="Times New Roman" panose="02020603050405020304" pitchFamily="18" charset="0"/>
                <a:cs typeface="Calibri" panose="020F0502020204030204" pitchFamily="34" charset="0"/>
              </a:rPr>
              <a:t> </a:t>
            </a:r>
            <a:r>
              <a:rPr lang="en-IL" sz="6400" b="1" baseline="30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the rib that the </a:t>
            </a:r>
            <a:r>
              <a:rPr lang="en-IL" sz="6400" cap="small"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Lord</a:t>
            </a:r>
            <a:r>
              <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God had taken from the man he made into a woman and </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brought her to the man.</a:t>
            </a:r>
            <a:r>
              <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Then the man said, “This at last is bone of my bones and flesh of my flesh; this one shall be called Woman, for out of Man this one was taken” (Genesis 3:22</a:t>
            </a:r>
            <a:r>
              <a:rPr lang="en-IL" sz="6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23).</a:t>
            </a:r>
            <a:endPar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Later in the story, after the woman tempts her husband into eating from the forbidden fruit, she is punished and the man is given mastery over her: “To the woman he said, ‘I will make your pangs in childbirth exceedingly great; in pain you shall bring forth children, yet your desire shall be for your husband, and he shall rule over you” (Genesis 3:16).</a:t>
            </a:r>
            <a:endPar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ar-SA" sz="6400" dirty="0">
                <a:effectLst/>
                <a:latin typeface="Calibri" panose="020F0502020204030204" pitchFamily="34" charset="0"/>
                <a:ea typeface="Times New Roman" panose="02020603050405020304" pitchFamily="18" charset="0"/>
                <a:cs typeface="Calibri" panose="020F0502020204030204" pitchFamily="34" charset="0"/>
              </a:rPr>
              <a:t>• </a:t>
            </a:r>
            <a:r>
              <a:rPr lang="en-IL" sz="6400" dirty="0">
                <a:effectLst/>
                <a:latin typeface="Calibri" panose="020F0502020204030204" pitchFamily="34" charset="0"/>
                <a:ea typeface="Times New Roman" panose="02020603050405020304" pitchFamily="18" charset="0"/>
                <a:cs typeface="Calibri" panose="020F0502020204030204" pitchFamily="34" charset="0"/>
              </a:rPr>
              <a:t>The biblical creation story is the only ancient creation story in which a male deity alone creates the world, without a female partner, and this fact has </a:t>
            </a:r>
            <a:r>
              <a:rPr lang="en-IL" sz="6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profound implications </a:t>
            </a:r>
            <a:r>
              <a:rPr lang="en-IL" sz="6400" dirty="0">
                <a:effectLst/>
                <a:latin typeface="Calibri" panose="020F0502020204030204" pitchFamily="34" charset="0"/>
                <a:ea typeface="Times New Roman" panose="02020603050405020304" pitchFamily="18" charset="0"/>
                <a:cs typeface="Calibri" panose="020F0502020204030204" pitchFamily="34" charset="0"/>
              </a:rPr>
              <a:t>for the status of women and the status of the feminine principle in the Bible </a:t>
            </a:r>
            <a:r>
              <a:rPr lang="en-IL" sz="6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(Ankori and Azar</a:t>
            </a:r>
            <a:r>
              <a:rPr lang="en-IL" sz="6400" dirty="0">
                <a:effectLst/>
                <a:latin typeface="Calibri" panose="020F0502020204030204" pitchFamily="34" charset="0"/>
                <a:ea typeface="Times New Roman" panose="02020603050405020304" pitchFamily="18" charset="0"/>
                <a:cs typeface="Calibri" panose="020F0502020204030204" pitchFamily="34" charset="0"/>
              </a:rPr>
              <a:t>i 2004, 196).</a:t>
            </a:r>
          </a:p>
          <a:p>
            <a:pPr marL="0" indent="0">
              <a:buNone/>
            </a:pPr>
            <a:endParaRPr lang="he-IL" sz="7200" dirty="0">
              <a:latin typeface="Calibri" panose="020F0502020204030204" pitchFamily="34" charset="0"/>
              <a:cs typeface="Calibri" panose="020F0502020204030204" pitchFamily="34" charset="0"/>
            </a:endParaRPr>
          </a:p>
          <a:p>
            <a:endParaRPr lang="he-IL" sz="1400" dirty="0"/>
          </a:p>
        </p:txBody>
      </p:sp>
      <p:pic>
        <p:nvPicPr>
          <p:cNvPr id="4" name="תמונה 3">
            <a:extLst>
              <a:ext uri="{FF2B5EF4-FFF2-40B4-BE49-F238E27FC236}">
                <a16:creationId xmlns:a16="http://schemas.microsoft.com/office/drawing/2014/main" id="{FE262427-D44F-E63D-5AE3-438349F286AB}"/>
              </a:ext>
            </a:extLst>
          </p:cNvPr>
          <p:cNvPicPr>
            <a:picLocks noChangeAspect="1"/>
          </p:cNvPicPr>
          <p:nvPr/>
        </p:nvPicPr>
        <p:blipFill>
          <a:blip r:embed="rId2"/>
          <a:stretch>
            <a:fillRect/>
          </a:stretch>
        </p:blipFill>
        <p:spPr>
          <a:xfrm>
            <a:off x="6747393" y="2184914"/>
            <a:ext cx="4732452"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0987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B4A3F05-AF5F-5F9F-B397-F86289525306}"/>
              </a:ext>
            </a:extLst>
          </p:cNvPr>
          <p:cNvSpPr>
            <a:spLocks noGrp="1"/>
          </p:cNvSpPr>
          <p:nvPr>
            <p:ph type="title"/>
          </p:nvPr>
        </p:nvSpPr>
        <p:spPr>
          <a:xfrm>
            <a:off x="568712" y="365125"/>
            <a:ext cx="7147931" cy="1325563"/>
          </a:xfrm>
        </p:spPr>
        <p:txBody>
          <a:bodyPr>
            <a:normAutofit/>
          </a:bodyPr>
          <a:lstStyle/>
          <a:p>
            <a:pPr algn="l" rtl="0"/>
            <a:r>
              <a:rPr lang="en-US" sz="4000" dirty="0"/>
              <a:t>Possessive Mastery over Women</a:t>
            </a:r>
            <a:endParaRPr lang="he-IL" sz="4000" dirty="0"/>
          </a:p>
        </p:txBody>
      </p:sp>
      <p:sp>
        <p:nvSpPr>
          <p:cNvPr id="3" name="מציין מיקום תוכן 2">
            <a:extLst>
              <a:ext uri="{FF2B5EF4-FFF2-40B4-BE49-F238E27FC236}">
                <a16:creationId xmlns:a16="http://schemas.microsoft.com/office/drawing/2014/main" id="{0FD2CA6B-E371-F1A9-6B68-6A850DB41075}"/>
              </a:ext>
            </a:extLst>
          </p:cNvPr>
          <p:cNvSpPr>
            <a:spLocks noGrp="1"/>
          </p:cNvSpPr>
          <p:nvPr>
            <p:ph idx="1"/>
          </p:nvPr>
        </p:nvSpPr>
        <p:spPr>
          <a:xfrm>
            <a:off x="838200" y="1825625"/>
            <a:ext cx="5393361" cy="4351338"/>
          </a:xfrm>
        </p:spPr>
        <p:txBody>
          <a:bodyPr>
            <a:normAutofit lnSpcReduction="10000"/>
          </a:bodyPr>
          <a:lstStyle/>
          <a:p>
            <a:pPr algn="l" rtl="0"/>
            <a:r>
              <a:rPr lang="en-IL"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Sarah adhered to the widespread custom in ancient Near Eastern lands and called her husband, “my lord”: </a:t>
            </a:r>
            <a:r>
              <a:rPr lang="en-US"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Sara laughed within herself, saying:  After I have become worn, is there to be pleasure for me? And my lord is old!” (</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Genesis 18:12</a:t>
            </a:r>
            <a:r>
              <a:rPr lang="en-IL" sz="1800" dirty="0">
                <a:effectLst/>
                <a:latin typeface="Calibri" panose="020F0502020204030204" pitchFamily="34" charset="0"/>
                <a:ea typeface="Times New Roman" panose="02020603050405020304" pitchFamily="18" charset="0"/>
                <a:cs typeface="Calibri" panose="020F0502020204030204" pitchFamily="34" charset="0"/>
              </a:rPr>
              <a:t>).</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Later, we see that Abimelech, the king of Gerar, “took” Sarah as a wife, “So Abimelech, King of Gerar sent and took Sarah. And God came to Abimelech in a dream by night and said to him, ‘You are to die because of the woman that you have taken, for she is a wedded wife’”</a:t>
            </a:r>
            <a:r>
              <a:rPr lang="en-IL" sz="1800" dirty="0">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Genesis 20:2–3</a:t>
            </a:r>
            <a:r>
              <a:rPr lang="en-IL" sz="1800" dirty="0">
                <a:effectLst/>
                <a:latin typeface="Calibri" panose="020F0502020204030204" pitchFamily="34" charset="0"/>
                <a:ea typeface="Times New Roman" panose="02020603050405020304" pitchFamily="18" charset="0"/>
                <a:cs typeface="Calibri" panose="020F0502020204030204" pitchFamily="34" charset="0"/>
              </a:rPr>
              <a:t> ).</a:t>
            </a:r>
          </a:p>
          <a:p>
            <a:pPr algn="l" rtl="0"/>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And when Sarah gave birth to Isaac, she “bore Abraham a son in his old age</a:t>
            </a:r>
            <a:r>
              <a:rPr lang="en-IL"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L"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Sarah conceived and bore a son to Abraham in his old age, at the set time of which God had spoken. Abraham gave his newborn son, whom Sarah had borne him, the name of Isaac”</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(Genesis 21:2</a:t>
            </a:r>
            <a:r>
              <a:rPr lang="en-IL"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3).</a:t>
            </a: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תמונה 3">
            <a:extLst>
              <a:ext uri="{FF2B5EF4-FFF2-40B4-BE49-F238E27FC236}">
                <a16:creationId xmlns:a16="http://schemas.microsoft.com/office/drawing/2014/main" id="{E33014D3-3F20-4FAC-9FF9-B2D6A8E13A12}"/>
              </a:ext>
            </a:extLst>
          </p:cNvPr>
          <p:cNvPicPr>
            <a:picLocks noChangeAspect="1"/>
          </p:cNvPicPr>
          <p:nvPr/>
        </p:nvPicPr>
        <p:blipFill rotWithShape="1">
          <a:blip r:embed="rId3"/>
          <a:srcRect l="3664" r="1115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2537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9B50D00-0C98-7DA6-F933-A26464C3BC3A}"/>
              </a:ext>
            </a:extLst>
          </p:cNvPr>
          <p:cNvSpPr>
            <a:spLocks noGrp="1"/>
          </p:cNvSpPr>
          <p:nvPr>
            <p:ph type="title"/>
          </p:nvPr>
        </p:nvSpPr>
        <p:spPr>
          <a:xfrm>
            <a:off x="579863" y="365125"/>
            <a:ext cx="7471317" cy="1325563"/>
          </a:xfrm>
        </p:spPr>
        <p:txBody>
          <a:bodyPr>
            <a:normAutofit/>
          </a:bodyPr>
          <a:lstStyle/>
          <a:p>
            <a:pPr algn="l"/>
            <a:r>
              <a:rPr lang="en-US" sz="4000" dirty="0"/>
              <a:t>Possessive Mastery over Women</a:t>
            </a:r>
            <a:endParaRPr lang="he-IL" sz="4000" dirty="0"/>
          </a:p>
        </p:txBody>
      </p:sp>
      <p:sp>
        <p:nvSpPr>
          <p:cNvPr id="3" name="מציין מיקום תוכן 2">
            <a:extLst>
              <a:ext uri="{FF2B5EF4-FFF2-40B4-BE49-F238E27FC236}">
                <a16:creationId xmlns:a16="http://schemas.microsoft.com/office/drawing/2014/main" id="{5E0A1048-C2E6-A772-AD51-3126A861E1CB}"/>
              </a:ext>
            </a:extLst>
          </p:cNvPr>
          <p:cNvSpPr>
            <a:spLocks noGrp="1"/>
          </p:cNvSpPr>
          <p:nvPr>
            <p:ph idx="1"/>
          </p:nvPr>
        </p:nvSpPr>
        <p:spPr>
          <a:xfrm>
            <a:off x="838200" y="1825625"/>
            <a:ext cx="5393361" cy="4351338"/>
          </a:xfrm>
        </p:spPr>
        <p:txBody>
          <a:bodyPr>
            <a:normAutofit fontScale="92500" lnSpcReduction="10000"/>
          </a:bodyPr>
          <a:lstStyle/>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daughter of Jephthah the Gileadite has no name in the Bible other than the modifier “the daughter of Jephthah” (Judges 11:30–40).</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Similarly, Lot's wife is mentioned in only one verse about the destruction of Sodom and Gomorrah, and with no name, but only by association with her husband: </a:t>
            </a:r>
            <a:r>
              <a:rPr lang="en-IL" sz="1900" dirty="0">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But his wife, behind him, looked back, and she became a pillar of salt</a:t>
            </a:r>
            <a:r>
              <a:rPr lang="en-IL" sz="1900" dirty="0">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(Genesis 19:26).</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name of Noah’s wife is unknown.</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wives of the sons of Jacob are not identifed, except for “the daughter of Shua”, Judah’s wife, and there is also no mention of Jephthah's wife, the mother of his daughter.</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There are women who are exceptions to this rule, and the explanations for these deviations relate to the function of the women in each specific story (Zakovitch 1987, 14–32).</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2200" dirty="0"/>
          </a:p>
        </p:txBody>
      </p:sp>
      <p:pic>
        <p:nvPicPr>
          <p:cNvPr id="4" name="תמונה 3">
            <a:extLst>
              <a:ext uri="{FF2B5EF4-FFF2-40B4-BE49-F238E27FC236}">
                <a16:creationId xmlns:a16="http://schemas.microsoft.com/office/drawing/2014/main" id="{479BA898-9042-E343-14CD-D98118DF93C6}"/>
              </a:ext>
            </a:extLst>
          </p:cNvPr>
          <p:cNvPicPr>
            <a:picLocks noChangeAspect="1"/>
          </p:cNvPicPr>
          <p:nvPr/>
        </p:nvPicPr>
        <p:blipFill rotWithShape="1">
          <a:blip r:embed="rId2"/>
          <a:srcRect l="23878" r="1612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66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582EC9BD-F10C-BB58-01D4-866B046AE5DE}"/>
              </a:ext>
            </a:extLst>
          </p:cNvPr>
          <p:cNvSpPr>
            <a:spLocks noGrp="1"/>
          </p:cNvSpPr>
          <p:nvPr>
            <p:ph type="title"/>
          </p:nvPr>
        </p:nvSpPr>
        <p:spPr>
          <a:xfrm>
            <a:off x="838200" y="365125"/>
            <a:ext cx="5387502"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343304B1-E660-CB1A-A143-CE5382A43C5D}"/>
              </a:ext>
            </a:extLst>
          </p:cNvPr>
          <p:cNvSpPr>
            <a:spLocks noGrp="1"/>
          </p:cNvSpPr>
          <p:nvPr>
            <p:ph idx="1"/>
          </p:nvPr>
        </p:nvSpPr>
        <p:spPr>
          <a:xfrm>
            <a:off x="1069362" y="1690687"/>
            <a:ext cx="5239159" cy="4802188"/>
          </a:xfrm>
        </p:spPr>
        <p:txBody>
          <a:bodyPr>
            <a:noAutofit/>
          </a:bodyPr>
          <a:lstStyle/>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Atwood describes a regime that ranks women by fertility.</a:t>
            </a:r>
          </a:p>
          <a:p>
            <a:pPr algn="l" rtl="0"/>
            <a:r>
              <a:rPr lang="en-US" sz="1800" dirty="0">
                <a:effectLst/>
                <a:latin typeface="Calibri" panose="020F0502020204030204" pitchFamily="34" charset="0"/>
                <a:ea typeface="Times New Roman" panose="02020603050405020304" pitchFamily="18" charset="0"/>
                <a:cs typeface="Calibri" panose="020F0502020204030204" pitchFamily="34" charset="0"/>
              </a:rPr>
              <a:t>Bi</a:t>
            </a:r>
            <a:r>
              <a:rPr lang="en-IL" sz="1800" dirty="0">
                <a:effectLst/>
                <a:latin typeface="Calibri" panose="020F0502020204030204" pitchFamily="34" charset="0"/>
                <a:ea typeface="Times New Roman" panose="02020603050405020304" pitchFamily="18" charset="0"/>
                <a:cs typeface="Calibri" panose="020F0502020204030204" pitchFamily="34" charset="0"/>
              </a:rPr>
              <a:t>blical </a:t>
            </a:r>
            <a:r>
              <a:rPr lang="en-US" sz="1800" dirty="0">
                <a:effectLst/>
                <a:latin typeface="Calibri" panose="020F0502020204030204" pitchFamily="34" charset="0"/>
                <a:ea typeface="Times New Roman" panose="02020603050405020304" pitchFamily="18" charset="0"/>
                <a:cs typeface="Calibri" panose="020F0502020204030204" pitchFamily="34" charset="0"/>
              </a:rPr>
              <a:t>narratives set</a:t>
            </a:r>
            <a:r>
              <a:rPr lang="en-IL" sz="1800" dirty="0">
                <a:effectLst/>
                <a:latin typeface="Calibri" panose="020F0502020204030204" pitchFamily="34" charset="0"/>
                <a:ea typeface="Times New Roman" panose="02020603050405020304" pitchFamily="18" charset="0"/>
                <a:cs typeface="Calibri" panose="020F0502020204030204" pitchFamily="34" charset="0"/>
              </a:rPr>
              <a:t> wom</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IL" sz="1800" dirty="0">
                <a:effectLst/>
                <a:latin typeface="Calibri" panose="020F0502020204030204" pitchFamily="34" charset="0"/>
                <a:ea typeface="Times New Roman" panose="02020603050405020304" pitchFamily="18" charset="0"/>
                <a:cs typeface="Calibri" panose="020F0502020204030204" pitchFamily="34" charset="0"/>
              </a:rPr>
              <a:t>n </a:t>
            </a:r>
            <a:r>
              <a:rPr lang="en-US" sz="1800" dirty="0">
                <a:effectLst/>
                <a:latin typeface="Calibri" panose="020F0502020204030204" pitchFamily="34" charset="0"/>
                <a:ea typeface="Times New Roman" panose="02020603050405020304" pitchFamily="18" charset="0"/>
                <a:cs typeface="Calibri" panose="020F0502020204030204" pitchFamily="34" charset="0"/>
              </a:rPr>
              <a:t>at</a:t>
            </a:r>
            <a:r>
              <a:rPr lang="en-IL" sz="1800" dirty="0">
                <a:effectLst/>
                <a:latin typeface="Calibri" panose="020F0502020204030204" pitchFamily="34" charset="0"/>
                <a:ea typeface="Times New Roman" panose="02020603050405020304" pitchFamily="18" charset="0"/>
                <a:cs typeface="Calibri" panose="020F0502020204030204" pitchFamily="34" charset="0"/>
              </a:rPr>
              <a:t> the center when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they are</a:t>
            </a:r>
            <a:r>
              <a:rPr lang="en-IL" sz="1800" dirty="0">
                <a:effectLst/>
                <a:latin typeface="Calibri" panose="020F0502020204030204" pitchFamily="34" charset="0"/>
                <a:ea typeface="Times New Roman" panose="02020603050405020304" pitchFamily="18" charset="0"/>
                <a:cs typeface="Calibri" panose="020F0502020204030204" pitchFamily="34" charset="0"/>
              </a:rPr>
              <a:t> about to give birth to a son – then the woman deserves full attention.</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In the story of Moses’ birth and childhood, the role of the father in his marriage to the mother is minimized: “And a man from the house of Levi </a:t>
            </a:r>
            <a:r>
              <a:rPr lang="en-US" sz="1800" dirty="0">
                <a:effectLst/>
                <a:latin typeface="Calibri" panose="020F0502020204030204" pitchFamily="34" charset="0"/>
                <a:ea typeface="Times New Roman" panose="02020603050405020304" pitchFamily="18" charset="0"/>
                <a:cs typeface="Calibri" panose="020F0502020204030204" pitchFamily="34" charset="0"/>
              </a:rPr>
              <a:t>went </a:t>
            </a:r>
            <a:r>
              <a:rPr lang="en-IL" sz="1800" dirty="0">
                <a:effectLst/>
                <a:latin typeface="Calibri" panose="020F0502020204030204" pitchFamily="34" charset="0"/>
                <a:ea typeface="Times New Roman" panose="02020603050405020304" pitchFamily="18" charset="0"/>
                <a:cs typeface="Calibri" panose="020F0502020204030204" pitchFamily="34" charset="0"/>
              </a:rPr>
              <a:t>and took a daughter of Levi” (Exodus 2:1).</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From then on, only female figures act: his mother, who hides him and is later hired to nurse him, his sister, who watches from afar</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and mediates between the mother and Pharaoh’s daughter, who adopts Moses as her son and names him: “And he became her son. She named him Moses, explaining, ‘I drew him out of the water’”(Exodus 1:10)</a:t>
            </a:r>
          </a:p>
          <a:p>
            <a:pPr marL="0" indent="0">
              <a:buNone/>
            </a:pPr>
            <a:endParaRPr lang="he-IL" sz="2000" dirty="0"/>
          </a:p>
        </p:txBody>
      </p:sp>
      <p:pic>
        <p:nvPicPr>
          <p:cNvPr id="4" name="תמונה 3">
            <a:extLst>
              <a:ext uri="{FF2B5EF4-FFF2-40B4-BE49-F238E27FC236}">
                <a16:creationId xmlns:a16="http://schemas.microsoft.com/office/drawing/2014/main" id="{0FF5A839-89B3-0C43-FEB2-1FA6E2D4D00E}"/>
              </a:ext>
            </a:extLst>
          </p:cNvPr>
          <p:cNvPicPr>
            <a:picLocks noChangeAspect="1"/>
          </p:cNvPicPr>
          <p:nvPr/>
        </p:nvPicPr>
        <p:blipFill rotWithShape="1">
          <a:blip r:embed="rId2"/>
          <a:srcRect l="705" r="10193" b="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48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FE0A9E37-233C-CA8A-4B48-6B25D3F54C65}"/>
              </a:ext>
            </a:extLst>
          </p:cNvPr>
          <p:cNvSpPr>
            <a:spLocks noGrp="1"/>
          </p:cNvSpPr>
          <p:nvPr>
            <p:ph type="title"/>
          </p:nvPr>
        </p:nvSpPr>
        <p:spPr>
          <a:xfrm>
            <a:off x="838200" y="365125"/>
            <a:ext cx="5387502" cy="1325563"/>
          </a:xfrm>
        </p:spPr>
        <p:txBody>
          <a:bodyPr>
            <a:normAutofit/>
          </a:bodyPr>
          <a:lstStyle/>
          <a:p>
            <a:pPr algn="l" rtl="0"/>
            <a:r>
              <a:rPr lang="en-US" sz="2800" dirty="0"/>
              <a:t>“Lest they say, ‘A woman killed him’”</a:t>
            </a:r>
            <a:endParaRPr lang="he-IL" sz="2800" dirty="0"/>
          </a:p>
        </p:txBody>
      </p:sp>
      <p:sp>
        <p:nvSpPr>
          <p:cNvPr id="3" name="מציין מיקום תוכן 2">
            <a:extLst>
              <a:ext uri="{FF2B5EF4-FFF2-40B4-BE49-F238E27FC236}">
                <a16:creationId xmlns:a16="http://schemas.microsoft.com/office/drawing/2014/main" id="{C906FA85-4975-E4BE-6EFA-2744CFC9AE0E}"/>
              </a:ext>
            </a:extLst>
          </p:cNvPr>
          <p:cNvSpPr>
            <a:spLocks noGrp="1"/>
          </p:cNvSpPr>
          <p:nvPr>
            <p:ph idx="1"/>
          </p:nvPr>
        </p:nvSpPr>
        <p:spPr>
          <a:xfrm>
            <a:off x="838200" y="1825625"/>
            <a:ext cx="5387502" cy="4351338"/>
          </a:xfrm>
        </p:spPr>
        <p:txBody>
          <a:bodyPr>
            <a:normAutofit fontScale="92500" lnSpcReduction="20000"/>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And if a woman will prevail over a man, in his male domain, it will not be honorable for him.</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In the book of Judges, Abimelech, sensing his imminent death due to his injury at the hands of a woman, turned to </a:t>
            </a:r>
            <a:r>
              <a:rPr lang="en-US" sz="2000" dirty="0">
                <a:effectLst/>
                <a:latin typeface="Calibri" panose="020F0502020204030204" pitchFamily="34" charset="0"/>
                <a:ea typeface="Times New Roman" panose="02020603050405020304" pitchFamily="18" charset="0"/>
                <a:cs typeface="Calibri" panose="020F0502020204030204" pitchFamily="34" charset="0"/>
              </a:rPr>
              <a:t>his armor</a:t>
            </a:r>
            <a:r>
              <a:rPr lang="en-IL" sz="2000" dirty="0">
                <a:effectLst/>
                <a:latin typeface="Calibri" panose="020F0502020204030204" pitchFamily="34" charset="0"/>
                <a:ea typeface="Times New Roman" panose="02020603050405020304" pitchFamily="18" charset="0"/>
                <a:cs typeface="Calibri" panose="020F0502020204030204" pitchFamily="34" charset="0"/>
              </a:rPr>
              <a:t> bearer: “He immediately cried out to his attendant, his arms-bearer, ‘Draw your dagger and finish me off, that they may not say of me, “A woman killed him!”’ So his attendant stabbed him, and he died,” but </a:t>
            </a:r>
            <a:r>
              <a:rPr lang="en-IL" sz="2000" dirty="0">
                <a:latin typeface="Calibri" panose="020F0502020204030204" pitchFamily="34" charset="0"/>
                <a:ea typeface="Times New Roman" panose="02020603050405020304" pitchFamily="18" charset="0"/>
                <a:cs typeface="Calibri" panose="020F0502020204030204" pitchFamily="34" charset="0"/>
              </a:rPr>
              <a:t>the</a:t>
            </a:r>
            <a:r>
              <a:rPr lang="en-IL" sz="2000" dirty="0">
                <a:effectLst/>
                <a:latin typeface="Calibri" panose="020F0502020204030204" pitchFamily="34" charset="0"/>
                <a:ea typeface="Times New Roman" panose="02020603050405020304" pitchFamily="18" charset="0"/>
                <a:cs typeface="Calibri" panose="020F0502020204030204" pitchFamily="34" charset="0"/>
              </a:rPr>
              <a:t> deathblow from the sword of his attendant did not remove the disgrace from him.</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a:t>
            </a:r>
            <a:r>
              <a:rPr lang="en-US" sz="2000" dirty="0">
                <a:effectLst/>
                <a:latin typeface="Calibri" panose="020F0502020204030204" pitchFamily="34" charset="0"/>
                <a:ea typeface="Times New Roman" panose="02020603050405020304" pitchFamily="18" charset="0"/>
                <a:cs typeface="Calibri" panose="020F0502020204030204" pitchFamily="34" charset="0"/>
              </a:rPr>
              <a:t>fact that a </a:t>
            </a:r>
            <a:r>
              <a:rPr lang="en-IL" sz="2000" dirty="0">
                <a:effectLst/>
                <a:latin typeface="Calibri" panose="020F0502020204030204" pitchFamily="34" charset="0"/>
                <a:ea typeface="Times New Roman" panose="02020603050405020304" pitchFamily="18" charset="0"/>
                <a:cs typeface="Calibri" panose="020F0502020204030204" pitchFamily="34" charset="0"/>
              </a:rPr>
              <a:t>woman </a:t>
            </a:r>
            <a:r>
              <a:rPr lang="en-US" sz="2000" dirty="0">
                <a:effectLst/>
                <a:latin typeface="Calibri" panose="020F0502020204030204" pitchFamily="34" charset="0"/>
                <a:ea typeface="Times New Roman" panose="02020603050405020304" pitchFamily="18" charset="0"/>
                <a:cs typeface="Calibri" panose="020F0502020204030204" pitchFamily="34" charset="0"/>
              </a:rPr>
              <a:t>struck him down </a:t>
            </a:r>
            <a:r>
              <a:rPr lang="en-IL" sz="2000" dirty="0">
                <a:effectLst/>
                <a:latin typeface="Calibri" panose="020F0502020204030204" pitchFamily="34" charset="0"/>
                <a:ea typeface="Times New Roman" panose="02020603050405020304" pitchFamily="18" charset="0"/>
                <a:cs typeface="Calibri" panose="020F0502020204030204" pitchFamily="34" charset="0"/>
              </a:rPr>
              <a:t>remained an eternal disgrace, as emerges from the later reference of the general Joab to that historical precedent “Who struck down Abimelech son of Jerubbesheth? Was it not a woman who dropped an upper millstone on him from the wall at Thebez?” (2 Samuel 11:21) </a:t>
            </a:r>
          </a:p>
        </p:txBody>
      </p:sp>
      <p:pic>
        <p:nvPicPr>
          <p:cNvPr id="4" name="תמונה 3" descr="תמונה שמכילה טקסט, מפל, טבע, מים&#10;&#10;התיאור נוצר באופן אוטומטי">
            <a:extLst>
              <a:ext uri="{FF2B5EF4-FFF2-40B4-BE49-F238E27FC236}">
                <a16:creationId xmlns:a16="http://schemas.microsoft.com/office/drawing/2014/main" id="{E4AFFE54-BB19-7D3F-0E15-442E23D856A6}"/>
              </a:ext>
            </a:extLst>
          </p:cNvPr>
          <p:cNvPicPr>
            <a:picLocks noChangeAspect="1"/>
          </p:cNvPicPr>
          <p:nvPr/>
        </p:nvPicPr>
        <p:blipFill rotWithShape="1">
          <a:blip r:embed="rId3"/>
          <a:srcRect t="146" r="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20471"/>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A03A277C-1B67-7EBA-DA65-113D6B68E5D9}"/>
              </a:ext>
            </a:extLst>
          </p:cNvPr>
          <p:cNvSpPr>
            <a:spLocks noGrp="1"/>
          </p:cNvSpPr>
          <p:nvPr>
            <p:ph type="title"/>
          </p:nvPr>
        </p:nvSpPr>
        <p:spPr>
          <a:xfrm>
            <a:off x="1137034" y="609597"/>
            <a:ext cx="9392421" cy="1330841"/>
          </a:xfrm>
        </p:spPr>
        <p:txBody>
          <a:bodyPr>
            <a:normAutofit/>
          </a:bodyPr>
          <a:lstStyle/>
          <a:p>
            <a:pPr algn="l"/>
            <a:r>
              <a:rPr lang="en-US" dirty="0"/>
              <a:t>She is the Other</a:t>
            </a:r>
            <a:r>
              <a:rPr lang="he-IL" dirty="0"/>
              <a:t> </a:t>
            </a:r>
          </a:p>
        </p:txBody>
      </p:sp>
      <p:sp>
        <p:nvSpPr>
          <p:cNvPr id="3" name="מציין מיקום תוכן 2">
            <a:extLst>
              <a:ext uri="{FF2B5EF4-FFF2-40B4-BE49-F238E27FC236}">
                <a16:creationId xmlns:a16="http://schemas.microsoft.com/office/drawing/2014/main" id="{44C4DDB0-C90F-B816-5523-240C020BC530}"/>
              </a:ext>
            </a:extLst>
          </p:cNvPr>
          <p:cNvSpPr>
            <a:spLocks noGrp="1"/>
          </p:cNvSpPr>
          <p:nvPr>
            <p:ph idx="1"/>
          </p:nvPr>
        </p:nvSpPr>
        <p:spPr>
          <a:xfrm>
            <a:off x="1137034" y="2198362"/>
            <a:ext cx="4958966" cy="3917773"/>
          </a:xfrm>
        </p:spPr>
        <p:txBody>
          <a:bodyPr>
            <a:normAutofit fontScale="47500" lnSpcReduction="20000"/>
          </a:bodyPr>
          <a:lstStyle/>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In the Bible there are clear hints of the ancient status of the feminine, although as a general rule, in the androcentric Bible, the feminine was rejected – the Bible killed the goddesses. The renunciation of the feminine and its understanding is the price (Ankori and Ezrachi 2004, 199</a:t>
            </a:r>
            <a:r>
              <a:rPr lang="en-IL" sz="3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3800" dirty="0">
                <a:effectLst/>
                <a:latin typeface="Calibri" panose="020F0502020204030204" pitchFamily="34" charset="0"/>
                <a:ea typeface="Times New Roman" panose="02020603050405020304" pitchFamily="18" charset="0"/>
                <a:cs typeface="Calibri" panose="020F0502020204030204" pitchFamily="34" charset="0"/>
              </a:rPr>
              <a:t>201).</a:t>
            </a:r>
          </a:p>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The ancient creation stories of the Babylonians and Assyrians describe a struggle between the male and female, and the victory of patriarchy.</a:t>
            </a:r>
          </a:p>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The transition to the patriarchal order occurred through slow changes. At the time when the human race put its laws and mythologies in writing, patriarchy was already fully established and it was the men who wrote the law books (de Beauvoir 2001, 114</a:t>
            </a:r>
            <a:r>
              <a:rPr lang="en-IL" sz="3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3800" dirty="0">
                <a:effectLst/>
                <a:latin typeface="Calibri" panose="020F0502020204030204" pitchFamily="34" charset="0"/>
                <a:ea typeface="Times New Roman" panose="02020603050405020304" pitchFamily="18" charset="0"/>
                <a:cs typeface="Calibri" panose="020F0502020204030204" pitchFamily="34" charset="0"/>
              </a:rPr>
              <a:t>115), in which the woman is defined and delineated in relation to the man; she is secondary and non-essential – she is “the other” (Bryson 2001, 419).</a:t>
            </a:r>
          </a:p>
          <a:p>
            <a:pPr marL="0" indent="0">
              <a:buNone/>
            </a:pPr>
            <a:endParaRPr lang="he-IL" sz="1700" dirty="0"/>
          </a:p>
        </p:txBody>
      </p:sp>
      <p:pic>
        <p:nvPicPr>
          <p:cNvPr id="4" name="תמונה 3">
            <a:extLst>
              <a:ext uri="{FF2B5EF4-FFF2-40B4-BE49-F238E27FC236}">
                <a16:creationId xmlns:a16="http://schemas.microsoft.com/office/drawing/2014/main" id="{CC4D6903-F972-7ACB-7872-6B42022DD96D}"/>
              </a:ext>
            </a:extLst>
          </p:cNvPr>
          <p:cNvPicPr>
            <a:picLocks noChangeAspect="1"/>
          </p:cNvPicPr>
          <p:nvPr/>
        </p:nvPicPr>
        <p:blipFill>
          <a:blip r:embed="rId2"/>
          <a:stretch>
            <a:fillRect/>
          </a:stretch>
        </p:blipFill>
        <p:spPr>
          <a:xfrm>
            <a:off x="6719367" y="2906514"/>
            <a:ext cx="4788505" cy="231271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199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1FC40DC-8E7F-EA2F-E5EC-897CEE7C6F76}"/>
              </a:ext>
            </a:extLst>
          </p:cNvPr>
          <p:cNvSpPr>
            <a:spLocks noGrp="1"/>
          </p:cNvSpPr>
          <p:nvPr>
            <p:ph type="title"/>
          </p:nvPr>
        </p:nvSpPr>
        <p:spPr>
          <a:xfrm>
            <a:off x="838200" y="365125"/>
            <a:ext cx="10515599" cy="1325563"/>
          </a:xfrm>
        </p:spPr>
        <p:txBody>
          <a:bodyPr>
            <a:normAutofit/>
          </a:bodyPr>
          <a:lstStyle/>
          <a:p>
            <a:pPr algn="l" rtl="0"/>
            <a:r>
              <a:rPr lang="en-US" dirty="0"/>
              <a:t>Summary</a:t>
            </a:r>
            <a:endParaRPr lang="he-IL" dirty="0"/>
          </a:p>
        </p:txBody>
      </p:sp>
      <p:sp>
        <p:nvSpPr>
          <p:cNvPr id="3" name="מציין מיקום תוכן 2">
            <a:extLst>
              <a:ext uri="{FF2B5EF4-FFF2-40B4-BE49-F238E27FC236}">
                <a16:creationId xmlns:a16="http://schemas.microsoft.com/office/drawing/2014/main" id="{E072283E-6FCB-AB6F-4A2E-DDBD022E1657}"/>
              </a:ext>
            </a:extLst>
          </p:cNvPr>
          <p:cNvSpPr>
            <a:spLocks noGrp="1"/>
          </p:cNvSpPr>
          <p:nvPr>
            <p:ph idx="1"/>
          </p:nvPr>
        </p:nvSpPr>
        <p:spPr>
          <a:xfrm>
            <a:off x="838200" y="1825625"/>
            <a:ext cx="5393361" cy="4351338"/>
          </a:xfrm>
        </p:spPr>
        <p:txBody>
          <a:bodyPr>
            <a:normAutofit/>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feminist movement was born in response to the plight of women, with the aim of improving women’s position in the world, through a combination of social activism and theoretical and academic thought.</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Atwood is well aware of the gap between the achievements of the feminist revolution and the actual situation of women around the world (Keren 1999, 89).</a:t>
            </a:r>
          </a:p>
          <a:p>
            <a:pPr marL="0" indent="0" algn="l" rtl="0">
              <a:buNone/>
            </a:pPr>
            <a:r>
              <a:rPr lang="he-IL"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effectLst/>
                <a:latin typeface="Calibri" panose="020F0502020204030204" pitchFamily="34" charset="0"/>
                <a:ea typeface="Times New Roman" panose="02020603050405020304" pitchFamily="18" charset="0"/>
                <a:cs typeface="Calibri" panose="020F0502020204030204" pitchFamily="34" charset="0"/>
              </a:rPr>
              <a:t>The freedom of a significant portion of women is still severely restricted, among other reasons, because they do not have the basic right to make decisions about their bodies and their sexuality (Fogel-Bizaoui, 2011</a:t>
            </a:r>
            <a:r>
              <a:rPr lang="en-IL" sz="20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2400" dirty="0"/>
          </a:p>
          <a:p>
            <a:endParaRPr lang="he-IL" sz="24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3B7F9F3F-98B2-5B37-7A6B-49017906E4E8}"/>
              </a:ext>
            </a:extLst>
          </p:cNvPr>
          <p:cNvPicPr>
            <a:picLocks noChangeAspect="1"/>
          </p:cNvPicPr>
          <p:nvPr/>
        </p:nvPicPr>
        <p:blipFill>
          <a:blip r:embed="rId2"/>
          <a:stretch>
            <a:fillRect/>
          </a:stretch>
        </p:blipFill>
        <p:spPr>
          <a:xfrm>
            <a:off x="8057292" y="1847506"/>
            <a:ext cx="3274267"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837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917869EB-E90D-FDF7-34B6-D10C03EB2192}"/>
              </a:ext>
            </a:extLst>
          </p:cNvPr>
          <p:cNvSpPr>
            <a:spLocks noGrp="1"/>
          </p:cNvSpPr>
          <p:nvPr>
            <p:ph type="title"/>
          </p:nvPr>
        </p:nvSpPr>
        <p:spPr>
          <a:xfrm>
            <a:off x="292100" y="609597"/>
            <a:ext cx="11658600" cy="1330841"/>
          </a:xfrm>
        </p:spPr>
        <p:txBody>
          <a:bodyPr>
            <a:normAutofit/>
          </a:bodyPr>
          <a:lstStyle/>
          <a:p>
            <a:pPr algn="l" rtl="0"/>
            <a:r>
              <a:rPr lang="he-IL" dirty="0"/>
              <a:t> </a:t>
            </a:r>
            <a:r>
              <a:rPr lang="en-US" dirty="0"/>
              <a:t>The Distant Biblical Past Echoes through Today</a:t>
            </a:r>
            <a:endParaRPr lang="he-IL" dirty="0"/>
          </a:p>
        </p:txBody>
      </p:sp>
      <p:sp>
        <p:nvSpPr>
          <p:cNvPr id="3" name="מציין מיקום תוכן 2">
            <a:extLst>
              <a:ext uri="{FF2B5EF4-FFF2-40B4-BE49-F238E27FC236}">
                <a16:creationId xmlns:a16="http://schemas.microsoft.com/office/drawing/2014/main" id="{95016D19-36F9-1C8E-F6DB-DB09D1865F11}"/>
              </a:ext>
            </a:extLst>
          </p:cNvPr>
          <p:cNvSpPr>
            <a:spLocks noGrp="1"/>
          </p:cNvSpPr>
          <p:nvPr>
            <p:ph idx="1"/>
          </p:nvPr>
        </p:nvSpPr>
        <p:spPr>
          <a:xfrm>
            <a:off x="1137034" y="2198362"/>
            <a:ext cx="4958966" cy="3917773"/>
          </a:xfrm>
        </p:spPr>
        <p:txBody>
          <a:bodyPr>
            <a:normAutofit fontScale="92500" lnSpcReduction="20000"/>
          </a:bodyPr>
          <a:lstStyle/>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Patriarchal culture forced women to define themselves through their bod</a:t>
            </a:r>
            <a:r>
              <a:rPr lang="en-US" sz="2200" dirty="0" err="1">
                <a:effectLst/>
                <a:latin typeface="Calibri" panose="020F0502020204030204" pitchFamily="34" charset="0"/>
                <a:ea typeface="Times New Roman" panose="02020603050405020304" pitchFamily="18" charset="0"/>
                <a:cs typeface="Calibri" panose="020F0502020204030204" pitchFamily="34" charset="0"/>
              </a:rPr>
              <a:t>ies</a:t>
            </a:r>
            <a:r>
              <a:rPr lang="en-IL" sz="2200" dirty="0">
                <a:effectLst/>
                <a:latin typeface="Calibri" panose="020F0502020204030204" pitchFamily="34" charset="0"/>
                <a:ea typeface="Times New Roman" panose="02020603050405020304" pitchFamily="18" charset="0"/>
                <a:cs typeface="Calibri" panose="020F0502020204030204" pitchFamily="34" charset="0"/>
              </a:rPr>
              <a:t>, which </a:t>
            </a:r>
            <a:r>
              <a:rPr lang="en-US" sz="2200" dirty="0">
                <a:effectLst/>
                <a:latin typeface="Calibri" panose="020F0502020204030204" pitchFamily="34" charset="0"/>
                <a:ea typeface="Times New Roman" panose="02020603050405020304" pitchFamily="18" charset="0"/>
                <a:cs typeface="Calibri" panose="020F0502020204030204" pitchFamily="34" charset="0"/>
              </a:rPr>
              <a:t>were</a:t>
            </a:r>
            <a:r>
              <a:rPr lang="en-IL" sz="2200" dirty="0">
                <a:effectLst/>
                <a:latin typeface="Calibri" panose="020F0502020204030204" pitchFamily="34" charset="0"/>
                <a:ea typeface="Times New Roman" panose="02020603050405020304" pitchFamily="18" charset="0"/>
                <a:cs typeface="Calibri" panose="020F0502020204030204" pitchFamily="34" charset="0"/>
              </a:rPr>
              <a:t> seen, at best, as sexual </a:t>
            </a:r>
            <a:r>
              <a:rPr lang="en-US" sz="2200" dirty="0">
                <a:effectLst/>
                <a:latin typeface="Calibri" panose="020F0502020204030204" pitchFamily="34" charset="0"/>
                <a:ea typeface="Times New Roman" panose="02020603050405020304" pitchFamily="18" charset="0"/>
                <a:cs typeface="Calibri" panose="020F0502020204030204" pitchFamily="34" charset="0"/>
              </a:rPr>
              <a:t>objects</a:t>
            </a:r>
            <a:r>
              <a:rPr lang="en-IL" sz="2200" dirty="0">
                <a:effectLst/>
                <a:latin typeface="Calibri" panose="020F0502020204030204" pitchFamily="34" charset="0"/>
                <a:ea typeface="Times New Roman" panose="02020603050405020304" pitchFamily="18" charset="0"/>
                <a:cs typeface="Calibri" panose="020F0502020204030204" pitchFamily="34" charset="0"/>
              </a:rPr>
              <a:t> and reproductive tool</a:t>
            </a:r>
            <a:r>
              <a:rPr lang="en-US" sz="2200" dirty="0">
                <a:effectLst/>
                <a:latin typeface="Calibri" panose="020F0502020204030204" pitchFamily="34" charset="0"/>
                <a:ea typeface="Times New Roman" panose="02020603050405020304" pitchFamily="18" charset="0"/>
                <a:cs typeface="Calibri" panose="020F0502020204030204" pitchFamily="34" charset="0"/>
              </a:rPr>
              <a:t>s</a:t>
            </a:r>
            <a:r>
              <a:rPr lang="en-IL" sz="2200" dirty="0">
                <a:effectLst/>
                <a:latin typeface="Calibri" panose="020F0502020204030204" pitchFamily="34" charset="0"/>
                <a:ea typeface="Times New Roman" panose="02020603050405020304" pitchFamily="18" charset="0"/>
                <a:cs typeface="Calibri" panose="020F0502020204030204" pitchFamily="34" charset="0"/>
              </a:rPr>
              <a:t> (Tamir, 2007; Nardi, 2007).</a:t>
            </a: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Browning (2003) argues that alienation towards the female entity is a primal fear of the feminine, which has been ingrained by different cultures around the world for thousands of years.</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Atwood’s work overtly points to elements that appear in biblical </a:t>
            </a:r>
            <a:r>
              <a:rPr lang="en-US" sz="2200" dirty="0">
                <a:effectLst/>
                <a:latin typeface="Calibri" panose="020F0502020204030204" pitchFamily="34" charset="0"/>
                <a:ea typeface="Times New Roman" panose="02020603050405020304" pitchFamily="18" charset="0"/>
                <a:cs typeface="Calibri" panose="020F0502020204030204" pitchFamily="34" charset="0"/>
              </a:rPr>
              <a:t>narratives</a:t>
            </a:r>
            <a:r>
              <a:rPr lang="en-IL" sz="2200" dirty="0">
                <a:effectLst/>
                <a:latin typeface="Calibri" panose="020F0502020204030204" pitchFamily="34" charset="0"/>
                <a:ea typeface="Times New Roman" panose="02020603050405020304" pitchFamily="18" charset="0"/>
                <a:cs typeface="Calibri" panose="020F0502020204030204" pitchFamily="34" charset="0"/>
              </a:rPr>
              <a:t> as sources of inspiration for the foundation of this republic, with particular emphasis on </a:t>
            </a:r>
            <a:r>
              <a:rPr lang="en-US" sz="2200" dirty="0">
                <a:effectLst/>
                <a:latin typeface="Calibri" panose="020F0502020204030204" pitchFamily="34" charset="0"/>
                <a:ea typeface="Times New Roman" panose="02020603050405020304" pitchFamily="18" charset="0"/>
                <a:cs typeface="Calibri" panose="020F0502020204030204" pitchFamily="34" charset="0"/>
              </a:rPr>
              <a:t>the </a:t>
            </a:r>
            <a:r>
              <a:rPr lang="en-IL" sz="2200" dirty="0">
                <a:effectLst/>
                <a:latin typeface="Calibri" panose="020F0502020204030204" pitchFamily="34" charset="0"/>
                <a:ea typeface="Times New Roman" panose="02020603050405020304" pitchFamily="18" charset="0"/>
                <a:cs typeface="Calibri" panose="020F0502020204030204" pitchFamily="34" charset="0"/>
              </a:rPr>
              <a:t>reproductive handmaids mentioned in the Bible</a:t>
            </a:r>
            <a:r>
              <a:rPr lang="he-IL" sz="2200" dirty="0">
                <a:effectLst/>
                <a:latin typeface="Calibri" panose="020F0502020204030204" pitchFamily="34" charset="0"/>
                <a:ea typeface="Times New Roman" panose="02020603050405020304" pitchFamily="18" charset="0"/>
                <a:cs typeface="Calibri" panose="020F0502020204030204" pitchFamily="34" charset="0"/>
              </a:rPr>
              <a:t>.</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600" dirty="0"/>
          </a:p>
        </p:txBody>
      </p:sp>
      <p:pic>
        <p:nvPicPr>
          <p:cNvPr id="4" name="תמונה 3">
            <a:extLst>
              <a:ext uri="{FF2B5EF4-FFF2-40B4-BE49-F238E27FC236}">
                <a16:creationId xmlns:a16="http://schemas.microsoft.com/office/drawing/2014/main" id="{0EC337A7-5F5A-1838-3801-4F382452192D}"/>
              </a:ext>
            </a:extLst>
          </p:cNvPr>
          <p:cNvPicPr>
            <a:picLocks noChangeAspect="1"/>
          </p:cNvPicPr>
          <p:nvPr/>
        </p:nvPicPr>
        <p:blipFill>
          <a:blip r:embed="rId2"/>
          <a:stretch>
            <a:fillRect/>
          </a:stretch>
        </p:blipFill>
        <p:spPr>
          <a:xfrm>
            <a:off x="7706964" y="2184914"/>
            <a:ext cx="2813310"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774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D2A74562-9157-36BC-DF8F-0D2AEA3EFA05}"/>
              </a:ext>
            </a:extLst>
          </p:cNvPr>
          <p:cNvSpPr>
            <a:spLocks noGrp="1"/>
          </p:cNvSpPr>
          <p:nvPr>
            <p:ph type="title"/>
          </p:nvPr>
        </p:nvSpPr>
        <p:spPr>
          <a:xfrm>
            <a:off x="838200" y="365125"/>
            <a:ext cx="10515599"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5DFB576D-0426-C47E-BD56-18B282AA83E5}"/>
              </a:ext>
            </a:extLst>
          </p:cNvPr>
          <p:cNvSpPr>
            <a:spLocks noGrp="1"/>
          </p:cNvSpPr>
          <p:nvPr>
            <p:ph idx="1"/>
          </p:nvPr>
        </p:nvSpPr>
        <p:spPr>
          <a:xfrm>
            <a:off x="838200" y="1825625"/>
            <a:ext cx="5393361" cy="4351338"/>
          </a:xfrm>
        </p:spPr>
        <p:txBody>
          <a:bodyPr>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When we tell a story about the cultural past of a phenomenon –</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effectLst/>
                <a:latin typeface="Calibri" panose="020F0502020204030204" pitchFamily="34" charset="0"/>
                <a:ea typeface="Times New Roman" panose="02020603050405020304" pitchFamily="18" charset="0"/>
                <a:cs typeface="Calibri" panose="020F0502020204030204" pitchFamily="34" charset="0"/>
              </a:rPr>
              <a:t>in this case, the attitude towards women in </a:t>
            </a:r>
            <a:r>
              <a:rPr lang="en-US" sz="2000" dirty="0">
                <a:effectLst/>
                <a:latin typeface="Calibri" panose="020F0502020204030204" pitchFamily="34" charset="0"/>
                <a:ea typeface="Times New Roman" panose="02020603050405020304" pitchFamily="18" charset="0"/>
                <a:cs typeface="Calibri" panose="020F0502020204030204" pitchFamily="34" charset="0"/>
              </a:rPr>
              <a:t>the </a:t>
            </a:r>
            <a:r>
              <a:rPr lang="en-IL" sz="2000" dirty="0">
                <a:effectLst/>
                <a:latin typeface="Calibri" panose="020F0502020204030204" pitchFamily="34" charset="0"/>
                <a:ea typeface="Times New Roman" panose="02020603050405020304" pitchFamily="18" charset="0"/>
                <a:cs typeface="Calibri" panose="020F0502020204030204" pitchFamily="34" charset="0"/>
              </a:rPr>
              <a:t>patriarchy – and the origins of that phenomenon, we are actually studying the present and seeking to work for a different future.</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The main goal in this approach is to deconstruct the seemingly self-evident assumptions in a certain way of life.</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Humans, according to Nietzsche, live historically – conscious </a:t>
            </a:r>
            <a:r>
              <a:rPr lang="en-US" sz="2000" dirty="0">
                <a:effectLst/>
                <a:latin typeface="Calibri" panose="020F0502020204030204" pitchFamily="34" charset="0"/>
                <a:ea typeface="Times New Roman" panose="02020603050405020304" pitchFamily="18" charset="0"/>
                <a:cs typeface="Calibri" panose="020F0502020204030204" pitchFamily="34" charset="0"/>
              </a:rPr>
              <a:t>of </a:t>
            </a:r>
            <a:r>
              <a:rPr lang="en-IL" sz="2000" dirty="0">
                <a:effectLst/>
                <a:latin typeface="Calibri" panose="020F0502020204030204" pitchFamily="34" charset="0"/>
                <a:ea typeface="Times New Roman" panose="02020603050405020304" pitchFamily="18" charset="0"/>
                <a:cs typeface="Calibri" panose="020F0502020204030204" pitchFamily="34" charset="0"/>
              </a:rPr>
              <a:t>and conditioned by their past (Nehamas 1994, 270</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272)</a:t>
            </a:r>
          </a:p>
          <a:p>
            <a:pPr marL="0" indent="0">
              <a:buNone/>
            </a:pPr>
            <a:endParaRPr lang="he-IL" sz="24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9DDD737A-6264-1E4A-CBD2-DBB400192CEB}"/>
              </a:ext>
            </a:extLst>
          </p:cNvPr>
          <p:cNvPicPr>
            <a:picLocks noChangeAspect="1"/>
          </p:cNvPicPr>
          <p:nvPr/>
        </p:nvPicPr>
        <p:blipFill>
          <a:blip r:embed="rId2"/>
          <a:stretch>
            <a:fillRect/>
          </a:stretch>
        </p:blipFill>
        <p:spPr>
          <a:xfrm>
            <a:off x="8284970" y="1847506"/>
            <a:ext cx="3046589"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96044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54C8A1B-C9A5-6A27-ECC9-95940A37E2B1}"/>
              </a:ext>
            </a:extLst>
          </p:cNvPr>
          <p:cNvSpPr>
            <a:spLocks noGrp="1"/>
          </p:cNvSpPr>
          <p:nvPr>
            <p:ph type="title"/>
          </p:nvPr>
        </p:nvSpPr>
        <p:spPr>
          <a:xfrm>
            <a:off x="581646" y="349664"/>
            <a:ext cx="5845571" cy="2146816"/>
          </a:xfrm>
        </p:spPr>
        <p:txBody>
          <a:bodyPr anchor="b">
            <a:normAutofit fontScale="90000"/>
          </a:bodyPr>
          <a:lstStyle/>
          <a:p>
            <a:pPr algn="l" rtl="0"/>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r>
              <a:rPr lang="en-IL" sz="2200" b="1" dirty="0">
                <a:effectLst/>
                <a:latin typeface="Calibri" panose="020F0502020204030204" pitchFamily="34" charset="0"/>
                <a:ea typeface="Times New Roman" panose="02020603050405020304" pitchFamily="18" charset="0"/>
                <a:cs typeface="Calibri" panose="020F0502020204030204" pitchFamily="34" charset="0"/>
              </a:rPr>
              <a:t>Is it possible to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have an intellectual</a:t>
            </a:r>
            <a:r>
              <a:rPr lang="en-IL" sz="2200" b="1" dirty="0">
                <a:effectLst/>
                <a:latin typeface="Calibri" panose="020F0502020204030204" pitchFamily="34" charset="0"/>
                <a:ea typeface="Times New Roman" panose="02020603050405020304" pitchFamily="18" charset="0"/>
                <a:cs typeface="Calibri" panose="020F0502020204030204" pitchFamily="34" charset="0"/>
              </a:rPr>
              <a:t> discussion about women’s status in the current century based on a novel that describes a fictional reality?</a:t>
            </a:r>
            <a:br>
              <a:rPr lang="en-IL" sz="1800" dirty="0">
                <a:effectLst/>
                <a:latin typeface="Times New Roman" panose="02020603050405020304" pitchFamily="18" charset="0"/>
                <a:ea typeface="Times New Roman" panose="02020603050405020304" pitchFamily="18" charset="0"/>
              </a:rPr>
            </a:br>
            <a:br>
              <a:rPr lang="en-IL" sz="1800" dirty="0">
                <a:effectLst/>
                <a:latin typeface="Times New Roman" panose="02020603050405020304" pitchFamily="18" charset="0"/>
                <a:ea typeface="Times New Roman" panose="02020603050405020304" pitchFamily="18" charset="0"/>
              </a:rPr>
            </a:br>
            <a:br>
              <a:rPr lang="he-IL" sz="2600" dirty="0"/>
            </a:br>
            <a:endParaRPr lang="he-IL" sz="2600" dirty="0"/>
          </a:p>
        </p:txBody>
      </p:sp>
      <p:sp>
        <p:nvSpPr>
          <p:cNvPr id="3" name="מציין מיקום תוכן 2">
            <a:extLst>
              <a:ext uri="{FF2B5EF4-FFF2-40B4-BE49-F238E27FC236}">
                <a16:creationId xmlns:a16="http://schemas.microsoft.com/office/drawing/2014/main" id="{F72EC9BE-15FD-5673-02F9-22BF0DD3920F}"/>
              </a:ext>
            </a:extLst>
          </p:cNvPr>
          <p:cNvSpPr>
            <a:spLocks noGrp="1"/>
          </p:cNvSpPr>
          <p:nvPr>
            <p:ph idx="1"/>
          </p:nvPr>
        </p:nvSpPr>
        <p:spPr>
          <a:xfrm>
            <a:off x="587988" y="2496480"/>
            <a:ext cx="5837750" cy="3147863"/>
          </a:xfrm>
        </p:spPr>
        <p:txBody>
          <a:bodyPr anchor="ctr">
            <a:normAutofit fontScale="62500" lnSpcReduction="20000"/>
          </a:bodyPr>
          <a:lstStyle/>
          <a:p>
            <a:pPr marL="342900" lvl="0" indent="-342900" algn="l" rtl="0">
              <a:buFont typeface="Symbol" pitchFamily="2" charset="2"/>
              <a:buChar char=""/>
            </a:pP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900" dirty="0">
                <a:effectLst/>
                <a:latin typeface="Calibri" panose="020F0502020204030204" pitchFamily="34" charset="0"/>
                <a:ea typeface="Times New Roman" panose="02020603050405020304" pitchFamily="18" charset="0"/>
                <a:cs typeface="Calibri" panose="020F0502020204030204" pitchFamily="34" charset="0"/>
              </a:rPr>
              <a:t>According to</a:t>
            </a:r>
            <a:r>
              <a:rPr lang="en-IL" sz="2900" dirty="0">
                <a:effectLst/>
                <a:latin typeface="Calibri" panose="020F0502020204030204" pitchFamily="34" charset="0"/>
                <a:ea typeface="Times New Roman" panose="02020603050405020304" pitchFamily="18" charset="0"/>
                <a:cs typeface="Calibri" panose="020F0502020204030204" pitchFamily="34" charset="0"/>
              </a:rPr>
              <a:t> Keren (2015), literature </a:t>
            </a:r>
            <a:r>
              <a:rPr lang="en-US"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participates in </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refinement of political ideas and is effective </a:t>
            </a:r>
            <a:r>
              <a:rPr lang="en-US"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mobilizing </a:t>
            </a:r>
            <a:r>
              <a:rPr lang="en-US"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masses or at least</a:t>
            </a:r>
            <a:r>
              <a:rPr lang="en-US"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wakening </a:t>
            </a:r>
            <a:r>
              <a:rPr lang="en-US"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 them moral sensitivity</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L" sz="29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900" dirty="0">
                <a:effectLst/>
                <a:latin typeface="Calibri" panose="020F0502020204030204" pitchFamily="34" charset="0"/>
                <a:ea typeface="Times New Roman" panose="02020603050405020304" pitchFamily="18" charset="0"/>
                <a:cs typeface="Calibri" panose="020F0502020204030204" pitchFamily="34" charset="0"/>
              </a:rPr>
              <a:t>Literature</a:t>
            </a:r>
            <a:r>
              <a:rPr lang="en-IL" sz="2900" dirty="0">
                <a:effectLst/>
                <a:latin typeface="Calibri" panose="020F0502020204030204" pitchFamily="34" charset="0"/>
                <a:ea typeface="Times New Roman" panose="02020603050405020304" pitchFamily="18" charset="0"/>
                <a:cs typeface="Calibri" panose="020F0502020204030204" pitchFamily="34" charset="0"/>
              </a:rPr>
              <a:t> deepens our ability to relate to issues on the contemporary agenda even if does not correspond precisely to reality.</a:t>
            </a:r>
          </a:p>
          <a:p>
            <a:pPr marL="342900" lvl="0" indent="-342900" algn="l" rtl="0">
              <a:buFont typeface="Symbol" pitchFamily="2" charset="2"/>
              <a:buChar char=""/>
            </a:pPr>
            <a:r>
              <a:rPr lang="en-IL" sz="2900" dirty="0">
                <a:effectLst/>
                <a:latin typeface="Calibri" panose="020F0502020204030204" pitchFamily="34" charset="0"/>
                <a:ea typeface="Times New Roman" panose="02020603050405020304" pitchFamily="18" charset="0"/>
                <a:cs typeface="Calibri" panose="020F0502020204030204" pitchFamily="34" charset="0"/>
              </a:rPr>
              <a:t>Paul Dolan claims that </a:t>
            </a:r>
            <a:r>
              <a:rPr lang="en-US" sz="2900" dirty="0">
                <a:effectLst/>
                <a:latin typeface="Calibri" panose="020F0502020204030204" pitchFamily="34" charset="0"/>
                <a:ea typeface="Times New Roman" panose="02020603050405020304" pitchFamily="18" charset="0"/>
                <a:cs typeface="Calibri" panose="020F0502020204030204" pitchFamily="34" charset="0"/>
              </a:rPr>
              <a:t>one must not</a:t>
            </a:r>
            <a:r>
              <a:rPr lang="en-IL" sz="2900" dirty="0">
                <a:effectLst/>
                <a:latin typeface="Calibri" panose="020F0502020204030204" pitchFamily="34" charset="0"/>
                <a:ea typeface="Times New Roman" panose="02020603050405020304" pitchFamily="18" charset="0"/>
                <a:cs typeface="Calibri" panose="020F0502020204030204" pitchFamily="34" charset="0"/>
              </a:rPr>
              <a:t> understand politics only </a:t>
            </a:r>
            <a:r>
              <a:rPr lang="en-IL" sz="2900" dirty="0">
                <a:latin typeface="Calibri" panose="020F0502020204030204" pitchFamily="34" charset="0"/>
                <a:ea typeface="Times New Roman" panose="02020603050405020304" pitchFamily="18" charset="0"/>
                <a:cs typeface="Calibri" panose="020F0502020204030204" pitchFamily="34" charset="0"/>
              </a:rPr>
              <a:t>in the way that</a:t>
            </a:r>
            <a:r>
              <a:rPr lang="en-IL" sz="2900" dirty="0">
                <a:effectLst/>
                <a:latin typeface="Calibri" panose="020F0502020204030204" pitchFamily="34" charset="0"/>
                <a:ea typeface="Times New Roman" panose="02020603050405020304" pitchFamily="18" charset="0"/>
                <a:cs typeface="Calibri" panose="020F0502020204030204" pitchFamily="34" charset="0"/>
              </a:rPr>
              <a:t> political scientists, historians, or even philosophers do. The novel provides us with </a:t>
            </a:r>
            <a:r>
              <a:rPr lang="en-US" sz="2900" dirty="0">
                <a:effectLst/>
                <a:latin typeface="Calibri" panose="020F0502020204030204" pitchFamily="34" charset="0"/>
                <a:ea typeface="Times New Roman" panose="02020603050405020304" pitchFamily="18" charset="0"/>
                <a:cs typeface="Calibri" panose="020F0502020204030204" pitchFamily="34" charset="0"/>
              </a:rPr>
              <a:t>a</a:t>
            </a:r>
            <a:r>
              <a:rPr lang="en-IL" sz="2900" dirty="0">
                <a:effectLst/>
                <a:latin typeface="Calibri" panose="020F0502020204030204" pitchFamily="34" charset="0"/>
                <a:ea typeface="Times New Roman" panose="02020603050405020304" pitchFamily="18" charset="0"/>
                <a:cs typeface="Calibri" panose="020F0502020204030204" pitchFamily="34" charset="0"/>
              </a:rPr>
              <a:t> special type of knowledge – the unconscious experience of politics as a human, moral, psychological</a:t>
            </a:r>
            <a:r>
              <a:rPr lang="en-US" sz="2900" dirty="0">
                <a:effectLst/>
                <a:latin typeface="Calibri" panose="020F0502020204030204" pitchFamily="34" charset="0"/>
                <a:ea typeface="Times New Roman" panose="02020603050405020304" pitchFamily="18" charset="0"/>
                <a:cs typeface="Calibri" panose="020F0502020204030204" pitchFamily="34" charset="0"/>
              </a:rPr>
              <a:t>,</a:t>
            </a:r>
            <a:r>
              <a:rPr lang="en-IL" sz="2900" dirty="0">
                <a:effectLst/>
                <a:latin typeface="Calibri" panose="020F0502020204030204" pitchFamily="34" charset="0"/>
                <a:ea typeface="Times New Roman" panose="02020603050405020304" pitchFamily="18" charset="0"/>
                <a:cs typeface="Calibri" panose="020F0502020204030204" pitchFamily="34" charset="0"/>
              </a:rPr>
              <a:t> and aesthetic phenomenon (Dolan 1976, 3).</a:t>
            </a:r>
          </a:p>
          <a:p>
            <a:pPr marL="228600" indent="-228600" algn="l" defTabSz="914400" rtl="0" eaLnBrk="1" latinLnBrk="0" hangingPunct="1">
              <a:lnSpc>
                <a:spcPct val="90000"/>
              </a:lnSpc>
              <a:spcBef>
                <a:spcPts val="1000"/>
              </a:spcBef>
              <a:buFont typeface="Arial" panose="020B0604020202020204" pitchFamily="34" charset="0"/>
              <a:buChar char="•"/>
            </a:pPr>
            <a:endParaRPr lang="he-IL" sz="1900" dirty="0">
              <a:latin typeface="+mj-lt"/>
              <a:ea typeface="+mj-ea"/>
              <a:cs typeface="+mj-cs"/>
            </a:endParaRPr>
          </a:p>
        </p:txBody>
      </p:sp>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14FC3C5A-326F-A545-6013-24A0426ADFBA}"/>
              </a:ext>
            </a:extLst>
          </p:cNvPr>
          <p:cNvPicPr>
            <a:picLocks noChangeAspect="1"/>
          </p:cNvPicPr>
          <p:nvPr/>
        </p:nvPicPr>
        <p:blipFill rotWithShape="1">
          <a:blip r:embed="rId3"/>
          <a:srcRect l="23998" r="27483"/>
          <a:stretch/>
        </p:blipFill>
        <p:spPr>
          <a:xfrm>
            <a:off x="7421373" y="627954"/>
            <a:ext cx="4235516" cy="5353373"/>
          </a:xfrm>
          <a:prstGeom prst="rect">
            <a:avLst/>
          </a:prstGeom>
        </p:spPr>
      </p:pic>
      <p:sp>
        <p:nvSpPr>
          <p:cNvPr id="30" name="Rectangle 29">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82158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5425F9C-3ACD-F775-C7E6-53F78D77B301}"/>
              </a:ext>
            </a:extLst>
          </p:cNvPr>
          <p:cNvSpPr>
            <a:spLocks noGrp="1"/>
          </p:cNvSpPr>
          <p:nvPr>
            <p:ph type="title"/>
          </p:nvPr>
        </p:nvSpPr>
        <p:spPr>
          <a:xfrm>
            <a:off x="581646" y="349664"/>
            <a:ext cx="5845571" cy="1638377"/>
          </a:xfrm>
        </p:spPr>
        <p:txBody>
          <a:bodyPr anchor="b">
            <a:normAutofit/>
          </a:bodyPr>
          <a:lstStyle/>
          <a:p>
            <a:pPr algn="l"/>
            <a:r>
              <a:rPr lang="en-US" sz="4800" dirty="0"/>
              <a:t>Warning Sign</a:t>
            </a:r>
            <a:endParaRPr lang="he-IL" sz="4800" dirty="0"/>
          </a:p>
        </p:txBody>
      </p:sp>
      <p:sp>
        <p:nvSpPr>
          <p:cNvPr id="3" name="מציין מיקום תוכן 2">
            <a:extLst>
              <a:ext uri="{FF2B5EF4-FFF2-40B4-BE49-F238E27FC236}">
                <a16:creationId xmlns:a16="http://schemas.microsoft.com/office/drawing/2014/main" id="{811DAB80-8721-92B2-EFD2-01648AE5D799}"/>
              </a:ext>
            </a:extLst>
          </p:cNvPr>
          <p:cNvSpPr>
            <a:spLocks noGrp="1"/>
          </p:cNvSpPr>
          <p:nvPr>
            <p:ph idx="1"/>
          </p:nvPr>
        </p:nvSpPr>
        <p:spPr>
          <a:xfrm>
            <a:off x="587988" y="2620641"/>
            <a:ext cx="5837750" cy="3023702"/>
          </a:xfrm>
        </p:spPr>
        <p:txBody>
          <a:bodyPr anchor="ctr">
            <a:normAutofit/>
          </a:bodyPr>
          <a:lstStyle/>
          <a:p>
            <a:pPr algn="l"/>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extreme dystopia of </a:t>
            </a:r>
            <a:r>
              <a:rPr lang="en-IL" sz="1800" dirty="0">
                <a:effectLst/>
                <a:latin typeface="Calibri" panose="020F0502020204030204" pitchFamily="34" charset="0"/>
                <a:ea typeface="Times New Roman" panose="02020603050405020304" pitchFamily="18" charset="0"/>
                <a:cs typeface="Calibri" panose="020F0502020204030204" pitchFamily="34" charset="0"/>
              </a:rPr>
              <a:t>Atwood's novel is a moral warning sign because humanity “is so adaptable...[It's] </a:t>
            </a:r>
            <a:r>
              <a:rPr lang="en-IL" sz="1800" dirty="0">
                <a:solidFill>
                  <a:srgbClr val="040C28"/>
                </a:solidFill>
                <a:effectLst/>
                <a:latin typeface="Calibri" panose="020F0502020204030204" pitchFamily="34" charset="0"/>
                <a:ea typeface="Times New Roman" panose="02020603050405020304" pitchFamily="18" charset="0"/>
                <a:cs typeface="Calibri" panose="020F0502020204030204" pitchFamily="34" charset="0"/>
              </a:rPr>
              <a:t>truly amazing, what people can get used to, as long as there are a few compensations</a:t>
            </a:r>
            <a:r>
              <a:rPr lang="en-IL" sz="18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(Atwood 1985, 273).</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story takes place in the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not-too-distant future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 in which radical Protestant Christians have staged a coup d’état and established the “Republic of Gilead”, a military-theocratic dictatorship that exists in a region within the boundaries of the former United States.</a:t>
            </a:r>
          </a:p>
          <a:p>
            <a:pPr marL="0" indent="0">
              <a:buNone/>
            </a:pPr>
            <a:endParaRPr lang="he-IL" sz="17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6D8EE31F-3955-C973-5E43-8E78E7301CD8}"/>
              </a:ext>
            </a:extLst>
          </p:cNvPr>
          <p:cNvPicPr>
            <a:picLocks noChangeAspect="1"/>
          </p:cNvPicPr>
          <p:nvPr/>
        </p:nvPicPr>
        <p:blipFill rotWithShape="1">
          <a:blip r:embed="rId3"/>
          <a:srcRect l="16548" r="29350" b="1"/>
          <a:stretch/>
        </p:blipFill>
        <p:spPr>
          <a:xfrm>
            <a:off x="7421373" y="627954"/>
            <a:ext cx="4235516"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22669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A03C2A2-CF6B-0173-2422-2270F5AAEB34}"/>
              </a:ext>
            </a:extLst>
          </p:cNvPr>
          <p:cNvSpPr>
            <a:spLocks noGrp="1"/>
          </p:cNvSpPr>
          <p:nvPr>
            <p:ph type="title"/>
          </p:nvPr>
        </p:nvSpPr>
        <p:spPr>
          <a:xfrm>
            <a:off x="613144" y="533400"/>
            <a:ext cx="5668498" cy="1913936"/>
          </a:xfrm>
        </p:spPr>
        <p:txBody>
          <a:bodyPr anchor="b">
            <a:normAutofit fontScale="90000"/>
          </a:bodyPr>
          <a:lstStyle/>
          <a:p>
            <a:pPr algn="ctr"/>
            <a:r>
              <a:rPr lang="en-IL" sz="4800" b="1" dirty="0">
                <a:effectLst/>
                <a:ea typeface="Times New Roman" panose="02020603050405020304" pitchFamily="18" charset="0"/>
                <a:cs typeface="Calibri" panose="020F0502020204030204" pitchFamily="34" charset="0"/>
              </a:rPr>
              <a:t>The </a:t>
            </a:r>
            <a:r>
              <a:rPr lang="en-US" sz="4800" b="1" dirty="0">
                <a:effectLst/>
                <a:ea typeface="Times New Roman" panose="02020603050405020304" pitchFamily="18" charset="0"/>
                <a:cs typeface="Calibri" panose="020F0502020204030204" pitchFamily="34" charset="0"/>
              </a:rPr>
              <a:t>“</a:t>
            </a:r>
            <a:r>
              <a:rPr lang="en-IL" sz="4800" b="1" dirty="0">
                <a:effectLst/>
                <a:ea typeface="Times New Roman" panose="02020603050405020304" pitchFamily="18" charset="0"/>
                <a:cs typeface="Calibri" panose="020F0502020204030204" pitchFamily="34" charset="0"/>
              </a:rPr>
              <a:t>Normal</a:t>
            </a:r>
            <a:r>
              <a:rPr lang="en-US" sz="4800" b="1" dirty="0">
                <a:effectLst/>
                <a:ea typeface="Times New Roman" panose="02020603050405020304" pitchFamily="18" charset="0"/>
                <a:cs typeface="Calibri" panose="020F0502020204030204" pitchFamily="34" charset="0"/>
              </a:rPr>
              <a:t>”</a:t>
            </a:r>
            <a:r>
              <a:rPr lang="en-IL" sz="4800" b="1" dirty="0">
                <a:effectLst/>
                <a:ea typeface="Times New Roman" panose="02020603050405020304" pitchFamily="18" charset="0"/>
                <a:cs typeface="Calibri" panose="020F0502020204030204" pitchFamily="34" charset="0"/>
              </a:rPr>
              <a:t> </a:t>
            </a:r>
            <a:r>
              <a:rPr lang="en-IL" sz="4800" b="1" dirty="0">
                <a:ea typeface="Times New Roman" panose="02020603050405020304" pitchFamily="18" charset="0"/>
                <a:cs typeface="Calibri" panose="020F0502020204030204" pitchFamily="34" charset="0"/>
              </a:rPr>
              <a:t>S</a:t>
            </a:r>
            <a:r>
              <a:rPr lang="en-IL" sz="4800" b="1" dirty="0">
                <a:effectLst/>
                <a:ea typeface="Times New Roman" panose="02020603050405020304" pitchFamily="18" charset="0"/>
                <a:cs typeface="Calibri" panose="020F0502020204030204" pitchFamily="34" charset="0"/>
              </a:rPr>
              <a:t>tatus</a:t>
            </a:r>
            <a:r>
              <a:rPr lang="en-US" sz="4800" b="1" dirty="0">
                <a:effectLst/>
                <a:ea typeface="Times New Roman" panose="02020603050405020304" pitchFamily="18" charset="0"/>
                <a:cs typeface="Calibri" panose="020F0502020204030204" pitchFamily="34" charset="0"/>
              </a:rPr>
              <a:t> of Women</a:t>
            </a:r>
            <a:br>
              <a:rPr lang="en-IL" sz="4800" dirty="0">
                <a:effectLst/>
                <a:ea typeface="Times New Roman" panose="02020603050405020304" pitchFamily="18" charset="0"/>
              </a:rPr>
            </a:br>
            <a:endParaRPr lang="he-IL" sz="4800" dirty="0">
              <a:solidFill>
                <a:schemeClr val="tx1">
                  <a:lumMod val="65000"/>
                  <a:lumOff val="35000"/>
                </a:schemeClr>
              </a:solidFill>
            </a:endParaRPr>
          </a:p>
        </p:txBody>
      </p:sp>
      <p:sp>
        <p:nvSpPr>
          <p:cNvPr id="3" name="מציין מיקום תוכן 2">
            <a:extLst>
              <a:ext uri="{FF2B5EF4-FFF2-40B4-BE49-F238E27FC236}">
                <a16:creationId xmlns:a16="http://schemas.microsoft.com/office/drawing/2014/main" id="{8B7A55AF-2513-E693-C6EC-CBCB3A3C1A7F}"/>
              </a:ext>
            </a:extLst>
          </p:cNvPr>
          <p:cNvSpPr>
            <a:spLocks noGrp="1"/>
          </p:cNvSpPr>
          <p:nvPr>
            <p:ph idx="1"/>
          </p:nvPr>
        </p:nvSpPr>
        <p:spPr>
          <a:xfrm>
            <a:off x="871442" y="2447336"/>
            <a:ext cx="5038916" cy="3724862"/>
          </a:xfrm>
        </p:spPr>
        <p:txBody>
          <a:bodyPr anchor="t">
            <a:normAutofit fontScale="92500" lnSpcReduction="10000"/>
          </a:bodyPr>
          <a:lstStyle/>
          <a:p>
            <a:pPr marL="0" indent="0" algn="l" rtl="0">
              <a:buNone/>
            </a:pPr>
            <a:endParaRPr lang="en-IL" sz="1800" dirty="0">
              <a:effectLst/>
              <a:latin typeface="Times New Roman" panose="02020603050405020304" pitchFamily="18" charset="0"/>
              <a:ea typeface="Times New Roman" panose="02020603050405020304" pitchFamily="18" charset="0"/>
            </a:endParaRP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In this society, people are segregated according to criteria of class and gender, and are required to dress in clothes </a:t>
            </a:r>
            <a:r>
              <a:rPr lang="en-US" sz="2000" dirty="0">
                <a:effectLst/>
                <a:latin typeface="Calibri" panose="020F0502020204030204" pitchFamily="34" charset="0"/>
                <a:ea typeface="Times New Roman" panose="02020603050405020304" pitchFamily="18" charset="0"/>
                <a:cs typeface="Calibri" panose="020F0502020204030204" pitchFamily="34" charset="0"/>
              </a:rPr>
              <a:t>that </a:t>
            </a:r>
            <a:r>
              <a:rPr lang="en-US" sz="2000" dirty="0">
                <a:latin typeface="Calibri" panose="020F0502020204030204" pitchFamily="34" charset="0"/>
                <a:ea typeface="Times New Roman" panose="02020603050405020304" pitchFamily="18" charset="0"/>
                <a:cs typeface="Calibri" panose="020F0502020204030204" pitchFamily="34" charset="0"/>
              </a:rPr>
              <a:t>identify</a:t>
            </a:r>
            <a:r>
              <a:rPr lang="en-IL" sz="2000" dirty="0">
                <a:effectLst/>
                <a:latin typeface="Calibri" panose="020F0502020204030204" pitchFamily="34" charset="0"/>
                <a:ea typeface="Times New Roman" panose="02020603050405020304" pitchFamily="18" charset="0"/>
                <a:cs typeface="Calibri" panose="020F0502020204030204" pitchFamily="34" charset="0"/>
              </a:rPr>
              <a:t> their role in society. In the chaos that followed the coup, its perpetrators took power into their own hands and established a new order in the spirit of the Old Testament and ultra-conservative values.</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women were returned to their “normal</a:t>
            </a:r>
            <a:r>
              <a:rPr lang="en-IL" sz="2000" dirty="0">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 status from the dawn of history, as subservient bearers of children</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Commander said... </a:t>
            </a:r>
            <a:r>
              <a:rPr lang="en-IL"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All we’ve done is return things to Nature’s norm</a:t>
            </a:r>
            <a:r>
              <a:rPr lang="en-I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(ibid., 222).</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he-IL" sz="2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descr="תמונה שמכילה פני אדם, אדם, לבוש, חיוך&#10;&#10;התיאור נוצר באופן אוטומטי">
            <a:extLst>
              <a:ext uri="{FF2B5EF4-FFF2-40B4-BE49-F238E27FC236}">
                <a16:creationId xmlns:a16="http://schemas.microsoft.com/office/drawing/2014/main" id="{C04EAAFE-5178-ED71-50BA-0590D2C3B32C}"/>
              </a:ext>
            </a:extLst>
          </p:cNvPr>
          <p:cNvPicPr>
            <a:picLocks noChangeAspect="1"/>
          </p:cNvPicPr>
          <p:nvPr/>
        </p:nvPicPr>
        <p:blipFill rotWithShape="1">
          <a:blip r:embed="rId2"/>
          <a:srcRect l="396" r="8729" b="-1"/>
          <a:stretch/>
        </p:blipFill>
        <p:spPr>
          <a:xfrm>
            <a:off x="7461069" y="685801"/>
            <a:ext cx="4117787" cy="5486399"/>
          </a:xfrm>
          <a:prstGeom prst="rect">
            <a:avLst/>
          </a:prstGeom>
        </p:spPr>
      </p:pic>
    </p:spTree>
    <p:extLst>
      <p:ext uri="{BB962C8B-B14F-4D97-AF65-F5344CB8AC3E}">
        <p14:creationId xmlns:p14="http://schemas.microsoft.com/office/powerpoint/2010/main" val="164902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C981F1F7-A76C-D89E-002F-C55937DAC521}"/>
              </a:ext>
            </a:extLst>
          </p:cNvPr>
          <p:cNvPicPr>
            <a:picLocks noChangeAspect="1"/>
          </p:cNvPicPr>
          <p:nvPr/>
        </p:nvPicPr>
        <p:blipFill>
          <a:blip r:embed="rId2"/>
          <a:stretch>
            <a:fillRect/>
          </a:stretch>
        </p:blipFill>
        <p:spPr>
          <a:xfrm>
            <a:off x="6541053" y="2010951"/>
            <a:ext cx="4777381" cy="266338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9"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4453AB46-A970-0148-5F11-EB09D472E7C9}"/>
              </a:ext>
            </a:extLst>
          </p:cNvPr>
          <p:cNvSpPr>
            <a:spLocks noGrp="1"/>
          </p:cNvSpPr>
          <p:nvPr>
            <p:ph type="title"/>
          </p:nvPr>
        </p:nvSpPr>
        <p:spPr>
          <a:xfrm>
            <a:off x="838201" y="479493"/>
            <a:ext cx="5257800" cy="1325563"/>
          </a:xfrm>
        </p:spPr>
        <p:txBody>
          <a:bodyPr>
            <a:normAutofit fontScale="90000"/>
          </a:bodyPr>
          <a:lstStyle/>
          <a:p>
            <a:r>
              <a:rPr lang="en-IL" sz="4800" b="1" dirty="0">
                <a:effectLst/>
                <a:ea typeface="Times New Roman" panose="02020603050405020304" pitchFamily="18" charset="0"/>
              </a:rPr>
              <a:t>“The Gilead Period”</a:t>
            </a:r>
            <a:br>
              <a:rPr lang="en-IL" sz="4400" dirty="0">
                <a:effectLst/>
                <a:latin typeface="Times New Roman" panose="02020603050405020304" pitchFamily="18" charset="0"/>
                <a:ea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45EF4720-DA0A-8D30-5746-1F0EDB1A3E6A}"/>
              </a:ext>
            </a:extLst>
          </p:cNvPr>
          <p:cNvSpPr>
            <a:spLocks noGrp="1"/>
          </p:cNvSpPr>
          <p:nvPr>
            <p:ph idx="1"/>
          </p:nvPr>
        </p:nvSpPr>
        <p:spPr>
          <a:xfrm>
            <a:off x="838201" y="1984443"/>
            <a:ext cx="5257800" cy="4192520"/>
          </a:xfrm>
        </p:spPr>
        <p:txBody>
          <a:bodyPr>
            <a:normAutofit/>
          </a:bodyPr>
          <a:lstStyle/>
          <a:p>
            <a:pPr marL="0" indent="0" algn="l" rtl="0">
              <a:buNone/>
            </a:pPr>
            <a:r>
              <a:rPr lang="en-IL" sz="2000" dirty="0">
                <a:effectLst/>
                <a:ea typeface="Times New Roman" panose="02020603050405020304" pitchFamily="18" charset="0"/>
              </a:rPr>
              <a:t>• In response to the question of whether the book is more relevant today than it was when it was first published, Atwood has replied that many people, especially in the US, think it is more relevant these days, noting that during the election campaign in 2012</a:t>
            </a:r>
            <a:r>
              <a:rPr lang="en-US" sz="2000" dirty="0">
                <a:effectLst/>
                <a:ea typeface="Times New Roman" panose="02020603050405020304" pitchFamily="18" charset="0"/>
              </a:rPr>
              <a:t>,</a:t>
            </a:r>
            <a:r>
              <a:rPr lang="en-IL" sz="2000" dirty="0">
                <a:effectLst/>
                <a:ea typeface="Times New Roman" panose="02020603050405020304" pitchFamily="18" charset="0"/>
              </a:rPr>
              <a:t> the book’s title was invoked on social media. She stated that it may be said in general that absolutist regimes have always shown excessive interest in women's reproductive abilities (Atwood 2022, 284).</a:t>
            </a:r>
          </a:p>
          <a:p>
            <a:pPr marL="0" indent="0" algn="l" rtl="0">
              <a:buNone/>
            </a:pPr>
            <a:r>
              <a:rPr lang="en-IL" sz="2000" dirty="0">
                <a:effectLst/>
                <a:ea typeface="Times New Roman" panose="02020603050405020304" pitchFamily="18" charset="0"/>
              </a:rPr>
              <a:t>• Atwood calls on us to re-examine the extreme interpretations given to these texts over generations, in various traditions</a:t>
            </a:r>
            <a:r>
              <a:rPr lang="ar-SA" sz="2000" dirty="0">
                <a:effectLst/>
                <a:ea typeface="Times New Roman" panose="02020603050405020304" pitchFamily="18" charset="0"/>
              </a:rPr>
              <a:t>.</a:t>
            </a:r>
            <a:endParaRPr lang="en-IL" sz="2000" dirty="0">
              <a:effectLst/>
              <a:ea typeface="Times New Roman" panose="02020603050405020304" pitchFamily="18" charset="0"/>
            </a:endParaRPr>
          </a:p>
          <a:p>
            <a:endParaRPr lang="he-IL" sz="2000" dirty="0"/>
          </a:p>
        </p:txBody>
      </p:sp>
    </p:spTree>
    <p:extLst>
      <p:ext uri="{BB962C8B-B14F-4D97-AF65-F5344CB8AC3E}">
        <p14:creationId xmlns:p14="http://schemas.microsoft.com/office/powerpoint/2010/main" val="371973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9E6D5CB-5B50-37E7-1D64-81D529679607}"/>
              </a:ext>
            </a:extLst>
          </p:cNvPr>
          <p:cNvSpPr>
            <a:spLocks noGrp="1"/>
          </p:cNvSpPr>
          <p:nvPr>
            <p:ph type="title"/>
          </p:nvPr>
        </p:nvSpPr>
        <p:spPr>
          <a:xfrm>
            <a:off x="572493" y="238539"/>
            <a:ext cx="11018520" cy="1434415"/>
          </a:xfrm>
        </p:spPr>
        <p:txBody>
          <a:bodyPr anchor="b">
            <a:normAutofit/>
          </a:bodyPr>
          <a:lstStyle/>
          <a:p>
            <a:pPr algn="l"/>
            <a:r>
              <a:rPr lang="en-US" sz="5400" dirty="0"/>
              <a:t>Biblical Narratives</a:t>
            </a: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306DD12-AF0C-181E-B969-67AE4716AF9F}"/>
              </a:ext>
            </a:extLst>
          </p:cNvPr>
          <p:cNvSpPr>
            <a:spLocks noGrp="1"/>
          </p:cNvSpPr>
          <p:nvPr>
            <p:ph idx="1"/>
          </p:nvPr>
        </p:nvSpPr>
        <p:spPr>
          <a:xfrm>
            <a:off x="572493" y="2071316"/>
            <a:ext cx="6713552" cy="4119172"/>
          </a:xfrm>
        </p:spPr>
        <p:txBody>
          <a:bodyPr anchor="t">
            <a:normAutofit fontScale="92500" lnSpcReduction="20000"/>
          </a:bodyPr>
          <a:lstStyle/>
          <a:p>
            <a:pPr marL="0" indent="0" algn="l" rtl="0">
              <a:buNone/>
            </a:pP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Hebrew Bible is a collection of scrolls that became one book. Its texts were written in different periods, by different authors, and it contains many conflicting messages. It conveys a sympathetic message towards widows, orphans, the poor, and slaves, alongside advocating the trampling of enemies </a:t>
            </a:r>
            <a:r>
              <a:rPr lang="en-US"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a:t>
            </a: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curs</a:t>
            </a:r>
            <a:r>
              <a:rPr lang="en-US" sz="2200" dirty="0" err="1">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ing</a:t>
            </a:r>
            <a:r>
              <a:rPr lang="en-US"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them</a:t>
            </a: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for generations. In </a:t>
            </a:r>
            <a:r>
              <a:rPr lang="en-IL" sz="2200" i="1"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Handmaid's Tale</a:t>
            </a: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an ostensibly literal interpretation of the Bible is used to control women for political reasons (Atwood 2022, 282).</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200" dirty="0">
                <a:effectLst/>
                <a:latin typeface="Calibri" panose="020F0502020204030204" pitchFamily="34" charset="0"/>
                <a:ea typeface="Times New Roman" panose="02020603050405020304" pitchFamily="18" charset="0"/>
                <a:cs typeface="Calibri" panose="020F0502020204030204" pitchFamily="34" charset="0"/>
              </a:rPr>
              <a:t>• Atwood weaves many biblical ideas, names, and motifs</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IL" sz="2200" dirty="0">
                <a:latin typeface="Calibri" panose="020F0502020204030204" pitchFamily="34" charset="0"/>
                <a:ea typeface="Times New Roman" panose="02020603050405020304" pitchFamily="18" charset="0"/>
                <a:cs typeface="Calibri" panose="020F0502020204030204" pitchFamily="34" charset="0"/>
              </a:rPr>
              <a:t>relating to the status of women</a:t>
            </a:r>
            <a:r>
              <a:rPr lang="en-IL" sz="2200" dirty="0">
                <a:effectLst/>
                <a:latin typeface="Calibri" panose="020F0502020204030204" pitchFamily="34" charset="0"/>
                <a:ea typeface="Times New Roman" panose="02020603050405020304" pitchFamily="18" charset="0"/>
                <a:cs typeface="Calibri" panose="020F0502020204030204" pitchFamily="34" charset="0"/>
              </a:rPr>
              <a:t> into her novel, </a:t>
            </a:r>
            <a:r>
              <a:rPr lang="en-IL" sz="2200" dirty="0">
                <a:latin typeface="Calibri" panose="020F0502020204030204" pitchFamily="34" charset="0"/>
                <a:ea typeface="Times New Roman" panose="02020603050405020304" pitchFamily="18" charset="0"/>
                <a:cs typeface="Calibri" panose="020F0502020204030204" pitchFamily="34" charset="0"/>
              </a:rPr>
              <a:t>with a </a:t>
            </a:r>
            <a:r>
              <a:rPr lang="en-IL" sz="2200" dirty="0">
                <a:effectLst/>
                <a:latin typeface="Calibri" panose="020F0502020204030204" pitchFamily="34" charset="0"/>
                <a:ea typeface="Times New Roman" panose="02020603050405020304" pitchFamily="18" charset="0"/>
                <a:cs typeface="Calibri" panose="020F0502020204030204" pitchFamily="34" charset="0"/>
              </a:rPr>
              <a:t>focus on the concept of handmaids, who are assigned the role of childbirth.</a:t>
            </a:r>
          </a:p>
          <a:p>
            <a:pPr marL="0" indent="0" algn="l" rtl="0">
              <a:buNone/>
            </a:pPr>
            <a:r>
              <a:rPr lang="en-IL" sz="2200" dirty="0">
                <a:effectLst/>
                <a:latin typeface="Calibri" panose="020F0502020204030204" pitchFamily="34" charset="0"/>
                <a:ea typeface="Times New Roman" panose="02020603050405020304" pitchFamily="18" charset="0"/>
                <a:cs typeface="Calibri" panose="020F0502020204030204" pitchFamily="34" charset="0"/>
              </a:rPr>
              <a:t>• The author moves from the fictional future to the biblical past from which Western culture emerged and reminds us that this past has not completely disappeared from the world and it remains as a deep structure in </a:t>
            </a:r>
            <a:r>
              <a:rPr lang="en-IL" sz="2200" dirty="0">
                <a:latin typeface="Calibri" panose="020F0502020204030204" pitchFamily="34" charset="0"/>
                <a:ea typeface="Times New Roman" panose="02020603050405020304" pitchFamily="18" charset="0"/>
                <a:cs typeface="Calibri" panose="020F0502020204030204" pitchFamily="34" charset="0"/>
              </a:rPr>
              <a:t>contemporary</a:t>
            </a:r>
            <a:r>
              <a:rPr lang="en-IL" sz="2200" dirty="0">
                <a:effectLst/>
                <a:latin typeface="Calibri" panose="020F0502020204030204" pitchFamily="34" charset="0"/>
                <a:ea typeface="Times New Roman" panose="02020603050405020304" pitchFamily="18" charset="0"/>
                <a:cs typeface="Calibri" panose="020F0502020204030204" pitchFamily="34" charset="0"/>
              </a:rPr>
              <a:t> culture (Filipczak 1993, 171).</a:t>
            </a:r>
          </a:p>
          <a:p>
            <a:pPr marL="0" indent="0" algn="l" rtl="0">
              <a:buNone/>
            </a:pP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algn="l" defTabSz="914400" rtl="0" eaLnBrk="1" latinLnBrk="0" hangingPunct="1">
              <a:lnSpc>
                <a:spcPct val="90000"/>
              </a:lnSpc>
              <a:spcBef>
                <a:spcPts val="1000"/>
              </a:spcBef>
              <a:buFont typeface="Arial" panose="020B0604020202020204" pitchFamily="34" charset="0"/>
              <a:buChar char="•"/>
            </a:pPr>
            <a:endParaRPr lang="he-IL" sz="2200" dirty="0"/>
          </a:p>
        </p:txBody>
      </p:sp>
      <p:pic>
        <p:nvPicPr>
          <p:cNvPr id="4" name="תמונה 3">
            <a:extLst>
              <a:ext uri="{FF2B5EF4-FFF2-40B4-BE49-F238E27FC236}">
                <a16:creationId xmlns:a16="http://schemas.microsoft.com/office/drawing/2014/main" id="{B6296F3D-D234-C6C2-8C1E-085C5F1C96A4}"/>
              </a:ext>
            </a:extLst>
          </p:cNvPr>
          <p:cNvPicPr>
            <a:picLocks noChangeAspect="1"/>
          </p:cNvPicPr>
          <p:nvPr/>
        </p:nvPicPr>
        <p:blipFill rotWithShape="1">
          <a:blip r:embed="rId2"/>
          <a:srcRect l="13974" r="13458" b="2"/>
          <a:stretch/>
        </p:blipFill>
        <p:spPr>
          <a:xfrm>
            <a:off x="7675658" y="2093976"/>
            <a:ext cx="3941064" cy="4096512"/>
          </a:xfrm>
          <a:prstGeom prst="rect">
            <a:avLst/>
          </a:prstGeom>
        </p:spPr>
      </p:pic>
    </p:spTree>
    <p:extLst>
      <p:ext uri="{BB962C8B-B14F-4D97-AF65-F5344CB8AC3E}">
        <p14:creationId xmlns:p14="http://schemas.microsoft.com/office/powerpoint/2010/main" val="26327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6195BC3-4520-FF7B-34CD-D85050061004}"/>
              </a:ext>
            </a:extLst>
          </p:cNvPr>
          <p:cNvSpPr>
            <a:spLocks noGrp="1"/>
          </p:cNvSpPr>
          <p:nvPr>
            <p:ph type="title"/>
          </p:nvPr>
        </p:nvSpPr>
        <p:spPr>
          <a:xfrm>
            <a:off x="572493" y="238539"/>
            <a:ext cx="11018520" cy="1434415"/>
          </a:xfrm>
        </p:spPr>
        <p:txBody>
          <a:bodyPr anchor="b">
            <a:normAutofit/>
          </a:bodyPr>
          <a:lstStyle/>
          <a:p>
            <a:pPr algn="l"/>
            <a:r>
              <a:rPr lang="en-US" sz="5400" dirty="0"/>
              <a:t>Women in the Hebrew Bible</a:t>
            </a: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21C3020-E6EA-86F9-710E-AC5F80BB70FC}"/>
              </a:ext>
            </a:extLst>
          </p:cNvPr>
          <p:cNvSpPr>
            <a:spLocks noGrp="1"/>
          </p:cNvSpPr>
          <p:nvPr>
            <p:ph idx="1"/>
          </p:nvPr>
        </p:nvSpPr>
        <p:spPr>
          <a:xfrm>
            <a:off x="572493" y="2071316"/>
            <a:ext cx="6713552" cy="4119172"/>
          </a:xfrm>
        </p:spPr>
        <p:txBody>
          <a:bodyPr anchor="t">
            <a:normAutofit/>
          </a:bodyPr>
          <a:lstStyle/>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We must, of course, be cautious about generalizations concerning the attitude towards women in the Hebrew Bible –a composite work preserving a variety of voices regarding women.</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When ideas occur with high frequency in canonical literature</a:t>
            </a:r>
            <a:r>
              <a:rPr lang="en-US"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like</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biblical texts, and persist over time, they attest to psychological, social, and cultural structures with which individuals and groups direct their behavior (Nir 2016, 11).</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When worldviews are deeply rooted in religious experience, as </a:t>
            </a:r>
            <a:r>
              <a:rPr lang="he-IL" sz="2000" dirty="0">
                <a:solidFill>
                  <a:srgbClr val="0D0D0D"/>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יונג</a:t>
            </a:r>
            <a:r>
              <a:rPr lang="he-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suggests (1987), they have a latent capacity to be preserved in secular experience.</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defTabSz="914400" rtl="0" eaLnBrk="1" latinLnBrk="0" hangingPunct="1">
              <a:lnSpc>
                <a:spcPct val="90000"/>
              </a:lnSpc>
              <a:spcBef>
                <a:spcPts val="1000"/>
              </a:spcBef>
              <a:buFont typeface="Arial" panose="020B0604020202020204" pitchFamily="34" charset="0"/>
              <a:buNone/>
            </a:pPr>
            <a:endParaRPr lang="he-IL" sz="2200" dirty="0"/>
          </a:p>
        </p:txBody>
      </p:sp>
      <p:pic>
        <p:nvPicPr>
          <p:cNvPr id="4" name="תמונה 3">
            <a:extLst>
              <a:ext uri="{FF2B5EF4-FFF2-40B4-BE49-F238E27FC236}">
                <a16:creationId xmlns:a16="http://schemas.microsoft.com/office/drawing/2014/main" id="{B788EB66-1549-91F9-2251-F84C8451500E}"/>
              </a:ext>
            </a:extLst>
          </p:cNvPr>
          <p:cNvPicPr>
            <a:picLocks noChangeAspect="1"/>
          </p:cNvPicPr>
          <p:nvPr/>
        </p:nvPicPr>
        <p:blipFill rotWithShape="1">
          <a:blip r:embed="rId3"/>
          <a:srcRect l="26968" r="22446"/>
          <a:stretch/>
        </p:blipFill>
        <p:spPr>
          <a:xfrm>
            <a:off x="7675658" y="2093976"/>
            <a:ext cx="3941064" cy="4096512"/>
          </a:xfrm>
          <a:prstGeom prst="rect">
            <a:avLst/>
          </a:prstGeom>
        </p:spPr>
      </p:pic>
    </p:spTree>
    <p:extLst>
      <p:ext uri="{BB962C8B-B14F-4D97-AF65-F5344CB8AC3E}">
        <p14:creationId xmlns:p14="http://schemas.microsoft.com/office/powerpoint/2010/main" val="3289720866"/>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42563E3-0FBE-FE42-4B83-8AF31430920F}"/>
              </a:ext>
            </a:extLst>
          </p:cNvPr>
          <p:cNvSpPr>
            <a:spLocks noGrp="1"/>
          </p:cNvSpPr>
          <p:nvPr>
            <p:ph type="title"/>
          </p:nvPr>
        </p:nvSpPr>
        <p:spPr>
          <a:xfrm>
            <a:off x="581646" y="349664"/>
            <a:ext cx="5845571" cy="1638377"/>
          </a:xfrm>
        </p:spPr>
        <p:txBody>
          <a:bodyPr anchor="b">
            <a:normAutofit/>
          </a:bodyPr>
          <a:lstStyle/>
          <a:p>
            <a:pPr algn="l"/>
            <a:r>
              <a:rPr lang="en-US" sz="4800" dirty="0"/>
              <a:t>Gilead</a:t>
            </a:r>
            <a:endParaRPr lang="he-IL" sz="4800" dirty="0"/>
          </a:p>
        </p:txBody>
      </p:sp>
      <p:sp>
        <p:nvSpPr>
          <p:cNvPr id="3" name="מציין מיקום תוכן 2">
            <a:extLst>
              <a:ext uri="{FF2B5EF4-FFF2-40B4-BE49-F238E27FC236}">
                <a16:creationId xmlns:a16="http://schemas.microsoft.com/office/drawing/2014/main" id="{B4D06C25-28B7-215C-8824-1A287169CA19}"/>
              </a:ext>
            </a:extLst>
          </p:cNvPr>
          <p:cNvSpPr>
            <a:spLocks noGrp="1"/>
          </p:cNvSpPr>
          <p:nvPr>
            <p:ph idx="1"/>
          </p:nvPr>
        </p:nvSpPr>
        <p:spPr>
          <a:xfrm>
            <a:off x="587988" y="2641599"/>
            <a:ext cx="5837750" cy="3002743"/>
          </a:xfrm>
        </p:spPr>
        <p:txBody>
          <a:bodyPr anchor="ctr">
            <a:normAutofit fontScale="70000" lnSpcReduction="20000"/>
          </a:bodyPr>
          <a:lstStyle/>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story takes place in the “Republic of Gilead” inspired by the name of the biblical place – Gilead.</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As recounted in the Bible, Jephtah the Gileadite was the son of a prostitute, and therefore, his brothers, the sons of his father’s legal wife, expelled him from the house of his father Gilead (Judges 11:1–2).</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After being driven from his home, Jephtah </a:t>
            </a:r>
            <a:r>
              <a:rPr lang="en-US"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moved</a:t>
            </a: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to the Land of Tob in the north, east of the Jordan river. When the Ammonites went to war against the people of Gilead, the elders of Gilead approached him and asked him to be their leader and save Gilead from the Ammonites. Jephtah agreed to </a:t>
            </a:r>
            <a:r>
              <a:rPr lang="en-IL"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their request (</a:t>
            </a:r>
            <a:r>
              <a:rPr lang="en-IL" sz="26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4–10).</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Jephtah battled the Ammonites and was successful.</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defTabSz="914400" rtl="0" eaLnBrk="1" latinLnBrk="0" hangingPunct="1">
              <a:lnSpc>
                <a:spcPct val="90000"/>
              </a:lnSpc>
              <a:spcBef>
                <a:spcPts val="1000"/>
              </a:spcBef>
              <a:buNone/>
            </a:pPr>
            <a:endParaRPr lang="he-IL" sz="17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37CFAAFC-0443-F0D1-E0EB-3D2E03014E35}"/>
              </a:ext>
            </a:extLst>
          </p:cNvPr>
          <p:cNvPicPr>
            <a:picLocks noChangeAspect="1"/>
          </p:cNvPicPr>
          <p:nvPr/>
        </p:nvPicPr>
        <p:blipFill>
          <a:blip r:embed="rId2"/>
          <a:stretch>
            <a:fillRect/>
          </a:stretch>
        </p:blipFill>
        <p:spPr>
          <a:xfrm>
            <a:off x="7855561" y="627954"/>
            <a:ext cx="3367139"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12544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12325</TotalTime>
  <Words>4292</Words>
  <Application>Microsoft Office PowerPoint</Application>
  <PresentationFormat>Widescreen</PresentationFormat>
  <Paragraphs>129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Segoe UI</vt:lpstr>
      <vt:lpstr>Symbol</vt:lpstr>
      <vt:lpstr>Times New Roman</vt:lpstr>
      <vt:lpstr>ערכת נושא Office</vt:lpstr>
      <vt:lpstr> Biblical Narratives in The Handmaid’s Tale (Margaret Atwood)   Dr. Bina Nir, Department of Multidisciplinary Studies, The Max Stern Yezreel Valley College, Israel </vt:lpstr>
      <vt:lpstr>PowerPoint Presentation</vt:lpstr>
      <vt:lpstr>                    Is it possible to have an intellectual discussion about women’s status in the current century based on a novel that describes a fictional reality?   </vt:lpstr>
      <vt:lpstr>Warning Sign</vt:lpstr>
      <vt:lpstr>The “Normal” Status of Women </vt:lpstr>
      <vt:lpstr>“The Gilead Period” </vt:lpstr>
      <vt:lpstr>Biblical Narratives</vt:lpstr>
      <vt:lpstr>Women in the Hebrew Bible</vt:lpstr>
      <vt:lpstr>Gilead</vt:lpstr>
      <vt:lpstr>“there was his daughter coming out to meet him with timbrels and with dancing”  </vt:lpstr>
      <vt:lpstr>“she had never known a man”</vt:lpstr>
      <vt:lpstr>The Republic of Gilead</vt:lpstr>
      <vt:lpstr>Women as Reproductive Handmaidens in Scripture</vt:lpstr>
      <vt:lpstr>PowerPoint Presentation</vt:lpstr>
      <vt:lpstr>“‘Give me children, or I shall die!’”</vt:lpstr>
      <vt:lpstr>“’Go in to my handmaid’”  </vt:lpstr>
      <vt:lpstr>“’Go in to my handmaid’”</vt:lpstr>
      <vt:lpstr>PowerPoint Presentation</vt:lpstr>
      <vt:lpstr>The Biblical Jezebel</vt:lpstr>
      <vt:lpstr>Possessive Mastery over Women</vt:lpstr>
      <vt:lpstr>“a complementary helpmeet”</vt:lpstr>
      <vt:lpstr>Possessive Mastery over Women</vt:lpstr>
      <vt:lpstr>Possessive Mastery over Women</vt:lpstr>
      <vt:lpstr>PowerPoint Presentation</vt:lpstr>
      <vt:lpstr>“Lest they say, ‘A woman killed him’”</vt:lpstr>
      <vt:lpstr>She is the Other </vt:lpstr>
      <vt:lpstr>Summary</vt:lpstr>
      <vt:lpstr> The Distant Biblical Past Echoes through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נרטיבים מקראיים ביצירה 'סיפורה של שפחה'  The Handmaid's Tale Margaret Atwood</dc:title>
  <dc:creator>Bina Nir</dc:creator>
  <cp:lastModifiedBy>JA</cp:lastModifiedBy>
  <cp:revision>52</cp:revision>
  <dcterms:created xsi:type="dcterms:W3CDTF">2023-05-27T18:45:22Z</dcterms:created>
  <dcterms:modified xsi:type="dcterms:W3CDTF">2024-04-11T13:10:50Z</dcterms:modified>
</cp:coreProperties>
</file>