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3_172489A8.xml" ContentType="application/vnd.ms-powerpoint.comments+xml"/>
  <Override PartName="/ppt/comments/modernComment_107_4781C5A2.xml" ContentType="application/vnd.ms-powerpoint.comments+xml"/>
  <Override PartName="/ppt/comments/modernComment_10B_ECA269FC.xml" ContentType="application/vnd.ms-powerpoint.comments+xml"/>
  <Override PartName="/ppt/comments/modernComment_116_B404D5CD.xml" ContentType="application/vnd.ms-powerpoint.comments+xml"/>
  <Override PartName="/ppt/comments/modernComment_117_883234B1.xml" ContentType="application/vnd.ms-powerpoint.comments+xml"/>
  <Override PartName="/ppt/comments/modernComment_118_E417A76.xml" ContentType="application/vnd.ms-powerpoint.comments+xml"/>
  <Override PartName="/ppt/comments/modernComment_119_8B69CE16.xml" ContentType="application/vnd.ms-powerpoint.comments+xml"/>
  <Override PartName="/ppt/comments/modernComment_11A_2A219D6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B_DA1132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6" r:id="rId1"/>
  </p:sldMasterIdLst>
  <p:notesMasterIdLst>
    <p:notesMasterId r:id="rId23"/>
  </p:notesMasterIdLst>
  <p:handoutMasterIdLst>
    <p:handoutMasterId r:id="rId24"/>
  </p:handoutMasterIdLst>
  <p:sldIdLst>
    <p:sldId id="257" r:id="rId2"/>
    <p:sldId id="258" r:id="rId3"/>
    <p:sldId id="259" r:id="rId4"/>
    <p:sldId id="261" r:id="rId5"/>
    <p:sldId id="263" r:id="rId6"/>
    <p:sldId id="264" r:id="rId7"/>
    <p:sldId id="262" r:id="rId8"/>
    <p:sldId id="265" r:id="rId9"/>
    <p:sldId id="267" r:id="rId10"/>
    <p:sldId id="271" r:id="rId11"/>
    <p:sldId id="276" r:id="rId12"/>
    <p:sldId id="277" r:id="rId13"/>
    <p:sldId id="278" r:id="rId14"/>
    <p:sldId id="279" r:id="rId15"/>
    <p:sldId id="280" r:id="rId16"/>
    <p:sldId id="281" r:id="rId17"/>
    <p:sldId id="282" r:id="rId18"/>
    <p:sldId id="273" r:id="rId19"/>
    <p:sldId id="283" r:id="rId20"/>
    <p:sldId id="269" r:id="rId21"/>
    <p:sldId id="284" r:id="rId22"/>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C3832-8C0B-65F6-0AE4-8AA11630D90B}" name="Allison" initials="A" userId="Alli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9" autoAdjust="0"/>
    <p:restoredTop sz="94660"/>
  </p:normalViewPr>
  <p:slideViewPr>
    <p:cSldViewPr snapToGrid="0">
      <p:cViewPr varScale="1">
        <p:scale>
          <a:sx n="74" d="100"/>
          <a:sy n="74" d="100"/>
        </p:scale>
        <p:origin x="77" y="206"/>
      </p:cViewPr>
      <p:guideLst/>
    </p:cSldViewPr>
  </p:slid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3_172489A8.xml><?xml version="1.0" encoding="utf-8"?>
<p188:cmLst xmlns:a="http://schemas.openxmlformats.org/drawingml/2006/main" xmlns:r="http://schemas.openxmlformats.org/officeDocument/2006/relationships" xmlns:p188="http://schemas.microsoft.com/office/powerpoint/2018/8/main">
  <p188:cm id="{045178DE-52D4-4D42-AA63-094885D53573}" authorId="{79FC3832-8C0B-65F6-0AE4-8AA11630D90B}" created="2024-05-30T09:41:36.347">
    <ac:deMkLst xmlns:ac="http://schemas.microsoft.com/office/drawing/2013/main/command">
      <pc:docMk xmlns:pc="http://schemas.microsoft.com/office/powerpoint/2013/main/command"/>
      <pc:sldMk xmlns:pc="http://schemas.microsoft.com/office/powerpoint/2013/main/command" cId="388270504" sldId="259"/>
      <ac:spMk id="3" creationId="{71DD0875-E13F-47AB-831F-30C8E070EA23}"/>
    </ac:deMkLst>
    <p188:txBody>
      <a:bodyPr/>
      <a:lstStyle/>
      <a:p>
        <a:r>
          <a:rPr lang="en-US"/>
          <a:t>Is this a direct quote? If so, provide the original. I cannot access the full article online.</a:t>
        </a:r>
      </a:p>
    </p188:txBody>
  </p188:cm>
</p188:cmLst>
</file>

<file path=ppt/comments/modernComment_107_4781C5A2.xml><?xml version="1.0" encoding="utf-8"?>
<p188:cmLst xmlns:a="http://schemas.openxmlformats.org/drawingml/2006/main" xmlns:r="http://schemas.openxmlformats.org/officeDocument/2006/relationships" xmlns:p188="http://schemas.microsoft.com/office/powerpoint/2018/8/main">
  <p188:cm id="{51B7AE09-8C47-4EAE-8145-3EA5CA5AF204}" authorId="{79FC3832-8C0B-65F6-0AE4-8AA11630D90B}" created="2024-06-02T09:32:01.851">
    <ac:deMkLst xmlns:ac="http://schemas.microsoft.com/office/drawing/2013/main/command">
      <pc:docMk xmlns:pc="http://schemas.microsoft.com/office/powerpoint/2013/main/command"/>
      <pc:sldMk xmlns:pc="http://schemas.microsoft.com/office/powerpoint/2013/main/command" cId="1199687074" sldId="263"/>
      <ac:spMk id="2" creationId="{85EE50C9-467C-4E7D-AC2D-BE0DB6F1FA1B}"/>
    </ac:deMkLst>
    <p188:txBody>
      <a:bodyPr/>
      <a:lstStyle/>
      <a:p>
        <a:r>
          <a:rPr lang="en-US"/>
          <a:t>Are both headings (Prisoners' Community Radio and Prisoners' Radio) needed?</a:t>
        </a:r>
      </a:p>
    </p188:txBody>
  </p188:cm>
</p188:cmLst>
</file>

<file path=ppt/comments/modernComment_10B_ECA269FC.xml><?xml version="1.0" encoding="utf-8"?>
<p188:cmLst xmlns:a="http://schemas.openxmlformats.org/drawingml/2006/main" xmlns:r="http://schemas.openxmlformats.org/officeDocument/2006/relationships" xmlns:p188="http://schemas.microsoft.com/office/powerpoint/2018/8/main">
  <p188:cm id="{35041F4F-991E-4D57-B9E6-7817897A7939}" authorId="{79FC3832-8C0B-65F6-0AE4-8AA11630D90B}" created="2024-06-03T08:02:51.181">
    <ac:deMkLst xmlns:ac="http://schemas.microsoft.com/office/drawing/2013/main/command">
      <pc:docMk xmlns:pc="http://schemas.microsoft.com/office/powerpoint/2013/main/command"/>
      <pc:sldMk xmlns:pc="http://schemas.microsoft.com/office/powerpoint/2013/main/command" cId="3970066940" sldId="267"/>
      <ac:spMk id="3" creationId="{6BE65145-2962-4AD1-9EE6-7087BB0A5BA4}"/>
    </ac:deMkLst>
    <p188:txBody>
      <a:bodyPr/>
      <a:lstStyle/>
      <a:p>
        <a:r>
          <a:rPr lang="en-US"/>
          <a:t>Are there any broadcasts in Arabic, English, Russian or any other language?</a:t>
        </a:r>
      </a:p>
    </p188:txBody>
  </p188:cm>
</p188:cmLst>
</file>

<file path=ppt/comments/modernComment_116_B404D5CD.xml><?xml version="1.0" encoding="utf-8"?>
<p188:cmLst xmlns:a="http://schemas.openxmlformats.org/drawingml/2006/main" xmlns:r="http://schemas.openxmlformats.org/officeDocument/2006/relationships" xmlns:p188="http://schemas.microsoft.com/office/powerpoint/2018/8/main">
  <p188:cm id="{E015E4A7-2A35-4B2C-A04A-6D7C5AFA7491}" authorId="{79FC3832-8C0B-65F6-0AE4-8AA11630D90B}" created="2024-06-03T08:16:44.054">
    <ac:txMkLst xmlns:ac="http://schemas.microsoft.com/office/drawing/2013/main/command">
      <pc:docMk xmlns:pc="http://schemas.microsoft.com/office/powerpoint/2013/main/command"/>
      <pc:sldMk xmlns:pc="http://schemas.microsoft.com/office/powerpoint/2013/main/command" cId="3020215757" sldId="278"/>
      <ac:spMk id="3" creationId="{3710DF31-B666-F363-3519-1E1B1C3B6652}"/>
      <ac:txMk cp="740" len="191">
        <ac:context len="938" hash="2910722388"/>
      </ac:txMk>
    </ac:txMkLst>
    <p188:pos x="10320945" y="3672320"/>
    <p188:txBody>
      <a:bodyPr/>
      <a:lstStyle/>
      <a:p>
        <a:r>
          <a:rPr lang="en-US"/>
          <a:t>These seem like the same thing.</a:t>
        </a:r>
      </a:p>
    </p188:txBody>
  </p188:cm>
</p188:cmLst>
</file>

<file path=ppt/comments/modernComment_117_883234B1.xml><?xml version="1.0" encoding="utf-8"?>
<p188:cmLst xmlns:a="http://schemas.openxmlformats.org/drawingml/2006/main" xmlns:r="http://schemas.openxmlformats.org/officeDocument/2006/relationships" xmlns:p188="http://schemas.microsoft.com/office/powerpoint/2018/8/main">
  <p188:cm id="{E7D4119E-B721-4032-A56B-756AA7A2C96A}" authorId="{79FC3832-8C0B-65F6-0AE4-8AA11630D90B}" created="2024-06-02T12:10:51.013">
    <ac:deMkLst xmlns:ac="http://schemas.microsoft.com/office/drawing/2013/main/command">
      <pc:docMk xmlns:pc="http://schemas.microsoft.com/office/powerpoint/2013/main/command"/>
      <pc:sldMk xmlns:pc="http://schemas.microsoft.com/office/powerpoint/2013/main/command" cId="2284991665" sldId="279"/>
      <ac:spMk id="3" creationId="{844CC24D-2AA7-670D-E114-7E2C0005AC9C}"/>
    </ac:deMkLst>
    <p188:txBody>
      <a:bodyPr/>
      <a:lstStyle/>
      <a:p>
        <a:r>
          <a:rPr lang="en-US"/>
          <a:t>This author's name does not have an "e" at the end:
https://doi.org/10.1177/2632666320936432
</a:t>
        </a:r>
      </a:p>
    </p188:txBody>
  </p188:cm>
  <p188:cm id="{BDD8C802-24C6-493C-965E-73B88A523855}" authorId="{79FC3832-8C0B-65F6-0AE4-8AA11630D90B}" created="2024-06-02T12:33:12.237">
    <ac:deMkLst xmlns:ac="http://schemas.microsoft.com/office/drawing/2013/main/command">
      <pc:docMk xmlns:pc="http://schemas.microsoft.com/office/powerpoint/2013/main/command"/>
      <pc:sldMk xmlns:pc="http://schemas.microsoft.com/office/powerpoint/2013/main/command" cId="2284991665" sldId="279"/>
      <ac:spMk id="3" creationId="{844CC24D-2AA7-670D-E114-7E2C0005AC9C}"/>
    </ac:deMkLst>
    <p188:txBody>
      <a:bodyPr/>
      <a:lstStyle/>
      <a:p>
        <a:r>
          <a:rPr lang="en-US"/>
          <a:t>This phrase was crossed out in the original:
התנהגות בינם לבין אסירים אחרים  או בינם לבין סגל בית הסוהר ובכך להוות מכשול בהשתלבות בתוכניות טיפול 
Please verify the correct words were deleted.</a:t>
        </a:r>
      </a:p>
    </p188:txBody>
  </p188:cm>
  <p188:cm id="{52826E24-C8E5-497F-AFDF-F539F317A502}" authorId="{79FC3832-8C0B-65F6-0AE4-8AA11630D90B}" created="2024-06-03T08:24:32.698">
    <ac:txMkLst xmlns:ac="http://schemas.microsoft.com/office/drawing/2013/main/command">
      <pc:docMk xmlns:pc="http://schemas.microsoft.com/office/powerpoint/2013/main/command"/>
      <pc:sldMk xmlns:pc="http://schemas.microsoft.com/office/powerpoint/2013/main/command" cId="2284991665" sldId="279"/>
      <ac:spMk id="3" creationId="{844CC24D-2AA7-670D-E114-7E2C0005AC9C}"/>
      <ac:txMk cp="776" len="102">
        <ac:context len="896" hash="1525353376"/>
      </ac:txMk>
    </ac:txMkLst>
    <p188:pos x="10993582" y="4019896"/>
    <p188:txBody>
      <a:bodyPr/>
      <a:lstStyle/>
      <a:p>
        <a:r>
          <a:rPr lang="en-US"/>
          <a:t>Is this last phrase needed? Prison radio has been defined.</a:t>
        </a:r>
      </a:p>
    </p188:txBody>
  </p188:cm>
</p188:cmLst>
</file>

<file path=ppt/comments/modernComment_118_E417A76.xml><?xml version="1.0" encoding="utf-8"?>
<p188:cmLst xmlns:a="http://schemas.openxmlformats.org/drawingml/2006/main" xmlns:r="http://schemas.openxmlformats.org/officeDocument/2006/relationships" xmlns:p188="http://schemas.microsoft.com/office/powerpoint/2018/8/main">
  <p188:cm id="{DCEBBA55-DCED-4003-9A90-D63B5EC71508}" authorId="{79FC3832-8C0B-65F6-0AE4-8AA11630D90B}" created="2024-06-03T08:27:07.620">
    <ac:deMkLst xmlns:ac="http://schemas.microsoft.com/office/drawing/2013/main/command">
      <pc:docMk xmlns:pc="http://schemas.microsoft.com/office/powerpoint/2013/main/command"/>
      <pc:sldMk xmlns:pc="http://schemas.microsoft.com/office/powerpoint/2013/main/command" cId="239172214" sldId="280"/>
      <ac:spMk id="3" creationId="{BD9E45AC-FB3D-9686-2CD8-833BE5BD7E4E}"/>
    </ac:deMkLst>
    <p188:txBody>
      <a:bodyPr/>
      <a:lstStyle/>
      <a:p>
        <a:r>
          <a:rPr lang="en-US"/>
          <a:t>This is similar to the statement above (I am not all bad").</a:t>
        </a:r>
      </a:p>
    </p188:txBody>
  </p188:cm>
</p188:cmLst>
</file>

<file path=ppt/comments/modernComment_119_8B69CE16.xml><?xml version="1.0" encoding="utf-8"?>
<p188:cmLst xmlns:a="http://schemas.openxmlformats.org/drawingml/2006/main" xmlns:r="http://schemas.openxmlformats.org/officeDocument/2006/relationships" xmlns:p188="http://schemas.microsoft.com/office/powerpoint/2018/8/main">
  <p188:cm id="{7489E8E1-EC9D-41F9-AB1E-0991CAFA172C}" authorId="{79FC3832-8C0B-65F6-0AE4-8AA11630D90B}" created="2024-06-02T13:07:22.515">
    <ac:deMkLst xmlns:ac="http://schemas.microsoft.com/office/drawing/2013/main/command">
      <pc:docMk xmlns:pc="http://schemas.microsoft.com/office/powerpoint/2013/main/command"/>
      <pc:sldMk xmlns:pc="http://schemas.microsoft.com/office/powerpoint/2013/main/command" cId="2338967062" sldId="281"/>
      <ac:spMk id="3" creationId="{B39E4FDB-285B-1287-AA1C-20BA766E59E7}"/>
    </ac:deMkLst>
    <p188:txBody>
      <a:bodyPr/>
      <a:lstStyle/>
      <a:p>
        <a:r>
          <a:rPr lang="en-US"/>
          <a:t>By this do you mean what the prisoners contribute to the station or what it contributes to them?</a:t>
        </a:r>
      </a:p>
    </p188:txBody>
  </p188:cm>
</p188:cmLst>
</file>

<file path=ppt/comments/modernComment_11A_2A219D66.xml><?xml version="1.0" encoding="utf-8"?>
<p188:cmLst xmlns:a="http://schemas.openxmlformats.org/drawingml/2006/main" xmlns:r="http://schemas.openxmlformats.org/officeDocument/2006/relationships" xmlns:p188="http://schemas.microsoft.com/office/powerpoint/2018/8/main">
  <p188:cm id="{B4C507D8-500C-464E-BE9F-2290EA7AC5CE}" authorId="{79FC3832-8C0B-65F6-0AE4-8AA11630D90B}" created="2024-06-02T13:23:55.295">
    <ac:deMkLst xmlns:ac="http://schemas.microsoft.com/office/drawing/2013/main/command">
      <pc:docMk xmlns:pc="http://schemas.microsoft.com/office/powerpoint/2013/main/command"/>
      <pc:sldMk xmlns:pc="http://schemas.microsoft.com/office/powerpoint/2013/main/command" cId="706846054" sldId="282"/>
      <ac:spMk id="3" creationId="{0D836598-43A3-9AC7-EB09-284C20782435}"/>
    </ac:deMkLst>
    <p188:txBody>
      <a:bodyPr/>
      <a:lstStyle/>
      <a:p>
        <a:r>
          <a:rPr lang="en-US"/>
          <a:t>Were they all males? What were the religious/national demographics?</a:t>
        </a:r>
      </a:p>
    </p188:txBody>
  </p188:cm>
  <p188:cm id="{CBCAF670-6CAE-4003-90B7-A7E05FA800A5}" authorId="{79FC3832-8C0B-65F6-0AE4-8AA11630D90B}" created="2024-06-03T08:28:11.998">
    <ac:deMkLst xmlns:ac="http://schemas.microsoft.com/office/drawing/2013/main/command">
      <pc:docMk xmlns:pc="http://schemas.microsoft.com/office/powerpoint/2013/main/command"/>
      <pc:sldMk xmlns:pc="http://schemas.microsoft.com/office/powerpoint/2013/main/command" cId="706846054" sldId="282"/>
      <ac:spMk id="3" creationId="{0D836598-43A3-9AC7-EB09-284C20782435}"/>
    </ac:deMkLst>
    <p188:txBody>
      <a:bodyPr/>
      <a:lstStyle/>
      <a:p>
        <a:r>
          <a:rPr lang="en-US"/>
          <a:t>Perhaps here specify "at Ayalon prison in Israel."</a:t>
        </a:r>
      </a:p>
    </p188:txBody>
  </p188:cm>
</p188:cmLst>
</file>

<file path=ppt/comments/modernComment_11B_DA1132F7.xml><?xml version="1.0" encoding="utf-8"?>
<p188:cmLst xmlns:a="http://schemas.openxmlformats.org/drawingml/2006/main" xmlns:r="http://schemas.openxmlformats.org/officeDocument/2006/relationships" xmlns:p188="http://schemas.microsoft.com/office/powerpoint/2018/8/main">
  <p188:cm id="{A588F54D-EBF3-47E6-AEA5-BCAE2962D832}" authorId="{79FC3832-8C0B-65F6-0AE4-8AA11630D90B}" created="2024-06-03T08:32:08.349">
    <ac:txMkLst xmlns:ac="http://schemas.microsoft.com/office/drawing/2013/main/command">
      <pc:docMk xmlns:pc="http://schemas.microsoft.com/office/powerpoint/2013/main/command"/>
      <pc:sldMk xmlns:pc="http://schemas.microsoft.com/office/powerpoint/2013/main/command" cId="3658560247" sldId="283"/>
      <ac:spMk id="3" creationId="{09F08410-5A5D-DD1A-8C11-A90EB9D652F2}"/>
      <ac:txMk cp="437" len="20">
        <ac:context len="849" hash="3443749149"/>
      </ac:txMk>
    </ac:txMkLst>
    <p188:pos x="8055726" y="1959982"/>
    <p188:txBody>
      <a:bodyPr/>
      <a:lstStyle/>
      <a:p>
        <a:r>
          <a:rPr lang="en-US"/>
          <a:t>I changed this from "son" because it could be a sibling, parents, etc.</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AEBCB-13E2-475C-8748-19172AD9AD93}" type="doc">
      <dgm:prSet loTypeId="urn:microsoft.com/office/officeart/2005/8/layout/cycle2" loCatId="cycle" qsTypeId="urn:microsoft.com/office/officeart/2005/8/quickstyle/simple5" qsCatId="simple" csTypeId="urn:microsoft.com/office/officeart/2005/8/colors/accent0_1" csCatId="mainScheme" phldr="1"/>
      <dgm:spPr/>
      <dgm:t>
        <a:bodyPr/>
        <a:lstStyle/>
        <a:p>
          <a:pPr rtl="1"/>
          <a:endParaRPr lang="he-IL"/>
        </a:p>
      </dgm:t>
    </dgm:pt>
    <dgm:pt modelId="{4CB74674-C28E-4532-96D3-A94D2DB454CF}">
      <dgm:prSet phldrT="[טקסט]" custT="1"/>
      <dgm:spPr>
        <a:xfrm>
          <a:off x="4579920" y="546116"/>
          <a:ext cx="1010427" cy="1059916"/>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1">
            <a:buNone/>
          </a:pPr>
          <a:r>
            <a:rPr lang="en-US" sz="1400" b="1" dirty="0">
              <a:cs typeface="+mj-cs"/>
            </a:rPr>
            <a:t>Internal change</a:t>
          </a:r>
        </a:p>
        <a:p>
          <a:pPr rtl="1">
            <a:buNone/>
          </a:pPr>
          <a:r>
            <a:rPr lang="en-US" sz="1200" b="0" dirty="0">
              <a:cs typeface="+mj-cs"/>
            </a:rPr>
            <a:t>Internal dialogue about positive self-perception</a:t>
          </a:r>
          <a:endParaRPr lang="he-IL" sz="1200" b="0" dirty="0">
            <a:cs typeface="+mj-cs"/>
          </a:endParaRPr>
        </a:p>
      </dgm:t>
    </dgm:pt>
    <dgm:pt modelId="{8579EDA5-EC55-49DE-B55E-DA842F7C4FDB}" type="parTrans" cxnId="{B140A285-D9E1-4E67-B2C3-776DDAD45904}">
      <dgm:prSet/>
      <dgm:spPr/>
      <dgm:t>
        <a:bodyPr/>
        <a:lstStyle/>
        <a:p>
          <a:pPr rtl="1"/>
          <a:endParaRPr lang="he-IL"/>
        </a:p>
      </dgm:t>
    </dgm:pt>
    <dgm:pt modelId="{DA677D11-52EA-4128-9FFC-AC0E0FF70929}" type="sibTrans" cxnId="{B140A285-D9E1-4E67-B2C3-776DDAD45904}">
      <dgm:prSet/>
      <dgm:spPr>
        <a:xfrm rot="3596981">
          <a:off x="5330180" y="1576740"/>
          <a:ext cx="408527" cy="551971"/>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1">
            <a:buNone/>
          </a:pPr>
          <a:endParaRPr lang="he-IL" dirty="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1657D0D3-BE44-4233-86DA-0E28CFD82774}">
      <dgm:prSet phldrT="[טקסט]" custT="1"/>
      <dgm:spPr>
        <a:xfrm>
          <a:off x="5370729" y="2114580"/>
          <a:ext cx="1397265" cy="1325550"/>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lgn="ctr" rtl="1">
            <a:buNone/>
          </a:pPr>
          <a:r>
            <a:rPr lang="en-US" sz="1400" b="1" dirty="0">
              <a:effectLst/>
              <a:latin typeface="+mn-lt"/>
              <a:ea typeface="Calibri" panose="020F0502020204030204" pitchFamily="34" charset="0"/>
            </a:rPr>
            <a:t>Cognitive-Behavioral change</a:t>
          </a:r>
          <a:endParaRPr lang="he-IL" sz="1400" b="1" dirty="0">
            <a:effectLst/>
            <a:latin typeface="+mn-lt"/>
            <a:ea typeface="Calibri" panose="020F0502020204030204" pitchFamily="34" charset="0"/>
          </a:endParaRPr>
        </a:p>
        <a:p>
          <a:pPr algn="ctr" rtl="1">
            <a:buNone/>
          </a:pPr>
          <a:r>
            <a:rPr lang="en-US" sz="1200" b="0" dirty="0">
              <a:effectLst/>
              <a:latin typeface="+mn-lt"/>
              <a:ea typeface="Calibri" panose="020F0502020204030204" pitchFamily="34" charset="0"/>
            </a:rPr>
            <a:t>Integration into therapy groups</a:t>
          </a:r>
        </a:p>
        <a:p>
          <a:pPr algn="ctr" rtl="1">
            <a:buNone/>
          </a:pPr>
          <a:r>
            <a:rPr lang="en-US" sz="1200" b="0" dirty="0">
              <a:effectLst/>
              <a:latin typeface="+mn-lt"/>
              <a:ea typeface="Calibri" panose="020F0502020204030204" pitchFamily="34" charset="0"/>
            </a:rPr>
            <a:t>Avoidance and prevention of violence</a:t>
          </a:r>
        </a:p>
        <a:p>
          <a:pPr algn="ctr" rtl="1">
            <a:buNone/>
          </a:pPr>
          <a:r>
            <a:rPr lang="en-US" sz="1200" b="0" dirty="0">
              <a:effectLst/>
              <a:latin typeface="+mn-lt"/>
              <a:ea typeface="Calibri" panose="020F0502020204030204" pitchFamily="34" charset="0"/>
            </a:rPr>
            <a:t>Work persistence</a:t>
          </a:r>
        </a:p>
      </dgm:t>
    </dgm:pt>
    <dgm:pt modelId="{61A982AB-AFCE-4CED-A44D-87BBF78A1039}" type="parTrans" cxnId="{9969E2D0-7075-45C2-93FE-05232090EB24}">
      <dgm:prSet/>
      <dgm:spPr/>
      <dgm:t>
        <a:bodyPr/>
        <a:lstStyle/>
        <a:p>
          <a:pPr rtl="1"/>
          <a:endParaRPr lang="he-IL"/>
        </a:p>
      </dgm:t>
    </dgm:pt>
    <dgm:pt modelId="{B44CF1DA-0C89-4976-AB54-AF704BDA28EA}" type="sibTrans" cxnId="{9969E2D0-7075-45C2-93FE-05232090EB24}">
      <dgm:prSet/>
      <dgm:spPr>
        <a:xfrm rot="10623952">
          <a:off x="4864447" y="2553932"/>
          <a:ext cx="358795" cy="551971"/>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1">
            <a:buNone/>
          </a:pPr>
          <a:endParaRPr lang="he-IL" dirty="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BC8B7EBF-4D23-45D6-B9BA-69A9BCF623F9}">
      <dgm:prSet phldrT="[טקסט]" custT="1"/>
      <dgm:spPr>
        <a:xfrm>
          <a:off x="3063224" y="2153611"/>
          <a:ext cx="1633755" cy="1471908"/>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1">
            <a:buNone/>
          </a:pPr>
          <a:r>
            <a:rPr lang="en-US" sz="1400" b="1" dirty="0">
              <a:effectLst/>
              <a:latin typeface="+mn-lt"/>
              <a:ea typeface="Calibri" panose="020F0502020204030204" pitchFamily="34" charset="0"/>
            </a:rPr>
            <a:t>Interpersonal change</a:t>
          </a:r>
        </a:p>
        <a:p>
          <a:pPr rtl="1">
            <a:buNone/>
          </a:pPr>
          <a:r>
            <a:rPr lang="en-US" sz="1200" b="0" dirty="0">
              <a:effectLst/>
              <a:latin typeface="+mn-lt"/>
              <a:ea typeface="Calibri" panose="020F0502020204030204" pitchFamily="34" charset="0"/>
            </a:rPr>
            <a:t>Improvement in verbal communication</a:t>
          </a:r>
          <a:endParaRPr lang="he-IL" sz="1200" b="0" dirty="0">
            <a:effectLst/>
            <a:latin typeface="+mn-lt"/>
            <a:ea typeface="Calibri" panose="020F0502020204030204" pitchFamily="34" charset="0"/>
          </a:endParaRPr>
        </a:p>
        <a:p>
          <a:pPr rtl="1"/>
          <a:r>
            <a:rPr lang="en-US" sz="1200" b="0" dirty="0">
              <a:effectLst/>
              <a:latin typeface="+mn-lt"/>
              <a:ea typeface="Calibri" panose="020F0502020204030204" pitchFamily="34" charset="0"/>
            </a:rPr>
            <a:t>Improvement in social relations</a:t>
          </a:r>
          <a:endParaRPr lang="he-IL" sz="1200" b="0" dirty="0">
            <a:effectLst/>
            <a:latin typeface="+mn-lt"/>
            <a:ea typeface="Calibri" panose="020F0502020204030204" pitchFamily="34" charset="0"/>
          </a:endParaRPr>
        </a:p>
        <a:p>
          <a:pPr rtl="1"/>
          <a:r>
            <a:rPr lang="en-US" sz="1200" b="0" dirty="0">
              <a:effectLst/>
              <a:latin typeface="+mn-lt"/>
              <a:ea typeface="Calibri" panose="020F0502020204030204" pitchFamily="34" charset="0"/>
            </a:rPr>
            <a:t>(with prison staff, prisoners, civilians, and family members)</a:t>
          </a:r>
        </a:p>
        <a:p>
          <a:pPr rtl="1">
            <a:buNone/>
          </a:pPr>
          <a:endParaRPr lang="he-IL" sz="1400" b="1" dirty="0">
            <a:solidFill>
              <a:sysClr val="windowText" lastClr="000000">
                <a:hueOff val="0"/>
                <a:satOff val="0"/>
                <a:lumOff val="0"/>
                <a:alphaOff val="0"/>
              </a:sysClr>
            </a:solidFill>
            <a:latin typeface="+mn-lt"/>
            <a:ea typeface="+mn-ea"/>
            <a:cs typeface="Arial" panose="020B0604020202020204" pitchFamily="34" charset="0"/>
          </a:endParaRPr>
        </a:p>
      </dgm:t>
    </dgm:pt>
    <dgm:pt modelId="{1E77CF1F-F07C-49F9-8549-50426E18073A}" type="sibTrans" cxnId="{42593904-0193-49BA-8D4D-DE120D56F7E6}">
      <dgm:prSet/>
      <dgm:spPr>
        <a:xfrm rot="18216199">
          <a:off x="4302756" y="1619701"/>
          <a:ext cx="475521" cy="551971"/>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1">
            <a:buNone/>
          </a:pPr>
          <a:endParaRPr lang="he-IL" dirty="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3FC3E545-CAF7-4656-A6F6-E7C2A9D4A292}" type="parTrans" cxnId="{42593904-0193-49BA-8D4D-DE120D56F7E6}">
      <dgm:prSet/>
      <dgm:spPr/>
      <dgm:t>
        <a:bodyPr/>
        <a:lstStyle/>
        <a:p>
          <a:pPr rtl="1"/>
          <a:endParaRPr lang="he-IL"/>
        </a:p>
      </dgm:t>
    </dgm:pt>
    <dgm:pt modelId="{A229DE7B-7AA3-4797-BAD1-3A629A21E821}" type="pres">
      <dgm:prSet presAssocID="{485AEBCB-13E2-475C-8748-19172AD9AD93}" presName="cycle" presStyleCnt="0">
        <dgm:presLayoutVars>
          <dgm:dir/>
          <dgm:resizeHandles val="exact"/>
        </dgm:presLayoutVars>
      </dgm:prSet>
      <dgm:spPr/>
    </dgm:pt>
    <dgm:pt modelId="{D104DD09-144A-40B1-AD56-3DC8D836A4C7}" type="pres">
      <dgm:prSet presAssocID="{4CB74674-C28E-4532-96D3-A94D2DB454CF}" presName="node" presStyleLbl="node1" presStyleIdx="0" presStyleCnt="3" custScaleX="125644" custScaleY="119290" custRadScaleRad="85344" custRadScaleInc="19386">
        <dgm:presLayoutVars>
          <dgm:bulletEnabled val="1"/>
        </dgm:presLayoutVars>
      </dgm:prSet>
      <dgm:spPr/>
    </dgm:pt>
    <dgm:pt modelId="{870720A4-2571-47BA-9070-D7537C0E3F67}" type="pres">
      <dgm:prSet presAssocID="{DA677D11-52EA-4128-9FFC-AC0E0FF70929}" presName="sibTrans" presStyleLbl="sibTrans2D1" presStyleIdx="0" presStyleCnt="3"/>
      <dgm:spPr/>
    </dgm:pt>
    <dgm:pt modelId="{66F13080-B2C8-4B51-861C-7E387E9D3CEC}" type="pres">
      <dgm:prSet presAssocID="{DA677D11-52EA-4128-9FFC-AC0E0FF70929}" presName="connectorText" presStyleLbl="sibTrans2D1" presStyleIdx="0" presStyleCnt="3"/>
      <dgm:spPr/>
    </dgm:pt>
    <dgm:pt modelId="{C7D0B652-D238-4DCE-99F9-6C3A51BB1941}" type="pres">
      <dgm:prSet presAssocID="{1657D0D3-BE44-4233-86DA-0E28CFD82774}" presName="node" presStyleLbl="node1" presStyleIdx="1" presStyleCnt="3" custScaleX="177636" custScaleY="155244" custRadScaleRad="129522" custRadScaleInc="-13768">
        <dgm:presLayoutVars>
          <dgm:bulletEnabled val="1"/>
        </dgm:presLayoutVars>
      </dgm:prSet>
      <dgm:spPr/>
    </dgm:pt>
    <dgm:pt modelId="{1AA12968-3305-4FFE-8444-6270FCCAC098}" type="pres">
      <dgm:prSet presAssocID="{B44CF1DA-0C89-4976-AB54-AF704BDA28EA}" presName="sibTrans" presStyleLbl="sibTrans2D1" presStyleIdx="1" presStyleCnt="3"/>
      <dgm:spPr/>
    </dgm:pt>
    <dgm:pt modelId="{037B224A-4496-4608-9063-6479823FFCC4}" type="pres">
      <dgm:prSet presAssocID="{B44CF1DA-0C89-4976-AB54-AF704BDA28EA}" presName="connectorText" presStyleLbl="sibTrans2D1" presStyleIdx="1" presStyleCnt="3"/>
      <dgm:spPr/>
    </dgm:pt>
    <dgm:pt modelId="{63980EE3-B6B5-426A-8645-22D988DAF40E}" type="pres">
      <dgm:prSet presAssocID="{BC8B7EBF-4D23-45D6-B9BA-69A9BCF623F9}" presName="node" presStyleLbl="node1" presStyleIdx="2" presStyleCnt="3" custScaleX="157861" custScaleY="135106" custRadScaleRad="121738" custRadScaleInc="6768">
        <dgm:presLayoutVars>
          <dgm:bulletEnabled val="1"/>
        </dgm:presLayoutVars>
      </dgm:prSet>
      <dgm:spPr/>
    </dgm:pt>
    <dgm:pt modelId="{B68F16EA-9F72-4BD9-BAE2-55EAEA34B192}" type="pres">
      <dgm:prSet presAssocID="{1E77CF1F-F07C-49F9-8549-50426E18073A}" presName="sibTrans" presStyleLbl="sibTrans2D1" presStyleIdx="2" presStyleCnt="3"/>
      <dgm:spPr/>
    </dgm:pt>
    <dgm:pt modelId="{801E08F7-D9A0-4ED7-BADD-5DBBDF1F1137}" type="pres">
      <dgm:prSet presAssocID="{1E77CF1F-F07C-49F9-8549-50426E18073A}" presName="connectorText" presStyleLbl="sibTrans2D1" presStyleIdx="2" presStyleCnt="3"/>
      <dgm:spPr/>
    </dgm:pt>
  </dgm:ptLst>
  <dgm:cxnLst>
    <dgm:cxn modelId="{42593904-0193-49BA-8D4D-DE120D56F7E6}" srcId="{485AEBCB-13E2-475C-8748-19172AD9AD93}" destId="{BC8B7EBF-4D23-45D6-B9BA-69A9BCF623F9}" srcOrd="2" destOrd="0" parTransId="{3FC3E545-CAF7-4656-A6F6-E7C2A9D4A292}" sibTransId="{1E77CF1F-F07C-49F9-8549-50426E18073A}"/>
    <dgm:cxn modelId="{0A459E0A-FA9B-48BF-B139-17FB7DCC8964}" type="presOf" srcId="{1E77CF1F-F07C-49F9-8549-50426E18073A}" destId="{801E08F7-D9A0-4ED7-BADD-5DBBDF1F1137}" srcOrd="1" destOrd="0" presId="urn:microsoft.com/office/officeart/2005/8/layout/cycle2"/>
    <dgm:cxn modelId="{F74F1111-6A78-4335-9641-916DFB7B336D}" type="presOf" srcId="{B44CF1DA-0C89-4976-AB54-AF704BDA28EA}" destId="{037B224A-4496-4608-9063-6479823FFCC4}" srcOrd="1" destOrd="0" presId="urn:microsoft.com/office/officeart/2005/8/layout/cycle2"/>
    <dgm:cxn modelId="{A30B981A-0693-4ADA-AF4D-462C25D7C2BC}" type="presOf" srcId="{4CB74674-C28E-4532-96D3-A94D2DB454CF}" destId="{D104DD09-144A-40B1-AD56-3DC8D836A4C7}" srcOrd="0" destOrd="0" presId="urn:microsoft.com/office/officeart/2005/8/layout/cycle2"/>
    <dgm:cxn modelId="{C3920164-F7AA-44D4-9060-FCD4673620F4}" type="presOf" srcId="{1E77CF1F-F07C-49F9-8549-50426E18073A}" destId="{B68F16EA-9F72-4BD9-BAE2-55EAEA34B192}" srcOrd="0" destOrd="0" presId="urn:microsoft.com/office/officeart/2005/8/layout/cycle2"/>
    <dgm:cxn modelId="{DCE3AE64-A69C-438E-BA6F-327CC9A02FFB}" type="presOf" srcId="{BC8B7EBF-4D23-45D6-B9BA-69A9BCF623F9}" destId="{63980EE3-B6B5-426A-8645-22D988DAF40E}" srcOrd="0" destOrd="0" presId="urn:microsoft.com/office/officeart/2005/8/layout/cycle2"/>
    <dgm:cxn modelId="{8E0BE16A-D415-45EF-8813-DC788C66CB68}" type="presOf" srcId="{485AEBCB-13E2-475C-8748-19172AD9AD93}" destId="{A229DE7B-7AA3-4797-BAD1-3A629A21E821}" srcOrd="0" destOrd="0" presId="urn:microsoft.com/office/officeart/2005/8/layout/cycle2"/>
    <dgm:cxn modelId="{5D340F4B-3804-494C-AAB2-668401E033D6}" type="presOf" srcId="{B44CF1DA-0C89-4976-AB54-AF704BDA28EA}" destId="{1AA12968-3305-4FFE-8444-6270FCCAC098}" srcOrd="0" destOrd="0" presId="urn:microsoft.com/office/officeart/2005/8/layout/cycle2"/>
    <dgm:cxn modelId="{79B2406D-BED9-4864-A6EC-13CE7949EE22}" type="presOf" srcId="{DA677D11-52EA-4128-9FFC-AC0E0FF70929}" destId="{870720A4-2571-47BA-9070-D7537C0E3F67}" srcOrd="0" destOrd="0" presId="urn:microsoft.com/office/officeart/2005/8/layout/cycle2"/>
    <dgm:cxn modelId="{B140A285-D9E1-4E67-B2C3-776DDAD45904}" srcId="{485AEBCB-13E2-475C-8748-19172AD9AD93}" destId="{4CB74674-C28E-4532-96D3-A94D2DB454CF}" srcOrd="0" destOrd="0" parTransId="{8579EDA5-EC55-49DE-B55E-DA842F7C4FDB}" sibTransId="{DA677D11-52EA-4128-9FFC-AC0E0FF70929}"/>
    <dgm:cxn modelId="{9969E2D0-7075-45C2-93FE-05232090EB24}" srcId="{485AEBCB-13E2-475C-8748-19172AD9AD93}" destId="{1657D0D3-BE44-4233-86DA-0E28CFD82774}" srcOrd="1" destOrd="0" parTransId="{61A982AB-AFCE-4CED-A44D-87BBF78A1039}" sibTransId="{B44CF1DA-0C89-4976-AB54-AF704BDA28EA}"/>
    <dgm:cxn modelId="{91DE89DA-8D14-45AB-858B-3937C3F033BE}" type="presOf" srcId="{DA677D11-52EA-4128-9FFC-AC0E0FF70929}" destId="{66F13080-B2C8-4B51-861C-7E387E9D3CEC}" srcOrd="1" destOrd="0" presId="urn:microsoft.com/office/officeart/2005/8/layout/cycle2"/>
    <dgm:cxn modelId="{7CA8BEFB-6187-45B9-B5FC-789B19E0DB9E}" type="presOf" srcId="{1657D0D3-BE44-4233-86DA-0E28CFD82774}" destId="{C7D0B652-D238-4DCE-99F9-6C3A51BB1941}" srcOrd="0" destOrd="0" presId="urn:microsoft.com/office/officeart/2005/8/layout/cycle2"/>
    <dgm:cxn modelId="{C4A7D76B-8C2E-4902-83EB-AE1852BC4E61}" type="presParOf" srcId="{A229DE7B-7AA3-4797-BAD1-3A629A21E821}" destId="{D104DD09-144A-40B1-AD56-3DC8D836A4C7}" srcOrd="0" destOrd="0" presId="urn:microsoft.com/office/officeart/2005/8/layout/cycle2"/>
    <dgm:cxn modelId="{BE5DB915-E0AD-47B4-B9A6-D1CF92E1E25D}" type="presParOf" srcId="{A229DE7B-7AA3-4797-BAD1-3A629A21E821}" destId="{870720A4-2571-47BA-9070-D7537C0E3F67}" srcOrd="1" destOrd="0" presId="urn:microsoft.com/office/officeart/2005/8/layout/cycle2"/>
    <dgm:cxn modelId="{DAF9FABD-1EC6-480E-948B-BB4AB3BE641E}" type="presParOf" srcId="{870720A4-2571-47BA-9070-D7537C0E3F67}" destId="{66F13080-B2C8-4B51-861C-7E387E9D3CEC}" srcOrd="0" destOrd="0" presId="urn:microsoft.com/office/officeart/2005/8/layout/cycle2"/>
    <dgm:cxn modelId="{3AB31D0C-EDE6-4F54-B10B-9363F4EDE68C}" type="presParOf" srcId="{A229DE7B-7AA3-4797-BAD1-3A629A21E821}" destId="{C7D0B652-D238-4DCE-99F9-6C3A51BB1941}" srcOrd="2" destOrd="0" presId="urn:microsoft.com/office/officeart/2005/8/layout/cycle2"/>
    <dgm:cxn modelId="{832CDD65-9114-4219-83CA-0ABAF90F022B}" type="presParOf" srcId="{A229DE7B-7AA3-4797-BAD1-3A629A21E821}" destId="{1AA12968-3305-4FFE-8444-6270FCCAC098}" srcOrd="3" destOrd="0" presId="urn:microsoft.com/office/officeart/2005/8/layout/cycle2"/>
    <dgm:cxn modelId="{40CDCE7E-496C-4116-9967-D77D287DD665}" type="presParOf" srcId="{1AA12968-3305-4FFE-8444-6270FCCAC098}" destId="{037B224A-4496-4608-9063-6479823FFCC4}" srcOrd="0" destOrd="0" presId="urn:microsoft.com/office/officeart/2005/8/layout/cycle2"/>
    <dgm:cxn modelId="{33658104-23FB-48F1-94FD-85AD8EA86CF4}" type="presParOf" srcId="{A229DE7B-7AA3-4797-BAD1-3A629A21E821}" destId="{63980EE3-B6B5-426A-8645-22D988DAF40E}" srcOrd="4" destOrd="0" presId="urn:microsoft.com/office/officeart/2005/8/layout/cycle2"/>
    <dgm:cxn modelId="{80DEA2AA-27B4-41BD-A89D-8B6F21B73666}" type="presParOf" srcId="{A229DE7B-7AA3-4797-BAD1-3A629A21E821}" destId="{B68F16EA-9F72-4BD9-BAE2-55EAEA34B192}" srcOrd="5" destOrd="0" presId="urn:microsoft.com/office/officeart/2005/8/layout/cycle2"/>
    <dgm:cxn modelId="{4DBE928B-47C0-4DC1-A70E-D2DC7D58FC5A}" type="presParOf" srcId="{B68F16EA-9F72-4BD9-BAE2-55EAEA34B192}" destId="{801E08F7-D9A0-4ED7-BADD-5DBBDF1F113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4DD09-144A-40B1-AD56-3DC8D836A4C7}">
      <dsp:nvSpPr>
        <dsp:cNvPr id="0" name=""/>
        <dsp:cNvSpPr/>
      </dsp:nvSpPr>
      <dsp:spPr>
        <a:xfrm>
          <a:off x="4195736" y="-81131"/>
          <a:ext cx="2330739" cy="2212870"/>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en-US" sz="1400" b="1" kern="1200" dirty="0">
              <a:cs typeface="+mj-cs"/>
            </a:rPr>
            <a:t>Internal change</a:t>
          </a:r>
        </a:p>
        <a:p>
          <a:pPr marL="0" lvl="0" indent="0" algn="ctr" defTabSz="622300" rtl="1">
            <a:lnSpc>
              <a:spcPct val="90000"/>
            </a:lnSpc>
            <a:spcBef>
              <a:spcPct val="0"/>
            </a:spcBef>
            <a:spcAft>
              <a:spcPct val="35000"/>
            </a:spcAft>
            <a:buNone/>
          </a:pPr>
          <a:r>
            <a:rPr lang="en-US" sz="1200" b="0" kern="1200" dirty="0">
              <a:cs typeface="+mj-cs"/>
            </a:rPr>
            <a:t>Internal dialogue about positive self-perception</a:t>
          </a:r>
          <a:endParaRPr lang="he-IL" sz="1200" b="0" kern="1200" dirty="0">
            <a:cs typeface="+mj-cs"/>
          </a:endParaRPr>
        </a:p>
      </dsp:txBody>
      <dsp:txXfrm>
        <a:off x="4537065" y="242936"/>
        <a:ext cx="1648081" cy="1564736"/>
      </dsp:txXfrm>
    </dsp:sp>
    <dsp:sp modelId="{870720A4-2571-47BA-9070-D7537C0E3F67}">
      <dsp:nvSpPr>
        <dsp:cNvPr id="0" name=""/>
        <dsp:cNvSpPr/>
      </dsp:nvSpPr>
      <dsp:spPr>
        <a:xfrm rot="3114906">
          <a:off x="6058564" y="1620132"/>
          <a:ext cx="28026" cy="626074"/>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kern="1200" dirty="0">
            <a:solidFill>
              <a:sysClr val="windowText" lastClr="000000">
                <a:hueOff val="0"/>
                <a:satOff val="0"/>
                <a:lumOff val="0"/>
                <a:alphaOff val="0"/>
              </a:sysClr>
            </a:solidFill>
            <a:latin typeface="Calibri" panose="020F0502020204030204"/>
            <a:ea typeface="+mn-ea"/>
            <a:cs typeface="Arial" panose="020B0604020202020204" pitchFamily="34" charset="0"/>
          </a:endParaRPr>
        </a:p>
      </dsp:txBody>
      <dsp:txXfrm>
        <a:off x="6060175" y="1742038"/>
        <a:ext cx="19618" cy="375644"/>
      </dsp:txXfrm>
    </dsp:sp>
    <dsp:sp modelId="{C7D0B652-D238-4DCE-99F9-6C3A51BB1941}">
      <dsp:nvSpPr>
        <dsp:cNvPr id="0" name=""/>
        <dsp:cNvSpPr/>
      </dsp:nvSpPr>
      <dsp:spPr>
        <a:xfrm>
          <a:off x="5372774" y="1702687"/>
          <a:ext cx="3295208" cy="2879829"/>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en-US" sz="1400" b="1" kern="1200" dirty="0">
              <a:effectLst/>
              <a:latin typeface="+mn-lt"/>
              <a:ea typeface="Calibri" panose="020F0502020204030204" pitchFamily="34" charset="0"/>
            </a:rPr>
            <a:t>Cognitive-Behavioral change</a:t>
          </a:r>
          <a:endParaRPr lang="he-IL" sz="1400" b="1" kern="1200" dirty="0">
            <a:effectLst/>
            <a:latin typeface="+mn-lt"/>
            <a:ea typeface="Calibri" panose="020F0502020204030204" pitchFamily="34" charset="0"/>
          </a:endParaRP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Integration into therapy groups</a:t>
          </a: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Avoidance and prevention of violence</a:t>
          </a: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Work persistence</a:t>
          </a:r>
        </a:p>
      </dsp:txBody>
      <dsp:txXfrm>
        <a:off x="5855346" y="2124428"/>
        <a:ext cx="2330064" cy="2036347"/>
      </dsp:txXfrm>
    </dsp:sp>
    <dsp:sp modelId="{1AA12968-3305-4FFE-8444-6270FCCAC098}">
      <dsp:nvSpPr>
        <dsp:cNvPr id="0" name=""/>
        <dsp:cNvSpPr/>
      </dsp:nvSpPr>
      <dsp:spPr>
        <a:xfrm rot="10769670">
          <a:off x="4933087" y="2846609"/>
          <a:ext cx="310779" cy="626074"/>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kern="1200" dirty="0">
            <a:solidFill>
              <a:sysClr val="windowText" lastClr="000000">
                <a:hueOff val="0"/>
                <a:satOff val="0"/>
                <a:lumOff val="0"/>
                <a:alphaOff val="0"/>
              </a:sysClr>
            </a:solidFill>
            <a:latin typeface="Calibri" panose="020F0502020204030204"/>
            <a:ea typeface="+mn-ea"/>
            <a:cs typeface="Arial" panose="020B0604020202020204" pitchFamily="34" charset="0"/>
          </a:endParaRPr>
        </a:p>
      </dsp:txBody>
      <dsp:txXfrm rot="10800000">
        <a:off x="5026319" y="2971413"/>
        <a:ext cx="217545" cy="375644"/>
      </dsp:txXfrm>
    </dsp:sp>
    <dsp:sp modelId="{63980EE3-B6B5-426A-8645-22D988DAF40E}">
      <dsp:nvSpPr>
        <dsp:cNvPr id="0" name=""/>
        <dsp:cNvSpPr/>
      </dsp:nvSpPr>
      <dsp:spPr>
        <a:xfrm>
          <a:off x="1858207" y="1922096"/>
          <a:ext cx="2928375" cy="2506262"/>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en-US" sz="1400" b="1" kern="1200" dirty="0">
              <a:effectLst/>
              <a:latin typeface="+mn-lt"/>
              <a:ea typeface="Calibri" panose="020F0502020204030204" pitchFamily="34" charset="0"/>
            </a:rPr>
            <a:t>Interpersonal change</a:t>
          </a: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Improvement in verbal communication</a:t>
          </a:r>
          <a:endParaRPr lang="he-IL" sz="1200" b="0" kern="1200" dirty="0">
            <a:effectLst/>
            <a:latin typeface="+mn-lt"/>
            <a:ea typeface="Calibri" panose="020F0502020204030204" pitchFamily="34" charset="0"/>
          </a:endParaRP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Improvement in social relations</a:t>
          </a:r>
          <a:endParaRPr lang="he-IL" sz="1200" b="0" kern="1200" dirty="0">
            <a:effectLst/>
            <a:latin typeface="+mn-lt"/>
            <a:ea typeface="Calibri" panose="020F0502020204030204" pitchFamily="34" charset="0"/>
          </a:endParaRPr>
        </a:p>
        <a:p>
          <a:pPr marL="0" lvl="0" indent="0" algn="ctr" defTabSz="622300" rtl="1">
            <a:lnSpc>
              <a:spcPct val="90000"/>
            </a:lnSpc>
            <a:spcBef>
              <a:spcPct val="0"/>
            </a:spcBef>
            <a:spcAft>
              <a:spcPct val="35000"/>
            </a:spcAft>
            <a:buNone/>
          </a:pPr>
          <a:r>
            <a:rPr lang="en-US" sz="1200" b="0" kern="1200" dirty="0">
              <a:effectLst/>
              <a:latin typeface="+mn-lt"/>
              <a:ea typeface="Calibri" panose="020F0502020204030204" pitchFamily="34" charset="0"/>
            </a:rPr>
            <a:t>(with prison staff, prisoners, civilians, and family members)</a:t>
          </a:r>
        </a:p>
        <a:p>
          <a:pPr marL="0" lvl="0" indent="0" algn="ctr" defTabSz="622300" rtl="1">
            <a:lnSpc>
              <a:spcPct val="90000"/>
            </a:lnSpc>
            <a:spcBef>
              <a:spcPct val="0"/>
            </a:spcBef>
            <a:spcAft>
              <a:spcPct val="35000"/>
            </a:spcAft>
            <a:buNone/>
          </a:pPr>
          <a:endParaRPr lang="he-IL" sz="1400" b="1" kern="1200" dirty="0">
            <a:solidFill>
              <a:sysClr val="windowText" lastClr="000000">
                <a:hueOff val="0"/>
                <a:satOff val="0"/>
                <a:lumOff val="0"/>
                <a:alphaOff val="0"/>
              </a:sysClr>
            </a:solidFill>
            <a:latin typeface="+mn-lt"/>
            <a:ea typeface="+mn-ea"/>
            <a:cs typeface="Arial" panose="020B0604020202020204" pitchFamily="34" charset="0"/>
          </a:endParaRPr>
        </a:p>
      </dsp:txBody>
      <dsp:txXfrm>
        <a:off x="2287058" y="2289130"/>
        <a:ext cx="2070673" cy="1772194"/>
      </dsp:txXfrm>
    </dsp:sp>
    <dsp:sp modelId="{B68F16EA-9F72-4BD9-BAE2-55EAEA34B192}">
      <dsp:nvSpPr>
        <dsp:cNvPr id="0" name=""/>
        <dsp:cNvSpPr/>
      </dsp:nvSpPr>
      <dsp:spPr>
        <a:xfrm rot="18808745">
          <a:off x="4278659" y="1717182"/>
          <a:ext cx="259028" cy="626074"/>
        </a:xfrm>
        <a:prstGeom prst="rightArrow">
          <a:avLst>
            <a:gd name="adj1" fmla="val 60000"/>
            <a:gd name="adj2" fmla="val 50000"/>
          </a:avLst>
        </a:prstGeom>
        <a:gradFill rotWithShape="0">
          <a:gsLst>
            <a:gs pos="0">
              <a:sysClr val="windowText" lastClr="000000">
                <a:tint val="60000"/>
                <a:hueOff val="0"/>
                <a:satOff val="0"/>
                <a:lumOff val="0"/>
                <a:alphaOff val="0"/>
                <a:satMod val="103000"/>
                <a:lumMod val="102000"/>
                <a:tint val="94000"/>
              </a:sysClr>
            </a:gs>
            <a:gs pos="50000">
              <a:sysClr val="windowText" lastClr="000000">
                <a:tint val="60000"/>
                <a:hueOff val="0"/>
                <a:satOff val="0"/>
                <a:lumOff val="0"/>
                <a:alphaOff val="0"/>
                <a:satMod val="110000"/>
                <a:lumMod val="100000"/>
                <a:shade val="100000"/>
              </a:sysClr>
            </a:gs>
            <a:gs pos="100000">
              <a:sysClr val="windowText" lastClr="000000">
                <a:tint val="60000"/>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kern="1200" dirty="0">
            <a:solidFill>
              <a:sysClr val="windowText" lastClr="000000">
                <a:hueOff val="0"/>
                <a:satOff val="0"/>
                <a:lumOff val="0"/>
                <a:alphaOff val="0"/>
              </a:sysClr>
            </a:solidFill>
            <a:latin typeface="Calibri" panose="020F0502020204030204"/>
            <a:ea typeface="+mn-ea"/>
            <a:cs typeface="Arial" panose="020B0604020202020204" pitchFamily="34" charset="0"/>
          </a:endParaRPr>
        </a:p>
      </dsp:txBody>
      <dsp:txXfrm>
        <a:off x="4290778" y="1870590"/>
        <a:ext cx="181320" cy="3756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dirty="0"/>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6AF7FF25-121C-4B35-9136-601995D9EB78}" type="datetime1">
              <a:rPr lang="he-IL" smtClean="0"/>
              <a:t>כ"ו/אייר/תשפ"ד</a:t>
            </a:fld>
            <a:endParaRPr lang="en-US" dirty="0"/>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dirty="0"/>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ED92CB86-0DB9-4A70-B1CF-B23508471F6B}" type="slidenum">
              <a:rPr lang="en-US" smtClean="0"/>
              <a:pPr algn="l" rtl="1"/>
              <a:t>‹#›</a:t>
            </a:fld>
            <a:endParaRPr lang="en-US" dirty="0"/>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dirty="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A740E3E4-E9D9-49FD-9F18-2E96717D35D6}" type="datetime1">
              <a:rPr lang="he-IL" smtClean="0"/>
              <a:t>כ"ו/אייר/תשפ"ד</a:t>
            </a:fld>
            <a:endParaRPr lang="en-US"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dirty="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dirty="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9C2B151B-D7D1-48E5-8230-5AADBC794F88}" type="slidenum">
              <a:rPr lang="en-US" smtClean="0"/>
              <a:pPr/>
              <a:t>‹#›</a:t>
            </a:fld>
            <a:endParaRPr lang="en-US" dirty="0"/>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39E3965E-AC41-4711-9D10-E25ABB132D86}"/>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2" name="כותרת 1"/>
          <p:cNvSpPr>
            <a:spLocks noGrp="1"/>
          </p:cNvSpPr>
          <p:nvPr>
            <p:ph type="ctrTitle"/>
          </p:nvPr>
        </p:nvSpPr>
        <p:spPr>
          <a:xfrm flipH="1">
            <a:off x="1036320" y="758952"/>
            <a:ext cx="10058400" cy="3566160"/>
          </a:xfrm>
        </p:spPr>
        <p:txBody>
          <a:bodyPr rtlCol="1" anchor="b">
            <a:normAutofit/>
          </a:bodyPr>
          <a:lstStyle>
            <a:lvl1pPr algn="r" rtl="1">
              <a:lnSpc>
                <a:spcPct val="90000"/>
              </a:lnSpc>
              <a:defRPr sz="8000" spc="-50" baseline="0">
                <a:solidFill>
                  <a:schemeClr val="tx1">
                    <a:lumMod val="85000"/>
                    <a:lumOff val="15000"/>
                  </a:schemeClr>
                </a:solidFill>
              </a:defRPr>
            </a:lvl1pPr>
          </a:lstStyle>
          <a:p>
            <a:pPr rtl="1"/>
            <a:r>
              <a:rPr lang="he-IL"/>
              <a:t>לחץ כדי לערוך סגנון כותרת של תבנית בסיס</a:t>
            </a:r>
            <a:endParaRPr lang="en-US" dirty="0"/>
          </a:p>
        </p:txBody>
      </p:sp>
      <p:sp>
        <p:nvSpPr>
          <p:cNvPr id="3" name="כותרת משנה 2"/>
          <p:cNvSpPr>
            <a:spLocks noGrp="1"/>
          </p:cNvSpPr>
          <p:nvPr>
            <p:ph type="subTitle" idx="1"/>
          </p:nvPr>
        </p:nvSpPr>
        <p:spPr>
          <a:xfrm flipH="1">
            <a:off x="1033549" y="4645152"/>
            <a:ext cx="10058400" cy="1143000"/>
          </a:xfrm>
        </p:spPr>
        <p:txBody>
          <a:bodyPr lIns="91440" rIns="91440" rtlCol="1">
            <a:normAutofit/>
          </a:bodyPr>
          <a:lstStyle>
            <a:lvl1pPr marL="0" indent="0" algn="r" rtl="1">
              <a:buNone/>
              <a:defRPr sz="2400" cap="all" spc="200" baseline="0">
                <a:solidFill>
                  <a:schemeClr val="tx1"/>
                </a:solidFill>
                <a:latin typeface="+mn-lt"/>
              </a:defRPr>
            </a:lvl1pPr>
            <a:lvl2pPr marL="457200" indent="0" algn="ctr" rtl="1">
              <a:buNone/>
              <a:defRPr sz="2400"/>
            </a:lvl2pPr>
            <a:lvl3pPr marL="914400" indent="0" algn="ctr" rtl="1">
              <a:buNone/>
              <a:defRPr sz="2400"/>
            </a:lvl3pPr>
            <a:lvl4pPr marL="1371600" indent="0" algn="ctr" rtl="1">
              <a:buNone/>
              <a:defRPr sz="2000"/>
            </a:lvl4pPr>
            <a:lvl5pPr marL="1828800" indent="0" algn="ctr" rtl="1">
              <a:buNone/>
              <a:defRPr sz="2000"/>
            </a:lvl5pPr>
            <a:lvl6pPr marL="2286000" indent="0" algn="ctr" rtl="1">
              <a:buNone/>
              <a:defRPr sz="2000"/>
            </a:lvl6pPr>
            <a:lvl7pPr marL="2743200" indent="0" algn="ctr" rtl="1">
              <a:buNone/>
              <a:defRPr sz="2000"/>
            </a:lvl7pPr>
            <a:lvl8pPr marL="3200400" indent="0" algn="ctr" rtl="1">
              <a:buNone/>
              <a:defRPr sz="2000"/>
            </a:lvl8pPr>
            <a:lvl9pPr marL="3657600" indent="0" algn="ctr" rtl="1">
              <a:buNone/>
              <a:defRPr sz="2000"/>
            </a:lvl9pPr>
          </a:lstStyle>
          <a:p>
            <a:pPr rtl="1"/>
            <a:r>
              <a:rPr lang="he-IL"/>
              <a:t>לחץ כדי לערוך סגנון כותרת משנה של תבנית בסיס</a:t>
            </a:r>
            <a:endParaRPr lang="en-US" dirty="0"/>
          </a:p>
        </p:txBody>
      </p:sp>
      <p:cxnSp>
        <p:nvCxnSpPr>
          <p:cNvPr id="9" name="מחבר ישר 8">
            <a:extLst>
              <a:ext uri="{FF2B5EF4-FFF2-40B4-BE49-F238E27FC236}">
                <a16:creationId xmlns:a16="http://schemas.microsoft.com/office/drawing/2014/main" id="{1F5DC8C3-BA5F-4EED-BB9A-A14272BD82A1}"/>
              </a:ext>
            </a:extLst>
          </p:cNvPr>
          <p:cNvCxnSpPr>
            <a:cxnSpLocks/>
          </p:cNvCxnSpPr>
          <p:nvPr/>
        </p:nvCxnSpPr>
        <p:spPr>
          <a:xfrm flipH="1">
            <a:off x="1108822"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של תאריך 3">
            <a:extLst>
              <a:ext uri="{FF2B5EF4-FFF2-40B4-BE49-F238E27FC236}">
                <a16:creationId xmlns:a16="http://schemas.microsoft.com/office/drawing/2014/main" id="{9925CCF1-92C0-4AF3-BFAF-4921631915AB}"/>
              </a:ext>
            </a:extLst>
          </p:cNvPr>
          <p:cNvSpPr>
            <a:spLocks noGrp="1"/>
          </p:cNvSpPr>
          <p:nvPr>
            <p:ph type="dt" sz="half" idx="10"/>
          </p:nvPr>
        </p:nvSpPr>
        <p:spPr>
          <a:xfrm flipH="1">
            <a:off x="1388724" y="6446838"/>
            <a:ext cx="2584850" cy="365125"/>
          </a:xfrm>
        </p:spPr>
        <p:txBody>
          <a:bodyPr rtlCol="1"/>
          <a:lstStyle>
            <a:lvl1pPr algn="r" rtl="1">
              <a:defRPr/>
            </a:lvl1pPr>
          </a:lstStyle>
          <a:p>
            <a:pPr rtl="1"/>
            <a:fld id="{04A3E967-8D5C-4DDD-9C40-DF34C54C2F3C}" type="datetime1">
              <a:rPr lang="he-IL" smtClean="0"/>
              <a:t>כ"ו/אייר/תשפ"ד</a:t>
            </a:fld>
            <a:endParaRPr lang="en-US" dirty="0"/>
          </a:p>
        </p:txBody>
      </p:sp>
      <p:sp>
        <p:nvSpPr>
          <p:cNvPr id="5" name="מציין מיקום של כותרת תחתונה 4">
            <a:extLst>
              <a:ext uri="{FF2B5EF4-FFF2-40B4-BE49-F238E27FC236}">
                <a16:creationId xmlns:a16="http://schemas.microsoft.com/office/drawing/2014/main" id="{051A78A9-3DFF-4937-A9F2-5D8CF495F367}"/>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6" name="מציין מיקום של מספר שקופית 5">
            <a:extLst>
              <a:ext uri="{FF2B5EF4-FFF2-40B4-BE49-F238E27FC236}">
                <a16:creationId xmlns:a16="http://schemas.microsoft.com/office/drawing/2014/main" id="{5FAEB271-5CC0-4759-BC6E-8BE53AB227C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1036320" y="2108201"/>
            <a:ext cx="10058400" cy="3760891"/>
          </a:xfrm>
        </p:spPr>
        <p:txBody>
          <a:bodyPr vert="eaVert" lIns="45720" tIns="0" rIns="45720" bIns="0"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a:extLst>
              <a:ext uri="{FF2B5EF4-FFF2-40B4-BE49-F238E27FC236}">
                <a16:creationId xmlns:a16="http://schemas.microsoft.com/office/drawing/2014/main" id="{7D5506EE-1026-4F35-9ACC-BD05BE0F9B36}"/>
              </a:ext>
            </a:extLst>
          </p:cNvPr>
          <p:cNvSpPr>
            <a:spLocks noGrp="1"/>
          </p:cNvSpPr>
          <p:nvPr>
            <p:ph type="dt" sz="half" idx="10"/>
          </p:nvPr>
        </p:nvSpPr>
        <p:spPr>
          <a:xfrm flipH="1">
            <a:off x="1388724" y="6446838"/>
            <a:ext cx="2584850" cy="365125"/>
          </a:xfrm>
        </p:spPr>
        <p:txBody>
          <a:bodyPr rtlCol="1"/>
          <a:lstStyle>
            <a:lvl1pPr algn="r" rtl="1">
              <a:defRPr/>
            </a:lvl1pPr>
          </a:lstStyle>
          <a:p>
            <a:pPr rtl="1"/>
            <a:fld id="{05D0A03C-C8B9-4C44-8800-9AB775257217}" type="datetime1">
              <a:rPr lang="he-IL" smtClean="0"/>
              <a:t>כ"ו/אייר/תשפ"ד</a:t>
            </a:fld>
            <a:endParaRPr lang="en-US" dirty="0"/>
          </a:p>
        </p:txBody>
      </p:sp>
      <p:sp>
        <p:nvSpPr>
          <p:cNvPr id="8" name="מציין מיקום של כותרת תחתונה 7">
            <a:extLst>
              <a:ext uri="{FF2B5EF4-FFF2-40B4-BE49-F238E27FC236}">
                <a16:creationId xmlns:a16="http://schemas.microsoft.com/office/drawing/2014/main" id="{B7696E5F-8D95-4450-AE52-5438E6EDE2B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9" name="מציין מיקום של מספר שקופית 8">
            <a:extLst>
              <a:ext uri="{FF2B5EF4-FFF2-40B4-BE49-F238E27FC236}">
                <a16:creationId xmlns:a16="http://schemas.microsoft.com/office/drawing/2014/main" id="{999B2253-74CC-409E-BEB0-F8EFCFCB5629}"/>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9" name="מלבן 8">
            <a:extLst>
              <a:ext uri="{FF2B5EF4-FFF2-40B4-BE49-F238E27FC236}">
                <a16:creationId xmlns:a16="http://schemas.microsoft.com/office/drawing/2014/main" id="{E1B68A5B-D9FA-424B-A4EB-30E7223836B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2" name="כותרת אנכית 1"/>
          <p:cNvSpPr>
            <a:spLocks noGrp="1"/>
          </p:cNvSpPr>
          <p:nvPr>
            <p:ph type="title" orient="vert"/>
          </p:nvPr>
        </p:nvSpPr>
        <p:spPr>
          <a:xfrm rot="10800000" flipH="1">
            <a:off x="838200" y="412302"/>
            <a:ext cx="2628900" cy="5759898"/>
          </a:xfrm>
        </p:spPr>
        <p:txBody>
          <a:bodyPr vert="eaVert" rtlCol="1"/>
          <a:lstStyle>
            <a:lvl1pPr algn="r" rtl="1">
              <a:defRPr/>
            </a:lvl1pPr>
          </a:lstStyle>
          <a:p>
            <a:pPr rtl="1"/>
            <a:r>
              <a:rPr lang="he-IL"/>
              <a:t>לחץ כדי לערוך סגנון כותרת של תבנית בסיס</a:t>
            </a:r>
            <a:endParaRPr lang="en-US" dirty="0"/>
          </a:p>
        </p:txBody>
      </p:sp>
      <p:sp>
        <p:nvSpPr>
          <p:cNvPr id="3" name="מציין מיקום טקסט אנכי 2"/>
          <p:cNvSpPr>
            <a:spLocks noGrp="1"/>
          </p:cNvSpPr>
          <p:nvPr>
            <p:ph type="body" orient="vert" idx="1"/>
          </p:nvPr>
        </p:nvSpPr>
        <p:spPr>
          <a:xfrm rot="10800000" flipH="1">
            <a:off x="3619500" y="412302"/>
            <a:ext cx="7734300" cy="5759898"/>
          </a:xfrm>
        </p:spPr>
        <p:txBody>
          <a:bodyPr vert="eaVert" lIns="45720" tIns="0" rIns="45720" bIns="0"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7" name="מציין מיקום של תאריך 6">
            <a:extLst>
              <a:ext uri="{FF2B5EF4-FFF2-40B4-BE49-F238E27FC236}">
                <a16:creationId xmlns:a16="http://schemas.microsoft.com/office/drawing/2014/main" id="{AF33D6B0-F070-45C4-A472-19F432BE3932}"/>
              </a:ext>
            </a:extLst>
          </p:cNvPr>
          <p:cNvSpPr>
            <a:spLocks noGrp="1"/>
          </p:cNvSpPr>
          <p:nvPr>
            <p:ph type="dt" sz="half" idx="10"/>
          </p:nvPr>
        </p:nvSpPr>
        <p:spPr>
          <a:xfrm flipH="1">
            <a:off x="1388724" y="6446838"/>
            <a:ext cx="2584850" cy="365125"/>
          </a:xfrm>
        </p:spPr>
        <p:txBody>
          <a:bodyPr rtlCol="1"/>
          <a:lstStyle>
            <a:lvl1pPr algn="r" rtl="1">
              <a:defRPr/>
            </a:lvl1pPr>
          </a:lstStyle>
          <a:p>
            <a:pPr rtl="1"/>
            <a:fld id="{4C0F065D-908A-45E9-9C31-8EAE27922426}" type="datetime1">
              <a:rPr lang="he-IL" smtClean="0"/>
              <a:t>כ"ו/אייר/תשפ"ד</a:t>
            </a:fld>
            <a:endParaRPr lang="en-US" dirty="0"/>
          </a:p>
        </p:txBody>
      </p:sp>
      <p:sp>
        <p:nvSpPr>
          <p:cNvPr id="8" name="מציין מיקום של כותרת תחתונה 7">
            <a:extLst>
              <a:ext uri="{FF2B5EF4-FFF2-40B4-BE49-F238E27FC236}">
                <a16:creationId xmlns:a16="http://schemas.microsoft.com/office/drawing/2014/main" id="{9975399F-DAB2-410D-967F-ED17E6F796E7}"/>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0" name="מציין מיקום של מספר שקופית 9">
            <a:extLst>
              <a:ext uri="{FF2B5EF4-FFF2-40B4-BE49-F238E27FC236}">
                <a16:creationId xmlns:a16="http://schemas.microsoft.com/office/drawing/2014/main" id="{F762A46F-6BE5-4D12-9412-5CA7672EA8EC}"/>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942052" y="-137603"/>
            <a:ext cx="10058400" cy="1450757"/>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dirty="0"/>
              <a:t>לחץ כדי לערוך סגנון כותרת של תבנית בסיס</a:t>
            </a:r>
            <a:endParaRPr lang="en-US" dirty="0"/>
          </a:p>
        </p:txBody>
      </p:sp>
      <p:sp>
        <p:nvSpPr>
          <p:cNvPr id="3" name="מציין מיקום תוכן 2"/>
          <p:cNvSpPr>
            <a:spLocks noGrp="1"/>
          </p:cNvSpPr>
          <p:nvPr>
            <p:ph idx="1"/>
          </p:nvPr>
        </p:nvSpPr>
        <p:spPr>
          <a:xfrm flipH="1">
            <a:off x="1036320" y="2108201"/>
            <a:ext cx="10058400" cy="3760891"/>
          </a:xfrm>
        </p:spPr>
        <p:txBody>
          <a:bodyPr rtlCol="1"/>
          <a:lstStyle>
            <a:lvl1pPr algn="r" rtl="1">
              <a:defRPr/>
            </a:lvl1pPr>
            <a:lvl2pPr algn="r" rtl="1">
              <a:defRPr/>
            </a:lvl2pPr>
            <a:lvl3pPr algn="r" rtl="1">
              <a:defRPr/>
            </a:lvl3pPr>
            <a:lvl4pPr algn="r" rtl="1">
              <a:defRPr/>
            </a:lvl4pPr>
            <a:lvl5pPr algn="r" rtl="1">
              <a:defRPr/>
            </a:lvl5pPr>
          </a:lstStyle>
          <a:p>
            <a:pPr lvl="0" rtl="1"/>
            <a:r>
              <a:rPr lang="he-IL" dirty="0"/>
              <a:t>לחץ כדי לערוך סגנונות טקסט של תבנית בסיס</a:t>
            </a:r>
          </a:p>
          <a:p>
            <a:pPr lvl="1" rtl="1"/>
            <a:r>
              <a:rPr lang="he-IL" dirty="0"/>
              <a:t>רמה שנייה</a:t>
            </a:r>
          </a:p>
          <a:p>
            <a:pPr lvl="2" rtl="1"/>
            <a:r>
              <a:rPr lang="he-IL" dirty="0"/>
              <a:t>רמה שלישית</a:t>
            </a:r>
          </a:p>
          <a:p>
            <a:pPr lvl="3" rtl="1"/>
            <a:r>
              <a:rPr lang="he-IL" dirty="0"/>
              <a:t>רמה רביעית</a:t>
            </a:r>
          </a:p>
          <a:p>
            <a:pPr lvl="4" rtl="1"/>
            <a:r>
              <a:rPr lang="he-IL" dirty="0"/>
              <a:t>רמה חמישית</a:t>
            </a:r>
            <a:endParaRPr lang="en-US" dirty="0"/>
          </a:p>
        </p:txBody>
      </p:sp>
      <p:sp>
        <p:nvSpPr>
          <p:cNvPr id="7" name="מציין מיקום של תאריך 6">
            <a:extLst>
              <a:ext uri="{FF2B5EF4-FFF2-40B4-BE49-F238E27FC236}">
                <a16:creationId xmlns:a16="http://schemas.microsoft.com/office/drawing/2014/main" id="{354D8B55-9EA8-4B81-8E84-9B93B0A27559}"/>
              </a:ext>
            </a:extLst>
          </p:cNvPr>
          <p:cNvSpPr>
            <a:spLocks noGrp="1"/>
          </p:cNvSpPr>
          <p:nvPr>
            <p:ph type="dt" sz="half" idx="10"/>
          </p:nvPr>
        </p:nvSpPr>
        <p:spPr>
          <a:xfrm flipH="1">
            <a:off x="1388724" y="6446838"/>
            <a:ext cx="2584850" cy="365125"/>
          </a:xfrm>
        </p:spPr>
        <p:txBody>
          <a:bodyPr rtlCol="1"/>
          <a:lstStyle>
            <a:lvl1pPr algn="r" rtl="1">
              <a:defRPr/>
            </a:lvl1pPr>
          </a:lstStyle>
          <a:p>
            <a:pPr rtl="1"/>
            <a:fld id="{9485C861-67B5-4004-B8E7-860D0705DFD9}" type="datetime1">
              <a:rPr lang="he-IL" smtClean="0"/>
              <a:t>כ"ו/אייר/תשפ"ד</a:t>
            </a:fld>
            <a:endParaRPr lang="en-US" dirty="0"/>
          </a:p>
        </p:txBody>
      </p:sp>
      <p:sp>
        <p:nvSpPr>
          <p:cNvPr id="8" name="מציין מיקום של כותרת תחתונה 7">
            <a:extLst>
              <a:ext uri="{FF2B5EF4-FFF2-40B4-BE49-F238E27FC236}">
                <a16:creationId xmlns:a16="http://schemas.microsoft.com/office/drawing/2014/main" id="{062CA021-2578-47CB-822C-BDDFF7223B28}"/>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9" name="מציין מיקום של מספר שקופית 8">
            <a:extLst>
              <a:ext uri="{FF2B5EF4-FFF2-40B4-BE49-F238E27FC236}">
                <a16:creationId xmlns:a16="http://schemas.microsoft.com/office/drawing/2014/main" id="{C4AAB51D-4141-4682-9375-DAFD5FB9DD1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A585C21A-8B93-4657-B5DF-7EAEAD3BE127}"/>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2" name="כותרת 1"/>
          <p:cNvSpPr>
            <a:spLocks noGrp="1"/>
          </p:cNvSpPr>
          <p:nvPr>
            <p:ph type="title"/>
          </p:nvPr>
        </p:nvSpPr>
        <p:spPr>
          <a:xfrm flipH="1">
            <a:off x="1036320" y="758952"/>
            <a:ext cx="10058400" cy="3566160"/>
          </a:xfrm>
        </p:spPr>
        <p:txBody>
          <a:bodyPr rtlCol="1" anchor="b" anchorCtr="0">
            <a:normAutofit/>
          </a:bodyPr>
          <a:lstStyle>
            <a:lvl1pPr algn="r" rtl="1">
              <a:lnSpc>
                <a:spcPct val="90000"/>
              </a:lnSpc>
              <a:defRPr sz="8000" b="0">
                <a:solidFill>
                  <a:schemeClr val="tx1">
                    <a:lumMod val="85000"/>
                    <a:lumOff val="15000"/>
                  </a:schemeClr>
                </a:solidFill>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1036320" y="4663440"/>
            <a:ext cx="10058400" cy="1143000"/>
          </a:xfrm>
        </p:spPr>
        <p:txBody>
          <a:bodyPr lIns="91440" rIns="91440" rtlCol="1" anchor="t" anchorCtr="0">
            <a:normAutofit/>
          </a:bodyPr>
          <a:lstStyle>
            <a:lvl1pPr marL="0" indent="0" algn="r" rtl="1">
              <a:buNone/>
              <a:defRPr sz="2400" cap="all" spc="200" baseline="0">
                <a:solidFill>
                  <a:schemeClr val="tx1"/>
                </a:solidFill>
                <a:latin typeface="+mn-lt"/>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cxnSp>
        <p:nvCxnSpPr>
          <p:cNvPr id="9" name="מחבר ישר 8">
            <a:extLst>
              <a:ext uri="{FF2B5EF4-FFF2-40B4-BE49-F238E27FC236}">
                <a16:creationId xmlns:a16="http://schemas.microsoft.com/office/drawing/2014/main" id="{459DE2C1-4C52-40A3-8959-27B2C1BEBFF6}"/>
              </a:ext>
            </a:extLst>
          </p:cNvPr>
          <p:cNvCxnSpPr>
            <a:cxnSpLocks/>
          </p:cNvCxnSpPr>
          <p:nvPr/>
        </p:nvCxnSpPr>
        <p:spPr>
          <a:xfrm flipH="1">
            <a:off x="1108822"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מציין מיקום של תאריך 6">
            <a:extLst>
              <a:ext uri="{FF2B5EF4-FFF2-40B4-BE49-F238E27FC236}">
                <a16:creationId xmlns:a16="http://schemas.microsoft.com/office/drawing/2014/main" id="{AAF2E137-EC28-48F8-9198-1F02539029B6}"/>
              </a:ext>
            </a:extLst>
          </p:cNvPr>
          <p:cNvSpPr>
            <a:spLocks noGrp="1"/>
          </p:cNvSpPr>
          <p:nvPr>
            <p:ph type="dt" sz="half" idx="10"/>
          </p:nvPr>
        </p:nvSpPr>
        <p:spPr>
          <a:xfrm flipH="1">
            <a:off x="1388724" y="6446838"/>
            <a:ext cx="2584850" cy="365125"/>
          </a:xfrm>
        </p:spPr>
        <p:txBody>
          <a:bodyPr rtlCol="1"/>
          <a:lstStyle>
            <a:lvl1pPr algn="r" rtl="1">
              <a:defRPr/>
            </a:lvl1pPr>
          </a:lstStyle>
          <a:p>
            <a:pPr rtl="1"/>
            <a:fld id="{789F741F-7A1D-4906-9C55-362A48C9A3EE}" type="datetime1">
              <a:rPr lang="he-IL" smtClean="0"/>
              <a:t>כ"ו/אייר/תשפ"ד</a:t>
            </a:fld>
            <a:endParaRPr lang="en-US" dirty="0"/>
          </a:p>
        </p:txBody>
      </p:sp>
      <p:sp>
        <p:nvSpPr>
          <p:cNvPr id="8" name="מציין מיקום של כותרת תחתונה 7">
            <a:extLst>
              <a:ext uri="{FF2B5EF4-FFF2-40B4-BE49-F238E27FC236}">
                <a16:creationId xmlns:a16="http://schemas.microsoft.com/office/drawing/2014/main" id="{189422CD-6F62-4DD6-89EF-07A60B42D219}"/>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1" name="מציין מיקום של מספר שקופית 10">
            <a:extLst>
              <a:ext uri="{FF2B5EF4-FFF2-40B4-BE49-F238E27FC236}">
                <a16:creationId xmlns:a16="http://schemas.microsoft.com/office/drawing/2014/main" id="{69C6AFF8-42B4-4D05-969B-9F5FB3355555}"/>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sz="half" idx="1" hasCustomPrompt="1"/>
          </p:nvPr>
        </p:nvSpPr>
        <p:spPr>
          <a:xfrm flipH="1">
            <a:off x="6454984" y="2120900"/>
            <a:ext cx="4639736" cy="3748193"/>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4" name="מציין מיקום תוכן 3"/>
          <p:cNvSpPr>
            <a:spLocks noGrp="1"/>
          </p:cNvSpPr>
          <p:nvPr>
            <p:ph sz="half" idx="2" hasCustomPrompt="1"/>
          </p:nvPr>
        </p:nvSpPr>
        <p:spPr>
          <a:xfrm flipH="1">
            <a:off x="1036320" y="2120900"/>
            <a:ext cx="4639736" cy="3748194"/>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2" name="מציין מיקום של תאריך 1">
            <a:extLst>
              <a:ext uri="{FF2B5EF4-FFF2-40B4-BE49-F238E27FC236}">
                <a16:creationId xmlns:a16="http://schemas.microsoft.com/office/drawing/2014/main" id="{5782D47D-B0DC-4C40-BCC6-BBBA32584A38}"/>
              </a:ext>
            </a:extLst>
          </p:cNvPr>
          <p:cNvSpPr>
            <a:spLocks noGrp="1"/>
          </p:cNvSpPr>
          <p:nvPr>
            <p:ph type="dt" sz="half" idx="10"/>
          </p:nvPr>
        </p:nvSpPr>
        <p:spPr>
          <a:xfrm flipH="1">
            <a:off x="1388724" y="6446838"/>
            <a:ext cx="2584850" cy="365125"/>
          </a:xfrm>
        </p:spPr>
        <p:txBody>
          <a:bodyPr rtlCol="1"/>
          <a:lstStyle>
            <a:lvl1pPr algn="r" rtl="1">
              <a:defRPr/>
            </a:lvl1pPr>
          </a:lstStyle>
          <a:p>
            <a:pPr rtl="1"/>
            <a:fld id="{1CEF6CD0-317B-4DC1-9C07-2CAF6E3BCCA1}" type="datetime1">
              <a:rPr lang="he-IL" smtClean="0"/>
              <a:t>כ"ו/אייר/תשפ"ד</a:t>
            </a:fld>
            <a:endParaRPr lang="en-US" dirty="0"/>
          </a:p>
        </p:txBody>
      </p:sp>
      <p:sp>
        <p:nvSpPr>
          <p:cNvPr id="9" name="מציין מיקום של כותרת תחתונה 8">
            <a:extLst>
              <a:ext uri="{FF2B5EF4-FFF2-40B4-BE49-F238E27FC236}">
                <a16:creationId xmlns:a16="http://schemas.microsoft.com/office/drawing/2014/main" id="{4690D34E-7EBD-44B2-83CA-4C126A18D7E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0" name="מציין מיקום של מספר שקופית 9">
            <a:extLst>
              <a:ext uri="{FF2B5EF4-FFF2-40B4-BE49-F238E27FC236}">
                <a16:creationId xmlns:a16="http://schemas.microsoft.com/office/drawing/2014/main" id="{2AC511A1-9BBD-42DE-92FB-2AF44F8E97A9}"/>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כותרת 9"/>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6454984" y="2057400"/>
            <a:ext cx="4639736" cy="736282"/>
          </a:xfrm>
        </p:spPr>
        <p:txBody>
          <a:bodyPr lIns="91440" rIns="91440" rtlCol="1" anchor="ctr">
            <a:normAutofit/>
          </a:bodyPr>
          <a:lstStyle>
            <a:lvl1pPr marL="0" indent="0" algn="r" rtl="1">
              <a:buNone/>
              <a:defRPr sz="2000" b="0" cap="all" baseline="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4" name="מציין מיקום תוכן 3"/>
          <p:cNvSpPr>
            <a:spLocks noGrp="1"/>
          </p:cNvSpPr>
          <p:nvPr>
            <p:ph sz="half" idx="2" hasCustomPrompt="1"/>
          </p:nvPr>
        </p:nvSpPr>
        <p:spPr>
          <a:xfrm flipH="1">
            <a:off x="6454984" y="2958274"/>
            <a:ext cx="4639736" cy="2910821"/>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5" name="מציין מיקום טקסט 4"/>
          <p:cNvSpPr>
            <a:spLocks noGrp="1"/>
          </p:cNvSpPr>
          <p:nvPr>
            <p:ph type="body" sz="quarter" idx="3"/>
          </p:nvPr>
        </p:nvSpPr>
        <p:spPr>
          <a:xfrm flipH="1">
            <a:off x="1036320" y="2057400"/>
            <a:ext cx="4639736" cy="736282"/>
          </a:xfrm>
        </p:spPr>
        <p:txBody>
          <a:bodyPr lIns="91440" rIns="91440" rtlCol="1" anchor="ctr">
            <a:normAutofit/>
          </a:bodyPr>
          <a:lstStyle>
            <a:lvl1pPr marL="0" indent="0" algn="r" rtl="1">
              <a:buNone/>
              <a:defRPr sz="2000" b="0" cap="all" baseline="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6" name="מציין מיקום תוכן 5"/>
          <p:cNvSpPr>
            <a:spLocks noGrp="1"/>
          </p:cNvSpPr>
          <p:nvPr>
            <p:ph sz="quarter" idx="4" hasCustomPrompt="1"/>
          </p:nvPr>
        </p:nvSpPr>
        <p:spPr>
          <a:xfrm flipH="1">
            <a:off x="1036320" y="2958273"/>
            <a:ext cx="4639736" cy="2910821"/>
          </a:xfrm>
        </p:spPr>
        <p:txBody>
          <a:bodyPr rtlCol="1"/>
          <a:lstStyle>
            <a:lvl1pPr algn="r" rtl="1">
              <a:defRPr/>
            </a:lvl1pPr>
            <a:lvl2pPr algn="r" rtl="1">
              <a:defRPr/>
            </a:lvl2pPr>
            <a:lvl3pPr algn="r" rtl="1">
              <a:defRPr/>
            </a:lvl3pPr>
            <a:lvl4pPr algn="r" rtl="1">
              <a:defRPr/>
            </a:lvl4pPr>
            <a:lvl5pPr algn="r" rtl="1">
              <a:defRPr/>
            </a:lvl5pPr>
          </a:lstStyle>
          <a:p>
            <a:pPr lvl="0" rtl="1"/>
            <a:r>
              <a:rPr lang="he" dirty="0"/>
              <a:t>לחץ כדי לערוך סגנונות טקסט של תבנית</a:t>
            </a:r>
            <a:r>
              <a:rPr lang="he-IL" dirty="0"/>
              <a:t> </a:t>
            </a:r>
            <a:r>
              <a:rPr lang="he" dirty="0"/>
              <a:t>בסיס</a:t>
            </a:r>
          </a:p>
          <a:p>
            <a:pPr lvl="1" rtl="1"/>
            <a:r>
              <a:rPr lang="he" dirty="0"/>
              <a:t>רמה שניה</a:t>
            </a:r>
          </a:p>
          <a:p>
            <a:pPr lvl="2" rtl="1"/>
            <a:r>
              <a:rPr lang="he" dirty="0"/>
              <a:t>רמה שלישית</a:t>
            </a:r>
          </a:p>
          <a:p>
            <a:pPr lvl="3" rtl="1"/>
            <a:r>
              <a:rPr lang="he" dirty="0"/>
              <a:t>רמה רביעית</a:t>
            </a:r>
          </a:p>
          <a:p>
            <a:pPr lvl="4" rtl="1"/>
            <a:r>
              <a:rPr lang="he" dirty="0"/>
              <a:t>רמה חמישית</a:t>
            </a:r>
            <a:endParaRPr lang="en-US" dirty="0"/>
          </a:p>
        </p:txBody>
      </p:sp>
      <p:sp>
        <p:nvSpPr>
          <p:cNvPr id="2" name="מציין מיקום של תאריך 1">
            <a:extLst>
              <a:ext uri="{FF2B5EF4-FFF2-40B4-BE49-F238E27FC236}">
                <a16:creationId xmlns:a16="http://schemas.microsoft.com/office/drawing/2014/main" id="{8AF8A515-AA94-45D1-9223-5C2272618D85}"/>
              </a:ext>
            </a:extLst>
          </p:cNvPr>
          <p:cNvSpPr>
            <a:spLocks noGrp="1"/>
          </p:cNvSpPr>
          <p:nvPr>
            <p:ph type="dt" sz="half" idx="10"/>
          </p:nvPr>
        </p:nvSpPr>
        <p:spPr>
          <a:xfrm flipH="1">
            <a:off x="1388724" y="6446838"/>
            <a:ext cx="2584850" cy="365125"/>
          </a:xfrm>
        </p:spPr>
        <p:txBody>
          <a:bodyPr rtlCol="1"/>
          <a:lstStyle>
            <a:lvl1pPr algn="r" rtl="1">
              <a:defRPr/>
            </a:lvl1pPr>
          </a:lstStyle>
          <a:p>
            <a:pPr rtl="1"/>
            <a:fld id="{2B7B873B-D916-4AD6-B2D8-7D9E14E6715C}" type="datetime1">
              <a:rPr lang="he-IL" smtClean="0"/>
              <a:t>כ"ו/אייר/תשפ"ד</a:t>
            </a:fld>
            <a:endParaRPr lang="en-US" dirty="0"/>
          </a:p>
        </p:txBody>
      </p:sp>
      <p:sp>
        <p:nvSpPr>
          <p:cNvPr id="11" name="מציין מיקום של כותרת תחתונה 10">
            <a:extLst>
              <a:ext uri="{FF2B5EF4-FFF2-40B4-BE49-F238E27FC236}">
                <a16:creationId xmlns:a16="http://schemas.microsoft.com/office/drawing/2014/main" id="{D052F5BC-98E0-4D60-AD67-9547738B7DD4}"/>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12" name="מציין מיקום של מספר שקופית 11">
            <a:extLst>
              <a:ext uri="{FF2B5EF4-FFF2-40B4-BE49-F238E27FC236}">
                <a16:creationId xmlns:a16="http://schemas.microsoft.com/office/drawing/2014/main" id="{A38552DC-952E-41EA-AAAF-C2187523C0B0}"/>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36320" y="286603"/>
            <a:ext cx="10058400" cy="1450757"/>
          </a:xfrm>
        </p:spPr>
        <p:txBody>
          <a:bodyPr rtlCol="1"/>
          <a:lstStyle>
            <a:lvl1pPr algn="r" rtl="1">
              <a:defRPr/>
            </a:lvl1pPr>
          </a:lstStyle>
          <a:p>
            <a:pPr rtl="1"/>
            <a:r>
              <a:rPr lang="he-IL"/>
              <a:t>לחץ כדי לערוך סגנון כותרת של תבנית בסיס</a:t>
            </a:r>
            <a:endParaRPr lang="en-US" dirty="0"/>
          </a:p>
        </p:txBody>
      </p:sp>
      <p:sp>
        <p:nvSpPr>
          <p:cNvPr id="6" name="מציין מיקום של תאריך 5">
            <a:extLst>
              <a:ext uri="{FF2B5EF4-FFF2-40B4-BE49-F238E27FC236}">
                <a16:creationId xmlns:a16="http://schemas.microsoft.com/office/drawing/2014/main" id="{7392073F-158F-44A3-8913-917AFFC1BC20}"/>
              </a:ext>
            </a:extLst>
          </p:cNvPr>
          <p:cNvSpPr>
            <a:spLocks noGrp="1"/>
          </p:cNvSpPr>
          <p:nvPr>
            <p:ph type="dt" sz="half" idx="10"/>
          </p:nvPr>
        </p:nvSpPr>
        <p:spPr>
          <a:xfrm flipH="1">
            <a:off x="1388724" y="6446838"/>
            <a:ext cx="2584850" cy="365125"/>
          </a:xfrm>
        </p:spPr>
        <p:txBody>
          <a:bodyPr rtlCol="1"/>
          <a:lstStyle>
            <a:lvl1pPr algn="r" rtl="1">
              <a:defRPr/>
            </a:lvl1pPr>
          </a:lstStyle>
          <a:p>
            <a:pPr rtl="1"/>
            <a:fld id="{25FDD4EA-431A-4956-84A7-9DE9D45B98C7}" type="datetime1">
              <a:rPr lang="he-IL" smtClean="0"/>
              <a:t>כ"ו/אייר/תשפ"ד</a:t>
            </a:fld>
            <a:endParaRPr lang="en-US" dirty="0"/>
          </a:p>
        </p:txBody>
      </p:sp>
      <p:sp>
        <p:nvSpPr>
          <p:cNvPr id="7" name="מציין מיקום של כותרת תחתונה 6">
            <a:extLst>
              <a:ext uri="{FF2B5EF4-FFF2-40B4-BE49-F238E27FC236}">
                <a16:creationId xmlns:a16="http://schemas.microsoft.com/office/drawing/2014/main" id="{EED72207-24CA-42B7-A975-2F8E41CBA904}"/>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8" name="מציין מיקום של מספר שקופית 7">
            <a:extLst>
              <a:ext uri="{FF2B5EF4-FFF2-40B4-BE49-F238E27FC236}">
                <a16:creationId xmlns:a16="http://schemas.microsoft.com/office/drawing/2014/main" id="{D01080F2-251A-4B88-9A62-16F46D724F83}"/>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A8E9C91B-7EAD-4562-AB0E-DFB9663AECE3}"/>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2" name="מציין מיקום של תאריך 1">
            <a:extLst>
              <a:ext uri="{FF2B5EF4-FFF2-40B4-BE49-F238E27FC236}">
                <a16:creationId xmlns:a16="http://schemas.microsoft.com/office/drawing/2014/main" id="{94E9223F-721F-47BF-9FD5-0F8D12FF0DE1}"/>
              </a:ext>
            </a:extLst>
          </p:cNvPr>
          <p:cNvSpPr>
            <a:spLocks noGrp="1"/>
          </p:cNvSpPr>
          <p:nvPr>
            <p:ph type="dt" sz="half" idx="10"/>
          </p:nvPr>
        </p:nvSpPr>
        <p:spPr>
          <a:xfrm flipH="1">
            <a:off x="1388724" y="6446838"/>
            <a:ext cx="2584850" cy="365125"/>
          </a:xfrm>
        </p:spPr>
        <p:txBody>
          <a:bodyPr rtlCol="1"/>
          <a:lstStyle>
            <a:lvl1pPr algn="r" rtl="1">
              <a:defRPr/>
            </a:lvl1pPr>
          </a:lstStyle>
          <a:p>
            <a:pPr rtl="1"/>
            <a:fld id="{75FA6EE9-C983-4E79-A3A9-F3233CDF6463}" type="datetime1">
              <a:rPr lang="he-IL" smtClean="0"/>
              <a:t>כ"ו/אייר/תשפ"ד</a:t>
            </a:fld>
            <a:endParaRPr lang="en-US" dirty="0"/>
          </a:p>
        </p:txBody>
      </p:sp>
      <p:sp>
        <p:nvSpPr>
          <p:cNvPr id="3" name="מציין מיקום של כותרת תחתונה 2">
            <a:extLst>
              <a:ext uri="{FF2B5EF4-FFF2-40B4-BE49-F238E27FC236}">
                <a16:creationId xmlns:a16="http://schemas.microsoft.com/office/drawing/2014/main" id="{05915714-6BBA-4593-8591-4E26F7D58D9F}"/>
              </a:ext>
            </a:extLst>
          </p:cNvPr>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4" name="מציין מיקום של מספר שקופית 3">
            <a:extLst>
              <a:ext uri="{FF2B5EF4-FFF2-40B4-BE49-F238E27FC236}">
                <a16:creationId xmlns:a16="http://schemas.microsoft.com/office/drawing/2014/main" id="{BE06F857-D2E1-44DD-ABDD-EBB739645B67}"/>
              </a:ext>
            </a:extLst>
          </p:cNvPr>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16D90D66-BCB9-4229-A829-628874352AC0}"/>
              </a:ext>
            </a:extLst>
          </p:cNvPr>
          <p:cNvSpPr/>
          <p:nvPr/>
        </p:nvSpPr>
        <p:spPr>
          <a:xfrm flipH="1">
            <a:off x="7537688"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2" name="כותרת 1"/>
          <p:cNvSpPr>
            <a:spLocks noGrp="1"/>
          </p:cNvSpPr>
          <p:nvPr>
            <p:ph type="title"/>
          </p:nvPr>
        </p:nvSpPr>
        <p:spPr>
          <a:xfrm flipH="1">
            <a:off x="8030967" y="786383"/>
            <a:ext cx="3517567" cy="2093975"/>
          </a:xfrm>
        </p:spPr>
        <p:txBody>
          <a:bodyPr rtlCol="1" anchor="b">
            <a:normAutofit/>
          </a:bodyPr>
          <a:lstStyle>
            <a:lvl1pPr algn="r" rtl="1">
              <a:lnSpc>
                <a:spcPct val="90000"/>
              </a:lnSpc>
              <a:defRPr sz="3600" b="0">
                <a:solidFill>
                  <a:srgbClr val="FFFFFF"/>
                </a:solidFill>
              </a:defRPr>
            </a:lvl1pPr>
          </a:lstStyle>
          <a:p>
            <a:pPr rtl="1"/>
            <a:r>
              <a:rPr lang="he-IL"/>
              <a:t>לחץ כדי לערוך סגנון כותרת של תבנית בסיס</a:t>
            </a:r>
            <a:endParaRPr lang="en-US" dirty="0"/>
          </a:p>
        </p:txBody>
      </p:sp>
      <p:sp>
        <p:nvSpPr>
          <p:cNvPr id="3" name="מציין מיקום תוכן 2"/>
          <p:cNvSpPr>
            <a:spLocks noGrp="1"/>
          </p:cNvSpPr>
          <p:nvPr>
            <p:ph idx="1"/>
          </p:nvPr>
        </p:nvSpPr>
        <p:spPr>
          <a:xfrm flipH="1">
            <a:off x="804672" y="812799"/>
            <a:ext cx="5928344" cy="5294757"/>
          </a:xfrm>
        </p:spPr>
        <p:txBody>
          <a:bodyPr rtlCol="1"/>
          <a:lstStyle>
            <a:lvl1pPr algn="r" rtl="1">
              <a:defRPr/>
            </a:lvl1pPr>
            <a:lvl2pPr algn="r" rtl="1">
              <a:defRPr/>
            </a:lvl2pPr>
            <a:lvl3pPr algn="r" rtl="1">
              <a:defRPr/>
            </a:lvl3pPr>
            <a:lvl4pPr algn="r" rtl="1">
              <a:defRPr/>
            </a:lvl4pPr>
            <a:lvl5pPr algn="r" rtl="1">
              <a:defRPr/>
            </a:lvl5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en-US" dirty="0"/>
          </a:p>
        </p:txBody>
      </p:sp>
      <p:sp>
        <p:nvSpPr>
          <p:cNvPr id="4" name="מציין מיקום טקסט 3"/>
          <p:cNvSpPr>
            <a:spLocks noGrp="1"/>
          </p:cNvSpPr>
          <p:nvPr>
            <p:ph type="body" sz="half" idx="2"/>
          </p:nvPr>
        </p:nvSpPr>
        <p:spPr>
          <a:xfrm flipH="1">
            <a:off x="8030968" y="3043050"/>
            <a:ext cx="3517567" cy="3064505"/>
          </a:xfrm>
        </p:spPr>
        <p:txBody>
          <a:bodyPr lIns="91440" rIns="91440" rtlCol="1">
            <a:normAutofit/>
          </a:bodyPr>
          <a:lstStyle>
            <a:lvl1pPr marL="0" indent="0" algn="r" rtl="1">
              <a:buNone/>
              <a:defRPr sz="1800">
                <a:solidFill>
                  <a:srgbClr val="FFFFFF"/>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a:xfrm flipH="1">
            <a:off x="8030968" y="6446520"/>
            <a:ext cx="3517568" cy="365125"/>
          </a:xfrm>
        </p:spPr>
        <p:txBody>
          <a:bodyPr rtlCol="1"/>
          <a:lstStyle>
            <a:lvl1pPr algn="r" rtl="1">
              <a:defRPr/>
            </a:lvl1pPr>
          </a:lstStyle>
          <a:p>
            <a:pPr rtl="1"/>
            <a:fld id="{1925123A-C1B7-4A4E-9A5A-EF1A061AC565}" type="datetime1">
              <a:rPr lang="he-IL" smtClean="0"/>
              <a:t>כ"ו/אייר/תשפ"ד</a:t>
            </a:fld>
            <a:endParaRPr lang="en-US" dirty="0"/>
          </a:p>
        </p:txBody>
      </p:sp>
      <p:sp>
        <p:nvSpPr>
          <p:cNvPr id="6" name="מציין מיקום של כותרת תחתונה 5"/>
          <p:cNvSpPr>
            <a:spLocks noGrp="1"/>
          </p:cNvSpPr>
          <p:nvPr>
            <p:ph type="ftr" sz="quarter" idx="11"/>
          </p:nvPr>
        </p:nvSpPr>
        <p:spPr>
          <a:xfrm flipH="1">
            <a:off x="1398998" y="6446520"/>
            <a:ext cx="5334019" cy="365125"/>
          </a:xfrm>
        </p:spPr>
        <p:txBody>
          <a:bodyPr rtlCol="1"/>
          <a:lstStyle>
            <a:lvl1pPr algn="r" rtl="1">
              <a:defRPr>
                <a:solidFill>
                  <a:schemeClr val="tx2"/>
                </a:solidFill>
              </a:defRPr>
            </a:lvl1pPr>
          </a:lstStyle>
          <a:p>
            <a:pPr rtl="1"/>
            <a:endParaRPr lang="en-US" dirty="0"/>
          </a:p>
        </p:txBody>
      </p:sp>
      <p:sp>
        <p:nvSpPr>
          <p:cNvPr id="7" name="מציין מיקום של מספר שקופית 6"/>
          <p:cNvSpPr>
            <a:spLocks noGrp="1"/>
          </p:cNvSpPr>
          <p:nvPr>
            <p:ph type="sldNum" sz="quarter" idx="12"/>
          </p:nvPr>
        </p:nvSpPr>
        <p:spPr>
          <a:xfrm flipH="1">
            <a:off x="418408" y="6446838"/>
            <a:ext cx="780010" cy="365125"/>
          </a:xfrm>
        </p:spPr>
        <p:txBody>
          <a:bodyPr rtlCol="1"/>
          <a:lstStyle>
            <a:lvl1pPr algn="r" rtl="1">
              <a:defRPr>
                <a:solidFill>
                  <a:schemeClr val="tx2"/>
                </a:solidFill>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DA134939-39C0-4522-A125-A13DFDA66490}"/>
              </a:ext>
            </a:extLst>
          </p:cNvPr>
          <p:cNvSpPr/>
          <p:nvPr/>
        </p:nvSpPr>
        <p:spPr>
          <a:xfrm flipH="1">
            <a:off x="3175"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en-US" dirty="0"/>
          </a:p>
        </p:txBody>
      </p:sp>
      <p:sp>
        <p:nvSpPr>
          <p:cNvPr id="3" name="מציין מיקום של תמונה 2"/>
          <p:cNvSpPr>
            <a:spLocks noGrp="1" noChangeAspect="1"/>
          </p:cNvSpPr>
          <p:nvPr>
            <p:ph type="pic" idx="1"/>
          </p:nvPr>
        </p:nvSpPr>
        <p:spPr>
          <a:xfrm flipH="1">
            <a:off x="0" y="0"/>
            <a:ext cx="12191985" cy="4578350"/>
          </a:xfrm>
          <a:solidFill>
            <a:schemeClr val="bg1">
              <a:lumMod val="85000"/>
            </a:schemeClr>
          </a:solidFill>
        </p:spPr>
        <p:txBody>
          <a:bodyPr lIns="457200" tIns="457200" rtlCol="1" anchor="t"/>
          <a:lstStyle>
            <a:lvl1pPr marL="625475"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dirty="0"/>
              <a:t>לחץ על הסמל כדי להוסיף תמונה</a:t>
            </a:r>
            <a:endParaRPr lang="en-US" dirty="0"/>
          </a:p>
        </p:txBody>
      </p:sp>
      <p:sp>
        <p:nvSpPr>
          <p:cNvPr id="2" name="כותרת 1"/>
          <p:cNvSpPr>
            <a:spLocks noGrp="1"/>
          </p:cNvSpPr>
          <p:nvPr>
            <p:ph type="title"/>
          </p:nvPr>
        </p:nvSpPr>
        <p:spPr>
          <a:xfrm flipH="1">
            <a:off x="981076" y="4799362"/>
            <a:ext cx="10113645" cy="743682"/>
          </a:xfrm>
        </p:spPr>
        <p:txBody>
          <a:bodyPr tIns="0" bIns="0" rtlCol="1" anchor="b">
            <a:noAutofit/>
          </a:bodyPr>
          <a:lstStyle>
            <a:lvl1pPr algn="r" rtl="1">
              <a:defRPr sz="3600" b="0">
                <a:solidFill>
                  <a:srgbClr val="FFFFFF"/>
                </a:solidFill>
              </a:defRPr>
            </a:lvl1pPr>
          </a:lstStyle>
          <a:p>
            <a:pPr rtl="1"/>
            <a:r>
              <a:rPr lang="he-IL"/>
              <a:t>לחץ כדי לערוך סגנון כותרת של תבנית בסיס</a:t>
            </a:r>
            <a:endParaRPr lang="en-US" dirty="0"/>
          </a:p>
        </p:txBody>
      </p:sp>
      <p:sp>
        <p:nvSpPr>
          <p:cNvPr id="4" name="מציין מיקום טקסט 3"/>
          <p:cNvSpPr>
            <a:spLocks noGrp="1"/>
          </p:cNvSpPr>
          <p:nvPr>
            <p:ph type="body" sz="half" idx="2"/>
          </p:nvPr>
        </p:nvSpPr>
        <p:spPr>
          <a:xfrm flipH="1">
            <a:off x="981457" y="5715000"/>
            <a:ext cx="10113264" cy="609600"/>
          </a:xfrm>
        </p:spPr>
        <p:txBody>
          <a:bodyPr lIns="91440" tIns="0" rIns="91440" bIns="0" rtlCol="1">
            <a:normAutofit/>
          </a:bodyPr>
          <a:lstStyle>
            <a:lvl1pPr marL="0" indent="0" algn="r" rtl="1">
              <a:spcBef>
                <a:spcPts val="0"/>
              </a:spcBef>
              <a:spcAft>
                <a:spcPts val="600"/>
              </a:spcAft>
              <a:buNone/>
              <a:defRPr sz="1800">
                <a:solidFill>
                  <a:srgbClr val="FFFFFF"/>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5" name="מציין מיקום של תאריך 4"/>
          <p:cNvSpPr>
            <a:spLocks noGrp="1"/>
          </p:cNvSpPr>
          <p:nvPr>
            <p:ph type="dt" sz="half" idx="10"/>
          </p:nvPr>
        </p:nvSpPr>
        <p:spPr>
          <a:xfrm flipH="1">
            <a:off x="1388724" y="6446838"/>
            <a:ext cx="2584850" cy="365125"/>
          </a:xfrm>
        </p:spPr>
        <p:txBody>
          <a:bodyPr rtlCol="1"/>
          <a:lstStyle>
            <a:lvl1pPr algn="r" rtl="1">
              <a:defRPr/>
            </a:lvl1pPr>
          </a:lstStyle>
          <a:p>
            <a:pPr rtl="1"/>
            <a:fld id="{D81963C7-ABB7-4377-AD52-032180F16D33}" type="datetime1">
              <a:rPr lang="he-IL" smtClean="0"/>
              <a:t>כ"ו/אייר/תשפ"ד</a:t>
            </a:fld>
            <a:endParaRPr lang="en-US" dirty="0"/>
          </a:p>
        </p:txBody>
      </p:sp>
      <p:sp>
        <p:nvSpPr>
          <p:cNvPr id="6" name="מציין מיקום של כותרת תחתונה 5"/>
          <p:cNvSpPr>
            <a:spLocks noGrp="1"/>
          </p:cNvSpPr>
          <p:nvPr>
            <p:ph type="ftr" sz="quarter" idx="11"/>
          </p:nvPr>
        </p:nvSpPr>
        <p:spPr>
          <a:xfrm flipH="1">
            <a:off x="4276459" y="6446838"/>
            <a:ext cx="6818262" cy="365125"/>
          </a:xfrm>
        </p:spPr>
        <p:txBody>
          <a:bodyPr rtlCol="1"/>
          <a:lstStyle>
            <a:lvl1pPr algn="r" rtl="1">
              <a:defRPr/>
            </a:lvl1pPr>
          </a:lstStyle>
          <a:p>
            <a:pPr rtl="1"/>
            <a:endParaRPr lang="en-US" dirty="0"/>
          </a:p>
        </p:txBody>
      </p:sp>
      <p:sp>
        <p:nvSpPr>
          <p:cNvPr id="7" name="מציין מיקום של מספר שקופית 6"/>
          <p:cNvSpPr>
            <a:spLocks noGrp="1"/>
          </p:cNvSpPr>
          <p:nvPr>
            <p:ph type="sldNum" sz="quarter" idx="12"/>
          </p:nvPr>
        </p:nvSpPr>
        <p:spPr>
          <a:xfrm flipH="1">
            <a:off x="418408" y="6446838"/>
            <a:ext cx="7800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416A0E3C-60E6-4F39-BC55-5F7C224E1F7C}"/>
              </a:ext>
            </a:extLst>
          </p:cNvPr>
          <p:cNvSpPr/>
          <p:nvPr/>
        </p:nvSpPr>
        <p:spPr>
          <a:xfrm flipH="1">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מציין מיקום של כותרת 1"/>
          <p:cNvSpPr>
            <a:spLocks noGrp="1"/>
          </p:cNvSpPr>
          <p:nvPr>
            <p:ph type="title"/>
          </p:nvPr>
        </p:nvSpPr>
        <p:spPr>
          <a:xfrm flipH="1">
            <a:off x="1036320" y="286603"/>
            <a:ext cx="10058400" cy="1450757"/>
          </a:xfrm>
          <a:prstGeom prst="rect">
            <a:avLst/>
          </a:prstGeom>
        </p:spPr>
        <p:txBody>
          <a:bodyPr vert="horz" lIns="91440" tIns="45720" rIns="91440" bIns="45720" rtlCol="1" anchor="b">
            <a:normAutofit/>
          </a:bodyPr>
          <a:lstStyle/>
          <a:p>
            <a:pPr rtl="1"/>
            <a:r>
              <a:rPr lang="he"/>
              <a:t>לחץ כדי לערוך סגנון כותרת של תבנית בסיס</a:t>
            </a:r>
            <a:endParaRPr lang="en-US" dirty="0"/>
          </a:p>
        </p:txBody>
      </p:sp>
      <p:sp>
        <p:nvSpPr>
          <p:cNvPr id="3" name="מציין מיקום טקסט 2"/>
          <p:cNvSpPr>
            <a:spLocks noGrp="1"/>
          </p:cNvSpPr>
          <p:nvPr>
            <p:ph type="body" idx="1"/>
          </p:nvPr>
        </p:nvSpPr>
        <p:spPr>
          <a:xfrm flipH="1">
            <a:off x="1036320" y="2108201"/>
            <a:ext cx="10058400" cy="3760891"/>
          </a:xfrm>
          <a:prstGeom prst="rect">
            <a:avLst/>
          </a:prstGeom>
        </p:spPr>
        <p:txBody>
          <a:bodyPr vert="horz" lIns="0" tIns="45720" rIns="0" bIns="45720" rtlCol="1">
            <a:normAutofit/>
          </a:bodyPr>
          <a:lstStyle/>
          <a:p>
            <a:pPr lvl="0" rtl="1"/>
            <a:r>
              <a:rPr lang="he"/>
              <a:t>לחץ כדי לערוך סגנונות טקסט של תבנית בסיס</a:t>
            </a:r>
          </a:p>
          <a:p>
            <a:pPr lvl="1" rtl="1"/>
            <a:r>
              <a:rPr lang="he"/>
              <a:t>רמה שניה</a:t>
            </a:r>
          </a:p>
          <a:p>
            <a:pPr lvl="2" rtl="1"/>
            <a:r>
              <a:rPr lang="he"/>
              <a:t>רמה שלישית</a:t>
            </a:r>
          </a:p>
          <a:p>
            <a:pPr lvl="3" rtl="1"/>
            <a:r>
              <a:rPr lang="he"/>
              <a:t>רמה רביעית</a:t>
            </a:r>
          </a:p>
          <a:p>
            <a:pPr lvl="4" rtl="1"/>
            <a:r>
              <a:rPr lang="he"/>
              <a:t>רמה חמישית</a:t>
            </a:r>
            <a:endParaRPr lang="en-US" dirty="0"/>
          </a:p>
        </p:txBody>
      </p:sp>
      <p:sp>
        <p:nvSpPr>
          <p:cNvPr id="4" name="מציין מיקום של תאריך 3"/>
          <p:cNvSpPr>
            <a:spLocks noGrp="1"/>
          </p:cNvSpPr>
          <p:nvPr>
            <p:ph type="dt" sz="half" idx="2"/>
          </p:nvPr>
        </p:nvSpPr>
        <p:spPr>
          <a:xfrm flipH="1">
            <a:off x="1388724" y="6446838"/>
            <a:ext cx="258485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7576A16E-93FE-44E3-8B4E-30CF52038E38}" type="datetime1">
              <a:rPr lang="he-IL" smtClean="0"/>
              <a:t>כ"ו/אייר/תשפ"ד</a:t>
            </a:fld>
            <a:endParaRPr lang="en-US" dirty="0"/>
          </a:p>
        </p:txBody>
      </p:sp>
      <p:sp>
        <p:nvSpPr>
          <p:cNvPr id="5" name="מציין מיקום של כותרת תחתונה 4"/>
          <p:cNvSpPr>
            <a:spLocks noGrp="1"/>
          </p:cNvSpPr>
          <p:nvPr>
            <p:ph type="ftr" sz="quarter" idx="3"/>
          </p:nvPr>
        </p:nvSpPr>
        <p:spPr>
          <a:xfrm flipH="1">
            <a:off x="4276459" y="6446838"/>
            <a:ext cx="6818262" cy="365125"/>
          </a:xfrm>
          <a:prstGeom prst="rect">
            <a:avLst/>
          </a:prstGeom>
        </p:spPr>
        <p:txBody>
          <a:bodyPr vert="horz" lIns="91440" tIns="45720" rIns="91440" bIns="45720" rtlCol="1" anchor="ctr"/>
          <a:lstStyle>
            <a:lvl1pPr algn="r" rtl="1">
              <a:defRPr sz="800" cap="all"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מציין מיקום של מספר שקופית 5"/>
          <p:cNvSpPr>
            <a:spLocks noGrp="1"/>
          </p:cNvSpPr>
          <p:nvPr>
            <p:ph type="sldNum" sz="quarter" idx="4"/>
          </p:nvPr>
        </p:nvSpPr>
        <p:spPr>
          <a:xfrm flipH="1">
            <a:off x="418408" y="6446838"/>
            <a:ext cx="780010" cy="365125"/>
          </a:xfrm>
          <a:prstGeom prst="rect">
            <a:avLst/>
          </a:prstGeom>
        </p:spPr>
        <p:txBody>
          <a:bodyPr vert="horz" lIns="91440" tIns="45720" rIns="91440" bIns="45720" rtlCol="1" anchor="ctr"/>
          <a:lstStyle>
            <a:lvl1pPr algn="r" rtl="1">
              <a:defRPr sz="80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r" defTabSz="914400" rtl="1" eaLnBrk="1" latinLnBrk="0" hangingPunct="1">
        <a:lnSpc>
          <a:spcPct val="90000"/>
        </a:lnSpc>
        <a:spcBef>
          <a:spcPct val="0"/>
        </a:spcBef>
        <a:buNone/>
        <a:defRPr sz="4700" i="0" kern="1200" spc="-5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r" defTabSz="914400" rtl="1"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6_B404D5C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7_883234B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18_E417A7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19_8B69C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A_2A219D6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B_DA1132F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172489A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7_4781C5A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B_ECA269FC.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מלבן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a:extLst>
              <a:ext uri="{FF2B5EF4-FFF2-40B4-BE49-F238E27FC236}">
                <a16:creationId xmlns:a16="http://schemas.microsoft.com/office/drawing/2014/main" id="{78FD68DA-43BA-4508-8DE2-BA9BB7B2FA5B}"/>
              </a:ext>
            </a:extLst>
          </p:cNvPr>
          <p:cNvSpPr>
            <a:spLocks noGrp="1"/>
          </p:cNvSpPr>
          <p:nvPr>
            <p:ph type="ctrTitle"/>
          </p:nvPr>
        </p:nvSpPr>
        <p:spPr>
          <a:xfrm flipH="1">
            <a:off x="632899" y="1385535"/>
            <a:ext cx="6269348" cy="2161541"/>
          </a:xfrm>
        </p:spPr>
        <p:txBody>
          <a:bodyPr rtlCol="1">
            <a:noAutofit/>
          </a:bodyPr>
          <a:lstStyle/>
          <a:p>
            <a:pPr algn="ctr" rtl="0">
              <a:lnSpc>
                <a:spcPct val="200000"/>
              </a:lnSpc>
              <a:spcAft>
                <a:spcPts val="1000"/>
              </a:spcAft>
            </a:pPr>
            <a:r>
              <a:rPr lang="en-US" sz="2000" b="1" dirty="0">
                <a:effectLst/>
              </a:rPr>
              <a:t>Voices Behind Bars: </a:t>
            </a:r>
            <a:br>
              <a:rPr lang="en-US" sz="2000" b="1" dirty="0">
                <a:effectLst/>
              </a:rPr>
            </a:br>
            <a:r>
              <a:rPr lang="en-US" sz="2000" b="1" dirty="0">
                <a:effectLst/>
              </a:rPr>
              <a:t>Rehabilitation Processes Among Incarcerated Radio Broadcasters</a:t>
            </a:r>
            <a:endParaRPr lang="he" sz="2000" dirty="0"/>
          </a:p>
        </p:txBody>
      </p:sp>
      <p:sp>
        <p:nvSpPr>
          <p:cNvPr id="3" name="כותרת משנה 2">
            <a:extLst>
              <a:ext uri="{FF2B5EF4-FFF2-40B4-BE49-F238E27FC236}">
                <a16:creationId xmlns:a16="http://schemas.microsoft.com/office/drawing/2014/main" id="{A8E9CFF2-3777-4FF4-A759-8491175B0B7C}"/>
              </a:ext>
            </a:extLst>
          </p:cNvPr>
          <p:cNvSpPr>
            <a:spLocks noGrp="1"/>
          </p:cNvSpPr>
          <p:nvPr>
            <p:ph type="subTitle" idx="1"/>
          </p:nvPr>
        </p:nvSpPr>
        <p:spPr>
          <a:xfrm flipH="1">
            <a:off x="632899" y="4672738"/>
            <a:ext cx="6269347" cy="1194657"/>
          </a:xfrm>
        </p:spPr>
        <p:txBody>
          <a:bodyPr rtlCol="1">
            <a:noAutofit/>
          </a:bodyPr>
          <a:lstStyle/>
          <a:p>
            <a:pPr algn="l" rtl="0"/>
            <a:r>
              <a:rPr lang="en-US" sz="1800" cap="none" dirty="0">
                <a:solidFill>
                  <a:schemeClr val="tx1">
                    <a:lumMod val="85000"/>
                    <a:lumOff val="15000"/>
                  </a:schemeClr>
                </a:solidFill>
                <a:latin typeface="Tahoma" panose="020B0604030504040204" pitchFamily="34" charset="0"/>
              </a:rPr>
              <a:t>Irit Adamchuk - Bar Ilan University and Ashkelon Academic College</a:t>
            </a:r>
          </a:p>
          <a:p>
            <a:pPr algn="l" rtl="0"/>
            <a:r>
              <a:rPr lang="en-US" sz="1800" cap="none" dirty="0">
                <a:solidFill>
                  <a:schemeClr val="tx1">
                    <a:lumMod val="85000"/>
                    <a:lumOff val="15000"/>
                  </a:schemeClr>
                </a:solidFill>
                <a:latin typeface="Tahoma" panose="020B0604030504040204" pitchFamily="34" charset="0"/>
              </a:rPr>
              <a:t>Tomer Einat - Bar Ilan University</a:t>
            </a:r>
            <a:endParaRPr lang="he" sz="1800" cap="none" dirty="0">
              <a:solidFill>
                <a:schemeClr val="tx1">
                  <a:lumMod val="85000"/>
                  <a:lumOff val="15000"/>
                </a:schemeClr>
              </a:solidFill>
              <a:latin typeface="Tahoma" panose="020B0604030504040204" pitchFamily="34" charset="0"/>
            </a:endParaRPr>
          </a:p>
        </p:txBody>
      </p:sp>
      <p:pic>
        <p:nvPicPr>
          <p:cNvPr id="5" name="תמונה 4" descr="תמונה המכילה בניין, ישיבה, מושב, צד&#10;&#10;תיאור נוצר באופן אוטומטי">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7556686" y="1"/>
            <a:ext cx="4635315" cy="6857999"/>
          </a:xfrm>
          <a:prstGeom prst="rect">
            <a:avLst/>
          </a:prstGeom>
        </p:spPr>
      </p:pic>
      <p:cxnSp>
        <p:nvCxnSpPr>
          <p:cNvPr id="24" name="מחבר ישר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813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תמונה 3">
            <a:extLst>
              <a:ext uri="{FF2B5EF4-FFF2-40B4-BE49-F238E27FC236}">
                <a16:creationId xmlns:a16="http://schemas.microsoft.com/office/drawing/2014/main" id="{F07B1426-EF7D-40B2-AF8F-6FA9F8DC3FD9}"/>
              </a:ext>
            </a:extLst>
          </p:cNvPr>
          <p:cNvPicPr>
            <a:picLocks noChangeAspect="1"/>
          </p:cNvPicPr>
          <p:nvPr/>
        </p:nvPicPr>
        <p:blipFill>
          <a:blip r:embed="rId3"/>
          <a:stretch>
            <a:fillRect/>
          </a:stretch>
        </p:blipFill>
        <p:spPr>
          <a:xfrm>
            <a:off x="-1" y="0"/>
            <a:ext cx="2611122" cy="1115799"/>
          </a:xfrm>
          <a:prstGeom prst="rect">
            <a:avLst/>
          </a:prstGeom>
          <a:ln>
            <a:noFill/>
          </a:ln>
          <a:effectLst>
            <a:softEdge rad="112500"/>
          </a:effectLst>
        </p:spPr>
      </p:pic>
      <p:pic>
        <p:nvPicPr>
          <p:cNvPr id="6" name="תמונה 5">
            <a:extLst>
              <a:ext uri="{FF2B5EF4-FFF2-40B4-BE49-F238E27FC236}">
                <a16:creationId xmlns:a16="http://schemas.microsoft.com/office/drawing/2014/main" id="{5AC20E81-5721-4D40-B319-CE0AAB85A7C2}"/>
              </a:ext>
            </a:extLst>
          </p:cNvPr>
          <p:cNvPicPr>
            <a:picLocks noChangeAspect="1"/>
          </p:cNvPicPr>
          <p:nvPr/>
        </p:nvPicPr>
        <p:blipFill>
          <a:blip r:embed="rId4"/>
          <a:stretch>
            <a:fillRect/>
          </a:stretch>
        </p:blipFill>
        <p:spPr>
          <a:xfrm>
            <a:off x="5062113" y="50970"/>
            <a:ext cx="2167353" cy="920497"/>
          </a:xfrm>
          <a:prstGeom prst="rect">
            <a:avLst/>
          </a:prstGeom>
          <a:ln>
            <a:noFill/>
          </a:ln>
          <a:effectLst>
            <a:softEdge rad="112500"/>
          </a:effectLst>
        </p:spPr>
      </p:pic>
      <p:pic>
        <p:nvPicPr>
          <p:cNvPr id="7" name="תמונה 6">
            <a:extLst>
              <a:ext uri="{FF2B5EF4-FFF2-40B4-BE49-F238E27FC236}">
                <a16:creationId xmlns:a16="http://schemas.microsoft.com/office/drawing/2014/main" id="{047E790E-46F8-4ADA-BBCB-573240674608}"/>
              </a:ext>
            </a:extLst>
          </p:cNvPr>
          <p:cNvPicPr>
            <a:picLocks noChangeAspect="1"/>
          </p:cNvPicPr>
          <p:nvPr/>
        </p:nvPicPr>
        <p:blipFill>
          <a:blip r:embed="rId5"/>
          <a:stretch>
            <a:fillRect/>
          </a:stretch>
        </p:blipFill>
        <p:spPr>
          <a:xfrm>
            <a:off x="3017520" y="50970"/>
            <a:ext cx="1439995" cy="10198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026C46-4762-49CB-AD28-44A1C68CAD30}"/>
              </a:ext>
            </a:extLst>
          </p:cNvPr>
          <p:cNvSpPr>
            <a:spLocks noGrp="1"/>
          </p:cNvSpPr>
          <p:nvPr>
            <p:ph type="title"/>
          </p:nvPr>
        </p:nvSpPr>
        <p:spPr>
          <a:xfrm flipH="1">
            <a:off x="942052" y="314325"/>
            <a:ext cx="10058400" cy="1352550"/>
          </a:xfrm>
        </p:spPr>
        <p:txBody>
          <a:bodyPr>
            <a:normAutofit fontScale="90000"/>
          </a:bodyPr>
          <a:lstStyle/>
          <a:p>
            <a:pPr algn="ctr"/>
            <a:r>
              <a:rPr lang="en-US" dirty="0">
                <a:latin typeface="Arial" panose="020B0604020202020204" pitchFamily="34" charset="0"/>
                <a:cs typeface="Arial" panose="020B0604020202020204" pitchFamily="34" charset="0"/>
              </a:rPr>
              <a:t>Research on Prisoners Broadcasting Via Radio Focus</a:t>
            </a:r>
            <a:endParaRPr lang="he-IL" dirty="0">
              <a:latin typeface="Arial" panose="020B0604020202020204" pitchFamily="34" charset="0"/>
              <a:cs typeface="Arial" panose="020B0604020202020204" pitchFamily="34" charset="0"/>
            </a:endParaRPr>
          </a:p>
        </p:txBody>
      </p:sp>
      <p:sp>
        <p:nvSpPr>
          <p:cNvPr id="3" name="מציין מיקום תוכן 2">
            <a:extLst>
              <a:ext uri="{FF2B5EF4-FFF2-40B4-BE49-F238E27FC236}">
                <a16:creationId xmlns:a16="http://schemas.microsoft.com/office/drawing/2014/main" id="{35139CE1-6AC8-47CF-BF2D-4052DEE6E4AA}"/>
              </a:ext>
            </a:extLst>
          </p:cNvPr>
          <p:cNvSpPr>
            <a:spLocks noGrp="1"/>
          </p:cNvSpPr>
          <p:nvPr>
            <p:ph idx="1"/>
          </p:nvPr>
        </p:nvSpPr>
        <p:spPr>
          <a:xfrm flipH="1">
            <a:off x="942052" y="1765301"/>
            <a:ext cx="10058400" cy="3760891"/>
          </a:xfrm>
        </p:spPr>
        <p:txBody>
          <a:bodyPr>
            <a:normAutofit fontScale="92500"/>
          </a:bodyPr>
          <a:lstStyle/>
          <a:p>
            <a:pPr algn="l" rtl="0"/>
            <a:r>
              <a:rPr lang="en-US" sz="3200" dirty="0">
                <a:cs typeface="+mn-cs"/>
              </a:rPr>
              <a:t>This study examined rehabilitative and therapeutic processes experienced by prisoners working at Radio Focus.</a:t>
            </a:r>
            <a:endParaRPr lang="he-IL" sz="3200" dirty="0">
              <a:cs typeface="+mn-cs"/>
            </a:endParaRPr>
          </a:p>
          <a:p>
            <a:pPr algn="l" rtl="0"/>
            <a:r>
              <a:rPr lang="en-US" sz="3200" dirty="0">
                <a:cs typeface="+mn-cs"/>
              </a:rPr>
              <a:t>The primary focus was on the </a:t>
            </a:r>
            <a:r>
              <a:rPr lang="en-US" sz="3200" b="1" dirty="0">
                <a:cs typeface="+mn-cs"/>
              </a:rPr>
              <a:t>content</a:t>
            </a:r>
            <a:r>
              <a:rPr lang="en-US" sz="3200" dirty="0">
                <a:cs typeface="+mn-cs"/>
              </a:rPr>
              <a:t> they chose to broadcast, their </a:t>
            </a:r>
            <a:r>
              <a:rPr lang="en-US" sz="3200" b="1" dirty="0">
                <a:cs typeface="+mn-cs"/>
              </a:rPr>
              <a:t>reasons</a:t>
            </a:r>
            <a:r>
              <a:rPr lang="en-US" sz="3200" dirty="0">
                <a:cs typeface="+mn-cs"/>
              </a:rPr>
              <a:t> for choosing this content, their </a:t>
            </a:r>
            <a:r>
              <a:rPr lang="en-US" sz="3200" b="1" dirty="0">
                <a:cs typeface="+mn-cs"/>
              </a:rPr>
              <a:t>subjective experiences </a:t>
            </a:r>
            <a:r>
              <a:rPr lang="en-US" sz="3200" dirty="0">
                <a:cs typeface="+mn-cs"/>
              </a:rPr>
              <a:t>in this framework, and their perceived ability to </a:t>
            </a:r>
            <a:r>
              <a:rPr lang="en-US" sz="3200" b="1" dirty="0">
                <a:cs typeface="+mn-cs"/>
              </a:rPr>
              <a:t>influence</a:t>
            </a:r>
            <a:r>
              <a:rPr lang="en-US" sz="3200" dirty="0">
                <a:cs typeface="+mn-cs"/>
              </a:rPr>
              <a:t> their peers in prison</a:t>
            </a:r>
            <a:r>
              <a:rPr lang="en-US" sz="2400" dirty="0">
                <a:cs typeface="+mn-cs"/>
              </a:rPr>
              <a:t>.</a:t>
            </a:r>
            <a:endParaRPr lang="he-IL" sz="2400" dirty="0">
              <a:cs typeface="+mn-cs"/>
            </a:endParaRPr>
          </a:p>
        </p:txBody>
      </p:sp>
    </p:spTree>
    <p:extLst>
      <p:ext uri="{BB962C8B-B14F-4D97-AF65-F5344CB8AC3E}">
        <p14:creationId xmlns:p14="http://schemas.microsoft.com/office/powerpoint/2010/main" val="407968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07DD5F-624F-21CF-A28B-E7D19D84E09F}"/>
              </a:ext>
            </a:extLst>
          </p:cNvPr>
          <p:cNvSpPr>
            <a:spLocks noGrp="1"/>
          </p:cNvSpPr>
          <p:nvPr>
            <p:ph type="title"/>
          </p:nvPr>
        </p:nvSpPr>
        <p:spPr/>
        <p:txBody>
          <a:bodyPr/>
          <a:lstStyle/>
          <a:p>
            <a:pPr algn="ctr"/>
            <a:r>
              <a:rPr lang="en-US" b="1" dirty="0"/>
              <a:t>Theoretical Basis</a:t>
            </a:r>
            <a:endParaRPr lang="he-IL" b="1" dirty="0"/>
          </a:p>
        </p:txBody>
      </p:sp>
      <p:sp>
        <p:nvSpPr>
          <p:cNvPr id="3" name="מציין מיקום תוכן 2">
            <a:extLst>
              <a:ext uri="{FF2B5EF4-FFF2-40B4-BE49-F238E27FC236}">
                <a16:creationId xmlns:a16="http://schemas.microsoft.com/office/drawing/2014/main" id="{B360EB17-5E99-C26B-EA25-8D26B90880EA}"/>
              </a:ext>
            </a:extLst>
          </p:cNvPr>
          <p:cNvSpPr>
            <a:spLocks noGrp="1"/>
          </p:cNvSpPr>
          <p:nvPr>
            <p:ph idx="1"/>
          </p:nvPr>
        </p:nvSpPr>
        <p:spPr>
          <a:xfrm flipH="1">
            <a:off x="942052" y="1313154"/>
            <a:ext cx="10307896" cy="4735221"/>
          </a:xfrm>
        </p:spPr>
        <p:txBody>
          <a:bodyPr>
            <a:normAutofit fontScale="25000" lnSpcReduction="20000"/>
          </a:bodyPr>
          <a:lstStyle/>
          <a:p>
            <a:pPr marL="90488" indent="-90488" algn="ctr" rtl="0">
              <a:lnSpc>
                <a:spcPct val="120000"/>
              </a:lnSpc>
              <a:spcAft>
                <a:spcPts val="1000"/>
              </a:spcAft>
            </a:pPr>
            <a:r>
              <a:rPr lang="en-US" sz="7400" b="1" dirty="0">
                <a:effectLst/>
              </a:rPr>
              <a:t>RNR Model for Rehabilitation of Offenders</a:t>
            </a:r>
            <a:endParaRPr lang="en-US" sz="7400" dirty="0">
              <a:effectLst/>
            </a:endParaRPr>
          </a:p>
          <a:p>
            <a:pPr algn="l" rtl="0">
              <a:lnSpc>
                <a:spcPct val="120000"/>
              </a:lnSpc>
              <a:spcAft>
                <a:spcPts val="1000"/>
              </a:spcAft>
            </a:pPr>
            <a:r>
              <a:rPr lang="en-US" sz="8000" dirty="0">
                <a:effectLst/>
              </a:rPr>
              <a:t>The Risk-Need-Responsivity (RNR) model offers applied practices for working with criminal offenders (Andrews et al., 1990, 2011; Bonta &amp; Andrew, 2007).</a:t>
            </a:r>
          </a:p>
          <a:p>
            <a:pPr algn="l" rtl="0">
              <a:lnSpc>
                <a:spcPct val="120000"/>
              </a:lnSpc>
              <a:spcAft>
                <a:spcPts val="1000"/>
              </a:spcAft>
            </a:pPr>
            <a:r>
              <a:rPr lang="en-US" sz="8000" dirty="0">
                <a:effectLst/>
              </a:rPr>
              <a:t>Risk factors specific to each offender must be examined, evaluated, and considered when developing an individualized intervention plan. The core premise of the model is the need to assess, before implementation, which types of interventions will be most appropriate for the offenders who are expected to benefit from them. </a:t>
            </a:r>
          </a:p>
          <a:p>
            <a:pPr marL="53340" indent="0" algn="just" rtl="0">
              <a:lnSpc>
                <a:spcPct val="120000"/>
              </a:lnSpc>
              <a:spcAft>
                <a:spcPts val="1000"/>
              </a:spcAft>
              <a:buNone/>
            </a:pPr>
            <a:r>
              <a:rPr lang="en-US" sz="8000" dirty="0">
                <a:effectLst/>
              </a:rPr>
              <a:t>This theoretical model defines basic assumptions and guidelines for developing intervention programs for criminal offenders. It does not differentiate between programs offered in the community versus programs </a:t>
            </a:r>
            <a:r>
              <a:rPr lang="en-US" sz="8000" dirty="0"/>
              <a:t>implemented </a:t>
            </a:r>
            <a:r>
              <a:rPr lang="en-US" sz="8000" dirty="0">
                <a:effectLst/>
              </a:rPr>
              <a:t>in prison. It emphasizes the central role of therapists and professionals in identifying </a:t>
            </a:r>
            <a:r>
              <a:rPr lang="en-US" sz="8000" b="0" i="0" dirty="0">
                <a:solidFill>
                  <a:srgbClr val="333333"/>
                </a:solidFill>
                <a:effectLst/>
              </a:rPr>
              <a:t>criminogenic </a:t>
            </a:r>
            <a:r>
              <a:rPr lang="en-US" sz="8000" dirty="0">
                <a:effectLst/>
              </a:rPr>
              <a:t>factors to be addressed and adapting the rehabilitation to the specific offender population.</a:t>
            </a:r>
            <a:endParaRPr lang="he-IL" sz="8000" dirty="0"/>
          </a:p>
        </p:txBody>
      </p:sp>
      <p:sp>
        <p:nvSpPr>
          <p:cNvPr id="4" name="מציין מיקום של תאריך 3">
            <a:extLst>
              <a:ext uri="{FF2B5EF4-FFF2-40B4-BE49-F238E27FC236}">
                <a16:creationId xmlns:a16="http://schemas.microsoft.com/office/drawing/2014/main" id="{4733F2B2-9E7F-F67C-6E37-828623E4DDB3}"/>
              </a:ext>
            </a:extLst>
          </p:cNvPr>
          <p:cNvSpPr>
            <a:spLocks noGrp="1"/>
          </p:cNvSpPr>
          <p:nvPr>
            <p:ph type="dt" sz="half" idx="10"/>
          </p:nvPr>
        </p:nvSpPr>
        <p:spPr/>
        <p:txBody>
          <a:bodyPr/>
          <a:lstStyle/>
          <a:p>
            <a:pPr rtl="1"/>
            <a:r>
              <a:rPr lang="en-US" dirty="0"/>
              <a:t>25 Iyar 5784 June 2 2024</a:t>
            </a:r>
          </a:p>
        </p:txBody>
      </p:sp>
    </p:spTree>
    <p:extLst>
      <p:ext uri="{BB962C8B-B14F-4D97-AF65-F5344CB8AC3E}">
        <p14:creationId xmlns:p14="http://schemas.microsoft.com/office/powerpoint/2010/main" val="97339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A9A83E-AD46-7333-8370-6EABFE04AA8E}"/>
              </a:ext>
            </a:extLst>
          </p:cNvPr>
          <p:cNvSpPr>
            <a:spLocks noGrp="1"/>
          </p:cNvSpPr>
          <p:nvPr>
            <p:ph type="title"/>
          </p:nvPr>
        </p:nvSpPr>
        <p:spPr/>
        <p:txBody>
          <a:bodyPr>
            <a:normAutofit/>
          </a:bodyPr>
          <a:lstStyle/>
          <a:p>
            <a:pPr algn="ctr" rtl="0"/>
            <a:r>
              <a:rPr lang="en-US" sz="4000" dirty="0"/>
              <a:t>The Wounded-Healer Approach</a:t>
            </a:r>
            <a:endParaRPr lang="he-IL" sz="4000" dirty="0"/>
          </a:p>
        </p:txBody>
      </p:sp>
      <p:sp>
        <p:nvSpPr>
          <p:cNvPr id="3" name="מציין מיקום תוכן 2">
            <a:extLst>
              <a:ext uri="{FF2B5EF4-FFF2-40B4-BE49-F238E27FC236}">
                <a16:creationId xmlns:a16="http://schemas.microsoft.com/office/drawing/2014/main" id="{C2BC7D92-CC47-9DAA-C1C1-2DF8A285C736}"/>
              </a:ext>
            </a:extLst>
          </p:cNvPr>
          <p:cNvSpPr>
            <a:spLocks noGrp="1"/>
          </p:cNvSpPr>
          <p:nvPr>
            <p:ph idx="1"/>
          </p:nvPr>
        </p:nvSpPr>
        <p:spPr>
          <a:xfrm flipH="1">
            <a:off x="750570" y="1548554"/>
            <a:ext cx="10058400" cy="3760891"/>
          </a:xfrm>
        </p:spPr>
        <p:txBody>
          <a:bodyPr>
            <a:normAutofit/>
          </a:bodyPr>
          <a:lstStyle/>
          <a:p>
            <a:pPr algn="l" rtl="0">
              <a:spcAft>
                <a:spcPts val="1000"/>
              </a:spcAft>
            </a:pPr>
            <a:r>
              <a:rPr lang="en-US" sz="2400" dirty="0">
                <a:effectLst/>
              </a:rPr>
              <a:t>According to the concept of the “wounded healer” the power to heal comes from the caregiver’s own wounds. Only therapists who have experienced pain and understand its consequences can help others recover. In other words, therapists’ past or present wounds nurture and encourage an empathic therapist-patient bond and positively assist the patient's recovery process (Conti-O'Hare, 1998; Elisha, 2022; Miller &amp; Baldwin, 2000).</a:t>
            </a:r>
            <a:endParaRPr lang="he-IL" sz="2400" dirty="0"/>
          </a:p>
        </p:txBody>
      </p:sp>
      <p:sp>
        <p:nvSpPr>
          <p:cNvPr id="4" name="מציין מיקום של תאריך 3">
            <a:extLst>
              <a:ext uri="{FF2B5EF4-FFF2-40B4-BE49-F238E27FC236}">
                <a16:creationId xmlns:a16="http://schemas.microsoft.com/office/drawing/2014/main" id="{6DED7E21-D48B-742A-3F6B-6F772B65794A}"/>
              </a:ext>
            </a:extLst>
          </p:cNvPr>
          <p:cNvSpPr>
            <a:spLocks noGrp="1"/>
          </p:cNvSpPr>
          <p:nvPr>
            <p:ph type="dt" sz="half" idx="10"/>
          </p:nvPr>
        </p:nvSpPr>
        <p:spPr/>
        <p:txBody>
          <a:bodyPr/>
          <a:lstStyle/>
          <a:p>
            <a:pPr rtl="1"/>
            <a:r>
              <a:rPr lang="en-US" dirty="0"/>
              <a:t>25 Iyar 5784 June 2 2024</a:t>
            </a:r>
          </a:p>
        </p:txBody>
      </p:sp>
    </p:spTree>
    <p:extLst>
      <p:ext uri="{BB962C8B-B14F-4D97-AF65-F5344CB8AC3E}">
        <p14:creationId xmlns:p14="http://schemas.microsoft.com/office/powerpoint/2010/main" val="346761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710DF31-B666-F363-3519-1E1B1C3B6652}"/>
              </a:ext>
            </a:extLst>
          </p:cNvPr>
          <p:cNvSpPr>
            <a:spLocks noGrp="1"/>
          </p:cNvSpPr>
          <p:nvPr>
            <p:ph idx="1"/>
          </p:nvPr>
        </p:nvSpPr>
        <p:spPr>
          <a:xfrm flipH="1">
            <a:off x="1036319" y="504825"/>
            <a:ext cx="10289771" cy="5553075"/>
          </a:xfrm>
        </p:spPr>
        <p:txBody>
          <a:bodyPr>
            <a:normAutofit/>
          </a:bodyPr>
          <a:lstStyle/>
          <a:p>
            <a:pPr algn="l" rtl="0"/>
            <a:r>
              <a:rPr lang="en-US" sz="2000" dirty="0">
                <a:effectLst/>
                <a:latin typeface="Arial" panose="020B0604020202020204" pitchFamily="34" charset="0"/>
                <a:ea typeface="Calibri" panose="020F0502020204030204" pitchFamily="34" charset="0"/>
                <a:cs typeface="+mn-cs"/>
              </a:rPr>
              <a:t>As early as the mid-1950s, Cressey (1955, 1965) emphasized theoretical and practical reasons for integrating ex-prisoners into the treatment and rehabilitation of current prisoners or offenders. Cressey</a:t>
            </a:r>
            <a:r>
              <a:rPr lang="en-US" sz="2000" dirty="0">
                <a:latin typeface="Arial" panose="020B0604020202020204" pitchFamily="34" charset="0"/>
                <a:ea typeface="Calibri" panose="020F0502020204030204" pitchFamily="34" charset="0"/>
                <a:cs typeface="+mn-cs"/>
              </a:rPr>
              <a:t> called</a:t>
            </a:r>
            <a:r>
              <a:rPr lang="en-US" sz="2000" dirty="0">
                <a:effectLst/>
                <a:latin typeface="Arial" panose="020B0604020202020204" pitchFamily="34" charset="0"/>
                <a:ea typeface="Calibri" panose="020F0502020204030204" pitchFamily="34" charset="0"/>
                <a:cs typeface="+mn-cs"/>
              </a:rPr>
              <a:t> this "retroflexive reformation.“ </a:t>
            </a:r>
          </a:p>
          <a:p>
            <a:pPr algn="l" rtl="0"/>
            <a:r>
              <a:rPr lang="en-US" sz="2000" dirty="0">
                <a:effectLst/>
                <a:latin typeface="Arial" panose="020B0604020202020204" pitchFamily="34" charset="0"/>
                <a:ea typeface="Calibri" panose="020F0502020204030204" pitchFamily="34" charset="0"/>
                <a:cs typeface="+mn-cs"/>
              </a:rPr>
              <a:t>Ex-prisoners interested in helping others </a:t>
            </a:r>
            <a:r>
              <a:rPr lang="en-US" sz="2000" dirty="0">
                <a:latin typeface="Arial" panose="020B0604020202020204" pitchFamily="34" charset="0"/>
                <a:ea typeface="Calibri" panose="020F0502020204030204" pitchFamily="34" charset="0"/>
                <a:cs typeface="+mn-cs"/>
              </a:rPr>
              <a:t>can </a:t>
            </a:r>
            <a:r>
              <a:rPr lang="en-US" sz="2000" dirty="0">
                <a:effectLst/>
                <a:latin typeface="Arial" panose="020B0604020202020204" pitchFamily="34" charset="0"/>
                <a:ea typeface="Calibri" panose="020F0502020204030204" pitchFamily="34" charset="0"/>
                <a:cs typeface="+mn-cs"/>
              </a:rPr>
              <a:t>identify with the people they are trying to support. Thus, the supportive prisoners</a:t>
            </a:r>
            <a:r>
              <a:rPr lang="en-US" sz="2000" dirty="0">
                <a:latin typeface="Arial" panose="020B0604020202020204" pitchFamily="34" charset="0"/>
                <a:ea typeface="Calibri" panose="020F0502020204030204" pitchFamily="34" charset="0"/>
                <a:cs typeface="+mn-cs"/>
              </a:rPr>
              <a:t> are encouraged</a:t>
            </a:r>
            <a:r>
              <a:rPr lang="en-US" sz="2000" dirty="0">
                <a:effectLst/>
                <a:latin typeface="Arial" panose="020B0604020202020204" pitchFamily="34" charset="0"/>
                <a:ea typeface="Calibri" panose="020F0502020204030204" pitchFamily="34" charset="0"/>
                <a:cs typeface="+mn-cs"/>
              </a:rPr>
              <a:t> to actively change their own behavior in a positive and normative direction. This is similar to the "helper therapy principle," according to which the person offering help and assistance gains more than the one receiving it (Gartner &amp; Riessman, 1984).</a:t>
            </a:r>
            <a:endParaRPr lang="he-IL" sz="2000" dirty="0">
              <a:latin typeface="Arial" panose="020B0604020202020204" pitchFamily="34" charset="0"/>
              <a:cs typeface="+mn-cs"/>
            </a:endParaRPr>
          </a:p>
          <a:p>
            <a:pPr algn="l" rtl="0"/>
            <a:r>
              <a:rPr lang="en-US" sz="2000" dirty="0">
                <a:cs typeface="+mn-cs"/>
              </a:rPr>
              <a:t>In the context of prison radio, the wounded healers are the broadcasting prisoners. They undergo a double empowerment process by doing something meaningful for others (the prisoners listening to the station) and realize they are capable of doing something positive for others (“I'm not all bad”).</a:t>
            </a:r>
            <a:endParaRPr lang="he-IL" sz="2000" dirty="0">
              <a:cs typeface="+mn-cs"/>
            </a:endParaRPr>
          </a:p>
        </p:txBody>
      </p:sp>
      <p:sp>
        <p:nvSpPr>
          <p:cNvPr id="4" name="מציין מיקום של תאריך 3">
            <a:extLst>
              <a:ext uri="{FF2B5EF4-FFF2-40B4-BE49-F238E27FC236}">
                <a16:creationId xmlns:a16="http://schemas.microsoft.com/office/drawing/2014/main" id="{68C97094-E004-8CA2-1A69-BD77D41EFDF7}"/>
              </a:ext>
            </a:extLst>
          </p:cNvPr>
          <p:cNvSpPr>
            <a:spLocks noGrp="1"/>
          </p:cNvSpPr>
          <p:nvPr>
            <p:ph type="dt" sz="half" idx="10"/>
          </p:nvPr>
        </p:nvSpPr>
        <p:spPr/>
        <p:txBody>
          <a:bodyPr/>
          <a:lstStyle/>
          <a:p>
            <a:pPr rtl="1"/>
            <a:r>
              <a:rPr lang="en-US" dirty="0"/>
              <a:t>25 Iyar 5784 June 2 2024</a:t>
            </a:r>
          </a:p>
        </p:txBody>
      </p:sp>
    </p:spTree>
    <p:extLst>
      <p:ext uri="{BB962C8B-B14F-4D97-AF65-F5344CB8AC3E}">
        <p14:creationId xmlns:p14="http://schemas.microsoft.com/office/powerpoint/2010/main" val="3020215757"/>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44CC24D-2AA7-670D-E114-7E2C0005AC9C}"/>
              </a:ext>
            </a:extLst>
          </p:cNvPr>
          <p:cNvSpPr>
            <a:spLocks noGrp="1"/>
          </p:cNvSpPr>
          <p:nvPr>
            <p:ph idx="1"/>
          </p:nvPr>
        </p:nvSpPr>
        <p:spPr>
          <a:xfrm flipH="1">
            <a:off x="706582" y="396240"/>
            <a:ext cx="10889673" cy="5277195"/>
          </a:xfrm>
        </p:spPr>
        <p:txBody>
          <a:bodyPr>
            <a:normAutofit fontScale="70000" lnSpcReduction="20000"/>
          </a:bodyPr>
          <a:lstStyle/>
          <a:p>
            <a:pPr indent="0" algn="just" rtl="0">
              <a:lnSpc>
                <a:spcPct val="200000"/>
              </a:lnSpc>
              <a:spcAft>
                <a:spcPts val="1000"/>
              </a:spcAft>
              <a:buNone/>
            </a:pPr>
            <a:r>
              <a:rPr lang="en-US" sz="2600" dirty="0">
                <a:effectLst/>
              </a:rPr>
              <a:t>A literature review found that for many prisoners, imprisonment has characteristics of a traumatic experience reflected in the “pains of imprisonment” (Haggerty &amp; Bucerius, 2020; Sykes, 1958). The pains of imprisonment may lead to emotional difficulties and create obstacles to implementing treatment and rehabilitation programs aimed at reducing criminal behavior (Cook &amp; Haynes, 2021). </a:t>
            </a:r>
          </a:p>
          <a:p>
            <a:pPr indent="0" algn="just" rtl="0">
              <a:lnSpc>
                <a:spcPct val="200000"/>
              </a:lnSpc>
              <a:spcAft>
                <a:spcPts val="1000"/>
              </a:spcAft>
              <a:buNone/>
            </a:pPr>
            <a:r>
              <a:rPr lang="en-US" sz="2600" dirty="0">
                <a:effectLst/>
              </a:rPr>
              <a:t>Participating in rehabilitation programs in prison has been found to lessen the pains of imprisonment and even decrease criminal behavior, both in prison and after release (Behan, 2014; Taylor, 2014). This insight led to the development of rehabilitation programs in prisons such as educational-occupational rehabilitation, for example working at a community radio station in the prison that enables prisoners to create content and broadcast it to the population of incarcerated prisoners (Bedford, 2018).</a:t>
            </a:r>
          </a:p>
          <a:p>
            <a:pPr indent="130810" algn="just" rtl="1">
              <a:lnSpc>
                <a:spcPct val="200000"/>
              </a:lnSpc>
              <a:spcAft>
                <a:spcPts val="1000"/>
              </a:spcAft>
            </a:pPr>
            <a:endParaRPr lang="en-US" sz="2300" dirty="0">
              <a:effectLst/>
              <a:latin typeface="Arial" panose="020B0604020202020204" pitchFamily="34" charset="0"/>
              <a:ea typeface="Calibri" panose="020F0502020204030204" pitchFamily="34" charset="0"/>
              <a:cs typeface="+mn-cs"/>
            </a:endParaRPr>
          </a:p>
        </p:txBody>
      </p:sp>
      <p:sp>
        <p:nvSpPr>
          <p:cNvPr id="4" name="מציין מיקום של תאריך 3">
            <a:extLst>
              <a:ext uri="{FF2B5EF4-FFF2-40B4-BE49-F238E27FC236}">
                <a16:creationId xmlns:a16="http://schemas.microsoft.com/office/drawing/2014/main" id="{C61D9C19-7C60-D841-9651-42F90EA9A3B5}"/>
              </a:ext>
            </a:extLst>
          </p:cNvPr>
          <p:cNvSpPr>
            <a:spLocks noGrp="1"/>
          </p:cNvSpPr>
          <p:nvPr>
            <p:ph type="dt" sz="half" idx="10"/>
          </p:nvPr>
        </p:nvSpPr>
        <p:spPr/>
        <p:txBody>
          <a:bodyPr/>
          <a:lstStyle/>
          <a:p>
            <a:r>
              <a:rPr lang="en-US" dirty="0"/>
              <a:t>25 Iyar 5784 June 2 2024</a:t>
            </a:r>
          </a:p>
          <a:p>
            <a:pPr rtl="1"/>
            <a:endParaRPr lang="en-US" dirty="0">
              <a:cs typeface="+mn-cs"/>
            </a:endParaRPr>
          </a:p>
        </p:txBody>
      </p:sp>
    </p:spTree>
    <p:extLst>
      <p:ext uri="{BB962C8B-B14F-4D97-AF65-F5344CB8AC3E}">
        <p14:creationId xmlns:p14="http://schemas.microsoft.com/office/powerpoint/2010/main" val="228499166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9E45AC-FB3D-9686-2CD8-833BE5BD7E4E}"/>
              </a:ext>
            </a:extLst>
          </p:cNvPr>
          <p:cNvSpPr>
            <a:spLocks noGrp="1"/>
          </p:cNvSpPr>
          <p:nvPr>
            <p:ph idx="1"/>
          </p:nvPr>
        </p:nvSpPr>
        <p:spPr>
          <a:xfrm flipH="1">
            <a:off x="561108" y="436418"/>
            <a:ext cx="10688839" cy="5432675"/>
          </a:xfrm>
        </p:spPr>
        <p:txBody>
          <a:bodyPr>
            <a:normAutofit fontScale="70000" lnSpcReduction="20000"/>
          </a:bodyPr>
          <a:lstStyle/>
          <a:p>
            <a:pPr indent="0" algn="just" rtl="0">
              <a:lnSpc>
                <a:spcPct val="200000"/>
              </a:lnSpc>
              <a:spcAft>
                <a:spcPts val="1000"/>
              </a:spcAft>
              <a:buNone/>
            </a:pPr>
            <a:r>
              <a:rPr lang="en-US" sz="2300" dirty="0"/>
              <a:t>Currently, many prison radio stations broadcast</a:t>
            </a:r>
            <a:r>
              <a:rPr lang="en-US" sz="2300" dirty="0">
                <a:effectLst/>
              </a:rPr>
              <a:t> in Europe and the United States (Bedford, 2015, 2016; Doliwa, 2013; Grimes &amp; Stevenson, 2012). Most previous studies on prison radio projects examined the issue from a media perspective and focused on the effects the radio broadcasts had on the prisoners listening to them. These studies found high rates of prisoners listening to programs broadcast by other inmates (Einat, &amp; Nagar, 2023). Moreover, listening to these programs was found to have a therapeutic and calming effect and even increased listening prisoners’ motivation to participate in rehabilitation programs (Bonini &amp; Perrota, 2007; Wilkinson &amp; Davidson, 2010). </a:t>
            </a:r>
          </a:p>
          <a:p>
            <a:pPr indent="0" algn="just" rtl="0">
              <a:lnSpc>
                <a:spcPct val="200000"/>
              </a:lnSpc>
              <a:spcAft>
                <a:spcPts val="1000"/>
              </a:spcAft>
              <a:buNone/>
            </a:pPr>
            <a:r>
              <a:rPr lang="en-US" sz="2300" dirty="0"/>
              <a:t>There have been few studies on the effect of working at a prison radio station, but the limited research led to a similar conclusion – producing radio programs allows prisoners to see themselves as contributing citizens who do something good for others. This mitigates the negative self-label that emerged from their criminal behavior and thus can form the basis for encouraging rehabilitation among those involved in transmitting the radio programs (Churcher, 2008; Doliwa, 2013).</a:t>
            </a:r>
          </a:p>
          <a:p>
            <a:endParaRPr lang="he-IL" dirty="0"/>
          </a:p>
        </p:txBody>
      </p:sp>
      <p:sp>
        <p:nvSpPr>
          <p:cNvPr id="4" name="מציין מיקום של תאריך 3">
            <a:extLst>
              <a:ext uri="{FF2B5EF4-FFF2-40B4-BE49-F238E27FC236}">
                <a16:creationId xmlns:a16="http://schemas.microsoft.com/office/drawing/2014/main" id="{6AD2AA32-D7B5-4274-0CCD-93963A86F9E2}"/>
              </a:ext>
            </a:extLst>
          </p:cNvPr>
          <p:cNvSpPr>
            <a:spLocks noGrp="1"/>
          </p:cNvSpPr>
          <p:nvPr>
            <p:ph type="dt" sz="half" idx="10"/>
          </p:nvPr>
        </p:nvSpPr>
        <p:spPr/>
        <p:txBody>
          <a:bodyPr/>
          <a:lstStyle/>
          <a:p>
            <a:pPr>
              <a:defRPr/>
            </a:pPr>
            <a:r>
              <a:rPr lang="en-US" dirty="0"/>
              <a:t>25 Iyar 5784 June 2 2024</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17221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39E4FDB-285B-1287-AA1C-20BA766E59E7}"/>
              </a:ext>
            </a:extLst>
          </p:cNvPr>
          <p:cNvSpPr>
            <a:spLocks noGrp="1"/>
          </p:cNvSpPr>
          <p:nvPr>
            <p:ph idx="1"/>
          </p:nvPr>
        </p:nvSpPr>
        <p:spPr>
          <a:xfrm flipH="1">
            <a:off x="932411" y="1069111"/>
            <a:ext cx="10058400" cy="3760891"/>
          </a:xfrm>
        </p:spPr>
        <p:txBody>
          <a:bodyPr>
            <a:normAutofit/>
          </a:bodyPr>
          <a:lstStyle/>
          <a:p>
            <a:pPr algn="l" rtl="0"/>
            <a:r>
              <a:rPr lang="en-US" sz="2800" dirty="0">
                <a:effectLst/>
              </a:rPr>
              <a:t>The current study is the first to focus on the experiences of prisoners working at a prison radio station in Israel. The aim is to understand how the broadcasting prisoners describe and perceive this work and the contribution of participating in this project.</a:t>
            </a:r>
            <a:endParaRPr lang="he-IL" sz="2800" dirty="0"/>
          </a:p>
        </p:txBody>
      </p:sp>
      <p:sp>
        <p:nvSpPr>
          <p:cNvPr id="4" name="מציין מיקום של תאריך 3">
            <a:extLst>
              <a:ext uri="{FF2B5EF4-FFF2-40B4-BE49-F238E27FC236}">
                <a16:creationId xmlns:a16="http://schemas.microsoft.com/office/drawing/2014/main" id="{BBE2433B-3ACC-C7C0-1FF6-F2B4C98258F6}"/>
              </a:ext>
            </a:extLst>
          </p:cNvPr>
          <p:cNvSpPr>
            <a:spLocks noGrp="1"/>
          </p:cNvSpPr>
          <p:nvPr>
            <p:ph type="dt" sz="half" idx="10"/>
          </p:nvPr>
        </p:nvSpPr>
        <p:spPr/>
        <p:txBody>
          <a:bodyPr/>
          <a:lstStyle/>
          <a:p>
            <a:pPr>
              <a:defRPr/>
            </a:pPr>
            <a:r>
              <a:rPr lang="en-US" dirty="0"/>
              <a:t>25 Iyar 5784 June 2 2024</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896706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5BFF1-54BC-C147-DBCD-E96E128266BF}"/>
              </a:ext>
            </a:extLst>
          </p:cNvPr>
          <p:cNvSpPr>
            <a:spLocks noGrp="1"/>
          </p:cNvSpPr>
          <p:nvPr>
            <p:ph type="title"/>
          </p:nvPr>
        </p:nvSpPr>
        <p:spPr/>
        <p:txBody>
          <a:bodyPr/>
          <a:lstStyle/>
          <a:p>
            <a:pPr algn="ctr"/>
            <a:r>
              <a:rPr lang="en-US" dirty="0"/>
              <a:t>Methods</a:t>
            </a:r>
            <a:endParaRPr lang="he-IL" dirty="0"/>
          </a:p>
        </p:txBody>
      </p:sp>
      <p:sp>
        <p:nvSpPr>
          <p:cNvPr id="3" name="מציין מיקום תוכן 2">
            <a:extLst>
              <a:ext uri="{FF2B5EF4-FFF2-40B4-BE49-F238E27FC236}">
                <a16:creationId xmlns:a16="http://schemas.microsoft.com/office/drawing/2014/main" id="{0D836598-43A3-9AC7-EB09-284C20782435}"/>
              </a:ext>
            </a:extLst>
          </p:cNvPr>
          <p:cNvSpPr>
            <a:spLocks noGrp="1"/>
          </p:cNvSpPr>
          <p:nvPr>
            <p:ph idx="1"/>
          </p:nvPr>
        </p:nvSpPr>
        <p:spPr>
          <a:xfrm flipH="1">
            <a:off x="942050" y="1600200"/>
            <a:ext cx="10352867" cy="4364182"/>
          </a:xfrm>
        </p:spPr>
        <p:txBody>
          <a:bodyPr>
            <a:normAutofit/>
          </a:bodyPr>
          <a:lstStyle/>
          <a:p>
            <a:pPr algn="l" rtl="0"/>
            <a:r>
              <a:rPr lang="en-US" dirty="0"/>
              <a:t>Semi-structured in-depth personal interviews were conducted with prisoners participating in broadcasting the radio program. Interviews were done in two stages. The first was done after the training course, about a month after entering the project. The second was done after the prisoner had participated in the project for at least nine months.</a:t>
            </a:r>
          </a:p>
          <a:p>
            <a:endParaRPr lang="he-IL" sz="2000" b="1" dirty="0"/>
          </a:p>
          <a:p>
            <a:pPr marL="0" indent="0" algn="l" rtl="0">
              <a:buNone/>
            </a:pPr>
            <a:r>
              <a:rPr lang="en-US" sz="2000" b="1" dirty="0"/>
              <a:t>Characteristics of the prisoners:</a:t>
            </a:r>
          </a:p>
          <a:p>
            <a:pPr marL="0" indent="0" algn="l" rtl="0">
              <a:buNone/>
            </a:pPr>
            <a:r>
              <a:rPr lang="en-US" sz="2000" dirty="0"/>
              <a:t>A total of 28 prisoners participated in the study.</a:t>
            </a:r>
          </a:p>
          <a:p>
            <a:pPr marL="0" indent="0" algn="l" rtl="0">
              <a:buNone/>
            </a:pPr>
            <a:r>
              <a:rPr lang="en-US" sz="2000" dirty="0"/>
              <a:t>Most were recidivist prisoners with two or more previous prison terms. Their prison terms ranged from five years to life imprisonment limited to 30 years.</a:t>
            </a:r>
            <a:endParaRPr lang="he-IL" dirty="0"/>
          </a:p>
          <a:p>
            <a:endParaRPr lang="he-IL" dirty="0"/>
          </a:p>
        </p:txBody>
      </p:sp>
      <p:sp>
        <p:nvSpPr>
          <p:cNvPr id="4" name="מציין מיקום של תאריך 3">
            <a:extLst>
              <a:ext uri="{FF2B5EF4-FFF2-40B4-BE49-F238E27FC236}">
                <a16:creationId xmlns:a16="http://schemas.microsoft.com/office/drawing/2014/main" id="{43755684-140A-83C3-9F8E-CBBD1A637EC6}"/>
              </a:ext>
            </a:extLst>
          </p:cNvPr>
          <p:cNvSpPr>
            <a:spLocks noGrp="1"/>
          </p:cNvSpPr>
          <p:nvPr>
            <p:ph type="dt" sz="half" idx="10"/>
          </p:nvPr>
        </p:nvSpPr>
        <p:spPr/>
        <p:txBody>
          <a:bodyPr/>
          <a:lstStyle/>
          <a:p>
            <a:r>
              <a:rPr lang="en-US" dirty="0"/>
              <a:t>25 Iyar 5784 June 2 2024</a:t>
            </a:r>
          </a:p>
          <a:p>
            <a:pPr rtl="1"/>
            <a:endParaRPr lang="en-US" dirty="0"/>
          </a:p>
        </p:txBody>
      </p:sp>
    </p:spTree>
    <p:extLst>
      <p:ext uri="{BB962C8B-B14F-4D97-AF65-F5344CB8AC3E}">
        <p14:creationId xmlns:p14="http://schemas.microsoft.com/office/powerpoint/2010/main" val="70684605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3CAFAC-BD9D-4322-ACE8-AD86D16F0880}"/>
              </a:ext>
            </a:extLst>
          </p:cNvPr>
          <p:cNvSpPr>
            <a:spLocks noGrp="1"/>
          </p:cNvSpPr>
          <p:nvPr>
            <p:ph type="title"/>
          </p:nvPr>
        </p:nvSpPr>
        <p:spPr/>
        <p:txBody>
          <a:bodyPr/>
          <a:lstStyle/>
          <a:p>
            <a:pPr algn="ctr"/>
            <a:r>
              <a:rPr lang="en-US" b="1" dirty="0"/>
              <a:t>Results:</a:t>
            </a:r>
            <a:br>
              <a:rPr lang="he-IL" b="1" dirty="0"/>
            </a:br>
            <a:r>
              <a:rPr lang="en-US" b="1" dirty="0"/>
              <a:t>A three-step change</a:t>
            </a:r>
            <a:r>
              <a:rPr lang="he-IL" b="1" dirty="0"/>
              <a:t> </a:t>
            </a:r>
          </a:p>
        </p:txBody>
      </p:sp>
      <p:graphicFrame>
        <p:nvGraphicFramePr>
          <p:cNvPr id="8" name="מציין מיקום תוכן 7">
            <a:extLst>
              <a:ext uri="{FF2B5EF4-FFF2-40B4-BE49-F238E27FC236}">
                <a16:creationId xmlns:a16="http://schemas.microsoft.com/office/drawing/2014/main" id="{CF9EB25B-8826-43A6-8A7B-2D5CE8CF1633}"/>
              </a:ext>
            </a:extLst>
          </p:cNvPr>
          <p:cNvGraphicFramePr>
            <a:graphicFrameLocks noGrp="1"/>
          </p:cNvGraphicFramePr>
          <p:nvPr>
            <p:ph idx="1"/>
            <p:extLst>
              <p:ext uri="{D42A27DB-BD31-4B8C-83A1-F6EECF244321}">
                <p14:modId xmlns:p14="http://schemas.microsoft.com/office/powerpoint/2010/main" val="1040587966"/>
              </p:ext>
            </p:extLst>
          </p:nvPr>
        </p:nvGraphicFramePr>
        <p:xfrm>
          <a:off x="1036638" y="1548245"/>
          <a:ext cx="10351798" cy="4269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86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AF73F8-3680-571D-B047-961633B7E24D}"/>
              </a:ext>
            </a:extLst>
          </p:cNvPr>
          <p:cNvSpPr>
            <a:spLocks noGrp="1"/>
          </p:cNvSpPr>
          <p:nvPr>
            <p:ph type="title"/>
          </p:nvPr>
        </p:nvSpPr>
        <p:spPr/>
        <p:txBody>
          <a:bodyPr/>
          <a:lstStyle/>
          <a:p>
            <a:pPr algn="l" rtl="0"/>
            <a:r>
              <a:rPr lang="en-US" sz="4800" b="1" dirty="0"/>
              <a:t>Preliminary conclusions:</a:t>
            </a:r>
            <a:endParaRPr lang="he-IL" dirty="0"/>
          </a:p>
        </p:txBody>
      </p:sp>
      <p:sp>
        <p:nvSpPr>
          <p:cNvPr id="3" name="מציין מיקום תוכן 2">
            <a:extLst>
              <a:ext uri="{FF2B5EF4-FFF2-40B4-BE49-F238E27FC236}">
                <a16:creationId xmlns:a16="http://schemas.microsoft.com/office/drawing/2014/main" id="{09F08410-5A5D-DD1A-8C11-A90EB9D652F2}"/>
              </a:ext>
            </a:extLst>
          </p:cNvPr>
          <p:cNvSpPr>
            <a:spLocks noGrp="1"/>
          </p:cNvSpPr>
          <p:nvPr>
            <p:ph idx="1"/>
          </p:nvPr>
        </p:nvSpPr>
        <p:spPr>
          <a:xfrm flipH="1">
            <a:off x="1036319" y="1313154"/>
            <a:ext cx="10383289" cy="4555939"/>
          </a:xfrm>
        </p:spPr>
        <p:txBody>
          <a:bodyPr>
            <a:normAutofit fontScale="85000" lnSpcReduction="10000"/>
          </a:bodyPr>
          <a:lstStyle/>
          <a:p>
            <a:pPr algn="l" rtl="0"/>
            <a:r>
              <a:rPr lang="en-US" sz="2000" dirty="0">
                <a:solidFill>
                  <a:schemeClr val="tx1"/>
                </a:solidFill>
              </a:rPr>
              <a:t>The radio station is a rehabilitation tool that improves prisoners’ mental well-being on multiple levels and helps them deal with the pains of imprisonment.</a:t>
            </a:r>
          </a:p>
          <a:p>
            <a:pPr marL="457200" indent="-457200" algn="l" rtl="0">
              <a:buClrTx/>
              <a:buFont typeface="+mj-lt"/>
              <a:buAutoNum type="arabicPeriod"/>
            </a:pPr>
            <a:r>
              <a:rPr lang="en-US" sz="2000" dirty="0">
                <a:solidFill>
                  <a:schemeClr val="tx1"/>
                </a:solidFill>
              </a:rPr>
              <a:t>Personal empowerment by improving verbal communication and expressiveness, using normative language, and doing “good” for others.</a:t>
            </a:r>
          </a:p>
          <a:p>
            <a:pPr marL="457200" indent="-457200" algn="l" rtl="0">
              <a:buClrTx/>
              <a:buFont typeface="+mj-lt"/>
              <a:buAutoNum type="arabicPeriod"/>
            </a:pPr>
            <a:r>
              <a:rPr lang="en-US" sz="2000" dirty="0">
                <a:solidFill>
                  <a:schemeClr val="tx1"/>
                </a:solidFill>
              </a:rPr>
              <a:t>The choice of content is not accidental, it serves the needs of the broadcasting prisoners.</a:t>
            </a:r>
          </a:p>
          <a:p>
            <a:pPr marL="457200" indent="-457200" algn="l" rtl="0">
              <a:buClrTx/>
              <a:buFont typeface="+mj-lt"/>
              <a:buAutoNum type="arabicPeriod"/>
            </a:pPr>
            <a:r>
              <a:rPr lang="en-US" sz="2000" dirty="0">
                <a:solidFill>
                  <a:schemeClr val="tx1"/>
                </a:solidFill>
              </a:rPr>
              <a:t>Improved relationships with family members who feel their imprisoned relative is doing something significant.</a:t>
            </a:r>
          </a:p>
          <a:p>
            <a:pPr marL="457200" indent="-457200" algn="l" rtl="0">
              <a:buClrTx/>
              <a:buFont typeface="+mj-lt"/>
              <a:buAutoNum type="arabicPeriod"/>
            </a:pPr>
            <a:r>
              <a:rPr lang="en-US" sz="2000" dirty="0">
                <a:solidFill>
                  <a:schemeClr val="tx1"/>
                </a:solidFill>
              </a:rPr>
              <a:t>Acquiring professional and technical skills and work experience that will be beneficial after release.</a:t>
            </a:r>
          </a:p>
          <a:p>
            <a:pPr marL="457200" indent="-457200" algn="l" rtl="0">
              <a:buClrTx/>
              <a:buFont typeface="+mj-lt"/>
              <a:buAutoNum type="arabicPeriod"/>
            </a:pPr>
            <a:r>
              <a:rPr lang="en-US" sz="2000" dirty="0">
                <a:solidFill>
                  <a:schemeClr val="tx1"/>
                </a:solidFill>
              </a:rPr>
              <a:t>Informal meetings with prison staff that improve relations.</a:t>
            </a:r>
          </a:p>
          <a:p>
            <a:pPr marL="457200" indent="-457200" algn="l" rtl="0">
              <a:buClrTx/>
              <a:buFont typeface="+mj-lt"/>
              <a:buAutoNum type="arabicPeriod"/>
            </a:pPr>
            <a:r>
              <a:rPr lang="en-US" sz="2000" dirty="0">
                <a:solidFill>
                  <a:schemeClr val="tx1"/>
                </a:solidFill>
              </a:rPr>
              <a:t>Encounter with a civilian population that is a bridge to the outside world and helps break down stigmas and negative labeling.</a:t>
            </a:r>
          </a:p>
          <a:p>
            <a:pPr marL="457200" indent="-457200" algn="l" rtl="0">
              <a:buClrTx/>
              <a:buFont typeface="+mj-lt"/>
              <a:buAutoNum type="arabicPeriod"/>
            </a:pPr>
            <a:r>
              <a:rPr lang="en-US" sz="2000" dirty="0">
                <a:solidFill>
                  <a:schemeClr val="tx1"/>
                </a:solidFill>
              </a:rPr>
              <a:t>The dropout rate of prisoners participating in the project is low.</a:t>
            </a:r>
          </a:p>
          <a:p>
            <a:pPr marL="457200" indent="-457200" algn="l" rtl="0">
              <a:buClrTx/>
              <a:buFont typeface="+mj-lt"/>
              <a:buAutoNum type="arabicPeriod"/>
            </a:pPr>
            <a:endParaRPr lang="en-US" sz="2000" dirty="0">
              <a:solidFill>
                <a:schemeClr val="tx1"/>
              </a:solidFill>
              <a:latin typeface="David" panose="020E0502060401010101" pitchFamily="34" charset="-79"/>
              <a:cs typeface="David" panose="020E0502060401010101" pitchFamily="34" charset="-79"/>
            </a:endParaRPr>
          </a:p>
          <a:p>
            <a:pPr marL="457200" indent="-457200" algn="l" rtl="0">
              <a:buClrTx/>
              <a:buFont typeface="+mj-lt"/>
              <a:buAutoNum type="arabicPeriod"/>
            </a:pPr>
            <a:endParaRPr lang="en-US" sz="2000" dirty="0">
              <a:solidFill>
                <a:schemeClr val="tx1"/>
              </a:solidFill>
              <a:latin typeface="David" panose="020E0502060401010101" pitchFamily="34" charset="-79"/>
              <a:cs typeface="David" panose="020E0502060401010101" pitchFamily="34" charset="-79"/>
            </a:endParaRPr>
          </a:p>
          <a:p>
            <a:pPr algn="l" rtl="0"/>
            <a:endParaRPr lang="he-IL" sz="2000" dirty="0">
              <a:solidFill>
                <a:schemeClr val="tx1"/>
              </a:solidFill>
              <a:latin typeface="David" panose="020E0502060401010101" pitchFamily="34" charset="-79"/>
              <a:cs typeface="David" panose="020E0502060401010101" pitchFamily="34" charset="-79"/>
            </a:endParaRPr>
          </a:p>
        </p:txBody>
      </p:sp>
      <p:sp>
        <p:nvSpPr>
          <p:cNvPr id="4" name="מציין מיקום של תאריך 3">
            <a:extLst>
              <a:ext uri="{FF2B5EF4-FFF2-40B4-BE49-F238E27FC236}">
                <a16:creationId xmlns:a16="http://schemas.microsoft.com/office/drawing/2014/main" id="{D7C0A6F3-40E0-0368-87CE-93E58D9B185E}"/>
              </a:ext>
            </a:extLst>
          </p:cNvPr>
          <p:cNvSpPr>
            <a:spLocks noGrp="1"/>
          </p:cNvSpPr>
          <p:nvPr>
            <p:ph type="dt" sz="half" idx="10"/>
          </p:nvPr>
        </p:nvSpPr>
        <p:spPr/>
        <p:txBody>
          <a:bodyPr/>
          <a:lstStyle/>
          <a:p>
            <a:r>
              <a:rPr lang="en-US" dirty="0"/>
              <a:t>25 Iyar 5784 June 2 2024</a:t>
            </a:r>
          </a:p>
          <a:p>
            <a:pPr rtl="1"/>
            <a:endParaRPr lang="en-US" dirty="0"/>
          </a:p>
        </p:txBody>
      </p:sp>
    </p:spTree>
    <p:extLst>
      <p:ext uri="{BB962C8B-B14F-4D97-AF65-F5344CB8AC3E}">
        <p14:creationId xmlns:p14="http://schemas.microsoft.com/office/powerpoint/2010/main" val="365856024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אסירים הם אנשים שלקולם אין ערך; הרדיו מעניק להם אחד כזה">
            <a:extLst>
              <a:ext uri="{FF2B5EF4-FFF2-40B4-BE49-F238E27FC236}">
                <a16:creationId xmlns:a16="http://schemas.microsoft.com/office/drawing/2014/main" id="{937B11FD-661D-4FA5-98B7-740DB3AD7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15" r="17476"/>
          <a:stretch/>
        </p:blipFill>
        <p:spPr bwMode="auto">
          <a:xfrm>
            <a:off x="804672" y="812799"/>
            <a:ext cx="5928344" cy="5294757"/>
          </a:xfrm>
          <a:prstGeom prst="rect">
            <a:avLst/>
          </a:prstGeom>
          <a:solidFill>
            <a:srgbClr val="FFFFFF"/>
          </a:solidFill>
        </p:spPr>
      </p:pic>
      <p:sp>
        <p:nvSpPr>
          <p:cNvPr id="3" name="מציין מיקום תוכן 2">
            <a:extLst>
              <a:ext uri="{FF2B5EF4-FFF2-40B4-BE49-F238E27FC236}">
                <a16:creationId xmlns:a16="http://schemas.microsoft.com/office/drawing/2014/main" id="{F7653038-CD48-4DA7-9F5E-6CD3F2E1847B}"/>
              </a:ext>
            </a:extLst>
          </p:cNvPr>
          <p:cNvSpPr>
            <a:spLocks noGrp="1"/>
          </p:cNvSpPr>
          <p:nvPr>
            <p:ph type="body" sz="half" idx="2"/>
          </p:nvPr>
        </p:nvSpPr>
        <p:spPr>
          <a:xfrm>
            <a:off x="7993988" y="2784438"/>
            <a:ext cx="3591524" cy="4130837"/>
          </a:xfrm>
        </p:spPr>
        <p:txBody>
          <a:bodyPr>
            <a:normAutofit/>
          </a:bodyPr>
          <a:lstStyle/>
          <a:p>
            <a:pPr algn="ctr"/>
            <a:endParaRPr lang="he-IL" sz="2400" u="sng" dirty="0"/>
          </a:p>
          <a:p>
            <a:pPr algn="ctr" rtl="0"/>
            <a:r>
              <a:rPr lang="en-US" sz="2400" u="sng" dirty="0"/>
              <a:t>To describe the preliminary findings from a study on incarcerated community radio broadcasters</a:t>
            </a:r>
            <a:endParaRPr lang="he-IL" sz="2400" u="sng" dirty="0"/>
          </a:p>
        </p:txBody>
      </p:sp>
      <p:sp>
        <p:nvSpPr>
          <p:cNvPr id="6" name="כותרת 5">
            <a:extLst>
              <a:ext uri="{FF2B5EF4-FFF2-40B4-BE49-F238E27FC236}">
                <a16:creationId xmlns:a16="http://schemas.microsoft.com/office/drawing/2014/main" id="{A0964883-96DE-4F45-9823-CAA3F7489A33}"/>
              </a:ext>
            </a:extLst>
          </p:cNvPr>
          <p:cNvSpPr>
            <a:spLocks noGrp="1"/>
          </p:cNvSpPr>
          <p:nvPr>
            <p:ph type="title"/>
          </p:nvPr>
        </p:nvSpPr>
        <p:spPr/>
        <p:txBody>
          <a:bodyPr/>
          <a:lstStyle/>
          <a:p>
            <a:pPr algn="ctr" rtl="0"/>
            <a:r>
              <a:rPr lang="en-US" dirty="0"/>
              <a:t>Purpose of the presentation:</a:t>
            </a:r>
            <a:endParaRPr lang="he-IL" dirty="0"/>
          </a:p>
        </p:txBody>
      </p:sp>
    </p:spTree>
    <p:extLst>
      <p:ext uri="{BB962C8B-B14F-4D97-AF65-F5344CB8AC3E}">
        <p14:creationId xmlns:p14="http://schemas.microsoft.com/office/powerpoint/2010/main" val="13370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0FC5DF1-E377-4569-A803-078D292CD86D}"/>
              </a:ext>
            </a:extLst>
          </p:cNvPr>
          <p:cNvSpPr>
            <a:spLocks noGrp="1"/>
          </p:cNvSpPr>
          <p:nvPr>
            <p:ph idx="1"/>
          </p:nvPr>
        </p:nvSpPr>
        <p:spPr>
          <a:xfrm flipH="1">
            <a:off x="614680" y="822961"/>
            <a:ext cx="10825480" cy="5394960"/>
          </a:xfrm>
        </p:spPr>
        <p:txBody>
          <a:bodyPr>
            <a:normAutofit lnSpcReduction="10000"/>
          </a:bodyPr>
          <a:lstStyle/>
          <a:p>
            <a:pPr algn="ctr" rtl="0"/>
            <a:r>
              <a:rPr lang="en-US" sz="2800" b="1" dirty="0">
                <a:ea typeface="Calibri" panose="020F0502020204030204" pitchFamily="34" charset="0"/>
                <a:cs typeface="David" panose="020E0502060401010101" pitchFamily="34" charset="-79"/>
              </a:rPr>
              <a:t>S</a:t>
            </a:r>
            <a:r>
              <a:rPr lang="en-US" sz="2800" b="1" dirty="0">
                <a:effectLst/>
                <a:ea typeface="Calibri" panose="020F0502020204030204" pitchFamily="34" charset="0"/>
                <a:cs typeface="David" panose="020E0502060401010101" pitchFamily="34" charset="-79"/>
              </a:rPr>
              <a:t>ummary</a:t>
            </a:r>
            <a:endParaRPr lang="he-IL" sz="2800" b="1" dirty="0">
              <a:effectLst/>
              <a:ea typeface="Calibri" panose="020F0502020204030204" pitchFamily="34" charset="0"/>
              <a:cs typeface="David" panose="020E0502060401010101" pitchFamily="34" charset="-79"/>
            </a:endParaRPr>
          </a:p>
          <a:p>
            <a:pPr algn="l" rtl="0"/>
            <a:r>
              <a:rPr lang="en-US" sz="2400" dirty="0">
                <a:effectLst/>
                <a:ea typeface="Calibri" panose="020F0502020204030204" pitchFamily="34" charset="0"/>
                <a:cs typeface="David" panose="020E0502060401010101" pitchFamily="34" charset="-79"/>
              </a:rPr>
              <a:t>Incarceration policies are usually characterized by the use of force against prisoners and total control over their daily lives to achieve absolute discipline.</a:t>
            </a:r>
            <a:endParaRPr lang="he-IL" sz="2400" dirty="0">
              <a:cs typeface="David" panose="020E0502060401010101" pitchFamily="34" charset="-79"/>
            </a:endParaRPr>
          </a:p>
          <a:p>
            <a:pPr algn="l" rtl="0"/>
            <a:r>
              <a:rPr lang="en-US" sz="2400" dirty="0">
                <a:cs typeface="David" panose="020E0502060401010101" pitchFamily="34" charset="-79"/>
              </a:rPr>
              <a:t>In contrast, prison radio is an empowering tool that informally enforces discipline and obedience, reducing the pains of imprisonment.</a:t>
            </a:r>
          </a:p>
          <a:p>
            <a:pPr algn="l" rtl="0"/>
            <a:r>
              <a:rPr lang="en-US" sz="2400" dirty="0">
                <a:cs typeface="David" panose="020E0502060401010101" pitchFamily="34" charset="-79"/>
              </a:rPr>
              <a:t>This improves prisoners’ well-being during incarceration and perhaps even after their release. This could help reduce the rates of recidivism and manifestations of violence during imprisonment and after release.</a:t>
            </a:r>
            <a:r>
              <a:rPr lang="he-IL" sz="2400" dirty="0">
                <a:cs typeface="David" panose="020E0502060401010101" pitchFamily="34" charset="-79"/>
              </a:rPr>
              <a:t> </a:t>
            </a:r>
          </a:p>
          <a:p>
            <a:pPr algn="l" rtl="0"/>
            <a:r>
              <a:rPr lang="en-US" sz="2400" dirty="0">
                <a:cs typeface="David" panose="020E0502060401010101" pitchFamily="34" charset="-79"/>
              </a:rPr>
              <a:t>In general, community radio allows disadvantaged groups to express their voices. However, prisoners operate within a limited framework (very limited, in their perception) that does not allow for maximizing the potential of community radio as it exists for other (non-incarcerated) populations.</a:t>
            </a:r>
            <a:endParaRPr lang="he-IL" sz="2800" dirty="0">
              <a:cs typeface="David" panose="020E0502060401010101" pitchFamily="34" charset="-79"/>
            </a:endParaRPr>
          </a:p>
        </p:txBody>
      </p:sp>
    </p:spTree>
    <p:extLst>
      <p:ext uri="{BB962C8B-B14F-4D97-AF65-F5344CB8AC3E}">
        <p14:creationId xmlns:p14="http://schemas.microsoft.com/office/powerpoint/2010/main" val="244804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ED4A13-77F8-1D59-D735-805774BA4067}"/>
              </a:ext>
            </a:extLst>
          </p:cNvPr>
          <p:cNvSpPr>
            <a:spLocks noGrp="1"/>
          </p:cNvSpPr>
          <p:nvPr>
            <p:ph type="title"/>
          </p:nvPr>
        </p:nvSpPr>
        <p:spPr>
          <a:xfrm flipH="1">
            <a:off x="3439160" y="46037"/>
            <a:ext cx="5029431" cy="1605041"/>
          </a:xfrm>
        </p:spPr>
        <p:txBody>
          <a:bodyPr/>
          <a:lstStyle/>
          <a:p>
            <a:pPr algn="ctr"/>
            <a:r>
              <a:rPr lang="en-US" dirty="0"/>
              <a:t>Thank you for listening</a:t>
            </a:r>
            <a:endParaRPr lang="he-IL" dirty="0"/>
          </a:p>
        </p:txBody>
      </p:sp>
      <p:pic>
        <p:nvPicPr>
          <p:cNvPr id="6" name="מציין מיקום תוכן 5">
            <a:extLst>
              <a:ext uri="{FF2B5EF4-FFF2-40B4-BE49-F238E27FC236}">
                <a16:creationId xmlns:a16="http://schemas.microsoft.com/office/drawing/2014/main" id="{95D8663A-E441-EA95-7555-64D7E499412E}"/>
              </a:ext>
            </a:extLst>
          </p:cNvPr>
          <p:cNvPicPr>
            <a:picLocks noGrp="1" noChangeAspect="1"/>
          </p:cNvPicPr>
          <p:nvPr>
            <p:ph idx="1"/>
          </p:nvPr>
        </p:nvPicPr>
        <p:blipFill>
          <a:blip r:embed="rId2"/>
          <a:stretch>
            <a:fillRect/>
          </a:stretch>
        </p:blipFill>
        <p:spPr>
          <a:xfrm>
            <a:off x="360680" y="209460"/>
            <a:ext cx="2865120" cy="1605042"/>
          </a:xfrm>
          <a:prstGeom prst="rect">
            <a:avLst/>
          </a:prstGeom>
        </p:spPr>
      </p:pic>
      <p:sp>
        <p:nvSpPr>
          <p:cNvPr id="4" name="מציין מיקום של תאריך 3">
            <a:extLst>
              <a:ext uri="{FF2B5EF4-FFF2-40B4-BE49-F238E27FC236}">
                <a16:creationId xmlns:a16="http://schemas.microsoft.com/office/drawing/2014/main" id="{3C816B7D-8F2A-EF9D-552B-109B83A003D9}"/>
              </a:ext>
            </a:extLst>
          </p:cNvPr>
          <p:cNvSpPr>
            <a:spLocks noGrp="1"/>
          </p:cNvSpPr>
          <p:nvPr>
            <p:ph type="dt" sz="half" idx="10"/>
          </p:nvPr>
        </p:nvSpPr>
        <p:spPr/>
        <p:txBody>
          <a:bodyPr/>
          <a:lstStyle/>
          <a:p>
            <a:r>
              <a:rPr lang="en-US" dirty="0"/>
              <a:t>25 Iyar 5784 June 2 2024</a:t>
            </a:r>
          </a:p>
          <a:p>
            <a:pPr rtl="1"/>
            <a:endParaRPr lang="en-US" dirty="0"/>
          </a:p>
        </p:txBody>
      </p:sp>
      <p:sp>
        <p:nvSpPr>
          <p:cNvPr id="5" name="בועת דיבור: אליפסה 4">
            <a:extLst>
              <a:ext uri="{FF2B5EF4-FFF2-40B4-BE49-F238E27FC236}">
                <a16:creationId xmlns:a16="http://schemas.microsoft.com/office/drawing/2014/main" id="{97F3672A-F48F-A754-4D33-2D0F0605DBE3}"/>
              </a:ext>
            </a:extLst>
          </p:cNvPr>
          <p:cNvSpPr/>
          <p:nvPr/>
        </p:nvSpPr>
        <p:spPr>
          <a:xfrm>
            <a:off x="7112000" y="2080677"/>
            <a:ext cx="3017520" cy="1579880"/>
          </a:xfrm>
          <a:prstGeom prst="wedgeEllipse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t>Questions?</a:t>
            </a:r>
            <a:endParaRPr lang="he-IL" dirty="0"/>
          </a:p>
        </p:txBody>
      </p:sp>
      <p:pic>
        <p:nvPicPr>
          <p:cNvPr id="7" name="תמונה 6">
            <a:extLst>
              <a:ext uri="{FF2B5EF4-FFF2-40B4-BE49-F238E27FC236}">
                <a16:creationId xmlns:a16="http://schemas.microsoft.com/office/drawing/2014/main" id="{CEEA044C-CBD9-5D29-61C9-1772CEFC6551}"/>
              </a:ext>
            </a:extLst>
          </p:cNvPr>
          <p:cNvPicPr>
            <a:picLocks noChangeAspect="1"/>
          </p:cNvPicPr>
          <p:nvPr/>
        </p:nvPicPr>
        <p:blipFill>
          <a:blip r:embed="rId3"/>
          <a:stretch>
            <a:fillRect/>
          </a:stretch>
        </p:blipFill>
        <p:spPr>
          <a:xfrm>
            <a:off x="407105" y="2834101"/>
            <a:ext cx="3566469" cy="2670279"/>
          </a:xfrm>
          <a:prstGeom prst="rect">
            <a:avLst/>
          </a:prstGeom>
        </p:spPr>
      </p:pic>
      <p:pic>
        <p:nvPicPr>
          <p:cNvPr id="8" name="תמונה 7">
            <a:extLst>
              <a:ext uri="{FF2B5EF4-FFF2-40B4-BE49-F238E27FC236}">
                <a16:creationId xmlns:a16="http://schemas.microsoft.com/office/drawing/2014/main" id="{D1C02A1B-A0B2-895C-1CDF-12FD4FFB4E8C}"/>
              </a:ext>
            </a:extLst>
          </p:cNvPr>
          <p:cNvPicPr>
            <a:picLocks noChangeAspect="1"/>
          </p:cNvPicPr>
          <p:nvPr/>
        </p:nvPicPr>
        <p:blipFill>
          <a:blip r:embed="rId4"/>
          <a:stretch>
            <a:fillRect/>
          </a:stretch>
        </p:blipFill>
        <p:spPr>
          <a:xfrm>
            <a:off x="9454788" y="4262039"/>
            <a:ext cx="2487384" cy="1859441"/>
          </a:xfrm>
          <a:prstGeom prst="rect">
            <a:avLst/>
          </a:prstGeom>
        </p:spPr>
      </p:pic>
      <p:pic>
        <p:nvPicPr>
          <p:cNvPr id="9" name="תמונה 8">
            <a:extLst>
              <a:ext uri="{FF2B5EF4-FFF2-40B4-BE49-F238E27FC236}">
                <a16:creationId xmlns:a16="http://schemas.microsoft.com/office/drawing/2014/main" id="{C29C4DBE-B78A-3A3E-8029-8125D3FB5F38}"/>
              </a:ext>
            </a:extLst>
          </p:cNvPr>
          <p:cNvPicPr>
            <a:picLocks noChangeAspect="1"/>
          </p:cNvPicPr>
          <p:nvPr/>
        </p:nvPicPr>
        <p:blipFill>
          <a:blip r:embed="rId5"/>
          <a:stretch>
            <a:fillRect/>
          </a:stretch>
        </p:blipFill>
        <p:spPr>
          <a:xfrm>
            <a:off x="8752840" y="113799"/>
            <a:ext cx="3017520" cy="1700703"/>
          </a:xfrm>
          <a:prstGeom prst="rect">
            <a:avLst/>
          </a:prstGeom>
        </p:spPr>
      </p:pic>
      <p:pic>
        <p:nvPicPr>
          <p:cNvPr id="10" name="תמונה 9">
            <a:extLst>
              <a:ext uri="{FF2B5EF4-FFF2-40B4-BE49-F238E27FC236}">
                <a16:creationId xmlns:a16="http://schemas.microsoft.com/office/drawing/2014/main" id="{B9D6A565-8780-DB99-9AD0-F608AA9B426D}"/>
              </a:ext>
            </a:extLst>
          </p:cNvPr>
          <p:cNvPicPr>
            <a:picLocks noChangeAspect="1"/>
          </p:cNvPicPr>
          <p:nvPr/>
        </p:nvPicPr>
        <p:blipFill>
          <a:blip r:embed="rId6"/>
          <a:stretch>
            <a:fillRect/>
          </a:stretch>
        </p:blipFill>
        <p:spPr>
          <a:xfrm>
            <a:off x="5588713" y="3926731"/>
            <a:ext cx="2439917" cy="1608931"/>
          </a:xfrm>
          <a:prstGeom prst="rect">
            <a:avLst/>
          </a:prstGeom>
        </p:spPr>
      </p:pic>
    </p:spTree>
    <p:extLst>
      <p:ext uri="{BB962C8B-B14F-4D97-AF65-F5344CB8AC3E}">
        <p14:creationId xmlns:p14="http://schemas.microsoft.com/office/powerpoint/2010/main" val="206690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4D4AB4-3C71-43BD-AE2F-4F566B04FCF0}"/>
              </a:ext>
            </a:extLst>
          </p:cNvPr>
          <p:cNvSpPr>
            <a:spLocks noGrp="1"/>
          </p:cNvSpPr>
          <p:nvPr>
            <p:ph type="title"/>
          </p:nvPr>
        </p:nvSpPr>
        <p:spPr/>
        <p:txBody>
          <a:bodyPr/>
          <a:lstStyle/>
          <a:p>
            <a:pPr algn="ctr"/>
            <a:r>
              <a:rPr lang="en-US" b="1" dirty="0"/>
              <a:t>Community Radio</a:t>
            </a:r>
            <a:endParaRPr lang="he-IL" b="1" dirty="0"/>
          </a:p>
        </p:txBody>
      </p:sp>
      <p:sp>
        <p:nvSpPr>
          <p:cNvPr id="3" name="מציין מיקום תוכן 2">
            <a:extLst>
              <a:ext uri="{FF2B5EF4-FFF2-40B4-BE49-F238E27FC236}">
                <a16:creationId xmlns:a16="http://schemas.microsoft.com/office/drawing/2014/main" id="{71DD0875-E13F-47AB-831F-30C8E070EA23}"/>
              </a:ext>
            </a:extLst>
          </p:cNvPr>
          <p:cNvSpPr>
            <a:spLocks noGrp="1"/>
          </p:cNvSpPr>
          <p:nvPr>
            <p:ph idx="1"/>
          </p:nvPr>
        </p:nvSpPr>
        <p:spPr>
          <a:xfrm flipH="1">
            <a:off x="777240" y="1869440"/>
            <a:ext cx="10454640" cy="4343399"/>
          </a:xfrm>
        </p:spPr>
        <p:txBody>
          <a:bodyPr>
            <a:normAutofit fontScale="62500" lnSpcReduction="20000"/>
          </a:bodyPr>
          <a:lstStyle/>
          <a:p>
            <a:pPr algn="just" rtl="0">
              <a:lnSpc>
                <a:spcPct val="200000"/>
              </a:lnSpc>
              <a:spcAft>
                <a:spcPts val="1000"/>
              </a:spcAft>
            </a:pPr>
            <a:r>
              <a:rPr lang="en-US" sz="3400" dirty="0">
                <a:effectLst/>
              </a:rPr>
              <a:t>Community radio is a means of communication that operates, for the most part, in a defined geographical location, and emerges from dissatisfaction among the public with the content broadcast by mainstream communication media (Howley, 2005). </a:t>
            </a:r>
            <a:endParaRPr lang="he-IL" sz="3400" dirty="0"/>
          </a:p>
          <a:p>
            <a:pPr algn="just" rtl="0">
              <a:lnSpc>
                <a:spcPct val="200000"/>
              </a:lnSpc>
              <a:spcAft>
                <a:spcPts val="1000"/>
              </a:spcAft>
            </a:pPr>
            <a:r>
              <a:rPr lang="en-US" sz="3400" dirty="0">
                <a:effectLst/>
              </a:rPr>
              <a:t>A </a:t>
            </a:r>
            <a:r>
              <a:rPr lang="en-US" sz="3400" i="1" dirty="0">
                <a:effectLst/>
              </a:rPr>
              <a:t>physical community </a:t>
            </a:r>
            <a:r>
              <a:rPr lang="en-US" sz="3400" dirty="0">
                <a:effectLst/>
              </a:rPr>
              <a:t>is based on geographic location. </a:t>
            </a:r>
          </a:p>
          <a:p>
            <a:pPr algn="just" rtl="0">
              <a:lnSpc>
                <a:spcPct val="200000"/>
              </a:lnSpc>
              <a:spcAft>
                <a:spcPts val="1000"/>
              </a:spcAft>
            </a:pPr>
            <a:r>
              <a:rPr lang="en-US" sz="3400" dirty="0"/>
              <a:t>A</a:t>
            </a:r>
            <a:r>
              <a:rPr lang="en-US" sz="3400" dirty="0">
                <a:effectLst/>
              </a:rPr>
              <a:t> </a:t>
            </a:r>
            <a:r>
              <a:rPr lang="en-US" sz="3400" i="1" dirty="0">
                <a:effectLst/>
              </a:rPr>
              <a:t>community of interest </a:t>
            </a:r>
            <a:r>
              <a:rPr lang="en-US" sz="3400" dirty="0">
                <a:effectLst/>
              </a:rPr>
              <a:t>is based on shared social, cultural, and political interests.</a:t>
            </a:r>
            <a:endParaRPr lang="he-IL" sz="2800" dirty="0"/>
          </a:p>
        </p:txBody>
      </p:sp>
    </p:spTree>
    <p:extLst>
      <p:ext uri="{BB962C8B-B14F-4D97-AF65-F5344CB8AC3E}">
        <p14:creationId xmlns:p14="http://schemas.microsoft.com/office/powerpoint/2010/main" val="38827050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42603F4-5299-4950-98DA-3A8533F5F70E}"/>
              </a:ext>
            </a:extLst>
          </p:cNvPr>
          <p:cNvSpPr>
            <a:spLocks noGrp="1"/>
          </p:cNvSpPr>
          <p:nvPr>
            <p:ph idx="1"/>
          </p:nvPr>
        </p:nvSpPr>
        <p:spPr>
          <a:xfrm flipH="1">
            <a:off x="1036320" y="819150"/>
            <a:ext cx="10755630" cy="5368290"/>
          </a:xfrm>
        </p:spPr>
        <p:txBody>
          <a:bodyPr>
            <a:normAutofit/>
          </a:bodyPr>
          <a:lstStyle/>
          <a:p>
            <a:pPr marL="0" indent="0" algn="l" rtl="0">
              <a:buNone/>
            </a:pPr>
            <a:r>
              <a:rPr lang="en-US" sz="2400" dirty="0">
                <a:effectLst/>
              </a:rPr>
              <a:t>Community radio honors freedom of expression and democracy. It strives to strengthen solidarity and social relations between members of the community in which it operates.</a:t>
            </a:r>
            <a:endParaRPr lang="he-IL" sz="2400" dirty="0"/>
          </a:p>
          <a:p>
            <a:pPr marL="0" indent="0" algn="l" rtl="0">
              <a:buNone/>
            </a:pPr>
            <a:r>
              <a:rPr lang="en-US" sz="2400" dirty="0"/>
              <a:t>R</a:t>
            </a:r>
            <a:r>
              <a:rPr lang="en-US" sz="2400" dirty="0">
                <a:effectLst/>
              </a:rPr>
              <a:t>esearchers have found that community radio represents disadvantaged populations or minority groups, provides them with a </a:t>
            </a:r>
            <a:r>
              <a:rPr lang="en-US" sz="2400" dirty="0">
                <a:solidFill>
                  <a:srgbClr val="FF0000"/>
                </a:solidFill>
                <a:effectLst/>
              </a:rPr>
              <a:t>sense of belonging</a:t>
            </a:r>
            <a:r>
              <a:rPr lang="en-US" sz="2400" dirty="0">
                <a:effectLst/>
              </a:rPr>
              <a:t>, and has a positive effect on listeners’ </a:t>
            </a:r>
            <a:r>
              <a:rPr lang="en-US" sz="2400" dirty="0">
                <a:solidFill>
                  <a:srgbClr val="FF0000"/>
                </a:solidFill>
                <a:effectLst/>
              </a:rPr>
              <a:t>mental and social well-being</a:t>
            </a:r>
            <a:r>
              <a:rPr lang="en-US" sz="2400" dirty="0">
                <a:effectLst/>
              </a:rPr>
              <a:t>.</a:t>
            </a:r>
          </a:p>
          <a:p>
            <a:pPr marL="0" indent="0" algn="l" rtl="0">
              <a:buNone/>
            </a:pPr>
            <a:r>
              <a:rPr lang="en-US" sz="2400" dirty="0">
                <a:effectLst/>
              </a:rPr>
              <a:t>Community radio can have a positive influence in chang</a:t>
            </a:r>
            <a:r>
              <a:rPr lang="en-US" sz="2400" dirty="0"/>
              <a:t>ing</a:t>
            </a:r>
            <a:r>
              <a:rPr lang="en-US" sz="2400" dirty="0">
                <a:effectLst/>
              </a:rPr>
              <a:t> negative and stereotypical perceptions of various social groups.</a:t>
            </a:r>
            <a:r>
              <a:rPr lang="he-IL" sz="2400" dirty="0">
                <a:effectLst/>
              </a:rPr>
              <a:t> </a:t>
            </a:r>
          </a:p>
          <a:p>
            <a:pPr marL="0" indent="0" algn="l" rtl="0">
              <a:buNone/>
            </a:pPr>
            <a:r>
              <a:rPr lang="en-US" sz="2400" dirty="0">
                <a:effectLst/>
              </a:rPr>
              <a:t>Examination of the research literature on community radio for prisoners indicates the existence of two central models: (a) prisoners’ radio; (b) prison radio.</a:t>
            </a:r>
          </a:p>
          <a:p>
            <a:pPr marL="0" indent="0">
              <a:buNone/>
            </a:pPr>
            <a:endParaRPr lang="he-IL" dirty="0">
              <a:cs typeface="+mn-cs"/>
            </a:endParaRPr>
          </a:p>
        </p:txBody>
      </p:sp>
    </p:spTree>
    <p:extLst>
      <p:ext uri="{BB962C8B-B14F-4D97-AF65-F5344CB8AC3E}">
        <p14:creationId xmlns:p14="http://schemas.microsoft.com/office/powerpoint/2010/main" val="36832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EE50C9-467C-4E7D-AC2D-BE0DB6F1FA1B}"/>
              </a:ext>
            </a:extLst>
          </p:cNvPr>
          <p:cNvSpPr>
            <a:spLocks noGrp="1"/>
          </p:cNvSpPr>
          <p:nvPr>
            <p:ph type="title"/>
          </p:nvPr>
        </p:nvSpPr>
        <p:spPr>
          <a:xfrm flipH="1">
            <a:off x="1571624" y="286604"/>
            <a:ext cx="9523095" cy="702304"/>
          </a:xfrm>
        </p:spPr>
        <p:txBody>
          <a:bodyPr/>
          <a:lstStyle/>
          <a:p>
            <a:pPr algn="ctr"/>
            <a:r>
              <a:rPr lang="en-US" sz="3600" b="1" dirty="0">
                <a:effectLst/>
              </a:rPr>
              <a:t>Prisoners’ Community Radio</a:t>
            </a:r>
            <a:endParaRPr lang="he-IL" dirty="0"/>
          </a:p>
        </p:txBody>
      </p:sp>
      <p:sp>
        <p:nvSpPr>
          <p:cNvPr id="5" name="מלבן 4">
            <a:extLst>
              <a:ext uri="{FF2B5EF4-FFF2-40B4-BE49-F238E27FC236}">
                <a16:creationId xmlns:a16="http://schemas.microsoft.com/office/drawing/2014/main" id="{8BC19D28-E395-4D99-9F9E-A31CDEABF90B}"/>
              </a:ext>
            </a:extLst>
          </p:cNvPr>
          <p:cNvSpPr/>
          <p:nvPr/>
        </p:nvSpPr>
        <p:spPr>
          <a:xfrm>
            <a:off x="2874818" y="1264773"/>
            <a:ext cx="6442363" cy="1468437"/>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r>
              <a:rPr lang="en-US" sz="1800" dirty="0">
                <a:effectLst/>
                <a:latin typeface="Tahoma" panose="020B0604030504040204" pitchFamily="34" charset="0"/>
                <a:ea typeface="Tahoma" panose="020B0604030504040204" pitchFamily="34" charset="0"/>
                <a:cs typeface="Tahoma" panose="020B0604030504040204" pitchFamily="34" charset="0"/>
              </a:rPr>
              <a:t>Prisoners’ radio is part of a community radio station located outside the prison that broadcasts programs dedicated to prisoners, their families, and community members.</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 name="מלבן: פינות מעוגלות 5">
            <a:extLst>
              <a:ext uri="{FF2B5EF4-FFF2-40B4-BE49-F238E27FC236}">
                <a16:creationId xmlns:a16="http://schemas.microsoft.com/office/drawing/2014/main" id="{B9952D3A-4357-4363-B90B-BF9EEBFDBDCA}"/>
              </a:ext>
            </a:extLst>
          </p:cNvPr>
          <p:cNvSpPr/>
          <p:nvPr/>
        </p:nvSpPr>
        <p:spPr>
          <a:xfrm>
            <a:off x="2978019" y="2919845"/>
            <a:ext cx="6235957" cy="146843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r>
              <a:rPr lang="en-US" dirty="0">
                <a:latin typeface="Tahoma" panose="020B0604030504040204" pitchFamily="34" charset="0"/>
                <a:ea typeface="Tahoma" panose="020B0604030504040204" pitchFamily="34" charset="0"/>
                <a:cs typeface="Tahoma" panose="020B0604030504040204" pitchFamily="34" charset="0"/>
              </a:rPr>
              <a:t>The c</a:t>
            </a:r>
            <a:r>
              <a:rPr lang="en-US" dirty="0">
                <a:effectLst/>
                <a:latin typeface="Tahoma" panose="020B0604030504040204" pitchFamily="34" charset="0"/>
                <a:ea typeface="Tahoma" panose="020B0604030504040204" pitchFamily="34" charset="0"/>
                <a:cs typeface="Tahoma" panose="020B0604030504040204" pitchFamily="34" charset="0"/>
              </a:rPr>
              <a:t>ontent is related to the legal systems, law enforcement, regulation and incarceration, personal messages sent from prisoners to their families, and prisoners sharing their life stories.</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7" name="מלבן 6">
            <a:extLst>
              <a:ext uri="{FF2B5EF4-FFF2-40B4-BE49-F238E27FC236}">
                <a16:creationId xmlns:a16="http://schemas.microsoft.com/office/drawing/2014/main" id="{442F48D6-9A23-4B73-940D-10EA9098C763}"/>
              </a:ext>
            </a:extLst>
          </p:cNvPr>
          <p:cNvSpPr/>
          <p:nvPr/>
        </p:nvSpPr>
        <p:spPr>
          <a:xfrm>
            <a:off x="2920706" y="4574917"/>
            <a:ext cx="6362543" cy="119203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r>
              <a:rPr lang="en-US" dirty="0">
                <a:effectLst/>
                <a:latin typeface="Tahoma" panose="020B0604030504040204" pitchFamily="34" charset="0"/>
                <a:ea typeface="Tahoma" panose="020B0604030504040204" pitchFamily="34" charset="0"/>
                <a:cs typeface="Tahoma" panose="020B0604030504040204" pitchFamily="34" charset="0"/>
              </a:rPr>
              <a:t>Its focus is maintaining connections between prisoners</a:t>
            </a:r>
            <a:r>
              <a:rPr lang="en-US" dirty="0">
                <a:latin typeface="Tahoma" panose="020B0604030504040204" pitchFamily="34" charset="0"/>
                <a:ea typeface="Tahoma" panose="020B0604030504040204" pitchFamily="34" charset="0"/>
                <a:cs typeface="Tahoma" panose="020B0604030504040204" pitchFamily="34" charset="0"/>
              </a:rPr>
              <a:t> and</a:t>
            </a:r>
            <a:r>
              <a:rPr lang="en-US" dirty="0">
                <a:effectLst/>
                <a:latin typeface="Tahoma" panose="020B0604030504040204" pitchFamily="34" charset="0"/>
                <a:ea typeface="Tahoma" panose="020B0604030504040204" pitchFamily="34" charset="0"/>
                <a:cs typeface="Tahoma" panose="020B0604030504040204" pitchFamily="34" charset="0"/>
              </a:rPr>
              <a:t> their families and community members outside the prison. </a:t>
            </a:r>
          </a:p>
          <a:p>
            <a:pPr algn="ctr" rtl="0"/>
            <a:r>
              <a:rPr lang="en-US" dirty="0">
                <a:effectLst/>
                <a:latin typeface="Tahoma" panose="020B0604030504040204" pitchFamily="34" charset="0"/>
                <a:ea typeface="Tahoma" panose="020B0604030504040204" pitchFamily="34" charset="0"/>
                <a:cs typeface="Tahoma" panose="020B0604030504040204" pitchFamily="34" charset="0"/>
              </a:rPr>
              <a:t>It can facilitate former prisoners’ successful return to the community after their release.</a:t>
            </a:r>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968707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5049471-DF94-4A2A-8B6C-A5FEA21473B8}"/>
              </a:ext>
            </a:extLst>
          </p:cNvPr>
          <p:cNvSpPr>
            <a:spLocks noGrp="1"/>
          </p:cNvSpPr>
          <p:nvPr>
            <p:ph idx="1"/>
          </p:nvPr>
        </p:nvSpPr>
        <p:spPr>
          <a:xfrm flipH="1">
            <a:off x="922020" y="532978"/>
            <a:ext cx="10058400" cy="3760891"/>
          </a:xfrm>
        </p:spPr>
        <p:txBody>
          <a:bodyPr>
            <a:normAutofit/>
          </a:bodyPr>
          <a:lstStyle/>
          <a:p>
            <a:pPr algn="ctr" rtl="0"/>
            <a:r>
              <a:rPr lang="en-US" sz="2800" dirty="0"/>
              <a:t>Prison Radio</a:t>
            </a:r>
            <a:r>
              <a:rPr lang="he-IL" sz="2800" dirty="0"/>
              <a:t>     </a:t>
            </a:r>
          </a:p>
        </p:txBody>
      </p:sp>
      <p:sp>
        <p:nvSpPr>
          <p:cNvPr id="7" name="מלבן 6">
            <a:extLst>
              <a:ext uri="{FF2B5EF4-FFF2-40B4-BE49-F238E27FC236}">
                <a16:creationId xmlns:a16="http://schemas.microsoft.com/office/drawing/2014/main" id="{5AF987B7-337C-4019-BC27-E4CDD031FD66}"/>
              </a:ext>
            </a:extLst>
          </p:cNvPr>
          <p:cNvSpPr/>
          <p:nvPr/>
        </p:nvSpPr>
        <p:spPr>
          <a:xfrm>
            <a:off x="3662759" y="1322017"/>
            <a:ext cx="4866482" cy="120115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1800" dirty="0">
                <a:effectLst/>
                <a:latin typeface="Tahoma" panose="020B0604030504040204" pitchFamily="34" charset="0"/>
                <a:ea typeface="Tahoma" panose="020B0604030504040204" pitchFamily="34" charset="0"/>
                <a:cs typeface="Tahoma" panose="020B0604030504040204" pitchFamily="34" charset="0"/>
              </a:rPr>
              <a:t>This is a radio station located inside a prison. It is operated by prisoners and broadcast only to the incarcerated population.</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פינות מעוגלות 7">
            <a:extLst>
              <a:ext uri="{FF2B5EF4-FFF2-40B4-BE49-F238E27FC236}">
                <a16:creationId xmlns:a16="http://schemas.microsoft.com/office/drawing/2014/main" id="{D7F905F0-1410-46DE-9F84-7796BDB9E02B}"/>
              </a:ext>
            </a:extLst>
          </p:cNvPr>
          <p:cNvSpPr/>
          <p:nvPr/>
        </p:nvSpPr>
        <p:spPr>
          <a:xfrm>
            <a:off x="3073240" y="2828422"/>
            <a:ext cx="6169343" cy="120115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r>
              <a:rPr lang="en-US" sz="1800" dirty="0">
                <a:effectLst/>
                <a:latin typeface="Tahoma" panose="020B0604030504040204" pitchFamily="34" charset="0"/>
                <a:ea typeface="Tahoma" panose="020B0604030504040204" pitchFamily="34" charset="0"/>
                <a:cs typeface="Tahoma" panose="020B0604030504040204" pitchFamily="34" charset="0"/>
              </a:rPr>
              <a:t>The content specifically pertains to the correctional facility where the radio operates and the incarcerated population. It addresses prisoners’ needs.</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 name="מלבן 8">
            <a:extLst>
              <a:ext uri="{FF2B5EF4-FFF2-40B4-BE49-F238E27FC236}">
                <a16:creationId xmlns:a16="http://schemas.microsoft.com/office/drawing/2014/main" id="{AC1A5802-7BAB-4B7A-A14D-7538F3DA8293}"/>
              </a:ext>
            </a:extLst>
          </p:cNvPr>
          <p:cNvSpPr/>
          <p:nvPr/>
        </p:nvSpPr>
        <p:spPr>
          <a:xfrm>
            <a:off x="2590798" y="4242566"/>
            <a:ext cx="7134225" cy="188827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0"/>
            <a:r>
              <a:rPr lang="en-US" dirty="0">
                <a:latin typeface="Tahoma" panose="020B0604030504040204" pitchFamily="34" charset="0"/>
                <a:ea typeface="Tahoma" panose="020B0604030504040204" pitchFamily="34" charset="0"/>
                <a:cs typeface="Tahoma" panose="020B0604030504040204" pitchFamily="34" charset="0"/>
              </a:rPr>
              <a:t>The radio broadcasts announce </a:t>
            </a:r>
            <a:r>
              <a:rPr lang="en-US" sz="1800" dirty="0">
                <a:effectLst/>
                <a:latin typeface="Tahoma" panose="020B0604030504040204" pitchFamily="34" charset="0"/>
                <a:ea typeface="Tahoma" panose="020B0604030504040204" pitchFamily="34" charset="0"/>
                <a:cs typeface="Tahoma" panose="020B0604030504040204" pitchFamily="34" charset="0"/>
              </a:rPr>
              <a:t>support services and counseling available in the community and campaigns encouraging participation in educational and treatment frameworks after release from prison.</a:t>
            </a:r>
          </a:p>
          <a:p>
            <a:pPr algn="ctr" rtl="0"/>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algn="ctr" rtl="0"/>
            <a:r>
              <a:rPr lang="en-US" sz="1800" dirty="0">
                <a:effectLst/>
                <a:latin typeface="Tahoma" panose="020B0604030504040204" pitchFamily="34" charset="0"/>
                <a:ea typeface="Tahoma" panose="020B0604030504040204" pitchFamily="34" charset="0"/>
                <a:cs typeface="Tahoma" panose="020B0604030504040204" pitchFamily="34" charset="0"/>
              </a:rPr>
              <a:t> Prison radio also broadcasts talk shows by celebrities, music, and conversations between prisoners on topics related to their needs.</a:t>
            </a:r>
            <a:endParaRPr lang="he-IL" dirty="0">
              <a:latin typeface="Tahoma" panose="020B0604030504040204" pitchFamily="34" charset="0"/>
              <a:ea typeface="Tahoma" panose="020B0604030504040204" pitchFamily="34" charset="0"/>
              <a:cs typeface="Tahoma" panose="020B0604030504040204" pitchFamily="34" charset="0"/>
            </a:endParaRPr>
          </a:p>
        </p:txBody>
      </p:sp>
      <p:pic>
        <p:nvPicPr>
          <p:cNvPr id="11" name="תמונה 10">
            <a:extLst>
              <a:ext uri="{FF2B5EF4-FFF2-40B4-BE49-F238E27FC236}">
                <a16:creationId xmlns:a16="http://schemas.microsoft.com/office/drawing/2014/main" id="{82486767-E2AE-497A-967C-2ADC37AFF449}"/>
              </a:ext>
            </a:extLst>
          </p:cNvPr>
          <p:cNvPicPr>
            <a:picLocks noChangeAspect="1"/>
          </p:cNvPicPr>
          <p:nvPr/>
        </p:nvPicPr>
        <p:blipFill>
          <a:blip r:embed="rId2"/>
          <a:stretch>
            <a:fillRect/>
          </a:stretch>
        </p:blipFill>
        <p:spPr>
          <a:xfrm>
            <a:off x="197167" y="117370"/>
            <a:ext cx="2857500" cy="1600200"/>
          </a:xfrm>
          <a:prstGeom prst="rect">
            <a:avLst/>
          </a:prstGeom>
          <a:ln>
            <a:noFill/>
          </a:ln>
          <a:effectLst>
            <a:softEdge rad="112500"/>
          </a:effectLst>
        </p:spPr>
      </p:pic>
      <p:pic>
        <p:nvPicPr>
          <p:cNvPr id="12" name="תמונה 11">
            <a:extLst>
              <a:ext uri="{FF2B5EF4-FFF2-40B4-BE49-F238E27FC236}">
                <a16:creationId xmlns:a16="http://schemas.microsoft.com/office/drawing/2014/main" id="{D6D6CFC4-370B-4074-91AC-CFE673B0B258}"/>
              </a:ext>
            </a:extLst>
          </p:cNvPr>
          <p:cNvPicPr>
            <a:picLocks noChangeAspect="1"/>
          </p:cNvPicPr>
          <p:nvPr/>
        </p:nvPicPr>
        <p:blipFill>
          <a:blip r:embed="rId3"/>
          <a:stretch>
            <a:fillRect/>
          </a:stretch>
        </p:blipFill>
        <p:spPr>
          <a:xfrm>
            <a:off x="9444672" y="117370"/>
            <a:ext cx="2619375" cy="1743075"/>
          </a:xfrm>
          <a:prstGeom prst="rect">
            <a:avLst/>
          </a:prstGeom>
          <a:ln>
            <a:noFill/>
          </a:ln>
          <a:effectLst>
            <a:softEdge rad="112500"/>
          </a:effectLst>
        </p:spPr>
      </p:pic>
      <p:pic>
        <p:nvPicPr>
          <p:cNvPr id="13" name="תמונה 12">
            <a:extLst>
              <a:ext uri="{FF2B5EF4-FFF2-40B4-BE49-F238E27FC236}">
                <a16:creationId xmlns:a16="http://schemas.microsoft.com/office/drawing/2014/main" id="{F1861A03-720E-4356-B5BA-7C135F62FFA0}"/>
              </a:ext>
            </a:extLst>
          </p:cNvPr>
          <p:cNvPicPr>
            <a:picLocks noChangeAspect="1"/>
          </p:cNvPicPr>
          <p:nvPr/>
        </p:nvPicPr>
        <p:blipFill>
          <a:blip r:embed="rId4"/>
          <a:stretch>
            <a:fillRect/>
          </a:stretch>
        </p:blipFill>
        <p:spPr>
          <a:xfrm>
            <a:off x="9330371" y="2384741"/>
            <a:ext cx="2952750" cy="1552575"/>
          </a:xfrm>
          <a:prstGeom prst="rect">
            <a:avLst/>
          </a:prstGeom>
          <a:ln>
            <a:noFill/>
          </a:ln>
          <a:effectLst>
            <a:softEdge rad="112500"/>
          </a:effectLst>
        </p:spPr>
      </p:pic>
      <p:pic>
        <p:nvPicPr>
          <p:cNvPr id="14" name="תמונה 13">
            <a:extLst>
              <a:ext uri="{FF2B5EF4-FFF2-40B4-BE49-F238E27FC236}">
                <a16:creationId xmlns:a16="http://schemas.microsoft.com/office/drawing/2014/main" id="{5B79FFA7-19A6-4A23-A77D-16B8116485C2}"/>
              </a:ext>
            </a:extLst>
          </p:cNvPr>
          <p:cNvPicPr>
            <a:picLocks noChangeAspect="1"/>
          </p:cNvPicPr>
          <p:nvPr/>
        </p:nvPicPr>
        <p:blipFill>
          <a:blip r:embed="rId5"/>
          <a:stretch>
            <a:fillRect/>
          </a:stretch>
        </p:blipFill>
        <p:spPr>
          <a:xfrm>
            <a:off x="120015" y="2205619"/>
            <a:ext cx="2847975" cy="1600200"/>
          </a:xfrm>
          <a:prstGeom prst="rect">
            <a:avLst/>
          </a:prstGeom>
          <a:ln>
            <a:noFill/>
          </a:ln>
          <a:effectLst>
            <a:softEdge rad="112500"/>
          </a:effectLst>
        </p:spPr>
      </p:pic>
    </p:spTree>
    <p:extLst>
      <p:ext uri="{BB962C8B-B14F-4D97-AF65-F5344CB8AC3E}">
        <p14:creationId xmlns:p14="http://schemas.microsoft.com/office/powerpoint/2010/main" val="418176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B77BCD-A884-429E-B5DD-040C9F4AA65E}"/>
              </a:ext>
            </a:extLst>
          </p:cNvPr>
          <p:cNvSpPr>
            <a:spLocks noGrp="1"/>
          </p:cNvSpPr>
          <p:nvPr>
            <p:ph type="title"/>
          </p:nvPr>
        </p:nvSpPr>
        <p:spPr>
          <a:xfrm flipH="1">
            <a:off x="1503045" y="136528"/>
            <a:ext cx="10058400" cy="1450757"/>
          </a:xfrm>
        </p:spPr>
        <p:txBody>
          <a:bodyPr/>
          <a:lstStyle/>
          <a:p>
            <a:pPr algn="ctr" rtl="0"/>
            <a:r>
              <a:rPr lang="it-IT" b="1" dirty="0"/>
              <a:t>The Israeli Model: Radio Focus</a:t>
            </a:r>
            <a:endParaRPr lang="he-IL" b="1" dirty="0"/>
          </a:p>
        </p:txBody>
      </p:sp>
      <p:sp>
        <p:nvSpPr>
          <p:cNvPr id="3" name="מציין מיקום תוכן 2">
            <a:extLst>
              <a:ext uri="{FF2B5EF4-FFF2-40B4-BE49-F238E27FC236}">
                <a16:creationId xmlns:a16="http://schemas.microsoft.com/office/drawing/2014/main" id="{0E2CBEBB-2902-4954-B4FA-39351D2FC75B}"/>
              </a:ext>
            </a:extLst>
          </p:cNvPr>
          <p:cNvSpPr>
            <a:spLocks noGrp="1"/>
          </p:cNvSpPr>
          <p:nvPr>
            <p:ph idx="1"/>
          </p:nvPr>
        </p:nvSpPr>
        <p:spPr>
          <a:xfrm flipH="1">
            <a:off x="466725" y="1818641"/>
            <a:ext cx="10846435" cy="4105909"/>
          </a:xfrm>
        </p:spPr>
        <p:txBody>
          <a:bodyPr>
            <a:noAutofit/>
          </a:bodyPr>
          <a:lstStyle/>
          <a:p>
            <a:pPr algn="l" rtl="0"/>
            <a:r>
              <a:rPr lang="en-US" sz="2800" dirty="0">
                <a:solidFill>
                  <a:schemeClr val="tx1"/>
                </a:solidFill>
                <a:effectLst/>
              </a:rPr>
              <a:t>In 2017, a radio station was founded in the Ayalon prison.</a:t>
            </a:r>
            <a:endParaRPr lang="he-IL" sz="2800" dirty="0">
              <a:solidFill>
                <a:schemeClr val="tx1"/>
              </a:solidFill>
            </a:endParaRPr>
          </a:p>
          <a:p>
            <a:pPr algn="l" rtl="0"/>
            <a:r>
              <a:rPr lang="en-US" sz="2800" dirty="0">
                <a:solidFill>
                  <a:schemeClr val="tx1"/>
                </a:solidFill>
                <a:effectLst/>
              </a:rPr>
              <a:t>The station was established thanks to a collaboration between the Topaz Association for Entrepreneurship and Social Innovation, the Communication Department at Sapir College, the Israel National Insurance Institute, and the Israel Prison Service. Radio Focus broadcasts to all criminal prisons in the State of Israel via a closed circuit. Only people in prison can hear the broadcast content.</a:t>
            </a:r>
            <a:endParaRPr lang="he-IL" sz="2800" dirty="0">
              <a:solidFill>
                <a:schemeClr val="tx1"/>
              </a:solidFill>
            </a:endParaRPr>
          </a:p>
        </p:txBody>
      </p:sp>
      <p:pic>
        <p:nvPicPr>
          <p:cNvPr id="5" name="תמונה 4">
            <a:extLst>
              <a:ext uri="{FF2B5EF4-FFF2-40B4-BE49-F238E27FC236}">
                <a16:creationId xmlns:a16="http://schemas.microsoft.com/office/drawing/2014/main" id="{4B008B66-F616-43E9-B178-F3ACF4ADAD36}"/>
              </a:ext>
            </a:extLst>
          </p:cNvPr>
          <p:cNvPicPr>
            <a:picLocks noChangeAspect="1"/>
          </p:cNvPicPr>
          <p:nvPr/>
        </p:nvPicPr>
        <p:blipFill>
          <a:blip r:embed="rId2"/>
          <a:stretch>
            <a:fillRect/>
          </a:stretch>
        </p:blipFill>
        <p:spPr>
          <a:xfrm>
            <a:off x="72538" y="182207"/>
            <a:ext cx="1857115" cy="1314587"/>
          </a:xfrm>
          <a:prstGeom prst="rect">
            <a:avLst/>
          </a:prstGeom>
          <a:ln>
            <a:noFill/>
          </a:ln>
          <a:effectLst>
            <a:softEdge rad="112500"/>
          </a:effectLst>
        </p:spPr>
      </p:pic>
    </p:spTree>
    <p:extLst>
      <p:ext uri="{BB962C8B-B14F-4D97-AF65-F5344CB8AC3E}">
        <p14:creationId xmlns:p14="http://schemas.microsoft.com/office/powerpoint/2010/main" val="44355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871C038-F96E-4DE1-B73F-3209D53C8F0F}"/>
              </a:ext>
            </a:extLst>
          </p:cNvPr>
          <p:cNvSpPr>
            <a:spLocks noGrp="1"/>
          </p:cNvSpPr>
          <p:nvPr>
            <p:ph idx="1"/>
          </p:nvPr>
        </p:nvSpPr>
        <p:spPr>
          <a:xfrm flipH="1">
            <a:off x="850900" y="708026"/>
            <a:ext cx="10490200" cy="4282439"/>
          </a:xfrm>
        </p:spPr>
        <p:txBody>
          <a:bodyPr>
            <a:normAutofit fontScale="92500" lnSpcReduction="10000"/>
          </a:bodyPr>
          <a:lstStyle/>
          <a:p>
            <a:pPr algn="just" rtl="0"/>
            <a:r>
              <a:rPr lang="en-US" sz="2800" dirty="0">
                <a:ea typeface="Calibri" panose="020F0502020204030204" pitchFamily="34" charset="0"/>
                <a:cs typeface="David" panose="020E0502060401010101" pitchFamily="34" charset="-79"/>
              </a:rPr>
              <a:t>The </a:t>
            </a:r>
            <a:r>
              <a:rPr lang="en-US" sz="2800" dirty="0">
                <a:effectLst/>
                <a:ea typeface="Calibri" panose="020F0502020204030204" pitchFamily="34" charset="0"/>
                <a:cs typeface="David" panose="020E0502060401010101" pitchFamily="34" charset="-79"/>
              </a:rPr>
              <a:t>Radio Focus station broadcasts 24 hours a day, seven days a week. Program content includes news, current events, economics, sports, health, and music.</a:t>
            </a:r>
          </a:p>
          <a:p>
            <a:pPr algn="just" rtl="0"/>
            <a:r>
              <a:rPr lang="en-US" sz="2800" dirty="0">
                <a:effectLst/>
                <a:ea typeface="Calibri" panose="020F0502020204030204" pitchFamily="34" charset="0"/>
                <a:cs typeface="David" panose="020E0502060401010101" pitchFamily="34" charset="-79"/>
              </a:rPr>
              <a:t>Radio Focus is operated almost entirely by prisoners. They are assisted by a civilian professional team that includes the project manager, radio station manager, and producer.</a:t>
            </a:r>
          </a:p>
          <a:p>
            <a:pPr algn="just" rtl="0"/>
            <a:r>
              <a:rPr lang="en-US" sz="2800" dirty="0">
                <a:effectLst/>
                <a:ea typeface="Calibri" panose="020F0502020204030204" pitchFamily="34" charset="0"/>
                <a:cs typeface="David" panose="020E0502060401010101" pitchFamily="34" charset="-79"/>
              </a:rPr>
              <a:t>Prisoners upload and broadcast the radio station’s content</a:t>
            </a:r>
            <a:r>
              <a:rPr lang="en-US" sz="2800" dirty="0">
                <a:ea typeface="Calibri" panose="020F0502020204030204" pitchFamily="34" charset="0"/>
                <a:cs typeface="David" panose="020E0502060401010101" pitchFamily="34" charset="-79"/>
              </a:rPr>
              <a:t>. The target audience is </a:t>
            </a:r>
            <a:r>
              <a:rPr lang="en-US" sz="2800" dirty="0">
                <a:effectLst/>
                <a:ea typeface="Calibri" panose="020F0502020204030204" pitchFamily="34" charset="0"/>
                <a:cs typeface="David" panose="020E0502060401010101" pitchFamily="34" charset="-79"/>
              </a:rPr>
              <a:t>the entire population of criminal inmates in the State of Israel.</a:t>
            </a:r>
          </a:p>
          <a:p>
            <a:pPr algn="just"/>
            <a:endParaRPr lang="en-US" sz="2800" dirty="0">
              <a:effectLst/>
              <a:ea typeface="Calibri" panose="020F0502020204030204" pitchFamily="34" charset="0"/>
              <a:cs typeface="David" panose="020E0502060401010101" pitchFamily="34" charset="-79"/>
            </a:endParaRPr>
          </a:p>
          <a:p>
            <a:pPr algn="just"/>
            <a:endParaRPr lang="he-IL" sz="2800" dirty="0">
              <a:effectLst/>
              <a:ea typeface="Calibri" panose="020F0502020204030204" pitchFamily="34" charset="0"/>
              <a:cs typeface="David" panose="020E0502060401010101" pitchFamily="34" charset="-79"/>
            </a:endParaRPr>
          </a:p>
          <a:p>
            <a:endParaRPr lang="he-IL" dirty="0"/>
          </a:p>
        </p:txBody>
      </p:sp>
    </p:spTree>
    <p:extLst>
      <p:ext uri="{BB962C8B-B14F-4D97-AF65-F5344CB8AC3E}">
        <p14:creationId xmlns:p14="http://schemas.microsoft.com/office/powerpoint/2010/main" val="68687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BE65145-2962-4AD1-9EE6-7087BB0A5BA4}"/>
              </a:ext>
            </a:extLst>
          </p:cNvPr>
          <p:cNvSpPr>
            <a:spLocks noGrp="1"/>
          </p:cNvSpPr>
          <p:nvPr>
            <p:ph idx="1"/>
          </p:nvPr>
        </p:nvSpPr>
        <p:spPr>
          <a:xfrm flipH="1">
            <a:off x="645160" y="548640"/>
            <a:ext cx="10891520" cy="5320453"/>
          </a:xfrm>
        </p:spPr>
        <p:txBody>
          <a:bodyPr>
            <a:normAutofit/>
          </a:bodyPr>
          <a:lstStyle/>
          <a:p>
            <a:pPr algn="l" rtl="0"/>
            <a:r>
              <a:rPr lang="en-US" sz="2800" dirty="0">
                <a:solidFill>
                  <a:schemeClr val="tx1"/>
                </a:solidFill>
                <a:effectLst/>
                <a:ea typeface="Calibri" panose="020F0502020204030204" pitchFamily="34" charset="0"/>
                <a:cs typeface="David" panose="020E0502060401010101" pitchFamily="34" charset="-79"/>
              </a:rPr>
              <a:t>Professional training courses on radio work are offered approximately once every six months. Courses formerly lasted one month but have been shortened to two weeks. Courses include:</a:t>
            </a:r>
            <a:endParaRPr lang="he-IL" sz="2800" dirty="0">
              <a:solidFill>
                <a:schemeClr val="tx1"/>
              </a:solidFill>
              <a:effectLst/>
              <a:ea typeface="Calibri" panose="020F0502020204030204" pitchFamily="34" charset="0"/>
              <a:cs typeface="David" panose="020E0502060401010101" pitchFamily="34" charset="-79"/>
            </a:endParaRPr>
          </a:p>
          <a:p>
            <a:pPr marL="571500" indent="-571500" algn="l" rtl="0">
              <a:buClrTx/>
              <a:buSzPct val="120000"/>
              <a:buFont typeface="Arial" panose="020B0604020202020204" pitchFamily="34" charset="0"/>
              <a:buChar char="•"/>
            </a:pPr>
            <a:r>
              <a:rPr lang="en-US" sz="2800" dirty="0">
                <a:solidFill>
                  <a:schemeClr val="tx1"/>
                </a:solidFill>
                <a:effectLst/>
                <a:ea typeface="Calibri" panose="020F0502020204030204" pitchFamily="34" charset="0"/>
                <a:cs typeface="David" panose="020E0502060401010101" pitchFamily="34" charset="-79"/>
              </a:rPr>
              <a:t>Theoretical and practical training for producing radio broadcasts</a:t>
            </a:r>
          </a:p>
          <a:p>
            <a:pPr marL="571500" indent="-571500" algn="l" rtl="0">
              <a:buClrTx/>
              <a:buSzPct val="120000"/>
              <a:buFont typeface="Arial" panose="020B0604020202020204" pitchFamily="34" charset="0"/>
              <a:buChar char="•"/>
            </a:pPr>
            <a:r>
              <a:rPr lang="en-US" sz="2800" dirty="0">
                <a:solidFill>
                  <a:schemeClr val="tx1"/>
                </a:solidFill>
                <a:effectLst/>
                <a:ea typeface="Calibri" panose="020F0502020204030204" pitchFamily="34" charset="0"/>
                <a:cs typeface="David" panose="020E0502060401010101" pitchFamily="34" charset="-79"/>
              </a:rPr>
              <a:t>Basic principles of language use (Hebrew, diction, and intonation)</a:t>
            </a:r>
          </a:p>
          <a:p>
            <a:pPr marL="571500" indent="-571500" algn="l" rtl="0">
              <a:buClrTx/>
              <a:buSzPct val="120000"/>
              <a:buFont typeface="Arial" panose="020B0604020202020204" pitchFamily="34" charset="0"/>
              <a:buChar char="•"/>
            </a:pPr>
            <a:r>
              <a:rPr lang="en-US" sz="2800" dirty="0">
                <a:solidFill>
                  <a:schemeClr val="tx1"/>
                </a:solidFill>
                <a:ea typeface="Calibri" panose="020F0502020204030204" pitchFamily="34" charset="0"/>
                <a:cs typeface="David" panose="020E0502060401010101" pitchFamily="34" charset="-79"/>
              </a:rPr>
              <a:t>A</a:t>
            </a:r>
            <a:r>
              <a:rPr lang="en-US" sz="2800" dirty="0">
                <a:solidFill>
                  <a:schemeClr val="tx1"/>
                </a:solidFill>
                <a:effectLst/>
                <a:ea typeface="Calibri" panose="020F0502020204030204" pitchFamily="34" charset="0"/>
                <a:cs typeface="David" panose="020E0502060401010101" pitchFamily="34" charset="-79"/>
              </a:rPr>
              <a:t>dvanced delivery (broadcasting music, personal delivery, the art of interviewing, and diction) </a:t>
            </a:r>
          </a:p>
          <a:p>
            <a:pPr marL="571500" indent="-571500" algn="l" rtl="0">
              <a:buClrTx/>
              <a:buSzPct val="120000"/>
              <a:buFont typeface="Arial" panose="020B0604020202020204" pitchFamily="34" charset="0"/>
              <a:buChar char="•"/>
            </a:pPr>
            <a:r>
              <a:rPr lang="en-US" sz="2800" dirty="0">
                <a:solidFill>
                  <a:schemeClr val="tx1"/>
                </a:solidFill>
                <a:effectLst/>
                <a:ea typeface="Calibri" panose="020F0502020204030204" pitchFamily="34" charset="0"/>
                <a:cs typeface="David" panose="020E0502060401010101" pitchFamily="34" charset="-79"/>
              </a:rPr>
              <a:t>Editing content using computer software</a:t>
            </a:r>
            <a:endParaRPr lang="he-IL" sz="2800" dirty="0">
              <a:solidFill>
                <a:schemeClr val="tx1"/>
              </a:solidFill>
            </a:endParaRPr>
          </a:p>
        </p:txBody>
      </p:sp>
    </p:spTree>
    <p:extLst>
      <p:ext uri="{BB962C8B-B14F-4D97-AF65-F5344CB8AC3E}">
        <p14:creationId xmlns:p14="http://schemas.microsoft.com/office/powerpoint/2010/main" val="397006694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15_TF56160789" id="{539478B9-971F-4B54-B53E-E49BF40DA880}" vid="{419C53F5-77C9-4B61-965E-AEDCB46211C3}"/>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{4D3B5F83-750E-4732-A0F6-C118E54B64EF}tf56160789_win32</Template>
  <TotalTime>6745</TotalTime>
  <Words>1979</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David</vt:lpstr>
      <vt:lpstr>Tahoma</vt:lpstr>
      <vt:lpstr>1_RetrospectVTI</vt:lpstr>
      <vt:lpstr>Voices Behind Bars:  Rehabilitation Processes Among Incarcerated Radio Broadcasters</vt:lpstr>
      <vt:lpstr>Purpose of the presentation:</vt:lpstr>
      <vt:lpstr>Community Radio</vt:lpstr>
      <vt:lpstr>PowerPoint Presentation</vt:lpstr>
      <vt:lpstr>Prisoners’ Community Radio</vt:lpstr>
      <vt:lpstr>PowerPoint Presentation</vt:lpstr>
      <vt:lpstr>The Israeli Model: Radio Focus</vt:lpstr>
      <vt:lpstr>PowerPoint Presentation</vt:lpstr>
      <vt:lpstr>PowerPoint Presentation</vt:lpstr>
      <vt:lpstr>Research on Prisoners Broadcasting Via Radio Focus</vt:lpstr>
      <vt:lpstr>Theoretical Basis</vt:lpstr>
      <vt:lpstr>The Wounded-Healer Approach</vt:lpstr>
      <vt:lpstr>PowerPoint Presentation</vt:lpstr>
      <vt:lpstr>PowerPoint Presentation</vt:lpstr>
      <vt:lpstr>PowerPoint Presentation</vt:lpstr>
      <vt:lpstr>PowerPoint Presentation</vt:lpstr>
      <vt:lpstr>Methods</vt:lpstr>
      <vt:lpstr>Results: A three-step change </vt:lpstr>
      <vt:lpstr>Preliminary conclusions:</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שימו פוקוס: רדיו קהילתי בכלא ככלי לשיקום אסירים -  סקירה תיאורטית ואמפירית</dc:title>
  <dc:creator>Irit Adamchuk</dc:creator>
  <cp:lastModifiedBy>Allison</cp:lastModifiedBy>
  <cp:revision>32</cp:revision>
  <dcterms:created xsi:type="dcterms:W3CDTF">2022-05-26T09:16:30Z</dcterms:created>
  <dcterms:modified xsi:type="dcterms:W3CDTF">2024-06-03T08:34:38Z</dcterms:modified>
</cp:coreProperties>
</file>